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06" r:id="rId2"/>
    <p:sldId id="332" r:id="rId3"/>
    <p:sldId id="340" r:id="rId4"/>
    <p:sldId id="308" r:id="rId5"/>
    <p:sldId id="309" r:id="rId6"/>
    <p:sldId id="334" r:id="rId7"/>
    <p:sldId id="335" r:id="rId8"/>
    <p:sldId id="336" r:id="rId9"/>
    <p:sldId id="337" r:id="rId10"/>
    <p:sldId id="338" r:id="rId11"/>
    <p:sldId id="339" r:id="rId12"/>
    <p:sldId id="310" r:id="rId13"/>
    <p:sldId id="333"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01" r:id="rId35"/>
    <p:sldId id="302" r:id="rId36"/>
    <p:sldId id="303" r:id="rId37"/>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00"/>
    <a:srgbClr val="FF7D7D"/>
    <a:srgbClr val="FF4747"/>
    <a:srgbClr val="960000"/>
    <a:srgbClr val="5D2221"/>
    <a:srgbClr val="957DB1"/>
    <a:srgbClr val="F7994B"/>
    <a:srgbClr val="C05B08"/>
    <a:srgbClr val="255997"/>
    <a:srgbClr val="DEE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432" y="16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7CCDE-E605-4BEA-89DD-7B120423B9EF}" type="datetimeFigureOut">
              <a:rPr lang="en-US" smtClean="0"/>
              <a:pPr/>
              <a:t>12/4/2015</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F287CE-B50A-4DD8-802D-588755CAADF2}" type="slidenum">
              <a:rPr lang="en-US" smtClean="0"/>
              <a:pPr/>
              <a:t>‹#›</a:t>
            </a:fld>
            <a:endParaRPr lang="en-US" dirty="0"/>
          </a:p>
        </p:txBody>
      </p:sp>
    </p:spTree>
    <p:extLst>
      <p:ext uri="{BB962C8B-B14F-4D97-AF65-F5344CB8AC3E}">
        <p14:creationId xmlns:p14="http://schemas.microsoft.com/office/powerpoint/2010/main" val="2062968303"/>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287CE-B50A-4DD8-802D-588755CAADF2}" type="slidenum">
              <a:rPr lang="en-US" smtClean="0"/>
              <a:pPr/>
              <a:t>4</a:t>
            </a:fld>
            <a:endParaRPr lang="en-US" dirty="0"/>
          </a:p>
        </p:txBody>
      </p:sp>
    </p:spTree>
    <p:extLst>
      <p:ext uri="{BB962C8B-B14F-4D97-AF65-F5344CB8AC3E}">
        <p14:creationId xmlns:p14="http://schemas.microsoft.com/office/powerpoint/2010/main" val="100109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1" name="Shape 241"/>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09263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6" name="Shape 246"/>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73600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68432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6" name="Shape 266"/>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09888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49778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2" name="Shape 2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02044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412799-D3B0-4AFB-AE3C-EE1E9AFD21DC}" type="datetime1">
              <a:rPr lang="en-US" smtClean="0"/>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426620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67600-C1F7-457D-B928-765D97B0D543}" type="datetime1">
              <a:rPr lang="en-US" smtClean="0"/>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3538195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82AA74-5316-41C9-A410-D606330F5008}" type="datetime1">
              <a:rPr lang="en-US" smtClean="0"/>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42601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ACE9A-8C90-4F3C-9F80-6A2AD11905AE}" type="datetime1">
              <a:rPr lang="en-US" smtClean="0"/>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322179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D9AEE3-E220-4457-9C87-D6B03DBEB07D}" type="datetime1">
              <a:rPr lang="en-US" smtClean="0"/>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40761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EACDE-BF45-4220-98D3-A4E4F9AA06FB}" type="datetime1">
              <a:rPr lang="en-US" smtClean="0"/>
              <a:t>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84312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2CBB85-BFF1-4480-8B92-E3C79CC797FA}" type="datetime1">
              <a:rPr lang="en-US" smtClean="0"/>
              <a:t>12/4/2015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94969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0599E-765D-48C2-B85A-F7F70ED18370}" type="datetime1">
              <a:rPr lang="en-US" smtClean="0"/>
              <a:t>12/4/2015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7557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A4B7A-680C-42FC-85C0-65558798128D}" type="datetime1">
              <a:rPr lang="en-US" smtClean="0"/>
              <a:t>12/4/2015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02859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1E1A5-0EA0-41FB-9DAD-B8563C28A3EE}" type="datetime1">
              <a:rPr lang="en-US" smtClean="0"/>
              <a:t>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98396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7B3A2-8FC2-4186-8ED9-A42FC94F3B2B}" type="datetime1">
              <a:rPr lang="en-US" smtClean="0"/>
              <a:t>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085786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DD5E3202-732B-48CF-915F-D588EFA87A31}" type="datetime1">
              <a:rPr lang="en-US" smtClean="0"/>
              <a:t>12/4/2015</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70420" y="9522884"/>
            <a:ext cx="60198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CF669FE8-2A6A-4FDA-B6E7-4A7C87AD6E1D}" type="slidenum">
              <a:rPr lang="en-US" smtClean="0"/>
              <a:pPr/>
              <a:t>‹#›</a:t>
            </a:fld>
            <a:endParaRPr lang="en-US" dirty="0"/>
          </a:p>
        </p:txBody>
      </p:sp>
      <p:sp>
        <p:nvSpPr>
          <p:cNvPr id="7" name="TextBox 6"/>
          <p:cNvSpPr txBox="1"/>
          <p:nvPr userDrawn="1"/>
        </p:nvSpPr>
        <p:spPr>
          <a:xfrm>
            <a:off x="228600" y="9812179"/>
            <a:ext cx="5638800" cy="246221"/>
          </a:xfrm>
          <a:prstGeom prst="rect">
            <a:avLst/>
          </a:prstGeom>
          <a:noFill/>
        </p:spPr>
        <p:txBody>
          <a:bodyPr wrap="square"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1000" dirty="0" smtClean="0"/>
              <a:t>HSD –</a:t>
            </a:r>
            <a:r>
              <a:rPr lang="en-US" sz="1000" baseline="0" dirty="0" smtClean="0"/>
              <a:t> OSP  Susan Richmond 2015</a:t>
            </a:r>
            <a:endParaRPr lang="en-US" sz="1000" dirty="0"/>
          </a:p>
        </p:txBody>
      </p:sp>
    </p:spTree>
    <p:extLst>
      <p:ext uri="{BB962C8B-B14F-4D97-AF65-F5344CB8AC3E}">
        <p14:creationId xmlns:p14="http://schemas.microsoft.com/office/powerpoint/2010/main" val="3741178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readworks.org/passages/civil-rights-ac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history.com/topics/womens-history/19th-amend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plymouth.k12.wi.us/parkview/elem%20libraries/Page%20Images/searchfriendly.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0"/>
            <a:ext cx="5079999" cy="2363501"/>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4" descr="data:image/jpeg;base64,/9j/4AAQSkZJRgABAQAAAQABAAD/2wCEAAkGBxMSDxQUEhIRFBQUFBQUFBQUFhgVFA8UFBQWFhQUFBQYHyggGBolHBQUITEhJSkrLi4uFx8zODMsOCgtLiwBCgoKDg0OFw8PGiwcHBwsLCwsLCwsLCwsLCwsLCwsLCwsLSwsLCwsLCwsLCwsLCwsLCwsLCwsLC0sLCwtLCwsLP/AABEIAQAAxQMBIgACEQEDEQH/xAAbAAADAQEBAQEAAAAAAAAAAAAAAQIDBQQGB//EAEgQAAECAgcECAMFBgQEBwAAAAEAAgMRBBITUVKR0SFhkqEFIjEyQWKi4RQjQhVTcoHSVGNxlMHTJDSx8AdDk7MGM0SCwsPj/8QAFwEBAQEBAAAAAAAAAAAAAAAAAAECA//EABsRAQACAwEBAAAAAAAAAAAAAAABQQIRITED/9oADAMBAAIRAxEAPwD9jpfSMNjqlY19mxrXOqz7K1UGrPbKcprwx+kYlo1rGFzZgPJrtLQTKberVdLtO0Lm9KPf8YA2VT4hlat22ohAzaB9NWoNp7ezeU2DS3UyC5lJgMgCdrBq/Mjdsg2c5bR2gjkrj1l9AIhvKdobyoCaKmPGcAJE95gze0HkStLQ3lYUruj8cP8A7jVqqtKtDeUWhvUoVZVaG8otDeVKE0LtDeUrQ3lShQVaG8otDeVKEFWhvKLQ3lQhBdob0WpvUpop2pvKLU3lSUIijFN6Vqb1LkFFVam9Fqb1CER6qO8mc0KaJ2FCkq+X6bb/AI5hcS012BuwNa6GGmZrjaXBznbCdg7AJknm9KOoH2xRbR0Y0uTrCTiYYNU1q0uzZ4HZ2b10+mQG01plWnEhkuDTWYQ2Qh1+xwlMyB2Vjs601FN6RpQp0FkOhtdR3TtaQ4gPhbD3WzmZ7PDxTGOJb6QLwUnpqjw4wgvjQ2xXSqwy4BxncF62xRv4Tovyn/xP/wAMo9K6VdSRHaIUSKxziQ+0hsaxrS1rasi7qkAzlIjskrqR+q0ruj8cP/uNWq88d4qjt70PwONu5a2g38J0V11qZ4tCi0Hm4XaItBv4ToqytCm0G/hOiLQb+E6IKQorjfkdE6435HRNCpJJB435HRFoN/CdFNCgiSmuN+R0RXG/I6JoWhRaDfkdEWg35HRTSqKFNoN+R0RaDfkdE0KKSRiDfkUrQXqoopKbVt4zStm4m5hND2UTsKFNCeCDIg/wM0LMq+X6af8A41tUAERIdZtYzeS3ZEszIAdjawPWqkHuhZdKwIpp1GiGmmCxpP8AhZMHxfgBMv2yJHYCvR0+XfFww50haMMPrANq7A/qgh1aczMzEpSIMwuL07GoP2tQ4ceE+JSya1HiCuYcIgkzcK4GwtHgZbFcPIR9qHnC7lqmXnC706oFby5HVPrXtyOq0Mo7zIdV3eZhxt3rUvOE8tVlSK1UbR34fgfvG71rJ27I6qWtCucJ9OqKxwnlqnJ14yOqJOvbkdVUKscLvTqiscJ5ap9a9uR1RJ17cjqgVY4Ty1TrHCeWqJOvbkdUpOvbkdUDrHCcwiscJzGqJOvbkdUSde3hOqArHCeWqKxwnlqiTr25HVEnXtyOqArnCeWqK5wnlqiTrxkdUdby80BWOF3LVKucLvTqn1vLzR1t3NQIvOF3LVFc4XenVBJuGfsgk3DP2QFc4XctUq+53JOZuGfsiZuGfsg9NEdOew/mhFEnIzAzmhZkfL9LgfGNq1iDGh1jUHVe1oAaHkisJSMpGRJ2jsSp8XpEU6A2DChGhkfPiuLa7Np2NbMHaKvgUumSPjWbGsNqztrAxuqPmdoaZbGzEyJSmOxePpagNPSlGiO6UMGTZChB0viu9+8ExtH0k7O3slcPC31oYcR5aIqHEeWigBuL1HVPq4vUdVRNIaao6x78O77xu5a1TiPLRYR6tUbfqZ9XnbvWsm3+r3S1pVU4jy0SqnEfTolJt/q90pNvHF7qoqocTsm6IqHE7JuimTbxxe6Orf6vdBVQ4nZN0TqHE706KOpiHF7p9TEOL3VFVTiPLRFQ4jy0U9TF6jqiTcXqOqC6hxH06JVDid6dEpNxeo6p1W3niOqAqHE706IqHE706IqC88R1RZi93E7VQBYcTvToiocRyboizF7uJ2qLIXu4naoEWnEchogtOLkE7P8AFxHVBh/izKgUjfyRI3jL3RU3uzKdTec0Hoog2GaaVFEge1NZkfL9OOlTIYe6YMRhYBElVbKRrQtnjM19vbLZ48zpmk0FvSlFbEokWLSDKzjsY4sgEl3fMxdOcjyXT6VIFLaWCIRbstO5UtAz6Z9etVq9vV/OamlxukvjoNlDgihS+dXItp9aZZI/h2S/PbsYeDvB7bjwnRO0bv4Toi0OB3p1RaHC706rYzjxGyGw95n0uxt3LS1FzuF2iikPMh1Xd5mHG3etK5wO9OqLRWguPC7RFoLjwu0TrnA706ornA706ogtBceF2iLQXHhdogPOF3p1RXOF3p1VBajzcLtEWo83C7ROucLvTqiucLvTqgVqLncDtECK253A7ROucLvTqgRDhd6dUCtG3Hgdoiu248LtFVocLvTqiucLvTqgisy70nRE2Xek6K65wu9OqK5wu5aqCPl3Dh9lPy7m5ey2r+V3LVTX8ruWqozNn5OSfy/JyVGLudknabnZFQZzh/u+SJw/JyV2oudwlFqPNwnRB6KHVkZS/KSE6K6YPbkR/qhYkfMdLVjTWGo1pD2ta6zM4jZE7Y4MpT+iUxKe0LnUyiQ/tmC9/SDmxxD6tCESTYwqxBMt7CJFxlKfV7buh0s3/GwwYjXExA4ND3V4Tapl8na2Xb19h2gbe1cylUqijpuDCNDivpBhlzKUGAshNk+ZIPZ2SrS8ZJh4PspuubmdETdc3iOiKhxHIIqnEchotDOkF1UbB3ofj527lp1rm5lZUhpqjrHvQ/AfeNWtU4jkEhaHWubmdETdc3M6IqnEchoiqcRyGiqCbrm5nRE3XNzOiKpxHIaILTiOQ0VDm65uZ0QC65uZ0RVOI5BFU4uQQE3XNzOic3XNzOiQacXIIqnFyCBguubmdE5uubmdEg04uQRI4uSgc3XDiOiJuubxHREjeMvdEnXjL3QFZ1zeI6JEuwt4vZOTrxl7pSde3hOqCS52EcXsmXOwji9kEOvbwnVEnXt4TqgVd2Hn7JVnYeYVSde3I6pSde3L3QeminYdkkIos5GcvyQsSPlukHMNNY1leYjAvbXbVrGG7aGTrsMvEANO3tTjQ+kftGHUsfgKvzJuda1qru6Z9s6nhKXiq6UfENLhB7QGCL1DIGYs3mZdXn/7ag/iVyqV0fQz01CiGnFsdsOTaJWAbFbUftLfHYSZduyaYeD7KyF7uI6pWQvdxHVR8vyckTh+Tkt9CpELYO93mfU7G3etrL8XE7VeakCHVHc70O7G1a9S5uSnVpdkPNxO1RZi93E7VRNnlyCJw/JyV6jSzF7uI6osvxcTtVE4fk5I+X5OSouy/FxO1RY/i4naqPl+TkiUPyckF2P4uJ2qYhfi4jqspQ/3fJAEL936UGtlvdmdU7Le7MrKrD/d+lMNh/u/Sg1st7s0We92azlD/d8kSh+TkoNLPzO5aKbM4nctFNWH5OSQDL25qizDOJ3p0Sszid6dEqrbxmnVbf6jqoFUOJ3p0RUOI5DRFQXniOqKgvPEdUHpoo2HaTl/RCKK2QPbmShYkfLU8SpzPnNifNmYcyXwpw4ktleqG9n0A7yvDFptH+2oUM9HRDHsiW0yp1YYqPJbW7Bsm2c/qkvdTIkP46G1jXteIrnEF1VkT5cSs5sIu2mZHXq/ntTinpL7RZVFG+Aq9cEm1rVXSqmXbWq7pKYeK74ieV3LVFp5XctUg52FvF7L8wpn/FtzOknUcUMmBDjmjvilxr1hEsy8CUgJ9jTtI8R2LY/S6TE6o2O78O7G3etbTc7JZUkukNg78P6v3jdy1m64cR0Qo7Tc7lqlaeV3LVE3XDP2RN1wz9lUFp5XctUxE8rsvdE3YRn7JVnXDP2QO03OyRa7ncJRWdcM/ZFZ2EZ+yBWu53CUxF3O4Sis7CM/ZFY4eaAtRc7hKoRR5uE6Ka5w8wnXOE5jVA7Qb+E6ItRv4XaJ1zhd6dUVzhd6dUEmKN/C7RK0G/hdonaHC706otDhdy1QIxBv4Togvb/tp0QYhwu9OqZiHC706oIrt/2Doglm7JVaeV3LVFp5XctVRvQyJGUvyQnRHTnsI/ihc5HzXSBjGmQg6zay1NmWzLpiDE78yO0VtgH5rmvoED7ZZF+PcKS1lX4SsAyIDDdtMOc3ADrduwgFe+nQ2/Gs+c9xMQ1odYOEH5T5FrAOrtA2m9c98ej/AGyxnwUe3szKmWYqNaWE1S+XVn1hPfvT5rL61ofe3hP6lyI//hajvpApDobLUGtWAcA47Nrm1pOOwdty64hHE7loqszidy0WhlSA6Q2t77PpONu9ayde3hOqypEMyHWd3mXYxuWtmcTuWiE+CTr28J/UlJ17eE/qTqHE7lonUOJ3LRVC617eE6o617eE6p1Did6dEqhxOybogJOvbkdU+te3I6pVDid6dE6hxH06ICTr25HVEnXtyOqKhxHloiqcR5aIHJ3lyOqOt5cjqgNOI8tEBhxHlogfW8vNHW8vNAacRyGidU4jkEEzdc3M6Im65uZ0TqHEcglUOLkEAS65vEdEEuwt4joiq7FyQWuvGXuoFWdhbxHRE3XN4joiTrxl7ok69vCdVR6KITIzA/Iz/ohFEBkZyP8AAS/qhYkfLU1zPj2AQHNeHmcV0Oq2KLKJsEUdvhsNymrTPtETNG+Bs9onKKIkthGyZ23mUivVTmxvjIdYw7KuS2qHWjTZRO9OYIO3skuQIdG+2g4U6P8AECCT8J1rJ7asi4zbIkTBkDMSBvmwWX1Qs725p/LvZmFQijfwu0TEUb+F2i2jz0gQ5Dud5niMYWny728XulSIgkO3vM+k4xuWtqN/CdFOrSOpe3i90+peOJXaDfwnRFcb8joqiepeM05NvGfunXFx4Toiu270nRAurf6vdEhf6jqisP8AYOidYf7BQMAXniOqA0XniOqU27skTbuyUFVN5zOqdT+PEVHVuGSJs8uSosM3nMp2e92ZWYLPLyRNnk5INLPe7MpWf4syorMvZyR1PLyQVZb3ZlBh73ZlQanl5Jmp5eSgdnvdmipvOanqeXkg1fLyVHrogkDtJ/ihTRJSMpdvghYkfMU90D7Qb84viAkuo4i16os3SfYk9TbV60h2ryOpkH7Xa37OiW1mZUyzFVgqnqGJ2CYmO3x3rq9IRn/FQ2tgkScZRHuYGO+W+YAa4vnIntaOxect6Q+PBrUf4KzkWy+YIkthbsn23nxOzYmCy7YiHC7lqnaHAcxqpFfy5HVPr+XmtIypMQ1R1Hd5mHG3etbQ4HenVY0utVG1vfh+B+8bvW3X8vNRqlCIcLuWqK5wu5apCv5eafW8vNVkWhwu5aornC7lqjreXmjrXNzKArnC7lqnXOF3LVKbrm5nRFZ1zeI6IornC7lqnX3HlqlN2FvF7IrOubxeyIqvuPJFfcUTdcMzolM3DP2RVV9xRX3HJIE3DP2TrG4Z+yILTcckrTcciis64cXsis64Z+yBGJuORTri45FSXOwjP2TrHDzRRaC45FIxBceE6J1jh5pVjh5qj00R0we3t8QR/qhFEOwzEtqFiRwukYUT4mGbSTKxkAwAt+W87XEmfZLsHauLDo9G+16wp0X4my/y8+o5lXa6RbJx7PHZV3FdHpNkH4xhquL65rSEQ/8ALdKRlIbap2XLxsjwz0nZ/BvDxDn8XOYAwF3aJ9bsJ8L0wSX0ghnG7Juidmcbsm6KWwhe7jdqmIYxO43arYilwzVHXd34fg37xu5a2ZxuybosaVDFUbXd+H9bvvG71rZC93G7VS1pVmcbsm6J1Djdk3RTYi93G7VOxF7+N2qqHUOI5DROqcXIJWAvfxO1RYi93E7VQOqcXIIqnFyRZb3cR1RZb3cRQEjeMkSdeMvdFnvdmUWe92ZQOTr25HVEnXjI6os97s0VN7uWiKcnXjI6oIdeMjqiobzy0RU3u5aIEQ69vCf1Ik69vCf1IqHE7lolZnE706IhEPvbwn9SqTr28J1UmGcTvTonZnG706ICTr25HVHWvbkdUrM4nenRFmcbsm6Ir1UQGRnLt8EJUNpAMyTt8Zf0AQsyPn+lIkT4qGLOHUrGq8vJJNk+c4dTZsrePgL9nmZR6T8a5zokM0Wrsh2QrB8u0ODZgdmwk+O6V9KMlTGuNJiEFxnCnBAhCzftb1a+0yG131LwQW0T7Uc5rovxVnth7WtqEOE57A76u0nu+VMEl9G0Q8I4DorBZcOE6IbEOF3p1VCIcLvTqtjGlFlUdX62fQcbdy0FnhHAdFNLiGqOq7vw8P3jd61EQ4HenVRqiFncOH2TlDwt4fZO0OF3LVVaHC7lqjLOrDwt4fZOrDubkFVocLuWqdocLuWqKmrDuZkESh3M5K7Tyu5aotPK5BEofk5IlD8nJXX8rskWm52SCJQ/JyR1PJmFdpudki0FzsignqXtzCfUvbmqtPxZHRFoLjwnRBHUvbml1L25qzEFzuE6ItB5uF2iDM1MQ4vdOTLxxHVUYguPC7RFcXHhOiCZMv8AV7pVWX+o6q64uPCdFJe270nRB66CBIyM9t5P+qSdClIyvukhZkfMdJvHxzatGcXg/wDmljA2KDDf1REnMkdsiPpWbKRE+OLPg2BtUE0kH6qrpDuAkSEpz+qUu1b9KQqQaWz5sJsMvNnKG60YRCiVq7i+q4ETlsEpjtWbaPH+MJ+LBhVWix6lbuum4yb2zLd0h2bSmBLsNL7m5nRUC65uZ0WbYbsbsm6KhDdjdk3RaRFKLqo7vfh+J+8atg51zczovPSYZqjru78Pwb943ct6hxuybopbVKBdc3M6Jzdc3M6KahxHJuidQ4jkNFUObrm8R0TDnXN4vZTUOI5DROq7FyCCqzrm8R0TrOubxHRSA7EMk5OxDJA6zsLeI6IrOwt4j+lKTsQ4fdEnYm8J/UgKzsLeI/pTrOwji9kpOvbwn9SJOvbwnVA6zsPP2RWOHmjrXt4TqiTr28J/UgKxw80Vjh5hKTr28J/UiTr28J/UgC84TmE65wnMKSHXt4TqiTr28J1QFc4TmNUq5wu9OqDWvbkdUiXeXmg9tDMwdhG3d/RCKFOqZy7fBCzI+P6WfRftEB0Q2tYWjTEiNDW2L6gbtAE+rMNv29qwBoX2hsrtjlrdu0MIqRara47Nhimrv/gun0pSIopkMGEKlc1HBwNoTBfOsO1sutskezt2yXn+LjCl1TAaYMh80NdWaar5gjbMTDB2fUeyW1gkurDDMZ/6jtV+Y9OdH9IN6dtYcZ7oT+4BFNVjBDAsyyfZXE5jYe2fav05kVtx4HaK7Vtx4HaLfRnSQyrsee/D+sn/AJjd62kzF6zqsqREbVGw96H9LvvG7lratuPA7RS2qOTMXrOqcm4jxnVK0bceB2iLRtx4HaK9ZOTcR4zqmGtxHjOqm1bceB2iK7bjwO0U6rQMF7uI6p2QvdxO1WM2YfQdFXy8PoOivTbWyF7uJ2qLLe7iOqy+Xh9B0R8vCOA6JobWW92ZSst7syspQ7mZJ/LuZkFBrZ+Z3+/yTszidy0WUofkyCr5fk5IKszidy0QYRxO5aKDZ+TkpNn5OSCzDOJ3p0Tszidy0WLjDvZmEEw8TOIaoNCw4nenRKocTsm6LOtDxN4vdKcPEOP3VHSoI6pmZ7d39EKej5VTIz23zQsSPlelA0U5pbSYhNp121gWwfluk1ocC1p23T638Fh/68ltId3WToxiEhwlGk4Nd2TMzMdtkLjP6rpDotr3tiVW12mc5DrbCJOMpy2r5F1D6TdGtHULo+s3un4mLMSDh90Z7HO8PEqYc9SX0LXuw8wrD3Yea4s+lf2Sg/zUT+wi06W/YqF/Nv8A7K1uB1473VR1fqZ4+dq1D3YRxey4L3dLEf5OhdrT/m3+BB+53KjF6W8KFQv5t/8AZTcNU7td2EcXsnXdhHF7LgCL0v8AsVB/mn/2kW3S/wCxUH+af/aTcI79d2HmnaOw8wuAI3S/7DQf5t/9pUI/Sv7BQ/5x39lNwO3anAcxqrEU4HenVcRtI6U8ej6N/PH+wtW0rpHx6PgflTf/AMFR17U4HenVFocDvTquY2lU/wAaBDH8KWD/APUtG0imeNBypEM//EKDoWhwu5aotDhdy1XiFJpP7E/8o0I/6kKhSaR40KL/ANSB+tB7LQ4XctU7Tyu5aryClRv2OPx0f+6n8VG/Y6Rx0f8AvIPSYnldy1SMXyu5arD4mL+yUjio/wDdVWkT9njcUH+4m4Fui+V2SRi+V2SK0T7mIPzh/wBHqw15+hw/NuqbgZmKLncJStRc7hdotrN2E8tUhCdhdy1TcD09HOBaZT7fEEf6oVUBhDesJE7ZbJjZ2GWyf8EKSP/Z"/>
          <p:cNvSpPr>
            <a:spLocks noChangeAspect="1" noChangeArrowheads="1"/>
          </p:cNvSpPr>
          <p:nvPr/>
        </p:nvSpPr>
        <p:spPr bwMode="auto">
          <a:xfrm>
            <a:off x="0"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6" name="AutoShape 12"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172720" y="873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7" name="AutoShape 14"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345440" y="17637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pic>
        <p:nvPicPr>
          <p:cNvPr id="29" name="Picture 2" descr="http://www.hsd.k12.or.us/Portals/_default/Skins/DistrictSkin/images/webheadsm.png"/>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4419600" y="9296400"/>
            <a:ext cx="1848103" cy="586740"/>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p:cNvGrpSpPr/>
          <p:nvPr/>
        </p:nvGrpSpPr>
        <p:grpSpPr>
          <a:xfrm>
            <a:off x="-16485" y="1071373"/>
            <a:ext cx="7789672" cy="8225028"/>
            <a:chOff x="68579" y="990600"/>
            <a:chExt cx="6873240" cy="7477298"/>
          </a:xfrm>
        </p:grpSpPr>
        <p:grpSp>
          <p:nvGrpSpPr>
            <p:cNvPr id="21" name="Group 20"/>
            <p:cNvGrpSpPr/>
            <p:nvPr/>
          </p:nvGrpSpPr>
          <p:grpSpPr>
            <a:xfrm>
              <a:off x="68579" y="990600"/>
              <a:ext cx="6873240" cy="7477298"/>
              <a:chOff x="0" y="990600"/>
              <a:chExt cx="6873240" cy="7477298"/>
            </a:xfrm>
          </p:grpSpPr>
          <p:grpSp>
            <p:nvGrpSpPr>
              <p:cNvPr id="11" name="Group 10"/>
              <p:cNvGrpSpPr/>
              <p:nvPr/>
            </p:nvGrpSpPr>
            <p:grpSpPr>
              <a:xfrm>
                <a:off x="0" y="990600"/>
                <a:ext cx="6873240" cy="1754326"/>
                <a:chOff x="0" y="990600"/>
                <a:chExt cx="6873240" cy="1754326"/>
              </a:xfrm>
            </p:grpSpPr>
            <p:grpSp>
              <p:nvGrpSpPr>
                <p:cNvPr id="8" name="Group 7"/>
                <p:cNvGrpSpPr/>
                <p:nvPr/>
              </p:nvGrpSpPr>
              <p:grpSpPr>
                <a:xfrm>
                  <a:off x="0" y="990600"/>
                  <a:ext cx="6858000" cy="1645920"/>
                  <a:chOff x="0" y="990600"/>
                  <a:chExt cx="6858000" cy="1645920"/>
                </a:xfrm>
              </p:grpSpPr>
              <p:sp>
                <p:nvSpPr>
                  <p:cNvPr id="2" name="Rectangle 1"/>
                  <p:cNvSpPr/>
                  <p:nvPr/>
                </p:nvSpPr>
                <p:spPr>
                  <a:xfrm>
                    <a:off x="0" y="990600"/>
                    <a:ext cx="6858000" cy="762000"/>
                  </a:xfrm>
                  <a:prstGeom prst="rect">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Rectangle 3"/>
                  <p:cNvSpPr/>
                  <p:nvPr/>
                </p:nvSpPr>
                <p:spPr>
                  <a:xfrm>
                    <a:off x="0" y="1143000"/>
                    <a:ext cx="6858000" cy="762000"/>
                  </a:xfrm>
                  <a:prstGeom prst="rect">
                    <a:avLst/>
                  </a:prstGeom>
                  <a:blipFill>
                    <a:blip r:embed="rId5"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0" y="1447800"/>
                    <a:ext cx="6858000" cy="762000"/>
                  </a:xfrm>
                  <a:prstGeom prst="rect">
                    <a:avLst/>
                  </a:prstGeom>
                  <a:blipFill>
                    <a:blip r:embed="rId6"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0" y="1676400"/>
                    <a:ext cx="6858000" cy="762000"/>
                  </a:xfrm>
                  <a:prstGeom prst="rect">
                    <a:avLst/>
                  </a:prstGeom>
                  <a:blipFill>
                    <a:blip r:embed="rId7"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Rectangle 2"/>
                  <p:cNvSpPr/>
                  <p:nvPr/>
                </p:nvSpPr>
                <p:spPr>
                  <a:xfrm>
                    <a:off x="0" y="1874520"/>
                    <a:ext cx="6858000" cy="762000"/>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p:cNvSpPr/>
                  <p:nvPr/>
                </p:nvSpPr>
                <p:spPr>
                  <a:xfrm>
                    <a:off x="0" y="2133600"/>
                    <a:ext cx="6858000" cy="502920"/>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0" name="Rectangle 9"/>
                <p:cNvSpPr/>
                <p:nvPr/>
              </p:nvSpPr>
              <p:spPr>
                <a:xfrm>
                  <a:off x="15240" y="990600"/>
                  <a:ext cx="6858000"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dirty="0">
                      <a:ln w="0"/>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rPr>
                    <a:t>ELA-INTERIM  ASSESSMENT</a:t>
                  </a:r>
                </a:p>
                <a:p>
                  <a:pPr algn="ctr"/>
                  <a:r>
                    <a:rPr lang="en-US" sz="4000" b="1" cap="all" dirty="0">
                      <a:ln w="0"/>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rPr>
                    <a:t>Teacher’s Directions</a:t>
                  </a:r>
                </a:p>
              </p:txBody>
            </p:sp>
          </p:grpSp>
          <p:pic>
            <p:nvPicPr>
              <p:cNvPr id="1046" name="Picture 22" descr="https://encrypted-tbn0.gstatic.com/images?q=tbn:ANd9GcR670A4_NsEz0rkw5S0fSUFOZdfd06A1vBExtciEnjTubFApCQoF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7720" r="3589"/>
              <a:stretch/>
            </p:blipFill>
            <p:spPr bwMode="auto">
              <a:xfrm>
                <a:off x="686899" y="2856807"/>
                <a:ext cx="5791199" cy="5611091"/>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Rectangle 24"/>
            <p:cNvSpPr/>
            <p:nvPr/>
          </p:nvSpPr>
          <p:spPr>
            <a:xfrm>
              <a:off x="2503595" y="4727170"/>
              <a:ext cx="2482580" cy="699492"/>
            </a:xfrm>
            <a:prstGeom prst="rect">
              <a:avLst/>
            </a:prstGeom>
            <a:noFill/>
          </p:spPr>
          <p:txBody>
            <a:bodyPr wrap="none" lIns="91440" tIns="45720" rIns="91440" bIns="45720">
              <a:spAutoFit/>
            </a:bodyPr>
            <a:lstStyle/>
            <a:p>
              <a:pPr algn="ctr"/>
              <a:r>
                <a:rPr lang="en-US" sz="4400" b="1" i="1" dirty="0">
                  <a:ln w="1905"/>
                  <a:effectLst>
                    <a:innerShdw blurRad="69850" dist="43180" dir="5400000">
                      <a:srgbClr val="000000">
                        <a:alpha val="65000"/>
                      </a:srgbClr>
                    </a:innerShdw>
                  </a:effectLst>
                </a:rPr>
                <a:t>Fifth Grade</a:t>
              </a:r>
            </a:p>
          </p:txBody>
        </p:sp>
      </p:grpSp>
      <p:pic>
        <p:nvPicPr>
          <p:cNvPr id="1030" name="Picture 6" descr="http://blog.zemanta.com/blog/wp-content/uploads/2012/06/five.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36300" y="5105400"/>
            <a:ext cx="1141347" cy="1143000"/>
          </a:xfrm>
          <a:prstGeom prst="rect">
            <a:avLst/>
          </a:prstGeom>
          <a:noFill/>
          <a:extLst>
            <a:ext uri="{909E8E84-426E-40DD-AFC4-6F175D3DCCD1}">
              <a14:hiddenFill xmlns:a14="http://schemas.microsoft.com/office/drawing/2010/main">
                <a:solidFill>
                  <a:srgbClr val="FFFFFF"/>
                </a:solidFill>
              </a14:hiddenFill>
            </a:ext>
          </a:extLst>
        </p:spPr>
      </p:pic>
      <p:sp>
        <p:nvSpPr>
          <p:cNvPr id="24" name="Slide Number Placeholder 23"/>
          <p:cNvSpPr>
            <a:spLocks noGrp="1"/>
          </p:cNvSpPr>
          <p:nvPr>
            <p:ph type="sldNum" sz="quarter" idx="12"/>
          </p:nvPr>
        </p:nvSpPr>
        <p:spPr/>
        <p:txBody>
          <a:bodyPr/>
          <a:lstStyle/>
          <a:p>
            <a:fld id="{CF669FE8-2A6A-4FDA-B6E7-4A7C87AD6E1D}" type="slidenum">
              <a:rPr lang="en-US" smtClean="0"/>
              <a:pPr/>
              <a:t>1</a:t>
            </a:fld>
            <a:endParaRPr lang="en-US" dirty="0"/>
          </a:p>
        </p:txBody>
      </p:sp>
    </p:spTree>
    <p:extLst>
      <p:ext uri="{BB962C8B-B14F-4D97-AF65-F5344CB8AC3E}">
        <p14:creationId xmlns:p14="http://schemas.microsoft.com/office/powerpoint/2010/main" val="2046827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p:nvPr/>
        </p:nvSpPr>
        <p:spPr>
          <a:xfrm>
            <a:off x="342409" y="1056762"/>
            <a:ext cx="7061799" cy="8068170"/>
          </a:xfrm>
          <a:prstGeom prst="rect">
            <a:avLst/>
          </a:prstGeom>
          <a:noFill/>
          <a:ln>
            <a:noFill/>
          </a:ln>
        </p:spPr>
        <p:txBody>
          <a:bodyPr lIns="101866" tIns="101866" rIns="101866" bIns="101866" anchor="ctr" anchorCtr="0">
            <a:noAutofit/>
          </a:bodyPr>
          <a:lstStyle/>
          <a:p>
            <a:pPr marL="429448" indent="-514350">
              <a:buClr>
                <a:schemeClr val="dk1"/>
              </a:buClr>
              <a:buSzPct val="100000"/>
              <a:buFont typeface="+mj-lt"/>
              <a:buAutoNum type="arabicPeriod"/>
            </a:pPr>
            <a:r>
              <a:rPr lang="en-US" sz="2700" dirty="0">
                <a:solidFill>
                  <a:schemeClr val="dk1"/>
                </a:solidFill>
                <a:latin typeface="Calibri"/>
                <a:ea typeface="Calibri"/>
                <a:cs typeface="Calibri"/>
                <a:sym typeface="Calibri"/>
              </a:rPr>
              <a:t>civil rights-  the rights that every person should have regardless of his or her sex, race, or religion</a:t>
            </a:r>
          </a:p>
          <a:p>
            <a:pPr marL="514350" indent="-514350">
              <a:buFont typeface="+mj-lt"/>
              <a:buAutoNum type="arabicPeriod"/>
            </a:pPr>
            <a:endParaRPr sz="2700" dirty="0">
              <a:solidFill>
                <a:schemeClr val="dk1"/>
              </a:solidFill>
              <a:latin typeface="Calibri"/>
              <a:ea typeface="Calibri"/>
              <a:cs typeface="Calibri"/>
              <a:sym typeface="Calibri"/>
            </a:endParaRPr>
          </a:p>
          <a:p>
            <a:pPr marL="429448" indent="-514350">
              <a:buClr>
                <a:schemeClr val="dk1"/>
              </a:buClr>
              <a:buSzPct val="100000"/>
              <a:buFont typeface="+mj-lt"/>
              <a:buAutoNum type="arabicPeriod"/>
            </a:pPr>
            <a:r>
              <a:rPr lang="en-US" sz="2700" dirty="0">
                <a:solidFill>
                  <a:schemeClr val="dk1"/>
                </a:solidFill>
                <a:latin typeface="Calibri"/>
                <a:ea typeface="Calibri"/>
                <a:cs typeface="Calibri"/>
                <a:sym typeface="Calibri"/>
              </a:rPr>
              <a:t>women’s suffrage-  a woman’s right to vote in an election</a:t>
            </a:r>
          </a:p>
          <a:p>
            <a:pPr marL="514350" indent="-514350">
              <a:buFont typeface="+mj-lt"/>
              <a:buAutoNum type="arabicPeriod"/>
            </a:pPr>
            <a:endParaRPr sz="2700" dirty="0">
              <a:solidFill>
                <a:schemeClr val="dk1"/>
              </a:solidFill>
              <a:latin typeface="Calibri"/>
              <a:ea typeface="Calibri"/>
              <a:cs typeface="Calibri"/>
              <a:sym typeface="Calibri"/>
            </a:endParaRPr>
          </a:p>
          <a:p>
            <a:pPr marL="429448" indent="-514350">
              <a:buClr>
                <a:schemeClr val="dk1"/>
              </a:buClr>
              <a:buSzPct val="100000"/>
              <a:buFont typeface="+mj-lt"/>
              <a:buAutoNum type="arabicPeriod"/>
            </a:pPr>
            <a:r>
              <a:rPr lang="en-US" sz="2700" dirty="0">
                <a:solidFill>
                  <a:schemeClr val="dk1"/>
                </a:solidFill>
                <a:latin typeface="Calibri"/>
                <a:ea typeface="Calibri"/>
                <a:cs typeface="Calibri"/>
                <a:sym typeface="Calibri"/>
              </a:rPr>
              <a:t>segregation-  the practice of keeping people of different races, religions, etc., separate from each other</a:t>
            </a:r>
          </a:p>
          <a:p>
            <a:pPr marL="514350" indent="-514350">
              <a:buFont typeface="+mj-lt"/>
              <a:buAutoNum type="arabicPeriod"/>
            </a:pPr>
            <a:endParaRPr sz="2700" dirty="0">
              <a:solidFill>
                <a:schemeClr val="dk1"/>
              </a:solidFill>
              <a:latin typeface="Calibri"/>
              <a:ea typeface="Calibri"/>
              <a:cs typeface="Calibri"/>
              <a:sym typeface="Calibri"/>
            </a:endParaRPr>
          </a:p>
          <a:p>
            <a:pPr marL="429448" indent="-514350">
              <a:buClr>
                <a:schemeClr val="dk1"/>
              </a:buClr>
              <a:buSzPct val="100000"/>
              <a:buFont typeface="+mj-lt"/>
              <a:buAutoNum type="arabicPeriod"/>
            </a:pPr>
            <a:r>
              <a:rPr lang="en-US" sz="2700" dirty="0">
                <a:solidFill>
                  <a:schemeClr val="dk1"/>
                </a:solidFill>
                <a:latin typeface="Calibri"/>
                <a:ea typeface="Calibri"/>
                <a:cs typeface="Calibri"/>
                <a:sym typeface="Calibri"/>
              </a:rPr>
              <a:t>discrimination-  the practice of unfairly treating a person or group of people differently from other people or groups of people</a:t>
            </a:r>
          </a:p>
          <a:p>
            <a:pPr marL="514350" indent="-514350">
              <a:buFont typeface="+mj-lt"/>
              <a:buAutoNum type="arabicPeriod"/>
            </a:pPr>
            <a:endParaRPr sz="2700" dirty="0">
              <a:solidFill>
                <a:schemeClr val="dk1"/>
              </a:solidFill>
              <a:latin typeface="Calibri"/>
              <a:ea typeface="Calibri"/>
              <a:cs typeface="Calibri"/>
              <a:sym typeface="Calibri"/>
            </a:endParaRPr>
          </a:p>
          <a:p>
            <a:pPr marL="429448" indent="-514350">
              <a:buClr>
                <a:schemeClr val="dk1"/>
              </a:buClr>
              <a:buSzPct val="100000"/>
              <a:buFont typeface="+mj-lt"/>
              <a:buAutoNum type="arabicPeriod"/>
            </a:pPr>
            <a:r>
              <a:rPr lang="en-US" sz="2700" dirty="0">
                <a:solidFill>
                  <a:schemeClr val="dk1"/>
                </a:solidFill>
                <a:latin typeface="Calibri"/>
                <a:ea typeface="Calibri"/>
                <a:cs typeface="Calibri"/>
                <a:sym typeface="Calibri"/>
              </a:rPr>
              <a:t>gender-  the state of being male or female</a:t>
            </a:r>
          </a:p>
          <a:p>
            <a:r>
              <a:rPr lang="en-US" sz="2700" dirty="0">
                <a:solidFill>
                  <a:schemeClr val="dk1"/>
                </a:solidFill>
                <a:latin typeface="Calibri"/>
                <a:ea typeface="Calibri"/>
                <a:cs typeface="Calibri"/>
                <a:sym typeface="Calibri"/>
              </a:rPr>
              <a:t> </a:t>
            </a:r>
          </a:p>
          <a:p>
            <a:pPr marL="429448" indent="-514350">
              <a:buClr>
                <a:schemeClr val="dk1"/>
              </a:buClr>
              <a:buSzPct val="100000"/>
              <a:buFont typeface="+mj-lt"/>
              <a:buAutoNum type="arabicPeriod" startAt="6"/>
            </a:pPr>
            <a:r>
              <a:rPr lang="en-US" sz="2700" dirty="0">
                <a:solidFill>
                  <a:schemeClr val="dk1"/>
                </a:solidFill>
                <a:latin typeface="Calibri"/>
                <a:ea typeface="Calibri"/>
                <a:cs typeface="Calibri"/>
                <a:sym typeface="Calibri"/>
              </a:rPr>
              <a:t>ratify-  to make official by signing it or voting for it</a:t>
            </a:r>
          </a:p>
        </p:txBody>
      </p:sp>
      <p:sp>
        <p:nvSpPr>
          <p:cNvPr id="269" name="Shape 269"/>
          <p:cNvSpPr txBox="1"/>
          <p:nvPr/>
        </p:nvSpPr>
        <p:spPr>
          <a:xfrm>
            <a:off x="175440" y="228600"/>
            <a:ext cx="7596960" cy="828299"/>
          </a:xfrm>
          <a:prstGeom prst="rect">
            <a:avLst/>
          </a:prstGeom>
          <a:noFill/>
          <a:ln>
            <a:noFill/>
          </a:ln>
        </p:spPr>
        <p:txBody>
          <a:bodyPr lIns="101866" tIns="101866" rIns="101866" bIns="101866" anchor="t" anchorCtr="0">
            <a:noAutofit/>
          </a:bodyPr>
          <a:lstStyle/>
          <a:p>
            <a:pPr algn="ctr"/>
            <a:r>
              <a:rPr lang="en-US" b="1" u="sng" dirty="0"/>
              <a:t>Vocabulary list for Equal Rights for All </a:t>
            </a:r>
          </a:p>
          <a:p>
            <a:pPr algn="ctr"/>
            <a:r>
              <a:rPr lang="en-US" b="1" dirty="0"/>
              <a:t>(Rosa Parks/Women’s Suffrage PT)</a:t>
            </a:r>
          </a:p>
        </p:txBody>
      </p:sp>
    </p:spTree>
    <p:extLst>
      <p:ext uri="{BB962C8B-B14F-4D97-AF65-F5344CB8AC3E}">
        <p14:creationId xmlns:p14="http://schemas.microsoft.com/office/powerpoint/2010/main" val="2377731547"/>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388621" y="402795"/>
            <a:ext cx="6995159" cy="1159950"/>
          </a:xfrm>
          <a:prstGeom prst="rect">
            <a:avLst/>
          </a:prstGeom>
        </p:spPr>
        <p:txBody>
          <a:bodyPr lIns="101866" tIns="101866" rIns="101866" bIns="101866" anchor="ctr" anchorCtr="0">
            <a:noAutofit/>
          </a:bodyPr>
          <a:lstStyle/>
          <a:p>
            <a:pPr>
              <a:spcBef>
                <a:spcPts val="0"/>
              </a:spcBef>
            </a:pPr>
            <a:r>
              <a:rPr lang="en-US" sz="1600" b="1" u="sng" dirty="0"/>
              <a:t>Venn Diagram for Equal Rights for All </a:t>
            </a:r>
          </a:p>
          <a:p>
            <a:pPr>
              <a:spcBef>
                <a:spcPts val="0"/>
              </a:spcBef>
            </a:pPr>
            <a:r>
              <a:rPr lang="en-US" sz="1600" b="1" dirty="0"/>
              <a:t>(Rosa Parks/Women’s Suffrage PT)</a:t>
            </a:r>
          </a:p>
        </p:txBody>
      </p:sp>
      <p:sp>
        <p:nvSpPr>
          <p:cNvPr id="275" name="Shape 275"/>
          <p:cNvSpPr/>
          <p:nvPr/>
        </p:nvSpPr>
        <p:spPr>
          <a:xfrm>
            <a:off x="228600" y="1888860"/>
            <a:ext cx="4946171" cy="5142720"/>
          </a:xfrm>
          <a:prstGeom prst="ellipse">
            <a:avLst/>
          </a:prstGeom>
          <a:noFill/>
          <a:ln w="19050" cap="flat" cmpd="sng">
            <a:solidFill>
              <a:schemeClr val="dk2"/>
            </a:solidFill>
            <a:prstDash val="solid"/>
            <a:round/>
            <a:headEnd type="none" w="med" len="med"/>
            <a:tailEnd type="none" w="med" len="med"/>
          </a:ln>
        </p:spPr>
        <p:txBody>
          <a:bodyPr lIns="101866" tIns="101866" rIns="101866" bIns="101866" anchor="ctr" anchorCtr="0">
            <a:noAutofit/>
          </a:bodyPr>
          <a:lstStyle/>
          <a:p>
            <a:endParaRPr/>
          </a:p>
        </p:txBody>
      </p:sp>
      <p:sp>
        <p:nvSpPr>
          <p:cNvPr id="276" name="Shape 276"/>
          <p:cNvSpPr/>
          <p:nvPr/>
        </p:nvSpPr>
        <p:spPr>
          <a:xfrm>
            <a:off x="2605822" y="1828800"/>
            <a:ext cx="4880978" cy="5142720"/>
          </a:xfrm>
          <a:prstGeom prst="ellipse">
            <a:avLst/>
          </a:prstGeom>
          <a:noFill/>
          <a:ln w="19050" cap="flat" cmpd="sng">
            <a:solidFill>
              <a:schemeClr val="dk2"/>
            </a:solidFill>
            <a:prstDash val="solid"/>
            <a:round/>
            <a:headEnd type="none" w="med" len="med"/>
            <a:tailEnd type="none" w="med" len="med"/>
          </a:ln>
        </p:spPr>
        <p:txBody>
          <a:bodyPr lIns="101866" tIns="101866" rIns="101866" bIns="101866" anchor="ctr" anchorCtr="0">
            <a:noAutofit/>
          </a:bodyPr>
          <a:lstStyle/>
          <a:p>
            <a:endParaRPr/>
          </a:p>
        </p:txBody>
      </p:sp>
      <p:sp>
        <p:nvSpPr>
          <p:cNvPr id="277" name="Shape 277"/>
          <p:cNvSpPr txBox="1"/>
          <p:nvPr/>
        </p:nvSpPr>
        <p:spPr>
          <a:xfrm>
            <a:off x="1413139" y="2302956"/>
            <a:ext cx="1744911" cy="467609"/>
          </a:xfrm>
          <a:prstGeom prst="rect">
            <a:avLst/>
          </a:prstGeom>
          <a:noFill/>
          <a:ln>
            <a:noFill/>
          </a:ln>
        </p:spPr>
        <p:txBody>
          <a:bodyPr lIns="101866" tIns="101866" rIns="101866" bIns="101866" anchor="t" anchorCtr="0">
            <a:noAutofit/>
          </a:bodyPr>
          <a:lstStyle/>
          <a:p>
            <a:pPr algn="ctr"/>
            <a:r>
              <a:rPr lang="en-US" dirty="0"/>
              <a:t>Civil Rights Act</a:t>
            </a:r>
          </a:p>
        </p:txBody>
      </p:sp>
      <p:sp>
        <p:nvSpPr>
          <p:cNvPr id="278" name="Shape 278"/>
          <p:cNvSpPr txBox="1"/>
          <p:nvPr/>
        </p:nvSpPr>
        <p:spPr>
          <a:xfrm>
            <a:off x="4495800" y="2133600"/>
            <a:ext cx="2004261" cy="467609"/>
          </a:xfrm>
          <a:prstGeom prst="rect">
            <a:avLst/>
          </a:prstGeom>
          <a:noFill/>
          <a:ln>
            <a:noFill/>
          </a:ln>
        </p:spPr>
        <p:txBody>
          <a:bodyPr lIns="101866" tIns="101866" rIns="101866" bIns="101866" anchor="t" anchorCtr="0">
            <a:noAutofit/>
          </a:bodyPr>
          <a:lstStyle/>
          <a:p>
            <a:pPr algn="ctr"/>
            <a:r>
              <a:rPr lang="en-US" dirty="0"/>
              <a:t>19th Amendment</a:t>
            </a:r>
          </a:p>
        </p:txBody>
      </p:sp>
      <p:sp>
        <p:nvSpPr>
          <p:cNvPr id="279" name="Shape 279"/>
          <p:cNvSpPr txBox="1"/>
          <p:nvPr/>
        </p:nvSpPr>
        <p:spPr>
          <a:xfrm>
            <a:off x="3190040" y="2770565"/>
            <a:ext cx="1571773" cy="467609"/>
          </a:xfrm>
          <a:prstGeom prst="rect">
            <a:avLst/>
          </a:prstGeom>
          <a:noFill/>
          <a:ln>
            <a:noFill/>
          </a:ln>
        </p:spPr>
        <p:txBody>
          <a:bodyPr lIns="101866" tIns="101866" rIns="101866" bIns="101866" anchor="t" anchorCtr="0">
            <a:noAutofit/>
          </a:bodyPr>
          <a:lstStyle/>
          <a:p>
            <a:pPr algn="ctr"/>
            <a:r>
              <a:rPr lang="en-US"/>
              <a:t>Similarities</a:t>
            </a:r>
          </a:p>
        </p:txBody>
      </p:sp>
    </p:spTree>
    <p:extLst>
      <p:ext uri="{BB962C8B-B14F-4D97-AF65-F5344CB8AC3E}">
        <p14:creationId xmlns:p14="http://schemas.microsoft.com/office/powerpoint/2010/main" val="212314826"/>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2" name="Rectangle 1"/>
          <p:cNvSpPr/>
          <p:nvPr/>
        </p:nvSpPr>
        <p:spPr>
          <a:xfrm>
            <a:off x="380999" y="381000"/>
            <a:ext cx="6800850" cy="7468546"/>
          </a:xfrm>
          <a:prstGeom prst="rect">
            <a:avLst/>
          </a:prstGeom>
        </p:spPr>
        <p:txBody>
          <a:bodyPr wrap="square" lIns="96356" tIns="48178" rIns="96356" bIns="48178">
            <a:spAutoFit/>
          </a:bodyPr>
          <a:lstStyle/>
          <a:p>
            <a:endParaRPr lang="en-US" sz="1400" dirty="0"/>
          </a:p>
          <a:p>
            <a:r>
              <a:rPr lang="en-US" sz="1400" b="1" u="sng" dirty="0"/>
              <a:t>Part 2</a:t>
            </a:r>
            <a:r>
              <a:rPr lang="en-US" sz="1400" b="1" dirty="0"/>
              <a:t> </a:t>
            </a:r>
          </a:p>
          <a:p>
            <a:r>
              <a:rPr lang="en-US" sz="1400" b="1" dirty="0"/>
              <a:t>Performance Task</a:t>
            </a:r>
          </a:p>
          <a:p>
            <a:endParaRPr lang="en-US" sz="1400" dirty="0"/>
          </a:p>
          <a:p>
            <a:r>
              <a:rPr lang="en-US" sz="1400" b="1" u="sng" dirty="0"/>
              <a:t>You will</a:t>
            </a:r>
            <a:r>
              <a:rPr lang="en-US" sz="1400" dirty="0"/>
              <a:t>:</a:t>
            </a:r>
          </a:p>
          <a:p>
            <a:pPr marL="361333" indent="-361333">
              <a:buAutoNum type="arabicPeriod"/>
            </a:pPr>
            <a:r>
              <a:rPr lang="en-US" sz="1400" u="sng" dirty="0"/>
              <a:t>Plan</a:t>
            </a:r>
            <a:r>
              <a:rPr lang="en-US" sz="1400" dirty="0"/>
              <a:t> your writing.  You may use your notes and answers. You may use a graphic organizer.</a:t>
            </a:r>
          </a:p>
          <a:p>
            <a:pPr marL="361333" indent="-361333">
              <a:buAutoNum type="arabicPeriod"/>
            </a:pPr>
            <a:endParaRPr lang="en-US" sz="1400" dirty="0"/>
          </a:p>
          <a:p>
            <a:pPr marL="361333" indent="-361333">
              <a:buAutoNum type="arabicPeriod"/>
            </a:pPr>
            <a:r>
              <a:rPr lang="en-US" sz="1400" dirty="0"/>
              <a:t>Write – Revise and Edit your first draft (your teacher will give you paper).</a:t>
            </a:r>
          </a:p>
          <a:p>
            <a:pPr marL="361333" indent="-361333">
              <a:buAutoNum type="arabicPeriod"/>
            </a:pPr>
            <a:endParaRPr lang="en-US" sz="1400" dirty="0"/>
          </a:p>
          <a:p>
            <a:pPr marL="359660" indent="-359660">
              <a:defRPr/>
            </a:pPr>
            <a:r>
              <a:rPr lang="en-US" sz="1400" dirty="0"/>
              <a:t>3.     </a:t>
            </a:r>
            <a:r>
              <a:rPr lang="en-US" sz="1400" b="1" u="sng" dirty="0"/>
              <a:t>Your assignment</a:t>
            </a:r>
            <a:r>
              <a:rPr lang="en-US" sz="1400" b="1" dirty="0"/>
              <a:t>: Part 2 </a:t>
            </a:r>
          </a:p>
          <a:p>
            <a:pPr marL="359660" indent="-359660">
              <a:defRPr/>
            </a:pPr>
            <a:r>
              <a:rPr lang="en-US" sz="1400" dirty="0"/>
              <a:t>        </a:t>
            </a:r>
            <a:r>
              <a:rPr lang="en-US" sz="1400" dirty="0" smtClean="0"/>
              <a:t> Your </a:t>
            </a:r>
            <a:r>
              <a:rPr lang="en-US" sz="1400" dirty="0"/>
              <a:t>school newspaper is producing a section about civil rights. The students in your class have been asked to contribute.   You will write an informational article comparing Rosa </a:t>
            </a:r>
            <a:r>
              <a:rPr lang="en-US" sz="1400" dirty="0" smtClean="0"/>
              <a:t>Parks to </a:t>
            </a:r>
            <a:r>
              <a:rPr lang="en-US" sz="1400" dirty="0"/>
              <a:t>Susan </a:t>
            </a:r>
            <a:r>
              <a:rPr lang="en-US" sz="1400" dirty="0" smtClean="0"/>
              <a:t>B. </a:t>
            </a:r>
            <a:r>
              <a:rPr lang="en-US" sz="1400" dirty="0"/>
              <a:t>Anthony and the suffragists.  Your article will be read by students, teachers and parents.</a:t>
            </a:r>
          </a:p>
          <a:p>
            <a:pPr marL="359660" indent="-359660">
              <a:defRPr/>
            </a:pPr>
            <a:endParaRPr lang="en-US" sz="1400" dirty="0"/>
          </a:p>
          <a:p>
            <a:pPr marL="359660" indent="-359660">
              <a:defRPr/>
            </a:pPr>
            <a:r>
              <a:rPr lang="en-US" sz="1400" dirty="0"/>
              <a:t>        </a:t>
            </a:r>
            <a:r>
              <a:rPr lang="en-US" sz="1400" dirty="0" smtClean="0"/>
              <a:t> Using </a:t>
            </a:r>
            <a:r>
              <a:rPr lang="en-US" sz="1400" dirty="0"/>
              <a:t>all sources, develop a main idea about what both Rosa </a:t>
            </a:r>
            <a:r>
              <a:rPr lang="en-US" sz="1400" dirty="0" smtClean="0"/>
              <a:t>Parks, Susan B. </a:t>
            </a:r>
            <a:r>
              <a:rPr lang="en-US" sz="1400" dirty="0"/>
              <a:t>Anthony and </a:t>
            </a:r>
            <a:r>
              <a:rPr lang="en-US" sz="1400" dirty="0" smtClean="0"/>
              <a:t>the suffragists </a:t>
            </a:r>
            <a:r>
              <a:rPr lang="en-US" sz="1400" dirty="0"/>
              <a:t>had in common and how it affected civil rights in America.  Choose the most important information to support your main idea.  Then, write an informational  article about the main idea with details from the sources.  Use your own words except when quoting directly from the sources.</a:t>
            </a:r>
          </a:p>
          <a:p>
            <a:pPr marL="359660" indent="-359660">
              <a:defRPr/>
            </a:pPr>
            <a:endParaRPr lang="en-US" sz="1400" dirty="0"/>
          </a:p>
          <a:p>
            <a:pPr marL="359660" indent="-359660">
              <a:defRPr/>
            </a:pPr>
            <a:endParaRPr lang="en-US" sz="1400" dirty="0"/>
          </a:p>
          <a:p>
            <a:r>
              <a:rPr lang="en-US" sz="1400" b="1" dirty="0"/>
              <a:t>How your report will be scored:</a:t>
            </a:r>
            <a:endParaRPr lang="en-US" sz="1400" dirty="0"/>
          </a:p>
          <a:p>
            <a:r>
              <a:rPr lang="en-US" sz="1300" b="1" i="1" dirty="0"/>
              <a:t>1. Statement of Purpose/Focus</a:t>
            </a:r>
            <a:r>
              <a:rPr lang="en-US" sz="1300" i="1" dirty="0"/>
              <a:t>—</a:t>
            </a:r>
            <a:r>
              <a:rPr lang="en-US" sz="1300" dirty="0"/>
              <a:t>how well you clearly state and maintain your controlling idea or main </a:t>
            </a:r>
            <a:r>
              <a:rPr lang="en-US" sz="1300" dirty="0" smtClean="0"/>
              <a:t>idea</a:t>
            </a:r>
            <a:endParaRPr lang="en-US" sz="1300" dirty="0"/>
          </a:p>
          <a:p>
            <a:r>
              <a:rPr lang="en-US" sz="1300" b="1" i="1" dirty="0"/>
              <a:t>2. Organization </a:t>
            </a:r>
            <a:r>
              <a:rPr lang="en-US" sz="1300" dirty="0"/>
              <a:t>– how well the ideas progress from the introduction to the conclusion using effective transitions and how well you stay on topic throughout </a:t>
            </a:r>
          </a:p>
          <a:p>
            <a:r>
              <a:rPr lang="en-US" sz="1300" b="1" i="1" dirty="0"/>
              <a:t>3. Elaboration of Evidence </a:t>
            </a:r>
            <a:r>
              <a:rPr lang="en-US" sz="1300" dirty="0"/>
              <a:t>– how well you provide evidence from sources about your topic and elaborate with specific </a:t>
            </a:r>
            <a:r>
              <a:rPr lang="en-US" sz="1300" dirty="0" smtClean="0"/>
              <a:t>information</a:t>
            </a:r>
            <a:endParaRPr lang="en-US" sz="1300" dirty="0"/>
          </a:p>
          <a:p>
            <a:r>
              <a:rPr lang="en-US" sz="1300" b="1" i="1" dirty="0"/>
              <a:t>4. Language and Vocabulary </a:t>
            </a:r>
            <a:r>
              <a:rPr lang="en-US" sz="1300" dirty="0"/>
              <a:t>– how well you effectively express ideas using precise language that is appropriate for your audience and </a:t>
            </a:r>
            <a:r>
              <a:rPr lang="en-US" sz="1300" dirty="0" smtClean="0"/>
              <a:t>purpose</a:t>
            </a:r>
            <a:endParaRPr lang="en-US" sz="1300" dirty="0"/>
          </a:p>
          <a:p>
            <a:r>
              <a:rPr lang="en-US" sz="1300" b="1" i="1" dirty="0"/>
              <a:t>5. Conventions </a:t>
            </a:r>
            <a:r>
              <a:rPr lang="en-US" sz="1300" dirty="0"/>
              <a:t>– how well you follow the rules of usage, punctuation, capitalization, and </a:t>
            </a:r>
            <a:r>
              <a:rPr lang="en-US" sz="1300" dirty="0" smtClean="0"/>
              <a:t>spelling</a:t>
            </a:r>
            <a:endParaRPr lang="en-US" sz="1300" dirty="0"/>
          </a:p>
          <a:p>
            <a:endParaRPr lang="en-US" sz="1300" dirty="0"/>
          </a:p>
          <a:p>
            <a:endParaRPr lang="en-US" sz="1300" dirty="0"/>
          </a:p>
        </p:txBody>
      </p:sp>
    </p:spTree>
    <p:extLst>
      <p:ext uri="{BB962C8B-B14F-4D97-AF65-F5344CB8AC3E}">
        <p14:creationId xmlns:p14="http://schemas.microsoft.com/office/powerpoint/2010/main" val="3573292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49851188"/>
              </p:ext>
            </p:extLst>
          </p:nvPr>
        </p:nvGraphicFramePr>
        <p:xfrm>
          <a:off x="304800" y="328295"/>
          <a:ext cx="7239000" cy="9294780"/>
        </p:xfrm>
        <a:graphic>
          <a:graphicData uri="http://schemas.openxmlformats.org/drawingml/2006/table">
            <a:tbl>
              <a:tblPr/>
              <a:tblGrid>
                <a:gridCol w="609600"/>
                <a:gridCol w="1447800"/>
                <a:gridCol w="1524000"/>
                <a:gridCol w="1447800"/>
                <a:gridCol w="1096945"/>
                <a:gridCol w="1112855"/>
              </a:tblGrid>
              <a:tr h="389134">
                <a:tc rowSpan="2">
                  <a:txBody>
                    <a:bodyPr/>
                    <a:lstStyle/>
                    <a:p>
                      <a:pPr marL="0" marR="0" algn="ctr">
                        <a:lnSpc>
                          <a:spcPct val="115000"/>
                        </a:lnSpc>
                        <a:spcBef>
                          <a:spcPts val="0"/>
                        </a:spcBef>
                        <a:spcAft>
                          <a:spcPts val="0"/>
                        </a:spcAft>
                      </a:pPr>
                      <a:r>
                        <a:rPr lang="en-US" sz="1200" b="1" dirty="0">
                          <a:solidFill>
                            <a:srgbClr val="000000"/>
                          </a:solidFill>
                          <a:latin typeface="+mn-lt"/>
                          <a:ea typeface="Times New Roman"/>
                          <a:cs typeface="Times New Roman"/>
                        </a:rPr>
                        <a:t>Score</a:t>
                      </a:r>
                      <a:endParaRPr lang="en-US" sz="1200" dirty="0">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n-US" sz="1100" b="1" dirty="0" smtClean="0">
                          <a:solidFill>
                            <a:srgbClr val="000000"/>
                          </a:solidFill>
                          <a:effectLst>
                            <a:outerShdw blurRad="38100" dist="38100" dir="2700000" algn="tl">
                              <a:srgbClr val="000000">
                                <a:alpha val="43137"/>
                              </a:srgbClr>
                            </a:outerShdw>
                          </a:effectLst>
                          <a:latin typeface="+mn-lt"/>
                          <a:ea typeface="Times New Roman"/>
                          <a:cs typeface="Times New Roman"/>
                        </a:rPr>
                        <a:t>Statement of Purpose/Focus and </a:t>
                      </a:r>
                    </a:p>
                    <a:p>
                      <a:pPr marL="0" marR="0" algn="ctr">
                        <a:lnSpc>
                          <a:spcPct val="115000"/>
                        </a:lnSpc>
                        <a:spcBef>
                          <a:spcPts val="0"/>
                        </a:spcBef>
                        <a:spcAft>
                          <a:spcPts val="0"/>
                        </a:spcAft>
                      </a:pPr>
                      <a:r>
                        <a:rPr lang="en-US" sz="1100" b="1" dirty="0" smtClean="0">
                          <a:solidFill>
                            <a:srgbClr val="000000"/>
                          </a:solidFill>
                          <a:effectLst>
                            <a:outerShdw blurRad="38100" dist="38100" dir="2700000" algn="tl">
                              <a:srgbClr val="000000">
                                <a:alpha val="43137"/>
                              </a:srgbClr>
                            </a:outerShdw>
                          </a:effectLst>
                          <a:latin typeface="+mn-lt"/>
                          <a:ea typeface="Times New Roman"/>
                          <a:cs typeface="Times New Roman"/>
                        </a:rPr>
                        <a:t>Organization</a:t>
                      </a:r>
                      <a:endParaRPr lang="en-US" sz="11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b="1" dirty="0">
                          <a:solidFill>
                            <a:srgbClr val="000000"/>
                          </a:solidFill>
                          <a:effectLst>
                            <a:outerShdw blurRad="38100" dist="38100" dir="2700000" algn="tl">
                              <a:srgbClr val="000000">
                                <a:alpha val="43137"/>
                              </a:srgbClr>
                            </a:outerShdw>
                          </a:effectLst>
                          <a:latin typeface="+mn-lt"/>
                          <a:ea typeface="Times New Roman"/>
                          <a:cs typeface="Times New Roman"/>
                        </a:rPr>
                        <a:t>Development: Language and Elaboration of Evidence</a:t>
                      </a:r>
                      <a:endParaRPr lang="en-US" sz="11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1300" b="1" dirty="0">
                          <a:solidFill>
                            <a:srgbClr val="000000"/>
                          </a:solidFill>
                          <a:effectLst>
                            <a:outerShdw blurRad="38100" dist="38100" dir="2700000" algn="tl">
                              <a:srgbClr val="000000">
                                <a:alpha val="43137"/>
                              </a:srgbClr>
                            </a:outerShdw>
                          </a:effectLst>
                          <a:latin typeface="+mn-lt"/>
                          <a:ea typeface="Times New Roman"/>
                          <a:cs typeface="Times New Roman"/>
                        </a:rPr>
                        <a:t>Conventions</a:t>
                      </a:r>
                      <a:endParaRPr lang="en-US" sz="13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462686">
                <a:tc vMerge="1">
                  <a:txBody>
                    <a:bodyPr/>
                    <a:lstStyle/>
                    <a:p>
                      <a:endParaRPr lang="en-US"/>
                    </a:p>
                  </a:txBody>
                  <a:tcPr/>
                </a:tc>
                <a:tc>
                  <a:txBody>
                    <a:bodyPr/>
                    <a:lstStyle/>
                    <a:p>
                      <a:pPr marL="0" marR="0" algn="ctr">
                        <a:lnSpc>
                          <a:spcPct val="115000"/>
                        </a:lnSpc>
                        <a:spcBef>
                          <a:spcPts val="0"/>
                        </a:spcBef>
                        <a:spcAft>
                          <a:spcPts val="0"/>
                        </a:spcAft>
                      </a:pPr>
                      <a:r>
                        <a:rPr lang="en-US" sz="1200" b="1" dirty="0" smtClean="0">
                          <a:solidFill>
                            <a:srgbClr val="000000"/>
                          </a:solidFill>
                          <a:effectLst>
                            <a:outerShdw blurRad="38100" dist="38100" dir="2700000" algn="tl">
                              <a:srgbClr val="000000">
                                <a:alpha val="43137"/>
                              </a:srgbClr>
                            </a:outerShdw>
                          </a:effectLst>
                          <a:latin typeface="+mn-lt"/>
                          <a:ea typeface="Times New Roman"/>
                          <a:cs typeface="Times New Roman"/>
                        </a:rPr>
                        <a:t>Statement of Purpose/Focus   </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Organization</a:t>
                      </a:r>
                      <a:endParaRPr lang="en-US" sz="1200" b="1" dirty="0">
                        <a:effectLst>
                          <a:outerShdw blurRad="38100" dist="38100" dir="2700000" algn="tl">
                            <a:srgbClr val="000000">
                              <a:alpha val="43137"/>
                            </a:srgbClr>
                          </a:outerShdw>
                        </a:effectLst>
                        <a:latin typeface="+mn-lt"/>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200" b="1" dirty="0">
                          <a:solidFill>
                            <a:srgbClr val="000000"/>
                          </a:solidFill>
                          <a:effectLst>
                            <a:outerShdw blurRad="38100" dist="38100" dir="2700000" algn="tl">
                              <a:srgbClr val="000000">
                                <a:alpha val="43137"/>
                              </a:srgbClr>
                            </a:outerShdw>
                          </a:effectLst>
                          <a:latin typeface="+mn-lt"/>
                          <a:ea typeface="Times New Roman"/>
                          <a:cs typeface="Times New Roman"/>
                        </a:rPr>
                        <a:t>Elaboration of Evidence</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en-US" sz="1200" b="1" dirty="0">
                          <a:solidFill>
                            <a:srgbClr val="000000"/>
                          </a:solidFill>
                          <a:effectLst>
                            <a:outerShdw blurRad="38100" dist="38100" dir="2700000" algn="tl">
                              <a:srgbClr val="000000">
                                <a:alpha val="43137"/>
                              </a:srgbClr>
                            </a:outerShdw>
                          </a:effectLst>
                          <a:latin typeface="+mn-lt"/>
                          <a:ea typeface="Times New Roman"/>
                          <a:cs typeface="Times New Roman"/>
                        </a:rPr>
                        <a:t>Language and Vocabulary</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vMerge="1">
                  <a:txBody>
                    <a:bodyPr/>
                    <a:lstStyle/>
                    <a:p>
                      <a:endParaRPr lang="en-US"/>
                    </a:p>
                  </a:txBody>
                  <a:tcPr/>
                </a:tc>
              </a:tr>
              <a:tr h="1937980">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8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is fully sustained and consistently and purposefully focused: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latin typeface="+mn-lt"/>
                          <a:ea typeface="Calibri"/>
                          <a:cs typeface="Times New Roman"/>
                        </a:rPr>
                        <a:t>controlling </a:t>
                      </a:r>
                      <a:r>
                        <a:rPr lang="en-US" sz="900" dirty="0">
                          <a:latin typeface="+mn-lt"/>
                          <a:ea typeface="Calibri"/>
                          <a:cs typeface="Times New Roman"/>
                        </a:rPr>
                        <a:t>idea or main idea of a topic is focused, clearly stated, and strongly </a:t>
                      </a:r>
                      <a:r>
                        <a:rPr lang="en-US" sz="900" dirty="0" smtClean="0">
                          <a:latin typeface="+mn-lt"/>
                          <a:ea typeface="Calibri"/>
                          <a:cs typeface="Times New Roman"/>
                        </a:rPr>
                        <a:t>maintained.</a:t>
                      </a:r>
                    </a:p>
                    <a:p>
                      <a:pPr marL="58738" marR="0" indent="-58738" algn="l">
                        <a:spcBef>
                          <a:spcPts val="0"/>
                        </a:spcBef>
                        <a:spcAft>
                          <a:spcPts val="0"/>
                        </a:spcAft>
                        <a:buFont typeface="Arial" pitchFamily="34" charset="0"/>
                        <a:buChar char="•"/>
                      </a:pPr>
                      <a:endParaRPr lang="en-US" sz="900" dirty="0" smtClean="0">
                        <a:latin typeface="+mn-lt"/>
                        <a:ea typeface="Calibri"/>
                        <a:cs typeface="Times New Roman"/>
                      </a:endParaRPr>
                    </a:p>
                    <a:p>
                      <a:pPr marL="58738" marR="0" indent="-58738" algn="l">
                        <a:spcBef>
                          <a:spcPts val="0"/>
                        </a:spcBef>
                        <a:spcAft>
                          <a:spcPts val="0"/>
                        </a:spcAft>
                        <a:buFont typeface="Arial" pitchFamily="34" charset="0"/>
                        <a:buChar char="•"/>
                      </a:pPr>
                      <a:r>
                        <a:rPr lang="en-US" sz="900" dirty="0" smtClean="0">
                          <a:latin typeface="+mn-lt"/>
                          <a:ea typeface="Calibri"/>
                          <a:cs typeface="Times New Roman"/>
                        </a:rPr>
                        <a:t>controlling </a:t>
                      </a:r>
                      <a:r>
                        <a:rPr lang="en-US" sz="900" dirty="0">
                          <a:latin typeface="+mn-lt"/>
                          <a:ea typeface="Calibri"/>
                          <a:cs typeface="Times New Roman"/>
                        </a:rPr>
                        <a:t>idea or main idea of a topic is introduced and communicated clearly within the context </a:t>
                      </a:r>
                      <a:r>
                        <a:rPr lang="en-US" sz="900" dirty="0" smtClean="0">
                          <a:latin typeface="+mn-lt"/>
                          <a:ea typeface="Calibri"/>
                          <a:cs typeface="Times New Roman"/>
                        </a:rPr>
                        <a:t>.</a:t>
                      </a:r>
                      <a:endParaRPr lang="en-US" sz="900" dirty="0">
                        <a:latin typeface="+mn-lt"/>
                        <a:ea typeface="Calibri"/>
                        <a:cs typeface="Times New Roman"/>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has a clear and effective organizational structure creating unity and completeness: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use </a:t>
                      </a:r>
                      <a:r>
                        <a:rPr lang="en-US" sz="900" dirty="0">
                          <a:solidFill>
                            <a:srgbClr val="000000"/>
                          </a:solidFill>
                          <a:latin typeface="+mn-lt"/>
                          <a:ea typeface="Calibri"/>
                          <a:cs typeface="Franklin Gothic Book"/>
                        </a:rPr>
                        <a:t>of a variety of transitional strategies logical progression of ideas from beginning to </a:t>
                      </a:r>
                      <a:r>
                        <a:rPr lang="en-US" sz="900" dirty="0" smtClean="0">
                          <a:solidFill>
                            <a:srgbClr val="000000"/>
                          </a:solidFill>
                          <a:latin typeface="+mn-lt"/>
                          <a:ea typeface="Calibri"/>
                          <a:cs typeface="Franklin Gothic Book"/>
                        </a:rPr>
                        <a:t>end. </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 effective </a:t>
                      </a:r>
                      <a:r>
                        <a:rPr lang="en-US" sz="900" dirty="0">
                          <a:solidFill>
                            <a:srgbClr val="000000"/>
                          </a:solidFill>
                          <a:latin typeface="+mn-lt"/>
                          <a:ea typeface="Calibri"/>
                          <a:cs typeface="Franklin Gothic Book"/>
                        </a:rPr>
                        <a:t>introduction and conclusion for audience and </a:t>
                      </a:r>
                      <a:r>
                        <a:rPr lang="en-US" sz="900" dirty="0" smtClean="0">
                          <a:solidFill>
                            <a:srgbClr val="000000"/>
                          </a:solidFill>
                          <a:latin typeface="+mn-lt"/>
                          <a:ea typeface="Calibri"/>
                          <a:cs typeface="Franklin Gothic Book"/>
                        </a:rPr>
                        <a:t>purpose.</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provides thorough and convincing support/evidence for the controlling idea or main idea that includes the effective use of sources, facts, and details: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use </a:t>
                      </a:r>
                      <a:r>
                        <a:rPr lang="en-US" sz="900" dirty="0">
                          <a:solidFill>
                            <a:srgbClr val="000000"/>
                          </a:solidFill>
                          <a:latin typeface="+mn-lt"/>
                          <a:ea typeface="Calibri"/>
                          <a:cs typeface="Franklin Gothic Book"/>
                        </a:rPr>
                        <a:t>of evidence from sources is smoothly </a:t>
                      </a:r>
                      <a:r>
                        <a:rPr lang="en-US" sz="900" dirty="0" smtClean="0">
                          <a:solidFill>
                            <a:srgbClr val="000000"/>
                          </a:solidFill>
                          <a:latin typeface="+mn-lt"/>
                          <a:ea typeface="Calibri"/>
                          <a:cs typeface="Franklin Gothic Book"/>
                        </a:rPr>
                        <a:t>integrated comprehensive</a:t>
                      </a:r>
                      <a:r>
                        <a:rPr lang="en-US" sz="900" dirty="0">
                          <a:solidFill>
                            <a:srgbClr val="000000"/>
                          </a:solidFill>
                          <a:latin typeface="+mn-lt"/>
                          <a:ea typeface="Calibri"/>
                          <a:cs typeface="Franklin Gothic Book"/>
                        </a:rPr>
                        <a:t>, and relevant </a:t>
                      </a:r>
                      <a:r>
                        <a:rPr lang="en-US" sz="900" dirty="0" smtClean="0">
                          <a:solidFill>
                            <a:srgbClr val="000000"/>
                          </a:solidFill>
                          <a:latin typeface="+mn-lt"/>
                          <a:ea typeface="Calibri"/>
                          <a:cs typeface="Franklin Gothic Book"/>
                        </a:rPr>
                        <a:t>.</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effective </a:t>
                      </a:r>
                      <a:r>
                        <a:rPr lang="en-US" sz="900" dirty="0">
                          <a:solidFill>
                            <a:srgbClr val="000000"/>
                          </a:solidFill>
                          <a:latin typeface="+mn-lt"/>
                          <a:ea typeface="Calibri"/>
                          <a:cs typeface="Franklin Gothic Book"/>
                        </a:rPr>
                        <a:t>use of a variety of elaborative techniques </a:t>
                      </a:r>
                      <a:r>
                        <a:rPr lang="en-US" sz="900" dirty="0" smtClean="0">
                          <a:solidFill>
                            <a:srgbClr val="000000"/>
                          </a:solidFill>
                          <a:latin typeface="+mn-lt"/>
                          <a:ea typeface="Calibri"/>
                          <a:cs typeface="Franklin Gothic Book"/>
                        </a:rPr>
                        <a:t>.</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clearly and effectively expresses ideas, using precise language: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use </a:t>
                      </a:r>
                      <a:r>
                        <a:rPr lang="en-US" sz="900" dirty="0">
                          <a:solidFill>
                            <a:srgbClr val="000000"/>
                          </a:solidFill>
                          <a:latin typeface="+mn-lt"/>
                          <a:ea typeface="Calibri"/>
                          <a:cs typeface="Franklin Gothic Book"/>
                        </a:rPr>
                        <a:t>of academic and domain-specific vocabulary is clearly appropriate for the audience and </a:t>
                      </a:r>
                      <a:r>
                        <a:rPr lang="en-US" sz="900" dirty="0" smtClean="0">
                          <a:solidFill>
                            <a:srgbClr val="000000"/>
                          </a:solidFill>
                          <a:latin typeface="+mn-lt"/>
                          <a:ea typeface="Calibri"/>
                          <a:cs typeface="Franklin Gothic Book"/>
                        </a:rPr>
                        <a:t>purpose. </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demonstrates a strong command of conventions: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few</a:t>
                      </a:r>
                      <a:r>
                        <a:rPr lang="en-US" sz="900" dirty="0">
                          <a:solidFill>
                            <a:srgbClr val="000000"/>
                          </a:solidFill>
                          <a:latin typeface="+mn-lt"/>
                          <a:ea typeface="Calibri"/>
                          <a:cs typeface="Franklin Gothic Book"/>
                        </a:rPr>
                        <a:t>, if any, errors are present in usage and sentence </a:t>
                      </a:r>
                      <a:r>
                        <a:rPr lang="en-US" sz="900" dirty="0" smtClean="0">
                          <a:solidFill>
                            <a:srgbClr val="000000"/>
                          </a:solidFill>
                          <a:latin typeface="+mn-lt"/>
                          <a:ea typeface="Calibri"/>
                          <a:cs typeface="Franklin Gothic Book"/>
                        </a:rPr>
                        <a:t>formation. </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effective </a:t>
                      </a:r>
                      <a:r>
                        <a:rPr lang="en-US" sz="900" dirty="0">
                          <a:solidFill>
                            <a:srgbClr val="000000"/>
                          </a:solidFill>
                          <a:latin typeface="+mn-lt"/>
                          <a:ea typeface="Calibri"/>
                          <a:cs typeface="Franklin Gothic Book"/>
                        </a:rPr>
                        <a:t>and consistent use of punctuation, capitalization, and </a:t>
                      </a:r>
                      <a:r>
                        <a:rPr lang="en-US" sz="900" dirty="0" smtClean="0">
                          <a:solidFill>
                            <a:srgbClr val="000000"/>
                          </a:solidFill>
                          <a:latin typeface="+mn-lt"/>
                          <a:ea typeface="Calibri"/>
                          <a:cs typeface="Franklin Gothic Book"/>
                        </a:rPr>
                        <a:t>spelling. </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214835">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3</a:t>
                      </a:r>
                    </a:p>
                    <a:p>
                      <a:pPr marL="0" marR="0" algn="ctr">
                        <a:lnSpc>
                          <a:spcPct val="115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mn-lt"/>
                          <a:ea typeface="Calibri"/>
                          <a:cs typeface="Times New Roman"/>
                        </a:rPr>
                        <a:t>Proficient</a:t>
                      </a:r>
                      <a:endParaRPr lang="en-US" sz="8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is adequately sustained and generally focused</a:t>
                      </a:r>
                      <a:r>
                        <a:rPr lang="en-US" sz="900" dirty="0" smtClean="0">
                          <a:solidFill>
                            <a:srgbClr val="000000"/>
                          </a:solidFill>
                          <a:latin typeface="+mn-lt"/>
                          <a:ea typeface="Calibri"/>
                          <a:cs typeface="Franklin Gothic Book"/>
                        </a:rPr>
                        <a:t>:</a:t>
                      </a: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focus </a:t>
                      </a:r>
                      <a:r>
                        <a:rPr lang="en-US" sz="900" dirty="0">
                          <a:solidFill>
                            <a:srgbClr val="000000"/>
                          </a:solidFill>
                          <a:latin typeface="+mn-lt"/>
                          <a:ea typeface="Calibri"/>
                          <a:cs typeface="Franklin Gothic Book"/>
                        </a:rPr>
                        <a:t>is clear and for the most part maintained, </a:t>
                      </a:r>
                      <a:r>
                        <a:rPr lang="en-US" sz="900" i="1" dirty="0">
                          <a:solidFill>
                            <a:srgbClr val="000000"/>
                          </a:solidFill>
                          <a:latin typeface="+mn-lt"/>
                          <a:ea typeface="Calibri"/>
                          <a:cs typeface="Franklin Gothic Book"/>
                        </a:rPr>
                        <a:t>though some loosely related material may be </a:t>
                      </a:r>
                      <a:r>
                        <a:rPr lang="en-US" sz="900" i="1" dirty="0" smtClean="0">
                          <a:solidFill>
                            <a:srgbClr val="000000"/>
                          </a:solidFill>
                          <a:latin typeface="+mn-lt"/>
                          <a:ea typeface="Calibri"/>
                          <a:cs typeface="Franklin Gothic Book"/>
                        </a:rPr>
                        <a:t>present. </a:t>
                      </a:r>
                    </a:p>
                    <a:p>
                      <a:pPr marL="58738" marR="0" indent="-58738" algn="l">
                        <a:spcBef>
                          <a:spcPts val="0"/>
                        </a:spcBef>
                        <a:spcAft>
                          <a:spcPts val="0"/>
                        </a:spcAft>
                        <a:buFont typeface="Arial" pitchFamily="34" charset="0"/>
                        <a:buChar char="•"/>
                      </a:pPr>
                      <a:endParaRPr lang="en-US" sz="900" i="1"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some </a:t>
                      </a:r>
                      <a:r>
                        <a:rPr lang="en-US" sz="900" dirty="0">
                          <a:solidFill>
                            <a:srgbClr val="000000"/>
                          </a:solidFill>
                          <a:latin typeface="+mn-lt"/>
                          <a:ea typeface="Calibri"/>
                          <a:cs typeface="Franklin Gothic Book"/>
                        </a:rPr>
                        <a:t>context for the controlling idea or main idea of the topic is </a:t>
                      </a:r>
                      <a:r>
                        <a:rPr lang="en-US" sz="900" dirty="0" smtClean="0">
                          <a:solidFill>
                            <a:srgbClr val="000000"/>
                          </a:solidFill>
                          <a:latin typeface="+mn-lt"/>
                          <a:ea typeface="Calibri"/>
                          <a:cs typeface="Franklin Gothic Book"/>
                        </a:rPr>
                        <a:t>adequate. </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has an evident organizational structure and a sense of completeness, though there may be minor flaws and some ideas may be loosely connected: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adequate </a:t>
                      </a:r>
                      <a:r>
                        <a:rPr lang="en-US" sz="900" dirty="0">
                          <a:solidFill>
                            <a:srgbClr val="000000"/>
                          </a:solidFill>
                          <a:latin typeface="+mn-lt"/>
                          <a:ea typeface="Calibri"/>
                          <a:cs typeface="Franklin Gothic Book"/>
                        </a:rPr>
                        <a:t>use of transitional strategies with some variety adequate progression of ideas from beginning to </a:t>
                      </a:r>
                      <a:r>
                        <a:rPr lang="en-US" sz="900" dirty="0" smtClean="0">
                          <a:solidFill>
                            <a:srgbClr val="000000"/>
                          </a:solidFill>
                          <a:latin typeface="+mn-lt"/>
                          <a:ea typeface="Calibri"/>
                          <a:cs typeface="Franklin Gothic Book"/>
                        </a:rPr>
                        <a:t>end.</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adequate introduction </a:t>
                      </a:r>
                      <a:r>
                        <a:rPr lang="en-US" sz="900" dirty="0">
                          <a:solidFill>
                            <a:srgbClr val="000000"/>
                          </a:solidFill>
                          <a:latin typeface="+mn-lt"/>
                          <a:ea typeface="Calibri"/>
                          <a:cs typeface="Franklin Gothic Book"/>
                        </a:rPr>
                        <a:t>and conclusion </a:t>
                      </a: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provides adequate support/evidence for the controlling idea or main idea that includes the use of sources, facts, and details: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some </a:t>
                      </a:r>
                      <a:r>
                        <a:rPr lang="en-US" sz="900" dirty="0">
                          <a:solidFill>
                            <a:srgbClr val="000000"/>
                          </a:solidFill>
                          <a:latin typeface="+mn-lt"/>
                          <a:ea typeface="Calibri"/>
                          <a:cs typeface="Franklin Gothic Book"/>
                        </a:rPr>
                        <a:t>evidence from sources is integrated, though citations may be general or imprecise </a:t>
                      </a:r>
                      <a:r>
                        <a:rPr lang="en-US" sz="900" dirty="0" smtClean="0">
                          <a:solidFill>
                            <a:srgbClr val="000000"/>
                          </a:solidFill>
                          <a:latin typeface="+mn-lt"/>
                          <a:ea typeface="Calibri"/>
                          <a:cs typeface="Franklin Gothic Book"/>
                        </a:rPr>
                        <a:t>.</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adequate </a:t>
                      </a:r>
                      <a:r>
                        <a:rPr lang="en-US" sz="900" dirty="0">
                          <a:solidFill>
                            <a:srgbClr val="000000"/>
                          </a:solidFill>
                          <a:latin typeface="+mn-lt"/>
                          <a:ea typeface="Calibri"/>
                          <a:cs typeface="Franklin Gothic Book"/>
                        </a:rPr>
                        <a:t>use of some elaborative techniques </a:t>
                      </a:r>
                      <a:r>
                        <a:rPr lang="en-US" sz="900" dirty="0" smtClean="0">
                          <a:solidFill>
                            <a:srgbClr val="000000"/>
                          </a:solidFill>
                          <a:latin typeface="+mn-lt"/>
                          <a:ea typeface="Calibri"/>
                          <a:cs typeface="Franklin Gothic Book"/>
                        </a:rPr>
                        <a:t>.</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adequately expresses ideas, employing a mix of precise with more general </a:t>
                      </a:r>
                      <a:r>
                        <a:rPr lang="en-US" sz="900" dirty="0" smtClean="0">
                          <a:solidFill>
                            <a:srgbClr val="000000"/>
                          </a:solidFill>
                          <a:latin typeface="+mn-lt"/>
                          <a:ea typeface="Calibri"/>
                          <a:cs typeface="Franklin Gothic Book"/>
                        </a:rPr>
                        <a:t>language.</a:t>
                      </a: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pPr>
                      <a:r>
                        <a:rPr lang="en-US" sz="900" dirty="0" smtClean="0">
                          <a:solidFill>
                            <a:srgbClr val="000000"/>
                          </a:solidFill>
                          <a:latin typeface="+mn-lt"/>
                          <a:ea typeface="Calibri"/>
                          <a:cs typeface="Franklin Gothic Book"/>
                        </a:rPr>
                        <a:t>Use </a:t>
                      </a:r>
                      <a:r>
                        <a:rPr lang="en-US" sz="900" dirty="0">
                          <a:solidFill>
                            <a:srgbClr val="000000"/>
                          </a:solidFill>
                          <a:latin typeface="+mn-lt"/>
                          <a:ea typeface="Calibri"/>
                          <a:cs typeface="Franklin Gothic Book"/>
                        </a:rPr>
                        <a:t>of domain-specific vocabulary is generally appropriate for the audience and </a:t>
                      </a:r>
                      <a:r>
                        <a:rPr lang="en-US" sz="900" dirty="0" smtClean="0">
                          <a:solidFill>
                            <a:srgbClr val="000000"/>
                          </a:solidFill>
                          <a:latin typeface="+mn-lt"/>
                          <a:ea typeface="Calibri"/>
                          <a:cs typeface="Franklin Gothic Book"/>
                        </a:rPr>
                        <a:t>purpose. </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demonstrates an adequate command of conventions: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some </a:t>
                      </a:r>
                      <a:r>
                        <a:rPr lang="en-US" sz="900" dirty="0">
                          <a:solidFill>
                            <a:srgbClr val="000000"/>
                          </a:solidFill>
                          <a:latin typeface="+mn-lt"/>
                          <a:ea typeface="Calibri"/>
                          <a:cs typeface="Franklin Gothic Book"/>
                        </a:rPr>
                        <a:t>errors in usage and sentence formation may be present, but no systematic pattern of errors is </a:t>
                      </a:r>
                      <a:r>
                        <a:rPr lang="en-US" sz="900" dirty="0" smtClean="0">
                          <a:solidFill>
                            <a:srgbClr val="000000"/>
                          </a:solidFill>
                          <a:latin typeface="+mn-lt"/>
                          <a:ea typeface="Calibri"/>
                          <a:cs typeface="Franklin Gothic Book"/>
                        </a:rPr>
                        <a:t>displayed.</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adequate </a:t>
                      </a:r>
                      <a:r>
                        <a:rPr lang="en-US" sz="900" dirty="0">
                          <a:solidFill>
                            <a:srgbClr val="000000"/>
                          </a:solidFill>
                          <a:latin typeface="+mn-lt"/>
                          <a:ea typeface="Calibri"/>
                          <a:cs typeface="Franklin Gothic Book"/>
                        </a:rPr>
                        <a:t>use of punctuation, capitalization, and </a:t>
                      </a:r>
                      <a:r>
                        <a:rPr lang="en-US" sz="900" dirty="0" smtClean="0">
                          <a:solidFill>
                            <a:srgbClr val="000000"/>
                          </a:solidFill>
                          <a:latin typeface="+mn-lt"/>
                          <a:ea typeface="Calibri"/>
                          <a:cs typeface="Franklin Gothic Book"/>
                        </a:rPr>
                        <a:t>spelling. </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937980">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p>
                      <a:pPr marL="0" marR="0" algn="ctr">
                        <a:lnSpc>
                          <a:spcPct val="115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mn-lt"/>
                          <a:ea typeface="Calibri"/>
                          <a:cs typeface="Times New Roman"/>
                        </a:rPr>
                        <a:t>Developing</a:t>
                      </a:r>
                      <a:endParaRPr lang="en-US" sz="8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is somewhat sustained and may have a minor drift in focus</a:t>
                      </a:r>
                      <a:r>
                        <a:rPr lang="en-US" sz="900" dirty="0" smtClean="0">
                          <a:solidFill>
                            <a:srgbClr val="000000"/>
                          </a:solidFill>
                          <a:latin typeface="+mn-lt"/>
                          <a:ea typeface="Calibri"/>
                          <a:cs typeface="Franklin Gothic Book"/>
                        </a:rPr>
                        <a:t>:</a:t>
                      </a: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may </a:t>
                      </a:r>
                      <a:r>
                        <a:rPr lang="en-US" sz="900" dirty="0">
                          <a:solidFill>
                            <a:srgbClr val="000000"/>
                          </a:solidFill>
                          <a:latin typeface="+mn-lt"/>
                          <a:ea typeface="Calibri"/>
                          <a:cs typeface="Franklin Gothic Book"/>
                        </a:rPr>
                        <a:t>be clearly focused on the controlling or main idea, but is insufficiently </a:t>
                      </a:r>
                      <a:r>
                        <a:rPr lang="en-US" sz="900" dirty="0" smtClean="0">
                          <a:solidFill>
                            <a:srgbClr val="000000"/>
                          </a:solidFill>
                          <a:latin typeface="+mn-lt"/>
                          <a:ea typeface="Calibri"/>
                          <a:cs typeface="Franklin Gothic Book"/>
                        </a:rPr>
                        <a:t>sustained.</a:t>
                      </a:r>
                    </a:p>
                    <a:p>
                      <a:pPr marL="58738" marR="0" indent="-58738" algn="l">
                        <a:spcBef>
                          <a:spcPts val="0"/>
                        </a:spcBef>
                        <a:spcAft>
                          <a:spcPts val="0"/>
                        </a:spcAft>
                        <a:buFont typeface="Arial" pitchFamily="34" charset="0"/>
                        <a:buChar char="•"/>
                      </a:pPr>
                      <a:endParaRPr lang="en-US" sz="900" dirty="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controlling </a:t>
                      </a:r>
                      <a:r>
                        <a:rPr lang="en-US" sz="900" dirty="0">
                          <a:solidFill>
                            <a:srgbClr val="000000"/>
                          </a:solidFill>
                          <a:latin typeface="+mn-lt"/>
                          <a:ea typeface="Calibri"/>
                          <a:cs typeface="Franklin Gothic Book"/>
                        </a:rPr>
                        <a:t>idea or main idea may be unclear and somewhat unfocused </a:t>
                      </a:r>
                      <a:r>
                        <a:rPr lang="en-US" sz="900" dirty="0" smtClean="0">
                          <a:solidFill>
                            <a:srgbClr val="000000"/>
                          </a:solidFill>
                          <a:latin typeface="+mn-lt"/>
                          <a:ea typeface="Calibri"/>
                          <a:cs typeface="Franklin Gothic Book"/>
                        </a:rPr>
                        <a:t>.</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has an inconsistent organizational structure, and flaws are evident: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inconsistent </a:t>
                      </a:r>
                      <a:r>
                        <a:rPr lang="en-US" sz="900" dirty="0">
                          <a:solidFill>
                            <a:srgbClr val="000000"/>
                          </a:solidFill>
                          <a:latin typeface="+mn-lt"/>
                          <a:ea typeface="Calibri"/>
                          <a:cs typeface="Franklin Gothic Book"/>
                        </a:rPr>
                        <a:t>use of transitional strategies with little variety uneven progression of ideas from beginning to </a:t>
                      </a:r>
                      <a:r>
                        <a:rPr lang="en-US" sz="900" dirty="0" smtClean="0">
                          <a:solidFill>
                            <a:srgbClr val="000000"/>
                          </a:solidFill>
                          <a:latin typeface="+mn-lt"/>
                          <a:ea typeface="Calibri"/>
                          <a:cs typeface="Franklin Gothic Book"/>
                        </a:rPr>
                        <a:t>end.</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conclusion </a:t>
                      </a:r>
                      <a:r>
                        <a:rPr lang="en-US" sz="900" dirty="0">
                          <a:solidFill>
                            <a:srgbClr val="000000"/>
                          </a:solidFill>
                          <a:latin typeface="+mn-lt"/>
                          <a:ea typeface="Calibri"/>
                          <a:cs typeface="Franklin Gothic Book"/>
                        </a:rPr>
                        <a:t>and introduction, if present, are </a:t>
                      </a:r>
                      <a:r>
                        <a:rPr lang="en-US" sz="900" dirty="0" smtClean="0">
                          <a:solidFill>
                            <a:srgbClr val="000000"/>
                          </a:solidFill>
                          <a:latin typeface="+mn-lt"/>
                          <a:ea typeface="Calibri"/>
                          <a:cs typeface="Franklin Gothic Book"/>
                        </a:rPr>
                        <a:t>weak.</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provides uneven, cursory support/evidence for the controlling idea or main idea that includes partial or uneven use of sources, facts, and details: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evidence </a:t>
                      </a:r>
                      <a:r>
                        <a:rPr lang="en-US" sz="900" dirty="0">
                          <a:solidFill>
                            <a:srgbClr val="000000"/>
                          </a:solidFill>
                          <a:latin typeface="+mn-lt"/>
                          <a:ea typeface="Calibri"/>
                          <a:cs typeface="Franklin Gothic Book"/>
                        </a:rPr>
                        <a:t>from sources is weakly integrated, and citations, if present, are </a:t>
                      </a:r>
                      <a:r>
                        <a:rPr lang="en-US" sz="900" dirty="0" smtClean="0">
                          <a:solidFill>
                            <a:srgbClr val="000000"/>
                          </a:solidFill>
                          <a:latin typeface="+mn-lt"/>
                          <a:ea typeface="Calibri"/>
                          <a:cs typeface="Franklin Gothic Book"/>
                        </a:rPr>
                        <a:t>uneven.</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weak or uneven use </a:t>
                      </a:r>
                      <a:r>
                        <a:rPr lang="en-US" sz="900" dirty="0">
                          <a:solidFill>
                            <a:srgbClr val="000000"/>
                          </a:solidFill>
                          <a:latin typeface="+mn-lt"/>
                          <a:ea typeface="Calibri"/>
                          <a:cs typeface="Franklin Gothic Book"/>
                        </a:rPr>
                        <a:t>of elaborative techniques </a:t>
                      </a: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expresses ideas unevenly, using simplistic language: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use </a:t>
                      </a:r>
                      <a:r>
                        <a:rPr lang="en-US" sz="900" dirty="0">
                          <a:solidFill>
                            <a:srgbClr val="000000"/>
                          </a:solidFill>
                          <a:latin typeface="+mn-lt"/>
                          <a:ea typeface="Calibri"/>
                          <a:cs typeface="Franklin Gothic Book"/>
                        </a:rPr>
                        <a:t>of domain-specific vocabulary that may at times be inappropriate for the audience and </a:t>
                      </a:r>
                      <a:r>
                        <a:rPr lang="en-US" sz="900" dirty="0" smtClean="0">
                          <a:solidFill>
                            <a:srgbClr val="000000"/>
                          </a:solidFill>
                          <a:latin typeface="+mn-lt"/>
                          <a:ea typeface="Calibri"/>
                          <a:cs typeface="Franklin Gothic Book"/>
                        </a:rPr>
                        <a:t>purpose. </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demonstrates a partial command of conventions: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frequent </a:t>
                      </a:r>
                      <a:r>
                        <a:rPr lang="en-US" sz="900" dirty="0">
                          <a:solidFill>
                            <a:srgbClr val="000000"/>
                          </a:solidFill>
                          <a:latin typeface="+mn-lt"/>
                          <a:ea typeface="Calibri"/>
                          <a:cs typeface="Franklin Gothic Book"/>
                        </a:rPr>
                        <a:t>errors in usage may obscure </a:t>
                      </a:r>
                      <a:r>
                        <a:rPr lang="en-US" sz="900" dirty="0" smtClean="0">
                          <a:solidFill>
                            <a:srgbClr val="000000"/>
                          </a:solidFill>
                          <a:latin typeface="+mn-lt"/>
                          <a:ea typeface="Calibri"/>
                          <a:cs typeface="Franklin Gothic Book"/>
                        </a:rPr>
                        <a:t>meaning. </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inconsistent </a:t>
                      </a:r>
                      <a:r>
                        <a:rPr lang="en-US" sz="900" dirty="0">
                          <a:solidFill>
                            <a:srgbClr val="000000"/>
                          </a:solidFill>
                          <a:latin typeface="+mn-lt"/>
                          <a:ea typeface="Calibri"/>
                          <a:cs typeface="Franklin Gothic Book"/>
                        </a:rPr>
                        <a:t>use of punctuation, capitalization, and </a:t>
                      </a:r>
                      <a:r>
                        <a:rPr lang="en-US" sz="900" dirty="0" smtClean="0">
                          <a:solidFill>
                            <a:srgbClr val="000000"/>
                          </a:solidFill>
                          <a:latin typeface="+mn-lt"/>
                          <a:ea typeface="Calibri"/>
                          <a:cs typeface="Franklin Gothic Book"/>
                        </a:rPr>
                        <a:t>spelling. </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22699">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1</a:t>
                      </a:r>
                    </a:p>
                    <a:p>
                      <a:pPr marL="0" marR="0" algn="ctr">
                        <a:lnSpc>
                          <a:spcPct val="115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mn-lt"/>
                          <a:ea typeface="Calibri"/>
                          <a:cs typeface="Times New Roman"/>
                        </a:rPr>
                        <a:t>Emerging</a:t>
                      </a:r>
                      <a:endParaRPr lang="en-US" sz="8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may be related to the topic but may provide little or no focus</a:t>
                      </a:r>
                      <a:r>
                        <a:rPr lang="en-US" sz="900" dirty="0" smtClean="0">
                          <a:solidFill>
                            <a:srgbClr val="000000"/>
                          </a:solidFill>
                          <a:latin typeface="+mn-lt"/>
                          <a:ea typeface="Calibri"/>
                          <a:cs typeface="Franklin Gothic Book"/>
                        </a:rPr>
                        <a:t>:</a:t>
                      </a: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may </a:t>
                      </a:r>
                      <a:r>
                        <a:rPr lang="en-US" sz="900" dirty="0">
                          <a:solidFill>
                            <a:srgbClr val="000000"/>
                          </a:solidFill>
                          <a:latin typeface="+mn-lt"/>
                          <a:ea typeface="Calibri"/>
                          <a:cs typeface="Franklin Gothic Book"/>
                        </a:rPr>
                        <a:t>be very brief may have a major drift </a:t>
                      </a:r>
                      <a:r>
                        <a:rPr lang="en-US" sz="900" dirty="0" smtClean="0">
                          <a:solidFill>
                            <a:srgbClr val="000000"/>
                          </a:solidFill>
                          <a:latin typeface="+mn-lt"/>
                          <a:ea typeface="Calibri"/>
                          <a:cs typeface="Franklin Gothic Book"/>
                        </a:rPr>
                        <a:t>focus.</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may </a:t>
                      </a:r>
                      <a:r>
                        <a:rPr lang="en-US" sz="900" dirty="0">
                          <a:solidFill>
                            <a:srgbClr val="000000"/>
                          </a:solidFill>
                          <a:latin typeface="+mn-lt"/>
                          <a:ea typeface="Calibri"/>
                          <a:cs typeface="Franklin Gothic Book"/>
                        </a:rPr>
                        <a:t>be confusing or ambiguous </a:t>
                      </a:r>
                      <a:r>
                        <a:rPr lang="en-US" sz="900" dirty="0" smtClean="0">
                          <a:solidFill>
                            <a:srgbClr val="000000"/>
                          </a:solidFill>
                          <a:latin typeface="+mn-lt"/>
                          <a:ea typeface="Calibri"/>
                          <a:cs typeface="Franklin Gothic Book"/>
                        </a:rPr>
                        <a:t>.</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has little or no discernible organizational structure: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few </a:t>
                      </a:r>
                      <a:r>
                        <a:rPr lang="en-US" sz="900" dirty="0">
                          <a:solidFill>
                            <a:srgbClr val="000000"/>
                          </a:solidFill>
                          <a:latin typeface="+mn-lt"/>
                          <a:ea typeface="Calibri"/>
                          <a:cs typeface="Franklin Gothic Book"/>
                        </a:rPr>
                        <a:t>or no transitional strategies are evident </a:t>
                      </a:r>
                      <a:r>
                        <a:rPr lang="en-US" sz="900" dirty="0" smtClean="0">
                          <a:solidFill>
                            <a:srgbClr val="000000"/>
                          </a:solidFill>
                          <a:latin typeface="+mn-lt"/>
                          <a:ea typeface="Calibri"/>
                          <a:cs typeface="Franklin Gothic Book"/>
                        </a:rPr>
                        <a:t>.</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frequent </a:t>
                      </a:r>
                      <a:r>
                        <a:rPr lang="en-US" sz="900" dirty="0">
                          <a:solidFill>
                            <a:srgbClr val="000000"/>
                          </a:solidFill>
                          <a:latin typeface="+mn-lt"/>
                          <a:ea typeface="Calibri"/>
                          <a:cs typeface="Franklin Gothic Book"/>
                        </a:rPr>
                        <a:t>extraneous ideas may intrude </a:t>
                      </a:r>
                      <a:r>
                        <a:rPr lang="en-US" sz="900" dirty="0" smtClean="0">
                          <a:solidFill>
                            <a:srgbClr val="000000"/>
                          </a:solidFill>
                          <a:latin typeface="+mn-lt"/>
                          <a:ea typeface="Calibri"/>
                          <a:cs typeface="Franklin Gothic Book"/>
                        </a:rPr>
                        <a:t>.</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provides minimal support/evidence for the controlling idea or main idea that includes little or no use of sources, facts, and details: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use </a:t>
                      </a:r>
                      <a:r>
                        <a:rPr lang="en-US" sz="900" dirty="0">
                          <a:solidFill>
                            <a:srgbClr val="000000"/>
                          </a:solidFill>
                          <a:latin typeface="+mn-lt"/>
                          <a:ea typeface="Calibri"/>
                          <a:cs typeface="Franklin Gothic Book"/>
                        </a:rPr>
                        <a:t>of evidence from the source material is minimal, absent, in error, or irrelevant </a:t>
                      </a:r>
                      <a:r>
                        <a:rPr lang="en-US" sz="900" dirty="0" smtClean="0">
                          <a:solidFill>
                            <a:srgbClr val="000000"/>
                          </a:solidFill>
                          <a:latin typeface="+mn-lt"/>
                          <a:ea typeface="Calibri"/>
                          <a:cs typeface="Franklin Gothic Book"/>
                        </a:rPr>
                        <a:t>.</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expression of ideas is vague, lacks clarity, or is confusing: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uses </a:t>
                      </a:r>
                      <a:r>
                        <a:rPr lang="en-US" sz="900" dirty="0">
                          <a:solidFill>
                            <a:srgbClr val="000000"/>
                          </a:solidFill>
                          <a:latin typeface="+mn-lt"/>
                          <a:ea typeface="Calibri"/>
                          <a:cs typeface="Franklin Gothic Book"/>
                        </a:rPr>
                        <a:t>limited language or domain-specific </a:t>
                      </a:r>
                      <a:r>
                        <a:rPr lang="en-US" sz="900" dirty="0" smtClean="0">
                          <a:solidFill>
                            <a:srgbClr val="000000"/>
                          </a:solidFill>
                          <a:latin typeface="+mn-lt"/>
                          <a:ea typeface="Calibri"/>
                          <a:cs typeface="Franklin Gothic Book"/>
                        </a:rPr>
                        <a:t>vocabulary. </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may </a:t>
                      </a:r>
                      <a:r>
                        <a:rPr lang="en-US" sz="900" dirty="0">
                          <a:solidFill>
                            <a:srgbClr val="000000"/>
                          </a:solidFill>
                          <a:latin typeface="+mn-lt"/>
                          <a:ea typeface="Calibri"/>
                          <a:cs typeface="Franklin Gothic Book"/>
                        </a:rPr>
                        <a:t>have little sense of audience and purpose </a:t>
                      </a:r>
                      <a:r>
                        <a:rPr lang="en-US" sz="900" dirty="0" smtClean="0">
                          <a:solidFill>
                            <a:srgbClr val="000000"/>
                          </a:solidFill>
                          <a:latin typeface="+mn-lt"/>
                          <a:ea typeface="Calibri"/>
                          <a:cs typeface="Franklin Gothic Book"/>
                        </a:rPr>
                        <a:t>.</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latin typeface="+mn-lt"/>
                          <a:ea typeface="Calibri"/>
                          <a:cs typeface="Franklin Gothic Book"/>
                        </a:rPr>
                        <a:t>The response demonstrates a lack of command of conventions: </a:t>
                      </a:r>
                      <a:endParaRPr lang="en-US" sz="900" dirty="0" smtClean="0">
                        <a:solidFill>
                          <a:srgbClr val="000000"/>
                        </a:solidFill>
                        <a:latin typeface="+mn-lt"/>
                        <a:ea typeface="Calibri"/>
                        <a:cs typeface="Franklin Gothic Book"/>
                      </a:endParaRPr>
                    </a:p>
                    <a:p>
                      <a:pPr marL="0" marR="0" algn="l">
                        <a:spcBef>
                          <a:spcPts val="0"/>
                        </a:spcBef>
                        <a:spcAft>
                          <a:spcPts val="0"/>
                        </a:spcAft>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errors </a:t>
                      </a:r>
                      <a:r>
                        <a:rPr lang="en-US" sz="900" dirty="0">
                          <a:solidFill>
                            <a:srgbClr val="000000"/>
                          </a:solidFill>
                          <a:latin typeface="+mn-lt"/>
                          <a:ea typeface="Calibri"/>
                          <a:cs typeface="Franklin Gothic Book"/>
                        </a:rPr>
                        <a:t>are frequent and </a:t>
                      </a:r>
                      <a:r>
                        <a:rPr lang="en-US" sz="900" dirty="0" smtClean="0">
                          <a:solidFill>
                            <a:srgbClr val="000000"/>
                          </a:solidFill>
                          <a:latin typeface="+mn-lt"/>
                          <a:ea typeface="Calibri"/>
                          <a:cs typeface="Franklin Gothic Book"/>
                        </a:rPr>
                        <a:t>severe.</a:t>
                      </a:r>
                    </a:p>
                    <a:p>
                      <a:pPr marL="58738" marR="0" indent="-58738" algn="l">
                        <a:spcBef>
                          <a:spcPts val="0"/>
                        </a:spcBef>
                        <a:spcAft>
                          <a:spcPts val="0"/>
                        </a:spcAft>
                        <a:buFont typeface="Arial" pitchFamily="34" charset="0"/>
                        <a:buChar char="•"/>
                      </a:pPr>
                      <a:endParaRPr lang="en-US" sz="90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n-US" sz="900" dirty="0" smtClean="0">
                          <a:solidFill>
                            <a:srgbClr val="000000"/>
                          </a:solidFill>
                          <a:latin typeface="+mn-lt"/>
                          <a:ea typeface="Calibri"/>
                          <a:cs typeface="Franklin Gothic Book"/>
                        </a:rPr>
                        <a:t>meaning </a:t>
                      </a:r>
                      <a:r>
                        <a:rPr lang="en-US" sz="900" dirty="0">
                          <a:solidFill>
                            <a:srgbClr val="000000"/>
                          </a:solidFill>
                          <a:latin typeface="+mn-lt"/>
                          <a:ea typeface="Calibri"/>
                          <a:cs typeface="Franklin Gothic Book"/>
                        </a:rPr>
                        <a:t>is often </a:t>
                      </a:r>
                      <a:r>
                        <a:rPr lang="en-US" sz="900" dirty="0" smtClean="0">
                          <a:solidFill>
                            <a:srgbClr val="000000"/>
                          </a:solidFill>
                          <a:latin typeface="+mn-lt"/>
                          <a:ea typeface="Calibri"/>
                          <a:cs typeface="Franklin Gothic Book"/>
                        </a:rPr>
                        <a:t>obscure. </a:t>
                      </a:r>
                      <a:endParaRPr lang="en-US" sz="90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00853">
                <a:tc>
                  <a:txBody>
                    <a:bodyPr/>
                    <a:lstStyle/>
                    <a:p>
                      <a:pPr marL="0" marR="0" algn="ctr">
                        <a:lnSpc>
                          <a:spcPct val="115000"/>
                        </a:lnSpc>
                        <a:spcBef>
                          <a:spcPts val="0"/>
                        </a:spcBef>
                        <a:spcAft>
                          <a:spcPts val="0"/>
                        </a:spcAft>
                      </a:pPr>
                      <a:r>
                        <a:rPr lang="en-US" sz="2000" b="1" dirty="0">
                          <a:solidFill>
                            <a:srgbClr val="000000"/>
                          </a:solidFill>
                          <a:effectLst>
                            <a:outerShdw blurRad="38100" dist="38100" dir="2700000" algn="tl">
                              <a:srgbClr val="000000">
                                <a:alpha val="43137"/>
                              </a:srgbClr>
                            </a:outerShdw>
                          </a:effectLst>
                          <a:latin typeface="+mn-lt"/>
                          <a:ea typeface="Times New Roman"/>
                          <a:cs typeface="Times New Roman"/>
                        </a:rPr>
                        <a:t>0</a:t>
                      </a:r>
                      <a:endParaRPr lang="en-US" sz="2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n-US" sz="1000" b="0" i="0" u="none" strike="noStrike" dirty="0">
                          <a:solidFill>
                            <a:srgbClr val="000000"/>
                          </a:solidFill>
                          <a:latin typeface="+mn-lt"/>
                        </a:rPr>
                        <a:t>A response gets no credit if it provides no evidence of the ability to [fill in with key language from the intended target].</a:t>
                      </a:r>
                    </a:p>
                  </a:txBody>
                  <a:tcPr marL="92536" marR="10516"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0" y="76200"/>
            <a:ext cx="7686040" cy="313266"/>
          </a:xfrm>
          <a:prstGeom prst="rect">
            <a:avLst/>
          </a:prstGeom>
        </p:spPr>
        <p:txBody>
          <a:bodyPr wrap="square" lIns="96874" tIns="48438" rIns="96874" bIns="48438">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n-US" sz="1400" b="1" dirty="0">
                <a:effectLst>
                  <a:outerShdw blurRad="38100" dist="38100" dir="2700000" algn="tl">
                    <a:srgbClr val="000000">
                      <a:alpha val="43137"/>
                    </a:srgbClr>
                  </a:outerShdw>
                </a:effectLst>
              </a:rPr>
              <a:t> Grades 3 - 5: Generic 4-Point Informational/Explanatory Writing Rubric </a:t>
            </a:r>
            <a:r>
              <a:rPr lang="en-US" sz="1400" b="1" u="sng" dirty="0">
                <a:effectLst>
                  <a:outerShdw blurRad="38100" dist="38100" dir="2700000" algn="tl">
                    <a:srgbClr val="000000">
                      <a:alpha val="43137"/>
                    </a:srgbClr>
                  </a:outerShdw>
                </a:effectLst>
              </a:rPr>
              <a:t>Performance Task </a:t>
            </a:r>
            <a:endParaRPr lang="en-US" sz="1400" u="sng"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6E8A0ECE-C9E2-4B32-8A0E-7D248228F9D1}" type="slidenum">
              <a:rPr lang="en-US" smtClean="0"/>
              <a:pPr/>
              <a:t>13</a:t>
            </a:fld>
            <a:endParaRPr lang="en-US" dirty="0"/>
          </a:p>
        </p:txBody>
      </p:sp>
    </p:spTree>
    <p:extLst>
      <p:ext uri="{BB962C8B-B14F-4D97-AF65-F5344CB8AC3E}">
        <p14:creationId xmlns:p14="http://schemas.microsoft.com/office/powerpoint/2010/main" val="4065354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316409222"/>
              </p:ext>
            </p:extLst>
          </p:nvPr>
        </p:nvGraphicFramePr>
        <p:xfrm>
          <a:off x="304800" y="685801"/>
          <a:ext cx="6822440" cy="7724865"/>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Interim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8674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n-ea"/>
                          <a:cs typeface="+mn-cs"/>
                        </a:rPr>
                        <a:t>Constructed Response Research Rubrics Target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mn-ea"/>
                          <a:cs typeface="+mn-cs"/>
                        </a:rPr>
                        <a:t>ability to cite evidence to support opinions and/or ideas</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640385">
                <a:tc gridSpan="2">
                  <a:txBody>
                    <a:bodyPr/>
                    <a:lstStyle/>
                    <a:p>
                      <a:pPr marL="0" marR="0">
                        <a:lnSpc>
                          <a:spcPct val="115000"/>
                        </a:lnSpc>
                        <a:spcBef>
                          <a:spcPts val="0"/>
                        </a:spcBef>
                        <a:spcAft>
                          <a:spcPts val="0"/>
                        </a:spcAft>
                      </a:pPr>
                      <a:r>
                        <a:rPr lang="en-US" sz="1500" b="1" dirty="0" smtClean="0"/>
                        <a:t>Question #10</a:t>
                      </a:r>
                      <a:r>
                        <a:rPr lang="en-US" sz="1500" b="1" baseline="0" dirty="0" smtClean="0"/>
                        <a:t> </a:t>
                      </a:r>
                      <a:r>
                        <a:rPr lang="en-US" sz="1500" b="1" dirty="0" smtClean="0"/>
                        <a:t>Prompt: </a:t>
                      </a:r>
                      <a:r>
                        <a:rPr lang="en-US" sz="1500" b="1" baseline="0" dirty="0" smtClean="0"/>
                        <a:t> </a:t>
                      </a:r>
                    </a:p>
                    <a:p>
                      <a:pPr marL="0" marR="0">
                        <a:lnSpc>
                          <a:spcPct val="115000"/>
                        </a:lnSpc>
                        <a:spcBef>
                          <a:spcPts val="0"/>
                        </a:spcBef>
                        <a:spcAft>
                          <a:spcPts val="0"/>
                        </a:spcAft>
                      </a:pPr>
                      <a:r>
                        <a:rPr lang="en-US" sz="1500" b="1" kern="1200" dirty="0" smtClean="0">
                          <a:effectLst/>
                        </a:rPr>
                        <a:t>What evidence supports Rosa Parks’ opinion of segregation?  </a:t>
                      </a:r>
                      <a:endParaRPr lang="en-US" sz="1100" b="1" dirty="0" smtClean="0">
                        <a:effectLst/>
                        <a:latin typeface="+mn-lt"/>
                        <a:ea typeface="Calibri"/>
                        <a:cs typeface="Times New Roman"/>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2414016">
                <a:tc gridSpan="2">
                  <a:txBody>
                    <a:bodyPr/>
                    <a:lstStyle/>
                    <a:p>
                      <a:pPr marL="0" marR="0">
                        <a:lnSpc>
                          <a:spcPct val="115000"/>
                        </a:lnSpc>
                        <a:spcBef>
                          <a:spcPts val="0"/>
                        </a:spcBef>
                        <a:spcAft>
                          <a:spcPts val="0"/>
                        </a:spcAft>
                      </a:pPr>
                      <a:r>
                        <a:rPr lang="en-US" sz="1100" b="1" u="sng" dirty="0" smtClean="0"/>
                        <a:t>The response gives sufficient evidence</a:t>
                      </a:r>
                      <a:r>
                        <a:rPr lang="en-US" sz="1100" b="1" u="none" dirty="0" smtClean="0"/>
                        <a:t> </a:t>
                      </a:r>
                      <a:r>
                        <a:rPr lang="en-US" sz="1100" u="none" dirty="0" smtClean="0"/>
                        <a:t>of </a:t>
                      </a:r>
                      <a:r>
                        <a:rPr lang="en-US" sz="1100" dirty="0" smtClean="0"/>
                        <a:t>the ability to cite</a:t>
                      </a:r>
                      <a:r>
                        <a:rPr lang="en-US" sz="1100" baseline="0" dirty="0" smtClean="0"/>
                        <a:t> evidence to support the student’s response. </a:t>
                      </a:r>
                      <a:r>
                        <a:rPr lang="en-US" sz="1100" kern="1200" dirty="0" smtClean="0">
                          <a:effectLst/>
                        </a:rPr>
                        <a:t>Evidence could include</a:t>
                      </a:r>
                      <a:r>
                        <a:rPr lang="en-US" sz="1100" kern="1200" baseline="0" dirty="0" smtClean="0">
                          <a:effectLst/>
                        </a:rPr>
                        <a:t> </a:t>
                      </a:r>
                      <a:r>
                        <a:rPr lang="en-US" sz="1100" kern="1200" dirty="0" smtClean="0">
                          <a:effectLst/>
                        </a:rPr>
                        <a:t>the following details.</a:t>
                      </a:r>
                      <a:endParaRPr lang="en-US" sz="1100" dirty="0" smtClean="0">
                        <a:effectLst/>
                      </a:endParaRPr>
                    </a:p>
                    <a:p>
                      <a:pPr marL="0" marR="0">
                        <a:lnSpc>
                          <a:spcPct val="115000"/>
                        </a:lnSpc>
                        <a:spcBef>
                          <a:spcPts val="0"/>
                        </a:spcBef>
                        <a:spcAft>
                          <a:spcPts val="0"/>
                        </a:spcAft>
                      </a:pPr>
                      <a:r>
                        <a:rPr lang="en-US" sz="1100" kern="1200" dirty="0" smtClean="0">
                          <a:effectLst/>
                        </a:rPr>
                        <a:t>Rosa parks hated segregation.</a:t>
                      </a:r>
                      <a:endParaRPr lang="en-US" sz="1100" dirty="0" smtClean="0">
                        <a:effectLst/>
                      </a:endParaRPr>
                    </a:p>
                    <a:p>
                      <a:pPr marL="342900" marR="0" lvl="0" indent="-342900">
                        <a:lnSpc>
                          <a:spcPct val="115000"/>
                        </a:lnSpc>
                        <a:spcBef>
                          <a:spcPts val="0"/>
                        </a:spcBef>
                        <a:spcAft>
                          <a:spcPts val="0"/>
                        </a:spcAft>
                        <a:buFont typeface="Symbol"/>
                        <a:buChar char=""/>
                      </a:pPr>
                      <a:r>
                        <a:rPr lang="en-US" sz="1100" kern="1200" dirty="0" smtClean="0">
                          <a:effectLst/>
                        </a:rPr>
                        <a:t>She refused to drink from water fountains designated for “colored people.”</a:t>
                      </a:r>
                      <a:endParaRPr lang="en-US" sz="1100" dirty="0" smtClean="0">
                        <a:effectLst/>
                      </a:endParaRPr>
                    </a:p>
                    <a:p>
                      <a:pPr marL="342900" marR="0" lvl="0" indent="-342900">
                        <a:lnSpc>
                          <a:spcPct val="115000"/>
                        </a:lnSpc>
                        <a:spcBef>
                          <a:spcPts val="0"/>
                        </a:spcBef>
                        <a:spcAft>
                          <a:spcPts val="0"/>
                        </a:spcAft>
                        <a:buFont typeface="Symbol"/>
                        <a:buChar char=""/>
                      </a:pPr>
                      <a:r>
                        <a:rPr lang="en-US" sz="1100" kern="1200" dirty="0" smtClean="0">
                          <a:effectLst/>
                        </a:rPr>
                        <a:t>Bus driver says, “If you don’t stand up, I’m going to have you arrested.” Parks responds, “You may do that.”</a:t>
                      </a:r>
                      <a:endParaRPr lang="en-US" sz="1100" dirty="0" smtClean="0">
                        <a:effectLst/>
                      </a:endParaRPr>
                    </a:p>
                    <a:p>
                      <a:pPr marL="342900" marR="0" lvl="0" indent="-342900">
                        <a:lnSpc>
                          <a:spcPct val="115000"/>
                        </a:lnSpc>
                        <a:spcBef>
                          <a:spcPts val="0"/>
                        </a:spcBef>
                        <a:spcAft>
                          <a:spcPts val="0"/>
                        </a:spcAft>
                        <a:buFont typeface="Symbol"/>
                        <a:buChar char=""/>
                      </a:pPr>
                      <a:r>
                        <a:rPr lang="en-US" sz="1100" kern="1200" dirty="0" smtClean="0">
                          <a:effectLst/>
                        </a:rPr>
                        <a:t>Parks says, “Why do you all push us around?”</a:t>
                      </a:r>
                      <a:endParaRPr lang="en-US" sz="1100" dirty="0" smtClean="0">
                        <a:effectLst/>
                      </a:endParaRPr>
                    </a:p>
                    <a:p>
                      <a:pPr marL="342900" marR="0" lvl="0" indent="-342900">
                        <a:lnSpc>
                          <a:spcPct val="115000"/>
                        </a:lnSpc>
                        <a:spcBef>
                          <a:spcPts val="0"/>
                        </a:spcBef>
                        <a:spcAft>
                          <a:spcPts val="0"/>
                        </a:spcAft>
                        <a:buFont typeface="Symbol"/>
                        <a:buChar char=""/>
                      </a:pPr>
                      <a:r>
                        <a:rPr lang="en-US" sz="1100" kern="1200" dirty="0" smtClean="0">
                          <a:effectLst/>
                        </a:rPr>
                        <a:t>Rosa decides to go to the Supreme Court.</a:t>
                      </a:r>
                      <a:endParaRPr lang="en-US" sz="1100" dirty="0" smtClean="0">
                        <a:effectLst/>
                      </a:endParaRPr>
                    </a:p>
                    <a:p>
                      <a:pPr marL="342900" marR="0" lvl="0" indent="-342900">
                        <a:lnSpc>
                          <a:spcPct val="115000"/>
                        </a:lnSpc>
                        <a:spcBef>
                          <a:spcPts val="0"/>
                        </a:spcBef>
                        <a:spcAft>
                          <a:spcPts val="0"/>
                        </a:spcAft>
                        <a:buFont typeface="Symbol"/>
                        <a:buChar char=""/>
                      </a:pPr>
                      <a:r>
                        <a:rPr lang="en-US" sz="1100" kern="1200" dirty="0" smtClean="0">
                          <a:effectLst/>
                        </a:rPr>
                        <a:t>They decide to boycott the buses.</a:t>
                      </a:r>
                      <a:endParaRPr lang="en-US" sz="1100" dirty="0" smtClean="0">
                        <a:effectLst/>
                      </a:endParaRPr>
                    </a:p>
                    <a:p>
                      <a:pPr marL="342900" marR="0" lvl="0" indent="-342900">
                        <a:lnSpc>
                          <a:spcPct val="115000"/>
                        </a:lnSpc>
                        <a:spcBef>
                          <a:spcPts val="0"/>
                        </a:spcBef>
                        <a:spcAft>
                          <a:spcPts val="0"/>
                        </a:spcAft>
                        <a:buFont typeface="Symbol"/>
                        <a:buChar char=""/>
                      </a:pPr>
                      <a:r>
                        <a:rPr lang="en-US" sz="1100" kern="1200" dirty="0" smtClean="0">
                          <a:effectLst/>
                        </a:rPr>
                        <a:t>They ride in taxis owned by African Americans.</a:t>
                      </a:r>
                      <a:endParaRPr lang="en-US" sz="1100" dirty="0" smtClean="0">
                        <a:effectLst/>
                      </a:endParaRPr>
                    </a:p>
                    <a:p>
                      <a:pPr marL="342900" marR="0" lvl="0" indent="-342900">
                        <a:lnSpc>
                          <a:spcPct val="115000"/>
                        </a:lnSpc>
                        <a:spcBef>
                          <a:spcPts val="0"/>
                        </a:spcBef>
                        <a:spcAft>
                          <a:spcPts val="0"/>
                        </a:spcAft>
                        <a:buFont typeface="Symbol"/>
                        <a:buChar char=""/>
                      </a:pPr>
                      <a:r>
                        <a:rPr lang="en-US" sz="1100" kern="1200" dirty="0" smtClean="0">
                          <a:effectLst/>
                        </a:rPr>
                        <a:t>She appealed the court decision.</a:t>
                      </a:r>
                      <a:endParaRPr lang="en-US" sz="1100" dirty="0" smtClean="0">
                        <a:effectLst/>
                      </a:endParaRPr>
                    </a:p>
                    <a:p>
                      <a:pPr marL="342900" marR="0" lvl="0" indent="-342900">
                        <a:lnSpc>
                          <a:spcPct val="115000"/>
                        </a:lnSpc>
                        <a:spcBef>
                          <a:spcPts val="0"/>
                        </a:spcBef>
                        <a:spcAft>
                          <a:spcPts val="0"/>
                        </a:spcAft>
                        <a:buFont typeface="Symbol"/>
                        <a:buChar char=""/>
                      </a:pPr>
                      <a:r>
                        <a:rPr lang="en-US" sz="1100" kern="1200" dirty="0" smtClean="0">
                          <a:effectLst/>
                        </a:rPr>
                        <a:t>The Supreme Court ruled that segregated buses violated the Constitution.</a:t>
                      </a:r>
                      <a:endParaRPr lang="en-US" sz="1100" dirty="0" smtClean="0">
                        <a:effectLst/>
                        <a:latin typeface="+mn-lt"/>
                        <a:ea typeface="Calibri"/>
                        <a:cs typeface="Times New Roman"/>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1531955">
                <a:tc>
                  <a:txBody>
                    <a:bodyPr/>
                    <a:lstStyle/>
                    <a:p>
                      <a:pPr algn="ctr"/>
                      <a:r>
                        <a:rPr lang="en-US" sz="2000" b="1" dirty="0" smtClean="0"/>
                        <a:t>2</a:t>
                      </a:r>
                      <a:endParaRPr lang="en-US" sz="2000" b="1" dirty="0"/>
                    </a:p>
                  </a:txBody>
                  <a:tcPr marL="103632" marR="103632" marT="50292" marB="50292" anchor="ctr"/>
                </a:tc>
                <a:tc>
                  <a:txBody>
                    <a:bodyPr/>
                    <a:lstStyle/>
                    <a:p>
                      <a:pPr marL="0" marR="0">
                        <a:lnSpc>
                          <a:spcPct val="115000"/>
                        </a:lnSpc>
                        <a:spcBef>
                          <a:spcPts val="0"/>
                        </a:spcBef>
                        <a:spcAft>
                          <a:spcPts val="0"/>
                        </a:spcAft>
                      </a:pPr>
                      <a:r>
                        <a:rPr lang="en-US" sz="1000" i="1" kern="1200" dirty="0">
                          <a:solidFill>
                            <a:schemeClr val="tx1"/>
                          </a:solidFill>
                          <a:effectLst/>
                        </a:rPr>
                        <a:t>The student uses </a:t>
                      </a:r>
                      <a:r>
                        <a:rPr lang="en-US" sz="1000" i="1" kern="1200" dirty="0" smtClean="0">
                          <a:solidFill>
                            <a:schemeClr val="tx1"/>
                          </a:solidFill>
                          <a:effectLst/>
                        </a:rPr>
                        <a:t>sufficient evidence </a:t>
                      </a:r>
                      <a:r>
                        <a:rPr lang="en-US" sz="1000" i="1" kern="1200" dirty="0">
                          <a:solidFill>
                            <a:schemeClr val="tx1"/>
                          </a:solidFill>
                          <a:effectLst/>
                        </a:rPr>
                        <a:t>to support </a:t>
                      </a:r>
                      <a:r>
                        <a:rPr lang="en-US" sz="1000" i="1" kern="1200" dirty="0" smtClean="0">
                          <a:solidFill>
                            <a:schemeClr val="tx1"/>
                          </a:solidFill>
                          <a:effectLst/>
                        </a:rPr>
                        <a:t>Rosa Park’s opinion of segregation.</a:t>
                      </a:r>
                      <a:endParaRPr lang="en-US" sz="1000" i="1" dirty="0">
                        <a:solidFill>
                          <a:schemeClr val="tx1"/>
                        </a:solidFill>
                        <a:effectLst/>
                      </a:endParaRPr>
                    </a:p>
                    <a:p>
                      <a:pPr marL="0" marR="0">
                        <a:lnSpc>
                          <a:spcPct val="115000"/>
                        </a:lnSpc>
                        <a:spcBef>
                          <a:spcPts val="0"/>
                        </a:spcBef>
                        <a:spcAft>
                          <a:spcPts val="0"/>
                        </a:spcAft>
                      </a:pPr>
                      <a:r>
                        <a:rPr lang="en-US" sz="1200" kern="1200" dirty="0">
                          <a:solidFill>
                            <a:schemeClr val="tx1"/>
                          </a:solidFill>
                          <a:effectLst/>
                        </a:rPr>
                        <a:t>Rosa Parks didn’t like segregation. In the text, </a:t>
                      </a:r>
                      <a:r>
                        <a:rPr lang="en-US" sz="1200" kern="1200" dirty="0" smtClean="0">
                          <a:solidFill>
                            <a:schemeClr val="tx1"/>
                          </a:solidFill>
                          <a:effectLst/>
                        </a:rPr>
                        <a:t>“</a:t>
                      </a:r>
                      <a:r>
                        <a:rPr lang="en-US" sz="1200" u="none" kern="1200" dirty="0" smtClean="0">
                          <a:solidFill>
                            <a:schemeClr val="tx1"/>
                          </a:solidFill>
                          <a:effectLst/>
                        </a:rPr>
                        <a:t>A </a:t>
                      </a:r>
                      <a:r>
                        <a:rPr lang="en-US" sz="1200" u="none" kern="1200" dirty="0">
                          <a:solidFill>
                            <a:schemeClr val="tx1"/>
                          </a:solidFill>
                          <a:effectLst/>
                        </a:rPr>
                        <a:t>Lesson in </a:t>
                      </a:r>
                      <a:r>
                        <a:rPr lang="en-US" sz="1200" u="none" kern="1200" dirty="0" smtClean="0">
                          <a:solidFill>
                            <a:schemeClr val="tx1"/>
                          </a:solidFill>
                          <a:effectLst/>
                        </a:rPr>
                        <a:t>Courage”</a:t>
                      </a:r>
                      <a:r>
                        <a:rPr lang="en-US" sz="1200" kern="1200" dirty="0" smtClean="0">
                          <a:solidFill>
                            <a:schemeClr val="tx1"/>
                          </a:solidFill>
                          <a:effectLst/>
                        </a:rPr>
                        <a:t>, </a:t>
                      </a:r>
                      <a:r>
                        <a:rPr lang="en-US" sz="1200" kern="1200" dirty="0">
                          <a:solidFill>
                            <a:schemeClr val="tx1"/>
                          </a:solidFill>
                          <a:effectLst/>
                        </a:rPr>
                        <a:t>it states, “She refused to drink from water fountains designated for ‘colored people’.” Then, in the section, </a:t>
                      </a:r>
                      <a:r>
                        <a:rPr lang="en-US" sz="1200" kern="1200" dirty="0" smtClean="0">
                          <a:solidFill>
                            <a:schemeClr val="tx1"/>
                          </a:solidFill>
                          <a:effectLst/>
                        </a:rPr>
                        <a:t>“</a:t>
                      </a:r>
                      <a:r>
                        <a:rPr lang="en-US" sz="1200" u="none" kern="1200" dirty="0" smtClean="0">
                          <a:solidFill>
                            <a:schemeClr val="tx1"/>
                          </a:solidFill>
                          <a:effectLst/>
                        </a:rPr>
                        <a:t>Downtown </a:t>
                      </a:r>
                      <a:r>
                        <a:rPr lang="en-US" sz="1200" u="none" kern="1200" dirty="0">
                          <a:solidFill>
                            <a:schemeClr val="tx1"/>
                          </a:solidFill>
                          <a:effectLst/>
                        </a:rPr>
                        <a:t>Montgomery, </a:t>
                      </a:r>
                      <a:r>
                        <a:rPr lang="en-US" sz="1200" u="none" kern="1200" dirty="0" smtClean="0">
                          <a:solidFill>
                            <a:schemeClr val="tx1"/>
                          </a:solidFill>
                          <a:effectLst/>
                        </a:rPr>
                        <a:t>Alabama”</a:t>
                      </a:r>
                      <a:r>
                        <a:rPr lang="en-US" sz="1200" kern="1200" dirty="0" smtClean="0">
                          <a:solidFill>
                            <a:schemeClr val="tx1"/>
                          </a:solidFill>
                          <a:effectLst/>
                        </a:rPr>
                        <a:t>, </a:t>
                      </a:r>
                      <a:r>
                        <a:rPr lang="en-US" sz="1200" kern="1200" dirty="0">
                          <a:solidFill>
                            <a:schemeClr val="tx1"/>
                          </a:solidFill>
                          <a:effectLst/>
                        </a:rPr>
                        <a:t>she says, “Why do you all push us around?”  After she gets out of jail she decides to take it all the way to the Supreme Court. </a:t>
                      </a:r>
                      <a:r>
                        <a:rPr lang="en-US" sz="1200" kern="1200" dirty="0">
                          <a:effectLst/>
                        </a:rPr>
                        <a:t>She says, “I will never ride a segregated bus again.”  They decide to boycott the buses. Instead they decide to ride in taxis owned by African Americans.  Rosa Parks appeals to the Supreme Court and wins. </a:t>
                      </a:r>
                      <a:endParaRPr lang="en-US" sz="1200" dirty="0">
                        <a:effectLst/>
                        <a:latin typeface="Calibri"/>
                        <a:ea typeface="Calibri"/>
                        <a:cs typeface="Times New Roman"/>
                      </a:endParaRPr>
                    </a:p>
                  </a:txBody>
                  <a:tcPr marL="91474" marR="91474" marT="43030" marB="43030"/>
                </a:tc>
              </a:tr>
              <a:tr h="895761">
                <a:tc>
                  <a:txBody>
                    <a:bodyPr/>
                    <a:lstStyle/>
                    <a:p>
                      <a:pPr algn="ctr"/>
                      <a:r>
                        <a:rPr lang="en-US" sz="2000" b="1" dirty="0" smtClean="0"/>
                        <a:t>1</a:t>
                      </a:r>
                      <a:endParaRPr lang="en-US" sz="2000" b="1" dirty="0"/>
                    </a:p>
                  </a:txBody>
                  <a:tcPr marL="103632" marR="103632" marT="50292" marB="50292" anchor="ctr"/>
                </a:tc>
                <a:tc>
                  <a:txBody>
                    <a:bodyPr/>
                    <a:lstStyle/>
                    <a:p>
                      <a:pPr marL="0" marR="0">
                        <a:lnSpc>
                          <a:spcPct val="115000"/>
                        </a:lnSpc>
                        <a:spcBef>
                          <a:spcPts val="0"/>
                        </a:spcBef>
                        <a:spcAft>
                          <a:spcPts val="0"/>
                        </a:spcAft>
                      </a:pPr>
                      <a:r>
                        <a:rPr lang="en-US" sz="1000" i="1" kern="1200" dirty="0" smtClean="0">
                          <a:effectLst/>
                        </a:rPr>
                        <a:t>The student uses partial</a:t>
                      </a:r>
                      <a:r>
                        <a:rPr lang="en-US" sz="1000" i="1" kern="1200" baseline="0" dirty="0" smtClean="0">
                          <a:effectLst/>
                        </a:rPr>
                        <a:t> </a:t>
                      </a:r>
                      <a:r>
                        <a:rPr lang="en-US" sz="1000" i="1" kern="1200" dirty="0" smtClean="0">
                          <a:effectLst/>
                        </a:rPr>
                        <a:t>evidence to support Rosa Park’s opinion of segregation.</a:t>
                      </a:r>
                    </a:p>
                    <a:p>
                      <a:pPr marL="0" marR="0">
                        <a:lnSpc>
                          <a:spcPct val="115000"/>
                        </a:lnSpc>
                        <a:spcBef>
                          <a:spcPts val="0"/>
                        </a:spcBef>
                        <a:spcAft>
                          <a:spcPts val="0"/>
                        </a:spcAft>
                      </a:pPr>
                      <a:r>
                        <a:rPr lang="en-US" sz="1200" kern="1200" dirty="0" smtClean="0">
                          <a:effectLst/>
                        </a:rPr>
                        <a:t>Rosa </a:t>
                      </a:r>
                      <a:r>
                        <a:rPr lang="en-US" sz="1200" kern="1200" dirty="0">
                          <a:effectLst/>
                        </a:rPr>
                        <a:t>Parks hated it.  She hid from school buses when they came by. She refused to drink from water fountains. In the text she says, “I will never, ever ride a segregated bus again.”  She wins the Supreme Court case and gets to sit at the front of the bus.</a:t>
                      </a:r>
                      <a:endParaRPr lang="en-US" sz="1200" dirty="0">
                        <a:effectLst/>
                        <a:latin typeface="Calibri"/>
                        <a:ea typeface="Calibri"/>
                        <a:cs typeface="Times New Roman"/>
                      </a:endParaRPr>
                    </a:p>
                  </a:txBody>
                  <a:tcPr marL="91474" marR="91474" marT="43030" marB="43030"/>
                </a:tc>
              </a:tr>
              <a:tr h="683696">
                <a:tc>
                  <a:txBody>
                    <a:bodyPr/>
                    <a:lstStyle/>
                    <a:p>
                      <a:pPr algn="ctr"/>
                      <a:r>
                        <a:rPr lang="en-US" sz="2000" b="1" dirty="0" smtClean="0"/>
                        <a:t>0</a:t>
                      </a:r>
                      <a:endParaRPr lang="en-US" sz="2000" b="1" dirty="0"/>
                    </a:p>
                  </a:txBody>
                  <a:tcPr marL="103632" marR="103632" marT="50292" marB="50292" anchor="ctr"/>
                </a:tc>
                <a:tc>
                  <a:txBody>
                    <a:bodyPr/>
                    <a:lstStyle/>
                    <a:p>
                      <a:pPr marL="0" marR="0">
                        <a:lnSpc>
                          <a:spcPct val="115000"/>
                        </a:lnSpc>
                        <a:spcBef>
                          <a:spcPts val="0"/>
                        </a:spcBef>
                        <a:spcAft>
                          <a:spcPts val="0"/>
                        </a:spcAft>
                      </a:pPr>
                      <a:r>
                        <a:rPr lang="en-US" sz="1000" i="1" kern="1200" dirty="0" smtClean="0">
                          <a:effectLst/>
                        </a:rPr>
                        <a:t>The student does not give relevant evidence to support Rosa Park’s opinion of segregation.</a:t>
                      </a:r>
                    </a:p>
                    <a:p>
                      <a:pPr marL="0" marR="0">
                        <a:lnSpc>
                          <a:spcPct val="115000"/>
                        </a:lnSpc>
                        <a:spcBef>
                          <a:spcPts val="0"/>
                        </a:spcBef>
                        <a:spcAft>
                          <a:spcPts val="0"/>
                        </a:spcAft>
                      </a:pPr>
                      <a:r>
                        <a:rPr lang="en-US" sz="1200" kern="1200" dirty="0" smtClean="0">
                          <a:effectLst/>
                        </a:rPr>
                        <a:t>I </a:t>
                      </a:r>
                      <a:r>
                        <a:rPr lang="en-US" sz="1200" kern="1200" dirty="0">
                          <a:effectLst/>
                        </a:rPr>
                        <a:t>think it’s wrong to make people sit in different places on the bus.  I like to pick where I sit.  She won her court case and sat where she wanted.</a:t>
                      </a:r>
                      <a:endParaRPr lang="en-US" sz="1200" dirty="0">
                        <a:effectLst/>
                        <a:latin typeface="Calibri"/>
                        <a:ea typeface="Calibri"/>
                        <a:cs typeface="Times New Roman"/>
                      </a:endParaRPr>
                    </a:p>
                  </a:txBody>
                  <a:tcPr marL="91474" marR="91474" marT="43030" marB="4303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00423137"/>
              </p:ext>
            </p:extLst>
          </p:nvPr>
        </p:nvGraphicFramePr>
        <p:xfrm>
          <a:off x="5008880" y="8717280"/>
          <a:ext cx="2072640" cy="548640"/>
        </p:xfrm>
        <a:graphic>
          <a:graphicData uri="http://schemas.openxmlformats.org/drawingml/2006/table">
            <a:tbl>
              <a:tblPr/>
              <a:tblGrid>
                <a:gridCol w="2072640"/>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RL.5.6</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en-US" sz="900" dirty="0" smtClean="0"/>
                        <a:t>Describe how a narrator's or speaker's point of view influences how events are described.</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03654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255347412"/>
              </p:ext>
            </p:extLst>
          </p:nvPr>
        </p:nvGraphicFramePr>
        <p:xfrm>
          <a:off x="385434" y="251460"/>
          <a:ext cx="6822440" cy="8382000"/>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Interim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sng" dirty="0" smtClean="0"/>
                        <a:t>Constructed Response</a:t>
                      </a:r>
                      <a:r>
                        <a:rPr lang="en-US" sz="1500" b="1" u="sng" baseline="0" dirty="0" smtClean="0"/>
                        <a:t> </a:t>
                      </a:r>
                      <a:r>
                        <a:rPr lang="en-US" sz="1500" b="1" u="sng" dirty="0" smtClean="0"/>
                        <a:t>Research Rubrics</a:t>
                      </a:r>
                      <a:r>
                        <a:rPr lang="en-US" sz="1500" b="1" u="sng" baseline="0" dirty="0" smtClean="0"/>
                        <a:t> </a:t>
                      </a:r>
                      <a:r>
                        <a:rPr lang="en-US" sz="1500" b="1" u="sng" dirty="0" smtClean="0"/>
                        <a:t>Target 2</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1" dirty="0" smtClean="0"/>
                        <a:t>Locate, Select, Interpret and Integrate Information.</a:t>
                      </a:r>
                    </a:p>
                  </a:txBody>
                  <a:tcPr marL="103632" marR="103632" marT="50292" marB="50292"/>
                </a:tc>
                <a:tc hMerge="1">
                  <a:txBody>
                    <a:bodyPr/>
                    <a:lstStyle/>
                    <a:p>
                      <a:endParaRPr lang="en-US"/>
                    </a:p>
                  </a:txBody>
                  <a:tcPr/>
                </a:tc>
              </a:tr>
              <a:tr h="103936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500" b="1" dirty="0" smtClean="0"/>
                        <a:t>Question # 20  Prompt:</a:t>
                      </a:r>
                    </a:p>
                    <a:p>
                      <a:pPr marL="0" marR="0" indent="0" algn="l" defTabSz="966612" rtl="0" eaLnBrk="1" fontAlgn="auto" latinLnBrk="0" hangingPunct="1">
                        <a:lnSpc>
                          <a:spcPct val="100000"/>
                        </a:lnSpc>
                        <a:spcBef>
                          <a:spcPts val="0"/>
                        </a:spcBef>
                        <a:spcAft>
                          <a:spcPts val="0"/>
                        </a:spcAft>
                        <a:buClrTx/>
                        <a:buSzTx/>
                        <a:buFontTx/>
                        <a:buNone/>
                        <a:tabLst/>
                        <a:defRPr/>
                      </a:pPr>
                      <a:r>
                        <a:rPr lang="en-US" sz="1500" b="1" i="0" u="none" dirty="0" smtClean="0"/>
                        <a:t>What</a:t>
                      </a:r>
                      <a:r>
                        <a:rPr lang="en-US" sz="1500" b="1" i="0" u="none" baseline="0" dirty="0" smtClean="0"/>
                        <a:t> new or different information from </a:t>
                      </a:r>
                      <a:r>
                        <a:rPr lang="en-US" sz="1500" b="1" i="1" u="sng" baseline="0" dirty="0" smtClean="0"/>
                        <a:t>Part 2</a:t>
                      </a:r>
                      <a:r>
                        <a:rPr lang="en-US" sz="1500" b="1" i="1" u="none" baseline="0" dirty="0" smtClean="0"/>
                        <a:t> </a:t>
                      </a:r>
                      <a:r>
                        <a:rPr lang="en-US" sz="1500" b="1" i="0" u="none" baseline="0" dirty="0" smtClean="0"/>
                        <a:t>could be added to  </a:t>
                      </a:r>
                      <a:r>
                        <a:rPr lang="en-US" sz="1500" b="1" i="1" u="sng" baseline="0" dirty="0" smtClean="0"/>
                        <a:t>Part 1</a:t>
                      </a:r>
                      <a:r>
                        <a:rPr lang="en-US" sz="1500" b="1" i="1" u="none" baseline="0" dirty="0" smtClean="0"/>
                        <a:t> </a:t>
                      </a:r>
                      <a:r>
                        <a:rPr lang="en-US" sz="1500" b="1" i="0" u="none" baseline="0" dirty="0" smtClean="0"/>
                        <a:t> that would contribute more to understanding the events in </a:t>
                      </a:r>
                      <a:r>
                        <a:rPr lang="en-US" sz="1500" b="1" i="0" u="none" baseline="0" dirty="0" smtClean="0">
                          <a:solidFill>
                            <a:schemeClr val="tx1"/>
                          </a:solidFill>
                        </a:rPr>
                        <a:t>“The Fight to Vote”? </a:t>
                      </a:r>
                      <a:r>
                        <a:rPr lang="en-US" sz="1500" b="1" i="0" u="none" baseline="0" dirty="0" smtClean="0"/>
                        <a:t>Use specific examples and details from both parts in your answer.</a:t>
                      </a:r>
                      <a:endParaRPr lang="en-US" sz="1500" b="1" i="1" u="sng" dirty="0" smtClean="0"/>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609344">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100" b="1" u="sng" dirty="0" smtClean="0"/>
                        <a:t>The response gives sufficient evidence</a:t>
                      </a:r>
                      <a:r>
                        <a:rPr lang="en-US" sz="1100" b="1" u="none" dirty="0" smtClean="0"/>
                        <a:t> </a:t>
                      </a:r>
                      <a:r>
                        <a:rPr lang="en-US" sz="1100" u="none" dirty="0" smtClean="0"/>
                        <a:t>of </a:t>
                      </a:r>
                      <a:r>
                        <a:rPr lang="en-US" sz="1100" dirty="0" smtClean="0"/>
                        <a:t>the ability to locate and select</a:t>
                      </a:r>
                      <a:r>
                        <a:rPr lang="en-US" sz="1100" baseline="0" dirty="0" smtClean="0"/>
                        <a:t> </a:t>
                      </a:r>
                      <a:r>
                        <a:rPr lang="en-US" sz="1100" dirty="0" smtClean="0"/>
                        <a:t>information from Part 2 that extends</a:t>
                      </a:r>
                      <a:r>
                        <a:rPr lang="en-US" sz="1100" baseline="0" dirty="0" smtClean="0"/>
                        <a:t> or explains specific details from Part 1.</a:t>
                      </a:r>
                      <a:endParaRPr lang="en-US" sz="1100" b="1" i="0" u="sng" baseline="0" dirty="0" smtClean="0"/>
                    </a:p>
                    <a:p>
                      <a:pPr marL="0" marR="0" indent="0" algn="l" defTabSz="914318" rtl="0" eaLnBrk="1" fontAlgn="auto" latinLnBrk="0" hangingPunct="1">
                        <a:lnSpc>
                          <a:spcPct val="100000"/>
                        </a:lnSpc>
                        <a:spcBef>
                          <a:spcPts val="0"/>
                        </a:spcBef>
                        <a:spcAft>
                          <a:spcPts val="0"/>
                        </a:spcAft>
                        <a:buClrTx/>
                        <a:buSzTx/>
                        <a:buFontTx/>
                        <a:buNone/>
                        <a:tabLst/>
                        <a:defRPr/>
                      </a:pPr>
                      <a:r>
                        <a:rPr lang="en-US" sz="1100" b="1" i="0" u="sng" baseline="0" dirty="0" smtClean="0"/>
                        <a:t>T</a:t>
                      </a:r>
                      <a:r>
                        <a:rPr lang="en-US" sz="1100" b="1" i="0" u="sng" dirty="0" smtClean="0"/>
                        <a:t>he response gives sufficient evidence</a:t>
                      </a:r>
                      <a:r>
                        <a:rPr lang="en-US" sz="1100" b="1" i="0" u="none" dirty="0" smtClean="0"/>
                        <a:t> </a:t>
                      </a:r>
                      <a:r>
                        <a:rPr lang="en-US" sz="1100" u="none" dirty="0" smtClean="0"/>
                        <a:t>of </a:t>
                      </a:r>
                      <a:r>
                        <a:rPr lang="en-US" sz="1100" dirty="0" smtClean="0"/>
                        <a:t>the ability to interpret and integrate information between Part 1 and Part 2. Part</a:t>
                      </a:r>
                      <a:r>
                        <a:rPr lang="en-US" sz="1100" baseline="0" dirty="0" smtClean="0"/>
                        <a:t> 2 further explains information presented in Part 1 that could include: </a:t>
                      </a:r>
                      <a:r>
                        <a:rPr lang="en-US" sz="1100" dirty="0" smtClean="0"/>
                        <a:t>(1) a Declaration of Sentiments was signed</a:t>
                      </a:r>
                      <a:r>
                        <a:rPr lang="en-US" sz="1100" baseline="0" dirty="0" smtClean="0"/>
                        <a:t> by </a:t>
                      </a:r>
                      <a:r>
                        <a:rPr lang="en-US" sz="1100" baseline="0" dirty="0" smtClean="0">
                          <a:solidFill>
                            <a:schemeClr val="tx1"/>
                          </a:solidFill>
                        </a:rPr>
                        <a:t>those </a:t>
                      </a:r>
                      <a:r>
                        <a:rPr lang="en-US" sz="1100" strike="noStrike" baseline="0" dirty="0" smtClean="0">
                          <a:solidFill>
                            <a:schemeClr val="tx1"/>
                          </a:solidFill>
                        </a:rPr>
                        <a:t>wanting suffrage</a:t>
                      </a:r>
                      <a:r>
                        <a:rPr lang="en-US" sz="1100" baseline="0" dirty="0" smtClean="0"/>
                        <a:t>, </a:t>
                      </a:r>
                      <a:r>
                        <a:rPr lang="en-US" sz="1100" dirty="0" smtClean="0"/>
                        <a:t>(2) descriptions of the NWSA and</a:t>
                      </a:r>
                      <a:r>
                        <a:rPr lang="en-US" sz="1100" baseline="0" dirty="0" smtClean="0"/>
                        <a:t> AWSA , (3) when the two organizations merged, (4) others were also arrested along with Susan B Anthony in 1872, (5) women suffragists that picketed were arrested in 1917 outside of the White House, (6) by 1917 half the states have full or partial voting rights for women, (5) the name of the new amendment is called the Susan B. Anthony amendment (1919), and (7) in 1920 the amendment was passed or ratified into law.</a:t>
                      </a:r>
                      <a:endParaRPr lang="en-US" sz="1100" dirty="0" smtClean="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2430780">
                <a:tc>
                  <a:txBody>
                    <a:bodyPr/>
                    <a:lstStyle/>
                    <a:p>
                      <a:pPr algn="ctr"/>
                      <a:r>
                        <a:rPr lang="en-US" sz="2000" b="1" dirty="0" smtClean="0"/>
                        <a:t>2</a:t>
                      </a:r>
                      <a:endParaRPr lang="en-US" sz="2000" b="1" dirty="0"/>
                    </a:p>
                  </a:txBody>
                  <a:tcPr marL="103632" marR="103632" marT="50292" marB="50292" anchor="ctr"/>
                </a:tc>
                <a:tc>
                  <a:txBody>
                    <a:bodyPr/>
                    <a:lstStyle/>
                    <a:p>
                      <a:r>
                        <a:rPr lang="en-US" sz="1000" b="0" i="1" baseline="0" dirty="0" smtClean="0"/>
                        <a:t>Student locates and  integrates sufficient information from Part 2 that contributes more to Part 1 using specific examples and details from both parts.</a:t>
                      </a:r>
                    </a:p>
                    <a:p>
                      <a:r>
                        <a:rPr lang="en-US" sz="1200" b="0" i="0" baseline="0" dirty="0" smtClean="0"/>
                        <a:t>Part 2 explains more about some of the events in Part 1, </a:t>
                      </a:r>
                      <a:r>
                        <a:rPr lang="en-US" sz="1200" b="0" i="0" baseline="0" dirty="0" smtClean="0">
                          <a:solidFill>
                            <a:schemeClr val="tx1"/>
                          </a:solidFill>
                        </a:rPr>
                        <a:t>the “Fight to Vote”. In </a:t>
                      </a:r>
                      <a:r>
                        <a:rPr lang="en-US" sz="1200" b="0" i="0" baseline="0" dirty="0" smtClean="0"/>
                        <a:t>Part 1, suffragists met in 1848 to add the word women to the Declaration of Independence.  Part 2 explains that this is addition is called the Declaration of Sentiments.  In 1869 two organizations were formed to help women organize their fight to vote.  These were not mentioned in Part 1 but helps explain how the women organized in order to perform many of they things they did  in Part 2 (such as rallies and </a:t>
                      </a:r>
                      <a:r>
                        <a:rPr lang="en-US" sz="1200" b="0" i="0" baseline="0" dirty="0" smtClean="0">
                          <a:solidFill>
                            <a:schemeClr val="tx1"/>
                          </a:solidFill>
                        </a:rPr>
                        <a:t>picketing).  In Part 1, </a:t>
                      </a:r>
                      <a:r>
                        <a:rPr lang="en-US" sz="1200" b="0" i="0" baseline="0" dirty="0" smtClean="0"/>
                        <a:t>Susan B Anthony was stated as being arrested in 1872.  In Part 2, it further explains that she was not alone, many others were also arrested.  This helps to understand that it was a part of the bigger organization.  I feel another important event that is not fully clarified in Part 1 is that the new amendment to the constitution allowing women to vote (clarified in Part 2), is actually called the Susan B. Anthony Amendment.</a:t>
                      </a:r>
                    </a:p>
                  </a:txBody>
                  <a:tcPr marL="103632" marR="103632" marT="50292" marB="50292"/>
                </a:tc>
              </a:tr>
              <a:tr h="1173480">
                <a:tc>
                  <a:txBody>
                    <a:bodyPr/>
                    <a:lstStyle/>
                    <a:p>
                      <a:pPr algn="ctr"/>
                      <a:r>
                        <a:rPr lang="en-US" sz="2000" b="1" dirty="0" smtClean="0"/>
                        <a:t>1</a:t>
                      </a:r>
                      <a:endParaRPr lang="en-US" sz="2000" b="1" dirty="0"/>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i="1" baseline="0" dirty="0" smtClean="0"/>
                        <a:t>Student locates and  integrates partial information from Part 2 that contributes some to Part 1 using few examples or details from both parts.</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0" i="0" baseline="0" dirty="0" smtClean="0"/>
                        <a:t>Part 2 is like a timeline.  It helps readers know more about what happened when the women suffragists wanted to fight for the right to vote.  Part 1 is like a story I think.  Anyway, in Part 2 you learn that a whole lot of women were arrested outside of the white House in 1917.  You don’t learn that in Part 1.  They were arrested </a:t>
                      </a:r>
                      <a:r>
                        <a:rPr lang="en-US" sz="1200" b="0" i="0" baseline="0" dirty="0" smtClean="0">
                          <a:solidFill>
                            <a:schemeClr val="tx1"/>
                          </a:solidFill>
                        </a:rPr>
                        <a:t>for </a:t>
                      </a:r>
                      <a:r>
                        <a:rPr lang="en-US" sz="1200" b="0" i="0" strike="noStrike" baseline="0" dirty="0" smtClean="0">
                          <a:solidFill>
                            <a:schemeClr val="tx1"/>
                          </a:solidFill>
                        </a:rPr>
                        <a:t>picketing</a:t>
                      </a:r>
                      <a:r>
                        <a:rPr lang="en-US" sz="1200" b="0" i="0" baseline="0" dirty="0" smtClean="0"/>
                        <a:t>.</a:t>
                      </a:r>
                    </a:p>
                  </a:txBody>
                  <a:tcPr marL="103632" marR="103632" marT="50292" marB="50292"/>
                </a:tc>
              </a:tr>
              <a:tr h="637032">
                <a:tc>
                  <a:txBody>
                    <a:bodyPr/>
                    <a:lstStyle/>
                    <a:p>
                      <a:pPr algn="ctr"/>
                      <a:r>
                        <a:rPr lang="en-US" sz="2000" b="1" dirty="0" smtClean="0"/>
                        <a:t>0</a:t>
                      </a:r>
                      <a:endParaRPr lang="en-US" sz="2000" b="1" dirty="0"/>
                    </a:p>
                  </a:txBody>
                  <a:tcPr marL="103632" marR="103632" marT="50292" marB="5029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1" baseline="0" dirty="0" smtClean="0"/>
                        <a:t>Student does not locate or </a:t>
                      </a:r>
                      <a:r>
                        <a:rPr lang="en-US" sz="1100" b="0" i="1" strike="noStrike" baseline="0" dirty="0" smtClean="0">
                          <a:solidFill>
                            <a:schemeClr val="tx1"/>
                          </a:solidFill>
                        </a:rPr>
                        <a:t>integrate</a:t>
                      </a:r>
                      <a:r>
                        <a:rPr lang="en-US" sz="1100" b="0" i="1" baseline="0" dirty="0" smtClean="0">
                          <a:solidFill>
                            <a:schemeClr val="tx1"/>
                          </a:solidFill>
                        </a:rPr>
                        <a:t> </a:t>
                      </a:r>
                      <a:r>
                        <a:rPr lang="en-US" sz="1100" b="0" i="1" baseline="0" dirty="0" smtClean="0"/>
                        <a:t>information from Part 2 that contributes more to Part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baseline="0" dirty="0" smtClean="0"/>
                        <a:t>Everyone should be able to vote.  Women and men.  That is why the women were fighting, so everyone could vote.  I really liked it when they were able to vote for the first time.</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95178794"/>
              </p:ext>
            </p:extLst>
          </p:nvPr>
        </p:nvGraphicFramePr>
        <p:xfrm>
          <a:off x="5267960" y="8993886"/>
          <a:ext cx="1986280" cy="741426"/>
        </p:xfrm>
        <a:graphic>
          <a:graphicData uri="http://schemas.openxmlformats.org/drawingml/2006/table">
            <a:tbl>
              <a:tblPr/>
              <a:tblGrid>
                <a:gridCol w="1986280"/>
              </a:tblGrid>
              <a:tr h="192786">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RI.5.6</a:t>
                      </a:r>
                      <a:endParaRPr lang="en-US" sz="900" b="1"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b="0" kern="1200" dirty="0" smtClean="0">
                          <a:solidFill>
                            <a:srgbClr val="000000"/>
                          </a:solidFill>
                          <a:latin typeface="+mn-lt"/>
                          <a:ea typeface="Times New Roman"/>
                          <a:cs typeface="Times New Roman"/>
                        </a:rPr>
                        <a:t>Analyze multiple accounts of the same event or topic, noting important similarities and differences in the point of view they represent.</a:t>
                      </a:r>
                      <a:endParaRPr lang="en-US" sz="900" b="0"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455287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4442256"/>
              </p:ext>
            </p:extLst>
          </p:nvPr>
        </p:nvGraphicFramePr>
        <p:xfrm>
          <a:off x="172720" y="240158"/>
          <a:ext cx="7426960" cy="8405413"/>
        </p:xfrm>
        <a:graphic>
          <a:graphicData uri="http://schemas.openxmlformats.org/drawingml/2006/table">
            <a:tbl>
              <a:tblPr bandRow="1">
                <a:effectLst>
                  <a:outerShdw blurRad="50800" dist="38100" dir="5400000" algn="t" rotWithShape="0">
                    <a:prstClr val="black">
                      <a:alpha val="40000"/>
                    </a:prstClr>
                  </a:outerShdw>
                </a:effectLst>
                <a:tableStyleId>{5C22544A-7EE6-4342-B048-85BDC9FD1C3A}</a:tableStyleId>
              </a:tblPr>
              <a:tblGrid>
                <a:gridCol w="6822440"/>
                <a:gridCol w="604520"/>
              </a:tblGrid>
              <a:tr h="404252">
                <a:tc gridSpan="2">
                  <a:txBody>
                    <a:bodyPr/>
                    <a:lstStyle/>
                    <a:p>
                      <a:pPr marL="0" marR="0" indent="0" algn="ctr" defTabSz="966612" rtl="0" eaLnBrk="1" fontAlgn="auto" latinLnBrk="0" hangingPunct="1">
                        <a:lnSpc>
                          <a:spcPct val="115000"/>
                        </a:lnSpc>
                        <a:spcBef>
                          <a:spcPts val="0"/>
                        </a:spcBef>
                        <a:spcAft>
                          <a:spcPts val="1000"/>
                        </a:spcAft>
                        <a:buClrTx/>
                        <a:buSzTx/>
                        <a:buFontTx/>
                        <a:buNone/>
                        <a:tabLst/>
                        <a:defRPr/>
                      </a:pPr>
                      <a:r>
                        <a:rPr lang="en-US" sz="1800" b="1" dirty="0" smtClean="0">
                          <a:effectLst>
                            <a:outerShdw blurRad="38100" dist="38100" dir="2700000" algn="tl">
                              <a:srgbClr val="000000">
                                <a:alpha val="43137"/>
                              </a:srgbClr>
                            </a:outerShdw>
                          </a:effectLst>
                          <a:latin typeface="+mn-lt"/>
                        </a:rPr>
                        <a:t>2014-2015</a:t>
                      </a:r>
                      <a:r>
                        <a:rPr lang="en-US" sz="1800" b="1" baseline="0" dirty="0" smtClean="0">
                          <a:effectLst>
                            <a:outerShdw blurRad="38100" dist="38100" dir="2700000" algn="tl">
                              <a:srgbClr val="000000">
                                <a:alpha val="43137"/>
                              </a:srgbClr>
                            </a:outerShdw>
                          </a:effectLst>
                          <a:latin typeface="+mn-lt"/>
                        </a:rPr>
                        <a:t> Interim Assessment Selected Response Answer Key</a:t>
                      </a:r>
                      <a:endParaRPr lang="en-US" sz="1800" b="1" dirty="0" smtClean="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1000"/>
                        </a:spcAft>
                      </a:pPr>
                      <a:endParaRPr lang="en-US" sz="12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85725" marR="85725" marT="43543" marB="43543" anchor="ctr">
                    <a:solidFill>
                      <a:schemeClr val="bg1">
                        <a:lumMod val="95000"/>
                      </a:schemeClr>
                    </a:solidFill>
                  </a:tcPr>
                </a:tc>
              </a:tr>
              <a:tr h="351915">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1</a:t>
                      </a:r>
                      <a:r>
                        <a:rPr lang="en-US" sz="1300" b="1" u="none" baseline="0"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What did the bus driver ask Rosa Parks to do on the bus?  RL.1</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Calibri"/>
                          <a:ea typeface="Calibri"/>
                          <a:cs typeface="Times New Roman"/>
                        </a:rPr>
                        <a:t>A</a:t>
                      </a:r>
                      <a:endParaRPr lang="en-US" sz="13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2</a:t>
                      </a:r>
                      <a:r>
                        <a:rPr lang="en-US" sz="1300" b="1" u="none" baseline="0"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What is the main idea of the </a:t>
                      </a:r>
                      <a:r>
                        <a:rPr lang="en-US" sz="1200" b="0" dirty="0" smtClean="0">
                          <a:solidFill>
                            <a:schemeClr val="tx1"/>
                          </a:solidFill>
                          <a:latin typeface="+mn-lt"/>
                        </a:rPr>
                        <a:t>section </a:t>
                      </a:r>
                      <a:r>
                        <a:rPr lang="en-US" sz="1200" b="0" i="0" u="none" strike="noStrike" dirty="0" smtClean="0">
                          <a:solidFill>
                            <a:schemeClr val="tx1"/>
                          </a:solidFill>
                          <a:effectLst/>
                          <a:latin typeface="+mn-lt"/>
                        </a:rPr>
                        <a:t> “The</a:t>
                      </a:r>
                      <a:r>
                        <a:rPr lang="en-US" sz="1200" b="0" i="0" u="none" strike="noStrike" baseline="0" dirty="0" smtClean="0">
                          <a:solidFill>
                            <a:schemeClr val="tx1"/>
                          </a:solidFill>
                          <a:effectLst/>
                          <a:latin typeface="+mn-lt"/>
                        </a:rPr>
                        <a:t> Courthouse”</a:t>
                      </a:r>
                      <a:r>
                        <a:rPr lang="en-US" sz="1200" b="0" i="0" dirty="0" smtClean="0">
                          <a:solidFill>
                            <a:schemeClr val="tx1"/>
                          </a:solidFill>
                          <a:latin typeface="Helvetica" pitchFamily="34" charset="0"/>
                        </a:rPr>
                        <a:t>?</a:t>
                      </a:r>
                      <a:r>
                        <a:rPr lang="en-US" sz="1200" b="1" i="1" baseline="0" dirty="0" smtClean="0">
                          <a:solidFill>
                            <a:schemeClr val="tx1"/>
                          </a:solidFill>
                          <a:latin typeface="Helvetica" pitchFamily="34" charset="0"/>
                        </a:rPr>
                        <a:t> </a:t>
                      </a:r>
                      <a:r>
                        <a:rPr lang="en-US" sz="1200" b="1" baseline="0" dirty="0" smtClean="0">
                          <a:solidFill>
                            <a:schemeClr val="tx1"/>
                          </a:solidFill>
                          <a:latin typeface="Helvetica" pitchFamily="34" charset="0"/>
                        </a:rPr>
                        <a:t> </a:t>
                      </a:r>
                      <a:r>
                        <a:rPr lang="en-US" sz="1200" b="0" u="none" baseline="0" dirty="0" smtClean="0">
                          <a:solidFill>
                            <a:schemeClr val="tx1"/>
                          </a:solidFill>
                          <a:effectLst/>
                          <a:latin typeface="+mn-lt"/>
                          <a:ea typeface="+mn-ea"/>
                          <a:cs typeface="+mn-cs"/>
                        </a:rPr>
                        <a:t>RL.1</a:t>
                      </a:r>
                      <a:endParaRPr lang="en-US" sz="1200" b="0" dirty="0" smtClean="0">
                        <a:solidFill>
                          <a:schemeClr val="tx1"/>
                        </a:solidFill>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Calibri"/>
                          <a:ea typeface="Calibri"/>
                          <a:cs typeface="Times New Roman"/>
                        </a:rPr>
                        <a:t>D</a:t>
                      </a:r>
                      <a:endParaRPr lang="en-US" sz="13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smtClean="0">
                          <a:effectLst>
                            <a:outerShdw blurRad="38100" dist="38100" dir="2700000" algn="tl">
                              <a:srgbClr val="000000">
                                <a:alpha val="43137"/>
                              </a:srgbClr>
                            </a:outerShdw>
                          </a:effectLst>
                          <a:latin typeface="Calibri"/>
                          <a:ea typeface="Calibri"/>
                          <a:cs typeface="Times New Roman"/>
                        </a:rPr>
                        <a:t>Question 3</a:t>
                      </a:r>
                      <a:r>
                        <a:rPr lang="en-US" sz="1300" b="1" u="none" baseline="0"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What details best summarize the introduction?</a:t>
                      </a:r>
                      <a:r>
                        <a:rPr lang="en-US" sz="1200" b="0" baseline="0" dirty="0" smtClean="0">
                          <a:latin typeface="+mn-lt"/>
                        </a:rPr>
                        <a:t> </a:t>
                      </a:r>
                      <a:r>
                        <a:rPr lang="en-US" sz="1200" b="0" u="none" baseline="0" dirty="0" smtClean="0">
                          <a:effectLst/>
                          <a:latin typeface="Calibri"/>
                          <a:ea typeface="Calibri"/>
                          <a:cs typeface="Times New Roman"/>
                        </a:rPr>
                        <a:t>RL.2</a:t>
                      </a:r>
                      <a:endParaRPr lang="en-US" sz="1200" b="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Calibri"/>
                          <a:ea typeface="Calibri"/>
                          <a:cs typeface="Times New Roman"/>
                        </a:rPr>
                        <a:t>B</a:t>
                      </a:r>
                      <a:endParaRPr lang="en-US" sz="1300" b="1" dirty="0">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751267">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4</a:t>
                      </a:r>
                      <a:r>
                        <a:rPr lang="en-US" sz="1300" b="1" u="none"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What information best supports the fact that the protesters disagreed with segregated buses in the section, A Bus Stop on Monday Morning?  Pick the two choices that are correct.</a:t>
                      </a:r>
                      <a:r>
                        <a:rPr lang="en-US" sz="1200" b="0" baseline="0" dirty="0" smtClean="0">
                          <a:latin typeface="+mn-lt"/>
                        </a:rPr>
                        <a:t>  </a:t>
                      </a:r>
                      <a:r>
                        <a:rPr lang="en-US" sz="1200" b="0" dirty="0" smtClean="0">
                          <a:latin typeface="+mn-lt"/>
                        </a:rPr>
                        <a:t>RL.2 (BOTH MUST BE CORRECT)</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Calibri"/>
                          <a:ea typeface="Calibri"/>
                          <a:cs typeface="Times New Roman"/>
                        </a:rPr>
                        <a:t>B,D</a:t>
                      </a:r>
                      <a:endParaRPr lang="en-US" sz="13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strike="noStrike" dirty="0">
                          <a:effectLst>
                            <a:outerShdw blurRad="38100" dist="38100" dir="2700000" algn="tl">
                              <a:srgbClr val="000000">
                                <a:alpha val="43137"/>
                              </a:srgbClr>
                            </a:outerShdw>
                          </a:effectLst>
                          <a:latin typeface="Calibri"/>
                          <a:ea typeface="Calibri"/>
                          <a:cs typeface="Times New Roman"/>
                        </a:rPr>
                        <a:t>Question </a:t>
                      </a:r>
                      <a:r>
                        <a:rPr lang="en-US" sz="1300" b="1" u="sng" strike="noStrike" dirty="0" smtClean="0">
                          <a:effectLst>
                            <a:outerShdw blurRad="38100" dist="38100" dir="2700000" algn="tl">
                              <a:srgbClr val="000000">
                                <a:alpha val="43137"/>
                              </a:srgbClr>
                            </a:outerShdw>
                          </a:effectLst>
                          <a:latin typeface="Calibri"/>
                          <a:ea typeface="Calibri"/>
                          <a:cs typeface="Times New Roman"/>
                        </a:rPr>
                        <a:t>5</a:t>
                      </a:r>
                      <a:r>
                        <a:rPr lang="en-US" sz="1300" b="1" u="none" strike="noStrike" dirty="0" smtClean="0">
                          <a:effectLst>
                            <a:outerShdw blurRad="38100" dist="38100" dir="2700000" algn="tl">
                              <a:srgbClr val="000000">
                                <a:alpha val="43137"/>
                              </a:srgbClr>
                            </a:outerShdw>
                          </a:effectLst>
                          <a:latin typeface="Calibri"/>
                          <a:ea typeface="Calibri"/>
                          <a:cs typeface="Times New Roman"/>
                        </a:rPr>
                        <a:t> </a:t>
                      </a:r>
                      <a:r>
                        <a:rPr lang="en-US" sz="1300" b="1" u="none" strike="noStrike" baseline="0"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What did E.D. Nixon and Rosa agree to do?</a:t>
                      </a:r>
                      <a:r>
                        <a:rPr lang="en-US" sz="1200" b="0" baseline="0" dirty="0" smtClean="0">
                          <a:latin typeface="+mn-lt"/>
                        </a:rPr>
                        <a:t> </a:t>
                      </a:r>
                      <a:r>
                        <a:rPr lang="en-US" sz="1200" b="0" i="0" u="none" strike="noStrike" baseline="0" dirty="0" smtClean="0">
                          <a:effectLst/>
                          <a:latin typeface="+mn-lt"/>
                          <a:ea typeface="+mn-ea"/>
                          <a:cs typeface="+mn-cs"/>
                        </a:rPr>
                        <a:t>RL.3</a:t>
                      </a:r>
                      <a:endParaRPr lang="en-US" sz="1200" b="0" i="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Calibri"/>
                        </a:rPr>
                        <a:t>D</a:t>
                      </a:r>
                      <a:endParaRPr lang="en-US" sz="1300" b="1" dirty="0">
                        <a:solidFill>
                          <a:schemeClr val="tx1"/>
                        </a:solidFill>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539202">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6</a:t>
                      </a:r>
                      <a:r>
                        <a:rPr lang="en-US" sz="1300" b="1" u="none" baseline="0"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Which two answers best explain why African Americans chose the method they used to end segregation on the bus?</a:t>
                      </a:r>
                      <a:r>
                        <a:rPr lang="en-US" sz="1200" b="0" baseline="0" dirty="0" smtClean="0">
                          <a:latin typeface="+mn-lt"/>
                        </a:rPr>
                        <a:t>  </a:t>
                      </a:r>
                      <a:r>
                        <a:rPr lang="en-US" sz="1200" b="0" u="none" baseline="0" dirty="0" smtClean="0">
                          <a:effectLst/>
                          <a:latin typeface="+mn-lt"/>
                          <a:ea typeface="Calibri"/>
                          <a:cs typeface="Times New Roman"/>
                        </a:rPr>
                        <a:t>RL.5 (BOTH MUST BE CORRECT)</a:t>
                      </a:r>
                      <a:r>
                        <a:rPr lang="en-US" sz="1200" b="0" u="none" baseline="0" dirty="0" smtClean="0">
                          <a:effectLst>
                            <a:outerShdw blurRad="38100" dist="38100" dir="2700000" algn="tl">
                              <a:srgbClr val="000000">
                                <a:alpha val="43137"/>
                              </a:srgbClr>
                            </a:outerShdw>
                          </a:effectLst>
                          <a:latin typeface="+mn-lt"/>
                          <a:ea typeface="Calibri"/>
                          <a:cs typeface="Times New Roman"/>
                        </a:rPr>
                        <a:t>                  </a:t>
                      </a:r>
                      <a:endParaRPr lang="en-US" sz="1200" b="0" dirty="0">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lang="en-US" sz="1300" b="1" dirty="0" smtClean="0">
                          <a:effectLst>
                            <a:outerShdw blurRad="38100" dist="38100" dir="2700000" algn="tl">
                              <a:srgbClr val="000000">
                                <a:alpha val="43137"/>
                              </a:srgbClr>
                            </a:outerShdw>
                          </a:effectLst>
                        </a:rPr>
                        <a:t>B,D</a:t>
                      </a:r>
                      <a:endParaRPr lang="en-US" sz="1300" b="1" dirty="0">
                        <a:effectLst>
                          <a:outerShdw blurRad="38100" dist="38100" dir="2700000" algn="tl">
                            <a:srgbClr val="000000">
                              <a:alpha val="43137"/>
                            </a:srgbClr>
                          </a:outerShdw>
                        </a:effectLs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539202">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7</a:t>
                      </a:r>
                      <a:r>
                        <a:rPr lang="en-US" sz="1300" b="1" u="none"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    What conclusion can you draw from author’s use of the phrase, “booing the decision” in the section The Courthouse?</a:t>
                      </a:r>
                      <a:r>
                        <a:rPr lang="en-US" sz="1200" b="0" baseline="0" dirty="0" smtClean="0">
                          <a:latin typeface="+mn-lt"/>
                        </a:rPr>
                        <a:t>  </a:t>
                      </a:r>
                      <a:r>
                        <a:rPr lang="en-US" sz="1200" b="0" dirty="0" smtClean="0">
                          <a:latin typeface="+mn-lt"/>
                        </a:rPr>
                        <a:t>RL.6</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lang="en-US" sz="1300" b="1" dirty="0" smtClean="0">
                          <a:effectLst>
                            <a:outerShdw blurRad="38100" dist="38100" dir="2700000" algn="tl">
                              <a:srgbClr val="000000">
                                <a:alpha val="43137"/>
                              </a:srgbClr>
                            </a:outerShdw>
                          </a:effectLst>
                        </a:rPr>
                        <a:t>D</a:t>
                      </a:r>
                      <a:endParaRPr lang="en-US" sz="1300" b="1" dirty="0">
                        <a:effectLst>
                          <a:outerShdw blurRad="38100" dist="38100" dir="2700000" algn="tl">
                            <a:srgbClr val="000000">
                              <a:alpha val="43137"/>
                            </a:srgbClr>
                          </a:outerShdw>
                        </a:effectLs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481367">
                <a:tc>
                  <a:txBody>
                    <a:bodyPr/>
                    <a:lstStyle/>
                    <a:p>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8</a:t>
                      </a:r>
                      <a:r>
                        <a:rPr lang="en-US" sz="1300" b="1" u="none"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What detail in the visual supports the tone </a:t>
                      </a:r>
                      <a:r>
                        <a:rPr lang="en-US" sz="1200" b="0" dirty="0" smtClean="0">
                          <a:solidFill>
                            <a:schemeClr val="tx1"/>
                          </a:solidFill>
                          <a:latin typeface="+mn-lt"/>
                        </a:rPr>
                        <a:t>of how Rosa Parks is feeling in </a:t>
                      </a:r>
                      <a:r>
                        <a:rPr lang="en-US" sz="1200" b="0" strike="noStrike" baseline="0" dirty="0" smtClean="0">
                          <a:solidFill>
                            <a:schemeClr val="tx1"/>
                          </a:solidFill>
                          <a:latin typeface="+mn-lt"/>
                        </a:rPr>
                        <a:t>“A Lesson in Courage”.  </a:t>
                      </a:r>
                      <a:r>
                        <a:rPr lang="en-US" sz="1200" b="0" dirty="0" smtClean="0">
                          <a:solidFill>
                            <a:schemeClr val="tx1"/>
                          </a:solidFill>
                          <a:latin typeface="+mn-lt"/>
                          <a:cs typeface="Helvetica" pitchFamily="34" charset="0"/>
                        </a:rPr>
                        <a:t>RL.7</a:t>
                      </a:r>
                      <a:endParaRPr lang="en-US" sz="1200" b="0" i="1" dirty="0" smtClean="0">
                        <a:solidFill>
                          <a:schemeClr val="tx1"/>
                        </a:solidFill>
                        <a:latin typeface="+mn-lt"/>
                        <a:cs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Calibri"/>
                          <a:ea typeface="Calibri"/>
                          <a:cs typeface="Times New Roman"/>
                        </a:rPr>
                        <a:t>B</a:t>
                      </a:r>
                      <a:endParaRPr lang="en-US" sz="13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9</a:t>
                      </a:r>
                      <a:r>
                        <a:rPr lang="en-US" sz="1300" b="1" u="none" dirty="0" smtClean="0">
                          <a:effectLst>
                            <a:outerShdw blurRad="38100" dist="38100" dir="2700000" algn="tl">
                              <a:srgbClr val="000000">
                                <a:alpha val="43137"/>
                              </a:srgbClr>
                            </a:outerShdw>
                          </a:effectLst>
                          <a:latin typeface="Calibri"/>
                          <a:ea typeface="Calibri"/>
                          <a:cs typeface="Times New Roman"/>
                        </a:rPr>
                        <a:t> </a:t>
                      </a:r>
                      <a:r>
                        <a:rPr lang="en-US" sz="1200" b="0" u="none" baseline="0" dirty="0" smtClean="0">
                          <a:effectLst/>
                          <a:latin typeface="+mn-lt"/>
                          <a:ea typeface="+mn-ea"/>
                          <a:cs typeface="Times New Roman"/>
                        </a:rPr>
                        <a:t>     </a:t>
                      </a:r>
                      <a:r>
                        <a:rPr lang="en-US" sz="1200" b="0" dirty="0" smtClean="0">
                          <a:latin typeface="+mn-lt"/>
                        </a:rPr>
                        <a:t>How is Rosa Park’s courage best illustrated in the </a:t>
                      </a:r>
                      <a:r>
                        <a:rPr lang="en-US" sz="1200" b="0" dirty="0" smtClean="0">
                          <a:solidFill>
                            <a:schemeClr val="tx1"/>
                          </a:solidFill>
                          <a:latin typeface="+mn-lt"/>
                        </a:rPr>
                        <a:t>drama </a:t>
                      </a:r>
                      <a:r>
                        <a:rPr lang="en-US" sz="1200" b="0" i="0" u="none" strike="noStrike" dirty="0" smtClean="0">
                          <a:solidFill>
                            <a:schemeClr val="tx1"/>
                          </a:solidFill>
                          <a:latin typeface="+mn-lt"/>
                        </a:rPr>
                        <a:t>“A Lesson in Courage</a:t>
                      </a:r>
                      <a:r>
                        <a:rPr lang="en-US" sz="1200" b="0" dirty="0" smtClean="0">
                          <a:solidFill>
                            <a:schemeClr val="tx1"/>
                          </a:solidFill>
                          <a:latin typeface="+mn-lt"/>
                        </a:rPr>
                        <a:t>?</a:t>
                      </a:r>
                      <a:r>
                        <a:rPr lang="en-US" sz="1200" b="0" baseline="0" dirty="0" smtClean="0">
                          <a:solidFill>
                            <a:schemeClr val="tx1"/>
                          </a:solidFill>
                          <a:latin typeface="+mn-lt"/>
                        </a:rPr>
                        <a:t>  </a:t>
                      </a:r>
                      <a:r>
                        <a:rPr lang="en-US" sz="1200" b="0" u="none" baseline="0" dirty="0" smtClean="0">
                          <a:effectLst/>
                          <a:latin typeface="+mn-lt"/>
                          <a:ea typeface="+mn-ea"/>
                          <a:cs typeface="Times New Roman"/>
                        </a:rPr>
                        <a:t>RL.7</a:t>
                      </a:r>
                      <a:endParaRPr lang="en-US" sz="1200" b="0" dirty="0" smtClean="0">
                        <a:latin typeface="+mn-lt"/>
                        <a:cs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Calibri"/>
                          <a:ea typeface="Calibri"/>
                          <a:cs typeface="Times New Roman"/>
                        </a:rPr>
                        <a:t>C</a:t>
                      </a:r>
                      <a:endParaRPr lang="en-US" sz="1300" b="1" dirty="0">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latin typeface="Calibri"/>
                          <a:ea typeface="Calibri"/>
                          <a:cs typeface="Times New Roman"/>
                        </a:rPr>
                        <a:t>Question 10</a:t>
                      </a:r>
                      <a:r>
                        <a:rPr lang="en-US" sz="1300" b="1" u="none" dirty="0" smtClean="0">
                          <a:solidFill>
                            <a:schemeClr val="tx1"/>
                          </a:solidFill>
                          <a:effectLst>
                            <a:outerShdw blurRad="38100" dist="38100" dir="2700000" algn="tl">
                              <a:srgbClr val="000000">
                                <a:alpha val="43137"/>
                              </a:srgbClr>
                            </a:outerShdw>
                          </a:effectLst>
                          <a:latin typeface="Calibri"/>
                          <a:ea typeface="Calibri"/>
                          <a:cs typeface="Times New Roman"/>
                        </a:rPr>
                        <a:t>   </a:t>
                      </a:r>
                      <a:r>
                        <a:rPr lang="en-US" sz="1300" b="1" dirty="0" smtClean="0">
                          <a:solidFill>
                            <a:schemeClr val="tx1"/>
                          </a:solidFill>
                          <a:effectLst>
                            <a:outerShdw blurRad="38100" dist="38100" dir="2700000" algn="tl">
                              <a:srgbClr val="000000">
                                <a:alpha val="43137"/>
                              </a:srgbClr>
                            </a:outerShdw>
                          </a:effectLst>
                          <a:latin typeface="+mn-lt"/>
                          <a:cs typeface="Helvetica" pitchFamily="34" charset="0"/>
                        </a:rPr>
                        <a:t>RL.6  </a:t>
                      </a:r>
                      <a:r>
                        <a:rPr lang="en-US" sz="1300" b="1" u="sng" dirty="0" smtClean="0">
                          <a:solidFill>
                            <a:schemeClr val="tx1"/>
                          </a:solidFill>
                          <a:effectLst>
                            <a:outerShdw blurRad="38100" dist="38100" dir="2700000" algn="tl">
                              <a:srgbClr val="000000">
                                <a:alpha val="43137"/>
                              </a:srgbClr>
                            </a:outerShdw>
                          </a:effectLst>
                          <a:latin typeface="+mn-lt"/>
                          <a:cs typeface="Helvetica" pitchFamily="34" charset="0"/>
                        </a:rPr>
                        <a:t>Constructed</a:t>
                      </a:r>
                      <a:r>
                        <a:rPr lang="en-US" sz="1300" b="1" u="sng" baseline="0" dirty="0" smtClean="0">
                          <a:solidFill>
                            <a:schemeClr val="tx1"/>
                          </a:solidFill>
                          <a:effectLst>
                            <a:outerShdw blurRad="38100" dist="38100" dir="2700000" algn="tl">
                              <a:srgbClr val="000000">
                                <a:alpha val="43137"/>
                              </a:srgbClr>
                            </a:outerShdw>
                          </a:effectLst>
                          <a:latin typeface="+mn-lt"/>
                          <a:cs typeface="Helvetica" pitchFamily="34" charset="0"/>
                        </a:rPr>
                        <a:t> </a:t>
                      </a:r>
                      <a:r>
                        <a:rPr lang="en-US" sz="1300" b="1" u="sng" baseline="0" dirty="0" smtClean="0">
                          <a:solidFill>
                            <a:schemeClr val="tx1"/>
                          </a:solidFill>
                          <a:effectLst/>
                          <a:latin typeface="+mn-lt"/>
                          <a:cs typeface="Helvetica" pitchFamily="34" charset="0"/>
                        </a:rPr>
                        <a:t>Response </a:t>
                      </a:r>
                      <a:r>
                        <a:rPr lang="en-US" sz="1300" b="0" u="none" baseline="0" dirty="0" smtClean="0">
                          <a:solidFill>
                            <a:schemeClr val="tx1"/>
                          </a:solidFill>
                          <a:effectLst>
                            <a:outerShdw blurRad="38100" dist="38100" dir="2700000" algn="tl">
                              <a:srgbClr val="000000">
                                <a:alpha val="43137"/>
                              </a:srgbClr>
                            </a:outerShdw>
                          </a:effectLst>
                          <a:latin typeface="+mn-lt"/>
                          <a:cs typeface="Helvetica" pitchFamily="34" charset="0"/>
                        </a:rPr>
                        <a:t>  </a:t>
                      </a:r>
                      <a:r>
                        <a:rPr lang="en-US" sz="1200" b="0" u="none" baseline="0" dirty="0" smtClean="0">
                          <a:solidFill>
                            <a:schemeClr val="tx1"/>
                          </a:solidFill>
                          <a:effectLst/>
                          <a:latin typeface="+mn-lt"/>
                          <a:cs typeface="Helvetica" pitchFamily="34" charset="0"/>
                        </a:rPr>
                        <a:t>RL.5.6</a:t>
                      </a:r>
                      <a:endParaRPr lang="en-US" sz="1200" b="1" u="sng" dirty="0" smtClean="0">
                        <a:solidFill>
                          <a:schemeClr val="tx1"/>
                        </a:solidFill>
                        <a:effectLst/>
                        <a:latin typeface="+mn-lt"/>
                        <a:cs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strike="noStrike" dirty="0" smtClean="0">
                          <a:solidFill>
                            <a:schemeClr val="tx1"/>
                          </a:solidFill>
                          <a:effectLst>
                            <a:outerShdw blurRad="38100" dist="38100" dir="2700000" algn="tl">
                              <a:srgbClr val="000000">
                                <a:alpha val="43137"/>
                              </a:srgbClr>
                            </a:outerShdw>
                          </a:effectLst>
                          <a:latin typeface="Calibri"/>
                          <a:ea typeface="Calibri"/>
                          <a:cs typeface="Times New Roman"/>
                        </a:rPr>
                        <a:t>2 pts.</a:t>
                      </a:r>
                      <a:endParaRPr lang="en-US" sz="1300" b="1" strike="noStrike"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11</a:t>
                      </a:r>
                      <a:r>
                        <a:rPr lang="en-US" sz="1300" b="1" u="none"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Why did the women suffragists want a change in the Declaration of Independence? </a:t>
                      </a:r>
                      <a:r>
                        <a:rPr lang="en-US" sz="1200" b="0" u="none" dirty="0" smtClean="0">
                          <a:effectLst/>
                          <a:latin typeface="+mn-lt"/>
                          <a:ea typeface="+mn-ea"/>
                          <a:cs typeface="+mn-cs"/>
                        </a:rPr>
                        <a:t>RI.1</a:t>
                      </a:r>
                      <a:endParaRPr lang="en-US" sz="1200" b="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Calibri"/>
                        </a:rPr>
                        <a:t>B</a:t>
                      </a:r>
                      <a:endParaRPr lang="en-U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539202">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12</a:t>
                      </a:r>
                      <a:r>
                        <a:rPr lang="en-US" sz="1300" b="1" u="none" dirty="0" smtClean="0">
                          <a:effectLst>
                            <a:outerShdw blurRad="38100" dist="38100" dir="2700000" algn="tl">
                              <a:srgbClr val="000000">
                                <a:alpha val="43137"/>
                              </a:srgbClr>
                            </a:outerShdw>
                          </a:effectLst>
                          <a:latin typeface="Calibri"/>
                          <a:ea typeface="Calibri"/>
                          <a:cs typeface="Times New Roman"/>
                        </a:rPr>
                        <a:t>    </a:t>
                      </a:r>
                      <a:r>
                        <a:rPr lang="en-US" sz="1200" b="0" dirty="0" smtClean="0">
                          <a:latin typeface="+mn-lt"/>
                        </a:rPr>
                        <a:t>How much time was there between the introduction of a woman’s right to vote amendment and when women actually were allowed to vote?   RI.1</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Calibri"/>
                        </a:rPr>
                        <a:t>C</a:t>
                      </a:r>
                      <a:endParaRPr lang="en-US" sz="1300" b="1" dirty="0">
                        <a:solidFill>
                          <a:schemeClr val="tx1"/>
                        </a:solidFill>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539202">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Calibri"/>
                          <a:ea typeface="Calibri"/>
                          <a:cs typeface="Times New Roman"/>
                        </a:rPr>
                        <a:t>Question </a:t>
                      </a:r>
                      <a:r>
                        <a:rPr lang="en-US" sz="1300" b="1" u="sng" dirty="0" smtClean="0">
                          <a:effectLst>
                            <a:outerShdw blurRad="38100" dist="38100" dir="2700000" algn="tl">
                              <a:srgbClr val="000000">
                                <a:alpha val="43137"/>
                              </a:srgbClr>
                            </a:outerShdw>
                          </a:effectLst>
                          <a:latin typeface="Calibri"/>
                          <a:ea typeface="Calibri"/>
                          <a:cs typeface="Times New Roman"/>
                        </a:rPr>
                        <a:t>13</a:t>
                      </a:r>
                      <a:r>
                        <a:rPr lang="en-US" sz="1300" b="1" u="none" dirty="0" smtClean="0">
                          <a:effectLst>
                            <a:outerShdw blurRad="38100" dist="38100" dir="2700000" algn="tl">
                              <a:srgbClr val="000000">
                                <a:alpha val="43137"/>
                              </a:srgbClr>
                            </a:outerShdw>
                          </a:effectLst>
                          <a:latin typeface="Calibri"/>
                          <a:ea typeface="Calibri"/>
                          <a:cs typeface="Times New Roman"/>
                        </a:rPr>
                        <a:t>   </a:t>
                      </a:r>
                      <a:r>
                        <a:rPr lang="en-US" sz="1200" b="0" dirty="0" smtClean="0">
                          <a:solidFill>
                            <a:schemeClr val="tx1"/>
                          </a:solidFill>
                          <a:latin typeface="+mn-lt"/>
                        </a:rPr>
                        <a:t>Which of the following statements best describes the author’s main purpose in </a:t>
                      </a:r>
                      <a:r>
                        <a:rPr lang="en-US" sz="1200" b="0" i="0" u="none" strike="noStrike" dirty="0" smtClean="0">
                          <a:solidFill>
                            <a:schemeClr val="tx1"/>
                          </a:solidFill>
                          <a:latin typeface="+mn-lt"/>
                        </a:rPr>
                        <a:t>“The Fight to Vote”</a:t>
                      </a:r>
                      <a:r>
                        <a:rPr lang="en-US" sz="1200" b="0" dirty="0" smtClean="0">
                          <a:solidFill>
                            <a:schemeClr val="tx1"/>
                          </a:solidFill>
                          <a:latin typeface="+mn-lt"/>
                        </a:rPr>
                        <a:t>?</a:t>
                      </a:r>
                      <a:r>
                        <a:rPr lang="en-US" sz="1200" b="0" baseline="0" dirty="0" smtClean="0">
                          <a:solidFill>
                            <a:schemeClr val="tx1"/>
                          </a:solidFill>
                          <a:latin typeface="+mn-lt"/>
                        </a:rPr>
                        <a:t>  </a:t>
                      </a:r>
                      <a:r>
                        <a:rPr lang="en-US" sz="1200" b="0" dirty="0" smtClean="0">
                          <a:solidFill>
                            <a:schemeClr val="tx1"/>
                          </a:solidFill>
                          <a:latin typeface="+mn-lt"/>
                        </a:rPr>
                        <a:t>RI.2</a:t>
                      </a:r>
                      <a:endParaRPr lang="en-US" sz="1200" b="0" i="1" dirty="0" smtClean="0">
                        <a:solidFill>
                          <a:schemeClr val="tx1"/>
                        </a:solidFill>
                        <a:latin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Calibri"/>
                        </a:rPr>
                        <a:t>B</a:t>
                      </a:r>
                      <a:endParaRPr lang="en-U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14</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What question is </a:t>
                      </a:r>
                      <a:r>
                        <a:rPr lang="en-US" sz="1200" b="0" u="sng" dirty="0" smtClean="0">
                          <a:latin typeface="+mn-lt"/>
                        </a:rPr>
                        <a:t>not</a:t>
                      </a:r>
                      <a:r>
                        <a:rPr lang="en-US" sz="1200" b="0" dirty="0" smtClean="0">
                          <a:latin typeface="+mn-lt"/>
                        </a:rPr>
                        <a:t> answered by details in this passage?</a:t>
                      </a:r>
                      <a:r>
                        <a:rPr lang="en-US" sz="1200" b="0" baseline="0" dirty="0" smtClean="0">
                          <a:latin typeface="+mn-l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RI.2</a:t>
                      </a:r>
                      <a:endParaRPr kumimoji="0" lang="en-U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Calibri"/>
                        </a:rPr>
                        <a:t>C</a:t>
                      </a:r>
                      <a:endParaRPr lang="en-U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15</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What is the connection between Seneca Falls and November 2</a:t>
                      </a:r>
                      <a:r>
                        <a:rPr lang="en-US" sz="1200" b="0" baseline="30000" dirty="0" smtClean="0">
                          <a:latin typeface="+mn-lt"/>
                        </a:rPr>
                        <a:t>nd</a:t>
                      </a:r>
                      <a:r>
                        <a:rPr lang="en-US" sz="1200" b="0" dirty="0" smtClean="0">
                          <a:latin typeface="+mn-lt"/>
                        </a:rPr>
                        <a:t>, 1920?</a:t>
                      </a:r>
                      <a:r>
                        <a:rPr lang="en-US" sz="1200" b="0" baseline="0" dirty="0" smtClean="0">
                          <a:latin typeface="+mn-l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RI.3</a:t>
                      </a:r>
                      <a:endParaRPr kumimoji="0" lang="en-U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Calibri"/>
                        </a:rPr>
                        <a:t>A</a:t>
                      </a:r>
                      <a:endParaRPr lang="en-U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16</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What text structure is in both Part 1 and 2 </a:t>
                      </a:r>
                      <a:r>
                        <a:rPr lang="en-US" sz="1200" b="0" dirty="0" smtClean="0">
                          <a:solidFill>
                            <a:schemeClr val="tx1"/>
                          </a:solidFill>
                          <a:latin typeface="+mn-lt"/>
                        </a:rPr>
                        <a:t>of </a:t>
                      </a:r>
                      <a:r>
                        <a:rPr lang="en-US" sz="1200" b="0" i="0" u="none" strike="noStrike" dirty="0" smtClean="0">
                          <a:solidFill>
                            <a:schemeClr val="tx1"/>
                          </a:solidFill>
                          <a:latin typeface="+mn-lt"/>
                        </a:rPr>
                        <a:t>“The</a:t>
                      </a:r>
                      <a:r>
                        <a:rPr lang="en-US" sz="1200" b="0" i="0" u="none" strike="noStrike" baseline="0" dirty="0" smtClean="0">
                          <a:solidFill>
                            <a:schemeClr val="tx1"/>
                          </a:solidFill>
                          <a:latin typeface="+mn-lt"/>
                        </a:rPr>
                        <a:t> Fight to Vote”</a:t>
                      </a:r>
                      <a:r>
                        <a:rPr lang="en-US" sz="1200" b="0" dirty="0" smtClean="0">
                          <a:solidFill>
                            <a:schemeClr val="tx1"/>
                          </a:solidFill>
                          <a:latin typeface="+mn-lt"/>
                        </a:rPr>
                        <a:t>?</a:t>
                      </a:r>
                      <a:r>
                        <a:rPr lang="en-US" sz="1200" b="0" baseline="0" dirty="0" smtClean="0">
                          <a:solidFill>
                            <a:schemeClr val="tx1"/>
                          </a:solidFill>
                          <a:latin typeface="+mn-l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RI.5</a:t>
                      </a:r>
                      <a:endParaRPr kumimoji="0" lang="en-U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Calibri"/>
                        </a:rPr>
                        <a:t>D</a:t>
                      </a:r>
                      <a:endParaRPr lang="en-U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17</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What might be the </a:t>
                      </a:r>
                      <a:r>
                        <a:rPr lang="en-US" sz="1200" b="0" dirty="0" smtClean="0">
                          <a:solidFill>
                            <a:schemeClr val="tx1"/>
                          </a:solidFill>
                          <a:latin typeface="+mn-lt"/>
                        </a:rPr>
                        <a:t>reason </a:t>
                      </a:r>
                      <a:r>
                        <a:rPr lang="en-US" sz="1200" b="0" i="0" u="none" strike="noStrike" baseline="0" dirty="0" smtClean="0">
                          <a:solidFill>
                            <a:schemeClr val="tx1"/>
                          </a:solidFill>
                          <a:latin typeface="+mn-lt"/>
                        </a:rPr>
                        <a:t>“The Fight to Vote” </a:t>
                      </a:r>
                      <a:r>
                        <a:rPr lang="en-US" sz="1200" b="0" i="0" strike="noStrike" dirty="0" smtClean="0">
                          <a:solidFill>
                            <a:schemeClr val="tx1"/>
                          </a:solidFill>
                          <a:latin typeface="+mn-lt"/>
                        </a:rPr>
                        <a:t>was</a:t>
                      </a:r>
                      <a:r>
                        <a:rPr lang="en-US" sz="1200" b="0" dirty="0" smtClean="0">
                          <a:solidFill>
                            <a:schemeClr val="tx1"/>
                          </a:solidFill>
                          <a:latin typeface="+mn-lt"/>
                        </a:rPr>
                        <a:t> divided </a:t>
                      </a:r>
                      <a:r>
                        <a:rPr lang="en-US" sz="1200" b="0" dirty="0" smtClean="0">
                          <a:latin typeface="+mn-lt"/>
                        </a:rPr>
                        <a:t>into two sections?</a:t>
                      </a:r>
                      <a:r>
                        <a:rPr lang="en-US" sz="1200" b="0" baseline="0" dirty="0" smtClean="0">
                          <a:latin typeface="+mn-l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RI.6</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Calibri"/>
                        </a:rPr>
                        <a:t>C</a:t>
                      </a:r>
                      <a:endParaRPr lang="en-U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18</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What</a:t>
                      </a:r>
                      <a:r>
                        <a:rPr lang="en-US" sz="1200" b="1" dirty="0" smtClean="0">
                          <a:latin typeface="Helvetica" pitchFamily="34" charset="0"/>
                        </a:rPr>
                        <a:t> </a:t>
                      </a:r>
                      <a:r>
                        <a:rPr lang="en-US" sz="1200" b="0" dirty="0" smtClean="0">
                          <a:latin typeface="+mn-lt"/>
                        </a:rPr>
                        <a:t>two events happened before the NWSA and AWSA merged?</a:t>
                      </a:r>
                      <a:r>
                        <a:rPr lang="en-US" sz="1200" b="0" baseline="0" dirty="0" smtClean="0">
                          <a:latin typeface="+mn-l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RI.7</a:t>
                      </a:r>
                      <a:endParaRPr kumimoji="0" lang="en-U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strike="noStrike" dirty="0" smtClean="0">
                          <a:solidFill>
                            <a:schemeClr val="tx1"/>
                          </a:solidFill>
                          <a:effectLst>
                            <a:outerShdw blurRad="38100" dist="38100" dir="2700000" algn="tl">
                              <a:srgbClr val="000000">
                                <a:alpha val="43137"/>
                              </a:srgbClr>
                            </a:outerShdw>
                          </a:effectLst>
                          <a:latin typeface="Calibri"/>
                        </a:rPr>
                        <a:t>A</a:t>
                      </a:r>
                      <a:endParaRPr lang="en-US" sz="1300" b="1" strike="sngStrike" dirty="0">
                        <a:solidFill>
                          <a:schemeClr val="tx1"/>
                        </a:solidFill>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19</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When did Susan B Anthony first vote in a presidential</a:t>
                      </a:r>
                      <a:r>
                        <a:rPr lang="en-US" sz="1200" b="0" baseline="0" dirty="0" smtClean="0">
                          <a:latin typeface="+mn-lt"/>
                        </a:rPr>
                        <a:t> </a:t>
                      </a:r>
                      <a:r>
                        <a:rPr lang="en-US" sz="1200" b="0" dirty="0" smtClean="0">
                          <a:latin typeface="+mn-lt"/>
                        </a:rPr>
                        <a:t>election?</a:t>
                      </a:r>
                      <a:r>
                        <a:rPr lang="en-US" sz="1100" b="0" baseline="0" dirty="0" smtClean="0">
                          <a:latin typeface="+mn-l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RI.7</a:t>
                      </a:r>
                      <a:endParaRPr kumimoji="0" lang="en-U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Calibri"/>
                        </a:rPr>
                        <a:t>D</a:t>
                      </a:r>
                      <a:endParaRPr lang="en-U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a:lnSpc>
                          <a:spcPct val="115000"/>
                        </a:lnSpc>
                        <a:spcBef>
                          <a:spcPts val="0"/>
                        </a:spcBef>
                        <a:spcAft>
                          <a:spcPts val="1000"/>
                        </a:spcAft>
                      </a:pPr>
                      <a:r>
                        <a:rPr lang="en-US" sz="1300" b="1" u="sng" strike="noStrike" dirty="0">
                          <a:effectLst>
                            <a:outerShdw blurRad="38100" dist="38100" dir="2700000" algn="tl">
                              <a:srgbClr val="000000">
                                <a:alpha val="43137"/>
                              </a:srgbClr>
                            </a:outerShdw>
                          </a:effectLst>
                          <a:latin typeface="Calibri"/>
                          <a:ea typeface="Calibri"/>
                          <a:cs typeface="Times New Roman"/>
                        </a:rPr>
                        <a:t>Question </a:t>
                      </a:r>
                      <a:r>
                        <a:rPr lang="en-US" sz="1300" b="1" u="sng" strike="noStrike" dirty="0" smtClean="0">
                          <a:effectLst>
                            <a:outerShdw blurRad="38100" dist="38100" dir="2700000" algn="tl">
                              <a:srgbClr val="000000">
                                <a:alpha val="43137"/>
                              </a:srgbClr>
                            </a:outerShdw>
                          </a:effectLst>
                          <a:latin typeface="Calibri"/>
                          <a:ea typeface="Calibri"/>
                          <a:cs typeface="Times New Roman"/>
                        </a:rPr>
                        <a:t>20</a:t>
                      </a:r>
                      <a:r>
                        <a:rPr lang="en-US" sz="1300" b="1" u="none" strike="noStrike" dirty="0" smtClean="0">
                          <a:effectLst>
                            <a:outerShdw blurRad="38100" dist="38100" dir="2700000" algn="tl">
                              <a:srgbClr val="000000">
                                <a:alpha val="43137"/>
                              </a:srgbClr>
                            </a:outerShdw>
                          </a:effectLst>
                          <a:latin typeface="Calibri"/>
                          <a:ea typeface="Calibri"/>
                          <a:cs typeface="Times New Roman"/>
                        </a:rPr>
                        <a:t>  </a:t>
                      </a:r>
                      <a:r>
                        <a:rPr lang="en-US" sz="1300" b="1" u="none" strike="noStrike" dirty="0" smtClean="0">
                          <a:solidFill>
                            <a:schemeClr val="tx1"/>
                          </a:solidFill>
                          <a:effectLst>
                            <a:outerShdw blurRad="38100" dist="38100" dir="2700000" algn="tl">
                              <a:srgbClr val="000000">
                                <a:alpha val="43137"/>
                              </a:srgbClr>
                            </a:outerShdw>
                          </a:effectLst>
                          <a:latin typeface="Calibri"/>
                          <a:ea typeface="Calibri"/>
                          <a:cs typeface="Times New Roman"/>
                        </a:rPr>
                        <a:t>RI.6  </a:t>
                      </a:r>
                      <a:r>
                        <a:rPr lang="en-US" sz="1300" b="1" u="sng" dirty="0" smtClean="0">
                          <a:solidFill>
                            <a:schemeClr val="tx1"/>
                          </a:solidFill>
                          <a:effectLst>
                            <a:outerShdw blurRad="38100" dist="38100" dir="2700000" algn="tl">
                              <a:srgbClr val="000000">
                                <a:alpha val="43137"/>
                              </a:srgbClr>
                            </a:outerShdw>
                          </a:effectLst>
                          <a:latin typeface="+mn-lt"/>
                          <a:ea typeface="Calibri"/>
                          <a:cs typeface="Times New Roman"/>
                        </a:rPr>
                        <a:t>Constructed</a:t>
                      </a:r>
                      <a:r>
                        <a:rPr lang="en-US" sz="1300" b="1" u="sng" baseline="0" dirty="0" smtClean="0">
                          <a:solidFill>
                            <a:schemeClr val="tx1"/>
                          </a:solidFill>
                          <a:effectLst>
                            <a:outerShdw blurRad="38100" dist="38100" dir="2700000" algn="tl">
                              <a:srgbClr val="000000">
                                <a:alpha val="43137"/>
                              </a:srgbClr>
                            </a:outerShdw>
                          </a:effectLst>
                          <a:latin typeface="+mn-lt"/>
                          <a:ea typeface="Calibri"/>
                          <a:cs typeface="Times New Roman"/>
                        </a:rPr>
                        <a:t> Response</a:t>
                      </a:r>
                      <a:r>
                        <a:rPr lang="en-US" sz="1300" b="1" u="none" baseline="0" dirty="0" smtClean="0">
                          <a:solidFill>
                            <a:schemeClr val="tx1"/>
                          </a:solidFill>
                          <a:effectLst/>
                          <a:latin typeface="+mn-lt"/>
                          <a:ea typeface="Calibri"/>
                          <a:cs typeface="Times New Roman"/>
                        </a:rPr>
                        <a:t>  </a:t>
                      </a:r>
                      <a:r>
                        <a:rPr lang="en-US" sz="1200" b="0" u="none" baseline="0" dirty="0" smtClean="0">
                          <a:solidFill>
                            <a:schemeClr val="tx1"/>
                          </a:solidFill>
                          <a:effectLst/>
                          <a:latin typeface="+mn-lt"/>
                          <a:ea typeface="Calibri"/>
                          <a:cs typeface="Times New Roman"/>
                        </a:rPr>
                        <a:t>RI.5.6</a:t>
                      </a:r>
                      <a:endParaRPr lang="en-US" sz="1200" b="0" strike="noStrike"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Calibri"/>
                        </a:rPr>
                        <a:t>2 pts.</a:t>
                      </a:r>
                      <a:endParaRPr lang="en-US" sz="1300" b="1" dirty="0">
                        <a:solidFill>
                          <a:schemeClr val="tx1"/>
                        </a:solidFill>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bl>
          </a:graphicData>
        </a:graphic>
      </p:graphicFrame>
      <p:sp>
        <p:nvSpPr>
          <p:cNvPr id="1026" name="AutoShape 2" descr="data:image/jpeg;base64,/9j/4AAQSkZJRgABAQAAAQABAAD/2wCEAAkGBxIPDw8QDxAQDQ8PDQ8PEA8OEA8NDxAPFREWFhUUFBUYICggGBolHBQUIjEhJSkrLi4vFx8zODMsNygtLisBCgoKDg0OGxAQGiwkHyQwLCwtLCwsLCwsLCwtLCwsLCwwLCwsLCwtLCwsLC0sLCwsLCwsLCwsLCwsLCwsLCwsLf/AABEIAOAA4QMBEQACEQEDEQH/xAAcAAEAAQUBAQAAAAAAAAAAAAAAAQIDBAYHBQj/xABBEAACAQICBQcKBAQGAwAAAAAAAQIDEQQSBQYhMUEHUWFxgZGxExQiIzJCUqHB8GKC0eEzcpKyJGNzosLSFUNT/8QAGgEBAAIDAQAAAAAAAAAAAAAAAAEFAwQGAv/EADMRAQACAQIEAwYGAgIDAAAAAAABAgMEEQUSITFBUYEiMmFx0fATkaGxwfFC4TNDFSNS/9oADAMBAAIRAxEAPwDuIAAAAAAAAAAAAAAAAAAAAAAAAAAAAAAAAAAAAAAAAAAAAAAAAAAAAAAAAAAAAAAAAAAAAAAAAAAAAAAABhY/S2Hw/wDHr0qPROcU+7eZKYb392Jlivmx096Yhr+J5RtHQ3Vp1P5KVS3zSNmNBmnvtHq154hh8N59PqwpcqeCW6GIl1Qj/wBj3/47J5wxzxLH5T+n1VU+VHAvfGvHrpxfgyJ4dk84THEsflL0MJygaPqtLzjybfCrCpBd9rLvMdtDmjw39WSuvwz0329Gw4TGU60c1KpCrHnpyjNfI1rUtTpaNmzTJW8b1ndfPL2AAAAAAAAAAAAAAAAAAAAAAAPH1k1lw+j6eevL0mnkpRs6k30LgulmfDp75Z6dvNgz6imGPa7+Tlmm9e8bjG1SfmdF7o036xrpnv7rFzg0FK9dt5+P0Ueo4je3TfaPKPq1rza7cptzk3duTbbZvxihXTmnwXVQiuCPfJDHOS0p8muYcsI5pPJrmHLBzSolhovgiJpD1GS0FCE6MlOhUnRmt0oScX8jHbDExsy01ExO7cdAcpNeg1DHR84pbvKwSVWK6Vul8usrM/D6z1r0n9Frp+JWjpbrH6/7dR0ZpKliqUatCpGrTlxjvT5muD6GVGTHbHPLaFzjyVyV5qyyzwyAAAAAAAAAAAAAAAAAAAAa/rlrNDR1DO7TrTvGjS+KXO/wq5s6bTzmt8PFranURhr8Z7OK4mtVxNWVfEzdSrN327orgkuCOixYa0jbZzGfUWvM9fVUjZaqQAACABAkkRKN95ExuROzJ0Dpqto2sqtFuVJteVotvLOPVwfM+BpanTVvXaf6WGl1dqW3+5dx0LpWnjKEK9F5oTV7cYy4xl0o53Ljtjty2dNiy1yVi1WcY2QAAAAAAAAAAAAAAAAAKK9WNOEpzajGEXKUnuUUrtkxEzO0ImYiN5cE07paWkMXUxE/YTcKMeEaaez752zp9LgjHSI+93Ka3UTkvM+f7eDFNxopIEEiLhJcCLgSghIAgGBsXJxpx4PGLDzf+HxTSV90K26L+nb0FVxDT81d47x9zC64dqtrbT2np9J/h2YoXQAAAAAAAAAAAAAAAAABp3KppF0NHShF2niKkaK58rvKXhbtN3QY+bLv5dWlr8nLi28+jktKOVJLgjpYjaNnJ2ned1Z6QXIEMJY08Q8zjBZ5Le37MevnfQa+XURXpDbw6WbxvPYtU41GuiMVFGtOqt5tyuip5JtVW6ebonFNd+8RqreZbRU8k0sRd5ZLJNK+XemueL4m5izxf5tDNp7Y+vgvpmZrpIQAWcXF5brZKDzJremjxkjerLhttZ3zVvSPnWDw9fe6lKLl/OtkvmmcpmpyZJq7DBk/ExxZ6RiZQAAAAAAAAAAAAAAABzLlhqt1MFT4etqNdPopeDLfhVetp+Sm4vaYisfP+Ghl454ABLHxlRxjs9p7I9b2LxRizX5KzLNgx894hlYXB5IKK7Xxb4tlJa7oq44iHrYLVzE11mp0Kk4v3rWi+17DHOSI7yyxSZ7QqxereJorNUoVIxW+VrxXW0IyxPaSccx3h42kcG3DMvbh6UX0rh27jNjyzExLBlxRaswtUJ5oqXOi8pPNG7m715bbLp6eAkQ1cJjo6vyT1c2jYxf/AK69WK6FdS8ZM5jiEbZvSHV8PnfD6y3I0m8AAAAAAAAAAAAAAAAOXcr0P8Rg5cHSqLukv1LrhPa0fL+VJxj/AB9f4aOXKgAAFicb1aS/Ff5r9jU1fut7Q++6ZqNq/CrJ1qsc0KbSjF7pT37ehbO85/LfbpDpcdd+roaRrs6QOf68aBhTflqcVGNS6lFbEp23rof0NjFffpLBlrERu5fglaLXNK3yR0uD3Pvyhymp/wCSfvxlkGZrgAkdS5JIWwE3z4mpb+mJzXEZ/wDd6Q6vhv8Awest2NBvgAAAAAAAAAAAAAAADReVnBOeGo1krujWyy6ITW/+qMV2llwu/Ll5fOFZxXHzYebylzA6JzIEBAs15ZZU5/DNX6nb6pGDPXeGzprctnb9R5ReETjtTnJ7OlI5rUVmt9pdVp7xekTDYDAzgGq8o+KjSwMnJpNz9G/F5ZfqbOkpN8jV1eSKY93GsHG0Ffi3Lv3fKx0+ONquUzTvZfPbEEiiT2ESmO7tWoOBdDR2Hi1aU4yqv88nJf7XE5XV5OfNaY+9nYaPHyYaxP3u2E1myAAAAAAAAAAAAAAAAMPS+AjiaFWhPYqsHG/GL4SXU7PsPeO80tFo8HjJSL1ms9pcHxuFnRqTpVFlnTm4SXSvpx6mjrcWSMlIvXxcdmxTivNLeC0jIwpApnFNNPczzMbxsmJmJ3h7Gqmt1bRknCUXXw8ntjf0o9KZXanSRk7/AJ/VaaXWTj931j6eToWF5SdHzScqkqT4xnB3XcVk6DJv0mJ9fqto4ji26xMem/7brWkOU3A04vyTniJ8Iwi4rtbJrw+8z7UxH6/s834ljiPZiZ/T93N9YdPV9J1VOt6ulH+HRW5LpLbT6WtI2j/c/fkp9Vq7ZJ3mev6R9+bEsbyuCRDCXp6taHeNxVOik8l89Vr3aS9p/TrZqa3P+DimfGezd0On/GyxHhHWXdYRSSSVkkkktySOWdYkAAAAAAAAAAAAAAAAAAabr7qq8UvOKEb4iEbTgtnloLdb8S4c+7mLDQ6z8C3Lb3ZV3ENF+PXmr70fq5TODXfbammnzNcGdHExaN6zvDmLVms8to2lCJQkhA1cG61KgnwR5mkPcXmExopcBFYRN5lcR7eQCGEruFw06s4wpxc5zkoxjHa5P74njLkrjrzWZMWK2W3LSOrsmpuriwFG0rSr1bSqyW5bNkI/hW3r2s5fVam2e/NPbwdXpNNXT05Y7+LYDWbQAAAAAAAAAAAAAAAAAAAHNOU+WBg8yllxze2NFRlnX+dH7Za6Cc9esdK/Hx+UKjiMae3SY3t8PD5z4ffRz2lVctuTIuu/y4F5W027xsoL1rXtO66emMAACQAECzVrOO6GZW377Pq4954te1e0MtKVt3nZ03kvr4Fw9XK+NatUdbKqj6Ka4R6N5Q66uaZ5rTvH338nRaC2CsctY2n9/l5uglaswAAAAAAAAAAAAAAAAAAANA5QNdnh28JhHfENesqLaqK5l+Lw8LLR6Tn9u0fKPvwVmt1vJvSk/Of4+f7OYRpXblNuc5O8pSd22XtMcQ52+WbLpkYgASlFwJuAuEJIENAWnScZKdOTp1Iu8ZxdmmuoxXxxLNTLMd3UeT/XfzlrC4tqOJS9Ce5Vkv8Al4lFq9Jye1WPnH8/J0Oi1nPtS8/Kf4n4/u30rlmAAAAAAAAAAAAAAAAAGv68af8AMMHOpF+un6uiuOdrfbo39xs6XD+Lfae0d2rq8/4WPeO89I+/g4lTi7uc3mnNuUpPa22dNjpyw5TLfmlcMjEARcJXsHhZ1pqnShKrUbSUY8Ot8DDm1FMXvNjDpsmafZ7ebb8HydYqaTnOhQv7rUqsl1u9iutxb/5hZ04Nv71pRjeTvFQV4SoYi3urNRl2PcKcWj/KqL8GmI9mzUcVhp0punUhKlUjvhNWfZzos8WemWN6yq82nyYZ2vHqtIyMKQgAs1YNNTg3GpBqUJLY00Y8lOaGXFk5Zds1G1h/8hhIzlZVqfq60fxr3u39TmdVh/Cv07T2+/g6vSZ/xcfXvHf6+rYjWbQAAAAAAAAAAAAAAAA41yl6S840h5JP1eFgo24eUe2T6+H5S/4bh2pvPj1+jneKZt8kxHh0+v0a2WinSBAStybuox2yk7Lr+/Aw5sv4dd2fT4vxbxDsHJ7oKOGw6qtXqVVe735efrf6HNajLN7OrwYopXo2012cA1vXfV6GMw8pWtWpRc4TS9LYtxnwZrY7RMMGow1yVmJhxjam4y2Si2n1r7+Z0+HLGSu7k8+GcV5qqMrCkIQBsXJtpJ4bSKpN2p4uLg1wzpNxffs/Myr4jh3pM+XX6rjhmaYyRHn0/mHZygdEAAAAAAAAAAAAAAARKVk3zJsD54r1nVq16r2urXnO/W7/AFZ1uCnLSIcbqL899/Pr+coMzXAASq0XDNWu90d3fb6fMq9dfedlzw6m0TL6BwcFGnTitypxS7Eihnuv47LxCQCGrgcB1hpKGLnbc5SXdJr6ovuH38HP8Tp2liItVMqCEAKVd0qtGqt9KrGa7Hcw5qc1dmfT35Lb+v5PohO6utz2nJOzSAAAAAAAAAAAAAABi6UlahXa3qhUa68jPVPeh5v7suA0MPJq6V1d83OdhDird13zafw+BLwebT+HwAjzafw+ASnRCtOaexqX1ZUauOq70M+z9+UO8aJxCq4ejNe9Tj32s/mmUto2mYXlZ3jdlnl6AKas1GMpPYoxcm+hK4HA9YJeUrprfKcn3zTLzRRtKi4hO9fvyWfNZ/D4Fuo0+bT+HwCDzafw+AFnE0JKN2rLNHm50ebdnund9BYH+FS/0of2o4+e7tq9l8hIAAAAAAAAAAAAAC1i6eenUj8VOUe9NExO07omN42cL0ffJZ71KSfXc7Gs7w4m8bSyiXgAWA8+gsuImvi2rx+su40NRTdZ6TJs6PqXpxU15Cq7RbvTk90W96fQyoz4Jn2oXODPEezLds6NJvGdAazrjpuMKUqFN3nNWm17seK62bODDMzzS1s+aI9mHKa3pYmC+FNv7/p7y60tNlFrcm/Rnlgq0gQBi4+DkowW+dSEV13PF52ruy4q81tnd4RypJbkkl2HHu1VAAAAAAAAUKYE5gGYCHMCHUApdYCh1wOOaQw3kcXiqXBV5Tj/ACyd18mjq9Jfnw1t8P2chrcfJmtHx/fqoRsNRIADCx9J+jUj7UPmvv6mLJXxZsVtuj1NH4lTimmatsTdrme7g9LVqatCckubZJdzMN9LS3WYZ6au9ekSuV9OV5KzqSS6LR8DzGjxx2h6trclu9ngaQxShFuT/cz1xMFs2zydH023KpLfN7OiP39DbxV26tHNfedmaZWAJENgZOgMN5fSGFhvUJutLoUFmX9tu009fk5MFp9Pzb/DsfPnrHr+X+3YFVOXdWqUwKs4E3AXAZgIcgIzAWkwJuAbApbAobAolIC3KQGi6/4HLOliorZZUqtu1xf07EXXCc3fFPzj+VHxjB0jLHyn+GuJl0okkIADCWHLDuEs1N5XxXB/oYprMdmWLxPdfhpScdkoPrW1Eb18d3r2vDZM9Kzfswfbs8R7PxPa+DHjQlUlmqu/NFbl+pMVme7zN4jt3ZqMrCAQ2SKZSttZCW18nmAaVXFSW2o/J0+iCfpPvsvysouK5t7xjjw7/N0XCcHLSck+Pb5N3jIqVurTArTAqTAm4ABcCLgQBIBoCloClxAtyAszAwsfh41qc6c1eE4uL5+tdJ6peaWi1e8PGSlb1mtu0uaYzByw1WVGfDbCXCUeDOs0+euox89fWPJyGp09tPk5LdvCfOFBma5cgSAAhxGydxRGxukILgCRDCVzR+Aliqyowuo76k/hjfxNfVaiNPj5p7+ENrSaadRk5Y7eMunYSlGnCMILLGEVGKXBI5S1ptMzPd11axWIiO0MuDISvRYF1ICpICoCAIAARYCQJAmwFMogY80BjVGBiVqiA8TTWGp4iGWexrbGa3xf3wM+n1F8F+en9tfU6amopyX/AKaZiKUqUss+yS2qS6Dp9PqceorvTv4w5XU6XJprbX7eEqUzMwKrhBcBcCbgQ2AuBFyRNGlKtLJD80nuijDqdTj09d79/CGxptNk1NtqdvGfJuuhMNTw9NQhx2yk98pc/wCxy2oz3z357/06vT6emCnJT+3t0aiMLOzKbAyaaAvxQEgAFgIYFIEXAm4DMBGcCl1ALFRgYVdMDzMUmB42LzAeZXi5JqSuuZnqtprPNWdpebUreOW0bw8+pgmtsHdfDL6MuMHF5jpmjf4x3Umo4NE+1gnb4T2WJXj7ScetbO/cWmPVYMnu2j5T0lU5dLqMXv0n5x1gUjY5Za3PVNxtKeaPMuNpOaPNDY5ZRz180Rk37KcupXMOTPhxe/aI/dnxYM2X/jpM/Hw/Nfp4KUvbdlzLf+xV5+L+GGPWfottPwbxzz6R9Xo4enlVoKy6Clve155rTvK8pStK8tY2h62EUjy9vZwqYHp0EwMyDsBdUwKs4E5gJzALgRcC3cCGwIbApbAocgLcpAW5NgW5QvwJ2RuszwsX7qGxusz0XB74jY3WJaApvg11MnlRzQty1bp/FJdzHKjnhjz1RpPj25Yp96M1L5Ke7aY9ZYb0xX96sT84hQ9S6XxyXf8AqZ41eoj/ADlrzo9NP/XCFqXT/wDpL5/qTOs1E/5yiNFpY/64XIan0lxv1xT8TBfLlt71pn1lnpiw092kR6Qvx1apr3pfJGHlbHPC9DV+muDfWyOVPNC/DRUFuiRsnmXoYVLdFDY3XoRtwI2N12NwlciBcTAqTAqUgJuBNwFwKbkoQBDApaCEZSTdTlCN0ZSdjcyjZG6MpOyNyxKFLJQgbo2BujYJ3Ngjc2SNzYG6dkoJVWISZSEpykJ3TYbJ3TYhO6RsbpISkCUBICwFJKAAACEEiAhAEEoQBARsiwNiwNkWBsWJCxAWAWBsmwNlSBskJSBNglNiEliBKCUgSAAAUgAAAIQSFgIsEFgIsAsBFggsSFiAsAsAsAsSFiAsBISkCUBNgBCQCQlIAAB//9k="/>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28" name="AutoShape 4" descr="data:image/jpeg;base64,/9j/4AAQSkZJRgABAQAAAQABAAD/2wCEAAkGBxIPDw8QDxAQDQ8PDQ8PEA8OEA8NDxAPFREWFhUUFBUYICggGBolHBQUIjEhJSkrLi4vFx8zODMsNygtLisBCgoKDg0OGxAQGiwkHyQwLCwtLCwsLCwsLCwtLCwsLCwwLCwsLCwtLCwsLC0sLCwsLCwsLCwsLCwsLCwsLCwsLf/AABEIAOAA4QMBEQACEQEDEQH/xAAcAAEAAQUBAQAAAAAAAAAAAAAAAQIDBAYHBQj/xABBEAACAQICBQcKBAQGAwAAAAAAAQIDEQQSBQYhMUEHUWFxgZGxExQiIzJCUqHB8GKC0eEzcpKyJGNzosLSFUNT/8QAGgEBAAIDAQAAAAAAAAAAAAAAAAEFAwQGAv/EADMRAQACAQIEAwYGAgIDAAAAAAABAgMEEQUSITFBUYEiMmFx0fATkaGxwfFC4TNDFSNS/9oADAMBAAIRAxEAPwDuIAAAAAAAAAAAAAAAAAAAAAAAAAAAAAAAAAAAAAAAAAAAAAAAAAAAAAAAAAAAAAAAAAAAAAAAAAAAAAAABhY/S2Hw/wDHr0qPROcU+7eZKYb392Jlivmx096Yhr+J5RtHQ3Vp1P5KVS3zSNmNBmnvtHq154hh8N59PqwpcqeCW6GIl1Qj/wBj3/47J5wxzxLH5T+n1VU+VHAvfGvHrpxfgyJ4dk84THEsflL0MJygaPqtLzjybfCrCpBd9rLvMdtDmjw39WSuvwz0329Gw4TGU60c1KpCrHnpyjNfI1rUtTpaNmzTJW8b1ndfPL2AAAAAAAAAAAAAAAAAAAAAAAPH1k1lw+j6eevL0mnkpRs6k30LgulmfDp75Z6dvNgz6imGPa7+Tlmm9e8bjG1SfmdF7o036xrpnv7rFzg0FK9dt5+P0Ueo4je3TfaPKPq1rza7cptzk3duTbbZvxihXTmnwXVQiuCPfJDHOS0p8muYcsI5pPJrmHLBzSolhovgiJpD1GS0FCE6MlOhUnRmt0oScX8jHbDExsy01ExO7cdAcpNeg1DHR84pbvKwSVWK6Vul8usrM/D6z1r0n9Frp+JWjpbrH6/7dR0ZpKliqUatCpGrTlxjvT5muD6GVGTHbHPLaFzjyVyV5qyyzwyAAAAAAAAAAAAAAAAAAAAa/rlrNDR1DO7TrTvGjS+KXO/wq5s6bTzmt8PFranURhr8Z7OK4mtVxNWVfEzdSrN327orgkuCOixYa0jbZzGfUWvM9fVUjZaqQAACABAkkRKN95ExuROzJ0Dpqto2sqtFuVJteVotvLOPVwfM+BpanTVvXaf6WGl1dqW3+5dx0LpWnjKEK9F5oTV7cYy4xl0o53Ljtjty2dNiy1yVi1WcY2QAAAAAAAAAAAAAAAAAKK9WNOEpzajGEXKUnuUUrtkxEzO0ImYiN5cE07paWkMXUxE/YTcKMeEaaez752zp9LgjHSI+93Ka3UTkvM+f7eDFNxopIEEiLhJcCLgSghIAgGBsXJxpx4PGLDzf+HxTSV90K26L+nb0FVxDT81d47x9zC64dqtrbT2np9J/h2YoXQAAAAAAAAAAAAAAAAABp3KppF0NHShF2niKkaK58rvKXhbtN3QY+bLv5dWlr8nLi28+jktKOVJLgjpYjaNnJ2ned1Z6QXIEMJY08Q8zjBZ5Le37MevnfQa+XURXpDbw6WbxvPYtU41GuiMVFGtOqt5tyuip5JtVW6ebonFNd+8RqreZbRU8k0sRd5ZLJNK+XemueL4m5izxf5tDNp7Y+vgvpmZrpIQAWcXF5brZKDzJremjxkjerLhttZ3zVvSPnWDw9fe6lKLl/OtkvmmcpmpyZJq7DBk/ExxZ6RiZQAAAAAAAAAAAAAAABzLlhqt1MFT4etqNdPopeDLfhVetp+Sm4vaYisfP+Ghl454ABLHxlRxjs9p7I9b2LxRizX5KzLNgx894hlYXB5IKK7Xxb4tlJa7oq44iHrYLVzE11mp0Kk4v3rWi+17DHOSI7yyxSZ7QqxereJorNUoVIxW+VrxXW0IyxPaSccx3h42kcG3DMvbh6UX0rh27jNjyzExLBlxRaswtUJ5oqXOi8pPNG7m715bbLp6eAkQ1cJjo6vyT1c2jYxf/AK69WK6FdS8ZM5jiEbZvSHV8PnfD6y3I0m8AAAAAAAAAAAAAAAAOXcr0P8Rg5cHSqLukv1LrhPa0fL+VJxj/AB9f4aOXKgAAFicb1aS/Ff5r9jU1fut7Q++6ZqNq/CrJ1qsc0KbSjF7pT37ehbO85/LfbpDpcdd+roaRrs6QOf68aBhTflqcVGNS6lFbEp23rof0NjFffpLBlrERu5fglaLXNK3yR0uD3Pvyhymp/wCSfvxlkGZrgAkdS5JIWwE3z4mpb+mJzXEZ/wDd6Q6vhv8Awest2NBvgAAAAAAAAAAAAAAADReVnBOeGo1krujWyy6ITW/+qMV2llwu/Ll5fOFZxXHzYebylzA6JzIEBAs15ZZU5/DNX6nb6pGDPXeGzprctnb9R5ReETjtTnJ7OlI5rUVmt9pdVp7xekTDYDAzgGq8o+KjSwMnJpNz9G/F5ZfqbOkpN8jV1eSKY93GsHG0Ffi3Lv3fKx0+ONquUzTvZfPbEEiiT2ESmO7tWoOBdDR2Hi1aU4yqv88nJf7XE5XV5OfNaY+9nYaPHyYaxP3u2E1myAAAAAAAAAAAAAAAAMPS+AjiaFWhPYqsHG/GL4SXU7PsPeO80tFo8HjJSL1ms9pcHxuFnRqTpVFlnTm4SXSvpx6mjrcWSMlIvXxcdmxTivNLeC0jIwpApnFNNPczzMbxsmJmJ3h7Gqmt1bRknCUXXw8ntjf0o9KZXanSRk7/AJ/VaaXWTj931j6eToWF5SdHzScqkqT4xnB3XcVk6DJv0mJ9fqto4ji26xMem/7brWkOU3A04vyTniJ8Iwi4rtbJrw+8z7UxH6/s834ljiPZiZ/T93N9YdPV9J1VOt6ulH+HRW5LpLbT6WtI2j/c/fkp9Vq7ZJ3mev6R9+bEsbyuCRDCXp6taHeNxVOik8l89Vr3aS9p/TrZqa3P+DimfGezd0On/GyxHhHWXdYRSSSVkkkktySOWdYkAAAAAAAAAAAAAAAAAAabr7qq8UvOKEb4iEbTgtnloLdb8S4c+7mLDQ6z8C3Lb3ZV3ENF+PXmr70fq5TODXfbammnzNcGdHExaN6zvDmLVms8to2lCJQkhA1cG61KgnwR5mkPcXmExopcBFYRN5lcR7eQCGEruFw06s4wpxc5zkoxjHa5P74njLkrjrzWZMWK2W3LSOrsmpuriwFG0rSr1bSqyW5bNkI/hW3r2s5fVam2e/NPbwdXpNNXT05Y7+LYDWbQAAAAAAAAAAAAAAAAAAAHNOU+WBg8yllxze2NFRlnX+dH7Za6Cc9esdK/Hx+UKjiMae3SY3t8PD5z4ffRz2lVctuTIuu/y4F5W027xsoL1rXtO66emMAACQAECzVrOO6GZW377Pq4954te1e0MtKVt3nZ03kvr4Fw9XK+NatUdbKqj6Ka4R6N5Q66uaZ5rTvH338nRaC2CsctY2n9/l5uglaswAAAAAAAAAAAAAAAAAAANA5QNdnh28JhHfENesqLaqK5l+Lw8LLR6Tn9u0fKPvwVmt1vJvSk/Of4+f7OYRpXblNuc5O8pSd22XtMcQ52+WbLpkYgASlFwJuAuEJIENAWnScZKdOTp1Iu8ZxdmmuoxXxxLNTLMd3UeT/XfzlrC4tqOJS9Ce5Vkv8Al4lFq9Jye1WPnH8/J0Oi1nPtS8/Kf4n4/u30rlmAAAAAAAAAAAAAAAAAGv68af8AMMHOpF+un6uiuOdrfbo39xs6XD+Lfae0d2rq8/4WPeO89I+/g4lTi7uc3mnNuUpPa22dNjpyw5TLfmlcMjEARcJXsHhZ1pqnShKrUbSUY8Ot8DDm1FMXvNjDpsmafZ7ebb8HydYqaTnOhQv7rUqsl1u9iutxb/5hZ04Nv71pRjeTvFQV4SoYi3urNRl2PcKcWj/KqL8GmI9mzUcVhp0punUhKlUjvhNWfZzos8WemWN6yq82nyYZ2vHqtIyMKQgAs1YNNTg3GpBqUJLY00Y8lOaGXFk5Zds1G1h/8hhIzlZVqfq60fxr3u39TmdVh/Cv07T2+/g6vSZ/xcfXvHf6+rYjWbQAAAAAAAAAAAAAAAA41yl6S840h5JP1eFgo24eUe2T6+H5S/4bh2pvPj1+jneKZt8kxHh0+v0a2WinSBAStybuox2yk7Lr+/Aw5sv4dd2fT4vxbxDsHJ7oKOGw6qtXqVVe735efrf6HNajLN7OrwYopXo2012cA1vXfV6GMw8pWtWpRc4TS9LYtxnwZrY7RMMGow1yVmJhxjam4y2Si2n1r7+Z0+HLGSu7k8+GcV5qqMrCkIQBsXJtpJ4bSKpN2p4uLg1wzpNxffs/Myr4jh3pM+XX6rjhmaYyRHn0/mHZygdEAAAAAAAAAAAAAAARKVk3zJsD54r1nVq16r2urXnO/W7/AFZ1uCnLSIcbqL899/Pr+coMzXAASq0XDNWu90d3fb6fMq9dfedlzw6m0TL6BwcFGnTitypxS7Eihnuv47LxCQCGrgcB1hpKGLnbc5SXdJr6ovuH38HP8Tp2liItVMqCEAKVd0qtGqt9KrGa7Hcw5qc1dmfT35Lb+v5PohO6utz2nJOzSAAAAAAAAAAAAAABi6UlahXa3qhUa68jPVPeh5v7suA0MPJq6V1d83OdhDird13zafw+BLwebT+HwAjzafw+ASnRCtOaexqX1ZUauOq70M+z9+UO8aJxCq4ejNe9Tj32s/mmUto2mYXlZ3jdlnl6AKas1GMpPYoxcm+hK4HA9YJeUrprfKcn3zTLzRRtKi4hO9fvyWfNZ/D4Fuo0+bT+HwCDzafw+AFnE0JKN2rLNHm50ebdnund9BYH+FS/0of2o4+e7tq9l8hIAAAAAAAAAAAAAC1i6eenUj8VOUe9NExO07omN42cL0ffJZ71KSfXc7Gs7w4m8bSyiXgAWA8+gsuImvi2rx+su40NRTdZ6TJs6PqXpxU15Cq7RbvTk90W96fQyoz4Jn2oXODPEezLds6NJvGdAazrjpuMKUqFN3nNWm17seK62bODDMzzS1s+aI9mHKa3pYmC+FNv7/p7y60tNlFrcm/Rnlgq0gQBi4+DkowW+dSEV13PF52ruy4q81tnd4RypJbkkl2HHu1VAAAAAAAAUKYE5gGYCHMCHUApdYCh1wOOaQw3kcXiqXBV5Tj/ACyd18mjq9Jfnw1t8P2chrcfJmtHx/fqoRsNRIADCx9J+jUj7UPmvv6mLJXxZsVtuj1NH4lTimmatsTdrme7g9LVqatCckubZJdzMN9LS3WYZ6au9ekSuV9OV5KzqSS6LR8DzGjxx2h6trclu9ngaQxShFuT/cz1xMFs2zydH023KpLfN7OiP39DbxV26tHNfedmaZWAJENgZOgMN5fSGFhvUJutLoUFmX9tu009fk5MFp9Pzb/DsfPnrHr+X+3YFVOXdWqUwKs4E3AXAZgIcgIzAWkwJuAbApbAobAolIC3KQGi6/4HLOliorZZUqtu1xf07EXXCc3fFPzj+VHxjB0jLHyn+GuJl0okkIADCWHLDuEs1N5XxXB/oYprMdmWLxPdfhpScdkoPrW1Eb18d3r2vDZM9Kzfswfbs8R7PxPa+DHjQlUlmqu/NFbl+pMVme7zN4jt3ZqMrCAQ2SKZSttZCW18nmAaVXFSW2o/J0+iCfpPvsvysouK5t7xjjw7/N0XCcHLSck+Pb5N3jIqVurTArTAqTAm4ABcCLgQBIBoCloClxAtyAszAwsfh41qc6c1eE4uL5+tdJ6peaWi1e8PGSlb1mtu0uaYzByw1WVGfDbCXCUeDOs0+euox89fWPJyGp09tPk5LdvCfOFBma5cgSAAhxGydxRGxukILgCRDCVzR+Aliqyowuo76k/hjfxNfVaiNPj5p7+ENrSaadRk5Y7eMunYSlGnCMILLGEVGKXBI5S1ptMzPd11axWIiO0MuDISvRYF1ICpICoCAIAARYCQJAmwFMogY80BjVGBiVqiA8TTWGp4iGWexrbGa3xf3wM+n1F8F+en9tfU6amopyX/AKaZiKUqUss+yS2qS6Dp9PqceorvTv4w5XU6XJprbX7eEqUzMwKrhBcBcCbgQ2AuBFyRNGlKtLJD80nuijDqdTj09d79/CGxptNk1NtqdvGfJuuhMNTw9NQhx2yk98pc/wCxy2oz3z357/06vT6emCnJT+3t0aiMLOzKbAyaaAvxQEgAFgIYFIEXAm4DMBGcCl1ALFRgYVdMDzMUmB42LzAeZXi5JqSuuZnqtprPNWdpebUreOW0bw8+pgmtsHdfDL6MuMHF5jpmjf4x3Umo4NE+1gnb4T2WJXj7ScetbO/cWmPVYMnu2j5T0lU5dLqMXv0n5x1gUjY5Za3PVNxtKeaPMuNpOaPNDY5ZRz180Rk37KcupXMOTPhxe/aI/dnxYM2X/jpM/Hw/Nfp4KUvbdlzLf+xV5+L+GGPWfottPwbxzz6R9Xo4enlVoKy6Clve155rTvK8pStK8tY2h62EUjy9vZwqYHp0EwMyDsBdUwKs4E5gJzALgRcC3cCGwIbApbAocgLcpAW5NgW5QvwJ2RuszwsX7qGxusz0XB74jY3WJaApvg11MnlRzQty1bp/FJdzHKjnhjz1RpPj25Yp96M1L5Ke7aY9ZYb0xX96sT84hQ9S6XxyXf8AqZ41eoj/ADlrzo9NP/XCFqXT/wDpL5/qTOs1E/5yiNFpY/64XIan0lxv1xT8TBfLlt71pn1lnpiw092kR6Qvx1apr3pfJGHlbHPC9DV+muDfWyOVPNC/DRUFuiRsnmXoYVLdFDY3XoRtwI2N12NwlciBcTAqTAqUgJuBNwFwKbkoQBDApaCEZSTdTlCN0ZSdjcyjZG6MpOyNyxKFLJQgbo2BujYJ3Ngjc2SNzYG6dkoJVWISZSEpykJ3TYbJ3TYhO6RsbpISkCUBICwFJKAAACEEiAhAEEoQBARsiwNiwNkWBsWJCxAWAWBsmwNlSBskJSBNglNiEliBKCUgSAAAUgAAAIQSFgIsEFgIsAsBFggsSFiAsAsAsAsSFiAsBISkCUBNgBCQCQlIAAB//9k="/>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36" name="AutoShape 12" descr="data:image/jpeg;base64,/9j/4AAQSkZJRgABAQAAAQABAAD/2wCEAAkGBxAQDRIMDA4QDQ0MEBAQDA8PDg8PEQ4NFBEWGBURExYYHDQgGBwmGxYTLTMiJSkrLy4uIx8zOTMtOCgtLisBCgoKDAwMDwwMDysZExkrKysrKysrKysrKysrLCsrKysrKyssKysrKysrKysrKysrKysrKysrKysrKysrKysrK//AABEIAOEA4QMBIgACEQEDEQH/xAAcAAEAAgIDAQAAAAAAAAAAAAAABggBBwIDBQT/xABJEAABAgIBDA4JAQgDAQAAAAAAAQIDBAUHERIXMjM1UnKRk7EGEyExUVRxc5Kys7TR0hQ2VWF0dYTC00EiU2KBlKHB4hUWgyP/xAAUAQEAAAAAAAAAAAAAAAAAAAAA/8QAFBEBAAAAAAAAAAAAAAAAAAAAAP/aAAwDAQACEQMRAD8A3dEfW/x7zqVXL+qN9yJX/uFWu9f4URE/nv8A+DRlUDZtPRqSiyMjGjS8GXjOl4bJZz2RY0ZrrByq5n7SqrkVERF4AN42DsdcyDa3Y65kK72GyHGpvSz/AImbDZDjU3pZ/wAQLD7W7HXMhna3Y65kK72GyHGpvSz/AIiw2Q41N6Wf8QLEbW7HXMg2t2OuZCu9hshxqb0s/wCIsNkONTeln/ECxG1Ox1zINqXHXMhXew2Q41N6Wf8AEWGyHGpvSz/iBYnanY65kG0rjrmQrtYbIcam9LP+IsNkONTeln/ECxO1LjrmQbSuOuZCu217Icam9LP+I2vZDjU3paQ8QLE7SuOuZDO0rjrmQrrteyHGpvS0h4ja9kONTelpDxAsVtK465kG0rjrmQrrteyHGpvS0h4ja9kONTelpDxAsTtK465kG0rjrmQrtteyHGpvS0h4ja9kONTelpDxAsTtK465kG1LjrmQrtYbIcam9LP+IsNkONTeln/ECxO1LjrmQxtS465kK72GyHGpvSz/AIiw2Q41N6Wf8QLEbU7HXMg2t2OuZCu9hshxqb0s/wCJ0TU/TksiRo8xSsBqORGvjxptGWX6Itmtiu9vKBY5Yjm3W6nCn+U/Q74b65EKmmyR9JUcsSZRFjwIjoEdyIiJFVGtcj6yb1dHJX99ckMlE3Vaq3KqmZawHogAD5WXTuVCvDfWlfnUTvqlh4d07lTUV4b60r86f31QLGAAAZMADIBmsBgyKxmsBgAyAPkpCPFZY7SyzrqtluKtberJufz3T6zIBAAAMAADBkVgMAADAAAEAq24H+pgfcT4gFW3A/1MD7gPjqD4OmfjF7CETiVX/wCjst3WUg9QfB0z8YvYQibyt9dlu6ygevXBgAdEO6dypqK8M9aV+dRO+qWHh3TuVNRXhnrSvzqJ31QLGAAAZQ1Xs/qjzkjSESSloUurIbIbkfFZEc6u5iKtes5ENfUzs9pObRWRpt8OGu/Dl02hq+5Vb+0qe5VA3Fs4qhy1HtdBgq2ant5sFrv2YS40Zyb2Tvr7t9NGTuyOejRXx4s5MWcV1k6wjxYbE9zWtWs1EStuIeWicBkD7f8AmJvjk1/VR/Md8hS80seEizk0qLFhIqLNR1RUs03F/aPLO+j7/C56F2iAW0AAAyAAMGTxdmNLPkqOjzsJrXxJdiOY19exVVe1N2tu/qB7J81I0hBl4To81FZAhMunxHI1E93vX3GiZ6q3SkRFSGsvLov6w4Cq5P5vcqf2IdSdJzE0/bZyPFmHpXrLFerrGvipvN5ErATbZ/VKizjvRqPdElpNi11iNc6HGmFTeVVTdY33b6/rwEL/AOYm+OTX9VH8x8QA+3/mJvjk1/VR/MbcqFzcWLBnFjRosZWxYNisWK+IrUsHbiWS7hpY3HUDvE7zsHqOA2sYAAEAq24H+pgfcT8gFW3A/wBTA+4D46g+Dpn4xewhE3lb67Ld1lIPUHwdM/GL2EInErfXZbusoHrAADoh3TuVNRXhnrSvzuJ35SxEK6dypqK7s9aV+dxO/KBY0wZAFeasGHI3NwOzQhhubZ5U3nJ+kYk7Aiy7IcRsJqJEdER1drERa9ZtYj9pukP38p04vkA1yCSbL9hcxRaQlmokF/pCvRm1OetawRK9euicKEbAHfR9/hc9C7RDoO+j7/C56F2iAW0MgAADAAi1VDAU5zbe1YSk8XZlRL5yjZiSgua2JMMRrFeqo1FR7V3aye4CrwNjWm6Q/fynTi+QWm6Q/fynTi+QDXIMubWVU4FVMymABuOoHeJ3nYPUcacNx1A7xO87B6jgNqgAAQCrbgf6mB9xPyAVbMD/AFMD7gPiqEYOmfjF7CETiVvrst3WUg9QjB0z8YvYQicSt9dlu6ygesAAOmFdO5U1Fd2etK/O4nflLEQrp3Kmoruz1pX53E78oFjQAAMgAalq/XEllTGphp83BV+uJLKmNTDT4A76Pv8AC56F2iHQd9H3+Fz0LtEAtqAAMAAAYAAABAKjxrt2U7WpxOUa7dlO1qcQBuOoHeJ3nYPUcacNxVBLxO87A6jgNrAGABAatmB/qYH3E+IDVswP9TA+4D4qhGDpn4xewhE4lb47Ld1lIPUIwdM/GL2EInErfHZbusoHrAADphXTuVNRXdnrSvzuJ35SxEG6dypqK7s9aV+dxO/KBY0yYMgADIGpKv1xJZUxqYafNwVfriSypjUw0+AO+j7/AAuehdoh0HfR9/hc9C7RALamAoAAGAAAAwZQwZQCo8a7dlO1qcTlGu3ZTtanEAbiqCXid52B1HGnTcVQS8TvOwOo4DaxgAAQCrZgf6mB9xPyAVbMD/UwPuA+OoRg6Z+MXsIROJW+Oy3dZSD1CMHTPxi9hCJxK3x2W7rKB6wAA6YN07lTUV3Z60r87id+UsRBuncqaiu7PWlfncTvqgWOAAAyABqSr9cSWVMamGnzcFX64ksqY1MNPgDvo+/wuehdoh0HfR9/hc9C7RALaAADAAAGAAATfAQCpEa7dlO1qcTlGu3ZTtanEAbiqCXid52B1HGnTcVQS8TvOwOo4DaoBgAQGrZgf6mB9xPiA1bMD/UwPuA+KoTg6Z+MXsIROZW+Oy3dZSDVCcHTPxi9hCJzK3x2W7rKB6wAA6oN07lTUV2Z60r87id9UsTBuncqaiuzPWlfncTvqgWOMgAADIGpKv8AcSWVMamGnjcNX+4ksqY1MNPADvo+/wALnoXaIdB30ff4XPQu0QC2imDKmABgyYAAGABlDATfAqTGu3ZTtanE5Rrt2U7WpxAG4qgl4nedgdRxp03FUEvE7zsDqOA2oAABAatmB/qYH3E9IDVrwP8AUwPuA+OoTg6Z+MXsIROZW+Oy3dZSDVCcHTPxi9hCJzKXx2W7rKB6wAA6oN07lTUV2Z60r87id9UsTBuncqaiuzPWlfncTvqgWPAAGQABqSr/AHEllTGphp43DV+uJLKmNTDTwA76Pv8AC56F2iHQd9H3+Fz0LtEAtopgKYAAAAYAABN8BN8CpMa7dlO1qcTlGu3ZTtanEAbiqC3id52B1HGnTcVQW8TnOwOo4DagBgAQGrXgf6mB9xPiA1a8D/UwdTgPjqE4OmfjF7CETmUvjst2tSDVCcHTPxi9hCJzKXx2W7WoHrAADqgXTuVNRXZnrSvzuJ35SxMC6dypqK7M9aV+dxO/KBY8yAAMGTAGpKv1xJZUxqYafNwVfriSypjUw0+AO+j7/C56F2iHQd8hf4XPQu0QC2amDKmABgyYAAAAE3zAbvgVKjXbsp2tTico127KdrU4gDcVQW8TnOwOo406bhqC3id52B1HAbUAAAgNWvA/1MHU4npAqteB/qYOpwHx1CcHTPxi9hCJzKXx2W7WpBahWD5n4xewhE6lL47LdrUD1gAB1QLp3Kmorsz1pX53E78pYmBdO5U1FdmetK/O4nflAsgAYA+SlKTgSsJZibitgQWq1qvetZqOctZE/mp43/fqJ9oy/TXwPKq0YDic9LdqhX0DZ1WbZBKTjJRJKZhzCwnRlibWtexRUZWr5lNYgADtknIkaG5y1mtiw1cvAiPRVU6gBZZdntE+0Zfpr4H0Udsto+ZjNl5adgxo0SvYQ2OVXOsWqq1tzgRSsJLqkuHZXkmO7xALFAAAAYA8Of2YUdAiul5iegwo0JUSJDc5Uc1VRFRF3OBUOhNnlE+0ZfpL4Gj6pWHZ/nofd4RGwOUVa7nKm8rnKnJXOIAA2fUd2QScnCmmzszDl1ixISw0iKqWSI1yKqZ0NYACyX/e6J9oy/SXwPao+fhTEJsxLRGxoMSvYRGLXa6s5UWt/NFKplhqk+ApX/37xEAlxAqteB/qYOpxPSA1asD/AFMHU4D46hWD5n4xewhE6lL47LdrUgtQrB8z8YvYQidSl8dlu1qB6wAA64F07lTUV1Z60r87id+UsVAuncqaiurPWlfncTvygWQUwABBqtGA4nPS3aoV9LQbMNjzaRknST4roLXvhvs2NRypYOR1asvIQS0pA9oRtDD8QNNA3LaUge0I2hh+ItKQPaEbQw/EDTQNy2lIHtCNoYfiYtKwPaEbQw/EDTZLqkuHZXkmO7xCbWlYHtCNoYfiersWqYQpCdhzzJyLGdAs6zHQmNR1nDczdVF/iAn4BgAAAK2VSsOz/PQ+7wiNm9NkVSuDOTsaedORYTpl7XuY2ExyNVIbWVkVV/hQ860tA9oRtDD8QNOA3HaWge0I2hh+ItLwPaEfQw/EDTgNx2l4HtCPoYfiYtLwPaEfQQ/EDTpYapPgKV/9+8RCN2l4HtCPoIXiT3YxQrZCShyLIjozYNnWe5qNV1nEc/dRMoD1CBVasD/UwdTiekCq1YH+pg6nAfHUKwfM/GL2EInUpfHZbtakFqFYPmfjF7CETqUvjst2tQPWAAHXAuncqaiurPWlfncTvylioN07lQrdSUwktsjjR4yORsvSsWM9ET9ra0mlfXRPe1UVALLA1/bfovgmtB/sLb9F8E1oE8wE/BALb9F8E1oE8xi2/RfBNaBPMBPwQC29RfBNaD/YW3qL4JnQf7AT8wQC29RfBNaBPMLb1F8E1oE8wE/BALb1F8E1oE8wtu0XwTWgTzAT8+ebm2Q61nX/AGq9aslfe31/uQi27RfBNaBPMdcWqvRLq1m2YdW3Ury6LWXpAbBQEBtu0XwTOgTzC25RfBM6BPMBPgQG25RfBM6BPMLblF8EzoE8wE9BAbblGcEzoE8wtuUZwTOgTzAT4wQK23RnBM6BPMLbdGcEzoE8wE9MECtt0ZwTOgTzC23RnBM6BPMBPSBVasD/AFMHU4W26M4JnQJ5iL1RtnklSEgkrKpG2zbocRdshIxti1HV92v70A9yoVg+Z+MXsIROpS+Oy3a1IPULYqUbMOVFRHTjrFeGtBhItYnEpfHZbusoHrAyAPne6wfZfou47/CkZ2VVPpGkoiTMRYkGOqIjosu5iba1NxLNHIqLW4d8lsRlc+GLKLXrtVW8iqmoCA2l5Hjk5nl/xi0vI8bnM8v+Mm6y8THf03D0eJjv6bgIRaXkeNzmeX/GLS8jxuczy/4yb+jxMd/TcPR4mO/puAhFpeR43OZ5f8Zi0xI8bnM8v+MnHo8THf03D0eJjv6bgIPaYkeNzmeX/GLTEjxuczy/4ycejxMd/TcY9HiY7+m4CEWmJHjc5nl/xi0xI8bnM8v+Mm/o8THf03D0eJjv6bgIPaZkeNzmeX/GLTMjxuczy/4ycejxMd/TcPR4mO/puAg9pmR43OZ5f8YtMyPG5zPL/jJx6NEx39Nw9GiY7+m4CD2mZHjc5nl/xmLTUlxuczy/4yc+jRMd/TcPRn47+m4CDWmpLjc5nl/xi01I8bnM8v8AjJz6M/Hf03D0Z+O/pOAg1pqR43OZ5f8AGYtNyXG5zPL/AIydejPx39Jw9Gfjv6TgILabkuNzmeX/ABi03JcbnM8v+MnXoz8d/ScPRn47+k4CC2m5Ljc5nl/xnJlRyRRUV01OORF3UsoCV04K6QycejPx39Jw9FfjP6TgOMrLQZKXZKyrEhshpWhQ03d/fc5d9d3dVV3zvo6DW3xAkK27WPQhw6wHYAAAAA4qYAAAAAAAAAAAAAAAAAAAAAAAAAAAAAZQwAOaAAAAAP/Z"/>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38" name="AutoShape 14" descr="data:image/jpeg;base64,/9j/4AAQSkZJRgABAQAAAQABAAD/2wCEAAkGBxAQDRIMDA4QDQ0MEBAQDA8PDg8PEQ4NFBEWGBURExYYHDQgGBwmGxYTLTMiJSkrLy4uIx8zOTMtOCgtLisBCgoKDAwMDwwMDysZExkrKysrKysrKysrKysrLCsrKysrKyssKysrKysrKysrKysrKysrKysrKysrKysrKysrK//AABEIAOEA4QMBIgACEQEDEQH/xAAcAAEAAgIDAQAAAAAAAAAAAAAABggBBwIDBQT/xABJEAABAgIBDA4JAQgDAQAAAAAAAQIDBAUHERIXMjM1UnKRk7EGEyExUVRxc5Kys7TR0hQ2VWF0dYTC00EiU2KBlKHB4hUWgyP/xAAUAQEAAAAAAAAAAAAAAAAAAAAA/8QAFBEBAAAAAAAAAAAAAAAAAAAAAP/aAAwDAQACEQMRAD8A3dEfW/x7zqVXL+qN9yJX/uFWu9f4URE/nv8A+DRlUDZtPRqSiyMjGjS8GXjOl4bJZz2RY0ZrrByq5n7SqrkVERF4AN42DsdcyDa3Y65kK72GyHGpvSz/AImbDZDjU3pZ/wAQLD7W7HXMhna3Y65kK72GyHGpvSz/AIiw2Q41N6Wf8QLEbW7HXMg2t2OuZCu9hshxqb0s/wCIsNkONTeln/ECxG1Ox1zINqXHXMhXew2Q41N6Wf8AEWGyHGpvSz/iBYnanY65kG0rjrmQrtYbIcam9LP+IsNkONTeln/ECxO1LjrmQbSuOuZCu217Icam9LP+I2vZDjU3paQ8QLE7SuOuZDO0rjrmQrrteyHGpvS0h4ja9kONTelpDxAsVtK465kG0rjrmQrrteyHGpvS0h4ja9kONTelpDxAsTtK465kG0rjrmQrtteyHGpvS0h4ja9kONTelpDxAsTtK465kG1LjrmQrtYbIcam9LP+IsNkONTeln/ECxO1LjrmQxtS465kK72GyHGpvSz/AIiw2Q41N6Wf8QLEbU7HXMg2t2OuZCu9hshxqb0s/wCJ0TU/TksiRo8xSsBqORGvjxptGWX6Itmtiu9vKBY5Yjm3W6nCn+U/Q74b65EKmmyR9JUcsSZRFjwIjoEdyIiJFVGtcj6yb1dHJX99ckMlE3Vaq3KqmZawHogAD5WXTuVCvDfWlfnUTvqlh4d07lTUV4b60r86f31QLGAAAZMADIBmsBgyKxmsBgAyAPkpCPFZY7SyzrqtluKtberJufz3T6zIBAAAMAADBkVgMAADAAAEAq24H+pgfcT4gFW3A/1MD7gPjqD4OmfjF7CETiVX/wCjst3WUg9QfB0z8YvYQibyt9dlu6ygevXBgAdEO6dypqK8M9aV+dRO+qWHh3TuVNRXhnrSvzqJ31QLGAAAZQ1Xs/qjzkjSESSloUurIbIbkfFZEc6u5iKtes5ENfUzs9pObRWRpt8OGu/Dl02hq+5Vb+0qe5VA3Fs4qhy1HtdBgq2ant5sFrv2YS40Zyb2Tvr7t9NGTuyOejRXx4s5MWcV1k6wjxYbE9zWtWs1EStuIeWicBkD7f8AmJvjk1/VR/Md8hS80seEizk0qLFhIqLNR1RUs03F/aPLO+j7/C56F2iAW0AAAyAAMGTxdmNLPkqOjzsJrXxJdiOY19exVVe1N2tu/qB7J81I0hBl4To81FZAhMunxHI1E93vX3GiZ6q3SkRFSGsvLov6w4Cq5P5vcqf2IdSdJzE0/bZyPFmHpXrLFerrGvipvN5ErATbZ/VKizjvRqPdElpNi11iNc6HGmFTeVVTdY33b6/rwEL/AOYm+OTX9VH8x8QA+3/mJvjk1/VR/MbcqFzcWLBnFjRosZWxYNisWK+IrUsHbiWS7hpY3HUDvE7zsHqOA2sYAAEAq24H+pgfcT8gFW3A/wBTA+4D46g+Dpn4xewhE3lb67Ld1lIPUHwdM/GL2EInErfXZbusoHrAADoh3TuVNRXhnrSvzuJ35SxEK6dypqK7s9aV+dxO/KBY0wZAFeasGHI3NwOzQhhubZ5U3nJ+kYk7Aiy7IcRsJqJEdER1drERa9ZtYj9pukP38p04vkA1yCSbL9hcxRaQlmokF/pCvRm1OetawRK9euicKEbAHfR9/hc9C7RDoO+j7/C56F2iAW0MgAADAAi1VDAU5zbe1YSk8XZlRL5yjZiSgua2JMMRrFeqo1FR7V3aye4CrwNjWm6Q/fynTi+QWm6Q/fynTi+QDXIMubWVU4FVMymABuOoHeJ3nYPUcacNx1A7xO87B6jgNqgAAQCrbgf6mB9xPyAVbMD/AFMD7gPiqEYOmfjF7CETiVvrst3WUg9QjB0z8YvYQicSt9dlu6ygesAAOmFdO5U1Fd2etK/O4nflLEQrp3Kmoruz1pX53E78oFjQAAMgAalq/XEllTGphp83BV+uJLKmNTDT4A76Pv8AC56F2iHQd9H3+Fz0LtEAtqAAMAAAYAAABAKjxrt2U7WpxOUa7dlO1qcQBuOoHeJ3nYPUcacNxVBLxO87A6jgNrAGABAatmB/qYH3E+IDVswP9TA+4D4qhGDpn4xewhE4lb47Ld1lIPUIwdM/GL2EInErfHZbusoHrAADphXTuVNRXdnrSvzuJ35SxEG6dypqK7s9aV+dxO/KBY0yYMgADIGpKv1xJZUxqYafNwVfriSypjUw0+AO+j7/AAuehdoh0HfR9/hc9C7RALamAoAAGAAAAwZQwZQCo8a7dlO1qcTlGu3ZTtanEAbiqCXid52B1HGnTcVQS8TvOwOo4DaxgAAQCrZgf6mB9xPyAVbMD/UwPuA+OoRg6Z+MXsIROJW+Oy3dZSD1CMHTPxi9hCJxK3x2W7rKB6wAA6YN07lTUV3Z60r87id+UsRBuncqaiu7PWlfncTvqgWOAAAyABqSr9cSWVMamGnzcFX64ksqY1MNPgDvo+/wuehdoh0HfR9/hc9C7RALaAADAAAGAAATfAQCpEa7dlO1qcTlGu3ZTtanEAbiqCXid52B1HGnTcVQS8TvOwOo4DaoBgAQGrZgf6mB9xPiA1bMD/UwPuA+KoTg6Z+MXsIROZW+Oy3dZSDVCcHTPxi9hCJzK3x2W7rKB6wAA6oN07lTUV2Z60r87id9UsTBuncqaiuzPWlfncTvqgWOMgAADIGpKv8AcSWVMamGnjcNX+4ksqY1MNPADvo+/wALnoXaIdB30ff4XPQu0QC2imDKmABgyYAAGABlDATfAqTGu3ZTtanE5Rrt2U7WpxAG4qgl4nedgdRxp03FUEvE7zsDqOA2oAABAatmB/qYH3E9IDVrwP8AUwPuA+OoTg6Z+MXsIROZW+Oy3dZSDVCcHTPxi9hCJzKXx2W7rKB6wAA6oN07lTUV2Z60r87id9UsTBuncqaiuzPWlfncTvqgWPAAGQABqSr/AHEllTGphp43DV+uJLKmNTDTwA76Pv8AC56F2iHQd9H3+Fz0LtEAtopgKYAAAAYAABN8BN8CpMa7dlO1qcTlGu3ZTtanEAbiqC3id52B1HGnTcVQW8TnOwOo4DagBgAQGrXgf6mB9xPiA1a8D/UwdTgPjqE4OmfjF7CETmUvjst2tSDVCcHTPxi9hCJzKXx2W7WoHrAADqgXTuVNRXZnrSvzuJ35SxMC6dypqK7M9aV+dxO/KBY8yAAMGTAGpKv1xJZUxqYafNwVfriSypjUw0+AO+j7/C56F2iHQd8hf4XPQu0QC2amDKmABgyYAAAAE3zAbvgVKjXbsp2tTico127KdrU4gDcVQW8TnOwOo406bhqC3id52B1HAbUAAAgNWvA/1MHU4npAqteB/qYOpwHx1CcHTPxi9hCJzKXx2W7WpBahWD5n4xewhE6lL47LdrUD1gAB1QLp3Kmorsz1pX53E78pYmBdO5U1FdmetK/O4nflAsgAYA+SlKTgSsJZibitgQWq1qvetZqOctZE/mp43/fqJ9oy/TXwPKq0YDic9LdqhX0DZ1WbZBKTjJRJKZhzCwnRlibWtexRUZWr5lNYgADtknIkaG5y1mtiw1cvAiPRVU6gBZZdntE+0Zfpr4H0Udsto+ZjNl5adgxo0SvYQ2OVXOsWqq1tzgRSsJLqkuHZXkmO7xALFAAAAYA8Of2YUdAiul5iegwo0JUSJDc5Uc1VRFRF3OBUOhNnlE+0ZfpL4Gj6pWHZ/nofd4RGwOUVa7nKm8rnKnJXOIAA2fUd2QScnCmmzszDl1ixISw0iKqWSI1yKqZ0NYACyX/e6J9oy/SXwPao+fhTEJsxLRGxoMSvYRGLXa6s5UWt/NFKplhqk+ApX/37xEAlxAqteB/qYOpxPSA1asD/AFMHU4D46hWD5n4xewhE6lL47LdrUgtQrB8z8YvYQidSl8dlu1qB6wAA64F07lTUV1Z60r87id+UsVAuncqaiurPWlfncTvygWQUwABBqtGA4nPS3aoV9LQbMNjzaRknST4roLXvhvs2NRypYOR1asvIQS0pA9oRtDD8QNNA3LaUge0I2hh+ItKQPaEbQw/EDTQNy2lIHtCNoYfiYtKwPaEbQw/EDTZLqkuHZXkmO7xCbWlYHtCNoYfiersWqYQpCdhzzJyLGdAs6zHQmNR1nDczdVF/iAn4BgAAAK2VSsOz/PQ+7wiNm9NkVSuDOTsaedORYTpl7XuY2ExyNVIbWVkVV/hQ860tA9oRtDD8QNOA3HaWge0I2hh+ItLwPaEfQw/EDTgNx2l4HtCPoYfiYtLwPaEfQQ/EDTpYapPgKV/9+8RCN2l4HtCPoIXiT3YxQrZCShyLIjozYNnWe5qNV1nEc/dRMoD1CBVasD/UwdTiekCq1YH+pg6nAfHUKwfM/GL2EInUpfHZbtakFqFYPmfjF7CETqUvjst2tQPWAAHXAuncqaiurPWlfncTvylioN07lQrdSUwktsjjR4yORsvSsWM9ET9ra0mlfXRPe1UVALLA1/bfovgmtB/sLb9F8E1oE8wE/BALb9F8E1oE8xi2/RfBNaBPMBPwQC29RfBNaD/YW3qL4JnQf7AT8wQC29RfBNaBPMLb1F8E1oE8wE/BALb1F8E1oE8wtu0XwTWgTzAT8+ebm2Q61nX/AGq9aslfe31/uQi27RfBNaBPMdcWqvRLq1m2YdW3Ury6LWXpAbBQEBtu0XwTOgTzC25RfBM6BPMBPgQG25RfBM6BPMLblF8EzoE8wE9BAbblGcEzoE8wtuUZwTOgTzAT4wQK23RnBM6BPMLbdGcEzoE8wE9MECtt0ZwTOgTzC23RnBM6BPMBPSBVasD/AFMHU4W26M4JnQJ5iL1RtnklSEgkrKpG2zbocRdshIxti1HV92v70A9yoVg+Z+MXsIROpS+Oy3a1IPULYqUbMOVFRHTjrFeGtBhItYnEpfHZbusoHrAyAPne6wfZfou47/CkZ2VVPpGkoiTMRYkGOqIjosu5iba1NxLNHIqLW4d8lsRlc+GLKLXrtVW8iqmoCA2l5Hjk5nl/xi0vI8bnM8v+Mm6y8THf03D0eJjv6bgIRaXkeNzmeX/GLS8jxuczy/4yb+jxMd/TcPR4mO/puAhFpeR43OZ5f8Zi0xI8bnM8v+MnHo8THf03D0eJjv6bgIPaYkeNzmeX/GLTEjxuczy/4ycejxMd/TcY9HiY7+m4CEWmJHjc5nl/xi0xI8bnM8v+Mm/o8THf03D0eJjv6bgIPaZkeNzmeX/GLTMjxuczy/4ycejxMd/TcPR4mO/puAg9pmR43OZ5f8YtMyPG5zPL/jJx6NEx39Nw9GiY7+m4CD2mZHjc5nl/xmLTUlxuczy/4yc+jRMd/TcPRn47+m4CDWmpLjc5nl/xi01I8bnM8v8AjJz6M/Hf03D0Z+O/pOAg1pqR43OZ5f8AGYtNyXG5zPL/AIydejPx39Jw9Gfjv6TgILabkuNzmeX/ABi03JcbnM8v+MnXoz8d/ScPRn47+k4CC2m5Ljc5nl/xnJlRyRRUV01OORF3UsoCV04K6QycejPx39Jw9FfjP6TgOMrLQZKXZKyrEhshpWhQ03d/fc5d9d3dVV3zvo6DW3xAkK27WPQhw6wHYAAAAA4qYAAAAAAAAAAAAAAAAAAAAAAAAAAAAAZQwAOaAAAAAP/Z"/>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42" name="AutoShape 18" descr="data:image/jpeg;base64,/9j/4AAQSkZJRgABAQAAAQABAAD/2wCEAAkGBxQQDxAMDBAQDw0OEBIODRAQEhAQEA4PFBUYFxUUFRMYHSggGBolHRUVIjEhMSkrLi4uFyAzODUtNygtLisBCgoKDAwMDwwMDysZFBkrLCsrKyssKysrKysrKywrKysrKyssKysrKysrKysrKysrKysrKysrKysrKysrKysrK//AABEIAOEA4QMBIgACEQEDEQH/xAAcAAACAgMBAQAAAAAAAAAAAAAABwUIAQMGBAL/xABOEAABAwECAxMKBAUDAwUAAAABAAIDBAURBxIhBhMUFzEyNUFRUlRxcnSRkrGz0hY0VWFzgZOywdEiQqGiI1NilKOCwtMz4fAVJCVD8f/EABQBAQAAAAAAAAAAAAAAAAAAAAD/xAAUEQEAAAAAAAAAAAAAAAAAAAAA/9oADAMBAAIRAxEAPwB4rQ6YnW9J1PduondecXa1XcW5/wCbi4nCHm6bZjWwwtbLWytxmNdfiRR6mO+7Kct9zdu47iDsjjb4+4BYuO/P6fZVzqMIdovcXGukZf8AljbExo4gGrX5fWj6Qn6Y/Cgshcd+f0+yLjvz+n2Vb/L60fSE/TH4UeX1o+kJ+mPwoLIYp35/T7IxTvz+n2Vb/L60fSE3TH4UeX1o+kJumPwoLI4p35/T7IxTvz+n2VbvL60fSE3TH4UeX1o+kJumPwoLI4h37v0+yMQ7936fZVu8vrR9ITdMfhR5fWj6Qm6Y/CgsliHfu/b9kZ2d+79v2VbfL60fSE3TH4UeX1o+kJumPwoLJZ2d+79v2Wc7O/d+37Ktnl9aPpCbpj8KPL60fSE3+PwoLJ52d+79v2RnR37v2/ZVs8vrR9ITf4/Cjy/tH0hN/j8KCymdHfu/b9kZ0d+79v2Va/L+0fSE3+Pwo8v7R9ITf4/CgspnR37v2/ZGcnfu/b9lWvy/tH0hN/j8KPL+0fSE3+PwoLK5yd+79v2RnJ37v2/ZVq8v7R9ITf4/Cjy/tH0hN/j8KCyucnfu/b9lgscNR1/qOT9VWvy/tH0hN/j8K6XMphaqIZGstM6KpXEB8ga1s8Q3wxQA8Dcuv3DtIHhHPludkO2CtwK8kpEkYliIcC0Pjc3KHtIvyHcIX1RzYwCD1IQhB5CfxO4wP0/7quWE6dz7Xri434j2xt9TWRtAH/m6rGN1z+P6BVvwkbLWh7c/I1A/rAsWClpoqeniY1rWNvOK0ue4jK5ztUknKpDOG7xnVain1jOQ3sC2INecN3jOq1Zzhu8Z1Wr7WUGvOG7xnVas5w3eM6rV9rKDXnDd4zqtWc4bvGdVq+1lBrzhu8Z1WrOcN3jOq1fayg15w3eM6rVnOG7xnVatii7Tr3xvDGXAXB15F+N/2QSGcN3jOq1Zzhu8Z1WrML8ZrXEXFzQSNy8L7Qa84bvGdVqM4bvGdVq2LKDXodm8Z1Wo0O3eM6rVsWUGvQ7N4zqtRodm8Z1WrYsoNeh2bxnVCxodm8Z1Qtqwg16HZvGdVqROGqyIqeuikp2Nj0TCZJWsAa0yNddjADUJBF/FftlPpJPD353R83k+dB32CicvsajLjfiCSMclkjmtHuAA9ymbPdcSNoEjoKgcEWw1Lypu+epyi1zuUe1BMXoXyhB5m65/H9Aq34SNlrQ9ufkarIN1z+P6BVvwkbLWh7c/I1BY6n1jOQ3sC2LXT6xnIb2BbUAhaaqqZE3HmkZEy+7Gkc1jb9y87a521sINn0zSXVTJnjUjp/4zydy8fhHvIQdO94aC5xDWtBc5xNwaBlJJ2guLfhVs0Etz6Z1xIvbBIWuuN14N2UetLPNxhDmtEGniaaaiJyx418k12pnrhku/pGT1lcYgf2mvZv8AMn/t5V0mZ234a+E1NG5zog8xEvY5hxmgE5DxhVdT2wIbFv53L8rEDBQhZQC+XRg3YwBu1LwDcvpROaTNHT2fDn9ZJig3iONv4pZnD8rG7fHqDbIQS68NqW1T0oxqyohgG1nkjWk8QJvKR2afClV1RdHSk0VOcgEZvncP6pfy8TbuMrhXuLnF7iXPcb3OcS5zjulxykoLD1OFCzWG7RLn+zhmcOnFuXxFhVs1xuM8reVBNd+jVXtCCz1m5sqGoIbBW07nnUY54Y8/6XXFTo3VUMi/Icqmsz+auroCNB1D2xj/AOl5MkBG5nZyD3XFBaNC4HMNhMhr3Npapopa12RovvhnO5G46jv6T7iV3qAQhYQCSmHvzuj5u/5060lMPXndHzd/eIO5wRbDUvKm756nKLXO5R7VB4IthqXlTd89TdFrnco9qCXQhCDzN1z+P6BVvwkbLWh7c/I1WQbrn8f0CrdhI2WtD2x+RqCyFPrGchvYFsWun1jOQ3sC2IOBw2j/AOKHO4flekQn1hoic6yw1jXPOiojc1pcbsV+0EjdAy/yZvhSfZBoQvuWBzLs8Y9l+pjtc2/ivC+EAntgP2LfzuX5WJEp7YD9i387l+ViBhIQhBzebnNhFZcGO8Z5UyXimgBuMjh+Zx/KwbZ9wyqvFtWvNWTOqquQySv9zWN2mMb+Vo3PrlTewsZhX1RNqUWPJUMjDZoLy7PI2X3GIbThefwjV2suqk0GUIXSZkcxNTaZxqdojpgS11RLeI7xqhg1XkerINshBzaE77PwM0rQDU1FTM7bDTHFHf6hil37l6KvA7QuF0UlVC7aLZGP6Q9pQIhC7TNng3qLOa6oYRVUjddIxpa+EbsjMuT+oZN25cWgP/0eop6YJM27qxhs+tdjVcDcaKQnLUQjIb917dvdBB1b0i167HtN9JUQ1kN+eU7xIAMmOBrmH1OF496C2CwtVJUNljZNGb45WNkYd1rheD0FbUAkph687o+bv7xOpJXD153R83f3iDucEWw1Lypu+epui1x5R7VCYIthqXlTd89TdFrjyj2oJdCEIPM3XP4/oFW/CRstaHtj8jVZBuufx/QKt+EjZa0PbH5GoLH0+sZyG9gW1a6fWM5DewLYgAs3oQgU2Hs/hoOOfsjSiTdw962g45+yNKJAJ7YD9i387l+ViRKe+A/Yt/O5flYgYKELKASrwoYO89x7Ts1n8bK6qp2j/rbskYH590fm49VqLKBCYM8wBtAitrAW2e0/gaMjqtwOoDtRjbO3qDbKfFPA2NjYomtZGwBrGNAa1rRqAAagX2BdkAuG4FlALKwsoMOaCCCAQRcQcoIO0Qq1YRsz7bPtGWCEXU8gFRTjaYx5N7B6muDgPVcrLJIYeiNG0gGqKZ2NxGQ3dhQLJCEILI4L6nPLHoicuJGYfdG9zB+gC6hcfgjjLbGpb/zGZw4jM8hdggElMPXndHzd/eJ1pKYevO6Pm7+8Qdzgj2GpeVN3z1OUOuPKPaoPBHsNS8qbvnqcodceUe1BLoQhB5m65/H9Aq34SNlrQ9sfkarIM1z+P6BVvwkbLWh7Y/I1BZCn1jOQ3sC2LXT6xnIb2BbUAhCygUuHvW0HHP2RpRJu4e9bQcc/ZGlEgE98B+xb+dy/KxIhPfAfsW/ncvysQMJCFlAIQhBlCFF1WaWjic6OatpY5GHFex88TXMO4Wk3goJVC5ybN3ZzMpr6Y3bx4kPQ29QNqYXqCMHQ+f1TxkAZG6JvvdJdk4gUHezStY10kjgxjAXPc4gNa0ZSSdoKs+bzNALQtCarZfnIuhp78hMLL7nXbWMS53+pevNjm+qrS/hPIgpL79DxE3P3DI/VfxZB6lyiARcTkaC5xyNaMpc46gHrKEw8D+ZM1VSLRnb/AO1pH3xXjJNUjKLt0MyEnduG0UDkzNWboSipaPbggZG47rwPxHpvUkhYQCSuHrzuj5u/vE6klcPPndHzd/eIO5wR7DUvKm756nKHXHlHtUHgj2GpeVN3z1OUOuPKPagl0IQg87Nc/j+gVbsJGy1oe2PyNVkWa5/H9Aq3YSdlrQ9sfkagsjT6xnIb2BbFrp9YzkN7AtiDKELKBSYfNbQcc/ZGlEm7h81tBxz9kaUSAT3wHbFv53L8rEiE98B2xb+dy/KxAwllCEAsoQgFWTCFsvX84d2BWcVY8IWy9fzh3YEHPoQhAIAQgG4gg3EZQRkIO6g7/MTgwnrC2orw+lo7w7FIxaicbjWnKxp3xy7g209KKkZBGyCBjY4YmhkbGi5rWjaCQOZfCbWUZaydxrKYZCyZxz1o/om1fcbxxJ3Zm80UFoQaJo34zQcWRhySQvuvxXt2j+h2kEssIQgElcPPndHzd/eJ0pLYefO6Pm7+8Qdxgj2GpeVN3z1O0OuPKPaoLBHsNS8qbvnqdodceUe1BLoQhB52a5/H9Aq3YSNlrQ9sfkarIs1z+V9Aq3YSNlrQ9sfkagsjT6xnIb2BbVrp9YzkN7AtiAWUIQKXD5raDjn7I0oU3sPmtoOOfsjShQCfGA7Yt/O5flYkOnxgO2LfzuX5WIGEsrCygFlYWUAldmjwSuq6uorW1oj0RIZMQwF2JeALsbHF+omghAlpcCk41ldA7lRSM/UOKhbRwUWjEC5jIKkDUEEv4yOTI1vaVYJCCpldRSQPMNTFJDKNVkjXMdxgHVHrWhWptyxIK2I09bE2WM6l+RzDvmPGVp9YVfc3uY59lzht5kpJidDTEZTdlMb7tR4HSMo2wA5hS+ZXNDLZ1U2rp7zqNnjvubPFflYfXuHaPvUQhBa6zLQZUwRVVO7GhmYJIzt3HaI2iNQj1L1JU4CrZLo6mzXn/okVEF+8eSJGj1Bwaf8AWU1UAkth587o+bv7xOlJbDz53R83f3iDuMEmw9Lypu+ep2h1x5R7VBYJNh6XlTd89TtDrjyj2oJdCEIPPHrn8r6BVuwk7LWh7Y/I1WSj1z+V9Aq24SdlrQ9sfkagslT6xnIb2BbVrp9YzkN7AtiAQhZQKTD7raDjn7I0oU3sPutoOOfsjShQCfGA7Yt/O5flYkOnxgN2LfzuX5WIGGhCygEIXy5wGUkAbpyBBlCFhAIQsIBc3hFskVdl1URF744zUQnbbJEMYXcYBbxOK6ReW1CNDzl2tzmTG4sQ3oKngrK+ItaOIL7Qdlghqs7tiAfzo5oD672Y/bGFYVVswa7MUF3853dPvVk0GEl8PHndHzd/eJ0JL4ePO6Pm7+8Qdvgk2HpeVN3z1PUOuPKPaoHBJsPS8qbvnqeodceUe1BLoQhBoj1X8r6BVtwk7LWh7Y/I1WSj1X8r6BVtwk7LWh7Y/I1BZOn1jOQ3sC2LXTaxnIb2BbEAsoWbkCjw+62g45+yNKFN/D7raDjn7I0oEAnxgN2LfzuX5WJDp84Ddi387l+ViBhoQuZwjaKFmzvsyR0c8YEjsQfxHQj/AKgYdUOuvIIy5LhqoNWbHN5TWaCyR2fVV17aaMjHy6hedRjePLuApHZq82NVaT76mTEhacaKCIlscZBvDt1zhvj7rlz5deS4kuLjjOcSSXE6pJOqfWhBYzBtmuFpUgErho2nAZUt1C/aEoG4673G8LrlVGxrVlo52VdI8xzR6h2nNOqxw/M07Y9Q2wCnrmRwmUta1sdS5tHV6hZIbopHbschye43Hj1UHcIQ03i8ZQdQjKChBhchhTtwUlmTAG6aqBpYRt3vH43e5mMeO7dUhmnzZUlnsJqZQ6a78FPEQ+Z53MX8o9ZuCQGa7NNLaVSamf8AC1oLIIgb2wx36g3Scl527vUAghFlCEHZYIKXPLYgP8mOac+q5mJ2yBWESqwF2MWx1NpPGSYimgv3jCTI4eouLR/oKaqASXw8ed0fN394nOkvh486o+bv7xB3GCTYel5U3fPU9Q648o9qgcEuw9Lypu+ep6h1x5R7UEuhCEGiLVfyvoFW3CTstaHtj8jVZKLVfyvoFW3CTstaHtj8jUFlKfWM5DewLYtdPrGchvYFsQZVUv8A1mp4XV/3M/iVrQqioN1TWyy3Z/NNLi34ueySSYt+rdjE3LShCAXop7QmjGJDPPE2+/Fjmljbfu3NIF686EHVZhLVndalCx9TUvY6oaHNfPM5rhlyFpdcVZFVjwf7LUHOWfVWcQIPCnmINDM6upWk0E7r3AZRSyuOVp3GE6h2ibty/gFbaogbIx0UrWvje0sexwDmuadUEHVCSubjBXJAXVNkh09PrnU+umh5H8xvq1w/qQLNYKyRcSDkLSWuByFpGqCNooQeqjtOeG4U9RUQgagimljb0NIC9FRmhq5BiyVtW5u4aia48YxsqjUIMbp2zlJ2yVlCEApTM1YUtfUso6cZXm+R917YYhrnu4tobZuC25mMzFRaMmd0jL2A3SzuvEMO7jO2z/SMvan/AJj8ykNmQZzBe+V9zqiZwGPK4fK0bTdr1kkoJSy7PZTQRUtO3FhhYI4xqm4bZO2Tqk7pXpWVhAJL4ePOqPm7+8ToSXw8edUfN394g7fBLsPS8qbvnqfodceUe1QGCXYel5U3fPU/Q648o9qCXQhCDTFqv5X0CrZhJ2WtD23+xqsnFqv5X0CrZhJ2WtD23+xqCylPrGchvYFsWun1jOQ3sC2oBJvSRk9JR/2jv+ZORZQJrSRk9JR/2jv+ZZ0kZPSUf9o7/mTkWUCa0kZPSUf9o7/mWNJGT0lH/aO/5k5lhArMzmCR9JWU9a6vZIKeUSlgpnML7trGz03dCaaFhAIQou0rRdG8MYBqAkm/LfuIPHmjzG0df+KrgGe3XCaP+HMP9Y13Ebwl3auBd4JdQ1jHN/LHUMLXDjlZeD1QnBFJjNa667GaHXbl4X0gr3UYLLSZqQxSeuOZhH7sVaY8GdpnJoXF9bpoAP0crFLCBFUOB+uef48lLA3dxnzO6rWgfuXY2FgipISH1j5Kx41WkZzDfyGkk8RcUxFhBqpqdkTGxQsbHEwXMYxoa1o3ABkC2oWEAhCwgEmMO/nVHzd/eJzpMYd/OqPm7+8Qdvgl2HpeVN3z1P0OuPKPaoDBLsPS8qbvnqfodceUe1BLoQhBpi1X8r6BVswk7LWh7b/Y1WTabnuG7lHu1fokjhpzNvhqzabGl1LVYolcBeIpw0NuduBwAuO7eNxA8KbWM5DewLYkLYmFqrp4GU8kUNRnTQxkjy9khYMgDrsjiBt5PXur36dNRwOn+JKgdiEk9Oqo4HT9eRGnVUcDp+vIgdqEktOqo4HT9eRGnVUcDp+vIgdiEk9Oqo4HT/EkRp01HA6f4kqB1oSU06ajgdP8SVGnTUcDp+vKgdS1ywtddjta67UvANyTOnTUcDp/iSrGnRUcDp+vKgdSEldOio4HT9eVGnRUcDp+vKgdSwktp0VHA6fryo06KjgdP15UDpWEl9Oeo4HT9eVGnPUcDp+vKgdCwkxpz1HA6fryrGnPUcDp+vKgdCwkxpz1HA6fryo05qjgdP15UDmSZw7+dUfN394jTmqOB0/XlXG2valVa9a1zm57Uy4sMEMTSGsaDka0ZSGgkkuJ2ySbtQHTgl2HpeVN3z1P0OuPKPatOZyzBQUMFJfjaHiue4aj5De55HG4lb7MbqE+9BLIX1chBpqGfmGqMoWoyMkaYpQ0hwxXMeAWvB2suQj1L1kLzT0odtIOZqMGlmvcXGjDSdqOSWNvua11wWvSuszgrvjT+JTzqIjUJA9RIXxoR2+d0lBCaV1mcFd8afxLOldZnBnfGn8SmtCO3zuko0I7fO6SghNK6zOCu+NP4kaV1mcFd8afxKb0I7fO6SjQjt87pKCE0rrM4K740/iRpXWZwV3xp/EpvQjt87pKNCO3zukoIPSvszgrvjT+JGlfZnBXfGn8SnNCO3zuko0I7fO6Sgg9K+zOCu+NP4kaWFmcFd8afxKb0I7dd0lGhHbrukoIPSwszgrvjT+JGlhZnBXfGn8SnNBu3XdJRoN267pKCC0sLN4K740/iRpYWbwV3xp/Ep3Qbt13SUaDduu6SggtLCzeCu+NP4ljSxs3grvjT+JT2g3bruko0Gd13SUEDpY2bwV3xp/EjSxs3grvjT+JT2gzuu6SjQZ3XdJQQGllZvBXfGn8SNLKzeCu+NP4lP6DO67pKNBndd0lBAaWVm8Fd8afxKZsmwaSgadCwRQY2Rz9V7xuF7r3HivW7QZ3XdJWWWflvIQap5jKQ1oIjBvy6rj9lJ0UNwRBSBu0vUAgyhCEAhCEGCvlCEAhCEAhCEAhCEAhCEAhCEAhCEAhCEAhCEAhCEAhCEAvoIQgyhCEAhCEH//Z"/>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705053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plymouth.k12.wi.us/parkview/elem%20libraries/Page%20Images/searchfriendly.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304800"/>
            <a:ext cx="4723441" cy="2197610"/>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4" descr="data:image/jpeg;base64,/9j/4AAQSkZJRgABAQAAAQABAAD/2wCEAAkGBxMSDxQUEhIRFBQUFBQUFBQUFhgVFA8UFBQWFhQUFBQYHyggGBolHBQUITEhJSkrLi4uFx8zODMsOCgtLiwBCgoKDg0OFw8PGiwcHBwsLCwsLCwsLCwsLCwsLCwsLCwsLSwsLCwsLCwsLCwsLCwsLCwsLCwsLC0sLCwtLCwsLP/AABEIAQAAxQMBIgACEQEDEQH/xAAbAAADAQEBAQEAAAAAAAAAAAAAAQIDBQQGB//EAEgQAAECAgcECAMFBgQEBwAAAAEAAgMRBBITUVKR0SFhkqEFIjEyQWKi4RQjQhVTcoHSVGNxlMHTJDSx8AdDk7MGM0SCwsPj/8QAFwEBAQEBAAAAAAAAAAAAAAAAAAECA//EABsRAQACAwEBAAAAAAAAAAAAAAABQQIRITED/9oADAMBAAIRAxEAPwD9jpfSMNjqlY19mxrXOqz7K1UGrPbKcprwx+kYlo1rGFzZgPJrtLQTKberVdLtO0Lm9KPf8YA2VT4hlat22ohAzaB9NWoNp7ezeU2DS3UyC5lJgMgCdrBq/Mjdsg2c5bR2gjkrj1l9AIhvKdobyoCaKmPGcAJE95gze0HkStLQ3lYUruj8cP8A7jVqqtKtDeUWhvUoVZVaG8otDeVKE0LtDeUrQ3lShQVaG8otDeVKEFWhvKLQ3lQhBdob0WpvUpop2pvKLU3lSUIijFN6Vqb1LkFFVam9Fqb1CER6qO8mc0KaJ2FCkq+X6bb/AI5hcS012BuwNa6GGmZrjaXBznbCdg7AJknm9KOoH2xRbR0Y0uTrCTiYYNU1q0uzZ4HZ2b10+mQG01plWnEhkuDTWYQ2Qh1+xwlMyB2Vjs601FN6RpQp0FkOhtdR3TtaQ4gPhbD3WzmZ7PDxTGOJb6QLwUnpqjw4wgvjQ2xXSqwy4BxncF62xRv4Tovyn/xP/wAMo9K6VdSRHaIUSKxziQ+0hsaxrS1rasi7qkAzlIjskrqR+q0ruj8cP/uNWq88d4qjt70PwONu5a2g38J0V11qZ4tCi0Hm4XaItBv4ToqytCm0G/hOiLQb+E6IKQorjfkdE6435HRNCpJJB435HRFoN/CdFNCgiSmuN+R0RXG/I6JoWhRaDfkdEWg35HRTSqKFNoN+R0RaDfkdE0KKSRiDfkUrQXqoopKbVt4zStm4m5hND2UTsKFNCeCDIg/wM0LMq+X6af8A41tUAERIdZtYzeS3ZEszIAdjawPWqkHuhZdKwIpp1GiGmmCxpP8AhZMHxfgBMv2yJHYCvR0+XfFww50haMMPrANq7A/qgh1aczMzEpSIMwuL07GoP2tQ4ceE+JSya1HiCuYcIgkzcK4GwtHgZbFcPIR9qHnC7lqmXnC706oFby5HVPrXtyOq0Mo7zIdV3eZhxt3rUvOE8tVlSK1UbR34fgfvG71rJ27I6qWtCucJ9OqKxwnlqnJ14yOqJOvbkdVUKscLvTqiscJ5ap9a9uR1RJ17cjqgVY4Ty1TrHCeWqJOvbkdUpOvbkdUDrHCcwiscJzGqJOvbkdUSde3hOqArHCeWqKxwnlqiTr25HVEnXtyOqArnCeWqK5wnlqiTrxkdUdby80BWOF3LVKucLvTqn1vLzR1t3NQIvOF3LVFc4XenVBJuGfsgk3DP2QFc4XctUq+53JOZuGfsiZuGfsg9NEdOew/mhFEnIzAzmhZkfL9LgfGNq1iDGh1jUHVe1oAaHkisJSMpGRJ2jsSp8XpEU6A2DChGhkfPiuLa7Np2NbMHaKvgUumSPjWbGsNqztrAxuqPmdoaZbGzEyJSmOxePpagNPSlGiO6UMGTZChB0viu9+8ExtH0k7O3slcPC31oYcR5aIqHEeWigBuL1HVPq4vUdVRNIaao6x78O77xu5a1TiPLRYR6tUbfqZ9XnbvWsm3+r3S1pVU4jy0SqnEfTolJt/q90pNvHF7qoqocTsm6IqHE7JuimTbxxe6Orf6vdBVQ4nZN0TqHE706KOpiHF7p9TEOL3VFVTiPLRFQ4jy0U9TF6jqiTcXqOqC6hxH06JVDid6dEpNxeo6p1W3niOqAqHE706IqHE706IqC88R1RZi93E7VQBYcTvToiocRyboizF7uJ2qLIXu4naoEWnEchogtOLkE7P8AFxHVBh/izKgUjfyRI3jL3RU3uzKdTec0Hoog2GaaVFEge1NZkfL9OOlTIYe6YMRhYBElVbKRrQtnjM19vbLZ48zpmk0FvSlFbEokWLSDKzjsY4sgEl3fMxdOcjyXT6VIFLaWCIRbstO5UtAz6Z9etVq9vV/OamlxukvjoNlDgihS+dXItp9aZZI/h2S/PbsYeDvB7bjwnRO0bv4Toi0OB3p1RaHC706rYzjxGyGw95n0uxt3LS1FzuF2iikPMh1Xd5mHG3etK5wO9OqLRWguPC7RFoLjwu0TrnA706ornA706ogtBceF2iLQXHhdogPOF3p1RXOF3p1VBajzcLtEWo83C7ROucLvTqiucLvTqgVqLncDtECK253A7ROucLvTqgRDhd6dUCtG3Hgdoiu248LtFVocLvTqiucLvTqgisy70nRE2Xek6K65wu9OqK5wu5aqCPl3Dh9lPy7m5ey2r+V3LVTX8ruWqozNn5OSfy/JyVGLudknabnZFQZzh/u+SJw/JyV2oudwlFqPNwnRB6KHVkZS/KSE6K6YPbkR/qhYkfMdLVjTWGo1pD2ta6zM4jZE7Y4MpT+iUxKe0LnUyiQ/tmC9/SDmxxD6tCESTYwqxBMt7CJFxlKfV7buh0s3/GwwYjXExA4ND3V4Tapl8na2Xb19h2gbe1cylUqijpuDCNDivpBhlzKUGAshNk+ZIPZ2SrS8ZJh4PspuubmdETdc3iOiKhxHIIqnEchotDOkF1UbB3ofj527lp1rm5lZUhpqjrHvQ/AfeNWtU4jkEhaHWubmdETdc3M6IqnEchoiqcRyGiqCbrm5nRE3XNzOiKpxHIaILTiOQ0VDm65uZ0QC65uZ0RVOI5BFU4uQQE3XNzOic3XNzOiQacXIIqnFyCBguubmdE5uubmdEg04uQRI4uSgc3XDiOiJuubxHREjeMvdEnXjL3QFZ1zeI6JEuwt4vZOTrxl7pSde3hOqCS52EcXsmXOwji9kEOvbwnVEnXt4TqgVd2Hn7JVnYeYVSde3I6pSde3L3QeminYdkkIos5GcvyQsSPlukHMNNY1leYjAvbXbVrGG7aGTrsMvEANO3tTjQ+kftGHUsfgKvzJuda1qru6Z9s6nhKXiq6UfENLhB7QGCL1DIGYs3mZdXn/7ag/iVyqV0fQz01CiGnFsdsOTaJWAbFbUftLfHYSZduyaYeD7KyF7uI6pWQvdxHVR8vyckTh+Tkt9CpELYO93mfU7G3etrL8XE7VeakCHVHc70O7G1a9S5uSnVpdkPNxO1RZi93E7VRNnlyCJw/JyV6jSzF7uI6osvxcTtVE4fk5I+X5OSouy/FxO1RY/i4naqPl+TkiUPyckF2P4uJ2qYhfi4jqspQ/3fJAEL936UGtlvdmdU7Le7MrKrD/d+lMNh/u/Sg1st7s0We92azlD/d8kSh+TkoNLPzO5aKbM4nctFNWH5OSQDL25qizDOJ3p0Sszid6dEqrbxmnVbf6jqoFUOJ3p0RUOI5DRFQXniOqKgvPEdUHpoo2HaTl/RCKK2QPbmShYkfLU8SpzPnNifNmYcyXwpw4ktleqG9n0A7yvDFptH+2oUM9HRDHsiW0yp1YYqPJbW7Bsm2c/qkvdTIkP46G1jXteIrnEF1VkT5cSs5sIu2mZHXq/ntTinpL7RZVFG+Aq9cEm1rVXSqmXbWq7pKYeK74ieV3LVFp5XctUg52FvF7L8wpn/FtzOknUcUMmBDjmjvilxr1hEsy8CUgJ9jTtI8R2LY/S6TE6o2O78O7G3etbTc7JZUkukNg78P6v3jdy1m64cR0Qo7Tc7lqlaeV3LVE3XDP2RN1wz9lUFp5XctUxE8rsvdE3YRn7JVnXDP2QO03OyRa7ncJRWdcM/ZFZ2EZ+yBWu53CUxF3O4Sis7CM/ZFY4eaAtRc7hKoRR5uE6Ka5w8wnXOE5jVA7Qb+E6ItRv4XaJ1zhd6dUVzhd6dUEmKN/C7RK0G/hdonaHC706otDhdy1QIxBv4Togvb/tp0QYhwu9OqZiHC706oIrt/2Doglm7JVaeV3LVFp5XctVRvQyJGUvyQnRHTnsI/ihc5HzXSBjGmQg6zay1NmWzLpiDE78yO0VtgH5rmvoED7ZZF+PcKS1lX4SsAyIDDdtMOc3ADrduwgFe+nQ2/Gs+c9xMQ1odYOEH5T5FrAOrtA2m9c98ej/AGyxnwUe3szKmWYqNaWE1S+XVn1hPfvT5rL61ofe3hP6lyI//hajvpApDobLUGtWAcA47Nrm1pOOwdty64hHE7loqszidy0WhlSA6Q2t77PpONu9ayde3hOqypEMyHWd3mXYxuWtmcTuWiE+CTr28J/UlJ17eE/qTqHE7lonUOJ3LRVC617eE6o617eE6p1Did6dEqhxOybogJOvbkdU+te3I6pVDid6dE6hxH06ICTr25HVEnXtyOqKhxHloiqcR5aIHJ3lyOqOt5cjqgNOI8tEBhxHlogfW8vNHW8vNAacRyGidU4jkEEzdc3M6Im65uZ0TqHEcglUOLkEAS65vEdEEuwt4joiq7FyQWuvGXuoFWdhbxHRE3XN4joiTrxl7ok69vCdVR6KITIzA/Iz/ohFEBkZyP8AAS/qhYkfLU1zPj2AQHNeHmcV0Oq2KLKJsEUdvhsNymrTPtETNG+Bs9onKKIkthGyZ23mUivVTmxvjIdYw7KuS2qHWjTZRO9OYIO3skuQIdG+2g4U6P8AECCT8J1rJ7asi4zbIkTBkDMSBvmwWX1Qs725p/LvZmFQijfwu0TEUb+F2i2jz0gQ5Dud5niMYWny728XulSIgkO3vM+k4xuWtqN/CdFOrSOpe3i90+peOJXaDfwnRFcb8joqiepeM05NvGfunXFx4Toiu270nRAurf6vdEhf6jqisP8AYOidYf7BQMAXniOqA0XniOqU27skTbuyUFVN5zOqdT+PEVHVuGSJs8uSosM3nMp2e92ZWYLPLyRNnk5INLPe7MpWf4syorMvZyR1PLyQVZb3ZlBh73ZlQanl5Jmp5eSgdnvdmipvOanqeXkg1fLyVHrogkDtJ/ihTRJSMpdvghYkfMU90D7Qb84viAkuo4i16os3SfYk9TbV60h2ryOpkH7Xa37OiW1mZUyzFVgqnqGJ2CYmO3x3rq9IRn/FQ2tgkScZRHuYGO+W+YAa4vnIntaOxect6Q+PBrUf4KzkWy+YIkthbsn23nxOzYmCy7YiHC7lqnaHAcxqpFfy5HVPr+XmtIypMQ1R1Hd5mHG3etbQ4HenVY0utVG1vfh+B+8bvW3X8vNRqlCIcLuWqK5wu5apCv5eafW8vNVkWhwu5aornC7lqjreXmjrXNzKArnC7lqnXOF3LVKbrm5nRFZ1zeI6IornC7lqnX3HlqlN2FvF7IrOubxeyIqvuPJFfcUTdcMzolM3DP2RVV9xRX3HJIE3DP2TrG4Z+yILTcckrTcciis64cXsis64Z+yBGJuORTri45FSXOwjP2TrHDzRRaC45FIxBceE6J1jh5pVjh5qj00R0we3t8QR/qhFEOwzEtqFiRwukYUT4mGbSTKxkAwAt+W87XEmfZLsHauLDo9G+16wp0X4my/y8+o5lXa6RbJx7PHZV3FdHpNkH4xhquL65rSEQ/8ALdKRlIbap2XLxsjwz0nZ/BvDxDn8XOYAwF3aJ9bsJ8L0wSX0ghnG7Juidmcbsm6KWwhe7jdqmIYxO43arYilwzVHXd34fg37xu5a2ZxuybosaVDFUbXd+H9bvvG71rZC93G7VS1pVmcbsm6J1Djdk3RTYi93G7VOxF7+N2qqHUOI5DROqcXIJWAvfxO1RYi93E7VQOqcXIIqnFyRZb3cR1RZb3cRQEjeMkSdeMvdFnvdmUWe92ZQOTr25HVEnXjI6os97s0VN7uWiKcnXjI6oIdeMjqiobzy0RU3u5aIEQ69vCf1Ik69vCf1IqHE7lolZnE706IhEPvbwn9SqTr28J1UmGcTvTonZnG706ICTr25HVHWvbkdUrM4nenRFmcbsm6Ir1UQGRnLt8EJUNpAMyTt8Zf0AQsyPn+lIkT4qGLOHUrGq8vJJNk+c4dTZsrePgL9nmZR6T8a5zokM0Wrsh2QrB8u0ODZgdmwk+O6V9KMlTGuNJiEFxnCnBAhCzftb1a+0yG131LwQW0T7Uc5rovxVnth7WtqEOE57A76u0nu+VMEl9G0Q8I4DorBZcOE6IbEOF3p1VCIcLvTqtjGlFlUdX62fQcbdy0FnhHAdFNLiGqOq7vw8P3jd61EQ4HenVRqiFncOH2TlDwt4fZO0OF3LVVaHC7lqjLOrDwt4fZOrDubkFVocLuWqdocLuWqKmrDuZkESh3M5K7Tyu5aotPK5BEofk5IlD8nJXX8rskWm52SCJQ/JyR1PJmFdpudki0FzsignqXtzCfUvbmqtPxZHRFoLjwnRBHUvbml1L25qzEFzuE6ItB5uF2iDM1MQ4vdOTLxxHVUYguPC7RFcXHhOiCZMv8AV7pVWX+o6q64uPCdFJe270nRB66CBIyM9t5P+qSdClIyvukhZkfMdJvHxzatGcXg/wDmljA2KDDf1REnMkdsiPpWbKRE+OLPg2BtUE0kH6qrpDuAkSEpz+qUu1b9KQqQaWz5sJsMvNnKG60YRCiVq7i+q4ETlsEpjtWbaPH+MJ+LBhVWix6lbuum4yb2zLd0h2bSmBLsNL7m5nRUC65uZ0WbYbsbsm6KhDdjdk3RaRFKLqo7vfh+J+8atg51zczovPSYZqjru78Pwb943ct6hxuybopbVKBdc3M6Jzdc3M6KahxHJuidQ4jkNFUObrm8R0TDnXN4vZTUOI5DROq7FyCCqzrm8R0TrOubxHRSA7EMk5OxDJA6zsLeI6IrOwt4j+lKTsQ4fdEnYm8J/UgKzsLeI/pTrOwji9kpOvbwn9SJOvbwnVA6zsPP2RWOHmjrXt4TqiTr28J/UgKxw80Vjh5hKTr28J/UiTr28J/UgC84TmE65wnMKSHXt4TqiTr28J1QFc4TmNUq5wu9OqDWvbkdUiXeXmg9tDMwdhG3d/RCKFOqZy7fBCzI+P6WfRftEB0Q2tYWjTEiNDW2L6gbtAE+rMNv29qwBoX2hsrtjlrdu0MIqRara47Nhimrv/gun0pSIopkMGEKlc1HBwNoTBfOsO1sutskezt2yXn+LjCl1TAaYMh80NdWaar5gjbMTDB2fUeyW1gkurDDMZ/6jtV+Y9OdH9IN6dtYcZ7oT+4BFNVjBDAsyyfZXE5jYe2fav05kVtx4HaK7Vtx4HaLfRnSQyrsee/D+sn/AJjd62kzF6zqsqREbVGw96H9LvvG7lratuPA7RS2qOTMXrOqcm4jxnVK0bceB2iLRtx4HaK9ZOTcR4zqmGtxHjOqm1bceB2iK7bjwO0U6rQMF7uI6p2QvdxO1WM2YfQdFXy8PoOivTbWyF7uJ2qLLe7iOqy+Xh9B0R8vCOA6JobWW92ZSst7syspQ7mZJ/LuZkFBrZ+Z3+/yTszidy0WUofkyCr5fk5IKszidy0QYRxO5aKDZ+TkpNn5OSCzDOJ3p0Tszidy0WLjDvZmEEw8TOIaoNCw4nenRKocTsm6LOtDxN4vdKcPEOP3VHSoI6pmZ7d39EKej5VTIz23zQsSPlelA0U5pbSYhNp121gWwfluk1ocC1p23T638Fh/68ltId3WToxiEhwlGk4Nd2TMzMdtkLjP6rpDotr3tiVW12mc5DrbCJOMpy2r5F1D6TdGtHULo+s3un4mLMSDh90Z7HO8PEqYc9SX0LXuw8wrD3Yea4s+lf2Sg/zUT+wi06W/YqF/Nv8A7K1uB1473VR1fqZ4+dq1D3YRxey4L3dLEf5OhdrT/m3+BB+53KjF6W8KFQv5t/8AZTcNU7td2EcXsnXdhHF7LgCL0v8AsVB/mn/2kW3S/wCxUH+af/aTcI79d2HmnaOw8wuAI3S/7DQf5t/9pUI/Sv7BQ/5x39lNwO3anAcxqrEU4HenVcRtI6U8ej6N/PH+wtW0rpHx6PgflTf/AMFR17U4HenVFocDvTquY2lU/wAaBDH8KWD/APUtG0imeNBypEM//EKDoWhwu5aotDhdy1XiFJpP7E/8o0I/6kKhSaR40KL/ANSB+tB7LQ4XctU7Tyu5aryClRv2OPx0f+6n8VG/Y6Rx0f8AvIPSYnldy1SMXyu5arD4mL+yUjio/wDdVWkT9njcUH+4m4Fui+V2SRi+V2SK0T7mIPzh/wBHqw15+hw/NuqbgZmKLncJStRc7hdotrN2E8tUhCdhdy1TcD09HOBaZT7fEEf6oVUBhDesJE7ZbJjZ2GWyf8EKSP/Z"/>
          <p:cNvSpPr>
            <a:spLocks noChangeAspect="1" noChangeArrowheads="1"/>
          </p:cNvSpPr>
          <p:nvPr/>
        </p:nvSpPr>
        <p:spPr bwMode="auto">
          <a:xfrm>
            <a:off x="0"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6" name="AutoShape 12"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172720" y="873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7" name="AutoShape 14"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345440" y="17637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grpSp>
        <p:nvGrpSpPr>
          <p:cNvPr id="23" name="Group 22"/>
          <p:cNvGrpSpPr/>
          <p:nvPr/>
        </p:nvGrpSpPr>
        <p:grpSpPr>
          <a:xfrm>
            <a:off x="-16485" y="1436042"/>
            <a:ext cx="7789672" cy="4550116"/>
            <a:chOff x="0" y="990600"/>
            <a:chExt cx="6873240" cy="4136469"/>
          </a:xfrm>
        </p:grpSpPr>
        <p:grpSp>
          <p:nvGrpSpPr>
            <p:cNvPr id="11" name="Group 10"/>
            <p:cNvGrpSpPr/>
            <p:nvPr/>
          </p:nvGrpSpPr>
          <p:grpSpPr>
            <a:xfrm>
              <a:off x="0" y="990600"/>
              <a:ext cx="6873240" cy="1645920"/>
              <a:chOff x="0" y="990600"/>
              <a:chExt cx="6873240" cy="1645920"/>
            </a:xfrm>
          </p:grpSpPr>
          <p:grpSp>
            <p:nvGrpSpPr>
              <p:cNvPr id="8" name="Group 7"/>
              <p:cNvGrpSpPr/>
              <p:nvPr/>
            </p:nvGrpSpPr>
            <p:grpSpPr>
              <a:xfrm>
                <a:off x="0" y="990600"/>
                <a:ext cx="6858000" cy="1645920"/>
                <a:chOff x="0" y="990600"/>
                <a:chExt cx="6858000" cy="1645920"/>
              </a:xfrm>
            </p:grpSpPr>
            <p:sp>
              <p:nvSpPr>
                <p:cNvPr id="2" name="Rectangle 1"/>
                <p:cNvSpPr/>
                <p:nvPr/>
              </p:nvSpPr>
              <p:spPr>
                <a:xfrm>
                  <a:off x="0" y="990600"/>
                  <a:ext cx="6858000" cy="76200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Rectangle 3"/>
                <p:cNvSpPr/>
                <p:nvPr/>
              </p:nvSpPr>
              <p:spPr>
                <a:xfrm>
                  <a:off x="0" y="1143000"/>
                  <a:ext cx="6858000" cy="762000"/>
                </a:xfrm>
                <a:prstGeom prst="rect">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0" y="1447800"/>
                  <a:ext cx="6858000" cy="762000"/>
                </a:xfrm>
                <a:prstGeom prst="rect">
                  <a:avLst/>
                </a:prstGeom>
                <a:blipFill>
                  <a:blip r:embed="rId5"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0" y="1676400"/>
                  <a:ext cx="6858000" cy="762000"/>
                </a:xfrm>
                <a:prstGeom prst="rect">
                  <a:avLst/>
                </a:prstGeom>
                <a:blipFill>
                  <a:blip r:embed="rId6"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Rectangle 2"/>
                <p:cNvSpPr/>
                <p:nvPr/>
              </p:nvSpPr>
              <p:spPr>
                <a:xfrm>
                  <a:off x="0" y="1874520"/>
                  <a:ext cx="6858000" cy="762000"/>
                </a:xfrm>
                <a:prstGeom prst="rect">
                  <a:avLst/>
                </a:prstGeom>
                <a:blipFill>
                  <a:blip r:embed="rId7"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p:cNvSpPr/>
                <p:nvPr/>
              </p:nvSpPr>
              <p:spPr>
                <a:xfrm>
                  <a:off x="0" y="2133600"/>
                  <a:ext cx="6858000" cy="502920"/>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0" name="Rectangle 9"/>
              <p:cNvSpPr/>
              <p:nvPr/>
            </p:nvSpPr>
            <p:spPr>
              <a:xfrm>
                <a:off x="15240" y="990600"/>
                <a:ext cx="6858000"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en-US" sz="5300" b="1" cap="all" dirty="0">
                  <a:ln w="0"/>
                  <a:solidFill>
                    <a:schemeClr val="bg1"/>
                  </a:solidFill>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endParaRPr>
              </a:p>
            </p:txBody>
          </p:sp>
        </p:grpSp>
        <p:sp>
          <p:nvSpPr>
            <p:cNvPr id="22" name="TextBox 21"/>
            <p:cNvSpPr txBox="1"/>
            <p:nvPr/>
          </p:nvSpPr>
          <p:spPr>
            <a:xfrm>
              <a:off x="647700" y="2385060"/>
              <a:ext cx="5562599" cy="2742009"/>
            </a:xfrm>
            <a:prstGeom prst="rect">
              <a:avLst/>
            </a:prstGeom>
            <a:noFill/>
          </p:spPr>
          <p:txBody>
            <a:bodyPr wrap="square" rtlCol="0">
              <a:spAutoFit/>
            </a:bodyPr>
            <a:lstStyle/>
            <a:p>
              <a:pPr algn="ctr"/>
              <a:endParaRPr lang="en-US" sz="5300" b="1" dirty="0">
                <a:effectLst>
                  <a:outerShdw blurRad="38100" dist="38100" dir="2700000" algn="tl">
                    <a:srgbClr val="000000">
                      <a:alpha val="43137"/>
                    </a:srgbClr>
                  </a:outerShdw>
                </a:effectLst>
              </a:endParaRPr>
            </a:p>
            <a:p>
              <a:pPr algn="ctr"/>
              <a:r>
                <a:rPr lang="en-US" sz="5300" b="1" dirty="0">
                  <a:effectLst>
                    <a:outerShdw blurRad="38100" dist="38100" dir="2700000" algn="tl">
                      <a:srgbClr val="000000">
                        <a:alpha val="43137"/>
                      </a:srgbClr>
                    </a:outerShdw>
                  </a:effectLst>
                </a:rPr>
                <a:t>Grade 5 Interim</a:t>
              </a:r>
            </a:p>
            <a:p>
              <a:pPr algn="ctr"/>
              <a:endParaRPr lang="en-US" sz="5300" b="1" dirty="0">
                <a:effectLst>
                  <a:outerShdw blurRad="38100" dist="38100" dir="2700000" algn="tl">
                    <a:srgbClr val="000000">
                      <a:alpha val="43137"/>
                    </a:srgbClr>
                  </a:outerShdw>
                </a:effectLst>
              </a:endParaRPr>
            </a:p>
            <a:p>
              <a:pPr algn="ctr"/>
              <a:r>
                <a:rPr lang="en-US" sz="3100" dirty="0"/>
                <a:t>Name_____________________</a:t>
              </a:r>
            </a:p>
          </p:txBody>
        </p:sp>
      </p:grpSp>
      <p:pic>
        <p:nvPicPr>
          <p:cNvPr id="1030" name="Picture 6" descr="http://blog.zemanta.com/blog/wp-content/uploads/2012/06/five.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8600" y="1828800"/>
            <a:ext cx="1171242" cy="1008101"/>
          </a:xfrm>
          <a:prstGeom prst="rect">
            <a:avLst/>
          </a:prstGeom>
          <a:noFill/>
          <a:extLst>
            <a:ext uri="{909E8E84-426E-40DD-AFC4-6F175D3DCCD1}">
              <a14:hiddenFill xmlns:a14="http://schemas.microsoft.com/office/drawing/2010/main">
                <a:solidFill>
                  <a:srgbClr val="FFFFFF"/>
                </a:solidFill>
              </a14:hiddenFill>
            </a:ext>
          </a:extLst>
        </p:spPr>
      </p:pic>
      <p:sp>
        <p:nvSpPr>
          <p:cNvPr id="18" name="Slide Number Placeholder 17"/>
          <p:cNvSpPr>
            <a:spLocks noGrp="1"/>
          </p:cNvSpPr>
          <p:nvPr>
            <p:ph type="sldNum" sz="quarter" idx="12"/>
          </p:nvPr>
        </p:nvSpPr>
        <p:spPr/>
        <p:txBody>
          <a:bodyPr/>
          <a:lstStyle/>
          <a:p>
            <a:fld id="{CF669FE8-2A6A-4FDA-B6E7-4A7C87AD6E1D}" type="slidenum">
              <a:rPr lang="en-US" smtClean="0"/>
              <a:pPr/>
              <a:t>17</a:t>
            </a:fld>
            <a:endParaRPr lang="en-US" dirty="0"/>
          </a:p>
        </p:txBody>
      </p:sp>
    </p:spTree>
    <p:extLst>
      <p:ext uri="{BB962C8B-B14F-4D97-AF65-F5344CB8AC3E}">
        <p14:creationId xmlns:p14="http://schemas.microsoft.com/office/powerpoint/2010/main" val="3669983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59080" y="177266"/>
            <a:ext cx="7772400"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spAutoFit/>
          </a:bodyPr>
          <a:lstStyle/>
          <a:p>
            <a:pPr fontAlgn="base">
              <a:spcBef>
                <a:spcPct val="0"/>
              </a:spcBef>
              <a:spcAft>
                <a:spcPct val="0"/>
              </a:spcAft>
            </a:pPr>
            <a:r>
              <a:rPr lang="en-US" altLang="en-US" b="1" u="sng" dirty="0">
                <a:solidFill>
                  <a:srgbClr val="000000"/>
                </a:solidFill>
                <a:latin typeface="Calibri" pitchFamily="34" charset="0"/>
                <a:ea typeface="Calibri" pitchFamily="34" charset="0"/>
                <a:cs typeface="Verdana" pitchFamily="34" charset="0"/>
              </a:rPr>
              <a:t>A Lesson in </a:t>
            </a:r>
            <a:r>
              <a:rPr lang="en-US" altLang="en-US" b="1" u="sng" dirty="0" smtClean="0">
                <a:solidFill>
                  <a:srgbClr val="000000"/>
                </a:solidFill>
                <a:latin typeface="Calibri" pitchFamily="34" charset="0"/>
                <a:ea typeface="Calibri" pitchFamily="34" charset="0"/>
                <a:cs typeface="Verdana" pitchFamily="34" charset="0"/>
              </a:rPr>
              <a:t>Courage</a:t>
            </a:r>
            <a:r>
              <a:rPr lang="en-US" altLang="en-US" b="1" u="sng" dirty="0" smtClean="0">
                <a:latin typeface="Calibri" pitchFamily="34" charset="0"/>
                <a:ea typeface="Calibri" pitchFamily="34" charset="0"/>
                <a:cs typeface="Verdana" pitchFamily="34" charset="0"/>
              </a:rPr>
              <a:t>:</a:t>
            </a:r>
            <a:endParaRPr lang="en-US" altLang="en-US" sz="700" dirty="0">
              <a:latin typeface="Arial" pitchFamily="34" charset="0"/>
              <a:cs typeface="Arial" pitchFamily="34" charset="0"/>
            </a:endParaRPr>
          </a:p>
          <a:p>
            <a:pPr eaLnBrk="0" fontAlgn="base" hangingPunct="0">
              <a:spcBef>
                <a:spcPct val="0"/>
              </a:spcBef>
              <a:spcAft>
                <a:spcPct val="0"/>
              </a:spcAft>
            </a:pPr>
            <a:r>
              <a:rPr lang="en-US" altLang="en-US" sz="1300" dirty="0">
                <a:solidFill>
                  <a:srgbClr val="000000"/>
                </a:solidFill>
                <a:latin typeface="Calibri" pitchFamily="34" charset="0"/>
                <a:ea typeface="Calibri" pitchFamily="34" charset="0"/>
                <a:cs typeface="Verdana" pitchFamily="34" charset="0"/>
              </a:rPr>
              <a:t>More than Fifty Years Ago, Rosa Parks Changed the Country Forever </a:t>
            </a:r>
            <a:endParaRPr lang="en-US" altLang="en-US" sz="700" dirty="0">
              <a:latin typeface="Arial" pitchFamily="34" charset="0"/>
              <a:cs typeface="Arial" pitchFamily="34" charset="0"/>
            </a:endParaRPr>
          </a:p>
        </p:txBody>
      </p:sp>
      <p:pic>
        <p:nvPicPr>
          <p:cNvPr id="2049"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1262" y="1032623"/>
            <a:ext cx="2576407" cy="192786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61172" y="879701"/>
            <a:ext cx="7452148" cy="8717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spAutoFit/>
          </a:bodyPr>
          <a:lstStyle/>
          <a:p>
            <a:pPr fontAlgn="base">
              <a:spcBef>
                <a:spcPct val="0"/>
              </a:spcBef>
              <a:spcAft>
                <a:spcPct val="0"/>
              </a:spcAft>
            </a:pPr>
            <a:r>
              <a:rPr lang="en-US" altLang="en-US" sz="1300" b="1" dirty="0">
                <a:solidFill>
                  <a:srgbClr val="000000"/>
                </a:solidFill>
                <a:latin typeface="Calibri" pitchFamily="34" charset="0"/>
                <a:ea typeface="Calibri" pitchFamily="34" charset="0"/>
                <a:cs typeface="Verdana" pitchFamily="34" charset="0"/>
              </a:rPr>
              <a:t>Cast of Characters </a:t>
            </a:r>
            <a:endParaRPr lang="en-US" altLang="en-US" sz="1300" dirty="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n-US" altLang="en-US" sz="1300" b="1" dirty="0">
                <a:solidFill>
                  <a:srgbClr val="000000"/>
                </a:solidFill>
                <a:latin typeface="Calibri" pitchFamily="34" charset="0"/>
                <a:ea typeface="Calibri" pitchFamily="34" charset="0"/>
                <a:cs typeface="Verdana" pitchFamily="34" charset="0"/>
              </a:rPr>
              <a:t>Narrators 1, 2, 3 </a:t>
            </a:r>
            <a:endParaRPr lang="en-US" altLang="en-US" sz="1300" dirty="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n-US" altLang="en-US" sz="1300" b="1" dirty="0">
                <a:solidFill>
                  <a:srgbClr val="000000"/>
                </a:solidFill>
                <a:latin typeface="Calibri" pitchFamily="34" charset="0"/>
                <a:ea typeface="Calibri" pitchFamily="34" charset="0"/>
                <a:cs typeface="Verdana" pitchFamily="34" charset="0"/>
              </a:rPr>
              <a:t>Bus driver</a:t>
            </a:r>
            <a:r>
              <a:rPr lang="en-US" altLang="en-US" sz="1300" dirty="0">
                <a:latin typeface="Calibri" pitchFamily="34" charset="0"/>
                <a:ea typeface="Calibri" pitchFamily="34" charset="0"/>
                <a:cs typeface="Times New Roman" pitchFamily="18" charset="0"/>
              </a:rPr>
              <a:t> </a:t>
            </a:r>
            <a:endParaRPr lang="en-US" altLang="en-US" sz="1300" dirty="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n-US" altLang="en-US" sz="1300" b="1" dirty="0">
                <a:solidFill>
                  <a:srgbClr val="000000"/>
                </a:solidFill>
                <a:latin typeface="Calibri" pitchFamily="34" charset="0"/>
                <a:ea typeface="Calibri" pitchFamily="34" charset="0"/>
                <a:cs typeface="Verdana" pitchFamily="34" charset="0"/>
              </a:rPr>
              <a:t>Rosa Parks </a:t>
            </a:r>
            <a:endParaRPr lang="en-US" altLang="en-US" sz="1300" dirty="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n-US" altLang="en-US" sz="1300" b="1" dirty="0">
                <a:solidFill>
                  <a:srgbClr val="000000"/>
                </a:solidFill>
                <a:latin typeface="Calibri" pitchFamily="34" charset="0"/>
                <a:ea typeface="Calibri" pitchFamily="34" charset="0"/>
                <a:cs typeface="Verdana" pitchFamily="34" charset="0"/>
              </a:rPr>
              <a:t>Bus riders 1, 2 </a:t>
            </a:r>
            <a:endParaRPr lang="en-US" altLang="en-US" sz="1300" dirty="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n-US" altLang="en-US" sz="1300" b="1" dirty="0">
                <a:solidFill>
                  <a:srgbClr val="000000"/>
                </a:solidFill>
                <a:latin typeface="Calibri" pitchFamily="34" charset="0"/>
                <a:ea typeface="Calibri" pitchFamily="34" charset="0"/>
                <a:cs typeface="Verdana" pitchFamily="34" charset="0"/>
              </a:rPr>
              <a:t>Police officers 1, 2 </a:t>
            </a:r>
            <a:endParaRPr lang="en-US" altLang="en-US" sz="1300" dirty="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n-US" altLang="en-US" sz="1300" b="1" dirty="0">
                <a:solidFill>
                  <a:srgbClr val="000000"/>
                </a:solidFill>
                <a:latin typeface="Calibri" pitchFamily="34" charset="0"/>
                <a:ea typeface="Calibri" pitchFamily="34" charset="0"/>
                <a:cs typeface="Verdana" pitchFamily="34" charset="0"/>
              </a:rPr>
              <a:t>E. D. Nixon, civil rights leader </a:t>
            </a:r>
            <a:endParaRPr lang="en-US" altLang="en-US" sz="1300" dirty="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n-US" altLang="en-US" sz="1300" b="1" dirty="0">
                <a:solidFill>
                  <a:srgbClr val="000000"/>
                </a:solidFill>
                <a:latin typeface="Calibri" pitchFamily="34" charset="0"/>
                <a:ea typeface="Calibri" pitchFamily="34" charset="0"/>
                <a:cs typeface="Verdana" pitchFamily="34" charset="0"/>
              </a:rPr>
              <a:t>Raymond Parks, Rosa Parks' husband </a:t>
            </a:r>
            <a:endParaRPr lang="en-US" altLang="en-US" sz="1300" dirty="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n-US" altLang="en-US" sz="1300" b="1" dirty="0">
                <a:solidFill>
                  <a:srgbClr val="000000"/>
                </a:solidFill>
                <a:latin typeface="Calibri" pitchFamily="34" charset="0"/>
                <a:ea typeface="Calibri" pitchFamily="34" charset="0"/>
                <a:cs typeface="Verdana" pitchFamily="34" charset="0"/>
              </a:rPr>
              <a:t>Protesters 1, 2, 3 </a:t>
            </a:r>
            <a:endParaRPr lang="en-US" altLang="en-US" sz="1300" dirty="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n-US" altLang="en-US" sz="1300" b="1" dirty="0">
                <a:solidFill>
                  <a:srgbClr val="000000"/>
                </a:solidFill>
                <a:latin typeface="Calibri" pitchFamily="34" charset="0"/>
                <a:ea typeface="Calibri" pitchFamily="34" charset="0"/>
                <a:cs typeface="Verdana" pitchFamily="34" charset="0"/>
              </a:rPr>
              <a:t>Fred Gray, Rosa Parks' lawyer </a:t>
            </a:r>
          </a:p>
          <a:p>
            <a:pPr marL="191030" indent="-191030" eaLnBrk="0" fontAlgn="base" hangingPunct="0">
              <a:spcBef>
                <a:spcPct val="0"/>
              </a:spcBef>
              <a:spcAft>
                <a:spcPct val="0"/>
              </a:spcAft>
              <a:buFont typeface="Arial" panose="020B0604020202020204" pitchFamily="34" charset="0"/>
              <a:buChar char="•"/>
            </a:pPr>
            <a:endParaRPr lang="en-US" altLang="en-US" sz="1300" dirty="0">
              <a:latin typeface="Arial" pitchFamily="34" charset="0"/>
              <a:cs typeface="Arial" pitchFamily="34" charset="0"/>
            </a:endParaRPr>
          </a:p>
          <a:p>
            <a:pPr eaLnBrk="0" fontAlgn="base" hangingPunct="0">
              <a:spcBef>
                <a:spcPct val="0"/>
              </a:spcBef>
              <a:spcAft>
                <a:spcPct val="0"/>
              </a:spcAft>
            </a:pPr>
            <a:r>
              <a:rPr lang="en-US" altLang="en-US" sz="1200" i="1" dirty="0">
                <a:solidFill>
                  <a:srgbClr val="000000"/>
                </a:solidFill>
                <a:latin typeface="Calibri" pitchFamily="34" charset="0"/>
                <a:ea typeface="Calibri" pitchFamily="34" charset="0"/>
                <a:cs typeface="Verdana" pitchFamily="34" charset="0"/>
              </a:rPr>
              <a:t>Growing up, Rosa Parks knew what to do when she saw a school bus—hide. The bus wasn’t coming to take her to school. It was only for white children, and when the kids saw Rosa walking, they would pelt her with trash. </a:t>
            </a:r>
          </a:p>
          <a:p>
            <a:pPr eaLnBrk="0" fontAlgn="base" hangingPunct="0">
              <a:spcBef>
                <a:spcPct val="0"/>
              </a:spcBef>
              <a:spcAft>
                <a:spcPct val="0"/>
              </a:spcAft>
            </a:pPr>
            <a:endParaRPr lang="en-US" altLang="en-US" sz="1200" dirty="0">
              <a:latin typeface="Arial" pitchFamily="34" charset="0"/>
              <a:cs typeface="Arial" pitchFamily="34" charset="0"/>
            </a:endParaRPr>
          </a:p>
          <a:p>
            <a:pPr eaLnBrk="0" fontAlgn="base" hangingPunct="0">
              <a:spcBef>
                <a:spcPct val="0"/>
              </a:spcBef>
              <a:spcAft>
                <a:spcPct val="0"/>
              </a:spcAft>
            </a:pPr>
            <a:r>
              <a:rPr lang="en-US" altLang="en-US" sz="1200" i="1" dirty="0">
                <a:solidFill>
                  <a:srgbClr val="000000"/>
                </a:solidFill>
                <a:latin typeface="Calibri" pitchFamily="34" charset="0"/>
                <a:ea typeface="Calibri" pitchFamily="34" charset="0"/>
                <a:cs typeface="Verdana" pitchFamily="34" charset="0"/>
              </a:rPr>
              <a:t>In the 1920s, the South was </a:t>
            </a:r>
            <a:r>
              <a:rPr lang="en-US" altLang="en-US" sz="1200" b="1" i="1" dirty="0">
                <a:solidFill>
                  <a:srgbClr val="000000"/>
                </a:solidFill>
                <a:latin typeface="Calibri" pitchFamily="34" charset="0"/>
                <a:ea typeface="Calibri" pitchFamily="34" charset="0"/>
                <a:cs typeface="Verdana" pitchFamily="34" charset="0"/>
              </a:rPr>
              <a:t>segregated.  </a:t>
            </a:r>
            <a:r>
              <a:rPr lang="en-US" altLang="en-US" sz="1200" i="1" dirty="0">
                <a:solidFill>
                  <a:srgbClr val="000000"/>
                </a:solidFill>
                <a:latin typeface="Calibri" pitchFamily="34" charset="0"/>
                <a:ea typeface="Calibri" pitchFamily="34" charset="0"/>
                <a:cs typeface="Verdana" pitchFamily="34" charset="0"/>
              </a:rPr>
              <a:t>African Americans didn’t have the same rights as white people. They were forced to sit in the back of public buses and could not go to the same schools as white people. </a:t>
            </a:r>
          </a:p>
          <a:p>
            <a:pPr eaLnBrk="0" fontAlgn="base" hangingPunct="0">
              <a:spcBef>
                <a:spcPct val="0"/>
              </a:spcBef>
              <a:spcAft>
                <a:spcPct val="0"/>
              </a:spcAft>
            </a:pPr>
            <a:endParaRPr lang="en-US" altLang="en-US" sz="1300" dirty="0">
              <a:latin typeface="Arial" pitchFamily="34" charset="0"/>
              <a:cs typeface="Arial" pitchFamily="34" charset="0"/>
            </a:endParaRPr>
          </a:p>
          <a:p>
            <a:r>
              <a:rPr lang="en-US" sz="1200" i="1" dirty="0"/>
              <a:t>Rosa Parks hated segregation. She refused to drink from water fountains designated for "colored" people. (At that time, some people referred to black people as "colored.") She joined the National Association for the Advancement of Colored People (NAACP) to fight for equal rights</a:t>
            </a:r>
            <a:r>
              <a:rPr lang="en-US" sz="1300" i="1" dirty="0"/>
              <a:t>.</a:t>
            </a:r>
          </a:p>
          <a:p>
            <a:endParaRPr lang="en-US" sz="1300" dirty="0"/>
          </a:p>
          <a:p>
            <a:r>
              <a:rPr lang="en-US" sz="1300" b="1" u="sng" dirty="0"/>
              <a:t>Scene 1:  Downtown Montgomery, Alabama</a:t>
            </a:r>
            <a:endParaRPr lang="en-US" sz="1300" dirty="0"/>
          </a:p>
          <a:p>
            <a:r>
              <a:rPr lang="en-US" sz="1300" b="1" dirty="0"/>
              <a:t>Narrator 1: </a:t>
            </a:r>
            <a:r>
              <a:rPr lang="en-US" sz="1300" dirty="0"/>
              <a:t>Rosa Parks boards a bus on her way home from work. </a:t>
            </a:r>
          </a:p>
          <a:p>
            <a:r>
              <a:rPr lang="en-US" sz="1300" b="1" dirty="0"/>
              <a:t>Narrator 2: </a:t>
            </a:r>
            <a:r>
              <a:rPr lang="en-US" sz="1300" dirty="0"/>
              <a:t>She sits in the front row of the "colored" section. </a:t>
            </a:r>
          </a:p>
          <a:p>
            <a:r>
              <a:rPr lang="en-US" sz="1300" b="1" dirty="0"/>
              <a:t>Bus driver: </a:t>
            </a:r>
            <a:r>
              <a:rPr lang="en-US" sz="1300" dirty="0"/>
              <a:t>Next stop, Empire Theater! </a:t>
            </a:r>
          </a:p>
          <a:p>
            <a:r>
              <a:rPr lang="en-US" sz="1300" b="1" dirty="0"/>
              <a:t>Narrator 3: </a:t>
            </a:r>
            <a:r>
              <a:rPr lang="en-US" sz="1300" dirty="0"/>
              <a:t>After the bus grinds to a stop, a few white people get on. One white man is left without a seat. </a:t>
            </a:r>
          </a:p>
          <a:p>
            <a:r>
              <a:rPr lang="en-US" sz="1300" b="1" dirty="0"/>
              <a:t>Bus driver: </a:t>
            </a:r>
            <a:r>
              <a:rPr lang="en-US" sz="1300" i="1" dirty="0"/>
              <a:t>(to Parks and the people in her row) </a:t>
            </a:r>
            <a:r>
              <a:rPr lang="en-US" sz="1300" dirty="0"/>
              <a:t>Let me have those seats. </a:t>
            </a:r>
          </a:p>
          <a:p>
            <a:r>
              <a:rPr lang="en-US" sz="1300" b="1" dirty="0"/>
              <a:t>Narrator 1: </a:t>
            </a:r>
            <a:r>
              <a:rPr lang="en-US" sz="1300" dirty="0"/>
              <a:t>Parks and the people in her aisle don’t move. </a:t>
            </a:r>
          </a:p>
          <a:p>
            <a:r>
              <a:rPr lang="en-US" sz="1300" b="1" dirty="0"/>
              <a:t>Bus driver: </a:t>
            </a:r>
            <a:r>
              <a:rPr lang="en-US" sz="1300" dirty="0"/>
              <a:t>(threatening) You know white folks and colored people can’t sit in the same row. Let me have those seats. </a:t>
            </a:r>
          </a:p>
          <a:p>
            <a:r>
              <a:rPr lang="en-US" sz="1300" b="1" dirty="0"/>
              <a:t>Narrator 2: </a:t>
            </a:r>
            <a:r>
              <a:rPr lang="en-US" sz="1300" dirty="0"/>
              <a:t>The others get up and move to the back, but Parks stays put. </a:t>
            </a:r>
          </a:p>
          <a:p>
            <a:r>
              <a:rPr lang="en-US" sz="1300" b="1" dirty="0"/>
              <a:t>Rosa Parks: </a:t>
            </a:r>
            <a:r>
              <a:rPr lang="en-US" sz="1300" i="1" dirty="0"/>
              <a:t>(to herself) </a:t>
            </a:r>
            <a:r>
              <a:rPr lang="en-US" sz="1300" dirty="0"/>
              <a:t>The more we give in to segregation, the worse it gets. </a:t>
            </a:r>
          </a:p>
          <a:p>
            <a:r>
              <a:rPr lang="en-US" sz="1300" b="1" dirty="0"/>
              <a:t>Bus driver: </a:t>
            </a:r>
            <a:r>
              <a:rPr lang="en-US" sz="1300" i="1" dirty="0"/>
              <a:t>(to Parks) </a:t>
            </a:r>
            <a:r>
              <a:rPr lang="en-US" sz="1300" dirty="0"/>
              <a:t>If you don’t stand up, I’m going to have you arrested. </a:t>
            </a:r>
          </a:p>
          <a:p>
            <a:r>
              <a:rPr lang="en-US" sz="1300" b="1" dirty="0"/>
              <a:t>Parks: </a:t>
            </a:r>
            <a:r>
              <a:rPr lang="en-US" sz="1300" i="1" dirty="0"/>
              <a:t>(quietly) </a:t>
            </a:r>
            <a:r>
              <a:rPr lang="en-US" sz="1300" dirty="0"/>
              <a:t>You may do that. </a:t>
            </a:r>
          </a:p>
          <a:p>
            <a:r>
              <a:rPr lang="en-US" sz="1300" b="1" dirty="0"/>
              <a:t>Bus rider 1: </a:t>
            </a:r>
            <a:r>
              <a:rPr lang="en-US" sz="1300" i="1" dirty="0"/>
              <a:t>(in a hushed tone) </a:t>
            </a:r>
            <a:r>
              <a:rPr lang="en-US" sz="1300" dirty="0"/>
              <a:t>I wonder what’s going to happen. </a:t>
            </a:r>
          </a:p>
          <a:p>
            <a:r>
              <a:rPr lang="en-US" sz="1300" b="1" dirty="0"/>
              <a:t>Bus rider 2: </a:t>
            </a:r>
            <a:r>
              <a:rPr lang="en-US" sz="1300" i="1" dirty="0"/>
              <a:t>(worriedly) </a:t>
            </a:r>
            <a:r>
              <a:rPr lang="en-US" sz="1300" dirty="0"/>
              <a:t>I don’t know, but she’s in trouble now. </a:t>
            </a:r>
          </a:p>
          <a:p>
            <a:r>
              <a:rPr lang="en-US" sz="1300" b="1" dirty="0"/>
              <a:t>Narrator 3: </a:t>
            </a:r>
            <a:r>
              <a:rPr lang="en-US" sz="1300" dirty="0"/>
              <a:t>A few minutes later, two police officers arrive. </a:t>
            </a:r>
          </a:p>
          <a:p>
            <a:r>
              <a:rPr lang="en-US" sz="1300" b="1" dirty="0"/>
              <a:t>Police officer 1: </a:t>
            </a:r>
            <a:r>
              <a:rPr lang="en-US" sz="1300" dirty="0"/>
              <a:t>Why didn’t you stand up when the driver spoke to you? </a:t>
            </a:r>
          </a:p>
          <a:p>
            <a:r>
              <a:rPr lang="en-US" sz="1300" b="1" dirty="0"/>
              <a:t>Parks: </a:t>
            </a:r>
            <a:r>
              <a:rPr lang="en-US" sz="1300" i="1" dirty="0"/>
              <a:t>(</a:t>
            </a:r>
            <a:r>
              <a:rPr lang="en-US" sz="1300" b="1" i="1" dirty="0"/>
              <a:t>defiantly</a:t>
            </a:r>
            <a:r>
              <a:rPr lang="en-US" sz="1300" i="1" dirty="0"/>
              <a:t>) </a:t>
            </a:r>
            <a:r>
              <a:rPr lang="en-US" sz="1300" dirty="0"/>
              <a:t>Why do you all push us around?</a:t>
            </a:r>
          </a:p>
          <a:p>
            <a:r>
              <a:rPr lang="en-US" sz="1300" b="1" dirty="0"/>
              <a:t>Police officer 2: </a:t>
            </a:r>
            <a:r>
              <a:rPr lang="en-US" sz="1300" dirty="0"/>
              <a:t>I don’t know, but the law is the law, and you’re under arrest. </a:t>
            </a:r>
          </a:p>
          <a:p>
            <a:endParaRPr lang="en-US" sz="1300" dirty="0"/>
          </a:p>
          <a:p>
            <a:pPr eaLnBrk="0" fontAlgn="base" hangingPunct="0">
              <a:spcBef>
                <a:spcPct val="0"/>
              </a:spcBef>
              <a:spcAft>
                <a:spcPct val="0"/>
              </a:spcAft>
            </a:pPr>
            <a:endParaRPr lang="en-US" altLang="en-US" sz="13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CF669FE8-2A6A-4FDA-B6E7-4A7C87AD6E1D}" type="slidenum">
              <a:rPr lang="en-US" smtClean="0"/>
              <a:pPr/>
              <a:t>18</a:t>
            </a:fld>
            <a:endParaRPr lang="en-US" dirty="0"/>
          </a:p>
        </p:txBody>
      </p:sp>
      <p:sp>
        <p:nvSpPr>
          <p:cNvPr id="2" name="Rectangle 1"/>
          <p:cNvSpPr/>
          <p:nvPr/>
        </p:nvSpPr>
        <p:spPr>
          <a:xfrm>
            <a:off x="5859569" y="78778"/>
            <a:ext cx="1866900" cy="707886"/>
          </a:xfrm>
          <a:prstGeom prst="rect">
            <a:avLst/>
          </a:prstGeom>
        </p:spPr>
        <p:txBody>
          <a:bodyPr wrap="square">
            <a:spAutoFit/>
          </a:bodyPr>
          <a:lstStyle/>
          <a:p>
            <a:pPr algn="r"/>
            <a:r>
              <a:rPr lang="en-US" sz="800" dirty="0" smtClean="0"/>
              <a:t>Grade Equivalency 5.0</a:t>
            </a:r>
          </a:p>
          <a:p>
            <a:pPr algn="r"/>
            <a:r>
              <a:rPr lang="en-US" sz="800" dirty="0" smtClean="0"/>
              <a:t>Lexile Measure 550L</a:t>
            </a:r>
          </a:p>
          <a:p>
            <a:pPr algn="r"/>
            <a:r>
              <a:rPr lang="en-US" sz="800" dirty="0" smtClean="0"/>
              <a:t>Mean </a:t>
            </a:r>
            <a:r>
              <a:rPr lang="en-US" sz="800" dirty="0"/>
              <a:t>Sentence </a:t>
            </a:r>
            <a:r>
              <a:rPr lang="en-US" sz="800" dirty="0" smtClean="0"/>
              <a:t>Length 7.57</a:t>
            </a:r>
          </a:p>
          <a:p>
            <a:pPr algn="r"/>
            <a:r>
              <a:rPr lang="en-US" sz="800" dirty="0" smtClean="0"/>
              <a:t>Mean </a:t>
            </a:r>
            <a:r>
              <a:rPr lang="en-US" sz="800" dirty="0"/>
              <a:t>Log Word </a:t>
            </a:r>
            <a:r>
              <a:rPr lang="en-US" sz="800" dirty="0" smtClean="0"/>
              <a:t>Frequency 3.32</a:t>
            </a:r>
          </a:p>
          <a:p>
            <a:pPr algn="r"/>
            <a:r>
              <a:rPr lang="en-US" sz="800" dirty="0" smtClean="0"/>
              <a:t>Word Count 719</a:t>
            </a:r>
            <a:endParaRPr lang="en-US" sz="800" dirty="0"/>
          </a:p>
        </p:txBody>
      </p:sp>
    </p:spTree>
    <p:extLst>
      <p:ext uri="{BB962C8B-B14F-4D97-AF65-F5344CB8AC3E}">
        <p14:creationId xmlns:p14="http://schemas.microsoft.com/office/powerpoint/2010/main" val="3630540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5440" y="762000"/>
            <a:ext cx="6908800" cy="8105068"/>
          </a:xfrm>
          <a:prstGeom prst="rect">
            <a:avLst/>
          </a:prstGeom>
        </p:spPr>
        <p:txBody>
          <a:bodyPr wrap="square" lIns="101882" tIns="50941" rIns="101882" bIns="50941">
            <a:spAutoFit/>
          </a:bodyPr>
          <a:lstStyle/>
          <a:p>
            <a:r>
              <a:rPr lang="en-US" sz="1300" dirty="0"/>
              <a:t> </a:t>
            </a:r>
          </a:p>
          <a:p>
            <a:r>
              <a:rPr lang="en-US" sz="1300" b="1" u="sng" dirty="0" smtClean="0"/>
              <a:t>A Lesson In Courage </a:t>
            </a:r>
            <a:r>
              <a:rPr lang="en-US" sz="1300" i="1" dirty="0" smtClean="0"/>
              <a:t>continued</a:t>
            </a:r>
          </a:p>
          <a:p>
            <a:endParaRPr lang="en-US" sz="1300" b="1" u="sng" dirty="0"/>
          </a:p>
          <a:p>
            <a:r>
              <a:rPr lang="en-US" sz="1300" b="1" u="sng" dirty="0" smtClean="0"/>
              <a:t>Scene </a:t>
            </a:r>
            <a:r>
              <a:rPr lang="en-US" sz="1300" b="1" u="sng" dirty="0"/>
              <a:t>2: Park’s house</a:t>
            </a:r>
            <a:endParaRPr lang="en-US" sz="1300" dirty="0"/>
          </a:p>
          <a:p>
            <a:r>
              <a:rPr lang="en-US" sz="1300" b="1" dirty="0"/>
              <a:t>Narrator 1: </a:t>
            </a:r>
            <a:r>
              <a:rPr lang="en-US" sz="1300" dirty="0"/>
              <a:t>After Parks is released from jail on bail, she talks with the local NAACP president, E. D. Nixon; her husband, Raymond Parks; and a few others. </a:t>
            </a:r>
          </a:p>
          <a:p>
            <a:r>
              <a:rPr lang="en-US" sz="1300" b="1" dirty="0"/>
              <a:t>Parks: </a:t>
            </a:r>
            <a:r>
              <a:rPr lang="en-US" sz="1300" dirty="0"/>
              <a:t>I know one thing: I will never, ever ride a segregated bus again. </a:t>
            </a:r>
          </a:p>
          <a:p>
            <a:r>
              <a:rPr lang="en-US" sz="1300" b="1" dirty="0"/>
              <a:t>E. D. Nixon: </a:t>
            </a:r>
            <a:r>
              <a:rPr lang="en-US" sz="1300" dirty="0"/>
              <a:t>Rosa, how would you feel about making your arrest a test case against segregation?</a:t>
            </a:r>
            <a:r>
              <a:rPr lang="en-US" sz="1300" b="1" dirty="0"/>
              <a:t> </a:t>
            </a:r>
            <a:endParaRPr lang="en-US" sz="1300" dirty="0"/>
          </a:p>
          <a:p>
            <a:r>
              <a:rPr lang="en-US" sz="1300" b="1" dirty="0"/>
              <a:t>Raymond Parks: </a:t>
            </a:r>
            <a:r>
              <a:rPr lang="en-US" sz="1300" dirty="0"/>
              <a:t>We could take this all the way to the Supreme Court.</a:t>
            </a:r>
          </a:p>
          <a:p>
            <a:r>
              <a:rPr lang="en-US" sz="1300" b="1" dirty="0"/>
              <a:t>Parks: </a:t>
            </a:r>
            <a:r>
              <a:rPr lang="en-US" sz="1300" i="1" dirty="0"/>
              <a:t>(after a moment) </a:t>
            </a:r>
            <a:r>
              <a:rPr lang="en-US" sz="1300" dirty="0"/>
              <a:t>I’ll do it. </a:t>
            </a:r>
          </a:p>
          <a:p>
            <a:r>
              <a:rPr lang="en-US" sz="1300" b="1" dirty="0"/>
              <a:t>Nixon: </a:t>
            </a:r>
            <a:r>
              <a:rPr lang="en-US" sz="1300" dirty="0"/>
              <a:t>Good. Now let’s show white people how much they need us. Black people ride city buses more than anyone else. If we don’t ride, the bus company could go bankrupt. Tell everyone—we’re going to boycott the buses. </a:t>
            </a:r>
          </a:p>
          <a:p>
            <a:r>
              <a:rPr lang="en-US" sz="1300" dirty="0"/>
              <a:t> </a:t>
            </a:r>
          </a:p>
          <a:p>
            <a:r>
              <a:rPr lang="en-US" sz="1300" b="1" u="sng" dirty="0"/>
              <a:t>Scene 3: A Bus Stop on Monday Morning</a:t>
            </a:r>
            <a:endParaRPr lang="en-US" sz="1300" dirty="0"/>
          </a:p>
          <a:p>
            <a:r>
              <a:rPr lang="en-US" sz="1300" b="1" dirty="0"/>
              <a:t>Narrator 2: </a:t>
            </a:r>
            <a:r>
              <a:rPr lang="en-US" sz="1300" dirty="0"/>
              <a:t>Dark clouds loom overhead. African Americans huddle at bus stops, but they’re waiting for taxis owned by African Americans—not for buses. </a:t>
            </a:r>
          </a:p>
          <a:p>
            <a:r>
              <a:rPr lang="en-US" sz="1300" b="1" dirty="0"/>
              <a:t>Protester 1: </a:t>
            </a:r>
            <a:r>
              <a:rPr lang="en-US" sz="1300" dirty="0"/>
              <a:t>I’m glad we’re finally teaching the bus company a lesson. </a:t>
            </a:r>
          </a:p>
          <a:p>
            <a:r>
              <a:rPr lang="en-US" sz="1300" b="1" dirty="0"/>
              <a:t>Protester 2: </a:t>
            </a:r>
            <a:r>
              <a:rPr lang="en-US" sz="1300" dirty="0"/>
              <a:t>Me too. I’m tired of standing on buses when there are empty seats in the white section. </a:t>
            </a:r>
          </a:p>
          <a:p>
            <a:r>
              <a:rPr lang="en-US" sz="1300" b="1" dirty="0"/>
              <a:t>Protester 3: </a:t>
            </a:r>
            <a:r>
              <a:rPr lang="en-US" sz="1300" dirty="0"/>
              <a:t>I’d rather walk to work every day than put up with segregation any longer </a:t>
            </a:r>
          </a:p>
          <a:p>
            <a:endParaRPr lang="en-US" sz="1300" dirty="0"/>
          </a:p>
          <a:p>
            <a:r>
              <a:rPr lang="en-US" sz="1300" b="1" u="sng" dirty="0"/>
              <a:t>Scene 4: The Courthouse</a:t>
            </a:r>
            <a:endParaRPr lang="en-US" sz="1300" dirty="0"/>
          </a:p>
          <a:p>
            <a:r>
              <a:rPr lang="en-US" sz="1300" b="1" dirty="0"/>
              <a:t>Narrator 3: </a:t>
            </a:r>
            <a:r>
              <a:rPr lang="en-US" sz="1300" dirty="0"/>
              <a:t>The courtroom is packed. </a:t>
            </a:r>
            <a:r>
              <a:rPr lang="en-US" sz="1300" dirty="0" smtClean="0"/>
              <a:t>Parks’ </a:t>
            </a:r>
            <a:r>
              <a:rPr lang="en-US" sz="1300" dirty="0"/>
              <a:t>lawyer speaks on her behalf. </a:t>
            </a:r>
          </a:p>
          <a:p>
            <a:r>
              <a:rPr lang="en-US" sz="1300" b="1" dirty="0"/>
              <a:t>Fred Gray: </a:t>
            </a:r>
            <a:r>
              <a:rPr lang="en-US" sz="1300" dirty="0"/>
              <a:t>The defendant pleads not guilty.</a:t>
            </a:r>
          </a:p>
          <a:p>
            <a:r>
              <a:rPr lang="en-US" sz="1300" b="1" dirty="0"/>
              <a:t>Narrator 1: </a:t>
            </a:r>
            <a:r>
              <a:rPr lang="en-US" sz="1300" dirty="0"/>
              <a:t>The bus driver takes the stand. </a:t>
            </a:r>
          </a:p>
          <a:p>
            <a:r>
              <a:rPr lang="en-US" sz="1300" b="1" dirty="0"/>
              <a:t>Bus driver: </a:t>
            </a:r>
            <a:r>
              <a:rPr lang="en-US" sz="1300" dirty="0"/>
              <a:t>I asked her to move. She refused. </a:t>
            </a:r>
          </a:p>
          <a:p>
            <a:r>
              <a:rPr lang="en-US" sz="1300" b="1" dirty="0"/>
              <a:t>Judge: </a:t>
            </a:r>
            <a:r>
              <a:rPr lang="en-US" sz="1300" dirty="0"/>
              <a:t>I find Rosa Parks guilty. She must pay a $10 fine, plus $4 in court costs. </a:t>
            </a:r>
          </a:p>
          <a:p>
            <a:r>
              <a:rPr lang="en-US" sz="1300" b="1" dirty="0"/>
              <a:t>Narrator 2: </a:t>
            </a:r>
            <a:r>
              <a:rPr lang="en-US" sz="1300" dirty="0" smtClean="0"/>
              <a:t>Parks’ </a:t>
            </a:r>
            <a:r>
              <a:rPr lang="en-US" sz="1300" dirty="0"/>
              <a:t>supporters react angrily, booing the decision. </a:t>
            </a:r>
          </a:p>
          <a:p>
            <a:r>
              <a:rPr lang="en-US" sz="1300" b="1" dirty="0"/>
              <a:t>Parks: </a:t>
            </a:r>
            <a:r>
              <a:rPr lang="en-US" sz="1300" dirty="0"/>
              <a:t>You haven’t heard the last from us. </a:t>
            </a:r>
          </a:p>
          <a:p>
            <a:r>
              <a:rPr lang="en-US" sz="1300" dirty="0"/>
              <a:t> </a:t>
            </a:r>
          </a:p>
          <a:p>
            <a:r>
              <a:rPr lang="en-US" sz="1300" dirty="0"/>
              <a:t>The crowd might have booed, but the guilty verdict was exactly what Parks wanted. She immediately </a:t>
            </a:r>
            <a:r>
              <a:rPr lang="en-US" sz="1300" b="1" dirty="0"/>
              <a:t>appealed</a:t>
            </a:r>
            <a:r>
              <a:rPr lang="en-US" sz="1300" dirty="0"/>
              <a:t> the decision. When the state court ruled in her favor, the city took the case to the U.S. Supreme Court. </a:t>
            </a:r>
          </a:p>
          <a:p>
            <a:r>
              <a:rPr lang="en-US" sz="1300" dirty="0"/>
              <a:t> </a:t>
            </a:r>
          </a:p>
          <a:p>
            <a:r>
              <a:rPr lang="en-US" sz="1300" dirty="0"/>
              <a:t>In the meantime, the bus boycott continued. On Nov. 13, 1956, the African American community’s efforts paid off. The Supreme Court ruled that Alabama’s segregated buses violated the Constitution. A month later, Rosa Parks boarded a bus for the first time in more than a year. This time, she sat in the front seat.</a:t>
            </a:r>
          </a:p>
          <a:p>
            <a:endParaRPr lang="en-US" sz="1300" dirty="0"/>
          </a:p>
        </p:txBody>
      </p:sp>
      <p:sp>
        <p:nvSpPr>
          <p:cNvPr id="3" name="Slide Number Placeholder 2"/>
          <p:cNvSpPr>
            <a:spLocks noGrp="1"/>
          </p:cNvSpPr>
          <p:nvPr>
            <p:ph type="sldNum" sz="quarter" idx="12"/>
          </p:nvPr>
        </p:nvSpPr>
        <p:spPr/>
        <p:txBody>
          <a:bodyPr/>
          <a:lstStyle/>
          <a:p>
            <a:fld id="{CF669FE8-2A6A-4FDA-B6E7-4A7C87AD6E1D}" type="slidenum">
              <a:rPr lang="en-US" smtClean="0"/>
              <a:pPr/>
              <a:t>19</a:t>
            </a:fld>
            <a:endParaRPr lang="en-US" dirty="0"/>
          </a:p>
        </p:txBody>
      </p:sp>
    </p:spTree>
    <p:extLst>
      <p:ext uri="{BB962C8B-B14F-4D97-AF65-F5344CB8AC3E}">
        <p14:creationId xmlns:p14="http://schemas.microsoft.com/office/powerpoint/2010/main" val="2057043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9183" y="381000"/>
            <a:ext cx="2905654" cy="134729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2" tIns="48176" rIns="96352" bIns="48176"/>
          <a:lstStyle/>
          <a:p>
            <a:fld id="{F177B04D-AEB5-43ED-B9BA-B3D1EC9C9067}" type="slidenum">
              <a:rPr lang="en-US" smtClean="0"/>
              <a:pPr/>
              <a:t>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30744770"/>
              </p:ext>
            </p:extLst>
          </p:nvPr>
        </p:nvGraphicFramePr>
        <p:xfrm>
          <a:off x="349038" y="914400"/>
          <a:ext cx="6813762" cy="8431494"/>
        </p:xfrm>
        <a:graphic>
          <a:graphicData uri="http://schemas.openxmlformats.org/drawingml/2006/table">
            <a:tbl>
              <a:tblPr firstRow="1" bandRow="1">
                <a:tableStyleId>{5940675A-B579-460E-94D1-54222C63F5DA}</a:tableStyleId>
              </a:tblPr>
              <a:tblGrid>
                <a:gridCol w="2546562"/>
                <a:gridCol w="1905000"/>
                <a:gridCol w="2362200"/>
              </a:tblGrid>
              <a:tr h="838200">
                <a:tc gridSpan="3">
                  <a:txBody>
                    <a:bodyP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r"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written, reviewed and revised  by the</a:t>
                      </a:r>
                    </a:p>
                    <a:p>
                      <a:pPr marL="0" marR="0" lvl="0" indent="0" algn="r" defTabSz="1018824" rtl="0" eaLnBrk="1" fontAlgn="auto" latinLnBrk="0" hangingPunct="1">
                        <a:lnSpc>
                          <a:spcPct val="100000"/>
                        </a:lnSpc>
                        <a:spcBef>
                          <a:spcPts val="0"/>
                        </a:spcBef>
                        <a:spcAft>
                          <a:spcPts val="0"/>
                        </a:spcAft>
                        <a:buClrTx/>
                        <a:buSzTx/>
                        <a:buFontTx/>
                        <a:buNone/>
                        <a:tabLst>
                          <a:tab pos="688975" algn="l"/>
                        </a:tabLst>
                        <a:defRPr/>
                      </a:pPr>
                      <a:r>
                        <a:rPr kumimoji="0" lang="en-US" sz="1500" b="1" i="0" u="none" strike="noStrike" kern="1200" cap="none" spc="0" normalizeH="0" baseline="0" noProof="0" dirty="0" smtClean="0">
                          <a:ln>
                            <a:noFill/>
                          </a:ln>
                          <a:solidFill>
                            <a:prstClr val="black"/>
                          </a:solidFill>
                          <a:effectLst/>
                          <a:uLnTx/>
                          <a:uFillTx/>
                          <a:latin typeface="+mn-lt"/>
                          <a:ea typeface="+mn-ea"/>
                          <a:cs typeface="+mn-cs"/>
                        </a:rPr>
                        <a:t>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endParaRPr lang="en-US" sz="1500" dirty="0"/>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14400">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Reviewed and revised in June of 2015 by the following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8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mn-lt"/>
                          <a:ea typeface="+mn-ea"/>
                          <a:cs typeface="+mn-cs"/>
                        </a:rPr>
                        <a:t>Written by the following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 in 2014.</a:t>
                      </a: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Ko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Tammy Cole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Carrie Ellis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Dori</a:t>
                      </a: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George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Heather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Girad</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Goldstein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Raquel Lemus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Alfonso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Lule</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Berta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Lule</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Heather McCullum</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Irma Ramirez</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Jean Summers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Teacher Mentor</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Nikki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Thoen</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Maritza Dash</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518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05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b="0" dirty="0" smtClean="0">
                          <a:solidFill>
                            <a:schemeClr val="tx1"/>
                          </a:solidFill>
                          <a:latin typeface="Lucida Handwriting" panose="03010101010101010101" pitchFamily="66" charset="0"/>
                        </a:rPr>
                        <a:t>Jill Russo</a:t>
                      </a:r>
                      <a:endParaRPr lang="en-US" sz="1050" b="0" dirty="0">
                        <a:solidFill>
                          <a:schemeClr val="tx1"/>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0307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Performance Task Classroom Activities for K – 6 were written by Jamie Lentz, Gina McLain, Hayley Heider, Anna Wooley, Gretchen Erlandsen, Deborah Deplanche, Connie Briceno, Judy Ramer, Carrie Ellis, Sandra Maines, Renae Iversen, Anne Berg, Aliceson Brandt and Ko Kagawa.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All assessments have been edited by Vicki Daniels.</a:t>
                      </a: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8"/>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74" tIns="50938" rIns="101874" bIns="50938" numCol="1" anchor="t" anchorCtr="0" compatLnSpc="1">
            <a:prstTxWarp prst="textNoShape">
              <a:avLst/>
            </a:prstTxWarp>
          </a:bodyPr>
          <a:lstStyle/>
          <a:p>
            <a:endParaRPr lang="en-US"/>
          </a:p>
        </p:txBody>
      </p:sp>
    </p:spTree>
    <p:extLst>
      <p:ext uri="{BB962C8B-B14F-4D97-AF65-F5344CB8AC3E}">
        <p14:creationId xmlns:p14="http://schemas.microsoft.com/office/powerpoint/2010/main" val="1193619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0421" y="725901"/>
            <a:ext cx="6482223" cy="2565069"/>
          </a:xfrm>
          <a:prstGeom prst="rect">
            <a:avLst/>
          </a:prstGeom>
          <a:noFill/>
        </p:spPr>
        <p:txBody>
          <a:bodyPr wrap="square" lIns="101862" tIns="50931" rIns="101862" bIns="50931">
            <a:spAutoFit/>
          </a:bodyPr>
          <a:lstStyle/>
          <a:p>
            <a:pPr marL="382059" indent="-382059">
              <a:buAutoNum type="arabicPeriod"/>
            </a:pPr>
            <a:r>
              <a:rPr lang="en-US" sz="1600" b="1" dirty="0">
                <a:latin typeface="Helvetica" pitchFamily="34" charset="0"/>
              </a:rPr>
              <a:t>What did the bus </a:t>
            </a:r>
            <a:r>
              <a:rPr lang="en-US" sz="1600" b="1" dirty="0" smtClean="0">
                <a:latin typeface="Helvetica" pitchFamily="34" charset="0"/>
              </a:rPr>
              <a:t>driver tell Rosa </a:t>
            </a:r>
            <a:r>
              <a:rPr lang="en-US" sz="1600" b="1" dirty="0">
                <a:latin typeface="Helvetica" pitchFamily="34" charset="0"/>
              </a:rPr>
              <a:t>Parks to do on the bus?</a:t>
            </a:r>
          </a:p>
          <a:p>
            <a:endParaRPr lang="en-US" sz="1600" b="1" dirty="0">
              <a:latin typeface="Helvetica" pitchFamily="34" charset="0"/>
            </a:endParaRPr>
          </a:p>
          <a:p>
            <a:pPr marL="382059" indent="-382059">
              <a:buAutoNum type="arabicPeriod"/>
            </a:pPr>
            <a:endParaRPr lang="en-US" sz="1600" dirty="0">
              <a:latin typeface="Helvetica" pitchFamily="34" charset="0"/>
            </a:endParaRPr>
          </a:p>
          <a:p>
            <a:pPr marL="382015" indent="382015">
              <a:buFont typeface="+mj-lt"/>
              <a:buAutoNum type="alphaUcPeriod"/>
            </a:pPr>
            <a:r>
              <a:rPr lang="en-US" sz="1600" dirty="0" smtClean="0">
                <a:latin typeface="Helvetica" pitchFamily="34" charset="0"/>
              </a:rPr>
              <a:t>“Let me have those seats.”</a:t>
            </a:r>
            <a:endParaRPr lang="en-US" sz="1600" dirty="0">
              <a:latin typeface="Helvetica" pitchFamily="34" charset="0"/>
            </a:endParaRP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smtClean="0">
                <a:latin typeface="Helvetica" pitchFamily="34" charset="0"/>
                <a:cs typeface="Helvetica" pitchFamily="34" charset="0"/>
              </a:rPr>
              <a:t>“If </a:t>
            </a:r>
            <a:r>
              <a:rPr lang="en-US" sz="1600" dirty="0">
                <a:latin typeface="Helvetica" pitchFamily="34" charset="0"/>
                <a:cs typeface="Helvetica" pitchFamily="34" charset="0"/>
              </a:rPr>
              <a:t>you don’t stand up, I’m going to have you arrested</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smtClean="0">
                <a:latin typeface="Helvetica" pitchFamily="34" charset="0"/>
                <a:cs typeface="Helvetica" pitchFamily="34" charset="0"/>
              </a:rPr>
              <a:t>“Why </a:t>
            </a:r>
            <a:r>
              <a:rPr lang="en-US" sz="1600" dirty="0">
                <a:latin typeface="Helvetica" pitchFamily="34" charset="0"/>
                <a:cs typeface="Helvetica" pitchFamily="34" charset="0"/>
              </a:rPr>
              <a:t>didn’t you stand up when the driver spoke to you</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smtClean="0">
                <a:latin typeface="Helvetica" pitchFamily="34" charset="0"/>
                <a:cs typeface="Helvetica" pitchFamily="34" charset="0"/>
              </a:rPr>
              <a:t>“The </a:t>
            </a:r>
            <a:r>
              <a:rPr lang="en-US" sz="1600" dirty="0">
                <a:latin typeface="Helvetica" pitchFamily="34" charset="0"/>
                <a:cs typeface="Helvetica" pitchFamily="34" charset="0"/>
              </a:rPr>
              <a:t>law is the law, and you’re under arrest</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cxnSp>
        <p:nvCxnSpPr>
          <p:cNvPr id="11" name="Straight Connector 10"/>
          <p:cNvCxnSpPr/>
          <p:nvPr/>
        </p:nvCxnSpPr>
        <p:spPr>
          <a:xfrm>
            <a:off x="460305" y="4563836"/>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6037578" cy="2318848"/>
          </a:xfrm>
          <a:prstGeom prst="rect">
            <a:avLst/>
          </a:prstGeom>
        </p:spPr>
        <p:txBody>
          <a:bodyPr wrap="square" lIns="101862" tIns="50931" rIns="101862" bIns="50931">
            <a:spAutoFit/>
          </a:bodyPr>
          <a:lstStyle/>
          <a:p>
            <a:pPr marL="342859" indent="-342859">
              <a:buAutoNum type="arabicPeriod" startAt="2"/>
            </a:pPr>
            <a:r>
              <a:rPr lang="en-US" sz="1600" b="1" dirty="0">
                <a:latin typeface="Helvetica" pitchFamily="34" charset="0"/>
              </a:rPr>
              <a:t>What is the main idea of the section </a:t>
            </a:r>
            <a:r>
              <a:rPr lang="en-US" sz="1600" b="1" dirty="0" smtClean="0">
                <a:latin typeface="Helvetica" pitchFamily="34" charset="0"/>
              </a:rPr>
              <a:t>“The Courthouse</a:t>
            </a:r>
            <a:r>
              <a:rPr lang="en-US" sz="1600" dirty="0" smtClean="0">
                <a:latin typeface="Helvetica" pitchFamily="34" charset="0"/>
              </a:rPr>
              <a:t>”</a:t>
            </a:r>
            <a:r>
              <a:rPr lang="en-US" sz="1600" b="1" dirty="0" smtClean="0">
                <a:latin typeface="Helvetica" pitchFamily="34" charset="0"/>
              </a:rPr>
              <a:t>?</a:t>
            </a:r>
            <a:endParaRPr lang="en-US" sz="1600" b="1" dirty="0">
              <a:latin typeface="Helvetica" pitchFamily="34" charset="0"/>
            </a:endParaRPr>
          </a:p>
          <a:p>
            <a:pPr marL="342859" indent="-342859">
              <a:buAutoNum type="arabicPeriod" startAt="2"/>
            </a:pPr>
            <a:endParaRPr lang="en-US" sz="1600" b="1" dirty="0">
              <a:latin typeface="Helvetica" pitchFamily="34" charset="0"/>
            </a:endParaRPr>
          </a:p>
          <a:p>
            <a:pPr marL="382015" indent="382015">
              <a:buFont typeface="+mj-lt"/>
              <a:buAutoNum type="alphaUcPeriod"/>
            </a:pPr>
            <a:r>
              <a:rPr lang="en-US" sz="1600" dirty="0">
                <a:latin typeface="Helvetica" pitchFamily="34" charset="0"/>
              </a:rPr>
              <a:t>She pleads not guilty.</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The judge finds her guilty.</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She sat in the front seat.</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Segregated buses violated the constitution.</a:t>
            </a:r>
          </a:p>
        </p:txBody>
      </p:sp>
      <p:sp>
        <p:nvSpPr>
          <p:cNvPr id="18" name="Oval 17"/>
          <p:cNvSpPr/>
          <p:nvPr/>
        </p:nvSpPr>
        <p:spPr>
          <a:xfrm>
            <a:off x="886782" y="5568682"/>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894866" y="6078656"/>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920016" y="6536980"/>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903908" y="6977608"/>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941701" y="295381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952232" y="151366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952232" y="200843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936124" y="24624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bg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4102430220"/>
              </p:ext>
            </p:extLst>
          </p:nvPr>
        </p:nvGraphicFramePr>
        <p:xfrm>
          <a:off x="5069692" y="4191000"/>
          <a:ext cx="2105196" cy="548640"/>
        </p:xfrm>
        <a:graphic>
          <a:graphicData uri="http://schemas.openxmlformats.org/drawingml/2006/table">
            <a:tbl>
              <a:tblPr/>
              <a:tblGrid>
                <a:gridCol w="2105196"/>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RL.5.1</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en-US" sz="900" dirty="0" smtClean="0"/>
                        <a:t>Quote accurately from a text when explaining what the text says explicitly and when drawing inferences from the text.</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4" name="Slide Number Placeholder 13"/>
          <p:cNvSpPr>
            <a:spLocks noGrp="1"/>
          </p:cNvSpPr>
          <p:nvPr>
            <p:ph type="sldNum" sz="quarter" idx="12"/>
          </p:nvPr>
        </p:nvSpPr>
        <p:spPr/>
        <p:txBody>
          <a:bodyPr/>
          <a:lstStyle/>
          <a:p>
            <a:fld id="{CF669FE8-2A6A-4FDA-B6E7-4A7C87AD6E1D}" type="slidenum">
              <a:rPr lang="en-US" smtClean="0"/>
              <a:pPr/>
              <a:t>20</a:t>
            </a:fld>
            <a:endParaRPr lang="en-US" dirty="0"/>
          </a:p>
        </p:txBody>
      </p:sp>
    </p:spTree>
    <p:extLst>
      <p:ext uri="{BB962C8B-B14F-4D97-AF65-F5344CB8AC3E}">
        <p14:creationId xmlns:p14="http://schemas.microsoft.com/office/powerpoint/2010/main" val="1655963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1"/>
            <a:ext cx="6436422" cy="2565069"/>
          </a:xfrm>
          <a:prstGeom prst="rect">
            <a:avLst/>
          </a:prstGeom>
        </p:spPr>
        <p:txBody>
          <a:bodyPr wrap="square" lIns="101862" tIns="50931" rIns="101862" bIns="50931">
            <a:spAutoFit/>
          </a:bodyPr>
          <a:lstStyle/>
          <a:p>
            <a:pPr marL="282542" indent="-282542"/>
            <a:r>
              <a:rPr lang="en-US" sz="1600" b="1" dirty="0" smtClean="0">
                <a:latin typeface="Helvetica" pitchFamily="34" charset="0"/>
              </a:rPr>
              <a:t>3.  Which detail best summarizes the </a:t>
            </a:r>
            <a:r>
              <a:rPr lang="en-US" sz="1600" b="1" dirty="0">
                <a:latin typeface="Helvetica" pitchFamily="34" charset="0"/>
              </a:rPr>
              <a:t>introduction?</a:t>
            </a:r>
          </a:p>
          <a:p>
            <a:pPr marL="282542" indent="-282542"/>
            <a:endParaRPr lang="en-US" sz="1600" dirty="0">
              <a:latin typeface="Helvetica" pitchFamily="34" charset="0"/>
            </a:endParaRPr>
          </a:p>
          <a:p>
            <a:pPr marL="382015" indent="382015">
              <a:buFont typeface="+mj-lt"/>
              <a:buAutoNum type="alphaUcPeriod"/>
            </a:pPr>
            <a:r>
              <a:rPr lang="en-US" sz="1600" dirty="0">
                <a:latin typeface="Helvetica" pitchFamily="34" charset="0"/>
              </a:rPr>
              <a:t>The bus took Rosa to school.</a:t>
            </a:r>
          </a:p>
          <a:p>
            <a:pPr marL="382015" indent="382015">
              <a:buFont typeface="+mj-lt"/>
              <a:buAutoNum type="alphaUcPeriod"/>
            </a:pPr>
            <a:endParaRPr lang="en-US" sz="1600" dirty="0">
              <a:latin typeface="Helvetica" pitchFamily="34" charset="0"/>
              <a:cs typeface="Helvetica" pitchFamily="34" charset="0"/>
            </a:endParaRPr>
          </a:p>
          <a:p>
            <a:pPr marL="767656" indent="-389134">
              <a:buAutoNum type="alphaUcPeriod" startAt="2"/>
            </a:pPr>
            <a:r>
              <a:rPr lang="en-US" sz="1600" dirty="0">
                <a:latin typeface="Helvetica" pitchFamily="34" charset="0"/>
                <a:cs typeface="Helvetica" pitchFamily="34" charset="0"/>
              </a:rPr>
              <a:t>African Americans didn’t have the same rights as white people.</a:t>
            </a:r>
          </a:p>
          <a:p>
            <a:pPr marL="767656" indent="-389134">
              <a:buAutoNum type="alphaUcPeriod" startAt="2"/>
            </a:pPr>
            <a:endParaRPr lang="en-US" sz="1600" dirty="0">
              <a:latin typeface="Helvetica" pitchFamily="34" charset="0"/>
              <a:cs typeface="Helvetica" pitchFamily="34" charset="0"/>
            </a:endParaRPr>
          </a:p>
          <a:p>
            <a:pPr marL="767656" indent="-389134">
              <a:buAutoNum type="alphaUcPeriod" startAt="2"/>
            </a:pPr>
            <a:r>
              <a:rPr lang="en-US" sz="1600" dirty="0">
                <a:latin typeface="Helvetica" pitchFamily="34" charset="0"/>
                <a:cs typeface="Helvetica" pitchFamily="34" charset="0"/>
              </a:rPr>
              <a:t>African Americans were forced to sit in the back of the bus.</a:t>
            </a:r>
          </a:p>
          <a:p>
            <a:pPr marL="767656" indent="-389134">
              <a:buAutoNum type="alphaUcPeriod" startAt="2"/>
            </a:pPr>
            <a:endParaRPr lang="en-US" sz="1600" dirty="0">
              <a:latin typeface="Helvetica" pitchFamily="34" charset="0"/>
              <a:cs typeface="Helvetica" pitchFamily="34" charset="0"/>
            </a:endParaRPr>
          </a:p>
          <a:p>
            <a:pPr marL="767656" indent="-389134">
              <a:buAutoNum type="alphaUcPeriod" startAt="2"/>
            </a:pPr>
            <a:r>
              <a:rPr lang="en-US" sz="1600" dirty="0">
                <a:latin typeface="Helvetica" pitchFamily="34" charset="0"/>
                <a:cs typeface="Helvetica" pitchFamily="34" charset="0"/>
              </a:rPr>
              <a:t>Rosa joined a national association to fight for equal rights.</a:t>
            </a:r>
          </a:p>
        </p:txBody>
      </p:sp>
      <p:cxnSp>
        <p:nvCxnSpPr>
          <p:cNvPr id="11" name="Straight Connector 10"/>
          <p:cNvCxnSpPr/>
          <p:nvPr/>
        </p:nvCxnSpPr>
        <p:spPr>
          <a:xfrm>
            <a:off x="410118" y="440436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6174739" cy="3549954"/>
          </a:xfrm>
          <a:prstGeom prst="rect">
            <a:avLst/>
          </a:prstGeom>
        </p:spPr>
        <p:txBody>
          <a:bodyPr wrap="square" lIns="101862" tIns="50931" rIns="101862" bIns="50931">
            <a:spAutoFit/>
          </a:bodyPr>
          <a:lstStyle/>
          <a:p>
            <a:pPr marL="251169" indent="-251169"/>
            <a:r>
              <a:rPr lang="en-US" sz="1600" b="1" dirty="0">
                <a:latin typeface="Helvetica" pitchFamily="34" charset="0"/>
              </a:rPr>
              <a:t>4. What information best supports the fact that the protesters disagreed with segregated buses in the section, </a:t>
            </a:r>
            <a:r>
              <a:rPr lang="en-US" sz="1600" b="1" dirty="0" smtClean="0">
                <a:latin typeface="Helvetica" pitchFamily="34" charset="0"/>
              </a:rPr>
              <a:t>“A </a:t>
            </a:r>
            <a:r>
              <a:rPr lang="en-US" sz="1600" b="1" dirty="0">
                <a:latin typeface="Helvetica" pitchFamily="34" charset="0"/>
              </a:rPr>
              <a:t>Bus Stop on Monday </a:t>
            </a:r>
            <a:r>
              <a:rPr lang="en-US" sz="1600" b="1" dirty="0" smtClean="0">
                <a:latin typeface="Helvetica" pitchFamily="34" charset="0"/>
              </a:rPr>
              <a:t>Morning”?  </a:t>
            </a:r>
            <a:r>
              <a:rPr lang="en-US" sz="1600" b="1" dirty="0">
                <a:latin typeface="Helvetica" pitchFamily="34" charset="0"/>
              </a:rPr>
              <a:t>Pick the two choices that are correct.</a:t>
            </a:r>
          </a:p>
          <a:p>
            <a:pPr marL="251169" indent="-251169"/>
            <a:endParaRPr lang="en-US" sz="1600" b="1" dirty="0">
              <a:latin typeface="Helvetica" pitchFamily="34" charset="0"/>
            </a:endParaRPr>
          </a:p>
          <a:p>
            <a:pPr marL="764074" indent="-382059">
              <a:buFont typeface="+mj-lt"/>
              <a:buAutoNum type="alphaUcPeriod"/>
            </a:pPr>
            <a:r>
              <a:rPr lang="en-US" sz="1600" dirty="0">
                <a:latin typeface="Helvetica" pitchFamily="34" charset="0"/>
              </a:rPr>
              <a:t>African Americans huddled at bus stops.</a:t>
            </a:r>
          </a:p>
          <a:p>
            <a:pPr marL="764074" indent="-382059">
              <a:buFont typeface="+mj-lt"/>
              <a:buAutoNum type="alphaUcPeriod"/>
            </a:pPr>
            <a:endParaRPr lang="en-US" sz="1600" dirty="0">
              <a:latin typeface="Helvetica" pitchFamily="34" charset="0"/>
              <a:cs typeface="Helvetica" pitchFamily="34" charset="0"/>
            </a:endParaRPr>
          </a:p>
          <a:p>
            <a:pPr marL="764074" indent="-382059">
              <a:buFont typeface="+mj-lt"/>
              <a:buAutoNum type="alphaUcPeriod"/>
            </a:pPr>
            <a:r>
              <a:rPr lang="en-US" sz="1600" dirty="0">
                <a:latin typeface="Helvetica" pitchFamily="34" charset="0"/>
                <a:cs typeface="Helvetica" pitchFamily="34" charset="0"/>
              </a:rPr>
              <a:t>“I’m tired of standing on buses when there are empty seats in the white section.”</a:t>
            </a:r>
          </a:p>
          <a:p>
            <a:pPr marL="764074" indent="-382059">
              <a:buFont typeface="+mj-lt"/>
              <a:buAutoNum type="alphaUcPeriod"/>
            </a:pPr>
            <a:endParaRPr lang="en-US" sz="1600" dirty="0">
              <a:latin typeface="Helvetica" pitchFamily="34" charset="0"/>
              <a:cs typeface="Helvetica" pitchFamily="34" charset="0"/>
            </a:endParaRPr>
          </a:p>
          <a:p>
            <a:pPr marL="764074" indent="-382059">
              <a:buFont typeface="+mj-lt"/>
              <a:buAutoNum type="alphaUcPeriod"/>
            </a:pPr>
            <a:r>
              <a:rPr lang="en-US" sz="1600" dirty="0">
                <a:latin typeface="Helvetica" pitchFamily="34" charset="0"/>
                <a:cs typeface="Helvetica" pitchFamily="34" charset="0"/>
              </a:rPr>
              <a:t>They waited for taxis owned by African Americans.</a:t>
            </a:r>
          </a:p>
          <a:p>
            <a:pPr marL="764074" indent="-382059">
              <a:buFont typeface="+mj-lt"/>
              <a:buAutoNum type="alphaUcPeriod"/>
            </a:pPr>
            <a:endParaRPr lang="en-US" sz="1600" dirty="0">
              <a:latin typeface="Helvetica" pitchFamily="34" charset="0"/>
              <a:cs typeface="Helvetica" pitchFamily="34" charset="0"/>
            </a:endParaRPr>
          </a:p>
          <a:p>
            <a:pPr marL="764074" indent="-382059">
              <a:buFont typeface="+mj-lt"/>
              <a:buAutoNum type="alphaUcPeriod"/>
            </a:pPr>
            <a:r>
              <a:rPr lang="en-US" sz="1600" dirty="0">
                <a:latin typeface="Helvetica" pitchFamily="34" charset="0"/>
                <a:cs typeface="Helvetica" pitchFamily="34" charset="0"/>
              </a:rPr>
              <a:t>“I’d rather walk to work every day than put up with segregation any longer.”</a:t>
            </a:r>
          </a:p>
        </p:txBody>
      </p:sp>
      <p:sp>
        <p:nvSpPr>
          <p:cNvPr id="18" name="Oval 17"/>
          <p:cNvSpPr/>
          <p:nvPr/>
        </p:nvSpPr>
        <p:spPr>
          <a:xfrm>
            <a:off x="911532" y="8001000"/>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908926" y="6257154"/>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883043" y="6750703"/>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911532" y="7467600"/>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1020594" y="296091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20596" y="127418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020594" y="172212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20594" y="239779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699726796"/>
              </p:ext>
            </p:extLst>
          </p:nvPr>
        </p:nvGraphicFramePr>
        <p:xfrm>
          <a:off x="4836160" y="3855720"/>
          <a:ext cx="2364276" cy="914400"/>
        </p:xfrm>
        <a:graphic>
          <a:graphicData uri="http://schemas.openxmlformats.org/drawingml/2006/table">
            <a:tbl>
              <a:tblPr/>
              <a:tblGrid>
                <a:gridCol w="2364276"/>
              </a:tblGrid>
              <a:tr h="150876">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RL.5.2</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754380">
                <a:tc>
                  <a:txBody>
                    <a:bodyPr/>
                    <a:lstStyle/>
                    <a:p>
                      <a:pPr marL="0" marR="0" algn="l" defTabSz="966612" rtl="0" eaLnBrk="1" latinLnBrk="0" hangingPunct="1">
                        <a:lnSpc>
                          <a:spcPct val="100000"/>
                        </a:lnSpc>
                        <a:spcBef>
                          <a:spcPts val="0"/>
                        </a:spcBef>
                        <a:spcAft>
                          <a:spcPts val="0"/>
                        </a:spcAft>
                      </a:pPr>
                      <a:r>
                        <a:rPr lang="en-US" sz="1000" dirty="0" smtClean="0"/>
                        <a:t>Determine a theme of a story, drama, or poem from details in the text, including how characters in a story or drama respond to challenges or how the speaker in a poem reflects upon a topic; summarize the text.</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5" name="Slide Number Placeholder 14"/>
          <p:cNvSpPr>
            <a:spLocks noGrp="1"/>
          </p:cNvSpPr>
          <p:nvPr>
            <p:ph type="sldNum" sz="quarter" idx="12"/>
          </p:nvPr>
        </p:nvSpPr>
        <p:spPr/>
        <p:txBody>
          <a:bodyPr/>
          <a:lstStyle/>
          <a:p>
            <a:fld id="{CF669FE8-2A6A-4FDA-B6E7-4A7C87AD6E1D}" type="slidenum">
              <a:rPr lang="en-US" smtClean="0"/>
              <a:pPr/>
              <a:t>21</a:t>
            </a:fld>
            <a:endParaRPr lang="en-US" dirty="0"/>
          </a:p>
        </p:txBody>
      </p:sp>
    </p:spTree>
    <p:extLst>
      <p:ext uri="{BB962C8B-B14F-4D97-AF65-F5344CB8AC3E}">
        <p14:creationId xmlns:p14="http://schemas.microsoft.com/office/powerpoint/2010/main" val="1225823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0281" y="725900"/>
            <a:ext cx="6542364" cy="3303733"/>
          </a:xfrm>
          <a:prstGeom prst="rect">
            <a:avLst/>
          </a:prstGeom>
        </p:spPr>
        <p:txBody>
          <a:bodyPr wrap="square" lIns="101862" tIns="50931" rIns="101862" bIns="50931">
            <a:spAutoFit/>
          </a:bodyPr>
          <a:lstStyle/>
          <a:p>
            <a:pPr marL="282542" indent="-282542"/>
            <a:r>
              <a:rPr lang="en-US" sz="1600" b="1" dirty="0">
                <a:latin typeface="Helvetica" pitchFamily="34" charset="0"/>
              </a:rPr>
              <a:t>5. </a:t>
            </a:r>
            <a:r>
              <a:rPr lang="en-US" sz="1600" b="1" dirty="0" smtClean="0">
                <a:latin typeface="Helvetica" pitchFamily="34" charset="0"/>
              </a:rPr>
              <a:t>In Section 2, “Parks’ House,” what action did Rosa and Nixon agree to take?</a:t>
            </a:r>
            <a:endParaRPr lang="en-US" sz="1600" b="1" strike="sngStrike" dirty="0">
              <a:latin typeface="Helvetica" pitchFamily="34" charset="0"/>
            </a:endParaRPr>
          </a:p>
          <a:p>
            <a:pPr marL="282542" indent="-282542"/>
            <a:endParaRPr lang="en-US" sz="1600" dirty="0">
              <a:latin typeface="Helvetica" pitchFamily="34" charset="0"/>
            </a:endParaRPr>
          </a:p>
          <a:p>
            <a:pPr marL="640303" indent="-504106">
              <a:buFont typeface="+mj-lt"/>
              <a:buAutoNum type="alphaUcPeriod"/>
              <a:tabLst>
                <a:tab pos="767656" algn="l"/>
              </a:tabLst>
            </a:pPr>
            <a:r>
              <a:rPr lang="en-US" sz="1600" dirty="0">
                <a:latin typeface="Helvetica" pitchFamily="34" charset="0"/>
              </a:rPr>
              <a:t>They were tired of standing on buses when there were empty   seats.</a:t>
            </a:r>
          </a:p>
          <a:p>
            <a:pPr marL="640303" indent="-504106">
              <a:buFont typeface="+mj-lt"/>
              <a:buAutoNum type="alphaUcPeriod"/>
              <a:tabLst>
                <a:tab pos="767656" algn="l"/>
              </a:tabLst>
            </a:pPr>
            <a:endParaRPr lang="en-US" sz="1600" dirty="0">
              <a:latin typeface="Helvetica" pitchFamily="34" charset="0"/>
              <a:cs typeface="Helvetica" pitchFamily="34" charset="0"/>
            </a:endParaRPr>
          </a:p>
          <a:p>
            <a:pPr marL="640303" indent="-504106">
              <a:buFont typeface="+mj-lt"/>
              <a:buAutoNum type="alphaUcPeriod"/>
              <a:tabLst>
                <a:tab pos="767656" algn="l"/>
              </a:tabLst>
            </a:pPr>
            <a:r>
              <a:rPr lang="en-US" sz="1600" dirty="0" smtClean="0">
                <a:latin typeface="Helvetica" pitchFamily="34" charset="0"/>
                <a:cs typeface="Helvetica" pitchFamily="34" charset="0"/>
              </a:rPr>
              <a:t>Nixon and Parks believed African </a:t>
            </a:r>
            <a:r>
              <a:rPr lang="en-US" sz="1600" dirty="0">
                <a:latin typeface="Helvetica" pitchFamily="34" charset="0"/>
                <a:cs typeface="Helvetica" pitchFamily="34" charset="0"/>
              </a:rPr>
              <a:t>Americans rode city buses more than anybody else.</a:t>
            </a:r>
          </a:p>
          <a:p>
            <a:pPr marL="640303" indent="-504106">
              <a:buFont typeface="+mj-lt"/>
              <a:buAutoNum type="alphaUcPeriod"/>
              <a:tabLst>
                <a:tab pos="767656" algn="l"/>
              </a:tabLst>
            </a:pPr>
            <a:endParaRPr lang="en-US" sz="1600" dirty="0">
              <a:latin typeface="Helvetica" pitchFamily="34" charset="0"/>
              <a:cs typeface="Helvetica" pitchFamily="34" charset="0"/>
            </a:endParaRPr>
          </a:p>
          <a:p>
            <a:pPr marL="640303" indent="-504106">
              <a:buFont typeface="+mj-lt"/>
              <a:buAutoNum type="alphaUcPeriod"/>
              <a:tabLst>
                <a:tab pos="767656" algn="l"/>
              </a:tabLst>
            </a:pPr>
            <a:r>
              <a:rPr lang="en-US" sz="1600" dirty="0" smtClean="0">
                <a:latin typeface="Helvetica" pitchFamily="34" charset="0"/>
                <a:cs typeface="Helvetica" pitchFamily="34" charset="0"/>
              </a:rPr>
              <a:t>Rosa decided to </a:t>
            </a:r>
            <a:r>
              <a:rPr lang="en-US" sz="1600" dirty="0">
                <a:latin typeface="Helvetica" pitchFamily="34" charset="0"/>
                <a:cs typeface="Helvetica" pitchFamily="34" charset="0"/>
              </a:rPr>
              <a:t>never </a:t>
            </a:r>
            <a:r>
              <a:rPr lang="en-US" sz="1600" dirty="0" smtClean="0">
                <a:latin typeface="Helvetica" pitchFamily="34" charset="0"/>
                <a:cs typeface="Helvetica" pitchFamily="34" charset="0"/>
              </a:rPr>
              <a:t>ride </a:t>
            </a:r>
            <a:r>
              <a:rPr lang="en-US" sz="1600" dirty="0">
                <a:latin typeface="Helvetica" pitchFamily="34" charset="0"/>
                <a:cs typeface="Helvetica" pitchFamily="34" charset="0"/>
              </a:rPr>
              <a:t>a segregated bus again.</a:t>
            </a:r>
          </a:p>
          <a:p>
            <a:pPr marL="640303" indent="-504106">
              <a:buFont typeface="+mj-lt"/>
              <a:buAutoNum type="alphaUcPeriod"/>
              <a:tabLst>
                <a:tab pos="767656" algn="l"/>
              </a:tabLst>
            </a:pPr>
            <a:endParaRPr lang="en-US" sz="1600" dirty="0">
              <a:latin typeface="Helvetica" pitchFamily="34" charset="0"/>
              <a:cs typeface="Helvetica" pitchFamily="34" charset="0"/>
            </a:endParaRPr>
          </a:p>
          <a:p>
            <a:pPr marL="640303" indent="-504106">
              <a:buFont typeface="+mj-lt"/>
              <a:buAutoNum type="alphaUcPeriod"/>
              <a:tabLst>
                <a:tab pos="767656" algn="l"/>
              </a:tabLst>
            </a:pPr>
            <a:r>
              <a:rPr lang="en-US" sz="1600" dirty="0" smtClean="0">
                <a:latin typeface="Helvetica" pitchFamily="34" charset="0"/>
                <a:cs typeface="Helvetica" pitchFamily="34" charset="0"/>
              </a:rPr>
              <a:t>They felt Rosa’s arrest should be made a test case against segregation.</a:t>
            </a:r>
            <a:endParaRPr lang="en-US" sz="1600" strike="sngStrike" dirty="0">
              <a:latin typeface="Helvetica" pitchFamily="34" charset="0"/>
              <a:cs typeface="Helvetica" pitchFamily="34" charset="0"/>
            </a:endParaRPr>
          </a:p>
        </p:txBody>
      </p:sp>
      <p:cxnSp>
        <p:nvCxnSpPr>
          <p:cNvPr id="11" name="Straight Connector 10"/>
          <p:cNvCxnSpPr/>
          <p:nvPr/>
        </p:nvCxnSpPr>
        <p:spPr>
          <a:xfrm>
            <a:off x="410118"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6088379" cy="3303733"/>
          </a:xfrm>
          <a:prstGeom prst="rect">
            <a:avLst/>
          </a:prstGeom>
        </p:spPr>
        <p:txBody>
          <a:bodyPr wrap="square" lIns="101862" tIns="50931" rIns="101862" bIns="50931">
            <a:spAutoFit/>
          </a:bodyPr>
          <a:lstStyle/>
          <a:p>
            <a:pPr marL="451042" indent="-382059">
              <a:buAutoNum type="arabicPeriod" startAt="6"/>
            </a:pPr>
            <a:r>
              <a:rPr lang="en-US" sz="1600" b="1" dirty="0">
                <a:latin typeface="Helvetica" pitchFamily="34" charset="0"/>
              </a:rPr>
              <a:t>Which two answers best explain why African Americans chose the method they used to end segregation on the bus?</a:t>
            </a:r>
          </a:p>
          <a:p>
            <a:pPr marL="451042" indent="-382059">
              <a:buAutoNum type="arabicPeriod" startAt="6"/>
            </a:pPr>
            <a:endParaRPr lang="en-US" sz="1600" b="1" dirty="0">
              <a:latin typeface="Helvetica" pitchFamily="34" charset="0"/>
            </a:endParaRPr>
          </a:p>
          <a:p>
            <a:pPr marL="382015" indent="382015">
              <a:buFont typeface="+mj-lt"/>
              <a:buAutoNum type="alphaUcPeriod"/>
            </a:pPr>
            <a:r>
              <a:rPr lang="en-US" sz="1600" dirty="0">
                <a:latin typeface="Helvetica" pitchFamily="34" charset="0"/>
              </a:rPr>
              <a:t>Refusing to move on the bus showed a determination to </a:t>
            </a:r>
          </a:p>
          <a:p>
            <a:pPr marL="382015"/>
            <a:r>
              <a:rPr lang="en-US" sz="1600" dirty="0">
                <a:latin typeface="Helvetica" pitchFamily="34" charset="0"/>
                <a:cs typeface="Helvetica" pitchFamily="34" charset="0"/>
              </a:rPr>
              <a:t>       end segregation.</a:t>
            </a:r>
          </a:p>
          <a:p>
            <a:pPr marL="382015"/>
            <a:endParaRPr lang="en-US" sz="1600" dirty="0">
              <a:latin typeface="Helvetica" pitchFamily="34" charset="0"/>
              <a:cs typeface="Helvetica" pitchFamily="34" charset="0"/>
            </a:endParaRPr>
          </a:p>
          <a:p>
            <a:pPr marL="764074" indent="-382059">
              <a:buFont typeface="+mj-lt"/>
              <a:buAutoNum type="alphaUcPeriod" startAt="2"/>
            </a:pPr>
            <a:r>
              <a:rPr lang="en-US" sz="1600" dirty="0">
                <a:latin typeface="Helvetica" pitchFamily="34" charset="0"/>
                <a:cs typeface="Helvetica" pitchFamily="34" charset="0"/>
              </a:rPr>
              <a:t>Fighting </a:t>
            </a:r>
            <a:r>
              <a:rPr lang="en-US" sz="1600" dirty="0" smtClean="0">
                <a:latin typeface="Helvetica" pitchFamily="34" charset="0"/>
                <a:cs typeface="Helvetica" pitchFamily="34" charset="0"/>
              </a:rPr>
              <a:t>the guilty </a:t>
            </a:r>
            <a:r>
              <a:rPr lang="en-US" sz="1600" dirty="0">
                <a:latin typeface="Helvetica" pitchFamily="34" charset="0"/>
                <a:cs typeface="Helvetica" pitchFamily="34" charset="0"/>
              </a:rPr>
              <a:t>verdict </a:t>
            </a:r>
            <a:r>
              <a:rPr lang="en-US" sz="1600" dirty="0" smtClean="0">
                <a:latin typeface="Helvetica" pitchFamily="34" charset="0"/>
                <a:cs typeface="Helvetica" pitchFamily="34" charset="0"/>
              </a:rPr>
              <a:t>all the way </a:t>
            </a:r>
            <a:r>
              <a:rPr lang="en-US" sz="1600" dirty="0">
                <a:latin typeface="Helvetica" pitchFamily="34" charset="0"/>
                <a:cs typeface="Helvetica" pitchFamily="34" charset="0"/>
              </a:rPr>
              <a:t>to the Supreme Court changed the law.</a:t>
            </a:r>
          </a:p>
          <a:p>
            <a:pPr marL="764074" indent="-382059">
              <a:buFont typeface="+mj-lt"/>
              <a:buAutoNum type="alphaUcPeriod" startAt="2"/>
            </a:pPr>
            <a:endParaRPr lang="en-US" sz="1600" dirty="0">
              <a:latin typeface="Helvetica" pitchFamily="34" charset="0"/>
              <a:cs typeface="Helvetica" pitchFamily="34" charset="0"/>
            </a:endParaRPr>
          </a:p>
          <a:p>
            <a:pPr marL="764074" indent="-382059">
              <a:buFont typeface="+mj-lt"/>
              <a:buAutoNum type="alphaUcPeriod" startAt="2"/>
            </a:pPr>
            <a:r>
              <a:rPr lang="en-US" sz="1600" dirty="0">
                <a:latin typeface="Helvetica" pitchFamily="34" charset="0"/>
                <a:cs typeface="Helvetica" pitchFamily="34" charset="0"/>
              </a:rPr>
              <a:t>Paying the fine showed respect for the law.</a:t>
            </a:r>
          </a:p>
          <a:p>
            <a:pPr marL="764074" indent="-382059">
              <a:buFont typeface="+mj-lt"/>
              <a:buAutoNum type="alphaUcPeriod" startAt="2"/>
            </a:pPr>
            <a:endParaRPr lang="en-US" sz="1600" dirty="0">
              <a:latin typeface="Helvetica" pitchFamily="34" charset="0"/>
              <a:cs typeface="Helvetica" pitchFamily="34" charset="0"/>
            </a:endParaRPr>
          </a:p>
          <a:p>
            <a:pPr marL="764074" indent="-382059">
              <a:buFont typeface="+mj-lt"/>
              <a:buAutoNum type="alphaUcPeriod" startAt="2"/>
            </a:pPr>
            <a:r>
              <a:rPr lang="en-US" sz="1600" dirty="0">
                <a:latin typeface="Helvetica" pitchFamily="34" charset="0"/>
                <a:cs typeface="Helvetica" pitchFamily="34" charset="0"/>
              </a:rPr>
              <a:t>Boycotting the buses could bankrupt the bus company.</a:t>
            </a:r>
          </a:p>
        </p:txBody>
      </p:sp>
      <p:sp>
        <p:nvSpPr>
          <p:cNvPr id="18" name="Oval 17"/>
          <p:cNvSpPr/>
          <p:nvPr/>
        </p:nvSpPr>
        <p:spPr>
          <a:xfrm>
            <a:off x="890425" y="7910121"/>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903101" y="5978628"/>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894866" y="6701929"/>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894865" y="7374844"/>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582959" y="341933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577534" y="151366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582959" y="225802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577534" y="298268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890335020"/>
              </p:ext>
            </p:extLst>
          </p:nvPr>
        </p:nvGraphicFramePr>
        <p:xfrm>
          <a:off x="4938369" y="4191000"/>
          <a:ext cx="2364276" cy="685800"/>
        </p:xfrm>
        <a:graphic>
          <a:graphicData uri="http://schemas.openxmlformats.org/drawingml/2006/table">
            <a:tbl>
              <a:tblPr/>
              <a:tblGrid>
                <a:gridCol w="2364276"/>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RL.5.3</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dirty="0" smtClean="0"/>
                        <a:t>Compare and contrast two or more characters, settings, or events in a story or drama, drawing on specific details in the text (e.g., how characters interact).</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500839662"/>
              </p:ext>
            </p:extLst>
          </p:nvPr>
        </p:nvGraphicFramePr>
        <p:xfrm>
          <a:off x="5197449" y="8884920"/>
          <a:ext cx="2105196" cy="685800"/>
        </p:xfrm>
        <a:graphic>
          <a:graphicData uri="http://schemas.openxmlformats.org/drawingml/2006/table">
            <a:tbl>
              <a:tblPr/>
              <a:tblGrid>
                <a:gridCol w="2105196"/>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RL.5.5</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dirty="0" smtClean="0"/>
                        <a:t>Explain how a series of chapters, scenes, or stanzas fits together to provide the overall structure of a particular story, drama, or poem</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6" name="Slide Number Placeholder 15"/>
          <p:cNvSpPr>
            <a:spLocks noGrp="1"/>
          </p:cNvSpPr>
          <p:nvPr>
            <p:ph type="sldNum" sz="quarter" idx="12"/>
          </p:nvPr>
        </p:nvSpPr>
        <p:spPr/>
        <p:txBody>
          <a:bodyPr/>
          <a:lstStyle/>
          <a:p>
            <a:fld id="{CF669FE8-2A6A-4FDA-B6E7-4A7C87AD6E1D}" type="slidenum">
              <a:rPr lang="en-US" smtClean="0"/>
              <a:pPr/>
              <a:t>22</a:t>
            </a:fld>
            <a:endParaRPr lang="en-US" dirty="0"/>
          </a:p>
        </p:txBody>
      </p:sp>
    </p:spTree>
    <p:extLst>
      <p:ext uri="{BB962C8B-B14F-4D97-AF65-F5344CB8AC3E}">
        <p14:creationId xmlns:p14="http://schemas.microsoft.com/office/powerpoint/2010/main" val="397178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0"/>
            <a:ext cx="6436422" cy="3057512"/>
          </a:xfrm>
          <a:prstGeom prst="rect">
            <a:avLst/>
          </a:prstGeom>
        </p:spPr>
        <p:txBody>
          <a:bodyPr wrap="square" lIns="101862" tIns="50931" rIns="101862" bIns="50931">
            <a:spAutoFit/>
          </a:bodyPr>
          <a:lstStyle/>
          <a:p>
            <a:pPr marL="382059" indent="-382059">
              <a:buAutoNum type="arabicPeriod" startAt="7"/>
            </a:pPr>
            <a:r>
              <a:rPr lang="en-US" sz="1600" b="1" dirty="0">
                <a:latin typeface="Helvetica" pitchFamily="34" charset="0"/>
              </a:rPr>
              <a:t>What conclusion can you draw </a:t>
            </a:r>
            <a:r>
              <a:rPr lang="en-US" sz="1600" b="1" dirty="0" smtClean="0">
                <a:latin typeface="Helvetica" pitchFamily="34" charset="0"/>
              </a:rPr>
              <a:t>from</a:t>
            </a:r>
            <a:r>
              <a:rPr lang="en-US" sz="1600" b="1" dirty="0" smtClean="0">
                <a:solidFill>
                  <a:srgbClr val="FF0000"/>
                </a:solidFill>
                <a:latin typeface="Helvetica" pitchFamily="34" charset="0"/>
              </a:rPr>
              <a:t> </a:t>
            </a:r>
            <a:r>
              <a:rPr lang="en-US" sz="1600" b="1" dirty="0" smtClean="0">
                <a:latin typeface="Helvetica" pitchFamily="34" charset="0"/>
              </a:rPr>
              <a:t>the </a:t>
            </a:r>
            <a:r>
              <a:rPr lang="en-US" sz="1600" b="1" dirty="0">
                <a:latin typeface="Helvetica" pitchFamily="34" charset="0"/>
              </a:rPr>
              <a:t>author’s use of the phrase, “booing the decision” in the section The Courthouse?</a:t>
            </a:r>
          </a:p>
          <a:p>
            <a:pPr marL="382059" indent="-382059">
              <a:buAutoNum type="arabicPeriod" startAt="7"/>
            </a:pPr>
            <a:endParaRPr lang="en-US" sz="1600" dirty="0">
              <a:latin typeface="Helvetica" pitchFamily="34" charset="0"/>
            </a:endParaRPr>
          </a:p>
          <a:p>
            <a:pPr marL="382015" indent="382015">
              <a:buFont typeface="+mj-lt"/>
              <a:buAutoNum type="alphaUcPeriod"/>
            </a:pPr>
            <a:r>
              <a:rPr lang="en-US" sz="1600" dirty="0">
                <a:latin typeface="Helvetica" pitchFamily="34" charset="0"/>
              </a:rPr>
              <a:t>The supporters were happy with the decision.</a:t>
            </a:r>
          </a:p>
          <a:p>
            <a:pPr marL="382015" indent="382015">
              <a:buFont typeface="+mj-lt"/>
              <a:buAutoNum type="alphaUcPeriod"/>
            </a:pPr>
            <a:endParaRPr lang="en-US" sz="1600" dirty="0">
              <a:latin typeface="Helvetica" pitchFamily="34" charset="0"/>
              <a:cs typeface="Helvetica" pitchFamily="34" charset="0"/>
            </a:endParaRPr>
          </a:p>
          <a:p>
            <a:pPr marL="767656" indent="-389134">
              <a:buAutoNum type="alphaUcPeriod" startAt="2"/>
            </a:pPr>
            <a:r>
              <a:rPr lang="en-US" sz="1600" dirty="0">
                <a:latin typeface="Helvetica" pitchFamily="34" charset="0"/>
                <a:cs typeface="Helvetica" pitchFamily="34" charset="0"/>
              </a:rPr>
              <a:t>Segregation is helpful for seating people on the bus  according to the author.</a:t>
            </a:r>
          </a:p>
          <a:p>
            <a:pPr marL="767656" indent="-389134">
              <a:buAutoNum type="alphaUcPeriod" startAt="2"/>
            </a:pPr>
            <a:endParaRPr lang="en-US" sz="1600" dirty="0">
              <a:latin typeface="Helvetica" pitchFamily="34" charset="0"/>
              <a:cs typeface="Helvetica" pitchFamily="34" charset="0"/>
            </a:endParaRPr>
          </a:p>
          <a:p>
            <a:pPr marL="767656" indent="-389134">
              <a:buAutoNum type="alphaUcPeriod" startAt="2"/>
            </a:pPr>
            <a:r>
              <a:rPr lang="en-US" sz="1600" dirty="0">
                <a:latin typeface="Helvetica" pitchFamily="34" charset="0"/>
                <a:cs typeface="Helvetica" pitchFamily="34" charset="0"/>
              </a:rPr>
              <a:t>Rosa Parks was happy to get the guilty verdict.</a:t>
            </a:r>
          </a:p>
          <a:p>
            <a:pPr marL="767656" indent="-389134">
              <a:buAutoNum type="alphaUcPeriod" startAt="2"/>
            </a:pPr>
            <a:endParaRPr lang="en-US" sz="1600" dirty="0">
              <a:latin typeface="Helvetica" pitchFamily="34" charset="0"/>
              <a:cs typeface="Helvetica" pitchFamily="34" charset="0"/>
            </a:endParaRPr>
          </a:p>
          <a:p>
            <a:pPr marL="767656" indent="-389134">
              <a:buAutoNum type="alphaUcPeriod" startAt="2"/>
            </a:pPr>
            <a:r>
              <a:rPr lang="en-US" sz="1600" dirty="0">
                <a:latin typeface="Helvetica" pitchFamily="34" charset="0"/>
                <a:cs typeface="Helvetica" pitchFamily="34" charset="0"/>
              </a:rPr>
              <a:t>The author doesn’t like segregation.</a:t>
            </a:r>
          </a:p>
        </p:txBody>
      </p:sp>
      <p:cxnSp>
        <p:nvCxnSpPr>
          <p:cNvPr id="11" name="Straight Connector 10"/>
          <p:cNvCxnSpPr/>
          <p:nvPr/>
        </p:nvCxnSpPr>
        <p:spPr>
          <a:xfrm>
            <a:off x="410118"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6088379" cy="3796175"/>
          </a:xfrm>
          <a:prstGeom prst="rect">
            <a:avLst/>
          </a:prstGeom>
        </p:spPr>
        <p:txBody>
          <a:bodyPr wrap="square" lIns="101862" tIns="50931" rIns="101862" bIns="50931">
            <a:spAutoFit/>
          </a:bodyPr>
          <a:lstStyle/>
          <a:p>
            <a:pPr marL="228600" indent="-228600"/>
            <a:r>
              <a:rPr lang="en-US" sz="1600" b="1" dirty="0">
                <a:latin typeface="Helvetica" pitchFamily="34" charset="0"/>
              </a:rPr>
              <a:t>8. </a:t>
            </a:r>
            <a:r>
              <a:rPr lang="en-US" sz="1600" b="1" dirty="0" smtClean="0">
                <a:latin typeface="Helvetica" pitchFamily="34" charset="0"/>
              </a:rPr>
              <a:t>Which of the stage directions contribute to the </a:t>
            </a:r>
            <a:r>
              <a:rPr lang="en-US" sz="1600" b="1" dirty="0">
                <a:latin typeface="Helvetica" pitchFamily="34" charset="0"/>
              </a:rPr>
              <a:t>tone of how Rosa </a:t>
            </a:r>
            <a:r>
              <a:rPr lang="en-US" sz="1600" b="1" dirty="0" smtClean="0">
                <a:latin typeface="Helvetica" pitchFamily="34" charset="0"/>
              </a:rPr>
              <a:t>Parks </a:t>
            </a:r>
            <a:r>
              <a:rPr lang="en-US" sz="1600" b="1" dirty="0">
                <a:latin typeface="Helvetica" pitchFamily="34" charset="0"/>
              </a:rPr>
              <a:t>is feeling in </a:t>
            </a:r>
            <a:r>
              <a:rPr lang="en-US" sz="1600" b="1" dirty="0" smtClean="0">
                <a:latin typeface="Helvetica" pitchFamily="34" charset="0"/>
              </a:rPr>
              <a:t>“A Lesson in Courage”? </a:t>
            </a:r>
            <a:endParaRPr lang="en-US" sz="1600" b="1" dirty="0">
              <a:latin typeface="Helvetica" pitchFamily="34" charset="0"/>
            </a:endParaRPr>
          </a:p>
          <a:p>
            <a:endParaRPr lang="en-US" sz="1600" b="1" dirty="0">
              <a:latin typeface="Helvetica" pitchFamily="34" charset="0"/>
            </a:endParaRPr>
          </a:p>
          <a:p>
            <a:pPr marL="382015" indent="382015">
              <a:buFont typeface="+mj-lt"/>
              <a:buAutoNum type="alphaUcPeriod"/>
            </a:pPr>
            <a:r>
              <a:rPr lang="en-US" sz="1600" dirty="0">
                <a:latin typeface="Helvetica" pitchFamily="34" charset="0"/>
              </a:rPr>
              <a:t>Rosa Parks hated segregation.  She refused to drink  </a:t>
            </a:r>
          </a:p>
          <a:p>
            <a:pPr marL="382015"/>
            <a:r>
              <a:rPr lang="en-US" sz="1600" dirty="0">
                <a:latin typeface="Helvetica" pitchFamily="34" charset="0"/>
              </a:rPr>
              <a:t>       from water fountains designated for “colored” people.</a:t>
            </a:r>
          </a:p>
          <a:p>
            <a:pPr marL="382015"/>
            <a:endParaRPr lang="en-US" sz="1600" dirty="0">
              <a:latin typeface="Helvetica" pitchFamily="34" charset="0"/>
              <a:cs typeface="Helvetica" pitchFamily="34" charset="0"/>
            </a:endParaRPr>
          </a:p>
          <a:p>
            <a:pPr marL="764074" indent="-382059">
              <a:buAutoNum type="alphaUcPeriod" startAt="2"/>
            </a:pPr>
            <a:r>
              <a:rPr lang="en-US" sz="1600" dirty="0">
                <a:latin typeface="Helvetica" pitchFamily="34" charset="0"/>
                <a:cs typeface="Helvetica" pitchFamily="34" charset="0"/>
              </a:rPr>
              <a:t>Bus Driver: (to Parks) “If you don’t stand up, I’m going to</a:t>
            </a:r>
          </a:p>
          <a:p>
            <a:pPr marL="801688" indent="-420688"/>
            <a:r>
              <a:rPr lang="en-US" sz="1600" dirty="0">
                <a:latin typeface="Helvetica" pitchFamily="34" charset="0"/>
                <a:cs typeface="Helvetica" pitchFamily="34" charset="0"/>
              </a:rPr>
              <a:t>       to have you arrested.”  Parks: (quietly) “You may do that.”</a:t>
            </a:r>
          </a:p>
          <a:p>
            <a:pPr marL="382015"/>
            <a:endParaRPr lang="en-US" sz="1600" dirty="0">
              <a:latin typeface="Helvetica" pitchFamily="34" charset="0"/>
              <a:cs typeface="Helvetica" pitchFamily="34" charset="0"/>
            </a:endParaRPr>
          </a:p>
          <a:p>
            <a:pPr marL="826027" indent="-447505">
              <a:buAutoNum type="alphaUcPeriod" startAt="3"/>
            </a:pPr>
            <a:r>
              <a:rPr lang="en-US" sz="1600" dirty="0">
                <a:latin typeface="Helvetica" pitchFamily="34" charset="0"/>
                <a:cs typeface="Helvetica" pitchFamily="34" charset="0"/>
              </a:rPr>
              <a:t>Bus rider 1: (in a hushed tone) “I wonder what’s going to</a:t>
            </a:r>
          </a:p>
          <a:p>
            <a:pPr marL="378522"/>
            <a:r>
              <a:rPr lang="en-US" sz="1600" dirty="0">
                <a:latin typeface="Helvetica" pitchFamily="34" charset="0"/>
                <a:cs typeface="Helvetica" pitchFamily="34" charset="0"/>
              </a:rPr>
              <a:t>        happen?”</a:t>
            </a:r>
          </a:p>
          <a:p>
            <a:pPr marL="378522"/>
            <a:endParaRPr lang="en-US" sz="1600" dirty="0">
              <a:latin typeface="Helvetica" pitchFamily="34" charset="0"/>
              <a:cs typeface="Helvetica" pitchFamily="34" charset="0"/>
            </a:endParaRPr>
          </a:p>
          <a:p>
            <a:pPr marL="760581" indent="-382059">
              <a:buAutoNum type="alphaUcPeriod" startAt="4"/>
            </a:pPr>
            <a:r>
              <a:rPr lang="en-US" sz="1600" dirty="0">
                <a:latin typeface="Helvetica" pitchFamily="34" charset="0"/>
                <a:cs typeface="Helvetica" pitchFamily="34" charset="0"/>
              </a:rPr>
              <a:t>Raymond Parks:  “We could take this all the way to the</a:t>
            </a:r>
          </a:p>
          <a:p>
            <a:pPr marL="378522"/>
            <a:r>
              <a:rPr lang="en-US" sz="1600" dirty="0">
                <a:latin typeface="Helvetica" pitchFamily="34" charset="0"/>
                <a:cs typeface="Helvetica" pitchFamily="34" charset="0"/>
              </a:rPr>
              <a:t>       Supreme Court.”   Parks: (after a moment) “I’ll do it.”</a:t>
            </a:r>
          </a:p>
        </p:txBody>
      </p:sp>
      <p:sp>
        <p:nvSpPr>
          <p:cNvPr id="18" name="Oval 17"/>
          <p:cNvSpPr/>
          <p:nvPr/>
        </p:nvSpPr>
        <p:spPr>
          <a:xfrm>
            <a:off x="894866" y="5759878"/>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894866" y="6499403"/>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871536" y="7467794"/>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866223" y="8229600"/>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1025196" y="3451994"/>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48526" y="176586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042362" y="225465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29099" y="296646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42291441"/>
              </p:ext>
            </p:extLst>
          </p:nvPr>
        </p:nvGraphicFramePr>
        <p:xfrm>
          <a:off x="4953790" y="4023360"/>
          <a:ext cx="2186333" cy="422148"/>
        </p:xfrm>
        <a:graphic>
          <a:graphicData uri="http://schemas.openxmlformats.org/drawingml/2006/table">
            <a:tbl>
              <a:tblPr/>
              <a:tblGrid>
                <a:gridCol w="2186333"/>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RL.5.6</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84988">
                <a:tc>
                  <a:txBody>
                    <a:bodyPr/>
                    <a:lstStyle/>
                    <a:p>
                      <a:pPr marL="0" marR="0" algn="l" defTabSz="966612" rtl="0" eaLnBrk="1" latinLnBrk="0" hangingPunct="1">
                        <a:lnSpc>
                          <a:spcPct val="100000"/>
                        </a:lnSpc>
                        <a:spcBef>
                          <a:spcPts val="0"/>
                        </a:spcBef>
                        <a:spcAft>
                          <a:spcPts val="0"/>
                        </a:spcAft>
                      </a:pPr>
                      <a:r>
                        <a:rPr lang="en-US" sz="900" dirty="0" smtClean="0"/>
                        <a:t>Describe how a narrator's or speaker's point of view influences how events are described.</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840880505"/>
              </p:ext>
            </p:extLst>
          </p:nvPr>
        </p:nvGraphicFramePr>
        <p:xfrm>
          <a:off x="4803607" y="8884920"/>
          <a:ext cx="2321095" cy="685800"/>
        </p:xfrm>
        <a:graphic>
          <a:graphicData uri="http://schemas.openxmlformats.org/drawingml/2006/table">
            <a:tbl>
              <a:tblPr/>
              <a:tblGrid>
                <a:gridCol w="2321095"/>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RL.5.7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dirty="0" smtClean="0"/>
                        <a:t>Analyze how visual and multimedia elements contribute to the meaning, tone, or beauty of a text (e.g., graphic novel, multimedia presentation of fiction, folktale, myth, poem).</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5" name="Slide Number Placeholder 14"/>
          <p:cNvSpPr>
            <a:spLocks noGrp="1"/>
          </p:cNvSpPr>
          <p:nvPr>
            <p:ph type="sldNum" sz="quarter" idx="12"/>
          </p:nvPr>
        </p:nvSpPr>
        <p:spPr/>
        <p:txBody>
          <a:bodyPr/>
          <a:lstStyle/>
          <a:p>
            <a:fld id="{CF669FE8-2A6A-4FDA-B6E7-4A7C87AD6E1D}" type="slidenum">
              <a:rPr lang="en-US" smtClean="0"/>
              <a:pPr/>
              <a:t>23</a:t>
            </a:fld>
            <a:endParaRPr lang="en-US" dirty="0"/>
          </a:p>
        </p:txBody>
      </p:sp>
    </p:spTree>
    <p:extLst>
      <p:ext uri="{BB962C8B-B14F-4D97-AF65-F5344CB8AC3E}">
        <p14:creationId xmlns:p14="http://schemas.microsoft.com/office/powerpoint/2010/main" val="699202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3905" y="502920"/>
            <a:ext cx="6436422" cy="2811290"/>
          </a:xfrm>
          <a:prstGeom prst="rect">
            <a:avLst/>
          </a:prstGeom>
        </p:spPr>
        <p:txBody>
          <a:bodyPr wrap="square" lIns="101862" tIns="50931" rIns="101862" bIns="50931">
            <a:spAutoFit/>
          </a:bodyPr>
          <a:lstStyle/>
          <a:p>
            <a:pPr marL="282542" indent="-282542"/>
            <a:r>
              <a:rPr lang="en-US" sz="1600" b="1" dirty="0">
                <a:latin typeface="Helvetica" pitchFamily="34" charset="0"/>
              </a:rPr>
              <a:t>9.  How is Rosa Park’s courage best illustrated in the drama </a:t>
            </a:r>
            <a:r>
              <a:rPr lang="en-US" sz="1600" b="1" dirty="0" smtClean="0">
                <a:latin typeface="Helvetica" pitchFamily="34" charset="0"/>
              </a:rPr>
              <a:t>“A Lesson in Courage”?</a:t>
            </a:r>
            <a:endParaRPr lang="en-US" sz="1600" b="1" dirty="0">
              <a:latin typeface="Helvetica" pitchFamily="34" charset="0"/>
            </a:endParaRPr>
          </a:p>
          <a:p>
            <a:pPr marL="282542" indent="-282542"/>
            <a:endParaRPr lang="en-US" sz="1600" dirty="0">
              <a:latin typeface="Helvetica" pitchFamily="34" charset="0"/>
            </a:endParaRPr>
          </a:p>
          <a:p>
            <a:pPr marL="382015" indent="382015">
              <a:buFont typeface="+mj-lt"/>
              <a:buAutoNum type="alphaUcPeriod"/>
            </a:pPr>
            <a:r>
              <a:rPr lang="en-US" sz="1600" dirty="0">
                <a:latin typeface="Helvetica" pitchFamily="34" charset="0"/>
              </a:rPr>
              <a:t>Rosa Parks does not like segregation.</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Rosa is tired of sitting in the back of the bus.</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Rosa told the bus driver he may have to arrest her.</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Rosa teaches the bus company a lesson.</a:t>
            </a:r>
          </a:p>
          <a:p>
            <a:pPr marL="382015" indent="382015">
              <a:buFont typeface="+mj-lt"/>
              <a:buAutoNum type="alphaUcPeriod"/>
            </a:pPr>
            <a:endParaRPr lang="en-US" sz="1600" dirty="0">
              <a:latin typeface="Helvetica" pitchFamily="34" charset="0"/>
              <a:cs typeface="Helvetica" pitchFamily="34" charset="0"/>
            </a:endParaRPr>
          </a:p>
        </p:txBody>
      </p:sp>
      <p:cxnSp>
        <p:nvCxnSpPr>
          <p:cNvPr id="11" name="Straight Connector 10"/>
          <p:cNvCxnSpPr/>
          <p:nvPr/>
        </p:nvCxnSpPr>
        <p:spPr>
          <a:xfrm>
            <a:off x="565744" y="42748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029096" y="266754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29098" y="127418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029097" y="1742014"/>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29094" y="219875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1775786603"/>
              </p:ext>
            </p:extLst>
          </p:nvPr>
        </p:nvGraphicFramePr>
        <p:xfrm>
          <a:off x="228600" y="4442460"/>
          <a:ext cx="7239000" cy="4110264"/>
        </p:xfrm>
        <a:graphic>
          <a:graphicData uri="http://schemas.openxmlformats.org/drawingml/2006/table">
            <a:tbl>
              <a:tblPr firstRow="1" bandRow="1">
                <a:tableStyleId>{5940675A-B579-460E-94D1-54222C63F5DA}</a:tableStyleId>
              </a:tblPr>
              <a:tblGrid>
                <a:gridCol w="7239000"/>
              </a:tblGrid>
              <a:tr h="648846">
                <a:tc>
                  <a:txBody>
                    <a:bodyPr/>
                    <a:lstStyle/>
                    <a:p>
                      <a:pPr marL="287338" marR="0" indent="-287338" algn="l" defTabSz="966612" rtl="0" eaLnBrk="1" fontAlgn="auto" latinLnBrk="0" hangingPunct="1">
                        <a:lnSpc>
                          <a:spcPct val="100000"/>
                        </a:lnSpc>
                        <a:spcBef>
                          <a:spcPts val="0"/>
                        </a:spcBef>
                        <a:spcAft>
                          <a:spcPts val="0"/>
                        </a:spcAft>
                        <a:buClrTx/>
                        <a:buSzTx/>
                        <a:buFontTx/>
                        <a:buNone/>
                        <a:tabLst/>
                        <a:defRPr/>
                      </a:pPr>
                      <a:r>
                        <a:rPr lang="en-US" sz="1800" b="1" dirty="0" smtClean="0"/>
                        <a:t>10  What evidence from the text supports Rosa Parks’ opinion of segregation? </a:t>
                      </a:r>
                      <a:endParaRPr lang="en-US" sz="900" b="1" baseline="0" dirty="0" smtClean="0">
                        <a:solidFill>
                          <a:srgbClr val="002060"/>
                        </a:solidFill>
                      </a:endParaRPr>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457458663"/>
              </p:ext>
            </p:extLst>
          </p:nvPr>
        </p:nvGraphicFramePr>
        <p:xfrm>
          <a:off x="4989692" y="3520440"/>
          <a:ext cx="2295008" cy="685800"/>
        </p:xfrm>
        <a:graphic>
          <a:graphicData uri="http://schemas.openxmlformats.org/drawingml/2006/table">
            <a:tbl>
              <a:tblPr/>
              <a:tblGrid>
                <a:gridCol w="2295008"/>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RL.5.7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dirty="0" smtClean="0"/>
                        <a:t>Analyze how visual and multimedia elements contribute to the meaning, tone, or beauty of a text (e.g., graphic novel, multimedia presentation of fiction, folktale, myth, poem).</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940535695"/>
              </p:ext>
            </p:extLst>
          </p:nvPr>
        </p:nvGraphicFramePr>
        <p:xfrm>
          <a:off x="5354320" y="8801100"/>
          <a:ext cx="2072640" cy="548640"/>
        </p:xfrm>
        <a:graphic>
          <a:graphicData uri="http://schemas.openxmlformats.org/drawingml/2006/table">
            <a:tbl>
              <a:tblPr/>
              <a:tblGrid>
                <a:gridCol w="2072640"/>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RL.5.6</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en-US" sz="900" dirty="0" smtClean="0"/>
                        <a:t>Describe how a narrator's or speaker's point of view influences how events are described.</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Rectangle 2"/>
          <p:cNvSpPr/>
          <p:nvPr/>
        </p:nvSpPr>
        <p:spPr>
          <a:xfrm>
            <a:off x="3149961" y="8801100"/>
            <a:ext cx="1824309" cy="6568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pPr algn="ctr" defTabSz="1018733">
              <a:defRPr/>
            </a:pPr>
            <a:r>
              <a:rPr lang="en-US" sz="900" b="1" dirty="0">
                <a:solidFill>
                  <a:prstClr val="black"/>
                </a:solidFill>
              </a:rPr>
              <a:t>Constructed Response Research Rubrics Target 4</a:t>
            </a:r>
          </a:p>
          <a:p>
            <a:pPr algn="ctr" defTabSz="1018733">
              <a:defRPr/>
            </a:pPr>
            <a:r>
              <a:rPr lang="en-US" sz="900" dirty="0">
                <a:solidFill>
                  <a:prstClr val="black"/>
                </a:solidFill>
              </a:rPr>
              <a:t>ability to cite evidence to support opinions and/or ideas</a:t>
            </a:r>
          </a:p>
        </p:txBody>
      </p:sp>
      <p:sp>
        <p:nvSpPr>
          <p:cNvPr id="12" name="Slide Number Placeholder 11"/>
          <p:cNvSpPr>
            <a:spLocks noGrp="1"/>
          </p:cNvSpPr>
          <p:nvPr>
            <p:ph type="sldNum" sz="quarter" idx="12"/>
          </p:nvPr>
        </p:nvSpPr>
        <p:spPr/>
        <p:txBody>
          <a:bodyPr/>
          <a:lstStyle/>
          <a:p>
            <a:fld id="{CF669FE8-2A6A-4FDA-B6E7-4A7C87AD6E1D}" type="slidenum">
              <a:rPr lang="en-US" smtClean="0"/>
              <a:pPr/>
              <a:t>24</a:t>
            </a:fld>
            <a:endParaRPr lang="en-US" dirty="0"/>
          </a:p>
        </p:txBody>
      </p:sp>
    </p:spTree>
    <p:extLst>
      <p:ext uri="{BB962C8B-B14F-4D97-AF65-F5344CB8AC3E}">
        <p14:creationId xmlns:p14="http://schemas.microsoft.com/office/powerpoint/2010/main" val="146848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2" name="Rectangle 1"/>
          <p:cNvSpPr/>
          <p:nvPr/>
        </p:nvSpPr>
        <p:spPr>
          <a:xfrm>
            <a:off x="242889" y="319316"/>
            <a:ext cx="7286625" cy="8622724"/>
          </a:xfrm>
          <a:prstGeom prst="rect">
            <a:avLst/>
          </a:prstGeom>
        </p:spPr>
        <p:txBody>
          <a:bodyPr wrap="square" lIns="96371" tIns="48186" rIns="96371" bIns="48186">
            <a:spAutoFit/>
          </a:bodyPr>
          <a:lstStyle/>
          <a:p>
            <a:pPr algn="ctr"/>
            <a:r>
              <a:rPr lang="en-US" sz="1400" dirty="0"/>
              <a:t> </a:t>
            </a:r>
            <a:r>
              <a:rPr lang="en-US" sz="1400" b="1" u="sng" dirty="0"/>
              <a:t>The Fight to Vote</a:t>
            </a:r>
          </a:p>
          <a:p>
            <a:pPr algn="ctr"/>
            <a:r>
              <a:rPr lang="en-US" sz="1400" dirty="0"/>
              <a:t>Women suffragists changed the United </a:t>
            </a:r>
            <a:r>
              <a:rPr lang="en-US" sz="1400" dirty="0" smtClean="0"/>
              <a:t>State</a:t>
            </a:r>
            <a:endParaRPr lang="en-US" sz="1400" dirty="0"/>
          </a:p>
          <a:p>
            <a:pPr algn="ctr"/>
            <a:r>
              <a:rPr lang="en-US" sz="1200" dirty="0"/>
              <a:t>March 01, 2013</a:t>
            </a:r>
          </a:p>
          <a:p>
            <a:pPr algn="ctr"/>
            <a:r>
              <a:rPr lang="en-US" sz="1200" dirty="0"/>
              <a:t>By Nellie Gonzalez Cutler </a:t>
            </a:r>
            <a:r>
              <a:rPr lang="en-US" sz="1200" i="1" u="sng" dirty="0"/>
              <a:t>Time for Kids</a:t>
            </a:r>
          </a:p>
          <a:p>
            <a:pPr algn="ctr"/>
            <a:endParaRPr lang="en-US" sz="1200" i="1" u="sng" dirty="0"/>
          </a:p>
          <a:p>
            <a:r>
              <a:rPr lang="en-US" sz="1800" b="1" u="sng" dirty="0"/>
              <a:t>Part 1</a:t>
            </a:r>
          </a:p>
          <a:p>
            <a:endParaRPr lang="en-US" sz="1200" dirty="0">
              <a:latin typeface="Times New Roman"/>
              <a:ea typeface="Times New Roman"/>
            </a:endParaRPr>
          </a:p>
          <a:p>
            <a:r>
              <a:rPr lang="en-US" sz="1400" dirty="0">
                <a:solidFill>
                  <a:srgbClr val="000000"/>
                </a:solidFill>
                <a:ea typeface="Times New Roman"/>
                <a:cs typeface="Times New Roman"/>
              </a:rPr>
              <a:t>Women suffragists marched in the streets across the nation. "We hold these truths to be self-evident: that all men are created equal." With those words, the </a:t>
            </a:r>
            <a:r>
              <a:rPr lang="en-US" sz="1400" b="1" dirty="0">
                <a:solidFill>
                  <a:srgbClr val="000000"/>
                </a:solidFill>
                <a:ea typeface="Times New Roman"/>
                <a:cs typeface="Times New Roman"/>
              </a:rPr>
              <a:t>Declaration of Independence</a:t>
            </a:r>
            <a:r>
              <a:rPr lang="en-US" sz="1400" dirty="0">
                <a:solidFill>
                  <a:srgbClr val="000000"/>
                </a:solidFill>
                <a:ea typeface="Times New Roman"/>
                <a:cs typeface="Times New Roman"/>
              </a:rPr>
              <a:t> set forth the idea.</a:t>
            </a:r>
            <a:endParaRPr lang="en-US" sz="1200" dirty="0">
              <a:latin typeface="Times New Roman"/>
              <a:ea typeface="Times New Roman"/>
            </a:endParaRPr>
          </a:p>
          <a:p>
            <a:r>
              <a:rPr lang="en-US" sz="1400" dirty="0">
                <a:solidFill>
                  <a:srgbClr val="000000"/>
                </a:solidFill>
                <a:ea typeface="Times New Roman"/>
                <a:cs typeface="Times New Roman"/>
              </a:rPr>
              <a:t> </a:t>
            </a:r>
            <a:endParaRPr lang="en-US" sz="1200" dirty="0">
              <a:latin typeface="Times New Roman"/>
              <a:ea typeface="Times New Roman"/>
            </a:endParaRPr>
          </a:p>
          <a:p>
            <a:r>
              <a:rPr lang="en-US" sz="1400" dirty="0">
                <a:solidFill>
                  <a:srgbClr val="000000"/>
                </a:solidFill>
                <a:ea typeface="Times New Roman"/>
                <a:cs typeface="Times New Roman"/>
              </a:rPr>
              <a:t>But the women at the Woman's Rights Meeting in New York, in 1848, felt that a key phrase was missing. Elizabeth Cady Stanton, </a:t>
            </a:r>
            <a:r>
              <a:rPr lang="en-US" sz="1400" dirty="0" err="1">
                <a:solidFill>
                  <a:srgbClr val="000000"/>
                </a:solidFill>
                <a:ea typeface="Times New Roman"/>
                <a:cs typeface="Times New Roman"/>
              </a:rPr>
              <a:t>Lucretia</a:t>
            </a:r>
            <a:r>
              <a:rPr lang="en-US" sz="1400" dirty="0">
                <a:solidFill>
                  <a:srgbClr val="000000"/>
                </a:solidFill>
                <a:ea typeface="Times New Roman"/>
                <a:cs typeface="Times New Roman"/>
              </a:rPr>
              <a:t> Mott and others rewrote it to say, "All men </a:t>
            </a:r>
            <a:r>
              <a:rPr lang="en-US" sz="1400" b="1" i="1" dirty="0">
                <a:solidFill>
                  <a:srgbClr val="000000"/>
                </a:solidFill>
                <a:ea typeface="Times New Roman"/>
                <a:cs typeface="Times New Roman"/>
              </a:rPr>
              <a:t>and women</a:t>
            </a:r>
            <a:r>
              <a:rPr lang="en-US" sz="1400" dirty="0">
                <a:solidFill>
                  <a:srgbClr val="000000"/>
                </a:solidFill>
                <a:ea typeface="Times New Roman"/>
                <a:cs typeface="Times New Roman"/>
              </a:rPr>
              <a:t> are created equal.” They said that it was "the duty of the women of this country" to fight for suffrage, or the right to vote.</a:t>
            </a:r>
            <a:endParaRPr lang="en-US" sz="1200" dirty="0">
              <a:latin typeface="Times New Roman"/>
              <a:ea typeface="Times New Roman"/>
            </a:endParaRPr>
          </a:p>
          <a:p>
            <a:r>
              <a:rPr lang="en-US" sz="1200" dirty="0">
                <a:latin typeface="Times New Roman"/>
                <a:ea typeface="Times New Roman"/>
              </a:rPr>
              <a:t> </a:t>
            </a:r>
          </a:p>
          <a:p>
            <a:r>
              <a:rPr lang="en-US" sz="1400" dirty="0">
                <a:solidFill>
                  <a:srgbClr val="000000"/>
                </a:solidFill>
                <a:ea typeface="Times New Roman"/>
                <a:cs typeface="Times New Roman"/>
              </a:rPr>
              <a:t>New York was the start of a long road to </a:t>
            </a:r>
            <a:r>
              <a:rPr lang="en-US" sz="1400" b="1" dirty="0">
                <a:solidFill>
                  <a:srgbClr val="000000"/>
                </a:solidFill>
                <a:ea typeface="Times New Roman"/>
                <a:cs typeface="Times New Roman"/>
              </a:rPr>
              <a:t>suffrage</a:t>
            </a:r>
            <a:r>
              <a:rPr lang="en-US" sz="1400" dirty="0">
                <a:solidFill>
                  <a:srgbClr val="000000"/>
                </a:solidFill>
                <a:ea typeface="Times New Roman"/>
                <a:cs typeface="Times New Roman"/>
              </a:rPr>
              <a:t>. Those who wanted to have voting rights for all Americans were called suffragists. They gave talks and traveled the country.</a:t>
            </a:r>
            <a:endParaRPr lang="en-US" sz="1200" dirty="0">
              <a:latin typeface="Times New Roman"/>
              <a:ea typeface="Times New Roman"/>
            </a:endParaRPr>
          </a:p>
          <a:p>
            <a:r>
              <a:rPr lang="en-US" sz="1200" dirty="0">
                <a:latin typeface="Times New Roman"/>
                <a:ea typeface="Times New Roman"/>
              </a:rPr>
              <a:t> </a:t>
            </a:r>
          </a:p>
          <a:p>
            <a:r>
              <a:rPr lang="en-US" sz="1400" dirty="0">
                <a:solidFill>
                  <a:srgbClr val="000000"/>
                </a:solidFill>
                <a:ea typeface="Times New Roman"/>
                <a:cs typeface="Times New Roman"/>
              </a:rPr>
              <a:t>In 1872, Susan B. Anthony voted in New York. She was arrested for breaking the law. "My rights, my </a:t>
            </a:r>
            <a:r>
              <a:rPr lang="en-US" sz="1400" b="1" dirty="0">
                <a:solidFill>
                  <a:srgbClr val="000000"/>
                </a:solidFill>
                <a:ea typeface="Times New Roman"/>
                <a:cs typeface="Times New Roman"/>
              </a:rPr>
              <a:t>civil</a:t>
            </a:r>
            <a:r>
              <a:rPr lang="en-US" sz="1400" b="1" baseline="30000" dirty="0">
                <a:solidFill>
                  <a:srgbClr val="000000"/>
                </a:solidFill>
                <a:ea typeface="Times New Roman"/>
                <a:cs typeface="Times New Roman"/>
              </a:rPr>
              <a:t> </a:t>
            </a:r>
            <a:r>
              <a:rPr lang="en-US" sz="1400" baseline="30000" dirty="0">
                <a:solidFill>
                  <a:srgbClr val="000000"/>
                </a:solidFill>
                <a:ea typeface="Times New Roman"/>
                <a:cs typeface="Times New Roman"/>
              </a:rPr>
              <a:t> </a:t>
            </a:r>
            <a:r>
              <a:rPr lang="en-US" sz="1400" dirty="0">
                <a:solidFill>
                  <a:srgbClr val="000000"/>
                </a:solidFill>
                <a:ea typeface="Times New Roman"/>
                <a:cs typeface="Times New Roman"/>
              </a:rPr>
              <a:t>rights, my </a:t>
            </a:r>
            <a:r>
              <a:rPr lang="en-US" sz="1400" b="1" dirty="0">
                <a:solidFill>
                  <a:srgbClr val="000000"/>
                </a:solidFill>
                <a:ea typeface="Times New Roman"/>
                <a:cs typeface="Times New Roman"/>
              </a:rPr>
              <a:t>politica</a:t>
            </a:r>
            <a:r>
              <a:rPr lang="en-US" sz="1400" dirty="0">
                <a:solidFill>
                  <a:srgbClr val="000000"/>
                </a:solidFill>
                <a:ea typeface="Times New Roman"/>
                <a:cs typeface="Times New Roman"/>
              </a:rPr>
              <a:t>l rights, my </a:t>
            </a:r>
            <a:r>
              <a:rPr lang="en-US" sz="1400" b="1" dirty="0">
                <a:solidFill>
                  <a:srgbClr val="000000"/>
                </a:solidFill>
                <a:ea typeface="Times New Roman"/>
                <a:cs typeface="Times New Roman"/>
              </a:rPr>
              <a:t>legal</a:t>
            </a:r>
            <a:r>
              <a:rPr lang="en-US" sz="1400" b="1" baseline="30000" dirty="0">
                <a:solidFill>
                  <a:srgbClr val="000000"/>
                </a:solidFill>
                <a:ea typeface="Times New Roman"/>
                <a:cs typeface="Times New Roman"/>
              </a:rPr>
              <a:t> </a:t>
            </a:r>
            <a:r>
              <a:rPr lang="en-US" sz="1400" dirty="0">
                <a:solidFill>
                  <a:srgbClr val="000000"/>
                </a:solidFill>
                <a:ea typeface="Times New Roman"/>
                <a:cs typeface="Times New Roman"/>
              </a:rPr>
              <a:t>rights, are all alike ignored," she said at her trial.</a:t>
            </a:r>
            <a:endParaRPr lang="en-US" sz="1200" dirty="0">
              <a:latin typeface="Times New Roman"/>
              <a:ea typeface="Times New Roman"/>
            </a:endParaRPr>
          </a:p>
          <a:p>
            <a:r>
              <a:rPr lang="en-US" sz="1200" dirty="0">
                <a:latin typeface="Times New Roman"/>
                <a:ea typeface="Times New Roman"/>
              </a:rPr>
              <a:t> </a:t>
            </a:r>
          </a:p>
          <a:p>
            <a:r>
              <a:rPr lang="en-US" sz="1400" dirty="0">
                <a:solidFill>
                  <a:srgbClr val="000000"/>
                </a:solidFill>
                <a:ea typeface="Times New Roman"/>
                <a:cs typeface="Times New Roman"/>
              </a:rPr>
              <a:t>Six years later a senator of California, announced an </a:t>
            </a:r>
            <a:r>
              <a:rPr lang="en-US" sz="1400" b="1" dirty="0">
                <a:solidFill>
                  <a:srgbClr val="000000"/>
                </a:solidFill>
                <a:ea typeface="Times New Roman"/>
                <a:cs typeface="Times New Roman"/>
              </a:rPr>
              <a:t>amendment</a:t>
            </a:r>
            <a:r>
              <a:rPr lang="en-US" sz="1400" dirty="0">
                <a:solidFill>
                  <a:srgbClr val="000000"/>
                </a:solidFill>
                <a:ea typeface="Times New Roman"/>
                <a:cs typeface="Times New Roman"/>
              </a:rPr>
              <a:t> to the </a:t>
            </a:r>
            <a:r>
              <a:rPr lang="en-US" sz="1400" b="1" dirty="0">
                <a:solidFill>
                  <a:srgbClr val="000000"/>
                </a:solidFill>
                <a:ea typeface="Times New Roman"/>
                <a:cs typeface="Times New Roman"/>
              </a:rPr>
              <a:t>Constitution</a:t>
            </a:r>
            <a:r>
              <a:rPr lang="en-US" sz="1400" dirty="0">
                <a:solidFill>
                  <a:srgbClr val="000000"/>
                </a:solidFill>
                <a:ea typeface="Times New Roman"/>
                <a:cs typeface="Times New Roman"/>
              </a:rPr>
              <a:t> to ensure that women could vote. But it took another 42 years before all women in the U.S. were given the right to vote.</a:t>
            </a:r>
            <a:endParaRPr lang="en-US" sz="1200" dirty="0">
              <a:latin typeface="Times New Roman"/>
              <a:ea typeface="Times New Roman"/>
            </a:endParaRPr>
          </a:p>
          <a:p>
            <a:r>
              <a:rPr lang="en-US" sz="1200" dirty="0">
                <a:latin typeface="Times New Roman"/>
                <a:ea typeface="Times New Roman"/>
              </a:rPr>
              <a:t> </a:t>
            </a:r>
          </a:p>
          <a:p>
            <a:r>
              <a:rPr lang="en-US" sz="1400" dirty="0">
                <a:solidFill>
                  <a:srgbClr val="000000"/>
                </a:solidFill>
                <a:ea typeface="Times New Roman"/>
                <a:cs typeface="Times New Roman"/>
              </a:rPr>
              <a:t>On November 2, 1920, 8 million women voted for president for the first time. The women who blazed the trail did not live to see that day.</a:t>
            </a:r>
            <a:endParaRPr lang="en-US" sz="1200" dirty="0">
              <a:latin typeface="Times New Roman"/>
              <a:ea typeface="Times New Roman"/>
            </a:endParaRPr>
          </a:p>
          <a:p>
            <a:r>
              <a:rPr lang="en-US" sz="1400" dirty="0">
                <a:solidFill>
                  <a:srgbClr val="000000"/>
                </a:solidFill>
                <a:ea typeface="Times New Roman"/>
                <a:cs typeface="Times New Roman"/>
              </a:rPr>
              <a:t> </a:t>
            </a:r>
            <a:endParaRPr lang="en-US" sz="1200" dirty="0">
              <a:latin typeface="Times New Roman"/>
              <a:ea typeface="Times New Roman"/>
            </a:endParaRPr>
          </a:p>
          <a:p>
            <a:r>
              <a:rPr lang="en-US" sz="1400" dirty="0">
                <a:solidFill>
                  <a:srgbClr val="000000"/>
                </a:solidFill>
                <a:ea typeface="Times New Roman"/>
                <a:cs typeface="Times New Roman"/>
              </a:rPr>
              <a:t>In her last speech, one month before she died, in 1906, Anthony urged women to keep fighting for the vote. "Failure," she told them, "is impossible.“</a:t>
            </a:r>
            <a:endParaRPr lang="en-US" sz="1200" dirty="0">
              <a:latin typeface="Times New Roman"/>
              <a:ea typeface="Times New Roman"/>
            </a:endParaRPr>
          </a:p>
          <a:p>
            <a:endParaRPr lang="en-US" sz="1400" dirty="0"/>
          </a:p>
          <a:p>
            <a:endParaRPr lang="en-US" sz="1400" dirty="0"/>
          </a:p>
          <a:p>
            <a:r>
              <a:rPr lang="en-US" sz="1200" b="1" dirty="0" smtClean="0"/>
              <a:t>Declaration </a:t>
            </a:r>
            <a:r>
              <a:rPr lang="en-US" sz="1200" b="1" dirty="0"/>
              <a:t>of Independence: </a:t>
            </a:r>
            <a:r>
              <a:rPr lang="en-US" sz="1200" dirty="0"/>
              <a:t>A July 4</a:t>
            </a:r>
            <a:r>
              <a:rPr lang="en-US" sz="1200" baseline="30000" dirty="0"/>
              <a:t>th</a:t>
            </a:r>
            <a:r>
              <a:rPr lang="en-US" sz="1200" dirty="0"/>
              <a:t>, 1776 statement declaring the original 13 colonies as no longer part of the British Empire .</a:t>
            </a:r>
          </a:p>
          <a:p>
            <a:r>
              <a:rPr lang="en-US" sz="1200" b="1" dirty="0" smtClean="0"/>
              <a:t>suffrage</a:t>
            </a:r>
            <a:r>
              <a:rPr lang="en-US" sz="1200" b="1" dirty="0"/>
              <a:t>:  </a:t>
            </a:r>
            <a:r>
              <a:rPr lang="en-US" sz="1200" dirty="0"/>
              <a:t>The right to vote</a:t>
            </a:r>
          </a:p>
          <a:p>
            <a:r>
              <a:rPr lang="en-US" sz="1200" b="1" dirty="0" smtClean="0"/>
              <a:t>civil </a:t>
            </a:r>
            <a:r>
              <a:rPr lang="en-US" sz="1200" b="1" dirty="0"/>
              <a:t>rights:  </a:t>
            </a:r>
            <a:r>
              <a:rPr lang="en-US" sz="1200" dirty="0"/>
              <a:t>Laws protecting American freedoms locally without discrimination.</a:t>
            </a:r>
          </a:p>
          <a:p>
            <a:r>
              <a:rPr lang="en-US" sz="1200" b="1" dirty="0" smtClean="0"/>
              <a:t>political </a:t>
            </a:r>
            <a:r>
              <a:rPr lang="en-US" sz="1200" b="1" dirty="0"/>
              <a:t>rights: </a:t>
            </a:r>
            <a:r>
              <a:rPr lang="en-US" sz="1200" dirty="0"/>
              <a:t>Laws protecting American freedoms rights to justice without discrimination.</a:t>
            </a:r>
            <a:endParaRPr lang="en-US" sz="1200" b="1" dirty="0"/>
          </a:p>
          <a:p>
            <a:r>
              <a:rPr lang="en-US" sz="1200" b="1" dirty="0" smtClean="0"/>
              <a:t>judicial </a:t>
            </a:r>
            <a:r>
              <a:rPr lang="en-US" sz="1200" b="1" dirty="0"/>
              <a:t>rights:  </a:t>
            </a:r>
            <a:r>
              <a:rPr lang="en-US" sz="1200" dirty="0"/>
              <a:t>Rights of the U.S. court system.</a:t>
            </a:r>
            <a:endParaRPr lang="en-US" sz="1200" b="1" dirty="0"/>
          </a:p>
          <a:p>
            <a:r>
              <a:rPr lang="en-US" sz="1200" b="1" dirty="0" smtClean="0"/>
              <a:t>amendment</a:t>
            </a:r>
            <a:r>
              <a:rPr lang="en-US" sz="1200" b="1" dirty="0"/>
              <a:t>:  </a:t>
            </a:r>
            <a:r>
              <a:rPr lang="en-US" sz="1200" dirty="0"/>
              <a:t>A change made to a law.</a:t>
            </a:r>
            <a:endParaRPr lang="en-US" sz="1200" b="1" dirty="0"/>
          </a:p>
        </p:txBody>
      </p:sp>
      <p:sp>
        <p:nvSpPr>
          <p:cNvPr id="3" name="Rectangle 2"/>
          <p:cNvSpPr/>
          <p:nvPr/>
        </p:nvSpPr>
        <p:spPr>
          <a:xfrm>
            <a:off x="5791200" y="319316"/>
            <a:ext cx="1828800" cy="707886"/>
          </a:xfrm>
          <a:prstGeom prst="rect">
            <a:avLst/>
          </a:prstGeom>
        </p:spPr>
        <p:txBody>
          <a:bodyPr wrap="square">
            <a:spAutoFit/>
          </a:bodyPr>
          <a:lstStyle/>
          <a:p>
            <a:pPr algn="r"/>
            <a:r>
              <a:rPr lang="en-US" sz="800" dirty="0" smtClean="0"/>
              <a:t>Grade Equivalent  6.8</a:t>
            </a:r>
          </a:p>
          <a:p>
            <a:pPr algn="r"/>
            <a:r>
              <a:rPr lang="en-US" sz="800" dirty="0" smtClean="0"/>
              <a:t>Lexile Measure 850L</a:t>
            </a:r>
          </a:p>
          <a:p>
            <a:pPr algn="r"/>
            <a:r>
              <a:rPr lang="en-US" sz="800" dirty="0" smtClean="0"/>
              <a:t> Mean </a:t>
            </a:r>
            <a:r>
              <a:rPr lang="en-US" sz="800" dirty="0"/>
              <a:t>Sentence </a:t>
            </a:r>
            <a:r>
              <a:rPr lang="en-US" sz="800" dirty="0" smtClean="0"/>
              <a:t>Length 13.26 </a:t>
            </a:r>
          </a:p>
          <a:p>
            <a:pPr algn="r"/>
            <a:r>
              <a:rPr lang="en-US" sz="800" dirty="0" smtClean="0"/>
              <a:t>Mean </a:t>
            </a:r>
            <a:r>
              <a:rPr lang="en-US" sz="800" dirty="0"/>
              <a:t>Log Word </a:t>
            </a:r>
            <a:r>
              <a:rPr lang="en-US" sz="800" dirty="0" smtClean="0"/>
              <a:t>Frequency 3.61 </a:t>
            </a:r>
          </a:p>
          <a:p>
            <a:pPr algn="r"/>
            <a:r>
              <a:rPr lang="en-US" sz="800" dirty="0" smtClean="0"/>
              <a:t>Word Count  252</a:t>
            </a:r>
            <a:endParaRPr lang="en-US" sz="800" dirty="0"/>
          </a:p>
        </p:txBody>
      </p:sp>
    </p:spTree>
    <p:extLst>
      <p:ext uri="{BB962C8B-B14F-4D97-AF65-F5344CB8AC3E}">
        <p14:creationId xmlns:p14="http://schemas.microsoft.com/office/powerpoint/2010/main" val="471965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2" name="Rectangle 1"/>
          <p:cNvSpPr/>
          <p:nvPr/>
        </p:nvSpPr>
        <p:spPr>
          <a:xfrm>
            <a:off x="242889" y="638629"/>
            <a:ext cx="7286625" cy="7268507"/>
          </a:xfrm>
          <a:prstGeom prst="rect">
            <a:avLst/>
          </a:prstGeom>
        </p:spPr>
        <p:txBody>
          <a:bodyPr wrap="square" lIns="96371" tIns="48186" rIns="96371" bIns="48186">
            <a:spAutoFit/>
          </a:bodyPr>
          <a:lstStyle/>
          <a:p>
            <a:r>
              <a:rPr lang="en-US" sz="1400" b="1" u="sng" dirty="0"/>
              <a:t>The Fight to Vote</a:t>
            </a:r>
            <a:r>
              <a:rPr lang="en-US" sz="1400" b="1" dirty="0"/>
              <a:t> </a:t>
            </a:r>
            <a:r>
              <a:rPr lang="en-US" sz="1400" i="1" dirty="0"/>
              <a:t>(continued)</a:t>
            </a:r>
          </a:p>
          <a:p>
            <a:endParaRPr lang="en-US" sz="1400" b="1" u="sng" dirty="0"/>
          </a:p>
          <a:p>
            <a:r>
              <a:rPr lang="en-US" b="1" u="sng" dirty="0"/>
              <a:t>Part </a:t>
            </a:r>
            <a:r>
              <a:rPr lang="en-US" b="1" u="sng" dirty="0" smtClean="0"/>
              <a:t>2</a:t>
            </a:r>
            <a:endParaRPr lang="en-US" sz="1400" b="1" u="sng" dirty="0"/>
          </a:p>
          <a:p>
            <a:r>
              <a:rPr lang="en-US" sz="1400" b="1" i="1" u="sng" dirty="0"/>
              <a:t>One Step at a Time</a:t>
            </a:r>
            <a:r>
              <a:rPr lang="en-US" sz="1400" i="1" u="sng" dirty="0"/>
              <a:t> </a:t>
            </a:r>
          </a:p>
          <a:p>
            <a:r>
              <a:rPr lang="en-US" sz="1400" dirty="0"/>
              <a:t>Women worked hard to get to vote. Here are some of the main events.</a:t>
            </a:r>
          </a:p>
          <a:p>
            <a:endParaRPr lang="en-US" sz="1400" dirty="0"/>
          </a:p>
          <a:p>
            <a:r>
              <a:rPr lang="en-US" sz="1400" b="1" dirty="0"/>
              <a:t>1848</a:t>
            </a:r>
            <a:r>
              <a:rPr lang="en-US" sz="1400" dirty="0"/>
              <a:t> </a:t>
            </a:r>
            <a:r>
              <a:rPr lang="en-US" sz="1400" dirty="0" smtClean="0"/>
              <a:t>    The </a:t>
            </a:r>
            <a:r>
              <a:rPr lang="en-US" sz="1400" dirty="0"/>
              <a:t>Woman's Rights Convention is held in Seneca Falls, New York. Elizabeth Cady Stanton writes the </a:t>
            </a:r>
            <a:r>
              <a:rPr lang="en-US" sz="1400" b="1" u="sng" dirty="0"/>
              <a:t>Declaration of Sentiments</a:t>
            </a:r>
            <a:r>
              <a:rPr lang="en-US" sz="1400" b="1" baseline="30000" dirty="0"/>
              <a:t>1</a:t>
            </a:r>
            <a:r>
              <a:rPr lang="en-US" sz="1400" dirty="0"/>
              <a:t>.</a:t>
            </a:r>
          </a:p>
          <a:p>
            <a:endParaRPr lang="en-US" sz="1400" dirty="0"/>
          </a:p>
          <a:p>
            <a:r>
              <a:rPr lang="en-US" sz="1400" b="1" dirty="0"/>
              <a:t>1869</a:t>
            </a:r>
            <a:r>
              <a:rPr lang="en-US" sz="1400" dirty="0"/>
              <a:t> </a:t>
            </a:r>
            <a:r>
              <a:rPr lang="en-US" sz="1400" dirty="0" smtClean="0"/>
              <a:t>    Stanton </a:t>
            </a:r>
            <a:r>
              <a:rPr lang="en-US" sz="1400" dirty="0"/>
              <a:t>and Susan B. Anthony form the National Woman Suffrage Association (NWSA). Only women can join. </a:t>
            </a:r>
          </a:p>
          <a:p>
            <a:endParaRPr lang="en-US" sz="1400" dirty="0"/>
          </a:p>
          <a:p>
            <a:r>
              <a:rPr lang="en-US" sz="1400" b="1" dirty="0"/>
              <a:t>1869 </a:t>
            </a:r>
            <a:r>
              <a:rPr lang="en-US" sz="1400" b="1" dirty="0" smtClean="0"/>
              <a:t>    </a:t>
            </a:r>
            <a:r>
              <a:rPr lang="en-US" sz="1400" dirty="0" smtClean="0"/>
              <a:t>Lucy </a:t>
            </a:r>
            <a:r>
              <a:rPr lang="en-US" sz="1400" dirty="0"/>
              <a:t>Stone forms the American Woman Suffrage Association (AWSA). It is open to men and women.</a:t>
            </a:r>
          </a:p>
          <a:p>
            <a:endParaRPr lang="en-US" sz="1400" dirty="0"/>
          </a:p>
          <a:p>
            <a:r>
              <a:rPr lang="en-US" sz="1400" b="1" dirty="0"/>
              <a:t>1872</a:t>
            </a:r>
            <a:r>
              <a:rPr lang="en-US" sz="1400" dirty="0"/>
              <a:t> </a:t>
            </a:r>
            <a:r>
              <a:rPr lang="en-US" sz="1400" dirty="0" smtClean="0"/>
              <a:t>    Anthony </a:t>
            </a:r>
            <a:r>
              <a:rPr lang="en-US" sz="1400" dirty="0"/>
              <a:t>and supporters vote in the presidential election. They are arrested.</a:t>
            </a:r>
          </a:p>
          <a:p>
            <a:endParaRPr lang="en-US" sz="1400" dirty="0"/>
          </a:p>
          <a:p>
            <a:r>
              <a:rPr lang="en-US" sz="1400" b="1" dirty="0"/>
              <a:t>1878</a:t>
            </a:r>
            <a:r>
              <a:rPr lang="en-US" sz="1400" dirty="0"/>
              <a:t> </a:t>
            </a:r>
            <a:r>
              <a:rPr lang="en-US" sz="1400" dirty="0" smtClean="0"/>
              <a:t>    A </a:t>
            </a:r>
            <a:r>
              <a:rPr lang="en-US" sz="1400" dirty="0" smtClean="0">
                <a:solidFill>
                  <a:srgbClr val="F20000"/>
                </a:solidFill>
              </a:rPr>
              <a:t> </a:t>
            </a:r>
            <a:r>
              <a:rPr lang="en-US" sz="1400" dirty="0" smtClean="0"/>
              <a:t>woman’s suffrage </a:t>
            </a:r>
            <a:r>
              <a:rPr lang="en-US" sz="1400" dirty="0"/>
              <a:t>amendment is first introduced in the U.S. Congress.</a:t>
            </a:r>
          </a:p>
          <a:p>
            <a:endParaRPr lang="en-US" sz="1400" dirty="0"/>
          </a:p>
          <a:p>
            <a:r>
              <a:rPr lang="en-US" sz="1400" b="1" dirty="0"/>
              <a:t>1890</a:t>
            </a:r>
            <a:r>
              <a:rPr lang="en-US" sz="1400" dirty="0"/>
              <a:t> </a:t>
            </a:r>
            <a:r>
              <a:rPr lang="en-US" sz="1400" dirty="0" smtClean="0"/>
              <a:t>    The </a:t>
            </a:r>
            <a:r>
              <a:rPr lang="en-US" sz="1400" dirty="0"/>
              <a:t>NWSA and AWSA merge to form the National American Woman Suffrage Association.</a:t>
            </a:r>
          </a:p>
          <a:p>
            <a:endParaRPr lang="en-US" sz="1400" dirty="0"/>
          </a:p>
          <a:p>
            <a:r>
              <a:rPr lang="en-US" sz="1400" b="1" dirty="0"/>
              <a:t>1912-14 </a:t>
            </a:r>
            <a:r>
              <a:rPr lang="en-US" sz="1400" b="1" dirty="0" smtClean="0"/>
              <a:t>    </a:t>
            </a:r>
            <a:r>
              <a:rPr lang="en-US" sz="1400" dirty="0" smtClean="0"/>
              <a:t>Women </a:t>
            </a:r>
            <a:r>
              <a:rPr lang="en-US" sz="1400" dirty="0"/>
              <a:t>hold rallies in New York City and Washington, D.C.</a:t>
            </a:r>
          </a:p>
          <a:p>
            <a:endParaRPr lang="en-US" sz="1400" dirty="0"/>
          </a:p>
          <a:p>
            <a:r>
              <a:rPr lang="en-US" sz="1400" b="1" dirty="0"/>
              <a:t>1917</a:t>
            </a:r>
            <a:r>
              <a:rPr lang="en-US" sz="1400" dirty="0"/>
              <a:t> </a:t>
            </a:r>
            <a:r>
              <a:rPr lang="en-US" sz="1400" dirty="0" smtClean="0"/>
              <a:t>    Police </a:t>
            </a:r>
            <a:r>
              <a:rPr lang="en-US" sz="1400" dirty="0"/>
              <a:t>arrest women who are picketing outside the White House. By 1918, about half the states have granted full or partial voting rights to women.</a:t>
            </a:r>
          </a:p>
          <a:p>
            <a:endParaRPr lang="en-US" sz="1400" dirty="0"/>
          </a:p>
          <a:p>
            <a:r>
              <a:rPr lang="en-US" sz="1400" b="1" dirty="0"/>
              <a:t>1919 </a:t>
            </a:r>
            <a:r>
              <a:rPr lang="en-US" sz="1400" b="1" dirty="0" smtClean="0"/>
              <a:t>    </a:t>
            </a:r>
            <a:r>
              <a:rPr lang="en-US" sz="1400" dirty="0" smtClean="0"/>
              <a:t>Congress </a:t>
            </a:r>
            <a:r>
              <a:rPr lang="en-US" sz="1400" dirty="0"/>
              <a:t>passes the 19th Amendment, called the Susan B. Anthony Amendment. It is ratified, or confirmed, one year later.</a:t>
            </a:r>
          </a:p>
          <a:p>
            <a:r>
              <a:rPr lang="en-US" sz="1400" dirty="0"/>
              <a:t> </a:t>
            </a:r>
          </a:p>
          <a:p>
            <a:r>
              <a:rPr lang="en-US" sz="1400" b="1" dirty="0"/>
              <a:t> </a:t>
            </a:r>
          </a:p>
          <a:p>
            <a:r>
              <a:rPr lang="en-US" sz="1200" b="1" baseline="30000" dirty="0"/>
              <a:t>1</a:t>
            </a:r>
            <a:r>
              <a:rPr lang="en-US" sz="1200" b="1" dirty="0"/>
              <a:t> Declaration of Sentiments:</a:t>
            </a:r>
            <a:r>
              <a:rPr lang="en-US" sz="1200" dirty="0"/>
              <a:t> is a document signed in 1848 by 68 women and 32 men—100 out of some 300 attendees at the first women's rights convention to be organized by women claiming all women should have the right to vote</a:t>
            </a:r>
            <a:r>
              <a:rPr lang="en-US" sz="1600" dirty="0"/>
              <a:t>.</a:t>
            </a:r>
            <a:endParaRPr lang="en-US" sz="1400" b="1" dirty="0"/>
          </a:p>
        </p:txBody>
      </p:sp>
    </p:spTree>
    <p:extLst>
      <p:ext uri="{BB962C8B-B14F-4D97-AF65-F5344CB8AC3E}">
        <p14:creationId xmlns:p14="http://schemas.microsoft.com/office/powerpoint/2010/main" val="1412479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1"/>
            <a:ext cx="6436422" cy="2565069"/>
          </a:xfrm>
          <a:prstGeom prst="rect">
            <a:avLst/>
          </a:prstGeom>
        </p:spPr>
        <p:txBody>
          <a:bodyPr wrap="square" lIns="101862" tIns="50931" rIns="101862" bIns="50931">
            <a:spAutoFit/>
          </a:bodyPr>
          <a:lstStyle/>
          <a:p>
            <a:pPr marL="382059" indent="-382059">
              <a:buAutoNum type="arabicPeriod" startAt="11"/>
            </a:pPr>
            <a:r>
              <a:rPr lang="en-US" sz="1600" b="1" dirty="0">
                <a:latin typeface="Helvetica" pitchFamily="34" charset="0"/>
              </a:rPr>
              <a:t>Why did the women suffragists want a change in the Declaration of Independence?   </a:t>
            </a:r>
          </a:p>
          <a:p>
            <a:pPr marL="382059" indent="-382059">
              <a:buAutoNum type="arabicPeriod" startAt="11"/>
            </a:pPr>
            <a:endParaRPr lang="en-US" sz="1600" dirty="0">
              <a:latin typeface="Helvetica" pitchFamily="34" charset="0"/>
            </a:endParaRPr>
          </a:p>
          <a:p>
            <a:pPr marL="382015" indent="382015">
              <a:buFont typeface="+mj-lt"/>
              <a:buAutoNum type="alphaUcPeriod"/>
            </a:pPr>
            <a:r>
              <a:rPr lang="en-US" sz="1600" dirty="0">
                <a:latin typeface="Helvetica" pitchFamily="34" charset="0"/>
              </a:rPr>
              <a:t>They wanted it to say all men and women are created equal.</a:t>
            </a:r>
          </a:p>
          <a:p>
            <a:pPr marL="382015" indent="382015">
              <a:buFont typeface="+mj-lt"/>
              <a:buAutoNum type="alphaUcPeriod"/>
            </a:pPr>
            <a:endParaRPr lang="en-US" sz="1600" dirty="0">
              <a:solidFill>
                <a:srgbClr val="FF0000"/>
              </a:solidFill>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They felt like a key phrase was missing.</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They felt it was the duty of the women to fight for their rights.</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It was the Woman’s Rights Convention in </a:t>
            </a:r>
            <a:r>
              <a:rPr lang="en-US" sz="1600" dirty="0" smtClean="0">
                <a:latin typeface="Helvetica" pitchFamily="34" charset="0"/>
                <a:cs typeface="Helvetica" pitchFamily="34" charset="0"/>
              </a:rPr>
              <a:t>New York.</a:t>
            </a:r>
            <a:endParaRPr lang="en-US" sz="1600" dirty="0">
              <a:latin typeface="Helvetica" pitchFamily="34" charset="0"/>
              <a:cs typeface="Helvetica" pitchFamily="34" charset="0"/>
            </a:endParaRPr>
          </a:p>
        </p:txBody>
      </p:sp>
      <p:cxnSp>
        <p:nvCxnSpPr>
          <p:cNvPr id="11" name="Straight Connector 10"/>
          <p:cNvCxnSpPr/>
          <p:nvPr/>
        </p:nvCxnSpPr>
        <p:spPr>
          <a:xfrm>
            <a:off x="410118"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5748338" cy="3303733"/>
          </a:xfrm>
          <a:prstGeom prst="rect">
            <a:avLst/>
          </a:prstGeom>
        </p:spPr>
        <p:txBody>
          <a:bodyPr wrap="square" lIns="101862" tIns="50931" rIns="101862" bIns="50931">
            <a:spAutoFit/>
          </a:bodyPr>
          <a:lstStyle/>
          <a:p>
            <a:pPr marL="382059" indent="-382059">
              <a:buAutoNum type="arabicPeriod" startAt="12"/>
            </a:pPr>
            <a:r>
              <a:rPr lang="en-US" sz="1600" b="1" dirty="0">
                <a:latin typeface="Helvetica" pitchFamily="34" charset="0"/>
              </a:rPr>
              <a:t>How much time was there between the introduction of a woman’s right to vote amendment and when women actually were allowed to vote?   </a:t>
            </a:r>
          </a:p>
          <a:p>
            <a:pPr marL="382059" indent="-382059">
              <a:buAutoNum type="arabicPeriod" startAt="12"/>
            </a:pPr>
            <a:endParaRPr lang="en-US" sz="1600" b="1" dirty="0">
              <a:latin typeface="Helvetica" pitchFamily="34" charset="0"/>
            </a:endParaRPr>
          </a:p>
          <a:p>
            <a:pPr marL="382015" indent="382015">
              <a:buFont typeface="+mj-lt"/>
              <a:buAutoNum type="alphaUcPeriod"/>
            </a:pPr>
            <a:r>
              <a:rPr lang="en-US" sz="1600" dirty="0">
                <a:latin typeface="Helvetica" pitchFamily="34" charset="0"/>
              </a:rPr>
              <a:t>12 years</a:t>
            </a:r>
          </a:p>
          <a:p>
            <a:pPr marL="382015" indent="382015">
              <a:buFont typeface="+mj-lt"/>
              <a:buAutoNum type="alphaUcPeriod"/>
            </a:pPr>
            <a:endParaRPr lang="en-US" sz="1600" dirty="0">
              <a:latin typeface="Helvetica" pitchFamily="34" charset="0"/>
            </a:endParaRPr>
          </a:p>
          <a:p>
            <a:pPr marL="382015" indent="382015">
              <a:buFont typeface="+mj-lt"/>
              <a:buAutoNum type="alphaUcPeriod"/>
            </a:pPr>
            <a:r>
              <a:rPr lang="en-US" sz="1600" dirty="0">
                <a:latin typeface="Helvetica" pitchFamily="34" charset="0"/>
              </a:rPr>
              <a:t>6 years</a:t>
            </a:r>
          </a:p>
          <a:p>
            <a:pPr marL="382015" indent="382015">
              <a:buFont typeface="+mj-lt"/>
              <a:buAutoNum type="alphaUcPeriod"/>
            </a:pPr>
            <a:endParaRPr lang="en-US" sz="1600" dirty="0">
              <a:latin typeface="Helvetica" pitchFamily="34" charset="0"/>
            </a:endParaRPr>
          </a:p>
          <a:p>
            <a:pPr marL="382015" indent="382015">
              <a:buFont typeface="+mj-lt"/>
              <a:buAutoNum type="alphaUcPeriod"/>
            </a:pPr>
            <a:r>
              <a:rPr lang="en-US" sz="1600" dirty="0">
                <a:latin typeface="Helvetica" pitchFamily="34" charset="0"/>
              </a:rPr>
              <a:t>42 years</a:t>
            </a:r>
          </a:p>
          <a:p>
            <a:pPr marL="382015" indent="382015">
              <a:buFont typeface="+mj-lt"/>
              <a:buAutoNum type="alphaUcPeriod"/>
            </a:pPr>
            <a:endParaRPr lang="en-US" sz="1600" dirty="0">
              <a:latin typeface="Helvetica" pitchFamily="34" charset="0"/>
            </a:endParaRPr>
          </a:p>
          <a:p>
            <a:pPr marL="382015" indent="382015">
              <a:buFont typeface="+mj-lt"/>
              <a:buAutoNum type="alphaUcPeriod"/>
            </a:pPr>
            <a:r>
              <a:rPr lang="en-US" sz="1600" dirty="0">
                <a:latin typeface="Helvetica" pitchFamily="34" charset="0"/>
              </a:rPr>
              <a:t>14 years</a:t>
            </a:r>
          </a:p>
          <a:p>
            <a:pPr marL="382015" indent="382015">
              <a:buFont typeface="+mj-lt"/>
              <a:buAutoNum type="alphaUcPeriod"/>
            </a:pPr>
            <a:endParaRPr lang="en-US" sz="1600" dirty="0">
              <a:solidFill>
                <a:srgbClr val="FF0000"/>
              </a:solidFill>
              <a:latin typeface="Helvetica" pitchFamily="34" charset="0"/>
              <a:cs typeface="Helvetica" pitchFamily="34" charset="0"/>
            </a:endParaRPr>
          </a:p>
          <a:p>
            <a:pPr marL="382015" indent="382015">
              <a:buFont typeface="+mj-lt"/>
              <a:buAutoNum type="alphaUcPeriod"/>
            </a:pPr>
            <a:endParaRPr lang="en-US" sz="1600" dirty="0">
              <a:latin typeface="Helvetica" pitchFamily="34" charset="0"/>
              <a:cs typeface="Helvetica" pitchFamily="34" charset="0"/>
            </a:endParaRPr>
          </a:p>
        </p:txBody>
      </p:sp>
      <p:sp>
        <p:nvSpPr>
          <p:cNvPr id="18" name="Oval 17"/>
          <p:cNvSpPr/>
          <p:nvPr/>
        </p:nvSpPr>
        <p:spPr>
          <a:xfrm>
            <a:off x="903908" y="6031777"/>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903908" y="6463202"/>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877179" y="7014826"/>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875439" y="7502778"/>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1029099" y="290007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57568" y="151366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030839" y="196323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29099" y="2469812"/>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348033351"/>
              </p:ext>
            </p:extLst>
          </p:nvPr>
        </p:nvGraphicFramePr>
        <p:xfrm>
          <a:off x="5019505" y="4303776"/>
          <a:ext cx="2105196" cy="548640"/>
        </p:xfrm>
        <a:graphic>
          <a:graphicData uri="http://schemas.openxmlformats.org/drawingml/2006/table">
            <a:tbl>
              <a:tblPr/>
              <a:tblGrid>
                <a:gridCol w="2105196"/>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RI.5.1</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en-US" sz="900" dirty="0" smtClean="0"/>
                        <a:t>Quote accurately from a text when explaining what the text says explicitly and when drawing inferences from the text.</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4" name="Slide Number Placeholder 13"/>
          <p:cNvSpPr>
            <a:spLocks noGrp="1"/>
          </p:cNvSpPr>
          <p:nvPr>
            <p:ph type="sldNum" sz="quarter" idx="12"/>
          </p:nvPr>
        </p:nvSpPr>
        <p:spPr/>
        <p:txBody>
          <a:bodyPr/>
          <a:lstStyle/>
          <a:p>
            <a:fld id="{CF669FE8-2A6A-4FDA-B6E7-4A7C87AD6E1D}" type="slidenum">
              <a:rPr lang="en-US" smtClean="0"/>
              <a:pPr/>
              <a:t>27</a:t>
            </a:fld>
            <a:endParaRPr lang="en-US" dirty="0"/>
          </a:p>
        </p:txBody>
      </p:sp>
    </p:spTree>
    <p:extLst>
      <p:ext uri="{BB962C8B-B14F-4D97-AF65-F5344CB8AC3E}">
        <p14:creationId xmlns:p14="http://schemas.microsoft.com/office/powerpoint/2010/main" val="3866653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63161" y="463724"/>
            <a:ext cx="7208496" cy="3626911"/>
          </a:xfrm>
          <a:prstGeom prst="rect">
            <a:avLst/>
          </a:prstGeom>
          <a:ln>
            <a:noFill/>
          </a:ln>
        </p:spPr>
        <p:txBody>
          <a:bodyPr wrap="square" lIns="101874" tIns="50937" rIns="101874" bIns="50937">
            <a:spAutoFit/>
          </a:bodyPr>
          <a:lstStyle/>
          <a:p>
            <a:pPr marL="424968" indent="-424968"/>
            <a:r>
              <a:rPr lang="en-US" sz="1700" b="1" dirty="0">
                <a:latin typeface="Helvetica" pitchFamily="34" charset="0"/>
              </a:rPr>
              <a:t>13.  Which of the following statements best describes the author’s main purpose in </a:t>
            </a:r>
            <a:r>
              <a:rPr lang="en-US" sz="1700" b="1" dirty="0" smtClean="0">
                <a:latin typeface="Helvetica" pitchFamily="34" charset="0"/>
              </a:rPr>
              <a:t>“The Fight to Vote”?</a:t>
            </a:r>
            <a:endParaRPr lang="en-US" sz="1700" b="1" dirty="0">
              <a:latin typeface="Helvetica" pitchFamily="34" charset="0"/>
            </a:endParaRPr>
          </a:p>
          <a:p>
            <a:r>
              <a:rPr lang="en-US" sz="1900" dirty="0"/>
              <a:t> </a:t>
            </a:r>
            <a:endParaRPr lang="en-US" sz="1900" dirty="0">
              <a:latin typeface="Helvetica" pitchFamily="34" charset="0"/>
              <a:cs typeface="Helvetica" pitchFamily="34" charset="0"/>
            </a:endParaRPr>
          </a:p>
          <a:p>
            <a:pPr marL="968726" lvl="1" indent="-361390">
              <a:buFont typeface="+mj-lt"/>
              <a:buAutoNum type="alphaUcPeriod"/>
            </a:pPr>
            <a:r>
              <a:rPr lang="en-US" sz="1600" dirty="0">
                <a:latin typeface="Helvetica" pitchFamily="34" charset="0"/>
              </a:rPr>
              <a:t>The author wrote this article to convince women that it is important to vote.</a:t>
            </a:r>
          </a:p>
          <a:p>
            <a:pPr marL="968726" lvl="1" indent="-361390">
              <a:buFont typeface="+mj-lt"/>
              <a:buAutoNum type="alphaUcPeriod"/>
            </a:pPr>
            <a:endParaRPr lang="en-US" sz="1600" dirty="0">
              <a:latin typeface="Helvetica" pitchFamily="34" charset="0"/>
            </a:endParaRPr>
          </a:p>
          <a:p>
            <a:pPr marL="968726" lvl="1" indent="-361390">
              <a:buFont typeface="+mj-lt"/>
              <a:buAutoNum type="alphaUcPeriod"/>
            </a:pPr>
            <a:r>
              <a:rPr lang="en-US" sz="1600" dirty="0">
                <a:latin typeface="Helvetica" pitchFamily="34" charset="0"/>
              </a:rPr>
              <a:t>The author describes how woman suffragists fought for women to be able to vote in the United States.</a:t>
            </a:r>
          </a:p>
          <a:p>
            <a:pPr marL="968726" lvl="1" indent="-361390">
              <a:buFont typeface="+mj-lt"/>
              <a:buAutoNum type="alphaUcPeriod"/>
            </a:pPr>
            <a:endParaRPr lang="en-US" sz="1600" dirty="0">
              <a:latin typeface="Helvetica" pitchFamily="34" charset="0"/>
            </a:endParaRPr>
          </a:p>
          <a:p>
            <a:pPr marL="968726" lvl="1" indent="-361390">
              <a:buFont typeface="+mj-lt"/>
              <a:buAutoNum type="alphaUcPeriod"/>
            </a:pPr>
            <a:r>
              <a:rPr lang="en-US" sz="1600" dirty="0">
                <a:latin typeface="Helvetica" pitchFamily="34" charset="0"/>
              </a:rPr>
              <a:t>The author told about the life of an important suffragist, Susan B. Anthony.</a:t>
            </a:r>
          </a:p>
          <a:p>
            <a:pPr marL="968726" lvl="1" indent="-361390">
              <a:buFont typeface="+mj-lt"/>
              <a:buAutoNum type="alphaUcPeriod"/>
            </a:pPr>
            <a:endParaRPr lang="en-US" sz="1600" dirty="0">
              <a:latin typeface="Helvetica" pitchFamily="34" charset="0"/>
            </a:endParaRPr>
          </a:p>
          <a:p>
            <a:pPr marL="968726" lvl="1" indent="-361390">
              <a:buFont typeface="+mj-lt"/>
              <a:buAutoNum type="alphaUcPeriod"/>
            </a:pPr>
            <a:r>
              <a:rPr lang="en-US" sz="1600" dirty="0">
                <a:latin typeface="Helvetica" pitchFamily="34" charset="0"/>
              </a:rPr>
              <a:t>The author describes the challenges faced by women in the late 1800s and early 1900s.</a:t>
            </a:r>
          </a:p>
        </p:txBody>
      </p:sp>
      <p:cxnSp>
        <p:nvCxnSpPr>
          <p:cNvPr id="11" name="Straight Connector 10"/>
          <p:cNvCxnSpPr/>
          <p:nvPr/>
        </p:nvCxnSpPr>
        <p:spPr>
          <a:xfrm>
            <a:off x="415682" y="477774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95073" y="5163617"/>
            <a:ext cx="6300087" cy="2318848"/>
          </a:xfrm>
          <a:prstGeom prst="rect">
            <a:avLst/>
          </a:prstGeom>
        </p:spPr>
        <p:txBody>
          <a:bodyPr wrap="square" lIns="101862" tIns="50931" rIns="101862" bIns="50931">
            <a:spAutoFit/>
          </a:bodyPr>
          <a:lstStyle/>
          <a:p>
            <a:pPr marL="378522" indent="-378522"/>
            <a:r>
              <a:rPr lang="en-US" sz="1600" b="1" dirty="0">
                <a:latin typeface="Helvetica" pitchFamily="34" charset="0"/>
              </a:rPr>
              <a:t>14. </a:t>
            </a:r>
            <a:r>
              <a:rPr lang="en-US" sz="1600" b="1" dirty="0" smtClean="0">
                <a:latin typeface="Helvetica" pitchFamily="34" charset="0"/>
              </a:rPr>
              <a:t>Which question </a:t>
            </a:r>
            <a:r>
              <a:rPr lang="en-US" sz="1600" b="1" dirty="0">
                <a:latin typeface="Helvetica" pitchFamily="34" charset="0"/>
              </a:rPr>
              <a:t>is </a:t>
            </a:r>
            <a:r>
              <a:rPr lang="en-US" sz="1600" b="1" u="sng" dirty="0">
                <a:latin typeface="Helvetica" pitchFamily="34" charset="0"/>
              </a:rPr>
              <a:t>not</a:t>
            </a:r>
            <a:r>
              <a:rPr lang="en-US" sz="1600" b="1" dirty="0">
                <a:latin typeface="Helvetica" pitchFamily="34" charset="0"/>
              </a:rPr>
              <a:t> answered by details in this passage?</a:t>
            </a:r>
          </a:p>
          <a:p>
            <a:r>
              <a:rPr lang="en-US" sz="1600" b="1" dirty="0">
                <a:latin typeface="Helvetica" pitchFamily="34" charset="0"/>
              </a:rPr>
              <a:t>  </a:t>
            </a:r>
          </a:p>
          <a:p>
            <a:pPr marL="382015" indent="382015">
              <a:buFont typeface="+mj-lt"/>
              <a:buAutoNum type="alphaUcPeriod"/>
            </a:pPr>
            <a:r>
              <a:rPr lang="en-US" sz="1600" dirty="0">
                <a:latin typeface="Helvetica" pitchFamily="34" charset="0"/>
              </a:rPr>
              <a:t>What rights did Susan B. Anthony feel were being violated?</a:t>
            </a:r>
          </a:p>
          <a:p>
            <a:pPr marL="382015" indent="382015">
              <a:buFont typeface="+mj-lt"/>
              <a:buAutoNum type="alphaUcPeriod"/>
            </a:pPr>
            <a:endParaRPr lang="en-US" sz="1600" dirty="0">
              <a:solidFill>
                <a:srgbClr val="FF0000"/>
              </a:solidFill>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How many women voted in the 1920 presidential election?</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Why did the NWSA only allow women to join?</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What did suffragists do?</a:t>
            </a:r>
          </a:p>
        </p:txBody>
      </p:sp>
      <p:sp>
        <p:nvSpPr>
          <p:cNvPr id="18" name="Oval 17"/>
          <p:cNvSpPr/>
          <p:nvPr/>
        </p:nvSpPr>
        <p:spPr>
          <a:xfrm>
            <a:off x="785623" y="5687117"/>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798009" y="6165057"/>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782321" y="6655599"/>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782321" y="7115793"/>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557640" y="348942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555121" y="130808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557161" y="2008441"/>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557640" y="270665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414067870"/>
              </p:ext>
            </p:extLst>
          </p:nvPr>
        </p:nvGraphicFramePr>
        <p:xfrm>
          <a:off x="4922520" y="4325112"/>
          <a:ext cx="2159000" cy="548640"/>
        </p:xfrm>
        <a:graphic>
          <a:graphicData uri="http://schemas.openxmlformats.org/drawingml/2006/table">
            <a:tbl>
              <a:tblPr/>
              <a:tblGrid>
                <a:gridCol w="2159000"/>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RI.5.2</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en-US" sz="900" dirty="0" smtClean="0"/>
                        <a:t>Determine two or more main ideas of a text and explain how they are supported by key details; summarize the text</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4" name="Slide Number Placeholder 13"/>
          <p:cNvSpPr>
            <a:spLocks noGrp="1"/>
          </p:cNvSpPr>
          <p:nvPr>
            <p:ph type="sldNum" sz="quarter" idx="12"/>
          </p:nvPr>
        </p:nvSpPr>
        <p:spPr/>
        <p:txBody>
          <a:bodyPr/>
          <a:lstStyle/>
          <a:p>
            <a:fld id="{CF669FE8-2A6A-4FDA-B6E7-4A7C87AD6E1D}" type="slidenum">
              <a:rPr lang="en-US" smtClean="0"/>
              <a:pPr/>
              <a:t>28</a:t>
            </a:fld>
            <a:endParaRPr lang="en-US" dirty="0"/>
          </a:p>
        </p:txBody>
      </p:sp>
    </p:spTree>
    <p:extLst>
      <p:ext uri="{BB962C8B-B14F-4D97-AF65-F5344CB8AC3E}">
        <p14:creationId xmlns:p14="http://schemas.microsoft.com/office/powerpoint/2010/main" val="31073333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0"/>
            <a:ext cx="6436422" cy="3549954"/>
          </a:xfrm>
          <a:prstGeom prst="rect">
            <a:avLst/>
          </a:prstGeom>
        </p:spPr>
        <p:txBody>
          <a:bodyPr wrap="square" lIns="101862" tIns="50931" rIns="101862" bIns="50931">
            <a:spAutoFit/>
          </a:bodyPr>
          <a:lstStyle/>
          <a:p>
            <a:pPr marL="382059" indent="-382059">
              <a:buAutoNum type="arabicPeriod" startAt="15"/>
            </a:pPr>
            <a:r>
              <a:rPr lang="en-US" sz="1600" b="1" dirty="0">
                <a:latin typeface="Helvetica" pitchFamily="34" charset="0"/>
              </a:rPr>
              <a:t>What is the connection between Seneca Falls and November 2</a:t>
            </a:r>
            <a:r>
              <a:rPr lang="en-US" sz="1600" b="1" baseline="30000" dirty="0">
                <a:latin typeface="Helvetica" pitchFamily="34" charset="0"/>
              </a:rPr>
              <a:t>nd</a:t>
            </a:r>
            <a:r>
              <a:rPr lang="en-US" sz="1600" b="1" dirty="0">
                <a:latin typeface="Helvetica" pitchFamily="34" charset="0"/>
              </a:rPr>
              <a:t>, 1920?</a:t>
            </a:r>
          </a:p>
          <a:p>
            <a:pPr marL="382059" indent="-382059">
              <a:buAutoNum type="arabicPeriod" startAt="15"/>
            </a:pPr>
            <a:endParaRPr lang="en-US" sz="1600" dirty="0">
              <a:latin typeface="Helvetica" pitchFamily="34" charset="0"/>
            </a:endParaRPr>
          </a:p>
          <a:p>
            <a:pPr marL="767656" indent="-389134">
              <a:buFont typeface="+mj-lt"/>
              <a:buAutoNum type="alphaUcPeriod"/>
            </a:pPr>
            <a:r>
              <a:rPr lang="en-US" sz="1600" dirty="0">
                <a:latin typeface="Helvetica" pitchFamily="34" charset="0"/>
              </a:rPr>
              <a:t>It was the </a:t>
            </a:r>
            <a:r>
              <a:rPr lang="en-US" sz="1600" dirty="0" smtClean="0">
                <a:latin typeface="Helvetica" pitchFamily="34" charset="0"/>
              </a:rPr>
              <a:t>beginning of </a:t>
            </a:r>
            <a:r>
              <a:rPr lang="en-US" sz="1600" dirty="0">
                <a:latin typeface="Helvetica" pitchFamily="34" charset="0"/>
              </a:rPr>
              <a:t>the fight for women to vote, </a:t>
            </a:r>
            <a:r>
              <a:rPr lang="en-US" sz="1600" dirty="0" smtClean="0">
                <a:latin typeface="Helvetica" pitchFamily="34" charset="0"/>
              </a:rPr>
              <a:t>which</a:t>
            </a:r>
            <a:r>
              <a:rPr lang="en-US" sz="1600" dirty="0" smtClean="0">
                <a:solidFill>
                  <a:srgbClr val="FF0000"/>
                </a:solidFill>
                <a:latin typeface="Helvetica" pitchFamily="34" charset="0"/>
              </a:rPr>
              <a:t> </a:t>
            </a:r>
            <a:r>
              <a:rPr lang="en-US" sz="1600" dirty="0" smtClean="0">
                <a:latin typeface="Helvetica" pitchFamily="34" charset="0"/>
              </a:rPr>
              <a:t>became legal in </a:t>
            </a:r>
            <a:r>
              <a:rPr lang="en-US" sz="1600" dirty="0">
                <a:latin typeface="Helvetica" pitchFamily="34" charset="0"/>
              </a:rPr>
              <a:t>1920.</a:t>
            </a:r>
          </a:p>
          <a:p>
            <a:pPr marL="382015" indent="382015">
              <a:buFont typeface="+mj-lt"/>
              <a:buAutoNum type="alphaUcPeriod"/>
            </a:pPr>
            <a:endParaRPr lang="en-US" sz="1600" dirty="0">
              <a:solidFill>
                <a:srgbClr val="FF0000"/>
              </a:solidFill>
              <a:latin typeface="Helvetica" pitchFamily="34" charset="0"/>
              <a:cs typeface="Helvetica" pitchFamily="34" charset="0"/>
            </a:endParaRPr>
          </a:p>
          <a:p>
            <a:pPr marL="767656" indent="-389134">
              <a:buFont typeface="+mj-lt"/>
              <a:buAutoNum type="alphaUcPeriod"/>
            </a:pPr>
            <a:r>
              <a:rPr lang="en-US" sz="1600" dirty="0">
                <a:latin typeface="Helvetica" pitchFamily="34" charset="0"/>
                <a:cs typeface="Helvetica" pitchFamily="34" charset="0"/>
              </a:rPr>
              <a:t>Seneca Falls was in New York where the women suffragists  met.</a:t>
            </a:r>
          </a:p>
          <a:p>
            <a:pPr marL="767656" indent="-389134">
              <a:buFont typeface="+mj-lt"/>
              <a:buAutoNum type="alphaUcPeriod"/>
            </a:pPr>
            <a:endParaRPr lang="en-US" sz="1600" dirty="0">
              <a:latin typeface="Helvetica" pitchFamily="34" charset="0"/>
              <a:cs typeface="Helvetica" pitchFamily="34" charset="0"/>
            </a:endParaRPr>
          </a:p>
          <a:p>
            <a:pPr marL="767656" indent="-389134">
              <a:buFont typeface="+mj-lt"/>
              <a:buAutoNum type="alphaUcPeriod"/>
            </a:pPr>
            <a:r>
              <a:rPr lang="en-US" sz="1600" dirty="0" smtClean="0">
                <a:latin typeface="Helvetica" pitchFamily="34" charset="0"/>
                <a:cs typeface="Helvetica" pitchFamily="34" charset="0"/>
              </a:rPr>
              <a:t>Eventually, an </a:t>
            </a:r>
            <a:r>
              <a:rPr lang="en-US" sz="1600" dirty="0">
                <a:latin typeface="Helvetica" pitchFamily="34" charset="0"/>
                <a:cs typeface="Helvetica" pitchFamily="34" charset="0"/>
              </a:rPr>
              <a:t>amendment to the constitution was introduced.   </a:t>
            </a:r>
          </a:p>
          <a:p>
            <a:pPr marL="382015" indent="382015">
              <a:buFont typeface="+mj-lt"/>
              <a:buAutoNum type="alphaUcPeriod"/>
            </a:pPr>
            <a:endParaRPr lang="en-US" sz="1600" dirty="0">
              <a:latin typeface="Helvetica" pitchFamily="34" charset="0"/>
              <a:cs typeface="Helvetica" pitchFamily="34" charset="0"/>
            </a:endParaRPr>
          </a:p>
          <a:p>
            <a:pPr marL="767656" indent="-389134"/>
            <a:r>
              <a:rPr lang="en-US" sz="1600" dirty="0">
                <a:latin typeface="Helvetica" pitchFamily="34" charset="0"/>
                <a:cs typeface="Helvetica" pitchFamily="34" charset="0"/>
              </a:rPr>
              <a:t>D.   In </a:t>
            </a:r>
            <a:r>
              <a:rPr lang="en-US" sz="1600" dirty="0" smtClean="0">
                <a:latin typeface="Helvetica" pitchFamily="34" charset="0"/>
                <a:cs typeface="Helvetica" pitchFamily="34" charset="0"/>
              </a:rPr>
              <a:t>1920, </a:t>
            </a:r>
            <a:r>
              <a:rPr lang="en-US" sz="1600" dirty="0">
                <a:latin typeface="Helvetica" pitchFamily="34" charset="0"/>
                <a:cs typeface="Helvetica" pitchFamily="34" charset="0"/>
              </a:rPr>
              <a:t>women voted in a presidential election for </a:t>
            </a:r>
            <a:r>
              <a:rPr lang="en-US" sz="1600" dirty="0" smtClean="0">
                <a:latin typeface="Helvetica" pitchFamily="34" charset="0"/>
                <a:cs typeface="Helvetica" pitchFamily="34" charset="0"/>
              </a:rPr>
              <a:t>the </a:t>
            </a:r>
            <a:r>
              <a:rPr lang="en-US" sz="1600" dirty="0">
                <a:latin typeface="Helvetica" pitchFamily="34" charset="0"/>
                <a:cs typeface="Helvetica" pitchFamily="34" charset="0"/>
              </a:rPr>
              <a:t>first time.</a:t>
            </a:r>
          </a:p>
        </p:txBody>
      </p:sp>
      <p:cxnSp>
        <p:nvCxnSpPr>
          <p:cNvPr id="11" name="Straight Connector 10"/>
          <p:cNvCxnSpPr/>
          <p:nvPr/>
        </p:nvCxnSpPr>
        <p:spPr>
          <a:xfrm>
            <a:off x="403812" y="486156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14116" y="5025068"/>
            <a:ext cx="6304280" cy="2565069"/>
          </a:xfrm>
          <a:prstGeom prst="rect">
            <a:avLst/>
          </a:prstGeom>
        </p:spPr>
        <p:txBody>
          <a:bodyPr wrap="square" lIns="101862" tIns="50931" rIns="101862" bIns="50931">
            <a:spAutoFit/>
          </a:bodyPr>
          <a:lstStyle/>
          <a:p>
            <a:pPr marL="382059" indent="-382059">
              <a:buAutoNum type="arabicPeriod" startAt="16"/>
            </a:pPr>
            <a:r>
              <a:rPr lang="en-US" sz="1600" b="1" dirty="0" smtClean="0">
                <a:latin typeface="Helvetica" pitchFamily="34" charset="0"/>
              </a:rPr>
              <a:t>What answer describes the text </a:t>
            </a:r>
            <a:r>
              <a:rPr lang="en-US" sz="1600" b="1" dirty="0">
                <a:latin typeface="Helvetica" pitchFamily="34" charset="0"/>
              </a:rPr>
              <a:t>structure </a:t>
            </a:r>
            <a:r>
              <a:rPr lang="en-US" sz="1600" b="1" dirty="0" smtClean="0">
                <a:latin typeface="Helvetica" pitchFamily="34" charset="0"/>
              </a:rPr>
              <a:t>of </a:t>
            </a:r>
            <a:r>
              <a:rPr lang="en-US" sz="1600" b="1" dirty="0">
                <a:latin typeface="Helvetica" pitchFamily="34" charset="0"/>
              </a:rPr>
              <a:t>both </a:t>
            </a:r>
            <a:r>
              <a:rPr lang="en-US" sz="1600" b="1" dirty="0" smtClean="0">
                <a:latin typeface="Helvetica" pitchFamily="34" charset="0"/>
              </a:rPr>
              <a:t>Parts </a:t>
            </a:r>
            <a:r>
              <a:rPr lang="en-US" sz="1600" b="1" dirty="0">
                <a:latin typeface="Helvetica" pitchFamily="34" charset="0"/>
              </a:rPr>
              <a:t>1 and 2 of the </a:t>
            </a:r>
            <a:r>
              <a:rPr lang="en-US" sz="1600" b="1" dirty="0" smtClean="0">
                <a:latin typeface="Helvetica" pitchFamily="34" charset="0"/>
              </a:rPr>
              <a:t>“The Fight to Vote”?</a:t>
            </a:r>
            <a:endParaRPr lang="en-US" sz="1600" b="1" dirty="0">
              <a:latin typeface="Helvetica" pitchFamily="34" charset="0"/>
            </a:endParaRPr>
          </a:p>
          <a:p>
            <a:pPr marL="382059" indent="-382059">
              <a:buAutoNum type="arabicPeriod" startAt="16"/>
            </a:pPr>
            <a:endParaRPr lang="en-US" sz="1600" b="1" dirty="0">
              <a:latin typeface="Helvetica" pitchFamily="34" charset="0"/>
            </a:endParaRPr>
          </a:p>
          <a:p>
            <a:pPr marL="382015" indent="382015">
              <a:buFont typeface="+mj-lt"/>
              <a:buAutoNum type="alphaUcPeriod"/>
            </a:pPr>
            <a:r>
              <a:rPr lang="en-US" sz="1600" dirty="0" smtClean="0">
                <a:latin typeface="Helvetica" pitchFamily="34" charset="0"/>
              </a:rPr>
              <a:t>compare </a:t>
            </a:r>
            <a:r>
              <a:rPr lang="en-US" sz="1600" dirty="0">
                <a:latin typeface="Helvetica" pitchFamily="34" charset="0"/>
              </a:rPr>
              <a:t>and contrast</a:t>
            </a:r>
          </a:p>
          <a:p>
            <a:pPr marL="382015" indent="382015">
              <a:buFont typeface="+mj-lt"/>
              <a:buAutoNum type="alphaUcPeriod"/>
            </a:pPr>
            <a:endParaRPr lang="en-US" sz="1600" dirty="0">
              <a:solidFill>
                <a:srgbClr val="FF0000"/>
              </a:solidFill>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problem and solution</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cause and effect</a:t>
            </a:r>
          </a:p>
          <a:p>
            <a:pPr marL="382015" indent="382015">
              <a:buFont typeface="+mj-lt"/>
              <a:buAutoNum type="alphaUcPeriod"/>
            </a:pPr>
            <a:endParaRPr lang="en-US" sz="1600" dirty="0">
              <a:latin typeface="Helvetica" pitchFamily="34" charset="0"/>
              <a:cs typeface="Helvetica" pitchFamily="34" charset="0"/>
            </a:endParaRPr>
          </a:p>
          <a:p>
            <a:pPr marL="382015" indent="382015">
              <a:buFont typeface="+mj-lt"/>
              <a:buAutoNum type="alphaUcPeriod"/>
            </a:pPr>
            <a:r>
              <a:rPr lang="en-US" sz="1600" dirty="0">
                <a:latin typeface="Helvetica" pitchFamily="34" charset="0"/>
                <a:cs typeface="Helvetica" pitchFamily="34" charset="0"/>
              </a:rPr>
              <a:t>chronology</a:t>
            </a:r>
          </a:p>
        </p:txBody>
      </p:sp>
      <p:sp>
        <p:nvSpPr>
          <p:cNvPr id="18" name="Oval 17"/>
          <p:cNvSpPr/>
          <p:nvPr/>
        </p:nvSpPr>
        <p:spPr>
          <a:xfrm>
            <a:off x="892577" y="5789421"/>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890588" y="6308913"/>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890588" y="6766878"/>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872313" y="7265044"/>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991469" y="362754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30838" y="1503394"/>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noFill/>
            </a:endParaRPr>
          </a:p>
        </p:txBody>
      </p:sp>
      <p:sp>
        <p:nvSpPr>
          <p:cNvPr id="28" name="Oval 27"/>
          <p:cNvSpPr/>
          <p:nvPr/>
        </p:nvSpPr>
        <p:spPr>
          <a:xfrm>
            <a:off x="1003320" y="224792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03320" y="2983421"/>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1708347617"/>
              </p:ext>
            </p:extLst>
          </p:nvPr>
        </p:nvGraphicFramePr>
        <p:xfrm>
          <a:off x="4688544" y="4107180"/>
          <a:ext cx="2445410" cy="685800"/>
        </p:xfrm>
        <a:graphic>
          <a:graphicData uri="http://schemas.openxmlformats.org/drawingml/2006/table">
            <a:tbl>
              <a:tblPr/>
              <a:tblGrid>
                <a:gridCol w="2445410"/>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RI.5.3</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dirty="0" smtClean="0"/>
                        <a:t>Explain the relationships or interactions between two or more individuals, events, ideas, or concepts in a historical, scientific, or technical text based on specific information in the text</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64283464"/>
              </p:ext>
            </p:extLst>
          </p:nvPr>
        </p:nvGraphicFramePr>
        <p:xfrm>
          <a:off x="4836160" y="8214360"/>
          <a:ext cx="2364276" cy="685800"/>
        </p:xfrm>
        <a:graphic>
          <a:graphicData uri="http://schemas.openxmlformats.org/drawingml/2006/table">
            <a:tbl>
              <a:tblPr/>
              <a:tblGrid>
                <a:gridCol w="2364276"/>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RI.5.5</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dirty="0" smtClean="0"/>
                        <a:t>Compare and contrast the overall structure (e.g., chronology, comparison, cause/effect, problem/solution) of events, ideas, concepts, or information in two or more texts.</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6" name="Slide Number Placeholder 15"/>
          <p:cNvSpPr>
            <a:spLocks noGrp="1"/>
          </p:cNvSpPr>
          <p:nvPr>
            <p:ph type="sldNum" sz="quarter" idx="12"/>
          </p:nvPr>
        </p:nvSpPr>
        <p:spPr/>
        <p:txBody>
          <a:bodyPr/>
          <a:lstStyle/>
          <a:p>
            <a:fld id="{CF669FE8-2A6A-4FDA-B6E7-4A7C87AD6E1D}" type="slidenum">
              <a:rPr lang="en-US" smtClean="0"/>
              <a:pPr/>
              <a:t>29</a:t>
            </a:fld>
            <a:endParaRPr lang="en-US" dirty="0"/>
          </a:p>
        </p:txBody>
      </p:sp>
    </p:spTree>
    <p:extLst>
      <p:ext uri="{BB962C8B-B14F-4D97-AF65-F5344CB8AC3E}">
        <p14:creationId xmlns:p14="http://schemas.microsoft.com/office/powerpoint/2010/main" val="365305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669FE8-2A6A-4FDA-B6E7-4A7C87AD6E1D}" type="slidenum">
              <a:rPr lang="en-US" smtClean="0"/>
              <a:pPr/>
              <a:t>3</a:t>
            </a:fld>
            <a:endParaRPr lang="en-US" dirty="0"/>
          </a:p>
        </p:txBody>
      </p:sp>
      <p:sp>
        <p:nvSpPr>
          <p:cNvPr id="5" name="TextBox 4"/>
          <p:cNvSpPr txBox="1"/>
          <p:nvPr/>
        </p:nvSpPr>
        <p:spPr>
          <a:xfrm>
            <a:off x="457200" y="609600"/>
            <a:ext cx="6553200" cy="7494359"/>
          </a:xfrm>
          <a:prstGeom prst="rect">
            <a:avLst/>
          </a:prstGeom>
          <a:noFill/>
        </p:spPr>
        <p:txBody>
          <a:bodyPr wrap="square" rtlCol="0">
            <a:spAutoFit/>
          </a:bodyPr>
          <a:lstStyle/>
          <a:p>
            <a:r>
              <a:rPr lang="en-US" sz="1600" b="1" dirty="0" smtClean="0"/>
              <a:t>Important Note:</a:t>
            </a:r>
          </a:p>
          <a:p>
            <a:endParaRPr lang="en-US" sz="1600" dirty="0" smtClean="0"/>
          </a:p>
          <a:p>
            <a:pPr lvl="0"/>
            <a:r>
              <a:rPr lang="en-US" sz="1600" dirty="0" smtClean="0"/>
              <a:t>The informational text </a:t>
            </a:r>
            <a:r>
              <a:rPr lang="en-US" sz="1600" b="1" i="1" dirty="0" smtClean="0"/>
              <a:t>“</a:t>
            </a:r>
            <a:r>
              <a:rPr lang="en-US" sz="1700" b="1" i="1" u="sng" dirty="0" smtClean="0">
                <a:solidFill>
                  <a:prstClr val="black"/>
                </a:solidFill>
              </a:rPr>
              <a:t>The Fight to Vote</a:t>
            </a:r>
            <a:r>
              <a:rPr lang="en-US" sz="1700" b="1" i="1" dirty="0" smtClean="0">
                <a:solidFill>
                  <a:prstClr val="black"/>
                </a:solidFill>
              </a:rPr>
              <a:t>” </a:t>
            </a:r>
            <a:r>
              <a:rPr lang="en-US" sz="1600" dirty="0" smtClean="0">
                <a:solidFill>
                  <a:prstClr val="black"/>
                </a:solidFill>
              </a:rPr>
              <a:t>has a grade equivalency of 6.8.</a:t>
            </a:r>
            <a:r>
              <a:rPr lang="en-US" sz="1600" dirty="0"/>
              <a:t> </a:t>
            </a:r>
            <a:r>
              <a:rPr lang="en-US" sz="1600" dirty="0" smtClean="0"/>
              <a:t>while the lexile is 850.</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r>
              <a:rPr lang="en-US" sz="1600" dirty="0" smtClean="0"/>
              <a:t>The grade equivalent is in the </a:t>
            </a:r>
            <a:r>
              <a:rPr lang="en-US" sz="1600" b="1" dirty="0" smtClean="0"/>
              <a:t>high middle</a:t>
            </a:r>
            <a:r>
              <a:rPr lang="en-US" sz="1600" dirty="0" smtClean="0"/>
              <a:t> band range for 4</a:t>
            </a:r>
            <a:r>
              <a:rPr lang="en-US" sz="1600" baseline="30000" dirty="0" smtClean="0"/>
              <a:t>th</a:t>
            </a:r>
            <a:r>
              <a:rPr lang="en-US" sz="1600" dirty="0" smtClean="0"/>
              <a:t> – 5</a:t>
            </a:r>
            <a:r>
              <a:rPr lang="en-US" sz="1600" baseline="30000" dirty="0" smtClean="0"/>
              <a:t>th</a:t>
            </a:r>
            <a:r>
              <a:rPr lang="en-US" sz="1600" dirty="0" smtClean="0"/>
              <a:t> grade text and at the </a:t>
            </a:r>
            <a:r>
              <a:rPr lang="en-US" sz="1600" b="1" dirty="0" smtClean="0"/>
              <a:t>lower middle</a:t>
            </a:r>
            <a:r>
              <a:rPr lang="en-US" sz="1600" dirty="0" smtClean="0"/>
              <a:t> band lexile level.</a:t>
            </a:r>
          </a:p>
          <a:p>
            <a:endParaRPr lang="en-US" sz="1600" dirty="0"/>
          </a:p>
          <a:p>
            <a:r>
              <a:rPr lang="en-US" sz="1600" dirty="0" smtClean="0"/>
              <a:t>However, the general vocabulary of the text is simple and straightforward. The purpose of the text is clear and the structure is predictable. These qualitative measures explain why the text was posted for 5</a:t>
            </a:r>
            <a:r>
              <a:rPr lang="en-US" sz="1600" baseline="30000" dirty="0" smtClean="0"/>
              <a:t>th</a:t>
            </a:r>
            <a:r>
              <a:rPr lang="en-US" sz="1600" dirty="0" smtClean="0"/>
              <a:t> grade.</a:t>
            </a:r>
          </a:p>
          <a:p>
            <a:endParaRPr lang="en-US" sz="1600" dirty="0"/>
          </a:p>
          <a:p>
            <a:r>
              <a:rPr lang="en-US" sz="1600" dirty="0" smtClean="0"/>
              <a:t>It is the </a:t>
            </a:r>
            <a:r>
              <a:rPr lang="en-US" sz="1600" b="1" dirty="0" smtClean="0"/>
              <a:t>content specific vocabulary </a:t>
            </a:r>
            <a:r>
              <a:rPr lang="en-US" sz="1600" dirty="0" smtClean="0"/>
              <a:t>with multiple syllables, that brings this text up to a grade equivalent of 6.8 (suffragists, Declaration of Independence, Amendment, Constitution, senator, etc.. ).  Without these words the text measures closer to a grade five equivalent.</a:t>
            </a:r>
          </a:p>
          <a:p>
            <a:endParaRPr lang="en-US" sz="1600" dirty="0"/>
          </a:p>
          <a:p>
            <a:r>
              <a:rPr lang="en-US" sz="1600" dirty="0" smtClean="0"/>
              <a:t>Students can understand the meaning of these words within context although they may not be able to pronounce them. </a:t>
            </a:r>
          </a:p>
          <a:p>
            <a:endParaRPr lang="en-US" sz="1600" dirty="0"/>
          </a:p>
          <a:p>
            <a:endParaRPr lang="en-US" sz="1600" dirty="0"/>
          </a:p>
          <a:p>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601507473"/>
              </p:ext>
            </p:extLst>
          </p:nvPr>
        </p:nvGraphicFramePr>
        <p:xfrm>
          <a:off x="431800" y="175260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6365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323852" y="586740"/>
            <a:ext cx="7208496" cy="3380689"/>
          </a:xfrm>
          <a:prstGeom prst="rect">
            <a:avLst/>
          </a:prstGeom>
          <a:ln>
            <a:noFill/>
          </a:ln>
        </p:spPr>
        <p:txBody>
          <a:bodyPr wrap="square" lIns="101874" tIns="50937" rIns="101874" bIns="50937">
            <a:spAutoFit/>
          </a:bodyPr>
          <a:lstStyle/>
          <a:p>
            <a:pPr marL="424968" indent="-424968"/>
            <a:r>
              <a:rPr lang="en-US" sz="1700" b="1" dirty="0">
                <a:latin typeface="Helvetica" pitchFamily="34" charset="0"/>
              </a:rPr>
              <a:t>17.  What might be the reason </a:t>
            </a:r>
            <a:r>
              <a:rPr lang="en-US" sz="1700" b="1" i="1" dirty="0" smtClean="0">
                <a:latin typeface="Helvetica" pitchFamily="34" charset="0"/>
              </a:rPr>
              <a:t>“</a:t>
            </a:r>
            <a:r>
              <a:rPr lang="en-US" sz="1700" b="1" dirty="0" smtClean="0">
                <a:latin typeface="Helvetica" pitchFamily="34" charset="0"/>
              </a:rPr>
              <a:t>The Fight to Vote” was </a:t>
            </a:r>
            <a:r>
              <a:rPr lang="en-US" sz="1700" b="1" dirty="0">
                <a:latin typeface="Helvetica" pitchFamily="34" charset="0"/>
              </a:rPr>
              <a:t>divided into two sections?</a:t>
            </a:r>
          </a:p>
          <a:p>
            <a:r>
              <a:rPr lang="en-US" sz="1900" dirty="0"/>
              <a:t> </a:t>
            </a:r>
            <a:endParaRPr lang="en-US" sz="1900" dirty="0">
              <a:latin typeface="Helvetica" pitchFamily="34" charset="0"/>
              <a:cs typeface="Helvetica" pitchFamily="34" charset="0"/>
            </a:endParaRPr>
          </a:p>
          <a:p>
            <a:pPr marL="968726" lvl="1" indent="-361390">
              <a:buFont typeface="+mj-lt"/>
              <a:buAutoNum type="alphaUcPeriod"/>
            </a:pPr>
            <a:r>
              <a:rPr lang="en-US" sz="1600" dirty="0">
                <a:latin typeface="Helvetica" pitchFamily="34" charset="0"/>
              </a:rPr>
              <a:t>Both sections are about women’s rights to vote.</a:t>
            </a:r>
          </a:p>
          <a:p>
            <a:pPr marL="968726" lvl="1" indent="-361390">
              <a:buFont typeface="+mj-lt"/>
              <a:buAutoNum type="alphaUcPeriod"/>
            </a:pPr>
            <a:endParaRPr lang="en-US" sz="1600" dirty="0">
              <a:latin typeface="Helvetica" pitchFamily="34" charset="0"/>
            </a:endParaRPr>
          </a:p>
          <a:p>
            <a:pPr marL="968726" lvl="1" indent="-361390">
              <a:buFont typeface="+mj-lt"/>
              <a:buAutoNum type="alphaUcPeriod"/>
            </a:pPr>
            <a:r>
              <a:rPr lang="en-US" sz="1600" dirty="0">
                <a:latin typeface="Helvetica" pitchFamily="34" charset="0"/>
              </a:rPr>
              <a:t>The first section tells </a:t>
            </a:r>
            <a:r>
              <a:rPr lang="en-US" sz="1600" dirty="0" smtClean="0">
                <a:latin typeface="Helvetica" pitchFamily="34" charset="0"/>
              </a:rPr>
              <a:t>about </a:t>
            </a:r>
            <a:r>
              <a:rPr lang="en-US" sz="1600" dirty="0">
                <a:latin typeface="Helvetica" pitchFamily="34" charset="0"/>
              </a:rPr>
              <a:t>the struggles women </a:t>
            </a:r>
            <a:r>
              <a:rPr lang="en-US" sz="1600" dirty="0" smtClean="0">
                <a:latin typeface="Helvetica" pitchFamily="34" charset="0"/>
              </a:rPr>
              <a:t>went through to </a:t>
            </a:r>
            <a:r>
              <a:rPr lang="en-US" sz="1600" dirty="0">
                <a:latin typeface="Helvetica" pitchFamily="34" charset="0"/>
              </a:rPr>
              <a:t>have the right to vote.</a:t>
            </a:r>
          </a:p>
          <a:p>
            <a:pPr marL="968726" lvl="1" indent="-361390">
              <a:buFont typeface="+mj-lt"/>
              <a:buAutoNum type="alphaUcPeriod"/>
            </a:pPr>
            <a:endParaRPr lang="en-US" sz="1600" dirty="0">
              <a:latin typeface="Helvetica" pitchFamily="34" charset="0"/>
            </a:endParaRPr>
          </a:p>
          <a:p>
            <a:pPr marL="968726" lvl="1" indent="-361390">
              <a:buFont typeface="+mj-lt"/>
              <a:buAutoNum type="alphaUcPeriod"/>
            </a:pPr>
            <a:r>
              <a:rPr lang="en-US" sz="1600" dirty="0">
                <a:latin typeface="Helvetica" pitchFamily="34" charset="0"/>
              </a:rPr>
              <a:t>The first section gives specific details about the events, while the second section summarizes the events in a timeline.</a:t>
            </a:r>
          </a:p>
          <a:p>
            <a:pPr marL="968726" lvl="1" indent="-361390">
              <a:buFont typeface="+mj-lt"/>
              <a:buAutoNum type="alphaUcPeriod"/>
            </a:pPr>
            <a:endParaRPr lang="en-US" sz="1600" dirty="0">
              <a:latin typeface="Helvetica" pitchFamily="34" charset="0"/>
            </a:endParaRPr>
          </a:p>
          <a:p>
            <a:pPr marL="968726" lvl="1" indent="-361390">
              <a:buFont typeface="+mj-lt"/>
              <a:buAutoNum type="alphaUcPeriod"/>
            </a:pPr>
            <a:r>
              <a:rPr lang="en-US" sz="1600" dirty="0">
                <a:latin typeface="Helvetica" pitchFamily="34" charset="0"/>
              </a:rPr>
              <a:t>The second section outlines the events that led up to women having the right to vote.</a:t>
            </a:r>
          </a:p>
        </p:txBody>
      </p:sp>
      <p:sp>
        <p:nvSpPr>
          <p:cNvPr id="24" name="Rectangle 23"/>
          <p:cNvSpPr/>
          <p:nvPr/>
        </p:nvSpPr>
        <p:spPr>
          <a:xfrm>
            <a:off x="336466" y="5448300"/>
            <a:ext cx="7208496" cy="3380689"/>
          </a:xfrm>
          <a:prstGeom prst="rect">
            <a:avLst/>
          </a:prstGeom>
          <a:ln>
            <a:noFill/>
          </a:ln>
        </p:spPr>
        <p:txBody>
          <a:bodyPr wrap="square" lIns="101874" tIns="50937" rIns="101874" bIns="50937">
            <a:spAutoFit/>
          </a:bodyPr>
          <a:lstStyle/>
          <a:p>
            <a:pPr marL="424968" indent="-424968">
              <a:buAutoNum type="arabicPeriod" startAt="18"/>
            </a:pPr>
            <a:r>
              <a:rPr lang="en-US" sz="1700" b="1" dirty="0" smtClean="0">
                <a:latin typeface="Helvetica" pitchFamily="34" charset="0"/>
              </a:rPr>
              <a:t>Which two </a:t>
            </a:r>
            <a:r>
              <a:rPr lang="en-US" sz="1700" b="1" dirty="0">
                <a:latin typeface="Helvetica" pitchFamily="34" charset="0"/>
              </a:rPr>
              <a:t>events happened before the NWSA and AWSA merged?</a:t>
            </a:r>
          </a:p>
          <a:p>
            <a:endParaRPr lang="en-US" sz="1900" dirty="0">
              <a:latin typeface="Helvetica" pitchFamily="34" charset="0"/>
              <a:cs typeface="Helvetica" pitchFamily="34" charset="0"/>
            </a:endParaRPr>
          </a:p>
          <a:p>
            <a:pPr marL="968726" lvl="1" indent="-361390">
              <a:buFont typeface="+mj-lt"/>
              <a:buAutoNum type="alphaUcPeriod"/>
            </a:pPr>
            <a:r>
              <a:rPr lang="en-US" sz="1600" dirty="0">
                <a:latin typeface="Helvetica" pitchFamily="34" charset="0"/>
              </a:rPr>
              <a:t>Women </a:t>
            </a:r>
            <a:r>
              <a:rPr lang="en-US" sz="1600" dirty="0" smtClean="0">
                <a:latin typeface="Helvetica" pitchFamily="34" charset="0"/>
              </a:rPr>
              <a:t>suffragists </a:t>
            </a:r>
            <a:r>
              <a:rPr lang="en-US" sz="1600" dirty="0">
                <a:latin typeface="Helvetica" pitchFamily="34" charset="0"/>
              </a:rPr>
              <a:t>were arrested and the </a:t>
            </a:r>
            <a:r>
              <a:rPr lang="en-US" sz="1600" dirty="0" smtClean="0">
                <a:latin typeface="Helvetica" pitchFamily="34" charset="0"/>
              </a:rPr>
              <a:t>amendment was </a:t>
            </a:r>
            <a:r>
              <a:rPr lang="en-US" sz="1600" dirty="0">
                <a:latin typeface="Helvetica" pitchFamily="34" charset="0"/>
              </a:rPr>
              <a:t>first introduced in the U.S. Congress</a:t>
            </a:r>
          </a:p>
          <a:p>
            <a:pPr marL="968726" lvl="1" indent="-361390">
              <a:buFont typeface="+mj-lt"/>
              <a:buAutoNum type="alphaUcPeriod"/>
            </a:pPr>
            <a:endParaRPr lang="en-US" sz="1600" dirty="0">
              <a:latin typeface="Helvetica" pitchFamily="34" charset="0"/>
            </a:endParaRPr>
          </a:p>
          <a:p>
            <a:pPr marL="968726" lvl="1" indent="-361390">
              <a:buFont typeface="+mj-lt"/>
              <a:buAutoNum type="alphaUcPeriod"/>
            </a:pPr>
            <a:r>
              <a:rPr lang="en-US" sz="1600" dirty="0" smtClean="0">
                <a:latin typeface="Helvetica" pitchFamily="34" charset="0"/>
              </a:rPr>
              <a:t>A Woman’s </a:t>
            </a:r>
            <a:r>
              <a:rPr lang="en-US" sz="1600" dirty="0">
                <a:latin typeface="Helvetica" pitchFamily="34" charset="0"/>
              </a:rPr>
              <a:t>Rights Convention was held in Seneca Falls and </a:t>
            </a:r>
            <a:r>
              <a:rPr lang="en-US" sz="1600" dirty="0" smtClean="0">
                <a:latin typeface="Helvetica" pitchFamily="34" charset="0"/>
              </a:rPr>
              <a:t>partial voting rights were granted to women.</a:t>
            </a:r>
            <a:endParaRPr lang="en-US" sz="1600" dirty="0">
              <a:latin typeface="Helvetica" pitchFamily="34" charset="0"/>
            </a:endParaRPr>
          </a:p>
          <a:p>
            <a:pPr marL="968726" lvl="1" indent="-361390">
              <a:buFont typeface="+mj-lt"/>
              <a:buAutoNum type="alphaUcPeriod"/>
            </a:pPr>
            <a:endParaRPr lang="en-US" sz="1600" dirty="0">
              <a:latin typeface="Helvetica" pitchFamily="34" charset="0"/>
            </a:endParaRPr>
          </a:p>
          <a:p>
            <a:pPr marL="968726" lvl="1" indent="-361390">
              <a:buFont typeface="+mj-lt"/>
              <a:buAutoNum type="alphaUcPeriod"/>
            </a:pPr>
            <a:r>
              <a:rPr lang="en-US" sz="1600" dirty="0" smtClean="0">
                <a:latin typeface="Helvetica" pitchFamily="34" charset="0"/>
              </a:rPr>
              <a:t>The </a:t>
            </a:r>
            <a:r>
              <a:rPr lang="en-US" sz="1600" dirty="0">
                <a:latin typeface="Helvetica" pitchFamily="34" charset="0"/>
              </a:rPr>
              <a:t>NWSA and AWSA merged and women held rallies.</a:t>
            </a:r>
          </a:p>
          <a:p>
            <a:pPr marL="968726" lvl="1" indent="-361390">
              <a:buFont typeface="+mj-lt"/>
              <a:buAutoNum type="alphaUcPeriod"/>
            </a:pPr>
            <a:endParaRPr lang="en-US" sz="1600" dirty="0">
              <a:latin typeface="Helvetica" pitchFamily="34" charset="0"/>
            </a:endParaRPr>
          </a:p>
          <a:p>
            <a:pPr marL="968726" lvl="1" indent="-361390">
              <a:buFont typeface="+mj-lt"/>
              <a:buAutoNum type="alphaUcPeriod"/>
            </a:pPr>
            <a:r>
              <a:rPr lang="en-US" sz="1600" dirty="0" smtClean="0">
                <a:latin typeface="Helvetica" pitchFamily="34" charset="0"/>
              </a:rPr>
              <a:t>Women </a:t>
            </a:r>
            <a:r>
              <a:rPr lang="en-US" sz="1600" dirty="0">
                <a:latin typeface="Helvetica" pitchFamily="34" charset="0"/>
              </a:rPr>
              <a:t>voted in a presidential election for the first time and congress </a:t>
            </a:r>
            <a:r>
              <a:rPr lang="en-US" sz="1600" dirty="0" smtClean="0">
                <a:latin typeface="Helvetica" pitchFamily="34" charset="0"/>
              </a:rPr>
              <a:t>passed the </a:t>
            </a:r>
            <a:r>
              <a:rPr lang="en-US" sz="1600" dirty="0">
                <a:latin typeface="Helvetica" pitchFamily="34" charset="0"/>
              </a:rPr>
              <a:t>19</a:t>
            </a:r>
            <a:r>
              <a:rPr lang="en-US" sz="1600" baseline="30000" dirty="0">
                <a:latin typeface="Helvetica" pitchFamily="34" charset="0"/>
              </a:rPr>
              <a:t>th</a:t>
            </a:r>
            <a:r>
              <a:rPr lang="en-US" sz="1600" dirty="0">
                <a:latin typeface="Helvetica" pitchFamily="34" charset="0"/>
              </a:rPr>
              <a:t> amendment.</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cxnSp>
        <p:nvCxnSpPr>
          <p:cNvPr id="11" name="Straight Connector 10"/>
          <p:cNvCxnSpPr/>
          <p:nvPr/>
        </p:nvCxnSpPr>
        <p:spPr>
          <a:xfrm>
            <a:off x="323853" y="5188857"/>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14739" y="1421511"/>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67440" y="1917100"/>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7" name="Oval 16"/>
          <p:cNvSpPr/>
          <p:nvPr/>
        </p:nvSpPr>
        <p:spPr>
          <a:xfrm>
            <a:off x="688175" y="2609697"/>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667440" y="3404312"/>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3021541022"/>
              </p:ext>
            </p:extLst>
          </p:nvPr>
        </p:nvGraphicFramePr>
        <p:xfrm>
          <a:off x="4507609" y="4442460"/>
          <a:ext cx="2524659" cy="604266"/>
        </p:xfrm>
        <a:graphic>
          <a:graphicData uri="http://schemas.openxmlformats.org/drawingml/2006/table">
            <a:tbl>
              <a:tblPr/>
              <a:tblGrid>
                <a:gridCol w="2524659"/>
              </a:tblGrid>
              <a:tr h="192786">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RI.5.6</a:t>
                      </a:r>
                      <a:endParaRPr lang="en-US" sz="900" b="1"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en-US" sz="900" b="0" kern="1200" dirty="0" smtClean="0">
                          <a:solidFill>
                            <a:srgbClr val="000000"/>
                          </a:solidFill>
                          <a:latin typeface="+mn-lt"/>
                          <a:ea typeface="Times New Roman"/>
                          <a:cs typeface="Times New Roman"/>
                        </a:rPr>
                        <a:t>Analyze multiple accounts of the same event or topic, noting important similarities and differences in the point of view they represent.</a:t>
                      </a:r>
                      <a:endParaRPr lang="en-US" sz="900" b="0"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2" name="Oval 11"/>
          <p:cNvSpPr/>
          <p:nvPr/>
        </p:nvSpPr>
        <p:spPr>
          <a:xfrm>
            <a:off x="688178" y="7003322"/>
            <a:ext cx="242888" cy="23948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688179" y="6284951"/>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67440" y="7677168"/>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662988" y="8219512"/>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1202254682"/>
              </p:ext>
            </p:extLst>
          </p:nvPr>
        </p:nvGraphicFramePr>
        <p:xfrm>
          <a:off x="4577080" y="9052560"/>
          <a:ext cx="2331720" cy="741426"/>
        </p:xfrm>
        <a:graphic>
          <a:graphicData uri="http://schemas.openxmlformats.org/drawingml/2006/table">
            <a:tbl>
              <a:tblPr/>
              <a:tblGrid>
                <a:gridCol w="2331720"/>
              </a:tblGrid>
              <a:tr h="192786">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RI.5.7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dirty="0" smtClean="0"/>
                        <a:t>Draw on information from multiple print or digital sources, demonstrating the ability to locate an answer to a question quickly or to solve a problem efficiently</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721169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1270" y="419100"/>
            <a:ext cx="6436422" cy="3057512"/>
          </a:xfrm>
          <a:prstGeom prst="rect">
            <a:avLst/>
          </a:prstGeom>
        </p:spPr>
        <p:txBody>
          <a:bodyPr wrap="square" lIns="101862" tIns="50931" rIns="101862" bIns="50931">
            <a:spAutoFit/>
          </a:bodyPr>
          <a:lstStyle/>
          <a:p>
            <a:pPr marL="451043" indent="-451043"/>
            <a:r>
              <a:rPr lang="en-US" sz="1600" b="1" dirty="0">
                <a:latin typeface="Helvetica" pitchFamily="34" charset="0"/>
              </a:rPr>
              <a:t>19.   When did Susan </a:t>
            </a:r>
            <a:r>
              <a:rPr lang="en-US" sz="1600" b="1" dirty="0" smtClean="0">
                <a:latin typeface="Helvetica" pitchFamily="34" charset="0"/>
              </a:rPr>
              <a:t>B. </a:t>
            </a:r>
            <a:r>
              <a:rPr lang="en-US" sz="1600" b="1" dirty="0">
                <a:latin typeface="Helvetica" pitchFamily="34" charset="0"/>
              </a:rPr>
              <a:t>Anthony first vote in a presidential  election?</a:t>
            </a:r>
            <a:endParaRPr lang="en-US" sz="1200" b="1" dirty="0">
              <a:latin typeface="Helvetica" pitchFamily="34" charset="0"/>
            </a:endParaRPr>
          </a:p>
          <a:p>
            <a:pPr marL="382015" indent="382015"/>
            <a:endParaRPr lang="en-US" sz="1600" dirty="0">
              <a:latin typeface="Helvetica" pitchFamily="34" charset="0"/>
            </a:endParaRPr>
          </a:p>
          <a:p>
            <a:pPr marL="382015" indent="382015">
              <a:buFont typeface="+mj-lt"/>
              <a:buAutoNum type="alphaUcPeriod"/>
            </a:pPr>
            <a:r>
              <a:rPr lang="en-US" sz="1600" dirty="0">
                <a:latin typeface="Helvetica" pitchFamily="34" charset="0"/>
              </a:rPr>
              <a:t>1920</a:t>
            </a:r>
          </a:p>
          <a:p>
            <a:pPr marL="382015" indent="382015">
              <a:buFont typeface="+mj-lt"/>
              <a:buAutoNum type="alphaUcPeriod"/>
            </a:pPr>
            <a:endParaRPr lang="en-US" sz="1600" dirty="0">
              <a:latin typeface="Helvetica" pitchFamily="34" charset="0"/>
            </a:endParaRPr>
          </a:p>
          <a:p>
            <a:pPr marL="382015" indent="382015">
              <a:buFont typeface="+mj-lt"/>
              <a:buAutoNum type="alphaUcPeriod"/>
            </a:pPr>
            <a:r>
              <a:rPr lang="en-US" sz="1600" dirty="0">
                <a:latin typeface="Helvetica" pitchFamily="34" charset="0"/>
              </a:rPr>
              <a:t>1878</a:t>
            </a:r>
          </a:p>
          <a:p>
            <a:pPr marL="382015" indent="382015">
              <a:buFont typeface="+mj-lt"/>
              <a:buAutoNum type="alphaUcPeriod"/>
            </a:pPr>
            <a:endParaRPr lang="en-US" sz="1600" dirty="0">
              <a:latin typeface="Helvetica" pitchFamily="34" charset="0"/>
            </a:endParaRPr>
          </a:p>
          <a:p>
            <a:pPr marL="382015" indent="382015">
              <a:buFont typeface="+mj-lt"/>
              <a:buAutoNum type="alphaUcPeriod"/>
            </a:pPr>
            <a:r>
              <a:rPr lang="en-US" sz="1600" dirty="0">
                <a:latin typeface="Helvetica" pitchFamily="34" charset="0"/>
              </a:rPr>
              <a:t>1848</a:t>
            </a:r>
          </a:p>
          <a:p>
            <a:pPr marL="382015" indent="382015">
              <a:buFont typeface="+mj-lt"/>
              <a:buAutoNum type="alphaUcPeriod"/>
            </a:pPr>
            <a:endParaRPr lang="en-US" sz="1600" dirty="0">
              <a:latin typeface="Helvetica" pitchFamily="34" charset="0"/>
            </a:endParaRPr>
          </a:p>
          <a:p>
            <a:pPr marL="382015" indent="382015">
              <a:buFont typeface="+mj-lt"/>
              <a:buAutoNum type="alphaUcPeriod"/>
            </a:pPr>
            <a:r>
              <a:rPr lang="en-US" sz="1600" dirty="0">
                <a:latin typeface="Helvetica" pitchFamily="34" charset="0"/>
              </a:rPr>
              <a:t>1872</a:t>
            </a:r>
          </a:p>
          <a:p>
            <a:pPr marL="382015" indent="382015">
              <a:buFont typeface="+mj-lt"/>
              <a:buAutoNum type="alphaUcPeriod"/>
            </a:pPr>
            <a:endParaRPr lang="en-US" sz="1600" dirty="0">
              <a:latin typeface="Helvetica" pitchFamily="34" charset="0"/>
            </a:endParaRPr>
          </a:p>
          <a:p>
            <a:pPr marL="382015" indent="382015">
              <a:buFont typeface="+mj-lt"/>
              <a:buAutoNum type="alphaUcPeriod"/>
            </a:pPr>
            <a:endParaRPr lang="en-US" sz="1600" dirty="0">
              <a:solidFill>
                <a:srgbClr val="FF0000"/>
              </a:solidFill>
              <a:latin typeface="Helvetica" pitchFamily="34" charset="0"/>
              <a:cs typeface="Helvetica" pitchFamily="34" charset="0"/>
            </a:endParaRPr>
          </a:p>
        </p:txBody>
      </p:sp>
      <p:cxnSp>
        <p:nvCxnSpPr>
          <p:cNvPr id="11" name="Straight Connector 10"/>
          <p:cNvCxnSpPr/>
          <p:nvPr/>
        </p:nvCxnSpPr>
        <p:spPr>
          <a:xfrm>
            <a:off x="410118" y="402336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889106" y="210852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897537" y="267196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897541" y="116119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897540" y="165231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512190135"/>
              </p:ext>
            </p:extLst>
          </p:nvPr>
        </p:nvGraphicFramePr>
        <p:xfrm>
          <a:off x="109135" y="4274820"/>
          <a:ext cx="7513320" cy="4796064"/>
        </p:xfrm>
        <a:graphic>
          <a:graphicData uri="http://schemas.openxmlformats.org/drawingml/2006/table">
            <a:tbl>
              <a:tblPr firstRow="1" bandRow="1">
                <a:tableStyleId>{5940675A-B579-460E-94D1-54222C63F5DA}</a:tableStyleId>
              </a:tblPr>
              <a:tblGrid>
                <a:gridCol w="7513320"/>
              </a:tblGrid>
              <a:tr h="1051182">
                <a:tc>
                  <a:txBody>
                    <a:bodyPr/>
                    <a:lstStyle/>
                    <a:p>
                      <a:pPr marL="457200" marR="0" indent="-457200" algn="l" defTabSz="966612" rtl="0" eaLnBrk="1" fontAlgn="auto" latinLnBrk="0" hangingPunct="1">
                        <a:lnSpc>
                          <a:spcPct val="100000"/>
                        </a:lnSpc>
                        <a:spcBef>
                          <a:spcPts val="0"/>
                        </a:spcBef>
                        <a:spcAft>
                          <a:spcPts val="0"/>
                        </a:spcAft>
                        <a:buClrTx/>
                        <a:buSzTx/>
                        <a:buFontTx/>
                        <a:buNone/>
                        <a:tabLst/>
                        <a:defRPr/>
                      </a:pPr>
                      <a:r>
                        <a:rPr lang="en-US" sz="1800" b="1" i="0" u="none" dirty="0" smtClean="0"/>
                        <a:t>20.</a:t>
                      </a:r>
                      <a:r>
                        <a:rPr lang="en-US" sz="1800" b="1" i="0" u="none" baseline="0" dirty="0" smtClean="0"/>
                        <a:t>  </a:t>
                      </a:r>
                      <a:r>
                        <a:rPr lang="en-US" sz="1800" b="1" i="0" u="none" dirty="0" smtClean="0"/>
                        <a:t>What</a:t>
                      </a:r>
                      <a:r>
                        <a:rPr lang="en-US" sz="1800" b="1" i="0" u="none" baseline="0" dirty="0" smtClean="0"/>
                        <a:t> new or different information from </a:t>
                      </a:r>
                      <a:r>
                        <a:rPr lang="en-US" sz="1800" b="1" i="1" u="sng" baseline="0" dirty="0" smtClean="0"/>
                        <a:t>Part 2</a:t>
                      </a:r>
                      <a:r>
                        <a:rPr lang="en-US" sz="1800" b="1" i="1" u="none" baseline="0" dirty="0" smtClean="0"/>
                        <a:t> </a:t>
                      </a:r>
                      <a:r>
                        <a:rPr lang="en-US" sz="1800" b="1" i="0" u="none" baseline="0" dirty="0" smtClean="0"/>
                        <a:t>could be added to </a:t>
                      </a:r>
                      <a:r>
                        <a:rPr lang="en-US" sz="1800" b="1" i="1" u="sng" baseline="0" dirty="0" smtClean="0"/>
                        <a:t>Part 1</a:t>
                      </a:r>
                      <a:r>
                        <a:rPr lang="en-US" sz="1800" b="1" i="1" u="none" baseline="0" dirty="0" smtClean="0"/>
                        <a:t> </a:t>
                      </a:r>
                      <a:r>
                        <a:rPr lang="en-US" sz="1800" b="1" i="0" u="none" baseline="0" dirty="0" smtClean="0"/>
                        <a:t> that would contribute to </a:t>
                      </a:r>
                      <a:r>
                        <a:rPr lang="en-US" sz="1800" b="1" i="0" u="none" baseline="0" dirty="0" smtClean="0">
                          <a:solidFill>
                            <a:schemeClr val="tx1"/>
                          </a:solidFill>
                        </a:rPr>
                        <a:t>better</a:t>
                      </a:r>
                      <a:r>
                        <a:rPr lang="en-US" sz="1800" b="1" i="0" u="none" baseline="0" dirty="0" smtClean="0"/>
                        <a:t> understanding the events in </a:t>
                      </a:r>
                      <a:r>
                        <a:rPr lang="en-US" sz="1800" b="1" i="1" u="sng" baseline="0" dirty="0" smtClean="0"/>
                        <a:t>The Fight to Vote</a:t>
                      </a:r>
                      <a:r>
                        <a:rPr lang="en-US" sz="1800" b="1" i="0" u="none" baseline="0" dirty="0" smtClean="0"/>
                        <a:t>?  Use specific examples and details from both parts in your answer.</a:t>
                      </a:r>
                      <a:endParaRPr lang="en-US" sz="1800" b="1" i="1" u="sng" dirty="0" smtClean="0"/>
                    </a:p>
                    <a:p>
                      <a:pPr marL="0" marR="0" indent="0" algn="l" defTabSz="966612" rtl="0" eaLnBrk="1" fontAlgn="auto" latinLnBrk="0" hangingPunct="1">
                        <a:lnSpc>
                          <a:spcPct val="100000"/>
                        </a:lnSpc>
                        <a:spcBef>
                          <a:spcPts val="0"/>
                        </a:spcBef>
                        <a:spcAft>
                          <a:spcPts val="0"/>
                        </a:spcAft>
                        <a:buClrTx/>
                        <a:buSzTx/>
                        <a:buFont typeface="+mj-lt"/>
                        <a:buNone/>
                        <a:tabLst/>
                        <a:defRPr/>
                      </a:pPr>
                      <a:endParaRPr lang="en-US" sz="900" b="1" baseline="0" dirty="0" smtClean="0">
                        <a:solidFill>
                          <a:srgbClr val="002060"/>
                        </a:solidFill>
                      </a:endParaRPr>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10308836"/>
              </p:ext>
            </p:extLst>
          </p:nvPr>
        </p:nvGraphicFramePr>
        <p:xfrm>
          <a:off x="4577080" y="3017520"/>
          <a:ext cx="2331720" cy="741426"/>
        </p:xfrm>
        <a:graphic>
          <a:graphicData uri="http://schemas.openxmlformats.org/drawingml/2006/table">
            <a:tbl>
              <a:tblPr/>
              <a:tblGrid>
                <a:gridCol w="2331720"/>
              </a:tblGrid>
              <a:tr h="192786">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RI.5.7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dirty="0" smtClean="0"/>
                        <a:t>Draw on information from multiple print or digital sources, demonstrating the ability to locate an answer to a question quickly or to solve a problem efficiently</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929287174"/>
              </p:ext>
            </p:extLst>
          </p:nvPr>
        </p:nvGraphicFramePr>
        <p:xfrm>
          <a:off x="4902301" y="8876538"/>
          <a:ext cx="2524659" cy="604266"/>
        </p:xfrm>
        <a:graphic>
          <a:graphicData uri="http://schemas.openxmlformats.org/drawingml/2006/table">
            <a:tbl>
              <a:tblPr/>
              <a:tblGrid>
                <a:gridCol w="2524659"/>
              </a:tblGrid>
              <a:tr h="192786">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RI.5.6</a:t>
                      </a:r>
                      <a:endParaRPr lang="en-US" sz="900" b="1"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en-US" sz="900" b="0" kern="1200" dirty="0" smtClean="0">
                          <a:solidFill>
                            <a:srgbClr val="000000"/>
                          </a:solidFill>
                          <a:latin typeface="+mn-lt"/>
                          <a:ea typeface="Times New Roman"/>
                          <a:cs typeface="Times New Roman"/>
                        </a:rPr>
                        <a:t>Analyze multiple accounts of the same event or topic, noting important similarities and differences in the point of view they represent.</a:t>
                      </a:r>
                      <a:endParaRPr lang="en-US" sz="900" b="0"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Rectangle 1"/>
          <p:cNvSpPr/>
          <p:nvPr/>
        </p:nvSpPr>
        <p:spPr>
          <a:xfrm>
            <a:off x="2504440" y="8884920"/>
            <a:ext cx="2202180" cy="6568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pPr algn="ctr" defTabSz="1076999">
              <a:defRPr/>
            </a:pPr>
            <a:r>
              <a:rPr lang="en-US" sz="900" u="sng" dirty="0"/>
              <a:t>Constructed Response Research Rubrics Target 2</a:t>
            </a:r>
          </a:p>
          <a:p>
            <a:pPr algn="ctr" defTabSz="1018733">
              <a:defRPr/>
            </a:pPr>
            <a:r>
              <a:rPr lang="en-US" sz="900" dirty="0"/>
              <a:t>Locate, Select, Interpret and Integrate Information.</a:t>
            </a:r>
          </a:p>
        </p:txBody>
      </p:sp>
      <p:sp>
        <p:nvSpPr>
          <p:cNvPr id="15" name="Slide Number Placeholder 14"/>
          <p:cNvSpPr>
            <a:spLocks noGrp="1"/>
          </p:cNvSpPr>
          <p:nvPr>
            <p:ph type="sldNum" sz="quarter" idx="12"/>
          </p:nvPr>
        </p:nvSpPr>
        <p:spPr/>
        <p:txBody>
          <a:bodyPr/>
          <a:lstStyle/>
          <a:p>
            <a:fld id="{CF669FE8-2A6A-4FDA-B6E7-4A7C87AD6E1D}" type="slidenum">
              <a:rPr lang="en-US" smtClean="0"/>
              <a:pPr/>
              <a:t>31</a:t>
            </a:fld>
            <a:endParaRPr lang="en-US" dirty="0"/>
          </a:p>
        </p:txBody>
      </p:sp>
    </p:spTree>
    <p:extLst>
      <p:ext uri="{BB962C8B-B14F-4D97-AF65-F5344CB8AC3E}">
        <p14:creationId xmlns:p14="http://schemas.microsoft.com/office/powerpoint/2010/main" val="3407811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2" name="TextBox 1"/>
          <p:cNvSpPr txBox="1"/>
          <p:nvPr/>
        </p:nvSpPr>
        <p:spPr>
          <a:xfrm>
            <a:off x="658576" y="6545944"/>
            <a:ext cx="6396038" cy="983420"/>
          </a:xfrm>
          <a:prstGeom prst="rect">
            <a:avLst/>
          </a:prstGeom>
          <a:noFill/>
        </p:spPr>
        <p:txBody>
          <a:bodyPr wrap="square" lIns="96356" tIns="48178" rIns="96356" bIns="48178"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6"/>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36155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sp>
        <p:nvSpPr>
          <p:cNvPr id="2" name="Rectangle 1"/>
          <p:cNvSpPr/>
          <p:nvPr/>
        </p:nvSpPr>
        <p:spPr>
          <a:xfrm>
            <a:off x="380999" y="381000"/>
            <a:ext cx="6800850" cy="7468546"/>
          </a:xfrm>
          <a:prstGeom prst="rect">
            <a:avLst/>
          </a:prstGeom>
        </p:spPr>
        <p:txBody>
          <a:bodyPr wrap="square" lIns="96356" tIns="48178" rIns="96356" bIns="48178">
            <a:spAutoFit/>
          </a:bodyPr>
          <a:lstStyle/>
          <a:p>
            <a:endParaRPr lang="en-US" sz="1400" dirty="0"/>
          </a:p>
          <a:p>
            <a:r>
              <a:rPr lang="en-US" sz="1400" b="1" u="sng" dirty="0"/>
              <a:t>Part 2</a:t>
            </a:r>
            <a:r>
              <a:rPr lang="en-US" sz="1400" b="1" dirty="0"/>
              <a:t> </a:t>
            </a:r>
          </a:p>
          <a:p>
            <a:r>
              <a:rPr lang="en-US" sz="1400" b="1" dirty="0"/>
              <a:t>Performance Task</a:t>
            </a:r>
          </a:p>
          <a:p>
            <a:endParaRPr lang="en-US" sz="1400" dirty="0"/>
          </a:p>
          <a:p>
            <a:r>
              <a:rPr lang="en-US" sz="1400" b="1" u="sng" dirty="0"/>
              <a:t>You will</a:t>
            </a:r>
            <a:r>
              <a:rPr lang="en-US" sz="1400" dirty="0"/>
              <a:t>:</a:t>
            </a:r>
          </a:p>
          <a:p>
            <a:pPr marL="361333" indent="-361333">
              <a:buAutoNum type="arabicPeriod"/>
            </a:pPr>
            <a:r>
              <a:rPr lang="en-US" sz="1400" u="sng" dirty="0"/>
              <a:t>Plan</a:t>
            </a:r>
            <a:r>
              <a:rPr lang="en-US" sz="1400" dirty="0"/>
              <a:t> your writing.  You may use your notes and answers. You may use a graphic organizer.</a:t>
            </a:r>
          </a:p>
          <a:p>
            <a:pPr marL="361333" indent="-361333">
              <a:buAutoNum type="arabicPeriod"/>
            </a:pPr>
            <a:endParaRPr lang="en-US" sz="1400" dirty="0"/>
          </a:p>
          <a:p>
            <a:pPr marL="361333" indent="-361333">
              <a:buAutoNum type="arabicPeriod"/>
            </a:pPr>
            <a:r>
              <a:rPr lang="en-US" sz="1400" dirty="0"/>
              <a:t>Write – Revise and Edit your first draft (your teacher will give you paper).</a:t>
            </a:r>
          </a:p>
          <a:p>
            <a:pPr marL="361333" indent="-361333">
              <a:buAutoNum type="arabicPeriod"/>
            </a:pPr>
            <a:endParaRPr lang="en-US" sz="1400" dirty="0"/>
          </a:p>
          <a:p>
            <a:pPr marL="359660" indent="-359660">
              <a:defRPr/>
            </a:pPr>
            <a:r>
              <a:rPr lang="en-US" sz="1400" dirty="0"/>
              <a:t>3.     </a:t>
            </a:r>
            <a:r>
              <a:rPr lang="en-US" sz="1400" b="1" u="sng" dirty="0"/>
              <a:t>Your assignment</a:t>
            </a:r>
            <a:r>
              <a:rPr lang="en-US" sz="1400" b="1" dirty="0"/>
              <a:t>: Part 2 </a:t>
            </a:r>
          </a:p>
          <a:p>
            <a:pPr marL="359660" indent="-359660">
              <a:defRPr/>
            </a:pPr>
            <a:r>
              <a:rPr lang="en-US" sz="1400" dirty="0"/>
              <a:t>        </a:t>
            </a:r>
            <a:r>
              <a:rPr lang="en-US" sz="1400" dirty="0" smtClean="0"/>
              <a:t> Your </a:t>
            </a:r>
            <a:r>
              <a:rPr lang="en-US" sz="1400" dirty="0"/>
              <a:t>school newspaper is producing a section about civil rights. The students in your class have been asked to contribute.  </a:t>
            </a:r>
            <a:r>
              <a:rPr lang="en-US" sz="1400" dirty="0" smtClean="0"/>
              <a:t>You </a:t>
            </a:r>
            <a:r>
              <a:rPr lang="en-US" sz="1400" dirty="0"/>
              <a:t>will write an informational article comparing Rosa Parks </a:t>
            </a:r>
            <a:r>
              <a:rPr lang="en-US" sz="1400" dirty="0" smtClean="0"/>
              <a:t>to Susan B. </a:t>
            </a:r>
            <a:r>
              <a:rPr lang="en-US" sz="1400" dirty="0"/>
              <a:t>Anthony and the suffragists.  Your article will be read by students, teachers and parents.</a:t>
            </a:r>
          </a:p>
          <a:p>
            <a:pPr marL="359660" indent="-359660">
              <a:defRPr/>
            </a:pPr>
            <a:endParaRPr lang="en-US" sz="1400" dirty="0"/>
          </a:p>
          <a:p>
            <a:pPr marL="359660" indent="-359660">
              <a:defRPr/>
            </a:pPr>
            <a:r>
              <a:rPr lang="en-US" sz="1400" dirty="0"/>
              <a:t>       </a:t>
            </a:r>
            <a:r>
              <a:rPr lang="en-US" sz="1400" dirty="0" smtClean="0"/>
              <a:t>  </a:t>
            </a:r>
            <a:r>
              <a:rPr lang="en-US" sz="1400" dirty="0"/>
              <a:t>Using all sources, develop a main idea about what both Rosa </a:t>
            </a:r>
            <a:r>
              <a:rPr lang="en-US" sz="1400" dirty="0" smtClean="0"/>
              <a:t>Parks, Susan B. </a:t>
            </a:r>
            <a:r>
              <a:rPr lang="en-US" sz="1400" dirty="0"/>
              <a:t>Anthony and the suffragists had in common and how it </a:t>
            </a:r>
            <a:r>
              <a:rPr lang="en-US" sz="1400" dirty="0" smtClean="0"/>
              <a:t>effected </a:t>
            </a:r>
            <a:r>
              <a:rPr lang="en-US" sz="1400" dirty="0"/>
              <a:t>civil rights in America.  Choose the most important information to support your main idea.  Then, write an informational  article about the main idea with details from the sources.  Use your own words except when quoting directly from the sources.</a:t>
            </a:r>
          </a:p>
          <a:p>
            <a:pPr marL="359660" indent="-359660">
              <a:defRPr/>
            </a:pPr>
            <a:endParaRPr lang="en-US" sz="1400" dirty="0"/>
          </a:p>
          <a:p>
            <a:pPr marL="359660" indent="-359660">
              <a:defRPr/>
            </a:pPr>
            <a:endParaRPr lang="en-US" sz="1400" dirty="0"/>
          </a:p>
          <a:p>
            <a:r>
              <a:rPr lang="en-US" sz="1400" b="1" dirty="0"/>
              <a:t>How your report will be scored:</a:t>
            </a:r>
            <a:endParaRPr lang="en-US" sz="1400" dirty="0"/>
          </a:p>
          <a:p>
            <a:r>
              <a:rPr lang="en-US" sz="1300" b="1" i="1" dirty="0"/>
              <a:t>1. Statement of Purpose/Focus</a:t>
            </a:r>
            <a:r>
              <a:rPr lang="en-US" sz="1300" i="1" dirty="0"/>
              <a:t>—</a:t>
            </a:r>
            <a:r>
              <a:rPr lang="en-US" sz="1300" dirty="0"/>
              <a:t>how well you clearly state and maintain your controlling idea or main </a:t>
            </a:r>
            <a:r>
              <a:rPr lang="en-US" sz="1300" dirty="0" smtClean="0"/>
              <a:t>idea</a:t>
            </a:r>
            <a:endParaRPr lang="en-US" sz="1300" dirty="0">
              <a:solidFill>
                <a:srgbClr val="FF0000"/>
              </a:solidFill>
            </a:endParaRPr>
          </a:p>
          <a:p>
            <a:r>
              <a:rPr lang="en-US" sz="1300" b="1" i="1" dirty="0"/>
              <a:t>2. Organization </a:t>
            </a:r>
            <a:r>
              <a:rPr lang="en-US" sz="1300" dirty="0"/>
              <a:t>– how well the ideas progress from the introduction to the conclusion using effective transitions and how well you stay on topic throughout</a:t>
            </a:r>
            <a:r>
              <a:rPr lang="en-US" sz="1300" dirty="0">
                <a:solidFill>
                  <a:srgbClr val="FF0000"/>
                </a:solidFill>
              </a:rPr>
              <a:t> </a:t>
            </a:r>
          </a:p>
          <a:p>
            <a:r>
              <a:rPr lang="en-US" sz="1300" b="1" i="1" dirty="0"/>
              <a:t>3. Elaboration of Evidence </a:t>
            </a:r>
            <a:r>
              <a:rPr lang="en-US" sz="1300" dirty="0"/>
              <a:t>– how well you provide evidence from sources about your topic and elaborate with specific </a:t>
            </a:r>
            <a:r>
              <a:rPr lang="en-US" sz="1300" dirty="0" smtClean="0"/>
              <a:t>information</a:t>
            </a:r>
            <a:endParaRPr lang="en-US" sz="1300" dirty="0">
              <a:solidFill>
                <a:srgbClr val="FF0000"/>
              </a:solidFill>
            </a:endParaRPr>
          </a:p>
          <a:p>
            <a:r>
              <a:rPr lang="en-US" sz="1300" b="1" i="1" dirty="0"/>
              <a:t>4. Language and Vocabulary </a:t>
            </a:r>
            <a:r>
              <a:rPr lang="en-US" sz="1300" dirty="0"/>
              <a:t>– how well you effectively express ideas using precise language that is appropriate for your audience and </a:t>
            </a:r>
            <a:r>
              <a:rPr lang="en-US" sz="1300" dirty="0" smtClean="0"/>
              <a:t>purpose</a:t>
            </a:r>
            <a:endParaRPr lang="en-US" sz="1300" dirty="0">
              <a:solidFill>
                <a:srgbClr val="FF0000"/>
              </a:solidFill>
            </a:endParaRPr>
          </a:p>
          <a:p>
            <a:r>
              <a:rPr lang="en-US" sz="1300" b="1" i="1" dirty="0"/>
              <a:t>5. Conventions </a:t>
            </a:r>
            <a:r>
              <a:rPr lang="en-US" sz="1300" dirty="0"/>
              <a:t>– how well you follow the rules of usage, punctuation, capitalization, and </a:t>
            </a:r>
            <a:r>
              <a:rPr lang="en-US" sz="1300" dirty="0" smtClean="0"/>
              <a:t>spelling</a:t>
            </a:r>
            <a:endParaRPr lang="en-US" sz="1300" dirty="0">
              <a:solidFill>
                <a:srgbClr val="FF0000"/>
              </a:solidFill>
            </a:endParaRPr>
          </a:p>
          <a:p>
            <a:endParaRPr lang="en-US" sz="1300" dirty="0"/>
          </a:p>
          <a:p>
            <a:endParaRPr lang="en-US" sz="1300" dirty="0"/>
          </a:p>
        </p:txBody>
      </p:sp>
    </p:spTree>
    <p:extLst>
      <p:ext uri="{BB962C8B-B14F-4D97-AF65-F5344CB8AC3E}">
        <p14:creationId xmlns:p14="http://schemas.microsoft.com/office/powerpoint/2010/main" val="1738972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91304858"/>
              </p:ext>
            </p:extLst>
          </p:nvPr>
        </p:nvGraphicFramePr>
        <p:xfrm>
          <a:off x="566740"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676007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5907009"/>
              </p:ext>
            </p:extLst>
          </p:nvPr>
        </p:nvGraphicFramePr>
        <p:xfrm>
          <a:off x="566740"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512673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00894170"/>
              </p:ext>
            </p:extLst>
          </p:nvPr>
        </p:nvGraphicFramePr>
        <p:xfrm>
          <a:off x="566740"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343537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9828885"/>
              </p:ext>
            </p:extLst>
          </p:nvPr>
        </p:nvGraphicFramePr>
        <p:xfrm>
          <a:off x="172720" y="251460"/>
          <a:ext cx="7340600" cy="9525000"/>
        </p:xfrm>
        <a:graphic>
          <a:graphicData uri="http://schemas.openxmlformats.org/drawingml/2006/table">
            <a:tbl>
              <a:tblPr firstRow="1" bandRow="1">
                <a:tableStyleId>{5940675A-B579-460E-94D1-54222C63F5DA}</a:tableStyleId>
              </a:tblPr>
              <a:tblGrid>
                <a:gridCol w="1813561"/>
                <a:gridCol w="1899918"/>
                <a:gridCol w="1813561"/>
                <a:gridCol w="1813560"/>
              </a:tblGrid>
              <a:tr h="1307592">
                <a:tc gridSpan="4">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Helvetica" pitchFamily="34" charset="0"/>
                          <a:cs typeface="Helvetica" pitchFamily="34" charset="0"/>
                        </a:rPr>
                        <a:t>The HSD Elementary Interim Assessment is required. Please enter the student scores into </a:t>
                      </a:r>
                      <a:r>
                        <a:rPr lang="en-US" sz="1300" u="sng" dirty="0" smtClean="0">
                          <a:latin typeface="Helvetica" pitchFamily="34" charset="0"/>
                          <a:cs typeface="Helvetica" pitchFamily="34" charset="0"/>
                        </a:rPr>
                        <a:t>Synergy</a:t>
                      </a:r>
                      <a:r>
                        <a:rPr lang="en-US" sz="1300" dirty="0" smtClean="0">
                          <a:latin typeface="Helvetica" pitchFamily="34" charset="0"/>
                          <a:cs typeface="Helvetica" pitchFamily="34" charset="0"/>
                        </a:rPr>
                        <a:t>.</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300" dirty="0" smtClean="0">
                        <a:latin typeface="Helvetica" pitchFamily="34" charset="0"/>
                        <a:cs typeface="Helvetica" pitchFamily="34" charset="0"/>
                      </a:endParaRPr>
                    </a:p>
                    <a:p>
                      <a:pPr algn="l"/>
                      <a:r>
                        <a:rPr lang="en-US" sz="1300" dirty="0" smtClean="0"/>
                        <a:t>This</a:t>
                      </a:r>
                      <a:r>
                        <a:rPr lang="en-US" sz="1300" baseline="0" dirty="0" smtClean="0"/>
                        <a:t> assessment contains 20 total questions including 18 Selected Responses and 2 Constructed Responses.  Selected Responses are 1 point each and Constructed Responses are 2 points each.</a:t>
                      </a:r>
                    </a:p>
                    <a:p>
                      <a:pPr algn="l"/>
                      <a:endParaRPr lang="en-US" sz="1300" dirty="0"/>
                    </a:p>
                  </a:txBody>
                  <a:tcPr marL="103632" marR="103632" marT="50292" marB="50292">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569976">
                <a:tc gridSpan="4">
                  <a:txBody>
                    <a:bodyPr/>
                    <a:lstStyle/>
                    <a:p>
                      <a:pPr algn="ctr"/>
                      <a:r>
                        <a:rPr lang="en-US" sz="1800" b="1" u="sng" dirty="0" smtClean="0"/>
                        <a:t>Assessment Targets</a:t>
                      </a:r>
                    </a:p>
                    <a:p>
                      <a:pPr algn="ctr"/>
                      <a:endParaRPr lang="en-US" sz="1300" dirty="0"/>
                    </a:p>
                  </a:txBody>
                  <a:tcPr marL="103632" marR="103632" marT="50292" marB="50292">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sz="1200"/>
                    </a:p>
                  </a:txBody>
                  <a:tcPr/>
                </a:tc>
                <a:tc hMerge="1">
                  <a:txBody>
                    <a:bodyPr/>
                    <a:lstStyle/>
                    <a:p>
                      <a:endParaRPr lang="en-US" sz="1200"/>
                    </a:p>
                  </a:txBody>
                  <a:tcPr/>
                </a:tc>
                <a:tc hMerge="1">
                  <a:txBody>
                    <a:bodyPr/>
                    <a:lstStyle/>
                    <a:p>
                      <a:endParaRPr lang="en-US" sz="1200" dirty="0"/>
                    </a:p>
                  </a:txBody>
                  <a:tcPr/>
                </a:tc>
              </a:tr>
              <a:tr h="687324">
                <a:tc>
                  <a:txBody>
                    <a:bodyPr/>
                    <a:lstStyle/>
                    <a:p>
                      <a:pPr algn="ctr"/>
                      <a:r>
                        <a:rPr lang="en-US" sz="1300" dirty="0" smtClean="0"/>
                        <a:t>DOK-2</a:t>
                      </a:r>
                    </a:p>
                    <a:p>
                      <a:pPr algn="ctr"/>
                      <a:r>
                        <a:rPr lang="en-US" sz="1300" b="1" u="sng" dirty="0" smtClean="0"/>
                        <a:t>Key Ideas –</a:t>
                      </a:r>
                      <a:r>
                        <a:rPr lang="en-US" sz="1300" b="1" u="sng" baseline="0" dirty="0" smtClean="0"/>
                        <a:t> </a:t>
                      </a:r>
                      <a:r>
                        <a:rPr lang="en-US" sz="1300" b="1" u="sng" dirty="0" smtClean="0"/>
                        <a:t>Details</a:t>
                      </a:r>
                    </a:p>
                    <a:p>
                      <a:pPr algn="ctr"/>
                      <a:r>
                        <a:rPr lang="en-US" sz="1200" b="1" i="1" dirty="0" smtClean="0"/>
                        <a:t>Standard 1</a:t>
                      </a:r>
                      <a:endParaRPr lang="en-US" sz="1200" b="1" i="1" dirty="0"/>
                    </a:p>
                  </a:txBody>
                  <a:tcPr marL="103632" marR="103632" marT="50292" marB="50292">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300" dirty="0" smtClean="0"/>
                        <a:t>DOK-2</a:t>
                      </a:r>
                    </a:p>
                    <a:p>
                      <a:pPr algn="ctr"/>
                      <a:r>
                        <a:rPr lang="en-US" sz="1300" b="1" u="sng" dirty="0" smtClean="0"/>
                        <a:t>Central Idea</a:t>
                      </a:r>
                    </a:p>
                    <a:p>
                      <a:pPr algn="ctr"/>
                      <a:r>
                        <a:rPr lang="en-US" sz="1200" b="1" i="1" dirty="0" smtClean="0"/>
                        <a:t>Standard 2</a:t>
                      </a:r>
                      <a:endParaRPr lang="en-US" sz="1200" b="1" i="1" dirty="0"/>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300" dirty="0" smtClean="0"/>
                        <a:t>DOK 3-4</a:t>
                      </a:r>
                    </a:p>
                    <a:p>
                      <a:pPr algn="ctr"/>
                      <a:r>
                        <a:rPr lang="en-US" sz="1300" b="1" u="sng" dirty="0" smtClean="0"/>
                        <a:t>Reasoning</a:t>
                      </a:r>
                    </a:p>
                    <a:p>
                      <a:pPr algn="ctr"/>
                      <a:r>
                        <a:rPr lang="en-US" sz="1200" b="1" i="1" dirty="0" smtClean="0"/>
                        <a:t>Standards</a:t>
                      </a:r>
                      <a:r>
                        <a:rPr lang="en-US" sz="1200" b="1" i="1" baseline="0" dirty="0" smtClean="0"/>
                        <a:t> </a:t>
                      </a:r>
                      <a:r>
                        <a:rPr lang="en-US" sz="1200" b="1" i="1" dirty="0" smtClean="0"/>
                        <a:t>3,6</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300" dirty="0" smtClean="0"/>
                        <a:t>DOK 2-3</a:t>
                      </a:r>
                    </a:p>
                    <a:p>
                      <a:pPr algn="ctr"/>
                      <a:r>
                        <a:rPr lang="en-US" sz="1300" b="1" u="sng" dirty="0" smtClean="0"/>
                        <a:t>Text</a:t>
                      </a:r>
                      <a:r>
                        <a:rPr lang="en-US" sz="1300" b="1" u="sng" baseline="0" dirty="0" smtClean="0"/>
                        <a:t> Structures</a:t>
                      </a:r>
                    </a:p>
                    <a:p>
                      <a:pPr algn="ctr"/>
                      <a:r>
                        <a:rPr lang="en-US" sz="1200" b="1" i="1" baseline="0" dirty="0" smtClean="0"/>
                        <a:t>Standards 5,7</a:t>
                      </a:r>
                      <a:endParaRPr lang="en-US" sz="1200" b="1" i="1" dirty="0"/>
                    </a:p>
                  </a:txBody>
                  <a:tcPr marL="103632" marR="103632" marT="50292" marB="50292">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905256">
                <a:tc>
                  <a:txBody>
                    <a:bodyPr/>
                    <a:lstStyle/>
                    <a:p>
                      <a:pPr marL="171450" indent="-171450">
                        <a:buFont typeface="Arial" panose="020B0604020202020204" pitchFamily="34" charset="0"/>
                        <a:buChar char="•"/>
                      </a:pPr>
                      <a:r>
                        <a:rPr lang="en-US" sz="1300" dirty="0" smtClean="0"/>
                        <a:t>2 Literature</a:t>
                      </a:r>
                      <a:r>
                        <a:rPr lang="en-US" sz="1300" baseline="0" dirty="0" smtClean="0"/>
                        <a:t> SRs</a:t>
                      </a:r>
                    </a:p>
                    <a:p>
                      <a:pPr marL="171450" indent="-171450">
                        <a:buFont typeface="Arial" panose="020B0604020202020204" pitchFamily="34" charset="0"/>
                        <a:buChar char="•"/>
                      </a:pPr>
                      <a:r>
                        <a:rPr lang="en-US" sz="1300" baseline="0" dirty="0" smtClean="0"/>
                        <a:t>2 Informational SRs</a:t>
                      </a:r>
                      <a:endParaRPr lang="en-US" sz="1300" dirty="0"/>
                    </a:p>
                  </a:txBody>
                  <a:tcPr marL="103632" marR="103632" marT="50292" marB="50292">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300" dirty="0" smtClean="0"/>
                        <a:t>2 Literature</a:t>
                      </a:r>
                      <a:r>
                        <a:rPr lang="en-US" sz="1300" baseline="0" dirty="0" smtClean="0"/>
                        <a:t> SRs</a:t>
                      </a:r>
                    </a:p>
                    <a:p>
                      <a:pPr marL="171450" indent="-171450">
                        <a:buFont typeface="Arial" panose="020B0604020202020204" pitchFamily="34" charset="0"/>
                        <a:buChar char="•"/>
                      </a:pPr>
                      <a:r>
                        <a:rPr lang="en-US" sz="1300" baseline="0" dirty="0" smtClean="0"/>
                        <a:t>2 Informational SRs</a:t>
                      </a:r>
                      <a:endParaRPr lang="en-US" sz="1300" dirty="0" smtClean="0"/>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300" dirty="0" smtClean="0"/>
                        <a:t>2 Literature</a:t>
                      </a:r>
                      <a:r>
                        <a:rPr lang="en-US" sz="1300" baseline="0" dirty="0" smtClean="0"/>
                        <a:t> SRs</a:t>
                      </a:r>
                    </a:p>
                    <a:p>
                      <a:pPr marL="171450" indent="-171450">
                        <a:buFont typeface="Arial" panose="020B0604020202020204" pitchFamily="34" charset="0"/>
                        <a:buChar char="•"/>
                      </a:pPr>
                      <a:r>
                        <a:rPr lang="en-US" sz="1300" baseline="0" dirty="0" smtClean="0"/>
                        <a:t>2 Informational SRs</a:t>
                      </a:r>
                    </a:p>
                    <a:p>
                      <a:pPr marL="171450" indent="-171450">
                        <a:buFont typeface="Arial" panose="020B0604020202020204" pitchFamily="34" charset="0"/>
                        <a:buChar char="•"/>
                      </a:pPr>
                      <a:r>
                        <a:rPr lang="en-US" sz="1300" baseline="0" dirty="0" smtClean="0"/>
                        <a:t>1 Literature CR</a:t>
                      </a:r>
                    </a:p>
                    <a:p>
                      <a:pPr marL="171450" indent="-171450">
                        <a:buFont typeface="Arial" panose="020B0604020202020204" pitchFamily="34" charset="0"/>
                        <a:buChar char="•"/>
                      </a:pPr>
                      <a:r>
                        <a:rPr lang="en-US" sz="1300" baseline="0" dirty="0" smtClean="0"/>
                        <a:t>1 Informational CR</a:t>
                      </a:r>
                      <a:endParaRPr lang="en-US" sz="1300" dirty="0" smtClean="0"/>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300" dirty="0" smtClean="0"/>
                        <a:t>3 Literature SRs</a:t>
                      </a:r>
                    </a:p>
                    <a:p>
                      <a:pPr marL="171450" indent="-171450">
                        <a:buFont typeface="Arial" panose="020B0604020202020204" pitchFamily="34" charset="0"/>
                        <a:buChar char="•"/>
                      </a:pPr>
                      <a:r>
                        <a:rPr lang="en-US" sz="1300" dirty="0" smtClean="0"/>
                        <a:t>3</a:t>
                      </a:r>
                      <a:r>
                        <a:rPr lang="en-US" sz="1300" baseline="0" dirty="0" smtClean="0"/>
                        <a:t> Informational SRs</a:t>
                      </a:r>
                      <a:endParaRPr lang="en-US" sz="1300" dirty="0"/>
                    </a:p>
                  </a:txBody>
                  <a:tcPr marL="103632" marR="103632" marT="50292" marB="50292">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1752">
                <a:tc>
                  <a:txBody>
                    <a:bodyPr/>
                    <a:lstStyle/>
                    <a:p>
                      <a:pPr marL="0" indent="0">
                        <a:buFont typeface="Arial" panose="020B0604020202020204" pitchFamily="34" charset="0"/>
                        <a:buNone/>
                      </a:pPr>
                      <a:r>
                        <a:rPr lang="en-US" sz="1300" dirty="0" smtClean="0"/>
                        <a:t>Total:  4 </a:t>
                      </a:r>
                      <a:endParaRPr lang="en-US" sz="1300" dirty="0"/>
                    </a:p>
                  </a:txBody>
                  <a:tcPr marL="103632" marR="103632" marT="50292" marB="50292">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300" dirty="0" smtClean="0"/>
                        <a:t>Total:  4</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300" dirty="0" smtClean="0"/>
                        <a:t>Total:  6</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t>Total:  6</a:t>
                      </a:r>
                      <a:endParaRPr lang="en-US" sz="1300" dirty="0"/>
                    </a:p>
                  </a:txBody>
                  <a:tcPr marL="103632" marR="103632" marT="50292" marB="50292">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8224">
                <a:tc>
                  <a:txBody>
                    <a:bodyPr/>
                    <a:lstStyle/>
                    <a:p>
                      <a:pPr marL="0" indent="0" algn="ctr">
                        <a:buFont typeface="Arial" panose="020B0604020202020204" pitchFamily="34" charset="0"/>
                        <a:buNone/>
                      </a:pPr>
                      <a:r>
                        <a:rPr lang="en-US" sz="1100" b="1" i="1" dirty="0" smtClean="0"/>
                        <a:t>Possible Points:</a:t>
                      </a:r>
                      <a:r>
                        <a:rPr lang="en-US" sz="1100" b="1" i="1" baseline="0" dirty="0" smtClean="0"/>
                        <a:t>  4</a:t>
                      </a:r>
                      <a:endParaRPr lang="en-US" sz="1100" b="1" i="1" dirty="0"/>
                    </a:p>
                  </a:txBody>
                  <a:tcPr marL="103632" marR="103632" marT="50292" marB="5029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i="1" dirty="0" smtClean="0"/>
                        <a:t>Possible Points:</a:t>
                      </a:r>
                      <a:r>
                        <a:rPr lang="en-US" sz="1100" b="1" i="1" baseline="0" dirty="0" smtClean="0"/>
                        <a:t>  4</a:t>
                      </a:r>
                      <a:endParaRPr lang="en-US" sz="1100" b="1" i="1" dirty="0" smtClean="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i="1" dirty="0" smtClean="0"/>
                        <a:t>Possible Points:</a:t>
                      </a:r>
                      <a:r>
                        <a:rPr lang="en-US" sz="1100" b="1" i="1" baseline="0" dirty="0" smtClean="0"/>
                        <a:t>  8</a:t>
                      </a:r>
                      <a:endParaRPr lang="en-US" sz="1100" b="1" i="1" dirty="0" smtClean="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i="1" dirty="0" smtClean="0"/>
                        <a:t>Possible Points:</a:t>
                      </a:r>
                      <a:r>
                        <a:rPr lang="en-US" sz="1100" b="1" i="1" baseline="0" dirty="0" smtClean="0"/>
                        <a:t>  6</a:t>
                      </a:r>
                      <a:endParaRPr lang="en-US" sz="1100" b="1" i="1" dirty="0" smtClean="0"/>
                    </a:p>
                  </a:txBody>
                  <a:tcPr marL="103632" marR="103632" marT="50292" marB="50292">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481828">
                <a:tc gridSpan="4">
                  <a:txBody>
                    <a:bodyPr/>
                    <a:lstStyle/>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r>
                        <a:rPr lang="en-US" sz="1500" b="1" u="sng" dirty="0" smtClean="0">
                          <a:effectLst/>
                          <a:latin typeface="+mn-lt"/>
                          <a:cs typeface="Helvetica" pitchFamily="34" charset="0"/>
                        </a:rPr>
                        <a:t>Directions</a:t>
                      </a:r>
                      <a:r>
                        <a:rPr lang="en-US" sz="1500" b="1" u="none" dirty="0" smtClean="0">
                          <a:effectLst/>
                          <a:latin typeface="+mn-lt"/>
                          <a:cs typeface="Helvetica" pitchFamily="34" charset="0"/>
                        </a:rPr>
                        <a:t>:</a:t>
                      </a:r>
                    </a:p>
                    <a:p>
                      <a:pPr marL="171450" indent="-171450">
                        <a:buFont typeface="Arial" panose="020B0604020202020204" pitchFamily="34" charset="0"/>
                        <a:buChar char="•"/>
                      </a:pPr>
                      <a:r>
                        <a:rPr lang="en-US" sz="1200" b="0" u="none" dirty="0" smtClean="0">
                          <a:effectLst/>
                          <a:latin typeface="+mn-lt"/>
                          <a:cs typeface="Helvetica" pitchFamily="34" charset="0"/>
                        </a:rPr>
                        <a:t>Students</a:t>
                      </a:r>
                      <a:r>
                        <a:rPr lang="en-US" sz="1200" b="0" u="none" baseline="0" dirty="0" smtClean="0">
                          <a:effectLst/>
                          <a:latin typeface="+mn-lt"/>
                          <a:cs typeface="Helvetica" pitchFamily="34" charset="0"/>
                        </a:rPr>
                        <a:t> r</a:t>
                      </a:r>
                      <a:r>
                        <a:rPr lang="en-US" sz="1200" b="0" u="none" dirty="0" smtClean="0">
                          <a:effectLst/>
                          <a:latin typeface="+mn-lt"/>
                          <a:cs typeface="Helvetica" pitchFamily="34" charset="0"/>
                        </a:rPr>
                        <a:t>ead the passages</a:t>
                      </a:r>
                    </a:p>
                    <a:p>
                      <a:pPr marL="171450" indent="-171450">
                        <a:buFont typeface="Arial" panose="020B0604020202020204" pitchFamily="34" charset="0"/>
                        <a:buChar char="•"/>
                      </a:pPr>
                      <a:r>
                        <a:rPr lang="en-US" sz="1200" b="0" u="none" dirty="0" smtClean="0">
                          <a:effectLst/>
                          <a:latin typeface="+mn-lt"/>
                          <a:cs typeface="Helvetica" pitchFamily="34" charset="0"/>
                        </a:rPr>
                        <a:t>Students answer the SR and CR Questions.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1" dirty="0" smtClean="0">
                          <a:latin typeface="Helvetica" pitchFamily="34" charset="0"/>
                          <a:cs typeface="Helvetica" pitchFamily="34" charset="0"/>
                        </a:rPr>
                        <a:t>*If you are not doing the performance task have students answer questions #1-20 only.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dirty="0" smtClean="0">
                          <a:effectLst/>
                          <a:latin typeface="Helvetica" pitchFamily="34" charset="0"/>
                          <a:cs typeface="Helvetica" pitchFamily="34" charset="0"/>
                        </a:rPr>
                        <a:t>If you are not doing the performance task your</a:t>
                      </a:r>
                      <a:r>
                        <a:rPr lang="en-US" sz="1200" b="0" i="0" u="none" baseline="0" dirty="0" smtClean="0">
                          <a:effectLst/>
                          <a:latin typeface="Helvetica" pitchFamily="34" charset="0"/>
                          <a:cs typeface="Helvetica" pitchFamily="34" charset="0"/>
                        </a:rPr>
                        <a:t> students will stop on the red “stop sign.”</a:t>
                      </a:r>
                      <a:endParaRPr lang="en-US" sz="1200" b="0" i="0" u="none" dirty="0" smtClean="0">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r>
                        <a:rPr lang="en-US" sz="1200" b="1" u="sng" dirty="0" smtClean="0">
                          <a:effectLst>
                            <a:outerShdw blurRad="38100" dist="38100" dir="2700000" algn="tl">
                              <a:srgbClr val="000000">
                                <a:alpha val="43137"/>
                              </a:srgbClr>
                            </a:outerShdw>
                          </a:effectLst>
                          <a:latin typeface="+mn-lt"/>
                          <a:cs typeface="Helvetica" pitchFamily="34" charset="0"/>
                        </a:rPr>
                        <a:t>Grades K – 2</a:t>
                      </a:r>
                    </a:p>
                    <a:p>
                      <a:endParaRPr lang="en-US" sz="1200" b="1" u="sng" dirty="0" smtClean="0">
                        <a:solidFill>
                          <a:srgbClr val="C00000"/>
                        </a:solidFill>
                        <a:latin typeface="+mn-lt"/>
                        <a:cs typeface="Helvetica" pitchFamily="34" charset="0"/>
                      </a:endParaRPr>
                    </a:p>
                    <a:p>
                      <a:r>
                        <a:rPr lang="en-US" sz="1200" dirty="0" smtClean="0">
                          <a:latin typeface="+mn-lt"/>
                          <a:cs typeface="Helvetica" pitchFamily="34" charset="0"/>
                        </a:rPr>
                        <a:t>Students in kindergarten should have the passages read to them as a listening comprehension assessment.</a:t>
                      </a:r>
                    </a:p>
                    <a:p>
                      <a:endParaRPr lang="en-US" sz="1200" dirty="0" smtClean="0">
                        <a:latin typeface="+mn-lt"/>
                        <a:cs typeface="Helvetica" pitchFamily="34" charset="0"/>
                      </a:endParaRPr>
                    </a:p>
                    <a:p>
                      <a:r>
                        <a:rPr lang="en-US" sz="1200" dirty="0" smtClean="0">
                          <a:latin typeface="+mn-lt"/>
                          <a:cs typeface="Helvetica" pitchFamily="34" charset="0"/>
                        </a:rPr>
                        <a:t>Students in grades 1 – 2 should read the passages independently if they can; however, students not reading at grade level may have the passages read to them.</a:t>
                      </a:r>
                    </a:p>
                    <a:p>
                      <a:endParaRPr lang="en-US" sz="1200" b="1" u="sng" dirty="0" smtClean="0">
                        <a:solidFill>
                          <a:srgbClr val="C00000"/>
                        </a:solidFill>
                        <a:latin typeface="+mn-lt"/>
                        <a:cs typeface="Helvetica" pitchFamily="34" charset="0"/>
                      </a:endParaRPr>
                    </a:p>
                    <a:p>
                      <a:r>
                        <a:rPr lang="en-US" sz="1200" b="1" u="sng" dirty="0" smtClean="0">
                          <a:effectLst>
                            <a:outerShdw blurRad="38100" dist="38100" dir="2700000" algn="tl">
                              <a:srgbClr val="000000">
                                <a:alpha val="43137"/>
                              </a:srgbClr>
                            </a:outerShdw>
                          </a:effectLst>
                          <a:latin typeface="+mn-lt"/>
                          <a:cs typeface="Helvetica" pitchFamily="34" charset="0"/>
                        </a:rPr>
                        <a:t>Grades 3 – 6</a:t>
                      </a:r>
                    </a:p>
                    <a:p>
                      <a:endParaRPr lang="en-US" sz="1200" b="1" u="sng" dirty="0" smtClean="0">
                        <a:latin typeface="+mn-lt"/>
                        <a:cs typeface="Helvetica" pitchFamily="34" charset="0"/>
                      </a:endParaRPr>
                    </a:p>
                    <a:p>
                      <a:r>
                        <a:rPr lang="en-US" sz="1200" dirty="0" smtClean="0">
                          <a:latin typeface="+mn-lt"/>
                          <a:cs typeface="Helvetica" pitchFamily="34" charset="0"/>
                        </a:rPr>
                        <a:t>Students in grades 3 – 6 should read the passages </a:t>
                      </a:r>
                      <a:r>
                        <a:rPr lang="en-US" sz="1200" b="1" u="sng" dirty="0" smtClean="0">
                          <a:latin typeface="+mn-lt"/>
                          <a:cs typeface="Helvetica" pitchFamily="34" charset="0"/>
                        </a:rPr>
                        <a:t>independently</a:t>
                      </a:r>
                      <a:r>
                        <a:rPr lang="en-US" sz="1200" dirty="0" smtClean="0">
                          <a:latin typeface="+mn-lt"/>
                          <a:cs typeface="Helvetica" pitchFamily="34" charset="0"/>
                        </a:rPr>
                        <a:t> unless an IEP signifies otherwise.</a:t>
                      </a:r>
                    </a:p>
                    <a:p>
                      <a:pPr marL="0" indent="0">
                        <a:buFont typeface="Arial" panose="020B0604020202020204" pitchFamily="34" charset="0"/>
                        <a:buNone/>
                      </a:pPr>
                      <a:endParaRPr lang="en-US" sz="1500" b="1" dirty="0" smtClean="0"/>
                    </a:p>
                    <a:p>
                      <a:endParaRPr lang="en-US" sz="700" dirty="0" smtClean="0">
                        <a:latin typeface="Helvetica" pitchFamily="34" charset="0"/>
                        <a:cs typeface="Helvetica" pitchFamily="34" charset="0"/>
                      </a:endParaRPr>
                    </a:p>
                    <a:p>
                      <a:pPr marL="0" indent="0">
                        <a:buFont typeface="Arial" panose="020B0604020202020204" pitchFamily="34" charset="0"/>
                        <a:buNone/>
                      </a:pPr>
                      <a:endParaRPr lang="en-US" sz="1300" b="0" dirty="0"/>
                    </a:p>
                  </a:txBody>
                  <a:tcPr marL="103632" marR="103632" marT="50292" marB="5029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marL="0" indent="0">
                        <a:buFont typeface="Arial" panose="020B0604020202020204" pitchFamily="34" charset="0"/>
                        <a:buNone/>
                      </a:pPr>
                      <a:endParaRPr lang="en-US" sz="12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marL="0" indent="0">
                        <a:buFont typeface="Arial" panose="020B0604020202020204" pitchFamily="34" charset="0"/>
                        <a:buNone/>
                      </a:pPr>
                      <a:endParaRPr lang="en-US" sz="12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sz="1200" dirty="0"/>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86006960"/>
              </p:ext>
            </p:extLst>
          </p:nvPr>
        </p:nvGraphicFramePr>
        <p:xfrm>
          <a:off x="690880" y="4442460"/>
          <a:ext cx="6131561" cy="1676400"/>
        </p:xfrm>
        <a:graphic>
          <a:graphicData uri="http://schemas.openxmlformats.org/drawingml/2006/table">
            <a:tbl>
              <a:tblPr firstRow="1" bandRow="1">
                <a:tableStyleId>{5940675A-B579-460E-94D1-54222C63F5DA}</a:tableStyleId>
              </a:tblPr>
              <a:tblGrid>
                <a:gridCol w="1986278"/>
                <a:gridCol w="690880"/>
                <a:gridCol w="604520"/>
                <a:gridCol w="629196"/>
                <a:gridCol w="740229"/>
                <a:gridCol w="740229"/>
                <a:gridCol w="740229"/>
              </a:tblGrid>
              <a:tr h="301752">
                <a:tc gridSpan="7">
                  <a:txBody>
                    <a:bodyPr/>
                    <a:lstStyle/>
                    <a:p>
                      <a:r>
                        <a:rPr lang="en-US" sz="1300" b="1" dirty="0" smtClean="0"/>
                        <a:t>Grade 5</a:t>
                      </a:r>
                      <a:endParaRPr lang="en-US" sz="1300" b="1" dirty="0"/>
                    </a:p>
                  </a:txBody>
                  <a:tcPr marL="103632" marR="103632" marT="50292" marB="50292"/>
                </a:tc>
                <a:tc hMerge="1">
                  <a:txBody>
                    <a:bodyPr/>
                    <a:lstStyle/>
                    <a:p>
                      <a:pPr algn="ctr"/>
                      <a:endParaRPr lang="en-US" sz="1200" b="1" dirty="0"/>
                    </a:p>
                  </a:txBody>
                  <a:tcPr anchor="ctr"/>
                </a:tc>
                <a:tc hMerge="1">
                  <a:txBody>
                    <a:bodyPr/>
                    <a:lstStyle/>
                    <a:p>
                      <a:pPr algn="ctr"/>
                      <a:endParaRPr lang="en-US" sz="1200" b="1" dirty="0"/>
                    </a:p>
                  </a:txBody>
                  <a:tcPr anchor="ctr"/>
                </a:tc>
                <a:tc hMerge="1">
                  <a:txBody>
                    <a:bodyPr/>
                    <a:lstStyle/>
                    <a:p>
                      <a:pPr algn="ctr"/>
                      <a:endParaRPr lang="en-US" sz="1200" b="1" dirty="0"/>
                    </a:p>
                  </a:txBody>
                  <a:tcPr anchor="ctr"/>
                </a:tc>
                <a:tc hMerge="1">
                  <a:txBody>
                    <a:bodyPr/>
                    <a:lstStyle/>
                    <a:p>
                      <a:pPr algn="ctr"/>
                      <a:endParaRPr lang="en-US" sz="1200" b="1" dirty="0"/>
                    </a:p>
                  </a:txBody>
                  <a:tcPr anchor="ctr"/>
                </a:tc>
                <a:tc hMerge="1">
                  <a:txBody>
                    <a:bodyPr/>
                    <a:lstStyle/>
                    <a:p>
                      <a:pPr algn="ctr"/>
                      <a:endParaRPr lang="en-US" sz="1200" b="1" dirty="0"/>
                    </a:p>
                  </a:txBody>
                  <a:tcPr anchor="ctr"/>
                </a:tc>
                <a:tc hMerge="1">
                  <a:txBody>
                    <a:bodyPr/>
                    <a:lstStyle/>
                    <a:p>
                      <a:pPr algn="ctr"/>
                      <a:endParaRPr lang="en-US" sz="1200" b="1" dirty="0"/>
                    </a:p>
                  </a:txBody>
                  <a:tcPr anchor="ctr"/>
                </a:tc>
              </a:tr>
              <a:tr h="301752">
                <a:tc>
                  <a:txBody>
                    <a:bodyPr/>
                    <a:lstStyle/>
                    <a:p>
                      <a:r>
                        <a:rPr lang="en-US" sz="1300" b="1" dirty="0" smtClean="0"/>
                        <a:t>Literature  Standard</a:t>
                      </a:r>
                      <a:endParaRPr lang="en-US" sz="1300" b="1" dirty="0"/>
                    </a:p>
                  </a:txBody>
                  <a:tcPr marL="103632" marR="103632" marT="50292" marB="50292"/>
                </a:tc>
                <a:tc>
                  <a:txBody>
                    <a:bodyPr/>
                    <a:lstStyle/>
                    <a:p>
                      <a:pPr algn="ctr"/>
                      <a:r>
                        <a:rPr lang="en-US" sz="1300" b="1" dirty="0" smtClean="0"/>
                        <a:t>St. 1</a:t>
                      </a:r>
                      <a:endParaRPr lang="en-US" sz="1300" b="1" dirty="0"/>
                    </a:p>
                  </a:txBody>
                  <a:tcPr marL="103632" marR="103632" marT="50292" marB="50292" anchor="ctr"/>
                </a:tc>
                <a:tc>
                  <a:txBody>
                    <a:bodyPr/>
                    <a:lstStyle/>
                    <a:p>
                      <a:pPr algn="ctr"/>
                      <a:r>
                        <a:rPr lang="en-US" sz="1300" b="1" dirty="0" smtClean="0"/>
                        <a:t>St. 2</a:t>
                      </a:r>
                      <a:endParaRPr lang="en-US" sz="1300" b="1" dirty="0"/>
                    </a:p>
                  </a:txBody>
                  <a:tcPr marL="103632" marR="103632" marT="50292" marB="50292" anchor="ctr"/>
                </a:tc>
                <a:tc>
                  <a:txBody>
                    <a:bodyPr/>
                    <a:lstStyle/>
                    <a:p>
                      <a:pPr algn="ctr"/>
                      <a:r>
                        <a:rPr lang="en-US" sz="1300" b="1" dirty="0" smtClean="0"/>
                        <a:t>St. 3</a:t>
                      </a:r>
                      <a:endParaRPr lang="en-US" sz="1300" b="1" dirty="0"/>
                    </a:p>
                  </a:txBody>
                  <a:tcPr marL="103632" marR="103632" marT="50292" marB="50292" anchor="ctr"/>
                </a:tc>
                <a:tc>
                  <a:txBody>
                    <a:bodyPr/>
                    <a:lstStyle/>
                    <a:p>
                      <a:pPr algn="ctr"/>
                      <a:r>
                        <a:rPr lang="en-US" sz="1300" b="1" dirty="0" smtClean="0"/>
                        <a:t>St. 5</a:t>
                      </a:r>
                      <a:endParaRPr lang="en-US" sz="1300" b="1" dirty="0"/>
                    </a:p>
                  </a:txBody>
                  <a:tcPr marL="103632" marR="103632" marT="50292" marB="50292" anchor="ctr"/>
                </a:tc>
                <a:tc>
                  <a:txBody>
                    <a:bodyPr/>
                    <a:lstStyle/>
                    <a:p>
                      <a:pPr algn="ctr"/>
                      <a:r>
                        <a:rPr lang="en-US" sz="1300" b="1" dirty="0" smtClean="0"/>
                        <a:t>St. 6</a:t>
                      </a:r>
                      <a:endParaRPr lang="en-US" sz="1300" b="1" dirty="0"/>
                    </a:p>
                  </a:txBody>
                  <a:tcPr marL="103632" marR="103632" marT="50292" marB="50292" anchor="ctr"/>
                </a:tc>
                <a:tc>
                  <a:txBody>
                    <a:bodyPr/>
                    <a:lstStyle/>
                    <a:p>
                      <a:pPr algn="ctr"/>
                      <a:r>
                        <a:rPr lang="en-US" sz="1300" b="1" dirty="0" smtClean="0"/>
                        <a:t>St. 7</a:t>
                      </a:r>
                      <a:endParaRPr lang="en-US" sz="1300" b="1" dirty="0"/>
                    </a:p>
                  </a:txBody>
                  <a:tcPr marL="103632" marR="103632" marT="50292" marB="50292" anchor="ctr"/>
                </a:tc>
              </a:tr>
              <a:tr h="301752">
                <a:tc>
                  <a:txBody>
                    <a:bodyPr/>
                    <a:lstStyle/>
                    <a:p>
                      <a:r>
                        <a:rPr lang="en-US" sz="1300" b="1" dirty="0" smtClean="0"/>
                        <a:t>DOK Level</a:t>
                      </a:r>
                      <a:endParaRPr lang="en-US" sz="1300" b="1" dirty="0"/>
                    </a:p>
                  </a:txBody>
                  <a:tcPr marL="103632" marR="103632" marT="50292" marB="50292"/>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3</a:t>
                      </a:r>
                      <a:endParaRPr lang="en-US" sz="1300" b="1" dirty="0"/>
                    </a:p>
                  </a:txBody>
                  <a:tcPr marL="103632" marR="103632" marT="50292" marB="50292" anchor="ctr"/>
                </a:tc>
                <a:tc>
                  <a:txBody>
                    <a:bodyPr/>
                    <a:lstStyle/>
                    <a:p>
                      <a:pPr algn="ctr"/>
                      <a:r>
                        <a:rPr lang="en-US" sz="1300" b="1" dirty="0" smtClean="0"/>
                        <a:t>3</a:t>
                      </a:r>
                      <a:endParaRPr lang="en-US" sz="1300" b="1" dirty="0"/>
                    </a:p>
                  </a:txBody>
                  <a:tcPr marL="103632" marR="103632" marT="50292" marB="50292" anchor="ctr"/>
                </a:tc>
                <a:tc>
                  <a:txBody>
                    <a:bodyPr/>
                    <a:lstStyle/>
                    <a:p>
                      <a:pPr algn="ctr"/>
                      <a:r>
                        <a:rPr lang="en-US" sz="1300" b="1" dirty="0" smtClean="0"/>
                        <a:t>4</a:t>
                      </a:r>
                      <a:endParaRPr lang="en-US" sz="1300" b="1" dirty="0"/>
                    </a:p>
                  </a:txBody>
                  <a:tcPr marL="103632" marR="103632" marT="50292" marB="50292" anchor="ctr"/>
                </a:tc>
                <a:tc>
                  <a:txBody>
                    <a:bodyPr/>
                    <a:lstStyle/>
                    <a:p>
                      <a:pPr algn="ctr"/>
                      <a:r>
                        <a:rPr lang="en-US" sz="1300" b="1" dirty="0" smtClean="0"/>
                        <a:t>3</a:t>
                      </a:r>
                      <a:endParaRPr lang="en-US" sz="1300" b="1" dirty="0"/>
                    </a:p>
                  </a:txBody>
                  <a:tcPr marL="103632" marR="103632" marT="50292" marB="50292" anchor="ctr"/>
                </a:tc>
              </a:tr>
              <a:tr h="167640">
                <a:tc gridSpan="7">
                  <a:txBody>
                    <a:bodyPr/>
                    <a:lstStyle/>
                    <a:p>
                      <a:pPr algn="ctr"/>
                      <a:endParaRPr lang="en-US" sz="400" b="1" dirty="0"/>
                    </a:p>
                  </a:txBody>
                  <a:tcPr marL="103632" marR="103632" marT="50292" marB="50292" anchor="ctr">
                    <a:solidFill>
                      <a:schemeClr val="bg1">
                        <a:lumMod val="65000"/>
                      </a:schemeClr>
                    </a:solidFill>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r>
              <a:tr h="301752">
                <a:tc>
                  <a:txBody>
                    <a:bodyPr/>
                    <a:lstStyle/>
                    <a:p>
                      <a:r>
                        <a:rPr lang="en-US" sz="1300" b="1" dirty="0" smtClean="0"/>
                        <a:t>Informational  Standard</a:t>
                      </a:r>
                      <a:endParaRPr lang="en-US" sz="1300" b="1" dirty="0"/>
                    </a:p>
                  </a:txBody>
                  <a:tcPr marL="103632" marR="103632" marT="50292" marB="50292"/>
                </a:tc>
                <a:tc>
                  <a:txBody>
                    <a:bodyPr/>
                    <a:lstStyle/>
                    <a:p>
                      <a:pPr algn="ctr"/>
                      <a:r>
                        <a:rPr lang="en-US" sz="1300" b="1" dirty="0" smtClean="0"/>
                        <a:t>St. 1</a:t>
                      </a:r>
                      <a:endParaRPr lang="en-US" sz="1300" b="1" dirty="0"/>
                    </a:p>
                  </a:txBody>
                  <a:tcPr marL="103632" marR="103632" marT="50292" marB="50292" anchor="ctr"/>
                </a:tc>
                <a:tc>
                  <a:txBody>
                    <a:bodyPr/>
                    <a:lstStyle/>
                    <a:p>
                      <a:pPr algn="ctr"/>
                      <a:r>
                        <a:rPr lang="en-US" sz="1300" b="1" dirty="0" smtClean="0"/>
                        <a:t>St. 2</a:t>
                      </a:r>
                      <a:endParaRPr lang="en-US" sz="1300" b="1" dirty="0"/>
                    </a:p>
                  </a:txBody>
                  <a:tcPr marL="103632" marR="103632" marT="50292" marB="50292" anchor="ctr"/>
                </a:tc>
                <a:tc>
                  <a:txBody>
                    <a:bodyPr/>
                    <a:lstStyle/>
                    <a:p>
                      <a:pPr algn="ctr"/>
                      <a:r>
                        <a:rPr lang="en-US" sz="1300" b="1" dirty="0" smtClean="0"/>
                        <a:t>St. 3</a:t>
                      </a:r>
                      <a:endParaRPr lang="en-US" sz="1300" b="1" dirty="0"/>
                    </a:p>
                  </a:txBody>
                  <a:tcPr marL="103632" marR="103632" marT="50292" marB="50292" anchor="ctr"/>
                </a:tc>
                <a:tc>
                  <a:txBody>
                    <a:bodyPr/>
                    <a:lstStyle/>
                    <a:p>
                      <a:pPr algn="ctr"/>
                      <a:r>
                        <a:rPr lang="en-US" sz="1300" b="1" dirty="0" smtClean="0"/>
                        <a:t>St. 5</a:t>
                      </a:r>
                      <a:endParaRPr lang="en-US" sz="1300" b="1" dirty="0"/>
                    </a:p>
                  </a:txBody>
                  <a:tcPr marL="103632" marR="103632" marT="50292" marB="50292" anchor="ctr"/>
                </a:tc>
                <a:tc>
                  <a:txBody>
                    <a:bodyPr/>
                    <a:lstStyle/>
                    <a:p>
                      <a:pPr algn="ctr"/>
                      <a:r>
                        <a:rPr lang="en-US" sz="1300" b="1" dirty="0" smtClean="0"/>
                        <a:t>St. 6</a:t>
                      </a:r>
                      <a:endParaRPr lang="en-US" sz="1300" b="1" dirty="0"/>
                    </a:p>
                  </a:txBody>
                  <a:tcPr marL="103632" marR="103632" marT="50292" marB="50292" anchor="ctr"/>
                </a:tc>
                <a:tc>
                  <a:txBody>
                    <a:bodyPr/>
                    <a:lstStyle/>
                    <a:p>
                      <a:pPr algn="ctr"/>
                      <a:r>
                        <a:rPr lang="en-US" sz="1300" b="1" dirty="0" smtClean="0"/>
                        <a:t>St. 7</a:t>
                      </a:r>
                      <a:endParaRPr lang="en-US" sz="1300" b="1" dirty="0"/>
                    </a:p>
                  </a:txBody>
                  <a:tcPr marL="103632" marR="103632" marT="50292" marB="50292" anchor="ctr"/>
                </a:tc>
              </a:tr>
              <a:tr h="301752">
                <a:tc>
                  <a:txBody>
                    <a:bodyPr/>
                    <a:lstStyle/>
                    <a:p>
                      <a:r>
                        <a:rPr lang="en-US" sz="1300" b="1" dirty="0" smtClean="0"/>
                        <a:t>DOK Level</a:t>
                      </a:r>
                      <a:endParaRPr lang="en-US" sz="1300" b="1" dirty="0"/>
                    </a:p>
                  </a:txBody>
                  <a:tcPr marL="103632" marR="103632" marT="50292" marB="50292"/>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3</a:t>
                      </a:r>
                      <a:endParaRPr lang="en-US" sz="1300" b="1" dirty="0"/>
                    </a:p>
                  </a:txBody>
                  <a:tcPr marL="103632" marR="103632" marT="50292" marB="50292" anchor="ctr"/>
                </a:tc>
                <a:tc>
                  <a:txBody>
                    <a:bodyPr/>
                    <a:lstStyle/>
                    <a:p>
                      <a:pPr algn="ctr"/>
                      <a:r>
                        <a:rPr lang="en-US" sz="1300" b="1" dirty="0" smtClean="0"/>
                        <a:t>4</a:t>
                      </a:r>
                      <a:endParaRPr lang="en-US" sz="1300" b="1" dirty="0"/>
                    </a:p>
                  </a:txBody>
                  <a:tcPr marL="103632" marR="103632" marT="50292" marB="50292" anchor="ctr"/>
                </a:tc>
                <a:tc>
                  <a:txBody>
                    <a:bodyPr/>
                    <a:lstStyle/>
                    <a:p>
                      <a:pPr algn="ctr"/>
                      <a:r>
                        <a:rPr lang="en-US" sz="1300" b="1" dirty="0" smtClean="0"/>
                        <a:t>4</a:t>
                      </a:r>
                      <a:endParaRPr lang="en-US" sz="1300" b="1" dirty="0"/>
                    </a:p>
                  </a:txBody>
                  <a:tcPr marL="103632" marR="103632" marT="50292" marB="50292" anchor="ctr"/>
                </a:tc>
                <a:tc>
                  <a:txBody>
                    <a:bodyPr/>
                    <a:lstStyle/>
                    <a:p>
                      <a:pPr algn="ctr"/>
                      <a:r>
                        <a:rPr lang="en-US" sz="1300" b="1" dirty="0" smtClean="0"/>
                        <a:t>2</a:t>
                      </a:r>
                      <a:endParaRPr lang="en-US" sz="1300" b="1" dirty="0"/>
                    </a:p>
                  </a:txBody>
                  <a:tcPr marL="103632" marR="103632" marT="50292" marB="50292" anchor="ctr"/>
                </a:tc>
              </a:tr>
            </a:tbl>
          </a:graphicData>
        </a:graphic>
      </p:graphicFrame>
      <p:sp>
        <p:nvSpPr>
          <p:cNvPr id="5" name="Slide Number Placeholder 4"/>
          <p:cNvSpPr>
            <a:spLocks noGrp="1"/>
          </p:cNvSpPr>
          <p:nvPr>
            <p:ph type="sldNum" sz="quarter" idx="12"/>
          </p:nvPr>
        </p:nvSpPr>
        <p:spPr/>
        <p:txBody>
          <a:bodyPr/>
          <a:lstStyle/>
          <a:p>
            <a:fld id="{CF669FE8-2A6A-4FDA-B6E7-4A7C87AD6E1D}" type="slidenum">
              <a:rPr lang="en-US" smtClean="0"/>
              <a:pPr/>
              <a:t>4</a:t>
            </a:fld>
            <a:endParaRPr lang="en-US" dirty="0"/>
          </a:p>
        </p:txBody>
      </p:sp>
    </p:spTree>
    <p:extLst>
      <p:ext uri="{BB962C8B-B14F-4D97-AF65-F5344CB8AC3E}">
        <p14:creationId xmlns:p14="http://schemas.microsoft.com/office/powerpoint/2010/main" val="66276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8160" y="586741"/>
            <a:ext cx="6563360" cy="7837514"/>
          </a:xfrm>
          <a:prstGeom prst="rect">
            <a:avLst/>
          </a:prstGeom>
          <a:noFill/>
        </p:spPr>
        <p:txBody>
          <a:bodyPr wrap="square" lIns="101868" tIns="50933" rIns="101868" bIns="50933" rtlCol="0">
            <a:spAutoFit/>
          </a:bodyPr>
          <a:lstStyle/>
          <a:p>
            <a:pPr algn="ctr"/>
            <a:r>
              <a:rPr lang="en-US" sz="1800" b="1" dirty="0"/>
              <a:t>Optional </a:t>
            </a:r>
          </a:p>
          <a:p>
            <a:pPr algn="ctr"/>
            <a:r>
              <a:rPr lang="en-US" sz="1800" b="1" u="sng" dirty="0"/>
              <a:t>Performance Task Directions</a:t>
            </a:r>
          </a:p>
          <a:p>
            <a:pPr algn="ctr"/>
            <a:r>
              <a:rPr lang="en-US" sz="1200" b="1" i="1" dirty="0">
                <a:latin typeface="Helvetica" pitchFamily="34" charset="0"/>
                <a:cs typeface="Helvetica" pitchFamily="34" charset="0"/>
              </a:rPr>
              <a:t>*If you are not doing the performance task have students answer questions #1-20 only</a:t>
            </a:r>
            <a:r>
              <a:rPr lang="en-US" sz="1800" b="1" i="1" dirty="0">
                <a:latin typeface="Helvetica" pitchFamily="34" charset="0"/>
                <a:cs typeface="Helvetica" pitchFamily="34" charset="0"/>
              </a:rPr>
              <a:t>.</a:t>
            </a:r>
          </a:p>
          <a:p>
            <a:endParaRPr lang="en-US" sz="1200" b="1" u="sng" dirty="0"/>
          </a:p>
          <a:p>
            <a:r>
              <a:rPr lang="en-US" sz="1200" b="1" u="sng" dirty="0"/>
              <a:t>Important Note</a:t>
            </a:r>
            <a:r>
              <a:rPr lang="en-US" sz="1200" b="1" dirty="0"/>
              <a:t>:  </a:t>
            </a:r>
          </a:p>
          <a:p>
            <a:r>
              <a:rPr lang="en-US" sz="1200" dirty="0"/>
              <a:t>This assessment has an Optional Performance Task </a:t>
            </a:r>
            <a:r>
              <a:rPr lang="en-US" sz="1200" dirty="0" smtClean="0"/>
              <a:t>(it </a:t>
            </a:r>
            <a:r>
              <a:rPr lang="en-US" sz="1200" dirty="0"/>
              <a:t>will not be recorded to Synergy).  The purpose of the Performance Task (PT) is to allow those teachers to give a PT to students, if so desired, as an instructional experience for the SBAC assessment which will include a PT.</a:t>
            </a:r>
          </a:p>
          <a:p>
            <a:endParaRPr lang="en-US" sz="1200" dirty="0"/>
          </a:p>
          <a:p>
            <a:pPr>
              <a:defRPr/>
            </a:pPr>
            <a:r>
              <a:rPr lang="en-US" sz="1200" dirty="0"/>
              <a:t>Students should have access to spell-check resources but no grammar-check resources.  Students can refer back to their passages, notes and 2 research constructed responses, as often they’d like if they are participating in the Performance Task.</a:t>
            </a:r>
          </a:p>
          <a:p>
            <a:endParaRPr lang="en-US" sz="1700" u="sng" dirty="0"/>
          </a:p>
          <a:p>
            <a:r>
              <a:rPr lang="en-US" sz="1300" b="1" u="sng" dirty="0"/>
              <a:t>Directions for Performance </a:t>
            </a:r>
            <a:r>
              <a:rPr lang="en-US" sz="1300" b="1" u="sng" dirty="0" smtClean="0"/>
              <a:t>Task</a:t>
            </a:r>
            <a:endParaRPr lang="en-US" sz="1300" b="1" dirty="0"/>
          </a:p>
          <a:p>
            <a:r>
              <a:rPr lang="en-US" sz="1300" b="1" i="1" dirty="0"/>
              <a:t>Part 1</a:t>
            </a:r>
          </a:p>
          <a:p>
            <a:r>
              <a:rPr lang="en-US" sz="1300" b="1" dirty="0"/>
              <a:t>1.  A Classroom Activity (30 Minutes)</a:t>
            </a:r>
          </a:p>
          <a:p>
            <a:pPr marL="254706" indent="-63677"/>
            <a:r>
              <a:rPr lang="en-US" sz="1100" dirty="0"/>
              <a:t>  You may wish to have a 30 minute classroom activity.  The purpose of a PT activity is to  ensure that all students are familiar with the concepts of the topic and know and  understand key terms (vocabulary) that are at the upper end of their grade level (words they would not normally know or are unfamiliar to their background or culture). The classroom activity </a:t>
            </a:r>
            <a:r>
              <a:rPr lang="en-US" sz="1100" b="1" dirty="0"/>
              <a:t>DOES NOT </a:t>
            </a:r>
            <a:r>
              <a:rPr lang="en-US" sz="1100" dirty="0"/>
              <a:t>pre-teach any of the content that will be assessed!</a:t>
            </a:r>
            <a:endParaRPr lang="en-US" sz="1300" dirty="0"/>
          </a:p>
          <a:p>
            <a:r>
              <a:rPr lang="en-US" sz="1300" b="1" dirty="0"/>
              <a:t>2.  Read literary and informational passages (30 minutes)</a:t>
            </a:r>
          </a:p>
          <a:p>
            <a:pPr marL="254706"/>
            <a:r>
              <a:rPr lang="en-US" sz="1100" dirty="0"/>
              <a:t>Remind students to take notes as they read.  During an actual SBAC   assessment students are allowed to keep their notes as a reference in order to complete their performance task.</a:t>
            </a:r>
          </a:p>
          <a:p>
            <a:pPr marL="254706" indent="-254706">
              <a:buAutoNum type="arabicPeriod" startAt="3"/>
            </a:pPr>
            <a:r>
              <a:rPr lang="en-US" sz="1300" b="1" dirty="0"/>
              <a:t>Answer the selected and constructed response questions.  </a:t>
            </a:r>
          </a:p>
          <a:p>
            <a:pPr marL="254706" indent="-254706">
              <a:buAutoNum type="arabicPeriod" startAt="3"/>
            </a:pPr>
            <a:endParaRPr lang="en-US" sz="1300" b="1" dirty="0"/>
          </a:p>
          <a:p>
            <a:r>
              <a:rPr lang="en-US" sz="1300" b="1" i="1" dirty="0"/>
              <a:t>Part 2 </a:t>
            </a:r>
            <a:r>
              <a:rPr lang="en-US" sz="1200" i="1" dirty="0"/>
              <a:t>(after questions #1-20)</a:t>
            </a:r>
            <a:endParaRPr lang="en-US" sz="1200" b="1" i="1" dirty="0"/>
          </a:p>
          <a:p>
            <a:pPr marL="181681" indent="-181681">
              <a:buFont typeface="Arial" panose="020B0604020202020204" pitchFamily="34" charset="0"/>
              <a:buChar char="•"/>
            </a:pPr>
            <a:r>
              <a:rPr lang="en-US" sz="1300" dirty="0"/>
              <a:t>A Full-Composition (70 Minutes)</a:t>
            </a:r>
          </a:p>
          <a:p>
            <a:r>
              <a:rPr lang="en-US" sz="1200" b="1" dirty="0"/>
              <a:t>15 minute break</a:t>
            </a:r>
          </a:p>
          <a:p>
            <a:r>
              <a:rPr lang="en-US" sz="1200" b="1" dirty="0"/>
              <a:t>70 Minutes</a:t>
            </a:r>
          </a:p>
          <a:p>
            <a:r>
              <a:rPr lang="en-US" sz="1300" b="1" dirty="0"/>
              <a:t>4.     Students write their full composition (informational piece).</a:t>
            </a:r>
          </a:p>
          <a:p>
            <a:endParaRPr lang="en-US" sz="1300" dirty="0"/>
          </a:p>
          <a:p>
            <a:r>
              <a:rPr lang="en-US" sz="1300" b="1" u="sng" dirty="0"/>
              <a:t>SCORING</a:t>
            </a:r>
          </a:p>
          <a:p>
            <a:r>
              <a:rPr lang="en-US" sz="1200" dirty="0"/>
              <a:t>An Informational Rubric is provided for the performance task.  Students receive three scores:</a:t>
            </a:r>
          </a:p>
          <a:p>
            <a:endParaRPr lang="en-US" sz="1200" dirty="0"/>
          </a:p>
          <a:p>
            <a:pPr marL="242242" indent="-242242">
              <a:buAutoNum type="arabicPeriod"/>
            </a:pPr>
            <a:r>
              <a:rPr lang="en-US" sz="1200" dirty="0"/>
              <a:t>Organization and Purpose</a:t>
            </a:r>
          </a:p>
          <a:p>
            <a:pPr marL="242242" indent="-242242">
              <a:buAutoNum type="arabicPeriod"/>
            </a:pPr>
            <a:r>
              <a:rPr lang="en-US" sz="1200" dirty="0"/>
              <a:t>Evidence and Elaboration</a:t>
            </a:r>
          </a:p>
          <a:p>
            <a:pPr marL="242242" indent="-242242">
              <a:buAutoNum type="arabicPeriod"/>
            </a:pPr>
            <a:r>
              <a:rPr lang="en-US" sz="1200" dirty="0"/>
              <a:t>Conventions</a:t>
            </a:r>
          </a:p>
          <a:p>
            <a:endParaRPr lang="en-US" sz="13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5</a:t>
            </a:fld>
            <a:endParaRPr lang="en-US" dirty="0"/>
          </a:p>
        </p:txBody>
      </p:sp>
    </p:spTree>
    <p:extLst>
      <p:ext uri="{BB962C8B-B14F-4D97-AF65-F5344CB8AC3E}">
        <p14:creationId xmlns:p14="http://schemas.microsoft.com/office/powerpoint/2010/main" val="1599118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p:nvPr/>
        </p:nvSpPr>
        <p:spPr>
          <a:xfrm>
            <a:off x="303706" y="228600"/>
            <a:ext cx="7081519" cy="9502140"/>
          </a:xfrm>
          <a:prstGeom prst="rect">
            <a:avLst/>
          </a:prstGeom>
          <a:noFill/>
          <a:ln>
            <a:noFill/>
          </a:ln>
        </p:spPr>
        <p:txBody>
          <a:bodyPr lIns="101866" tIns="50919" rIns="101866" bIns="50919" anchor="t" anchorCtr="0">
            <a:noAutofit/>
          </a:bodyPr>
          <a:lstStyle/>
          <a:p>
            <a:pPr algn="ctr">
              <a:buSzPct val="25000"/>
            </a:pPr>
            <a:r>
              <a:rPr lang="en-US" sz="1600" b="1" dirty="0">
                <a:solidFill>
                  <a:schemeClr val="dk1"/>
                </a:solidFill>
                <a:latin typeface="Calibri"/>
                <a:ea typeface="Calibri"/>
                <a:cs typeface="Calibri"/>
                <a:sym typeface="Calibri"/>
              </a:rPr>
              <a:t>Equal Rights for All </a:t>
            </a:r>
            <a:r>
              <a:rPr lang="en-US" sz="1100" b="1" dirty="0">
                <a:solidFill>
                  <a:schemeClr val="dk1"/>
                </a:solidFill>
                <a:latin typeface="Calibri"/>
                <a:ea typeface="Calibri"/>
                <a:cs typeface="Calibri"/>
                <a:sym typeface="Calibri"/>
              </a:rPr>
              <a:t>(Rosa </a:t>
            </a:r>
            <a:r>
              <a:rPr lang="en-US" sz="1100" b="1" dirty="0" smtClean="0">
                <a:solidFill>
                  <a:schemeClr val="dk1"/>
                </a:solidFill>
                <a:latin typeface="Calibri"/>
                <a:ea typeface="Calibri"/>
                <a:cs typeface="Calibri"/>
                <a:sym typeface="Calibri"/>
              </a:rPr>
              <a:t>Parks/Women’s Suffrage) </a:t>
            </a:r>
          </a:p>
          <a:p>
            <a:pPr algn="ctr">
              <a:buSzPct val="25000"/>
            </a:pPr>
            <a:r>
              <a:rPr lang="en-US" sz="1600" b="1" dirty="0" smtClean="0">
                <a:solidFill>
                  <a:schemeClr val="dk1"/>
                </a:solidFill>
                <a:latin typeface="Calibri"/>
                <a:ea typeface="Calibri"/>
                <a:cs typeface="Calibri"/>
                <a:sym typeface="Calibri"/>
              </a:rPr>
              <a:t>Performance Task Classroom Activity</a:t>
            </a:r>
          </a:p>
          <a:p>
            <a:pPr algn="ctr">
              <a:buSzPct val="25000"/>
            </a:pPr>
            <a:endParaRPr sz="1100" b="1" dirty="0">
              <a:solidFill>
                <a:schemeClr val="dk1"/>
              </a:solidFill>
              <a:latin typeface="Calibri"/>
              <a:ea typeface="Calibri"/>
              <a:cs typeface="Calibri"/>
              <a:sym typeface="Calibri"/>
            </a:endParaRPr>
          </a:p>
          <a:p>
            <a:pPr>
              <a:buSzPct val="25000"/>
            </a:pPr>
            <a:r>
              <a:rPr lang="en-US" sz="1100" i="1" dirty="0">
                <a:solidFill>
                  <a:schemeClr val="dk1"/>
                </a:solidFill>
                <a:latin typeface="Calibri"/>
                <a:ea typeface="Calibri"/>
                <a:cs typeface="Calibri"/>
                <a:sym typeface="Calibri"/>
              </a:rPr>
              <a:t>This classroom pre-activity follows the Smarter Balanced Assessment Consortium general design of contextual elements, resources, learning goals, key terms and purpose [</a:t>
            </a:r>
            <a:r>
              <a:rPr lang="en-US" sz="1100" i="1" u="sng" dirty="0">
                <a:solidFill>
                  <a:schemeClr val="hlink"/>
                </a:solidFill>
                <a:latin typeface="Calibri"/>
                <a:ea typeface="Calibri"/>
                <a:cs typeface="Calibri"/>
                <a:sym typeface="Calibri"/>
                <a:hlinkClick r:id="rId3"/>
              </a:rPr>
              <a:t>http://oaksportal.org/resources/</a:t>
            </a:r>
            <a:r>
              <a:rPr lang="en-US" sz="1100" i="1" dirty="0">
                <a:solidFill>
                  <a:schemeClr val="dk1"/>
                </a:solidFill>
                <a:latin typeface="Calibri"/>
                <a:ea typeface="Calibri"/>
                <a:cs typeface="Calibri"/>
                <a:sym typeface="Calibri"/>
              </a:rPr>
              <a:t>]</a:t>
            </a:r>
          </a:p>
          <a:p>
            <a:pPr>
              <a:buSzPct val="25000"/>
            </a:pPr>
            <a:r>
              <a:rPr lang="en-US" sz="1100" i="1" dirty="0">
                <a:solidFill>
                  <a:schemeClr val="dk1"/>
                </a:solidFill>
                <a:latin typeface="Calibri"/>
                <a:ea typeface="Calibri"/>
                <a:cs typeface="Calibri"/>
                <a:sym typeface="Calibri"/>
              </a:rPr>
              <a:t>The </a:t>
            </a:r>
            <a:r>
              <a:rPr lang="en-US" sz="1100" i="1" dirty="0" smtClean="0">
                <a:solidFill>
                  <a:schemeClr val="dk1"/>
                </a:solidFill>
                <a:latin typeface="Calibri"/>
                <a:ea typeface="Calibri"/>
                <a:cs typeface="Calibri"/>
                <a:sym typeface="Calibri"/>
              </a:rPr>
              <a:t>classroom activity written </a:t>
            </a:r>
            <a:r>
              <a:rPr lang="en-US" sz="1100" i="1" dirty="0">
                <a:solidFill>
                  <a:schemeClr val="dk1"/>
                </a:solidFill>
                <a:latin typeface="Calibri"/>
                <a:ea typeface="Calibri"/>
                <a:cs typeface="Calibri"/>
                <a:sym typeface="Calibri"/>
              </a:rPr>
              <a:t>by </a:t>
            </a:r>
            <a:r>
              <a:rPr lang="en-US" sz="1100" b="1" i="1" dirty="0">
                <a:solidFill>
                  <a:schemeClr val="dk1"/>
                </a:solidFill>
                <a:latin typeface="Calibri"/>
                <a:ea typeface="Calibri"/>
                <a:cs typeface="Calibri"/>
                <a:sym typeface="Calibri"/>
              </a:rPr>
              <a:t>Renae </a:t>
            </a:r>
            <a:r>
              <a:rPr lang="en-US" sz="1100" b="1" i="1" dirty="0" smtClean="0">
                <a:solidFill>
                  <a:schemeClr val="dk1"/>
                </a:solidFill>
                <a:latin typeface="Calibri"/>
                <a:ea typeface="Calibri"/>
                <a:cs typeface="Calibri"/>
                <a:sym typeface="Calibri"/>
              </a:rPr>
              <a:t>Iversen.</a:t>
            </a:r>
            <a:endParaRPr lang="en-US" sz="1100" b="1" i="1" dirty="0">
              <a:solidFill>
                <a:schemeClr val="dk1"/>
              </a:solidFill>
              <a:latin typeface="Calibri"/>
              <a:ea typeface="Calibri"/>
              <a:cs typeface="Calibri"/>
              <a:sym typeface="Calibri"/>
            </a:endParaRPr>
          </a:p>
          <a:p>
            <a:endParaRPr sz="1100" i="1" dirty="0">
              <a:solidFill>
                <a:schemeClr val="dk1"/>
              </a:solidFill>
              <a:latin typeface="Calibri"/>
              <a:ea typeface="Calibri"/>
              <a:cs typeface="Calibri"/>
              <a:sym typeface="Calibri"/>
            </a:endParaRPr>
          </a:p>
          <a:p>
            <a:pPr>
              <a:buSzPct val="25000"/>
            </a:pPr>
            <a:r>
              <a:rPr lang="en-US" sz="1100" dirty="0">
                <a:solidFill>
                  <a:schemeClr val="dk1"/>
                </a:solidFill>
                <a:ea typeface="Calibri"/>
                <a:cs typeface="Calibri"/>
                <a:sym typeface="Calibri"/>
              </a:rPr>
              <a:t>The Classroom Activity introduces students to the context of a performance task, so they are not disadvantaged in demonstrating the skills the task intends to assess. </a:t>
            </a:r>
          </a:p>
          <a:p>
            <a:endParaRPr sz="1100" dirty="0">
              <a:solidFill>
                <a:schemeClr val="dk1"/>
              </a:solidFill>
              <a:ea typeface="Calibri"/>
              <a:cs typeface="Calibri"/>
              <a:sym typeface="Calibri"/>
            </a:endParaRPr>
          </a:p>
          <a:p>
            <a:pPr>
              <a:buSzPct val="25000"/>
            </a:pPr>
            <a:r>
              <a:rPr lang="en-US" sz="1100" dirty="0">
                <a:solidFill>
                  <a:schemeClr val="dk1"/>
                </a:solidFill>
                <a:ea typeface="Calibri"/>
                <a:cs typeface="Calibri"/>
                <a:sym typeface="Calibri"/>
              </a:rPr>
              <a:t>Contextual elements include:</a:t>
            </a:r>
          </a:p>
          <a:p>
            <a:endParaRPr sz="1100" dirty="0">
              <a:solidFill>
                <a:schemeClr val="dk1"/>
              </a:solidFill>
              <a:ea typeface="Calibri"/>
              <a:cs typeface="Calibri"/>
              <a:sym typeface="Calibri"/>
            </a:endParaRPr>
          </a:p>
          <a:p>
            <a:pPr marL="254706" indent="-254706">
              <a:buClr>
                <a:schemeClr val="dk1"/>
              </a:buClr>
              <a:buSzPct val="100000"/>
              <a:buFont typeface="Calibri"/>
              <a:buAutoNum type="arabicPeriod"/>
            </a:pPr>
            <a:r>
              <a:rPr lang="en-US" sz="1100" dirty="0">
                <a:solidFill>
                  <a:schemeClr val="dk1"/>
                </a:solidFill>
                <a:ea typeface="Calibri"/>
                <a:cs typeface="Calibri"/>
                <a:sym typeface="Calibri"/>
              </a:rPr>
              <a:t>an </a:t>
            </a:r>
            <a:r>
              <a:rPr lang="en-US" sz="1100" b="1" dirty="0">
                <a:solidFill>
                  <a:schemeClr val="dk1"/>
                </a:solidFill>
                <a:ea typeface="Calibri"/>
                <a:cs typeface="Calibri"/>
                <a:sym typeface="Calibri"/>
              </a:rPr>
              <a:t>understanding of the setting or situation </a:t>
            </a:r>
            <a:r>
              <a:rPr lang="en-US" sz="1100" dirty="0">
                <a:solidFill>
                  <a:schemeClr val="dk1"/>
                </a:solidFill>
                <a:ea typeface="Calibri"/>
                <a:cs typeface="Calibri"/>
                <a:sym typeface="Calibri"/>
              </a:rPr>
              <a:t>in which the task is placed</a:t>
            </a:r>
          </a:p>
          <a:p>
            <a:pPr marL="254706" indent="-254706">
              <a:buClr>
                <a:schemeClr val="dk1"/>
              </a:buClr>
              <a:buSzPct val="100000"/>
              <a:buFont typeface="Calibri"/>
              <a:buAutoNum type="arabicPeriod"/>
            </a:pPr>
            <a:r>
              <a:rPr lang="en-US" sz="1100" dirty="0">
                <a:solidFill>
                  <a:schemeClr val="dk1"/>
                </a:solidFill>
                <a:ea typeface="Calibri"/>
                <a:cs typeface="Calibri"/>
                <a:sym typeface="Calibri"/>
              </a:rPr>
              <a:t>potentially </a:t>
            </a:r>
            <a:r>
              <a:rPr lang="en-US" sz="1100" b="1" dirty="0">
                <a:solidFill>
                  <a:schemeClr val="dk1"/>
                </a:solidFill>
                <a:ea typeface="Calibri"/>
                <a:cs typeface="Calibri"/>
                <a:sym typeface="Calibri"/>
              </a:rPr>
              <a:t>unfamiliar concepts </a:t>
            </a:r>
            <a:r>
              <a:rPr lang="en-US" sz="1100" dirty="0">
                <a:solidFill>
                  <a:schemeClr val="dk1"/>
                </a:solidFill>
                <a:ea typeface="Calibri"/>
                <a:cs typeface="Calibri"/>
                <a:sym typeface="Calibri"/>
              </a:rPr>
              <a:t>that are associated with the scenario</a:t>
            </a:r>
          </a:p>
          <a:p>
            <a:pPr marL="254706" indent="-254706">
              <a:buClr>
                <a:schemeClr val="dk1"/>
              </a:buClr>
              <a:buSzPct val="100000"/>
              <a:buFont typeface="Calibri"/>
              <a:buAutoNum type="arabicPeriod"/>
            </a:pPr>
            <a:r>
              <a:rPr lang="en-US" sz="1100" b="1" dirty="0">
                <a:solidFill>
                  <a:schemeClr val="dk1"/>
                </a:solidFill>
                <a:ea typeface="Calibri"/>
                <a:cs typeface="Calibri"/>
                <a:sym typeface="Calibri"/>
              </a:rPr>
              <a:t>key terms or vocabulary </a:t>
            </a:r>
            <a:r>
              <a:rPr lang="en-US" sz="1100" dirty="0">
                <a:solidFill>
                  <a:schemeClr val="dk1"/>
                </a:solidFill>
                <a:ea typeface="Calibri"/>
                <a:cs typeface="Calibri"/>
                <a:sym typeface="Calibri"/>
              </a:rPr>
              <a:t>students will need to understand in order to meaningfully engage with and complete the performance task</a:t>
            </a:r>
          </a:p>
          <a:p>
            <a:endParaRPr sz="1100" dirty="0">
              <a:solidFill>
                <a:schemeClr val="dk1"/>
              </a:solidFill>
              <a:ea typeface="Calibri"/>
              <a:cs typeface="Calibri"/>
              <a:sym typeface="Calibri"/>
            </a:endParaRPr>
          </a:p>
          <a:p>
            <a:pPr>
              <a:buSzPct val="25000"/>
            </a:pPr>
            <a:r>
              <a:rPr lang="en-US" sz="1100" dirty="0">
                <a:solidFill>
                  <a:schemeClr val="dk1"/>
                </a:solidFill>
                <a:ea typeface="Calibri"/>
                <a:cs typeface="Calibri"/>
                <a:sym typeface="Calibri"/>
              </a:rPr>
              <a:t>The Classroom Activity is also intended to generate student interest in further exploration of the key idea(s). The Classroom Activity should be easy to implement with clear instructions. </a:t>
            </a:r>
          </a:p>
          <a:p>
            <a:endParaRPr sz="1100" dirty="0">
              <a:solidFill>
                <a:schemeClr val="dk1"/>
              </a:solidFill>
              <a:ea typeface="Calibri"/>
              <a:cs typeface="Calibri"/>
              <a:sym typeface="Calibri"/>
            </a:endParaRPr>
          </a:p>
          <a:p>
            <a:pPr>
              <a:buSzPct val="25000"/>
            </a:pPr>
            <a:r>
              <a:rPr lang="en-US" sz="1100" dirty="0">
                <a:solidFill>
                  <a:schemeClr val="dk1"/>
                </a:solidFill>
                <a:ea typeface="Calibri"/>
                <a:cs typeface="Calibri"/>
                <a:sym typeface="Calibri"/>
              </a:rPr>
              <a:t>Please read through the entire Classroom Activity before beginning the activity with students to ensure any classroom preparation can be completed in advance. Throughout the activity, it is permissible to pause and ask students if they have any questions.</a:t>
            </a:r>
          </a:p>
          <a:p>
            <a:endParaRPr sz="1100" dirty="0">
              <a:solidFill>
                <a:schemeClr val="dk1"/>
              </a:solidFill>
              <a:ea typeface="Calibri"/>
              <a:cs typeface="Calibri"/>
              <a:sym typeface="Calibri"/>
            </a:endParaRPr>
          </a:p>
          <a:p>
            <a:pPr>
              <a:buSzPct val="25000"/>
            </a:pPr>
            <a:r>
              <a:rPr lang="en-US" sz="1100" b="1" dirty="0">
                <a:solidFill>
                  <a:schemeClr val="dk1"/>
                </a:solidFill>
                <a:ea typeface="Calibri"/>
                <a:cs typeface="Calibri"/>
                <a:sym typeface="Calibri"/>
              </a:rPr>
              <a:t>Resources needed:</a:t>
            </a:r>
          </a:p>
          <a:p>
            <a:endParaRPr sz="1100" b="1" dirty="0">
              <a:solidFill>
                <a:schemeClr val="dk1"/>
              </a:solidFill>
              <a:ea typeface="Calibri"/>
              <a:cs typeface="Calibri"/>
              <a:sym typeface="Calibri"/>
            </a:endParaRPr>
          </a:p>
          <a:p>
            <a:pPr marL="191030" indent="-191030">
              <a:buClr>
                <a:schemeClr val="dk1"/>
              </a:buClr>
              <a:buSzPct val="100000"/>
              <a:buFont typeface="Arial"/>
              <a:buAutoNum type="arabicPeriod"/>
            </a:pPr>
            <a:r>
              <a:rPr lang="en-US" sz="1100" dirty="0">
                <a:solidFill>
                  <a:schemeClr val="dk1"/>
                </a:solidFill>
                <a:ea typeface="Calibri"/>
                <a:cs typeface="Calibri"/>
                <a:sym typeface="Calibri"/>
              </a:rPr>
              <a:t>Venn Diagram template (Ancillary materials) to share with the whole group</a:t>
            </a:r>
          </a:p>
          <a:p>
            <a:pPr marL="191030" indent="-191030">
              <a:buClr>
                <a:schemeClr val="dk1"/>
              </a:buClr>
              <a:buSzPct val="100000"/>
              <a:buFont typeface="Arial"/>
              <a:buAutoNum type="arabicPeriod"/>
            </a:pPr>
            <a:r>
              <a:rPr lang="en-US" sz="1100" dirty="0">
                <a:solidFill>
                  <a:schemeClr val="dk1"/>
                </a:solidFill>
                <a:ea typeface="Calibri"/>
                <a:cs typeface="Calibri"/>
                <a:sym typeface="Calibri"/>
              </a:rPr>
              <a:t>Paragraphs for student groups (Ancillary materials)</a:t>
            </a:r>
          </a:p>
          <a:p>
            <a:pPr marL="191030" indent="-191030">
              <a:buClr>
                <a:schemeClr val="dk1"/>
              </a:buClr>
              <a:buSzPct val="100000"/>
              <a:buFont typeface="Calibri"/>
              <a:buAutoNum type="arabicPeriod"/>
            </a:pPr>
            <a:r>
              <a:rPr lang="en-US" sz="1100" dirty="0">
                <a:solidFill>
                  <a:schemeClr val="dk1"/>
                </a:solidFill>
                <a:ea typeface="Calibri"/>
                <a:cs typeface="Calibri"/>
                <a:sym typeface="Calibri"/>
              </a:rPr>
              <a:t>Vocabulary list for each student (Ancillary materials)</a:t>
            </a:r>
          </a:p>
          <a:p>
            <a:pPr marL="191030" indent="-191030">
              <a:buClr>
                <a:schemeClr val="dk1"/>
              </a:buClr>
              <a:buSzPct val="100000"/>
              <a:buFont typeface="Arial"/>
              <a:buAutoNum type="arabicPeriod"/>
            </a:pPr>
            <a:r>
              <a:rPr lang="en-US" sz="1100" dirty="0">
                <a:solidFill>
                  <a:schemeClr val="dk1"/>
                </a:solidFill>
                <a:ea typeface="Calibri"/>
                <a:cs typeface="Calibri"/>
                <a:sym typeface="Calibri"/>
              </a:rPr>
              <a:t>Scratch paper for each group</a:t>
            </a:r>
          </a:p>
          <a:p>
            <a:endParaRPr sz="1100" dirty="0">
              <a:solidFill>
                <a:schemeClr val="dk1"/>
              </a:solidFill>
              <a:ea typeface="Calibri"/>
              <a:cs typeface="Calibri"/>
              <a:sym typeface="Calibri"/>
            </a:endParaRPr>
          </a:p>
          <a:p>
            <a:pPr>
              <a:buSzPct val="25000"/>
            </a:pPr>
            <a:r>
              <a:rPr lang="en-US" sz="1100" b="1" dirty="0">
                <a:solidFill>
                  <a:schemeClr val="dk1"/>
                </a:solidFill>
                <a:ea typeface="Calibri"/>
                <a:cs typeface="Calibri"/>
                <a:sym typeface="Calibri"/>
              </a:rPr>
              <a:t>Learning Goals</a:t>
            </a:r>
            <a:r>
              <a:rPr lang="en-US" sz="1100" dirty="0">
                <a:solidFill>
                  <a:schemeClr val="dk1"/>
                </a:solidFill>
                <a:ea typeface="Calibri"/>
                <a:cs typeface="Calibri"/>
                <a:sym typeface="Calibri"/>
              </a:rPr>
              <a:t>:</a:t>
            </a:r>
          </a:p>
          <a:p>
            <a:endParaRPr sz="1100" dirty="0">
              <a:solidFill>
                <a:schemeClr val="dk1"/>
              </a:solidFill>
              <a:ea typeface="Calibri"/>
              <a:cs typeface="Calibri"/>
              <a:sym typeface="Calibri"/>
            </a:endParaRPr>
          </a:p>
          <a:p>
            <a:pPr marL="191030" indent="-191030">
              <a:buClr>
                <a:schemeClr val="dk1"/>
              </a:buClr>
              <a:buSzPct val="100000"/>
              <a:buFont typeface="Arial"/>
              <a:buAutoNum type="arabicPeriod"/>
            </a:pPr>
            <a:r>
              <a:rPr lang="en-US" sz="1100" dirty="0">
                <a:solidFill>
                  <a:schemeClr val="dk1"/>
                </a:solidFill>
                <a:ea typeface="Calibri"/>
                <a:cs typeface="Calibri"/>
                <a:sym typeface="Calibri"/>
              </a:rPr>
              <a:t>Students will understand the context of the key concepts related to the topic: equal rights and women’s suffrage through the Civil Rights Act and 19th Amendment to the Constitution. </a:t>
            </a:r>
          </a:p>
          <a:p>
            <a:pPr marL="191030" indent="-7075"/>
            <a:endParaRPr sz="1100" dirty="0">
              <a:solidFill>
                <a:schemeClr val="dk1"/>
              </a:solidFill>
              <a:ea typeface="Calibri"/>
              <a:cs typeface="Calibri"/>
              <a:sym typeface="Calibri"/>
            </a:endParaRPr>
          </a:p>
          <a:p>
            <a:pPr>
              <a:buSzPct val="25000"/>
            </a:pPr>
            <a:r>
              <a:rPr lang="en-US" sz="1100" dirty="0" smtClean="0">
                <a:solidFill>
                  <a:schemeClr val="dk1"/>
                </a:solidFill>
                <a:ea typeface="Calibri"/>
                <a:cs typeface="Calibri"/>
                <a:sym typeface="Calibri"/>
              </a:rPr>
              <a:t>Students </a:t>
            </a:r>
            <a:r>
              <a:rPr lang="en-US" sz="1100" dirty="0">
                <a:solidFill>
                  <a:schemeClr val="dk1"/>
                </a:solidFill>
                <a:ea typeface="Calibri"/>
                <a:cs typeface="Calibri"/>
                <a:sym typeface="Calibri"/>
              </a:rPr>
              <a:t>will understand the key terms:</a:t>
            </a:r>
          </a:p>
          <a:p>
            <a:pPr>
              <a:buSzPct val="25000"/>
            </a:pPr>
            <a:r>
              <a:rPr lang="en-US" sz="1100" i="1" dirty="0">
                <a:solidFill>
                  <a:schemeClr val="dk1"/>
                </a:solidFill>
                <a:ea typeface="Calibri"/>
                <a:cs typeface="Calibri"/>
                <a:sym typeface="Calibri"/>
              </a:rPr>
              <a:t>Note: Definitions are provided here for the convenience of facilitators. Students are expected to understand these key terms in the context of the task, not memorize the definitions</a:t>
            </a:r>
            <a:r>
              <a:rPr lang="en-US" sz="1100" dirty="0">
                <a:solidFill>
                  <a:schemeClr val="dk1"/>
                </a:solidFill>
                <a:ea typeface="Calibri"/>
                <a:cs typeface="Calibri"/>
                <a:sym typeface="Calibri"/>
              </a:rPr>
              <a:t>. </a:t>
            </a:r>
          </a:p>
          <a:p>
            <a:endParaRPr sz="1100" b="1" dirty="0">
              <a:solidFill>
                <a:schemeClr val="dk1"/>
              </a:solidFill>
              <a:ea typeface="Calibri"/>
              <a:cs typeface="Calibri"/>
              <a:sym typeface="Calibri"/>
            </a:endParaRPr>
          </a:p>
          <a:p>
            <a:pPr marL="191030" indent="-191030">
              <a:buClr>
                <a:schemeClr val="dk1"/>
              </a:buClr>
              <a:buSzPct val="100000"/>
              <a:buFont typeface="Arial"/>
              <a:buAutoNum type="arabicPeriod"/>
            </a:pPr>
            <a:r>
              <a:rPr lang="en-US" sz="1100" dirty="0">
                <a:solidFill>
                  <a:schemeClr val="dk1"/>
                </a:solidFill>
                <a:ea typeface="Calibri"/>
                <a:cs typeface="Calibri"/>
                <a:sym typeface="Calibri"/>
              </a:rPr>
              <a:t>Civil Rights-</a:t>
            </a:r>
            <a:r>
              <a:rPr lang="en-US" sz="1100" dirty="0">
                <a:solidFill>
                  <a:schemeClr val="dk1"/>
                </a:solidFill>
                <a:ea typeface="Verdana"/>
                <a:cs typeface="Verdana"/>
                <a:sym typeface="Verdana"/>
              </a:rPr>
              <a:t>the rights that every person should have regardless of his or her sex, race, or religion</a:t>
            </a:r>
          </a:p>
          <a:p>
            <a:pPr marL="191030" indent="-191030">
              <a:buClr>
                <a:schemeClr val="dk1"/>
              </a:buClr>
              <a:buSzPct val="100000"/>
              <a:buFont typeface="Arial"/>
              <a:buAutoNum type="arabicPeriod"/>
            </a:pPr>
            <a:r>
              <a:rPr lang="en-US" sz="1100" dirty="0">
                <a:solidFill>
                  <a:schemeClr val="dk1"/>
                </a:solidFill>
                <a:ea typeface="Calibri"/>
                <a:cs typeface="Calibri"/>
                <a:sym typeface="Calibri"/>
              </a:rPr>
              <a:t>Women’s Suffrage-</a:t>
            </a:r>
            <a:r>
              <a:rPr lang="en-US" sz="1100" dirty="0">
                <a:solidFill>
                  <a:schemeClr val="dk1"/>
                </a:solidFill>
                <a:ea typeface="Verdana"/>
                <a:cs typeface="Verdana"/>
                <a:sym typeface="Verdana"/>
              </a:rPr>
              <a:t> the right of women to vote in an election</a:t>
            </a:r>
          </a:p>
          <a:p>
            <a:pPr marL="191030" indent="-191030">
              <a:buClr>
                <a:schemeClr val="dk1"/>
              </a:buClr>
              <a:buSzPct val="100000"/>
              <a:buFont typeface="Calibri"/>
              <a:buAutoNum type="arabicPeriod"/>
            </a:pPr>
            <a:r>
              <a:rPr lang="en-US" sz="1100" dirty="0">
                <a:solidFill>
                  <a:schemeClr val="dk1"/>
                </a:solidFill>
                <a:ea typeface="Calibri"/>
                <a:cs typeface="Calibri"/>
                <a:sym typeface="Calibri"/>
              </a:rPr>
              <a:t>segregation-</a:t>
            </a:r>
            <a:r>
              <a:rPr lang="en-US" sz="1100" dirty="0">
                <a:solidFill>
                  <a:schemeClr val="dk1"/>
                </a:solidFill>
                <a:ea typeface="Verdana"/>
                <a:cs typeface="Verdana"/>
                <a:sym typeface="Verdana"/>
              </a:rPr>
              <a:t>the practice or policy of keeping people of different races, religions, etc., separate from each other</a:t>
            </a:r>
          </a:p>
          <a:p>
            <a:pPr marL="191030" indent="-191030">
              <a:buClr>
                <a:schemeClr val="dk1"/>
              </a:buClr>
              <a:buSzPct val="100000"/>
              <a:buFont typeface="Calibri"/>
              <a:buAutoNum type="arabicPeriod"/>
            </a:pPr>
            <a:r>
              <a:rPr lang="en-US" sz="1100" dirty="0">
                <a:solidFill>
                  <a:schemeClr val="dk1"/>
                </a:solidFill>
                <a:ea typeface="Calibri"/>
                <a:cs typeface="Calibri"/>
                <a:sym typeface="Calibri"/>
              </a:rPr>
              <a:t>discrimination-</a:t>
            </a:r>
            <a:r>
              <a:rPr lang="en-US" sz="1100" dirty="0">
                <a:solidFill>
                  <a:schemeClr val="dk1"/>
                </a:solidFill>
                <a:ea typeface="Verdana"/>
                <a:cs typeface="Verdana"/>
                <a:sym typeface="Verdana"/>
              </a:rPr>
              <a:t>the practice of unfairly treating a person or group of people differently from other people or groups of people</a:t>
            </a:r>
          </a:p>
          <a:p>
            <a:pPr marL="191030" indent="-191030">
              <a:buClr>
                <a:schemeClr val="dk1"/>
              </a:buClr>
              <a:buSzPct val="100000"/>
              <a:buFont typeface="Calibri"/>
              <a:buAutoNum type="arabicPeriod"/>
            </a:pPr>
            <a:r>
              <a:rPr lang="en-US" sz="1100" dirty="0">
                <a:solidFill>
                  <a:schemeClr val="dk1"/>
                </a:solidFill>
                <a:ea typeface="Calibri"/>
                <a:cs typeface="Calibri"/>
                <a:sym typeface="Calibri"/>
              </a:rPr>
              <a:t>gender-</a:t>
            </a:r>
            <a:r>
              <a:rPr lang="en-US" sz="1100" dirty="0">
                <a:solidFill>
                  <a:schemeClr val="dk1"/>
                </a:solidFill>
                <a:ea typeface="Verdana"/>
                <a:cs typeface="Verdana"/>
                <a:sym typeface="Verdana"/>
              </a:rPr>
              <a:t>the state of being male or female </a:t>
            </a:r>
          </a:p>
          <a:p>
            <a:pPr marL="191030" indent="-191030">
              <a:buClr>
                <a:schemeClr val="dk1"/>
              </a:buClr>
              <a:buSzPct val="100000"/>
              <a:buFont typeface="Calibri"/>
              <a:buAutoNum type="arabicPeriod"/>
            </a:pPr>
            <a:r>
              <a:rPr lang="en-US" sz="1100" dirty="0">
                <a:solidFill>
                  <a:schemeClr val="dk1"/>
                </a:solidFill>
                <a:ea typeface="Calibri"/>
                <a:cs typeface="Calibri"/>
                <a:sym typeface="Calibri"/>
              </a:rPr>
              <a:t>ratify-</a:t>
            </a:r>
            <a:r>
              <a:rPr lang="en-US" sz="1100" dirty="0">
                <a:solidFill>
                  <a:schemeClr val="dk1"/>
                </a:solidFill>
                <a:ea typeface="Verdana"/>
                <a:cs typeface="Verdana"/>
                <a:sym typeface="Verdana"/>
              </a:rPr>
              <a:t>to make official by signing it or voting for it</a:t>
            </a:r>
          </a:p>
          <a:p>
            <a:pPr marL="191030" indent="-106128">
              <a:buClr>
                <a:schemeClr val="dk1"/>
              </a:buClr>
            </a:pPr>
            <a:endParaRPr sz="1100" b="1" dirty="0">
              <a:solidFill>
                <a:schemeClr val="dk1"/>
              </a:solidFill>
              <a:ea typeface="Calibri"/>
              <a:cs typeface="Calibri"/>
              <a:sym typeface="Calibri"/>
            </a:endParaRPr>
          </a:p>
          <a:p>
            <a:pPr>
              <a:buSzPct val="25000"/>
            </a:pPr>
            <a:r>
              <a:rPr lang="en-US" sz="1100" dirty="0">
                <a:solidFill>
                  <a:schemeClr val="dk1"/>
                </a:solidFill>
                <a:ea typeface="Calibri"/>
                <a:cs typeface="Calibri"/>
                <a:sym typeface="Calibri"/>
              </a:rPr>
              <a:t>[Purpose: The facilitator’s goal is to help students understand how the Civil Rights Act and the 19th Amendment to the Constitution provided equal rights for all people</a:t>
            </a:r>
            <a:r>
              <a:rPr lang="en-US" sz="1300" dirty="0">
                <a:solidFill>
                  <a:schemeClr val="dk1"/>
                </a:solidFill>
                <a:latin typeface="Calibri"/>
                <a:ea typeface="Calibri"/>
                <a:cs typeface="Calibri"/>
                <a:sym typeface="Calibri"/>
              </a:rPr>
              <a:t>.</a:t>
            </a:r>
          </a:p>
          <a:p>
            <a:endParaRPr sz="1300" dirty="0">
              <a:solidFill>
                <a:schemeClr val="dk1"/>
              </a:solidFill>
              <a:latin typeface="Calibri"/>
              <a:ea typeface="Calibri"/>
              <a:cs typeface="Calibri"/>
              <a:sym typeface="Calibri"/>
            </a:endParaRPr>
          </a:p>
          <a:p>
            <a:pPr>
              <a:buSzPct val="25000"/>
            </a:pPr>
            <a:r>
              <a:rPr lang="en-US" sz="1000" dirty="0">
                <a:solidFill>
                  <a:schemeClr val="dk1"/>
                </a:solidFill>
                <a:latin typeface="Calibri"/>
                <a:ea typeface="Calibri"/>
                <a:cs typeface="Calibri"/>
                <a:sym typeface="Calibri"/>
              </a:rPr>
              <a:t>*Facilitators can decide whether they want to display ancillary materials using an overhead projector or computer/</a:t>
            </a:r>
            <a:r>
              <a:rPr lang="en-US" sz="1000" dirty="0" err="1">
                <a:solidFill>
                  <a:schemeClr val="dk1"/>
                </a:solidFill>
                <a:latin typeface="Calibri"/>
                <a:ea typeface="Calibri"/>
                <a:cs typeface="Calibri"/>
                <a:sym typeface="Calibri"/>
              </a:rPr>
              <a:t>Smartboard</a:t>
            </a:r>
            <a:r>
              <a:rPr lang="en-US" sz="1000" dirty="0">
                <a:solidFill>
                  <a:schemeClr val="dk1"/>
                </a:solidFill>
                <a:latin typeface="Calibri"/>
                <a:ea typeface="Calibri"/>
                <a:cs typeface="Calibri"/>
                <a:sym typeface="Calibri"/>
              </a:rPr>
              <a:t>, or whether they want to produce them as a handout for students.</a:t>
            </a:r>
          </a:p>
        </p:txBody>
      </p:sp>
    </p:spTree>
    <p:extLst>
      <p:ext uri="{BB962C8B-B14F-4D97-AF65-F5344CB8AC3E}">
        <p14:creationId xmlns:p14="http://schemas.microsoft.com/office/powerpoint/2010/main" val="916214239"/>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p:nvPr/>
        </p:nvSpPr>
        <p:spPr>
          <a:xfrm>
            <a:off x="303706" y="251460"/>
            <a:ext cx="7081519" cy="8435340"/>
          </a:xfrm>
          <a:prstGeom prst="rect">
            <a:avLst/>
          </a:prstGeom>
          <a:noFill/>
          <a:ln>
            <a:noFill/>
          </a:ln>
        </p:spPr>
        <p:txBody>
          <a:bodyPr lIns="101866" tIns="50919" rIns="101866" bIns="50919" anchor="t" anchorCtr="0">
            <a:noAutofit/>
          </a:bodyPr>
          <a:lstStyle/>
          <a:p>
            <a:pPr lvl="0">
              <a:buSzPct val="25000"/>
            </a:pPr>
            <a:r>
              <a:rPr lang="en-US" sz="1100" b="1" dirty="0">
                <a:solidFill>
                  <a:prstClr val="black"/>
                </a:solidFill>
                <a:ea typeface="Calibri"/>
                <a:cs typeface="Calibri"/>
                <a:sym typeface="Calibri"/>
              </a:rPr>
              <a:t>Equal Rights for All (Rosa Parks/Women’s Suffrage) </a:t>
            </a:r>
            <a:r>
              <a:rPr lang="en-US" sz="1100" b="1" dirty="0" smtClean="0">
                <a:solidFill>
                  <a:prstClr val="black"/>
                </a:solidFill>
                <a:ea typeface="Calibri"/>
                <a:cs typeface="Calibri"/>
                <a:sym typeface="Calibri"/>
              </a:rPr>
              <a:t>Performance </a:t>
            </a:r>
            <a:r>
              <a:rPr lang="en-US" sz="1100" b="1" dirty="0">
                <a:solidFill>
                  <a:prstClr val="black"/>
                </a:solidFill>
                <a:ea typeface="Calibri"/>
                <a:cs typeface="Calibri"/>
                <a:sym typeface="Calibri"/>
              </a:rPr>
              <a:t>Task Classroom </a:t>
            </a:r>
            <a:r>
              <a:rPr lang="en-US" sz="1100" b="1" dirty="0" smtClean="0">
                <a:solidFill>
                  <a:prstClr val="black"/>
                </a:solidFill>
                <a:ea typeface="Calibri"/>
                <a:cs typeface="Calibri"/>
                <a:sym typeface="Calibri"/>
              </a:rPr>
              <a:t>Activity </a:t>
            </a:r>
            <a:r>
              <a:rPr lang="en-US" sz="1100" i="1" dirty="0" smtClean="0">
                <a:solidFill>
                  <a:prstClr val="black"/>
                </a:solidFill>
                <a:ea typeface="Calibri"/>
                <a:cs typeface="Calibri"/>
                <a:sym typeface="Calibri"/>
              </a:rPr>
              <a:t>continued…</a:t>
            </a:r>
            <a:endParaRPr lang="en-US" sz="1100" i="1" dirty="0">
              <a:solidFill>
                <a:prstClr val="black"/>
              </a:solidFill>
              <a:ea typeface="Calibri"/>
              <a:cs typeface="Calibri"/>
              <a:sym typeface="Calibri"/>
            </a:endParaRPr>
          </a:p>
          <a:p>
            <a:pPr algn="ctr"/>
            <a:endParaRPr b="1" dirty="0">
              <a:solidFill>
                <a:schemeClr val="dk1"/>
              </a:solidFill>
              <a:latin typeface="Calibri"/>
              <a:ea typeface="Calibri"/>
              <a:cs typeface="Calibri"/>
              <a:sym typeface="Calibri"/>
            </a:endParaRPr>
          </a:p>
          <a:p>
            <a:endParaRPr sz="1300" i="1" dirty="0">
              <a:solidFill>
                <a:schemeClr val="dk1"/>
              </a:solidFill>
              <a:latin typeface="Calibri"/>
              <a:ea typeface="Calibri"/>
              <a:cs typeface="Calibri"/>
              <a:sym typeface="Calibri"/>
            </a:endParaRPr>
          </a:p>
          <a:p>
            <a:pPr>
              <a:buSzPct val="25000"/>
            </a:pPr>
            <a:r>
              <a:rPr lang="en-US" sz="1100" b="1" dirty="0">
                <a:solidFill>
                  <a:schemeClr val="dk1"/>
                </a:solidFill>
                <a:latin typeface="Calibri"/>
                <a:ea typeface="Calibri"/>
                <a:cs typeface="Calibri"/>
                <a:sym typeface="Calibri"/>
              </a:rPr>
              <a:t>Facilitator says:</a:t>
            </a:r>
          </a:p>
          <a:p>
            <a:pPr>
              <a:buSzPct val="25000"/>
            </a:pPr>
            <a:r>
              <a:rPr lang="en-US" sz="1100" i="1" dirty="0">
                <a:solidFill>
                  <a:schemeClr val="dk1"/>
                </a:solidFill>
                <a:latin typeface="Calibri"/>
                <a:ea typeface="Calibri"/>
                <a:cs typeface="Calibri"/>
                <a:sym typeface="Calibri"/>
              </a:rPr>
              <a:t>Today we will be learning about two pieces of legislation that significantly affected equal rights in the US.  We will be working in teams to draw out key ideas from short paragraphs and then coming together to complete a Venn diagram comparing/contrasting the two. If there is time, we will finish by drafting a main idea as a whole group.</a:t>
            </a:r>
          </a:p>
          <a:p>
            <a:endParaRPr sz="1100" i="1" dirty="0">
              <a:solidFill>
                <a:schemeClr val="dk1"/>
              </a:solidFill>
              <a:latin typeface="Calibri"/>
              <a:ea typeface="Calibri"/>
              <a:cs typeface="Calibri"/>
              <a:sym typeface="Calibri"/>
            </a:endParaRPr>
          </a:p>
          <a:p>
            <a:pPr>
              <a:buSzPct val="25000"/>
            </a:pPr>
            <a:r>
              <a:rPr lang="en-US" sz="1100" b="1" dirty="0">
                <a:solidFill>
                  <a:schemeClr val="dk1"/>
                </a:solidFill>
                <a:latin typeface="Calibri"/>
                <a:ea typeface="Calibri"/>
                <a:cs typeface="Calibri"/>
                <a:sym typeface="Calibri"/>
              </a:rPr>
              <a:t>Facilitator says:</a:t>
            </a:r>
          </a:p>
          <a:p>
            <a:pPr>
              <a:buSzPct val="25000"/>
            </a:pPr>
            <a:r>
              <a:rPr lang="en-US" sz="1100" i="1" dirty="0">
                <a:solidFill>
                  <a:schemeClr val="dk1"/>
                </a:solidFill>
                <a:latin typeface="Calibri"/>
                <a:ea typeface="Calibri"/>
                <a:cs typeface="Calibri"/>
                <a:sym typeface="Calibri"/>
              </a:rPr>
              <a:t>Before we begin reading, there are some important vocabulary words you will need to know.</a:t>
            </a:r>
          </a:p>
          <a:p>
            <a:endParaRPr sz="1100" i="1" dirty="0">
              <a:solidFill>
                <a:schemeClr val="dk1"/>
              </a:solidFill>
              <a:latin typeface="Calibri"/>
              <a:ea typeface="Calibri"/>
              <a:cs typeface="Calibri"/>
              <a:sym typeface="Calibri"/>
            </a:endParaRPr>
          </a:p>
          <a:p>
            <a:pPr>
              <a:buSzPct val="25000"/>
            </a:pPr>
            <a:r>
              <a:rPr lang="en-US" sz="1100" dirty="0">
                <a:solidFill>
                  <a:schemeClr val="dk1"/>
                </a:solidFill>
                <a:latin typeface="Calibri"/>
                <a:ea typeface="Calibri"/>
                <a:cs typeface="Calibri"/>
                <a:sym typeface="Calibri"/>
              </a:rPr>
              <a:t>[Hand out vocabulary list and read aloud each word and its meaning.  Give further examples as needed but do not expand further.]</a:t>
            </a:r>
          </a:p>
          <a:p>
            <a:endParaRPr sz="1100" i="1" dirty="0">
              <a:solidFill>
                <a:schemeClr val="dk1"/>
              </a:solidFill>
              <a:latin typeface="Calibri"/>
              <a:ea typeface="Calibri"/>
              <a:cs typeface="Calibri"/>
              <a:sym typeface="Calibri"/>
            </a:endParaRPr>
          </a:p>
          <a:p>
            <a:pPr>
              <a:buSzPct val="25000"/>
            </a:pPr>
            <a:r>
              <a:rPr lang="en-US" sz="1100" b="1" dirty="0">
                <a:solidFill>
                  <a:schemeClr val="dk1"/>
                </a:solidFill>
                <a:latin typeface="Calibri"/>
                <a:ea typeface="Calibri"/>
                <a:cs typeface="Calibri"/>
                <a:sym typeface="Calibri"/>
              </a:rPr>
              <a:t>Facilitator says:</a:t>
            </a:r>
          </a:p>
          <a:p>
            <a:pPr>
              <a:buSzPct val="25000"/>
            </a:pPr>
            <a:r>
              <a:rPr lang="en-US" sz="1100" i="1" dirty="0">
                <a:solidFill>
                  <a:schemeClr val="dk1"/>
                </a:solidFill>
                <a:latin typeface="Calibri"/>
                <a:ea typeface="Calibri"/>
                <a:cs typeface="Calibri"/>
                <a:sym typeface="Calibri"/>
              </a:rPr>
              <a:t>Now we will be getting into 6 groups (Note: You may want to select groups ahead of time).  Choose a reader, recorder, and a reporter.  Reader will read the paragraph while others follow-along.  The recorder will be listening to the group discussion and writing down two key details.  The reporter will be sharing the key details with the whole group.</a:t>
            </a:r>
          </a:p>
          <a:p>
            <a:endParaRPr sz="1100" i="1" dirty="0">
              <a:solidFill>
                <a:schemeClr val="dk1"/>
              </a:solidFill>
              <a:latin typeface="Calibri"/>
              <a:ea typeface="Calibri"/>
              <a:cs typeface="Calibri"/>
              <a:sym typeface="Calibri"/>
            </a:endParaRPr>
          </a:p>
          <a:p>
            <a:pPr>
              <a:buSzPct val="25000"/>
            </a:pPr>
            <a:r>
              <a:rPr lang="en-US" sz="1100" dirty="0">
                <a:solidFill>
                  <a:schemeClr val="dk1"/>
                </a:solidFill>
                <a:latin typeface="Calibri"/>
                <a:ea typeface="Calibri"/>
                <a:cs typeface="Calibri"/>
                <a:sym typeface="Calibri"/>
              </a:rPr>
              <a:t>[Walk around and make sure groups are on-track with the assignment.  Try to keep this part to about 15 minutes unless you’ve chosen to make it a longer activity.]</a:t>
            </a:r>
            <a:r>
              <a:rPr lang="en-US" sz="1100" i="1" dirty="0">
                <a:solidFill>
                  <a:schemeClr val="dk1"/>
                </a:solidFill>
                <a:latin typeface="Calibri"/>
                <a:ea typeface="Calibri"/>
                <a:cs typeface="Calibri"/>
                <a:sym typeface="Calibri"/>
              </a:rPr>
              <a:t>  </a:t>
            </a:r>
          </a:p>
          <a:p>
            <a:endParaRPr sz="1100" i="1" dirty="0">
              <a:solidFill>
                <a:schemeClr val="dk1"/>
              </a:solidFill>
              <a:latin typeface="Calibri"/>
              <a:ea typeface="Calibri"/>
              <a:cs typeface="Calibri"/>
              <a:sym typeface="Calibri"/>
            </a:endParaRPr>
          </a:p>
          <a:p>
            <a:pPr>
              <a:buSzPct val="25000"/>
            </a:pPr>
            <a:r>
              <a:rPr lang="en-US" sz="1100" b="1" dirty="0">
                <a:solidFill>
                  <a:schemeClr val="dk1"/>
                </a:solidFill>
                <a:latin typeface="Calibri"/>
                <a:ea typeface="Calibri"/>
                <a:cs typeface="Calibri"/>
                <a:sym typeface="Calibri"/>
              </a:rPr>
              <a:t>Possible student responses (unscripted):</a:t>
            </a:r>
          </a:p>
          <a:p>
            <a:pPr marL="509412" indent="-339608">
              <a:buClr>
                <a:schemeClr val="dk1"/>
              </a:buClr>
              <a:buSzPct val="100000"/>
              <a:buFont typeface="Calibri"/>
              <a:buChar char="●"/>
            </a:pPr>
            <a:r>
              <a:rPr lang="en-US" sz="1100" b="1" dirty="0">
                <a:solidFill>
                  <a:schemeClr val="dk1"/>
                </a:solidFill>
                <a:latin typeface="Calibri"/>
                <a:ea typeface="Calibri"/>
                <a:cs typeface="Calibri"/>
                <a:sym typeface="Calibri"/>
              </a:rPr>
              <a:t>Civil Rights Act passed in 1964.</a:t>
            </a:r>
          </a:p>
          <a:p>
            <a:pPr marL="509412" indent="-339608">
              <a:buClr>
                <a:schemeClr val="dk1"/>
              </a:buClr>
              <a:buSzPct val="100000"/>
              <a:buFont typeface="Calibri"/>
              <a:buChar char="●"/>
            </a:pPr>
            <a:r>
              <a:rPr lang="en-US" sz="1100" b="1" dirty="0">
                <a:solidFill>
                  <a:schemeClr val="dk1"/>
                </a:solidFill>
                <a:latin typeface="Calibri"/>
                <a:ea typeface="Calibri"/>
                <a:cs typeface="Calibri"/>
                <a:sym typeface="Calibri"/>
              </a:rPr>
              <a:t>It ended segregation.  </a:t>
            </a:r>
          </a:p>
          <a:p>
            <a:pPr marL="509412" indent="-339608">
              <a:buClr>
                <a:schemeClr val="dk1"/>
              </a:buClr>
              <a:buSzPct val="100000"/>
              <a:buFont typeface="Calibri"/>
              <a:buChar char="●"/>
            </a:pPr>
            <a:r>
              <a:rPr lang="en-US" sz="1100" b="1" dirty="0">
                <a:solidFill>
                  <a:schemeClr val="dk1"/>
                </a:solidFill>
                <a:latin typeface="Calibri"/>
                <a:ea typeface="Calibri"/>
                <a:cs typeface="Calibri"/>
                <a:sym typeface="Calibri"/>
              </a:rPr>
              <a:t>President Johnson signed it into law. </a:t>
            </a:r>
          </a:p>
          <a:p>
            <a:pPr marL="509412" indent="-339608">
              <a:buClr>
                <a:schemeClr val="dk1"/>
              </a:buClr>
              <a:buSzPct val="100000"/>
              <a:buFont typeface="Calibri"/>
              <a:buChar char="●"/>
            </a:pPr>
            <a:r>
              <a:rPr lang="en-US" sz="1100" b="1" dirty="0">
                <a:solidFill>
                  <a:schemeClr val="dk1"/>
                </a:solidFill>
                <a:latin typeface="Calibri"/>
                <a:ea typeface="Calibri"/>
                <a:cs typeface="Calibri"/>
                <a:sym typeface="Calibri"/>
              </a:rPr>
              <a:t>Segregation was banned in all public places.</a:t>
            </a:r>
          </a:p>
          <a:p>
            <a:pPr marL="509412" indent="-339608">
              <a:buClr>
                <a:schemeClr val="dk1"/>
              </a:buClr>
              <a:buSzPct val="100000"/>
              <a:buFont typeface="Calibri"/>
              <a:buChar char="●"/>
            </a:pPr>
            <a:r>
              <a:rPr lang="en-US" sz="1100" b="1" dirty="0">
                <a:solidFill>
                  <a:schemeClr val="dk1"/>
                </a:solidFill>
                <a:latin typeface="Calibri"/>
                <a:ea typeface="Calibri"/>
                <a:cs typeface="Calibri"/>
                <a:sym typeface="Calibri"/>
              </a:rPr>
              <a:t>It banned discrimination at work.</a:t>
            </a:r>
          </a:p>
          <a:p>
            <a:pPr marL="509412" indent="-339608">
              <a:buClr>
                <a:schemeClr val="dk1"/>
              </a:buClr>
              <a:buSzPct val="100000"/>
              <a:buFont typeface="Calibri"/>
              <a:buChar char="●"/>
            </a:pPr>
            <a:r>
              <a:rPr lang="en-US" sz="1100" b="1" dirty="0">
                <a:solidFill>
                  <a:schemeClr val="dk1"/>
                </a:solidFill>
                <a:latin typeface="Calibri"/>
                <a:ea typeface="Calibri"/>
                <a:cs typeface="Calibri"/>
                <a:sym typeface="Calibri"/>
              </a:rPr>
              <a:t>The 19th Amendment passed in 1920.</a:t>
            </a:r>
          </a:p>
          <a:p>
            <a:pPr marL="509412" indent="-339608">
              <a:buClr>
                <a:schemeClr val="dk1"/>
              </a:buClr>
              <a:buSzPct val="100000"/>
              <a:buFont typeface="Calibri"/>
              <a:buChar char="●"/>
            </a:pPr>
            <a:r>
              <a:rPr lang="en-US" sz="1100" b="1" dirty="0">
                <a:solidFill>
                  <a:schemeClr val="dk1"/>
                </a:solidFill>
                <a:latin typeface="Calibri"/>
                <a:ea typeface="Calibri"/>
                <a:cs typeface="Calibri"/>
                <a:sym typeface="Calibri"/>
              </a:rPr>
              <a:t>It gave women the right to vote. </a:t>
            </a:r>
          </a:p>
          <a:p>
            <a:pPr marL="509412" indent="-339608">
              <a:buClr>
                <a:schemeClr val="dk1"/>
              </a:buClr>
              <a:buSzPct val="100000"/>
              <a:buFont typeface="Calibri"/>
              <a:buChar char="●"/>
            </a:pPr>
            <a:r>
              <a:rPr lang="en-US" sz="1100" b="1" dirty="0">
                <a:solidFill>
                  <a:schemeClr val="dk1"/>
                </a:solidFill>
                <a:latin typeface="Calibri"/>
                <a:ea typeface="Calibri"/>
                <a:cs typeface="Calibri"/>
                <a:sym typeface="Calibri"/>
              </a:rPr>
              <a:t>Susan B. Anthony made groups to get voting rights for women.</a:t>
            </a:r>
          </a:p>
          <a:p>
            <a:pPr marL="509412" indent="-339608">
              <a:buClr>
                <a:schemeClr val="dk1"/>
              </a:buClr>
              <a:buSzPct val="100000"/>
              <a:buFont typeface="Calibri"/>
              <a:buChar char="●"/>
            </a:pPr>
            <a:r>
              <a:rPr lang="en-US" sz="1100" b="1" dirty="0">
                <a:solidFill>
                  <a:schemeClr val="dk1"/>
                </a:solidFill>
                <a:latin typeface="Calibri"/>
                <a:ea typeface="Calibri"/>
                <a:cs typeface="Calibri"/>
                <a:sym typeface="Calibri"/>
              </a:rPr>
              <a:t>Before this law women could not vote or own property.</a:t>
            </a:r>
          </a:p>
          <a:p>
            <a:endParaRPr sz="1100" b="1" dirty="0">
              <a:solidFill>
                <a:schemeClr val="dk1"/>
              </a:solidFill>
              <a:latin typeface="Calibri"/>
              <a:ea typeface="Calibri"/>
              <a:cs typeface="Calibri"/>
              <a:sym typeface="Calibri"/>
            </a:endParaRPr>
          </a:p>
          <a:p>
            <a:pPr>
              <a:buSzPct val="25000"/>
            </a:pPr>
            <a:r>
              <a:rPr lang="en-US" sz="1100" b="1" dirty="0">
                <a:solidFill>
                  <a:schemeClr val="dk1"/>
                </a:solidFill>
                <a:latin typeface="Calibri"/>
                <a:ea typeface="Calibri"/>
                <a:cs typeface="Calibri"/>
                <a:sym typeface="Calibri"/>
              </a:rPr>
              <a:t>Facilitator says:</a:t>
            </a:r>
          </a:p>
          <a:p>
            <a:pPr>
              <a:buSzPct val="25000"/>
            </a:pPr>
            <a:r>
              <a:rPr lang="en-US" sz="1100" i="1" dirty="0">
                <a:solidFill>
                  <a:schemeClr val="dk1"/>
                </a:solidFill>
                <a:latin typeface="Calibri"/>
                <a:ea typeface="Calibri"/>
                <a:cs typeface="Calibri"/>
                <a:sym typeface="Calibri"/>
              </a:rPr>
              <a:t>Ok, reporters get the notes from recorders and be prepared to share.  </a:t>
            </a:r>
          </a:p>
          <a:p>
            <a:endParaRPr sz="1100" i="1" dirty="0">
              <a:solidFill>
                <a:schemeClr val="dk1"/>
              </a:solidFill>
              <a:latin typeface="Calibri"/>
              <a:ea typeface="Calibri"/>
              <a:cs typeface="Calibri"/>
              <a:sym typeface="Calibri"/>
            </a:endParaRPr>
          </a:p>
          <a:p>
            <a:pPr>
              <a:buSzPct val="25000"/>
            </a:pPr>
            <a:r>
              <a:rPr lang="en-US" sz="1100" dirty="0">
                <a:solidFill>
                  <a:schemeClr val="dk1"/>
                </a:solidFill>
                <a:latin typeface="Calibri"/>
                <a:ea typeface="Calibri"/>
                <a:cs typeface="Calibri"/>
                <a:sym typeface="Calibri"/>
              </a:rPr>
              <a:t>[Get responses from each group and include them in the Venn diagram where they would fit.]</a:t>
            </a:r>
          </a:p>
          <a:p>
            <a:endParaRPr sz="1300" dirty="0">
              <a:solidFill>
                <a:schemeClr val="dk1"/>
              </a:solidFill>
              <a:latin typeface="Calibri"/>
              <a:ea typeface="Calibri"/>
              <a:cs typeface="Calibri"/>
              <a:sym typeface="Calibri"/>
            </a:endParaRPr>
          </a:p>
          <a:p>
            <a:endParaRPr sz="13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71180158"/>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51" name="Shape 251"/>
          <p:cNvSpPr txBox="1"/>
          <p:nvPr/>
        </p:nvSpPr>
        <p:spPr>
          <a:xfrm>
            <a:off x="1720316" y="360663"/>
            <a:ext cx="1940379" cy="160379"/>
          </a:xfrm>
          <a:prstGeom prst="rect">
            <a:avLst/>
          </a:prstGeom>
          <a:noFill/>
          <a:ln>
            <a:noFill/>
          </a:ln>
        </p:spPr>
        <p:txBody>
          <a:bodyPr lIns="101866" tIns="101866" rIns="101866" bIns="101866" anchor="t" anchorCtr="0">
            <a:noAutofit/>
          </a:bodyPr>
          <a:lstStyle/>
          <a:p>
            <a:endParaRPr/>
          </a:p>
        </p:txBody>
      </p:sp>
      <p:grpSp>
        <p:nvGrpSpPr>
          <p:cNvPr id="3" name="Group 2"/>
          <p:cNvGrpSpPr/>
          <p:nvPr/>
        </p:nvGrpSpPr>
        <p:grpSpPr>
          <a:xfrm>
            <a:off x="156570" y="521043"/>
            <a:ext cx="7459260" cy="9230099"/>
            <a:chOff x="156570" y="521043"/>
            <a:chExt cx="7459260" cy="9230099"/>
          </a:xfrm>
        </p:grpSpPr>
        <p:sp>
          <p:nvSpPr>
            <p:cNvPr id="248" name="Shape 248"/>
            <p:cNvSpPr txBox="1"/>
            <p:nvPr/>
          </p:nvSpPr>
          <p:spPr>
            <a:xfrm>
              <a:off x="156570" y="521043"/>
              <a:ext cx="7459260" cy="9230099"/>
            </a:xfrm>
            <a:prstGeom prst="rect">
              <a:avLst/>
            </a:prstGeom>
            <a:noFill/>
            <a:ln>
              <a:noFill/>
            </a:ln>
          </p:spPr>
          <p:txBody>
            <a:bodyPr lIns="101866" tIns="101866" rIns="101866" bIns="101866" anchor="t" anchorCtr="0">
              <a:noAutofit/>
            </a:bodyPr>
            <a:lstStyle/>
            <a:p>
              <a:r>
                <a:rPr lang="en-US" sz="1300" b="1" dirty="0">
                  <a:solidFill>
                    <a:schemeClr val="dk1"/>
                  </a:solidFill>
                  <a:latin typeface="Calibri"/>
                  <a:ea typeface="Calibri"/>
                  <a:cs typeface="Calibri"/>
                  <a:sym typeface="Calibri"/>
                </a:rPr>
                <a:t>Student responses (unscripted):</a:t>
              </a: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100" b="1" dirty="0">
                <a:solidFill>
                  <a:schemeClr val="dk1"/>
                </a:solidFill>
                <a:latin typeface="Calibri"/>
                <a:ea typeface="Calibri"/>
                <a:cs typeface="Calibri"/>
                <a:sym typeface="Calibri"/>
              </a:endParaRPr>
            </a:p>
            <a:p>
              <a:endParaRPr lang="en-US" sz="1100" b="1" dirty="0" smtClean="0">
                <a:solidFill>
                  <a:schemeClr val="dk1"/>
                </a:solidFill>
                <a:latin typeface="Calibri"/>
                <a:ea typeface="Calibri"/>
                <a:cs typeface="Calibri"/>
                <a:sym typeface="Calibri"/>
              </a:endParaRPr>
            </a:p>
            <a:p>
              <a:endParaRPr lang="en-US" sz="1100" b="1" dirty="0">
                <a:solidFill>
                  <a:schemeClr val="dk1"/>
                </a:solidFill>
                <a:latin typeface="Calibri"/>
                <a:ea typeface="Calibri"/>
                <a:cs typeface="Calibri"/>
                <a:sym typeface="Calibri"/>
              </a:endParaRPr>
            </a:p>
            <a:p>
              <a:endParaRPr lang="en-US" sz="1100" b="1" dirty="0" smtClean="0">
                <a:solidFill>
                  <a:schemeClr val="dk1"/>
                </a:solidFill>
                <a:latin typeface="Calibri"/>
                <a:ea typeface="Calibri"/>
                <a:cs typeface="Calibri"/>
                <a:sym typeface="Calibri"/>
              </a:endParaRPr>
            </a:p>
            <a:p>
              <a:endParaRPr lang="en-US" sz="1100" b="1" dirty="0">
                <a:solidFill>
                  <a:schemeClr val="dk1"/>
                </a:solidFill>
                <a:latin typeface="Calibri"/>
                <a:ea typeface="Calibri"/>
                <a:cs typeface="Calibri"/>
                <a:sym typeface="Calibri"/>
              </a:endParaRPr>
            </a:p>
            <a:p>
              <a:r>
                <a:rPr lang="en-US" sz="1100" b="1" dirty="0" smtClean="0">
                  <a:solidFill>
                    <a:schemeClr val="dk1"/>
                  </a:solidFill>
                  <a:latin typeface="Calibri"/>
                  <a:ea typeface="Calibri"/>
                  <a:cs typeface="Calibri"/>
                  <a:sym typeface="Calibri"/>
                </a:rPr>
                <a:t>Facilitator </a:t>
              </a:r>
              <a:r>
                <a:rPr lang="en-US" sz="1100" b="1" dirty="0">
                  <a:solidFill>
                    <a:schemeClr val="dk1"/>
                  </a:solidFill>
                  <a:latin typeface="Calibri"/>
                  <a:ea typeface="Calibri"/>
                  <a:cs typeface="Calibri"/>
                  <a:sym typeface="Calibri"/>
                </a:rPr>
                <a:t>says(if time):</a:t>
              </a:r>
            </a:p>
            <a:p>
              <a:r>
                <a:rPr lang="en-US" sz="1100" i="1" dirty="0">
                  <a:solidFill>
                    <a:schemeClr val="dk1"/>
                  </a:solidFill>
                  <a:latin typeface="Calibri"/>
                  <a:ea typeface="Calibri"/>
                  <a:cs typeface="Calibri"/>
                  <a:sym typeface="Calibri"/>
                </a:rPr>
                <a:t>Based on the responses you shared it seems like the Civil Rights Act and 19th Amendment have a number of things in common.  If we were going to write an essay about the things they had in common, what could we use as a main idea?  </a:t>
              </a:r>
            </a:p>
            <a:p>
              <a:endParaRPr sz="1100" i="1" dirty="0">
                <a:solidFill>
                  <a:schemeClr val="dk1"/>
                </a:solidFill>
                <a:latin typeface="Calibri"/>
                <a:ea typeface="Calibri"/>
                <a:cs typeface="Calibri"/>
                <a:sym typeface="Calibri"/>
              </a:endParaRPr>
            </a:p>
            <a:p>
              <a:r>
                <a:rPr lang="en-US" sz="1100" dirty="0">
                  <a:solidFill>
                    <a:schemeClr val="dk1"/>
                  </a:solidFill>
                  <a:latin typeface="Calibri"/>
                  <a:ea typeface="Calibri"/>
                  <a:cs typeface="Calibri"/>
                  <a:sym typeface="Calibri"/>
                </a:rPr>
                <a:t>[Write the following sentence starter on the overhead so all students can see:  The Civil Rights Act and the 19th Amendment are similar because…</a:t>
              </a:r>
            </a:p>
            <a:p>
              <a:endParaRPr sz="1100" b="1" i="1" dirty="0">
                <a:solidFill>
                  <a:schemeClr val="dk1"/>
                </a:solidFill>
                <a:latin typeface="Calibri"/>
                <a:ea typeface="Calibri"/>
                <a:cs typeface="Calibri"/>
                <a:sym typeface="Calibri"/>
              </a:endParaRPr>
            </a:p>
            <a:p>
              <a:r>
                <a:rPr lang="en-US" sz="1100" b="1" dirty="0">
                  <a:solidFill>
                    <a:schemeClr val="dk1"/>
                  </a:solidFill>
                  <a:latin typeface="Calibri"/>
                  <a:ea typeface="Calibri"/>
                  <a:cs typeface="Calibri"/>
                  <a:sym typeface="Calibri"/>
                </a:rPr>
                <a:t>Facilitator says:</a:t>
              </a:r>
            </a:p>
            <a:p>
              <a:r>
                <a:rPr lang="en-US" sz="1100" i="1" dirty="0">
                  <a:solidFill>
                    <a:schemeClr val="dk1"/>
                  </a:solidFill>
                  <a:latin typeface="Calibri"/>
                  <a:ea typeface="Calibri"/>
                  <a:cs typeface="Calibri"/>
                  <a:sym typeface="Calibri"/>
                </a:rPr>
                <a:t>Help me finish this sentence: The Civil Rights Act and the 19th Amendment are similar because…</a:t>
              </a:r>
            </a:p>
            <a:p>
              <a:endParaRPr sz="1100" i="1" dirty="0">
                <a:solidFill>
                  <a:schemeClr val="dk1"/>
                </a:solidFill>
                <a:latin typeface="Calibri"/>
                <a:ea typeface="Calibri"/>
                <a:cs typeface="Calibri"/>
                <a:sym typeface="Calibri"/>
              </a:endParaRPr>
            </a:p>
            <a:p>
              <a:r>
                <a:rPr lang="en-US" sz="1100" dirty="0">
                  <a:solidFill>
                    <a:schemeClr val="dk1"/>
                  </a:solidFill>
                  <a:latin typeface="Calibri"/>
                  <a:ea typeface="Calibri"/>
                  <a:cs typeface="Calibri"/>
                  <a:sym typeface="Calibri"/>
                </a:rPr>
                <a:t>[Solicit ideas from students and form them to finish the sentence.]</a:t>
              </a:r>
            </a:p>
            <a:p>
              <a:endParaRPr sz="1100" b="1" i="1" dirty="0">
                <a:solidFill>
                  <a:schemeClr val="dk1"/>
                </a:solidFill>
                <a:latin typeface="Calibri"/>
                <a:ea typeface="Calibri"/>
                <a:cs typeface="Calibri"/>
                <a:sym typeface="Calibri"/>
              </a:endParaRPr>
            </a:p>
            <a:p>
              <a:r>
                <a:rPr lang="en-US" sz="1100" b="1" dirty="0">
                  <a:solidFill>
                    <a:schemeClr val="dk1"/>
                  </a:solidFill>
                  <a:latin typeface="Calibri"/>
                  <a:ea typeface="Calibri"/>
                  <a:cs typeface="Calibri"/>
                  <a:sym typeface="Calibri"/>
                </a:rPr>
                <a:t>Student Responses (unscripted):</a:t>
              </a:r>
            </a:p>
            <a:p>
              <a:r>
                <a:rPr lang="en-US" sz="1100" dirty="0">
                  <a:solidFill>
                    <a:schemeClr val="dk1"/>
                  </a:solidFill>
                  <a:latin typeface="Calibri"/>
                  <a:ea typeface="Calibri"/>
                  <a:cs typeface="Calibri"/>
                  <a:sym typeface="Calibri"/>
                </a:rPr>
                <a:t>The Civil Rights Act and the 19th Amendment are similar because they both helped guarantee that all people will have equal rights regardless of color or gender.</a:t>
              </a:r>
            </a:p>
            <a:p>
              <a:endParaRPr sz="1100" b="1" i="1" dirty="0">
                <a:solidFill>
                  <a:schemeClr val="dk1"/>
                </a:solidFill>
                <a:latin typeface="Calibri"/>
                <a:ea typeface="Calibri"/>
                <a:cs typeface="Calibri"/>
                <a:sym typeface="Calibri"/>
              </a:endParaRPr>
            </a:p>
            <a:p>
              <a:r>
                <a:rPr lang="en-US" sz="1100" b="1" dirty="0">
                  <a:solidFill>
                    <a:schemeClr val="dk1"/>
                  </a:solidFill>
                  <a:latin typeface="Calibri"/>
                  <a:ea typeface="Calibri"/>
                  <a:cs typeface="Calibri"/>
                  <a:sym typeface="Calibri"/>
                </a:rPr>
                <a:t>Facilitator says: “In your performance task, you will be learning more about how Rosa Parks and the Women’s Suffrage Movement helped guarantee equal rights for all people. </a:t>
              </a:r>
            </a:p>
            <a:p>
              <a:endParaRPr sz="1100" b="1" dirty="0">
                <a:solidFill>
                  <a:schemeClr val="dk1"/>
                </a:solidFill>
                <a:latin typeface="Calibri"/>
                <a:ea typeface="Calibri"/>
                <a:cs typeface="Calibri"/>
                <a:sym typeface="Calibri"/>
              </a:endParaRPr>
            </a:p>
            <a:p>
              <a:r>
                <a:rPr lang="en-US" sz="1100" b="1" dirty="0">
                  <a:solidFill>
                    <a:schemeClr val="dk1"/>
                  </a:solidFill>
                  <a:latin typeface="Calibri"/>
                  <a:ea typeface="Calibri"/>
                  <a:cs typeface="Calibri"/>
                  <a:sym typeface="Calibri"/>
                </a:rPr>
                <a:t>The group work you did today should help prepare you for the research and writing you will be doing in the performance task.” </a:t>
              </a:r>
            </a:p>
            <a:p>
              <a:endParaRPr sz="1100" b="1" dirty="0">
                <a:solidFill>
                  <a:schemeClr val="dk1"/>
                </a:solidFill>
                <a:latin typeface="Calibri"/>
                <a:ea typeface="Calibri"/>
                <a:cs typeface="Calibri"/>
                <a:sym typeface="Calibri"/>
              </a:endParaRPr>
            </a:p>
            <a:p>
              <a:r>
                <a:rPr lang="en-US" sz="1100" b="1" dirty="0">
                  <a:solidFill>
                    <a:schemeClr val="dk1"/>
                  </a:solidFill>
                  <a:latin typeface="Calibri"/>
                  <a:ea typeface="Calibri"/>
                  <a:cs typeface="Calibri"/>
                  <a:sym typeface="Calibri"/>
                </a:rPr>
                <a:t>Note: Facilitator should collect student notes from this activity.</a:t>
              </a:r>
            </a:p>
            <a:p>
              <a:endParaRPr sz="1300" dirty="0">
                <a:solidFill>
                  <a:schemeClr val="dk1"/>
                </a:solidFill>
                <a:latin typeface="Calibri"/>
                <a:ea typeface="Calibri"/>
                <a:cs typeface="Calibri"/>
                <a:sym typeface="Calibri"/>
              </a:endParaRPr>
            </a:p>
          </p:txBody>
        </p:sp>
        <p:sp>
          <p:nvSpPr>
            <p:cNvPr id="249" name="Shape 249"/>
            <p:cNvSpPr/>
            <p:nvPr/>
          </p:nvSpPr>
          <p:spPr>
            <a:xfrm>
              <a:off x="344080" y="1066801"/>
              <a:ext cx="4816780" cy="3810000"/>
            </a:xfrm>
            <a:prstGeom prst="ellipse">
              <a:avLst/>
            </a:prstGeom>
            <a:noFill/>
            <a:ln w="19050" cap="flat" cmpd="sng">
              <a:solidFill>
                <a:schemeClr val="dk2"/>
              </a:solidFill>
              <a:prstDash val="solid"/>
              <a:round/>
              <a:headEnd type="none" w="med" len="med"/>
              <a:tailEnd type="none" w="med" len="med"/>
            </a:ln>
          </p:spPr>
          <p:txBody>
            <a:bodyPr lIns="101866" tIns="101866" rIns="101866" bIns="101866" anchor="ctr" anchorCtr="0">
              <a:noAutofit/>
            </a:bodyPr>
            <a:lstStyle/>
            <a:p>
              <a:endParaRPr/>
            </a:p>
          </p:txBody>
        </p:sp>
        <p:sp>
          <p:nvSpPr>
            <p:cNvPr id="250" name="Shape 250"/>
            <p:cNvSpPr/>
            <p:nvPr/>
          </p:nvSpPr>
          <p:spPr>
            <a:xfrm>
              <a:off x="2394705" y="1066801"/>
              <a:ext cx="4899740" cy="3810000"/>
            </a:xfrm>
            <a:prstGeom prst="ellipse">
              <a:avLst/>
            </a:prstGeom>
            <a:noFill/>
            <a:ln w="19050" cap="flat" cmpd="sng">
              <a:solidFill>
                <a:schemeClr val="dk2"/>
              </a:solidFill>
              <a:prstDash val="solid"/>
              <a:round/>
              <a:headEnd type="none" w="med" len="med"/>
              <a:tailEnd type="none" w="med" len="med"/>
            </a:ln>
          </p:spPr>
          <p:txBody>
            <a:bodyPr lIns="101866" tIns="101866" rIns="101866" bIns="101866" anchor="ctr" anchorCtr="0">
              <a:noAutofit/>
            </a:bodyPr>
            <a:lstStyle/>
            <a:p>
              <a:endParaRPr/>
            </a:p>
          </p:txBody>
        </p:sp>
        <p:sp>
          <p:nvSpPr>
            <p:cNvPr id="252" name="Shape 252"/>
            <p:cNvSpPr txBox="1"/>
            <p:nvPr/>
          </p:nvSpPr>
          <p:spPr>
            <a:xfrm>
              <a:off x="1124217" y="1522785"/>
              <a:ext cx="1803020" cy="320759"/>
            </a:xfrm>
            <a:prstGeom prst="rect">
              <a:avLst/>
            </a:prstGeom>
            <a:noFill/>
            <a:ln>
              <a:noFill/>
            </a:ln>
          </p:spPr>
          <p:txBody>
            <a:bodyPr lIns="101866" tIns="101866" rIns="101866" bIns="101866" anchor="t" anchorCtr="0">
              <a:noAutofit/>
            </a:bodyPr>
            <a:lstStyle/>
            <a:p>
              <a:r>
                <a:rPr lang="en-US" dirty="0"/>
                <a:t>Civil Rights Act</a:t>
              </a:r>
            </a:p>
          </p:txBody>
        </p:sp>
        <p:sp>
          <p:nvSpPr>
            <p:cNvPr id="253" name="Shape 253"/>
            <p:cNvSpPr txBox="1"/>
            <p:nvPr/>
          </p:nvSpPr>
          <p:spPr>
            <a:xfrm>
              <a:off x="4982572" y="1350450"/>
              <a:ext cx="2009400" cy="320759"/>
            </a:xfrm>
            <a:prstGeom prst="rect">
              <a:avLst/>
            </a:prstGeom>
            <a:noFill/>
            <a:ln>
              <a:noFill/>
            </a:ln>
          </p:spPr>
          <p:txBody>
            <a:bodyPr lIns="101866" tIns="101866" rIns="101866" bIns="101866" anchor="t" anchorCtr="0">
              <a:noAutofit/>
            </a:bodyPr>
            <a:lstStyle/>
            <a:p>
              <a:r>
                <a:rPr lang="en-US" dirty="0"/>
                <a:t>19th Amendment</a:t>
              </a:r>
            </a:p>
          </p:txBody>
        </p:sp>
        <p:sp>
          <p:nvSpPr>
            <p:cNvPr id="254" name="Shape 254"/>
            <p:cNvSpPr txBox="1"/>
            <p:nvPr/>
          </p:nvSpPr>
          <p:spPr>
            <a:xfrm>
              <a:off x="3137974" y="1776583"/>
              <a:ext cx="1434026" cy="400619"/>
            </a:xfrm>
            <a:prstGeom prst="rect">
              <a:avLst/>
            </a:prstGeom>
            <a:noFill/>
            <a:ln>
              <a:noFill/>
            </a:ln>
          </p:spPr>
          <p:txBody>
            <a:bodyPr lIns="101866" tIns="101866" rIns="101866" bIns="101866" anchor="t" anchorCtr="0">
              <a:noAutofit/>
            </a:bodyPr>
            <a:lstStyle/>
            <a:p>
              <a:r>
                <a:rPr lang="en-US" dirty="0"/>
                <a:t>Similarities</a:t>
              </a:r>
            </a:p>
          </p:txBody>
        </p:sp>
        <p:sp>
          <p:nvSpPr>
            <p:cNvPr id="255" name="Shape 255"/>
            <p:cNvSpPr txBox="1"/>
            <p:nvPr/>
          </p:nvSpPr>
          <p:spPr>
            <a:xfrm>
              <a:off x="473643" y="2017016"/>
              <a:ext cx="1940379" cy="1710059"/>
            </a:xfrm>
            <a:prstGeom prst="rect">
              <a:avLst/>
            </a:prstGeom>
            <a:noFill/>
            <a:ln>
              <a:noFill/>
            </a:ln>
          </p:spPr>
          <p:txBody>
            <a:bodyPr lIns="101866" tIns="101866" rIns="101866" bIns="101866" anchor="t" anchorCtr="0">
              <a:noAutofit/>
            </a:bodyPr>
            <a:lstStyle/>
            <a:p>
              <a:pPr marL="509412" indent="-325458">
                <a:buClr>
                  <a:srgbClr val="000000"/>
                </a:buClr>
                <a:buSzPct val="100000"/>
                <a:buFont typeface="Arial"/>
                <a:buChar char="●"/>
              </a:pPr>
              <a:r>
                <a:rPr lang="en-US" sz="1100" dirty="0"/>
                <a:t>ended segregation</a:t>
              </a:r>
            </a:p>
            <a:p>
              <a:pPr marL="509412" indent="-325458">
                <a:buClr>
                  <a:srgbClr val="000000"/>
                </a:buClr>
                <a:buSzPct val="100000"/>
                <a:buFont typeface="Arial"/>
                <a:buChar char="●"/>
              </a:pPr>
              <a:r>
                <a:rPr lang="en-US" sz="1100" dirty="0"/>
                <a:t>signed into law by Lyndon B. Johnson</a:t>
              </a:r>
            </a:p>
            <a:p>
              <a:pPr marL="509412" indent="-325458">
                <a:buClr>
                  <a:srgbClr val="000000"/>
                </a:buClr>
                <a:buSzPct val="100000"/>
                <a:buFont typeface="Arial"/>
                <a:buChar char="●"/>
              </a:pPr>
              <a:r>
                <a:rPr lang="en-US" sz="1100" dirty="0"/>
                <a:t>ended discrimination by employers</a:t>
              </a:r>
            </a:p>
            <a:p>
              <a:pPr marL="509412" indent="-325458">
                <a:buClr>
                  <a:srgbClr val="000000"/>
                </a:buClr>
                <a:buSzPct val="100000"/>
                <a:buFont typeface="Arial"/>
                <a:buChar char="●"/>
              </a:pPr>
              <a:r>
                <a:rPr lang="en-US" sz="1100" dirty="0"/>
                <a:t>paved the way for 2 more laws</a:t>
              </a:r>
            </a:p>
          </p:txBody>
        </p:sp>
        <p:sp>
          <p:nvSpPr>
            <p:cNvPr id="256" name="Shape 256"/>
            <p:cNvSpPr txBox="1"/>
            <p:nvPr/>
          </p:nvSpPr>
          <p:spPr>
            <a:xfrm>
              <a:off x="5141810" y="2043745"/>
              <a:ext cx="2009400" cy="2030489"/>
            </a:xfrm>
            <a:prstGeom prst="rect">
              <a:avLst/>
            </a:prstGeom>
            <a:noFill/>
            <a:ln>
              <a:noFill/>
            </a:ln>
          </p:spPr>
          <p:txBody>
            <a:bodyPr lIns="101866" tIns="101866" rIns="101866" bIns="101866" anchor="t" anchorCtr="0">
              <a:noAutofit/>
            </a:bodyPr>
            <a:lstStyle/>
            <a:p>
              <a:pPr marL="509412" indent="-325458">
                <a:buClr>
                  <a:srgbClr val="000000"/>
                </a:buClr>
                <a:buSzPct val="100000"/>
                <a:buFont typeface="Arial"/>
                <a:buChar char="●"/>
              </a:pPr>
              <a:r>
                <a:rPr lang="en-US" sz="1100" dirty="0"/>
                <a:t>gave women the right to vote</a:t>
              </a:r>
            </a:p>
            <a:p>
              <a:pPr marL="509412" indent="-325458">
                <a:buClr>
                  <a:srgbClr val="000000"/>
                </a:buClr>
                <a:buSzPct val="100000"/>
                <a:buFont typeface="Arial"/>
                <a:buChar char="●"/>
              </a:pPr>
              <a:r>
                <a:rPr lang="en-US" sz="1100" dirty="0"/>
                <a:t>formed organizations to get rights for women</a:t>
              </a:r>
            </a:p>
            <a:p>
              <a:pPr marL="509412" indent="-325458">
                <a:buClr>
                  <a:srgbClr val="000000"/>
                </a:buClr>
                <a:buSzPct val="100000"/>
                <a:buFont typeface="Arial"/>
                <a:buChar char="●"/>
              </a:pPr>
              <a:r>
                <a:rPr lang="en-US" sz="1100" dirty="0"/>
                <a:t>married women could not own property </a:t>
              </a:r>
            </a:p>
            <a:p>
              <a:endParaRPr sz="1100" dirty="0"/>
            </a:p>
          </p:txBody>
        </p:sp>
        <p:sp>
          <p:nvSpPr>
            <p:cNvPr id="257" name="Shape 257"/>
            <p:cNvSpPr txBox="1"/>
            <p:nvPr/>
          </p:nvSpPr>
          <p:spPr>
            <a:xfrm>
              <a:off x="2917712" y="2177203"/>
              <a:ext cx="2009400" cy="1589610"/>
            </a:xfrm>
            <a:prstGeom prst="rect">
              <a:avLst/>
            </a:prstGeom>
            <a:noFill/>
            <a:ln>
              <a:noFill/>
            </a:ln>
          </p:spPr>
          <p:txBody>
            <a:bodyPr lIns="101866" tIns="101866" rIns="101866" bIns="101866" anchor="t" anchorCtr="0">
              <a:noAutofit/>
            </a:bodyPr>
            <a:lstStyle/>
            <a:p>
              <a:pPr marL="509412" indent="-325458">
                <a:buClr>
                  <a:srgbClr val="000000"/>
                </a:buClr>
                <a:buSzPct val="100000"/>
                <a:buFont typeface="Arial"/>
                <a:buChar char="●"/>
              </a:pPr>
              <a:r>
                <a:rPr lang="en-US" sz="1100" dirty="0"/>
                <a:t>made equal rights for all people</a:t>
              </a:r>
            </a:p>
            <a:p>
              <a:pPr marL="509412" indent="-325458">
                <a:buClr>
                  <a:srgbClr val="000000"/>
                </a:buClr>
                <a:buSzPct val="100000"/>
                <a:buFont typeface="Arial"/>
                <a:buChar char="●"/>
              </a:pPr>
              <a:r>
                <a:rPr lang="en-US" sz="1100" dirty="0"/>
                <a:t>laws made to end segregation and discrimination </a:t>
              </a:r>
            </a:p>
            <a:p>
              <a:endParaRPr sz="1100" dirty="0"/>
            </a:p>
          </p:txBody>
        </p:sp>
      </p:grpSp>
      <p:sp>
        <p:nvSpPr>
          <p:cNvPr id="2" name="Rectangle 1"/>
          <p:cNvSpPr/>
          <p:nvPr/>
        </p:nvSpPr>
        <p:spPr>
          <a:xfrm>
            <a:off x="140582" y="90155"/>
            <a:ext cx="7327018" cy="261610"/>
          </a:xfrm>
          <a:prstGeom prst="rect">
            <a:avLst/>
          </a:prstGeom>
        </p:spPr>
        <p:txBody>
          <a:bodyPr wrap="square">
            <a:spAutoFit/>
          </a:bodyPr>
          <a:lstStyle/>
          <a:p>
            <a:pPr lvl="0">
              <a:buSzPct val="25000"/>
            </a:pPr>
            <a:r>
              <a:rPr lang="en-US" sz="1100" b="1" dirty="0">
                <a:solidFill>
                  <a:prstClr val="black"/>
                </a:solidFill>
                <a:ea typeface="Calibri"/>
                <a:cs typeface="Calibri"/>
                <a:sym typeface="Calibri"/>
              </a:rPr>
              <a:t>Equal Rights for All (Rosa Parks/Women’s Suffrage) Performance Task Classroom Activity </a:t>
            </a:r>
            <a:r>
              <a:rPr lang="en-US" sz="1100" i="1" dirty="0">
                <a:solidFill>
                  <a:prstClr val="black"/>
                </a:solidFill>
                <a:ea typeface="Calibri"/>
                <a:cs typeface="Calibri"/>
                <a:sym typeface="Calibri"/>
              </a:rPr>
              <a:t>continued…</a:t>
            </a:r>
          </a:p>
        </p:txBody>
      </p:sp>
    </p:spTree>
    <p:extLst>
      <p:ext uri="{BB962C8B-B14F-4D97-AF65-F5344CB8AC3E}">
        <p14:creationId xmlns:p14="http://schemas.microsoft.com/office/powerpoint/2010/main" val="1411231854"/>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p:nvPr/>
        </p:nvSpPr>
        <p:spPr>
          <a:xfrm>
            <a:off x="149770" y="1"/>
            <a:ext cx="7472860" cy="806849"/>
          </a:xfrm>
          <a:prstGeom prst="rect">
            <a:avLst/>
          </a:prstGeom>
          <a:noFill/>
          <a:ln>
            <a:noFill/>
          </a:ln>
        </p:spPr>
        <p:txBody>
          <a:bodyPr lIns="101866" tIns="50919" rIns="101866" bIns="50919" anchor="t" anchorCtr="0">
            <a:noAutofit/>
          </a:bodyPr>
          <a:lstStyle/>
          <a:p>
            <a:pPr algn="ctr">
              <a:buSzPct val="25000"/>
            </a:pPr>
            <a:r>
              <a:rPr lang="en-US" dirty="0">
                <a:solidFill>
                  <a:schemeClr val="dk1"/>
                </a:solidFill>
                <a:latin typeface="Calibri"/>
                <a:ea typeface="Calibri"/>
                <a:cs typeface="Calibri"/>
                <a:sym typeface="Calibri"/>
              </a:rPr>
              <a:t>Ancillary materials for:</a:t>
            </a:r>
          </a:p>
          <a:p>
            <a:pPr algn="ctr">
              <a:buSzPct val="25000"/>
            </a:pPr>
            <a:r>
              <a:rPr lang="en-US" dirty="0">
                <a:solidFill>
                  <a:schemeClr val="dk1"/>
                </a:solidFill>
                <a:latin typeface="Calibri"/>
                <a:ea typeface="Calibri"/>
                <a:cs typeface="Calibri"/>
                <a:sym typeface="Calibri"/>
              </a:rPr>
              <a:t> Equal Rights for All (Rosa Parks/Women’s Suffrage PT)</a:t>
            </a:r>
          </a:p>
          <a:p>
            <a:pPr algn="ctr"/>
            <a:endParaRPr dirty="0">
              <a:solidFill>
                <a:schemeClr val="dk1"/>
              </a:solidFill>
              <a:latin typeface="Calibri"/>
              <a:ea typeface="Calibri"/>
              <a:cs typeface="Calibri"/>
              <a:sym typeface="Calibri"/>
            </a:endParaRPr>
          </a:p>
          <a:p>
            <a:pPr algn="ctr">
              <a:buSzPct val="25000"/>
            </a:pPr>
            <a:r>
              <a:rPr lang="en-US" sz="1200" dirty="0">
                <a:solidFill>
                  <a:srgbClr val="101010"/>
                </a:solidFill>
              </a:rPr>
              <a:t>Adapted From:  </a:t>
            </a:r>
            <a:r>
              <a:rPr lang="en-US" sz="1200" u="sng" dirty="0">
                <a:solidFill>
                  <a:schemeClr val="hlink"/>
                </a:solidFill>
                <a:hlinkClick r:id="rId3"/>
              </a:rPr>
              <a:t>http://www.readworks.org/passages/civil-rights-act</a:t>
            </a:r>
          </a:p>
          <a:p>
            <a:endParaRPr sz="1200" dirty="0">
              <a:solidFill>
                <a:srgbClr val="101010"/>
              </a:solidFill>
            </a:endParaRPr>
          </a:p>
          <a:p>
            <a:pPr marL="509412" indent="-339608">
              <a:buClr>
                <a:srgbClr val="101010"/>
              </a:buClr>
              <a:buSzPct val="100000"/>
              <a:buFont typeface="+mj-lt"/>
              <a:buAutoNum type="arabicPeriod"/>
            </a:pPr>
            <a:r>
              <a:rPr lang="en-US" sz="1200" dirty="0">
                <a:solidFill>
                  <a:srgbClr val="101010"/>
                </a:solidFill>
              </a:rPr>
              <a:t>The Civil Rights Act of 1964, ended segregation in public places and banned employment discrimination because of race, color, religion, gender or national origin.  It is one of the biggest legislative (law) achievements of the civil rights movement. President John F. Kennedy proposed it but southern members of Congress strongly opposed it.  It was finally signed into law by President Lyndon B. Johnson. In the following years, Congress expanded the act and also passed additional legislation (laws) to bring equality to African Americans, such as the Voting Rights Act of 1965. </a:t>
            </a:r>
          </a:p>
          <a:p>
            <a:pPr marL="228600" indent="-228600">
              <a:buFont typeface="+mj-lt"/>
              <a:buAutoNum type="arabicPeriod"/>
            </a:pPr>
            <a:endParaRPr sz="1200" dirty="0">
              <a:solidFill>
                <a:srgbClr val="101010"/>
              </a:solidFill>
            </a:endParaRPr>
          </a:p>
          <a:p>
            <a:pPr marL="509412" indent="-339608">
              <a:buClr>
                <a:srgbClr val="101010"/>
              </a:buClr>
              <a:buSzPct val="100000"/>
              <a:buFont typeface="+mj-lt"/>
              <a:buAutoNum type="arabicPeriod"/>
            </a:pPr>
            <a:r>
              <a:rPr lang="en-US" sz="1200" dirty="0">
                <a:solidFill>
                  <a:srgbClr val="101010"/>
                </a:solidFill>
              </a:rPr>
              <a:t>Under the Civil Rights Act of 1964, segregation on the grounds of race, religion or national origin was banned in all public places including: courthouses, parks, restaurants, theaters, sports arenas and hotels. African-Americans and other minorities could not be denied service based on the color of their skin. The act also stopped race, religion, national origin and gender discrimination by employers and labor unions.  It created an Equal Employment Opportunity Commission so workers could file lawsuits if they were discriminated against. The act stopped the use of federal money for any program that discriminated, authorized the Department of Education to help with school desegregation, gave a higher status to the Commission on Civil Rights, and banned people from not allowing voters to vote if they were qualified to.  For civil rights leader Martin Luther King Jr., it was nothing less than a “second emancipation (freedom).”</a:t>
            </a:r>
          </a:p>
          <a:p>
            <a:pPr marL="228600" indent="-228600">
              <a:buFont typeface="+mj-lt"/>
              <a:buAutoNum type="arabicPeriod"/>
            </a:pPr>
            <a:endParaRPr sz="1200" dirty="0">
              <a:solidFill>
                <a:srgbClr val="101010"/>
              </a:solidFill>
            </a:endParaRPr>
          </a:p>
          <a:p>
            <a:pPr marL="509412" indent="-339608">
              <a:buClr>
                <a:srgbClr val="101010"/>
              </a:buClr>
              <a:buSzPct val="100000"/>
              <a:buFont typeface="+mj-lt"/>
              <a:buAutoNum type="arabicPeriod"/>
            </a:pPr>
            <a:r>
              <a:rPr lang="en-US" sz="1200" dirty="0">
                <a:solidFill>
                  <a:srgbClr val="101010"/>
                </a:solidFill>
              </a:rPr>
              <a:t>The Civil Rights Act was later expanded to bring Americans with disabilities, the elderly, and women in college sports under its umbrella. It also cleared the way for two major follow-up laws: the Voting Rights Act of 1965 and the Fair Housing Act of 1968.  The Voting Rights Act banned literacy tests in order to vote and other discriminatory voting practices.  The Fair Housing Act banned discrimination in the sale, rental, and financing (getting a loan) of property. Though the struggle against racism would continue, legal segregation had ended. </a:t>
            </a:r>
          </a:p>
          <a:p>
            <a:pPr marL="228600" indent="-228600">
              <a:buFont typeface="+mj-lt"/>
              <a:buAutoNum type="arabicPeriod"/>
            </a:pPr>
            <a:endParaRPr sz="1200" dirty="0">
              <a:solidFill>
                <a:srgbClr val="101010"/>
              </a:solidFill>
            </a:endParaRPr>
          </a:p>
          <a:p>
            <a:pPr marL="228600" indent="-228600" algn="ctr">
              <a:buFont typeface="+mj-lt"/>
              <a:buAutoNum type="arabicPeriod"/>
            </a:pPr>
            <a:r>
              <a:rPr lang="en-US" sz="1200" dirty="0">
                <a:solidFill>
                  <a:srgbClr val="101010"/>
                </a:solidFill>
              </a:rPr>
              <a:t>Adapted From: </a:t>
            </a:r>
            <a:r>
              <a:rPr lang="en-US" sz="1200" u="sng" dirty="0">
                <a:solidFill>
                  <a:schemeClr val="hlink"/>
                </a:solidFill>
                <a:hlinkClick r:id="rId4"/>
              </a:rPr>
              <a:t>http://www.history.com/topics/womens-history/19th-amendment</a:t>
            </a:r>
          </a:p>
          <a:p>
            <a:pPr marL="228600" indent="-228600">
              <a:buFont typeface="+mj-lt"/>
              <a:buAutoNum type="arabicPeriod"/>
            </a:pPr>
            <a:endParaRPr sz="1200" dirty="0">
              <a:solidFill>
                <a:srgbClr val="101010"/>
              </a:solidFill>
            </a:endParaRPr>
          </a:p>
          <a:p>
            <a:pPr marL="509412" indent="-339608">
              <a:buClr>
                <a:srgbClr val="101010"/>
              </a:buClr>
              <a:buSzPct val="100000"/>
              <a:buFont typeface="+mj-lt"/>
              <a:buAutoNum type="arabicPeriod"/>
            </a:pPr>
            <a:r>
              <a:rPr lang="en-US" sz="1200" dirty="0">
                <a:solidFill>
                  <a:srgbClr val="101010"/>
                </a:solidFill>
              </a:rPr>
              <a:t>Ratified (made into law) on August 18, 1920, the 19th Amendment to the U.S. Constitution gave American women the right to vote—a right known as women’s suffrage. At the time the U.S. was founded, female citizens did not have all of the same rights as men, including the right to vote. It was not until 1848 that the movement for women’s rights went to a national level with a convention in Seneca Falls, New York.  That convention was organized by abolitionists (people who were working to end slavery) Elizabeth Cady Stanton (1815-1902) and </a:t>
            </a:r>
            <a:r>
              <a:rPr lang="en-US" sz="1200" dirty="0" err="1">
                <a:solidFill>
                  <a:srgbClr val="101010"/>
                </a:solidFill>
              </a:rPr>
              <a:t>Lucretia</a:t>
            </a:r>
            <a:r>
              <a:rPr lang="en-US" sz="1200" dirty="0">
                <a:solidFill>
                  <a:srgbClr val="101010"/>
                </a:solidFill>
              </a:rPr>
              <a:t> Mott (1793-1880). </a:t>
            </a:r>
          </a:p>
          <a:p>
            <a:pPr marL="228600" indent="-228600">
              <a:buFont typeface="+mj-lt"/>
              <a:buAutoNum type="arabicPeriod"/>
            </a:pPr>
            <a:endParaRPr sz="1200" dirty="0">
              <a:solidFill>
                <a:srgbClr val="101010"/>
              </a:solidFill>
            </a:endParaRPr>
          </a:p>
          <a:p>
            <a:pPr marL="509412" indent="-339608">
              <a:buClr>
                <a:srgbClr val="101010"/>
              </a:buClr>
              <a:buSzPct val="100000"/>
              <a:buFont typeface="+mj-lt"/>
              <a:buAutoNum type="arabicPeriod"/>
            </a:pPr>
            <a:r>
              <a:rPr lang="en-US" sz="1200" dirty="0">
                <a:solidFill>
                  <a:srgbClr val="101010"/>
                </a:solidFill>
              </a:rPr>
              <a:t>After the convention, the demand for the right to vote became a main part of the women’s rights movement. Stanton and Mott, along with Susan B. Anthony (1820-1906) and other activists, formed organizations that raised public awareness and tried to persuade the government to give voting rights to women. After a 70-year battle, these groups finally were victorious with the passage of the 19th Amendment in 1920.</a:t>
            </a:r>
          </a:p>
          <a:p>
            <a:endParaRPr sz="1300" dirty="0">
              <a:solidFill>
                <a:srgbClr val="101010"/>
              </a:solidFill>
            </a:endParaRPr>
          </a:p>
          <a:p>
            <a:endParaRPr sz="1300" dirty="0">
              <a:solidFill>
                <a:srgbClr val="101010"/>
              </a:solidFill>
            </a:endParaRPr>
          </a:p>
          <a:p>
            <a:endParaRPr sz="1300" dirty="0">
              <a:solidFill>
                <a:srgbClr val="101010"/>
              </a:solidFill>
            </a:endParaRPr>
          </a:p>
          <a:p>
            <a:pPr algn="ctr">
              <a:buSzPct val="25000"/>
            </a:pPr>
            <a:r>
              <a:rPr lang="en-US" dirty="0">
                <a:solidFill>
                  <a:srgbClr val="101010"/>
                </a:solidFill>
              </a:rPr>
              <a:t> </a:t>
            </a:r>
          </a:p>
        </p:txBody>
      </p:sp>
    </p:spTree>
    <p:extLst>
      <p:ext uri="{BB962C8B-B14F-4D97-AF65-F5344CB8AC3E}">
        <p14:creationId xmlns:p14="http://schemas.microsoft.com/office/powerpoint/2010/main" val="1287410906"/>
      </p:ext>
    </p:extLst>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1242</TotalTime>
  <Words>8221</Words>
  <Application>Microsoft Office PowerPoint</Application>
  <PresentationFormat>Custom</PresentationFormat>
  <Paragraphs>1012</Paragraphs>
  <Slides>36</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Calibri</vt:lpstr>
      <vt:lpstr>Comic Sans MS</vt:lpstr>
      <vt:lpstr>Franklin Gothic Book</vt:lpstr>
      <vt:lpstr>Helvetica</vt:lpstr>
      <vt:lpstr>Lucida Handwriting</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Venn Diagram for Equal Rights for All  (Rosa Parks/Women’s Suffrage 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119</cp:revision>
  <cp:lastPrinted>2014-11-28T19:37:49Z</cp:lastPrinted>
  <dcterms:created xsi:type="dcterms:W3CDTF">2014-11-20T22:29:18Z</dcterms:created>
  <dcterms:modified xsi:type="dcterms:W3CDTF">2015-12-04T22:34:38Z</dcterms:modified>
</cp:coreProperties>
</file>