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16" r:id="rId2"/>
    <p:sldId id="341" r:id="rId3"/>
    <p:sldId id="346" r:id="rId4"/>
    <p:sldId id="336" r:id="rId5"/>
    <p:sldId id="317" r:id="rId6"/>
    <p:sldId id="342" r:id="rId7"/>
    <p:sldId id="343" r:id="rId8"/>
    <p:sldId id="344" r:id="rId9"/>
    <p:sldId id="345" r:id="rId10"/>
    <p:sldId id="337" r:id="rId11"/>
    <p:sldId id="318" r:id="rId12"/>
    <p:sldId id="319" r:id="rId13"/>
    <p:sldId id="320" r:id="rId14"/>
    <p:sldId id="321" r:id="rId15"/>
    <p:sldId id="322" r:id="rId16"/>
    <p:sldId id="338" r:id="rId17"/>
    <p:sldId id="323" r:id="rId18"/>
    <p:sldId id="324" r:id="rId19"/>
    <p:sldId id="325" r:id="rId20"/>
    <p:sldId id="326" r:id="rId21"/>
    <p:sldId id="327" r:id="rId22"/>
    <p:sldId id="328" r:id="rId23"/>
    <p:sldId id="329" r:id="rId24"/>
    <p:sldId id="330" r:id="rId25"/>
    <p:sldId id="331" r:id="rId26"/>
    <p:sldId id="339" r:id="rId27"/>
    <p:sldId id="332" r:id="rId28"/>
    <p:sldId id="333" r:id="rId29"/>
    <p:sldId id="340" r:id="rId30"/>
    <p:sldId id="334" r:id="rId31"/>
    <p:sldId id="309" r:id="rId32"/>
    <p:sldId id="310" r:id="rId33"/>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7D"/>
    <a:srgbClr val="FF4747"/>
    <a:srgbClr val="F20000"/>
    <a:srgbClr val="960000"/>
    <a:srgbClr val="5D2221"/>
    <a:srgbClr val="957DB1"/>
    <a:srgbClr val="F7994B"/>
    <a:srgbClr val="C05B08"/>
    <a:srgbClr val="255997"/>
    <a:srgbClr val="DEE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8" d="100"/>
          <a:sy n="98" d="100"/>
        </p:scale>
        <p:origin x="-58" y="2347"/>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32B9B3-3407-458C-BD68-2F29AFA52177}" type="datetimeFigureOut">
              <a:rPr lang="en-US" smtClean="0"/>
              <a:pPr/>
              <a:t>10/22/2015</a:t>
            </a:fld>
            <a:endParaRPr lang="en-US" dirty="0"/>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87DFC-7699-437D-BABD-1E569BADE287}" type="slidenum">
              <a:rPr lang="en-US" smtClean="0"/>
              <a:pPr/>
              <a:t>‹#›</a:t>
            </a:fld>
            <a:endParaRPr lang="en-US" dirty="0"/>
          </a:p>
        </p:txBody>
      </p:sp>
    </p:spTree>
    <p:extLst>
      <p:ext uri="{BB962C8B-B14F-4D97-AF65-F5344CB8AC3E}">
        <p14:creationId xmlns:p14="http://schemas.microsoft.com/office/powerpoint/2010/main" val="976571240"/>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287CE-B50A-4DD8-802D-588755CAADF2}" type="slidenum">
              <a:rPr lang="en-US" smtClean="0"/>
              <a:pPr/>
              <a:t>4</a:t>
            </a:fld>
            <a:endParaRPr lang="en-US" dirty="0"/>
          </a:p>
        </p:txBody>
      </p:sp>
    </p:spTree>
    <p:extLst>
      <p:ext uri="{BB962C8B-B14F-4D97-AF65-F5344CB8AC3E}">
        <p14:creationId xmlns:p14="http://schemas.microsoft.com/office/powerpoint/2010/main" val="115648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23</a:t>
            </a:fld>
            <a:endParaRPr lang="en-US" dirty="0"/>
          </a:p>
        </p:txBody>
      </p:sp>
    </p:spTree>
    <p:extLst>
      <p:ext uri="{BB962C8B-B14F-4D97-AF65-F5344CB8AC3E}">
        <p14:creationId xmlns:p14="http://schemas.microsoft.com/office/powerpoint/2010/main" val="404612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3AE05-4099-4EB1-9D03-179AC749451D}" type="datetime1">
              <a:rPr lang="en-US" smtClean="0"/>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426620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DC3F3-1467-4787-BC63-2A38C55B4E09}" type="datetime1">
              <a:rPr lang="en-US" smtClean="0"/>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35381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71FB2-287F-4E3B-977E-B3A84A8FD3D2}" type="datetime1">
              <a:rPr lang="en-US" smtClean="0"/>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4260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1E58BB-ECD9-465E-8671-CCBC4438B729}" type="datetime1">
              <a:rPr lang="en-US" smtClean="0"/>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322179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05756A-0FB9-400B-B207-52DC22A7FD08}" type="datetime1">
              <a:rPr lang="en-US" smtClean="0"/>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4076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D8DAEA-2F44-4D7A-8BC2-0E67D626231E}" type="datetime1">
              <a:rPr lang="en-US" smtClean="0"/>
              <a:t>10/22/2015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84312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14B896-8C29-4919-A793-2A89C22DC4A6}" type="datetime1">
              <a:rPr lang="en-US" smtClean="0"/>
              <a:t>10/22/2015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9496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B0E487-B88A-42DF-89CA-A70DABBC6295}" type="datetime1">
              <a:rPr lang="en-US" smtClean="0"/>
              <a:t>10/22/2015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7557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E9635-8309-4B7B-88B6-F01C3068C5A5}" type="datetime1">
              <a:rPr lang="en-US" smtClean="0"/>
              <a:t>10/22/2015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02859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94931-FD4A-42AD-926D-9EEA78714A99}" type="datetime1">
              <a:rPr lang="en-US" smtClean="0"/>
              <a:t>10/22/2015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98396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1FDCB-6324-461B-B954-46A5E90B2547}" type="datetime1">
              <a:rPr lang="en-US" smtClean="0"/>
              <a:t>10/22/2015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08578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8B03D198-206F-4CE8-B101-486801C660BE}" type="datetime1">
              <a:rPr lang="en-US" smtClean="0"/>
              <a:t>10/22/2015</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34200" y="9448800"/>
            <a:ext cx="838200" cy="609600"/>
          </a:xfrm>
          <a:prstGeom prst="rect">
            <a:avLst/>
          </a:prstGeom>
        </p:spPr>
        <p:txBody>
          <a:bodyPr vert="horz" lIns="101882" tIns="50941" rIns="101882" bIns="50941" rtlCol="0" anchor="ctr"/>
          <a:lstStyle>
            <a:lvl1pPr algn="r">
              <a:defRPr sz="1300">
                <a:solidFill>
                  <a:schemeClr val="tx1">
                    <a:tint val="75000"/>
                  </a:schemeClr>
                </a:solidFill>
              </a:defRPr>
            </a:lvl1pPr>
          </a:lstStyle>
          <a:p>
            <a:fld id="{CF669FE8-2A6A-4FDA-B6E7-4A7C87AD6E1D}" type="slidenum">
              <a:rPr lang="en-US" smtClean="0"/>
              <a:pPr/>
              <a:t>‹#›</a:t>
            </a:fld>
            <a:endParaRPr lang="en-US" dirty="0"/>
          </a:p>
        </p:txBody>
      </p:sp>
      <p:sp>
        <p:nvSpPr>
          <p:cNvPr id="7" name="TextBox 6"/>
          <p:cNvSpPr txBox="1"/>
          <p:nvPr userDrawn="1"/>
        </p:nvSpPr>
        <p:spPr>
          <a:xfrm>
            <a:off x="304800" y="9812179"/>
            <a:ext cx="5638800" cy="246221"/>
          </a:xfrm>
          <a:prstGeom prst="rect">
            <a:avLst/>
          </a:prstGeom>
          <a:no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000" dirty="0" smtClean="0"/>
              <a:t>HSD –</a:t>
            </a:r>
            <a:r>
              <a:rPr lang="en-US" sz="1000" baseline="0" dirty="0" smtClean="0"/>
              <a:t> OSP  Susan Richmond 2015</a:t>
            </a:r>
            <a:endParaRPr lang="en-US" sz="1000" dirty="0"/>
          </a:p>
        </p:txBody>
      </p:sp>
    </p:spTree>
    <p:extLst>
      <p:ext uri="{BB962C8B-B14F-4D97-AF65-F5344CB8AC3E}">
        <p14:creationId xmlns:p14="http://schemas.microsoft.com/office/powerpoint/2010/main" val="374117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JX7it9f0yI" TargetMode="External"/><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CJX7it9f0yI"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CJX7it9f0yI"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pic>
        <p:nvPicPr>
          <p:cNvPr id="29" name="Picture 2" descr="http://www.hsd.k12.or.us/Portals/_default/Skins/DistrictSkin/images/webheadsm.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343400" y="9395460"/>
            <a:ext cx="2286000" cy="58674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6485" y="76200"/>
            <a:ext cx="7789672" cy="9220201"/>
            <a:chOff x="-14546" y="69272"/>
            <a:chExt cx="6873240" cy="8382001"/>
          </a:xfrm>
        </p:grpSpPr>
        <p:pic>
          <p:nvPicPr>
            <p:cNvPr id="9" name="Picture 6" descr="http://limestonedpi.weebly.com/uploads/3/1/3/6/31365507/1053081_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607" y="69272"/>
              <a:ext cx="5734745" cy="129540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14546" y="973975"/>
              <a:ext cx="6873240" cy="7477298"/>
              <a:chOff x="68579" y="990600"/>
              <a:chExt cx="6873240" cy="7477298"/>
            </a:xfrm>
          </p:grpSpPr>
          <p:grpSp>
            <p:nvGrpSpPr>
              <p:cNvPr id="23" name="Group 22"/>
              <p:cNvGrpSpPr/>
              <p:nvPr/>
            </p:nvGrpSpPr>
            <p:grpSpPr>
              <a:xfrm>
                <a:off x="68579" y="990600"/>
                <a:ext cx="6873240" cy="7477298"/>
                <a:chOff x="0" y="990600"/>
                <a:chExt cx="6873240" cy="7477298"/>
              </a:xfrm>
            </p:grpSpPr>
            <p:grpSp>
              <p:nvGrpSpPr>
                <p:cNvPr id="21" name="Group 20"/>
                <p:cNvGrpSpPr/>
                <p:nvPr/>
              </p:nvGrpSpPr>
              <p:grpSpPr>
                <a:xfrm>
                  <a:off x="0" y="990600"/>
                  <a:ext cx="6873240" cy="7477298"/>
                  <a:chOff x="0" y="990600"/>
                  <a:chExt cx="6873240" cy="7477298"/>
                </a:xfrm>
              </p:grpSpPr>
              <p:grpSp>
                <p:nvGrpSpPr>
                  <p:cNvPr id="11" name="Group 10"/>
                  <p:cNvGrpSpPr/>
                  <p:nvPr/>
                </p:nvGrpSpPr>
                <p:grpSpPr>
                  <a:xfrm>
                    <a:off x="0" y="990600"/>
                    <a:ext cx="6873240" cy="1658389"/>
                    <a:chOff x="0" y="990600"/>
                    <a:chExt cx="6873240" cy="1658389"/>
                  </a:xfrm>
                </p:grpSpPr>
                <p:grpSp>
                  <p:nvGrpSpPr>
                    <p:cNvPr id="8" name="Group 7"/>
                    <p:cNvGrpSpPr/>
                    <p:nvPr/>
                  </p:nvGrpSpPr>
                  <p:grpSpPr>
                    <a:xfrm>
                      <a:off x="0" y="990600"/>
                      <a:ext cx="6858000" cy="1645920"/>
                      <a:chOff x="0" y="990600"/>
                      <a:chExt cx="6858000" cy="1645920"/>
                    </a:xfrm>
                  </p:grpSpPr>
                  <p:sp>
                    <p:nvSpPr>
                      <p:cNvPr id="2" name="Rectangle 1"/>
                      <p:cNvSpPr/>
                      <p:nvPr/>
                    </p:nvSpPr>
                    <p:spPr>
                      <a:xfrm>
                        <a:off x="0" y="990600"/>
                        <a:ext cx="6858000" cy="762000"/>
                      </a:xfrm>
                      <a:prstGeom prst="rect">
                        <a:avLst/>
                      </a:prstGeom>
                      <a:solidFill>
                        <a:srgbClr val="5D2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sp>
                    <p:nvSpPr>
                      <p:cNvPr id="4" name="Rectangle 3"/>
                      <p:cNvSpPr/>
                      <p:nvPr/>
                    </p:nvSpPr>
                    <p:spPr>
                      <a:xfrm>
                        <a:off x="0" y="1143000"/>
                        <a:ext cx="6858000" cy="76200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4478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676400"/>
                        <a:ext cx="6858000" cy="762000"/>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1874520"/>
                        <a:ext cx="6858000" cy="762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2133600"/>
                        <a:ext cx="6858000" cy="50292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15240" y="1222025"/>
                      <a:ext cx="6858000" cy="142696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dirty="0">
                          <a:ln w="0"/>
                          <a:solidFill>
                            <a:schemeClr val="bg1">
                              <a:lumMod val="75000"/>
                            </a:schemeClr>
                          </a:solidFill>
                          <a:effectLst>
                            <a:reflection blurRad="12700" stA="50000" endPos="50000" dist="5000" dir="5400000" sy="-100000" rotWithShape="0"/>
                          </a:effectLst>
                          <a:latin typeface="Comic Sans MS" panose="030F0702030302020204" pitchFamily="66" charset="0"/>
                        </a:rPr>
                        <a:t>INTERIM </a:t>
                      </a:r>
                      <a:endParaRPr lang="en-US" sz="4800" b="1" cap="all" dirty="0" smtClean="0">
                        <a:ln w="0"/>
                        <a:solidFill>
                          <a:schemeClr val="bg1">
                            <a:lumMod val="75000"/>
                          </a:schemeClr>
                        </a:solidFill>
                        <a:effectLst>
                          <a:reflection blurRad="12700" stA="50000" endPos="50000" dist="5000" dir="5400000" sy="-100000" rotWithShape="0"/>
                        </a:effectLst>
                        <a:latin typeface="Comic Sans MS" panose="030F0702030302020204" pitchFamily="66" charset="0"/>
                      </a:endParaRPr>
                    </a:p>
                    <a:p>
                      <a:pPr algn="ctr"/>
                      <a:r>
                        <a:rPr lang="en-US" sz="4800" b="1" cap="all" dirty="0" smtClean="0">
                          <a:ln w="0"/>
                          <a:solidFill>
                            <a:schemeClr val="bg1">
                              <a:lumMod val="75000"/>
                            </a:schemeClr>
                          </a:solidFill>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rPr>
                        <a:t>ASSESSMENT</a:t>
                      </a:r>
                      <a:endParaRPr lang="en-US" sz="4800" b="1" cap="all" dirty="0">
                        <a:ln w="0"/>
                        <a:solidFill>
                          <a:schemeClr val="bg1">
                            <a:lumMod val="75000"/>
                          </a:schemeClr>
                        </a:solidFill>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endParaRPr>
                    </a:p>
                  </p:txBody>
                </p:sp>
              </p:grpSp>
              <p:pic>
                <p:nvPicPr>
                  <p:cNvPr id="1046" name="Picture 22" descr="https://encrypted-tbn0.gstatic.com/images?q=tbn:ANd9GcR670A4_NsEz0rkw5S0fSUFOZdfd06A1vBExtciEnjTubFApCQoFg"/>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7720" r="3589"/>
                  <a:stretch/>
                </p:blipFill>
                <p:spPr bwMode="auto">
                  <a:xfrm>
                    <a:off x="609600" y="2923753"/>
                    <a:ext cx="5791199" cy="554414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960120" y="3124200"/>
                  <a:ext cx="5607626" cy="979289"/>
                </a:xfrm>
                <a:prstGeom prst="rect">
                  <a:avLst/>
                </a:prstGeom>
                <a:noFill/>
              </p:spPr>
              <p:txBody>
                <a:bodyPr wrap="square" rtlCol="0">
                  <a:spAutoFit/>
                </a:bodyPr>
                <a:lstStyle/>
                <a:p>
                  <a:endParaRPr lang="en-US" sz="3200" b="1" dirty="0" smtClean="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Teacher </a:t>
                  </a:r>
                  <a:r>
                    <a:rPr lang="en-US" sz="3200" b="1" dirty="0">
                      <a:effectLst>
                        <a:outerShdw blurRad="38100" dist="38100" dir="2700000" algn="tl">
                          <a:srgbClr val="000000">
                            <a:alpha val="43137"/>
                          </a:srgbClr>
                        </a:outerShdw>
                      </a:effectLst>
                    </a:rPr>
                    <a:t>Directions</a:t>
                  </a:r>
                </a:p>
              </p:txBody>
            </p:sp>
          </p:grpSp>
          <p:sp>
            <p:nvSpPr>
              <p:cNvPr id="25" name="Rectangle 24"/>
              <p:cNvSpPr/>
              <p:nvPr/>
            </p:nvSpPr>
            <p:spPr>
              <a:xfrm>
                <a:off x="2369125" y="5026311"/>
                <a:ext cx="2397206" cy="587574"/>
              </a:xfrm>
              <a:prstGeom prst="rect">
                <a:avLst/>
              </a:prstGeom>
              <a:noFill/>
            </p:spPr>
            <p:txBody>
              <a:bodyPr wrap="none" lIns="91440" tIns="45720" rIns="91440" bIns="45720">
                <a:spAutoFit/>
              </a:bodyPr>
              <a:lstStyle/>
              <a:p>
                <a:pPr algn="ctr"/>
                <a:r>
                  <a:rPr lang="en-US" sz="3600" b="1" i="1" dirty="0">
                    <a:ln w="1905"/>
                    <a:solidFill>
                      <a:schemeClr val="bg2">
                        <a:lumMod val="10000"/>
                      </a:schemeClr>
                    </a:solidFill>
                    <a:effectLst>
                      <a:innerShdw blurRad="69850" dist="43180" dir="5400000">
                        <a:srgbClr val="000000">
                          <a:alpha val="65000"/>
                        </a:srgbClr>
                      </a:innerShdw>
                    </a:effectLst>
                  </a:rPr>
                  <a:t>Fourth Grade</a:t>
                </a:r>
              </a:p>
            </p:txBody>
          </p:sp>
        </p:grpSp>
      </p:grpSp>
      <p:pic>
        <p:nvPicPr>
          <p:cNvPr id="1026" name="Picture 2" descr="https://blognumbers.files.wordpress.com/2010/09/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26" t="12807" r="10004" b="9760"/>
          <a:stretch/>
        </p:blipFill>
        <p:spPr bwMode="auto">
          <a:xfrm>
            <a:off x="1618048" y="5333999"/>
            <a:ext cx="1003477" cy="1162703"/>
          </a:xfrm>
          <a:prstGeom prst="rect">
            <a:avLst/>
          </a:prstGeom>
          <a:noFill/>
          <a:extLst>
            <a:ext uri="{909E8E84-426E-40DD-AFC4-6F175D3DCCD1}">
              <a14:hiddenFill xmlns:a14="http://schemas.microsoft.com/office/drawing/2010/main">
                <a:solidFill>
                  <a:srgbClr val="FFFFFF"/>
                </a:solidFill>
              </a14:hiddenFill>
            </a:ext>
          </a:extLst>
        </p:spPr>
      </p:pic>
      <p:sp>
        <p:nvSpPr>
          <p:cNvPr id="27" name="Slide Number Placeholder 26"/>
          <p:cNvSpPr>
            <a:spLocks noGrp="1"/>
          </p:cNvSpPr>
          <p:nvPr>
            <p:ph type="sldNum" sz="quarter" idx="12"/>
          </p:nvPr>
        </p:nvSpPr>
        <p:spPr/>
        <p:txBody>
          <a:bodyPr/>
          <a:lstStyle/>
          <a:p>
            <a:fld id="{CF669FE8-2A6A-4FDA-B6E7-4A7C87AD6E1D}" type="slidenum">
              <a:rPr lang="en-US" smtClean="0"/>
              <a:pPr/>
              <a:t>1</a:t>
            </a:fld>
            <a:endParaRPr lang="en-US" dirty="0"/>
          </a:p>
        </p:txBody>
      </p:sp>
    </p:spTree>
    <p:extLst>
      <p:ext uri="{BB962C8B-B14F-4D97-AF65-F5344CB8AC3E}">
        <p14:creationId xmlns:p14="http://schemas.microsoft.com/office/powerpoint/2010/main" val="350256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9567035"/>
              </p:ext>
            </p:extLst>
          </p:nvPr>
        </p:nvGraphicFramePr>
        <p:xfrm>
          <a:off x="304800" y="328295"/>
          <a:ext cx="7239000" cy="9294780"/>
        </p:xfrm>
        <a:graphic>
          <a:graphicData uri="http://schemas.openxmlformats.org/drawingml/2006/table">
            <a:tbl>
              <a:tblPr/>
              <a:tblGrid>
                <a:gridCol w="609600"/>
                <a:gridCol w="1447800"/>
                <a:gridCol w="1524000"/>
                <a:gridCol w="1447800"/>
                <a:gridCol w="1096945"/>
                <a:gridCol w="1112855"/>
              </a:tblGrid>
              <a:tr h="389134">
                <a:tc rowSpan="2">
                  <a:txBody>
                    <a:bodyPr/>
                    <a:lstStyle/>
                    <a:p>
                      <a:pPr marL="0" marR="0" algn="ctr">
                        <a:lnSpc>
                          <a:spcPct val="115000"/>
                        </a:lnSpc>
                        <a:spcBef>
                          <a:spcPts val="0"/>
                        </a:spcBef>
                        <a:spcAft>
                          <a:spcPts val="0"/>
                        </a:spcAft>
                      </a:pPr>
                      <a:r>
                        <a:rPr lang="en-US" sz="1200" b="1" dirty="0">
                          <a:solidFill>
                            <a:srgbClr val="000000"/>
                          </a:solidFill>
                          <a:latin typeface="+mn-lt"/>
                          <a:ea typeface="Times New Roman"/>
                          <a:cs typeface="Times New Roman"/>
                        </a:rPr>
                        <a:t>Score</a:t>
                      </a:r>
                      <a:endParaRPr lang="en-US" sz="1200" dirty="0">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n-US" sz="1100" b="1" dirty="0" smtClean="0">
                          <a:solidFill>
                            <a:srgbClr val="000000"/>
                          </a:solidFill>
                          <a:effectLst>
                            <a:outerShdw blurRad="38100" dist="38100" dir="2700000" algn="tl">
                              <a:srgbClr val="000000">
                                <a:alpha val="43137"/>
                              </a:srgbClr>
                            </a:outerShdw>
                          </a:effectLst>
                          <a:latin typeface="+mn-lt"/>
                          <a:ea typeface="Times New Roman"/>
                          <a:cs typeface="Times New Roman"/>
                        </a:rPr>
                        <a:t>Statement of Purpose/Focus and </a:t>
                      </a:r>
                    </a:p>
                    <a:p>
                      <a:pPr marL="0" marR="0" algn="ctr">
                        <a:lnSpc>
                          <a:spcPct val="115000"/>
                        </a:lnSpc>
                        <a:spcBef>
                          <a:spcPts val="0"/>
                        </a:spcBef>
                        <a:spcAft>
                          <a:spcPts val="0"/>
                        </a:spcAft>
                      </a:pPr>
                      <a:r>
                        <a:rPr lang="en-US" sz="1100" b="1" dirty="0" smtClean="0">
                          <a:solidFill>
                            <a:srgbClr val="000000"/>
                          </a:solidFill>
                          <a:effectLst>
                            <a:outerShdw blurRad="38100" dist="38100" dir="2700000" algn="tl">
                              <a:srgbClr val="000000">
                                <a:alpha val="43137"/>
                              </a:srgbClr>
                            </a:outerShdw>
                          </a:effectLst>
                          <a:latin typeface="+mn-lt"/>
                          <a:ea typeface="Times New Roman"/>
                          <a:cs typeface="Times New Roman"/>
                        </a:rPr>
                        <a:t>Organization</a:t>
                      </a:r>
                      <a:endParaRPr lang="en-US" sz="11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b="1" dirty="0">
                          <a:solidFill>
                            <a:srgbClr val="000000"/>
                          </a:solidFill>
                          <a:effectLst>
                            <a:outerShdw blurRad="38100" dist="38100" dir="2700000" algn="tl">
                              <a:srgbClr val="000000">
                                <a:alpha val="43137"/>
                              </a:srgbClr>
                            </a:outerShdw>
                          </a:effectLst>
                          <a:latin typeface="+mn-lt"/>
                          <a:ea typeface="Times New Roman"/>
                          <a:cs typeface="Times New Roman"/>
                        </a:rPr>
                        <a:t>Development: Language and Elaboration of Evidence</a:t>
                      </a:r>
                      <a:endParaRPr lang="en-US" sz="11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n-US" sz="1300" b="1" dirty="0">
                          <a:solidFill>
                            <a:srgbClr val="000000"/>
                          </a:solidFill>
                          <a:effectLst>
                            <a:outerShdw blurRad="38100" dist="38100" dir="2700000" algn="tl">
                              <a:srgbClr val="000000">
                                <a:alpha val="43137"/>
                              </a:srgbClr>
                            </a:outerShdw>
                          </a:effectLst>
                          <a:latin typeface="+mn-lt"/>
                          <a:ea typeface="Times New Roman"/>
                          <a:cs typeface="Times New Roman"/>
                        </a:rPr>
                        <a:t>Conventions</a:t>
                      </a:r>
                      <a:endParaRPr lang="en-US" sz="13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462686">
                <a:tc vMerge="1">
                  <a:txBody>
                    <a:bodyPr/>
                    <a:lstStyle/>
                    <a:p>
                      <a:endParaRPr lang="en-US"/>
                    </a:p>
                  </a:txBody>
                  <a:tcPr/>
                </a:tc>
                <a:tc>
                  <a:txBody>
                    <a:bodyPr/>
                    <a:lstStyle/>
                    <a:p>
                      <a:pPr marL="0" marR="0" algn="ctr">
                        <a:lnSpc>
                          <a:spcPct val="115000"/>
                        </a:lnSpc>
                        <a:spcBef>
                          <a:spcPts val="0"/>
                        </a:spcBef>
                        <a:spcAft>
                          <a:spcPts val="0"/>
                        </a:spcAft>
                      </a:pPr>
                      <a:r>
                        <a:rPr lang="en-US" sz="1200" b="1" dirty="0" smtClean="0">
                          <a:solidFill>
                            <a:srgbClr val="000000"/>
                          </a:solidFill>
                          <a:effectLst>
                            <a:outerShdw blurRad="38100" dist="38100" dir="2700000" algn="tl">
                              <a:srgbClr val="000000">
                                <a:alpha val="43137"/>
                              </a:srgbClr>
                            </a:outerShdw>
                          </a:effectLst>
                          <a:latin typeface="+mn-lt"/>
                          <a:ea typeface="Times New Roman"/>
                          <a:cs typeface="Times New Roman"/>
                        </a:rPr>
                        <a:t>Statement of Purpose/Focus   </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effectLst>
                            <a:outerShdw blurRad="38100" dist="38100" dir="2700000" algn="tl">
                              <a:srgbClr val="000000">
                                <a:alpha val="43137"/>
                              </a:srgbClr>
                            </a:outerShdw>
                          </a:effectLst>
                          <a:latin typeface="+mn-lt"/>
                        </a:rPr>
                        <a:t>Organization</a:t>
                      </a:r>
                      <a:endParaRPr lang="en-US" sz="1200" b="1" dirty="0">
                        <a:effectLst>
                          <a:outerShdw blurRad="38100" dist="38100" dir="2700000" algn="tl">
                            <a:srgbClr val="000000">
                              <a:alpha val="43137"/>
                            </a:srgbClr>
                          </a:outerShdw>
                        </a:effectLst>
                        <a:latin typeface="+mn-lt"/>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200" b="1" dirty="0">
                          <a:solidFill>
                            <a:srgbClr val="000000"/>
                          </a:solidFill>
                          <a:effectLst>
                            <a:outerShdw blurRad="38100" dist="38100" dir="2700000" algn="tl">
                              <a:srgbClr val="000000">
                                <a:alpha val="43137"/>
                              </a:srgbClr>
                            </a:outerShdw>
                          </a:effectLst>
                          <a:latin typeface="+mn-lt"/>
                          <a:ea typeface="Times New Roman"/>
                          <a:cs typeface="Times New Roman"/>
                        </a:rPr>
                        <a:t>Elaboration of Evidence</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200" b="1" dirty="0">
                          <a:solidFill>
                            <a:srgbClr val="000000"/>
                          </a:solidFill>
                          <a:effectLst>
                            <a:outerShdw blurRad="38100" dist="38100" dir="2700000" algn="tl">
                              <a:srgbClr val="000000">
                                <a:alpha val="43137"/>
                              </a:srgbClr>
                            </a:outerShdw>
                          </a:effectLst>
                          <a:latin typeface="+mn-lt"/>
                          <a:ea typeface="Times New Roman"/>
                          <a:cs typeface="Times New Roman"/>
                        </a:rPr>
                        <a:t>Language and Vocabulary</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937980">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mn-lt"/>
                          <a:ea typeface="Calibri"/>
                          <a:cs typeface="Times New Roman"/>
                        </a:rPr>
                        <a:t>Exemplary</a:t>
                      </a:r>
                      <a:endParaRPr lang="en-US" sz="8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is fully sustained and consistently and purposefully focused: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latin typeface="+mn-lt"/>
                          <a:ea typeface="Calibri"/>
                          <a:cs typeface="Times New Roman"/>
                        </a:rPr>
                        <a:t>controlling </a:t>
                      </a:r>
                      <a:r>
                        <a:rPr lang="en-US" sz="900" dirty="0">
                          <a:latin typeface="+mn-lt"/>
                          <a:ea typeface="Calibri"/>
                          <a:cs typeface="Times New Roman"/>
                        </a:rPr>
                        <a:t>idea or main idea of a topic is focused, clearly stated, and strongly </a:t>
                      </a:r>
                      <a:r>
                        <a:rPr lang="en-US" sz="900" dirty="0" smtClean="0">
                          <a:latin typeface="+mn-lt"/>
                          <a:ea typeface="Calibri"/>
                          <a:cs typeface="Times New Roman"/>
                        </a:rPr>
                        <a:t>maintained.</a:t>
                      </a:r>
                    </a:p>
                    <a:p>
                      <a:pPr marL="58738" marR="0" indent="-58738" algn="l">
                        <a:spcBef>
                          <a:spcPts val="0"/>
                        </a:spcBef>
                        <a:spcAft>
                          <a:spcPts val="0"/>
                        </a:spcAft>
                        <a:buFont typeface="Arial" pitchFamily="34" charset="0"/>
                        <a:buChar char="•"/>
                      </a:pPr>
                      <a:endParaRPr lang="en-US" sz="900" dirty="0" smtClean="0">
                        <a:latin typeface="+mn-lt"/>
                        <a:ea typeface="Calibri"/>
                        <a:cs typeface="Times New Roman"/>
                      </a:endParaRPr>
                    </a:p>
                    <a:p>
                      <a:pPr marL="58738" marR="0" indent="-58738" algn="l">
                        <a:spcBef>
                          <a:spcPts val="0"/>
                        </a:spcBef>
                        <a:spcAft>
                          <a:spcPts val="0"/>
                        </a:spcAft>
                        <a:buFont typeface="Arial" pitchFamily="34" charset="0"/>
                        <a:buChar char="•"/>
                      </a:pPr>
                      <a:r>
                        <a:rPr lang="en-US" sz="900" dirty="0" smtClean="0">
                          <a:latin typeface="+mn-lt"/>
                          <a:ea typeface="Calibri"/>
                          <a:cs typeface="Times New Roman"/>
                        </a:rPr>
                        <a:t>controlling </a:t>
                      </a:r>
                      <a:r>
                        <a:rPr lang="en-US" sz="900" dirty="0">
                          <a:latin typeface="+mn-lt"/>
                          <a:ea typeface="Calibri"/>
                          <a:cs typeface="Times New Roman"/>
                        </a:rPr>
                        <a:t>idea or main idea of a topic is introduced and communicated clearly within the context </a:t>
                      </a:r>
                      <a:r>
                        <a:rPr lang="en-US" sz="900" dirty="0" smtClean="0">
                          <a:latin typeface="+mn-lt"/>
                          <a:ea typeface="Calibri"/>
                          <a:cs typeface="Times New Roman"/>
                        </a:rPr>
                        <a:t>.</a:t>
                      </a:r>
                      <a:endParaRPr lang="en-US" sz="900" dirty="0">
                        <a:latin typeface="+mn-lt"/>
                        <a:ea typeface="Calibri"/>
                        <a:cs typeface="Times New Roman"/>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has a clear and effective organizational structure creating unity and completeness: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a variety of transitional strategies logical progression of ideas from beginning to </a:t>
                      </a:r>
                      <a:r>
                        <a:rPr lang="en-US" sz="900" dirty="0" smtClean="0">
                          <a:solidFill>
                            <a:srgbClr val="000000"/>
                          </a:solidFill>
                          <a:latin typeface="+mn-lt"/>
                          <a:ea typeface="Calibri"/>
                          <a:cs typeface="Franklin Gothic Book"/>
                        </a:rPr>
                        <a:t>end. </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 effective </a:t>
                      </a:r>
                      <a:r>
                        <a:rPr lang="en-US" sz="900" dirty="0">
                          <a:solidFill>
                            <a:srgbClr val="000000"/>
                          </a:solidFill>
                          <a:latin typeface="+mn-lt"/>
                          <a:ea typeface="Calibri"/>
                          <a:cs typeface="Franklin Gothic Book"/>
                        </a:rPr>
                        <a:t>introduction and conclusion for audience and </a:t>
                      </a:r>
                      <a:r>
                        <a:rPr lang="en-US" sz="900" dirty="0" smtClean="0">
                          <a:solidFill>
                            <a:srgbClr val="000000"/>
                          </a:solidFill>
                          <a:latin typeface="+mn-lt"/>
                          <a:ea typeface="Calibri"/>
                          <a:cs typeface="Franklin Gothic Book"/>
                        </a:rPr>
                        <a:t>purpose.</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provides thorough and convincing support/evidence for the controlling idea or main idea that includes the effective use of sources, facts, and details: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evidence from sources is smoothly </a:t>
                      </a:r>
                      <a:r>
                        <a:rPr lang="en-US" sz="900" dirty="0" smtClean="0">
                          <a:solidFill>
                            <a:srgbClr val="000000"/>
                          </a:solidFill>
                          <a:latin typeface="+mn-lt"/>
                          <a:ea typeface="Calibri"/>
                          <a:cs typeface="Franklin Gothic Book"/>
                        </a:rPr>
                        <a:t>integrated comprehensive</a:t>
                      </a:r>
                      <a:r>
                        <a:rPr lang="en-US" sz="900" dirty="0">
                          <a:solidFill>
                            <a:srgbClr val="000000"/>
                          </a:solidFill>
                          <a:latin typeface="+mn-lt"/>
                          <a:ea typeface="Calibri"/>
                          <a:cs typeface="Franklin Gothic Book"/>
                        </a:rPr>
                        <a:t>, and relevant </a:t>
                      </a:r>
                      <a:r>
                        <a:rPr lang="en-US" sz="900" dirty="0" smtClean="0">
                          <a:solidFill>
                            <a:srgbClr val="000000"/>
                          </a:solidFill>
                          <a:latin typeface="+mn-lt"/>
                          <a:ea typeface="Calibri"/>
                          <a:cs typeface="Franklin Gothic Book"/>
                        </a:rPr>
                        <a:t>.</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effective </a:t>
                      </a:r>
                      <a:r>
                        <a:rPr lang="en-US" sz="900" dirty="0">
                          <a:solidFill>
                            <a:srgbClr val="000000"/>
                          </a:solidFill>
                          <a:latin typeface="+mn-lt"/>
                          <a:ea typeface="Calibri"/>
                          <a:cs typeface="Franklin Gothic Book"/>
                        </a:rPr>
                        <a:t>use of a variety of elaborative techniques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clearly and effectively expresses ideas, using precise language: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academic and domain-specific vocabulary is clearly appropriate for the audience and </a:t>
                      </a:r>
                      <a:r>
                        <a:rPr lang="en-US" sz="900" dirty="0" smtClean="0">
                          <a:solidFill>
                            <a:srgbClr val="000000"/>
                          </a:solidFill>
                          <a:latin typeface="+mn-lt"/>
                          <a:ea typeface="Calibri"/>
                          <a:cs typeface="Franklin Gothic Book"/>
                        </a:rPr>
                        <a:t>purpose.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demonstrates a strong command of conventions: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few</a:t>
                      </a:r>
                      <a:r>
                        <a:rPr lang="en-US" sz="900" dirty="0">
                          <a:solidFill>
                            <a:srgbClr val="000000"/>
                          </a:solidFill>
                          <a:latin typeface="+mn-lt"/>
                          <a:ea typeface="Calibri"/>
                          <a:cs typeface="Franklin Gothic Book"/>
                        </a:rPr>
                        <a:t>, if any, errors are present in usage and sentence </a:t>
                      </a:r>
                      <a:r>
                        <a:rPr lang="en-US" sz="900" dirty="0" smtClean="0">
                          <a:solidFill>
                            <a:srgbClr val="000000"/>
                          </a:solidFill>
                          <a:latin typeface="+mn-lt"/>
                          <a:ea typeface="Calibri"/>
                          <a:cs typeface="Franklin Gothic Book"/>
                        </a:rPr>
                        <a:t>formation. </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effective </a:t>
                      </a:r>
                      <a:r>
                        <a:rPr lang="en-US" sz="900" dirty="0">
                          <a:solidFill>
                            <a:srgbClr val="000000"/>
                          </a:solidFill>
                          <a:latin typeface="+mn-lt"/>
                          <a:ea typeface="Calibri"/>
                          <a:cs typeface="Franklin Gothic Book"/>
                        </a:rPr>
                        <a:t>and consistent use of punctuation, capitalization, and </a:t>
                      </a:r>
                      <a:r>
                        <a:rPr lang="en-US" sz="900" dirty="0" smtClean="0">
                          <a:solidFill>
                            <a:srgbClr val="000000"/>
                          </a:solidFill>
                          <a:latin typeface="+mn-lt"/>
                          <a:ea typeface="Calibri"/>
                          <a:cs typeface="Franklin Gothic Book"/>
                        </a:rPr>
                        <a:t>spelling.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214835">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mn-lt"/>
                          <a:ea typeface="Calibri"/>
                          <a:cs typeface="Times New Roman"/>
                        </a:rPr>
                        <a:t>Proficient</a:t>
                      </a:r>
                      <a:endParaRPr lang="en-US" sz="8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is adequately sustained and generally focused</a:t>
                      </a:r>
                      <a:r>
                        <a:rPr lang="en-US" sz="900" dirty="0" smtClean="0">
                          <a:solidFill>
                            <a:srgbClr val="000000"/>
                          </a:solidFill>
                          <a:latin typeface="+mn-lt"/>
                          <a:ea typeface="Calibri"/>
                          <a:cs typeface="Franklin Gothic Book"/>
                        </a:rPr>
                        <a:t>:</a:t>
                      </a: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focus </a:t>
                      </a:r>
                      <a:r>
                        <a:rPr lang="en-US" sz="900" dirty="0">
                          <a:solidFill>
                            <a:srgbClr val="000000"/>
                          </a:solidFill>
                          <a:latin typeface="+mn-lt"/>
                          <a:ea typeface="Calibri"/>
                          <a:cs typeface="Franklin Gothic Book"/>
                        </a:rPr>
                        <a:t>is clear and for the most part maintained, </a:t>
                      </a:r>
                      <a:r>
                        <a:rPr lang="en-US" sz="900" i="1" dirty="0">
                          <a:solidFill>
                            <a:srgbClr val="000000"/>
                          </a:solidFill>
                          <a:latin typeface="+mn-lt"/>
                          <a:ea typeface="Calibri"/>
                          <a:cs typeface="Franklin Gothic Book"/>
                        </a:rPr>
                        <a:t>though some loosely related material may be </a:t>
                      </a:r>
                      <a:r>
                        <a:rPr lang="en-US" sz="900" i="1" dirty="0" smtClean="0">
                          <a:solidFill>
                            <a:srgbClr val="000000"/>
                          </a:solidFill>
                          <a:latin typeface="+mn-lt"/>
                          <a:ea typeface="Calibri"/>
                          <a:cs typeface="Franklin Gothic Book"/>
                        </a:rPr>
                        <a:t>present. </a:t>
                      </a:r>
                    </a:p>
                    <a:p>
                      <a:pPr marL="58738" marR="0" indent="-58738" algn="l">
                        <a:spcBef>
                          <a:spcPts val="0"/>
                        </a:spcBef>
                        <a:spcAft>
                          <a:spcPts val="0"/>
                        </a:spcAft>
                        <a:buFont typeface="Arial" pitchFamily="34" charset="0"/>
                        <a:buChar char="•"/>
                      </a:pPr>
                      <a:endParaRPr lang="en-US" sz="900" i="1"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some </a:t>
                      </a:r>
                      <a:r>
                        <a:rPr lang="en-US" sz="900" dirty="0">
                          <a:solidFill>
                            <a:srgbClr val="000000"/>
                          </a:solidFill>
                          <a:latin typeface="+mn-lt"/>
                          <a:ea typeface="Calibri"/>
                          <a:cs typeface="Franklin Gothic Book"/>
                        </a:rPr>
                        <a:t>context for the controlling idea or main idea of the topic is </a:t>
                      </a:r>
                      <a:r>
                        <a:rPr lang="en-US" sz="900" dirty="0" smtClean="0">
                          <a:solidFill>
                            <a:srgbClr val="000000"/>
                          </a:solidFill>
                          <a:latin typeface="+mn-lt"/>
                          <a:ea typeface="Calibri"/>
                          <a:cs typeface="Franklin Gothic Book"/>
                        </a:rPr>
                        <a:t>adequate.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has an evident organizational structure and a sense of completeness, though there may be minor flaws and some ideas may be loosely connected: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adequate </a:t>
                      </a:r>
                      <a:r>
                        <a:rPr lang="en-US" sz="900" dirty="0">
                          <a:solidFill>
                            <a:srgbClr val="000000"/>
                          </a:solidFill>
                          <a:latin typeface="+mn-lt"/>
                          <a:ea typeface="Calibri"/>
                          <a:cs typeface="Franklin Gothic Book"/>
                        </a:rPr>
                        <a:t>use of transitional strategies with some variety adequate progression of ideas from beginning to </a:t>
                      </a:r>
                      <a:r>
                        <a:rPr lang="en-US" sz="900" dirty="0" smtClean="0">
                          <a:solidFill>
                            <a:srgbClr val="000000"/>
                          </a:solidFill>
                          <a:latin typeface="+mn-lt"/>
                          <a:ea typeface="Calibri"/>
                          <a:cs typeface="Franklin Gothic Book"/>
                        </a:rPr>
                        <a:t>end.</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adequate introduction </a:t>
                      </a:r>
                      <a:r>
                        <a:rPr lang="en-US" sz="900" dirty="0">
                          <a:solidFill>
                            <a:srgbClr val="000000"/>
                          </a:solidFill>
                          <a:latin typeface="+mn-lt"/>
                          <a:ea typeface="Calibri"/>
                          <a:cs typeface="Franklin Gothic Book"/>
                        </a:rPr>
                        <a:t>and conclusion </a:t>
                      </a: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provides adequate support/evidence for the controlling idea or main idea that includes the use of sources, facts, and details: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some </a:t>
                      </a:r>
                      <a:r>
                        <a:rPr lang="en-US" sz="900" dirty="0">
                          <a:solidFill>
                            <a:srgbClr val="000000"/>
                          </a:solidFill>
                          <a:latin typeface="+mn-lt"/>
                          <a:ea typeface="Calibri"/>
                          <a:cs typeface="Franklin Gothic Book"/>
                        </a:rPr>
                        <a:t>evidence from sources is integrated, though citations may be general or imprecise </a:t>
                      </a:r>
                      <a:r>
                        <a:rPr lang="en-US" sz="900" dirty="0" smtClean="0">
                          <a:solidFill>
                            <a:srgbClr val="000000"/>
                          </a:solidFill>
                          <a:latin typeface="+mn-lt"/>
                          <a:ea typeface="Calibri"/>
                          <a:cs typeface="Franklin Gothic Book"/>
                        </a:rPr>
                        <a:t>.</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adequate </a:t>
                      </a:r>
                      <a:r>
                        <a:rPr lang="en-US" sz="900" dirty="0">
                          <a:solidFill>
                            <a:srgbClr val="000000"/>
                          </a:solidFill>
                          <a:latin typeface="+mn-lt"/>
                          <a:ea typeface="Calibri"/>
                          <a:cs typeface="Franklin Gothic Book"/>
                        </a:rPr>
                        <a:t>use of some elaborative techniques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adequately expresses ideas, employing a mix of precise with more general </a:t>
                      </a:r>
                      <a:r>
                        <a:rPr lang="en-US" sz="900" dirty="0" smtClean="0">
                          <a:solidFill>
                            <a:srgbClr val="000000"/>
                          </a:solidFill>
                          <a:latin typeface="+mn-lt"/>
                          <a:ea typeface="Calibri"/>
                          <a:cs typeface="Franklin Gothic Book"/>
                        </a:rPr>
                        <a:t>language.</a:t>
                      </a: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domain-specific vocabulary is generally appropriate for the audience and </a:t>
                      </a:r>
                      <a:r>
                        <a:rPr lang="en-US" sz="900" dirty="0" smtClean="0">
                          <a:solidFill>
                            <a:srgbClr val="000000"/>
                          </a:solidFill>
                          <a:latin typeface="+mn-lt"/>
                          <a:ea typeface="Calibri"/>
                          <a:cs typeface="Franklin Gothic Book"/>
                        </a:rPr>
                        <a:t>purpose.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demonstrates an adequate command of conventions: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some </a:t>
                      </a:r>
                      <a:r>
                        <a:rPr lang="en-US" sz="900" dirty="0">
                          <a:solidFill>
                            <a:srgbClr val="000000"/>
                          </a:solidFill>
                          <a:latin typeface="+mn-lt"/>
                          <a:ea typeface="Calibri"/>
                          <a:cs typeface="Franklin Gothic Book"/>
                        </a:rPr>
                        <a:t>errors in usage and sentence formation may be present, but no systematic pattern of errors is </a:t>
                      </a:r>
                      <a:r>
                        <a:rPr lang="en-US" sz="900" dirty="0" smtClean="0">
                          <a:solidFill>
                            <a:srgbClr val="000000"/>
                          </a:solidFill>
                          <a:latin typeface="+mn-lt"/>
                          <a:ea typeface="Calibri"/>
                          <a:cs typeface="Franklin Gothic Book"/>
                        </a:rPr>
                        <a:t>displayed.</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adequate </a:t>
                      </a:r>
                      <a:r>
                        <a:rPr lang="en-US" sz="900" dirty="0">
                          <a:solidFill>
                            <a:srgbClr val="000000"/>
                          </a:solidFill>
                          <a:latin typeface="+mn-lt"/>
                          <a:ea typeface="Calibri"/>
                          <a:cs typeface="Franklin Gothic Book"/>
                        </a:rPr>
                        <a:t>use of punctuation, capitalization, and </a:t>
                      </a:r>
                      <a:r>
                        <a:rPr lang="en-US" sz="900" dirty="0" smtClean="0">
                          <a:solidFill>
                            <a:srgbClr val="000000"/>
                          </a:solidFill>
                          <a:latin typeface="+mn-lt"/>
                          <a:ea typeface="Calibri"/>
                          <a:cs typeface="Franklin Gothic Book"/>
                        </a:rPr>
                        <a:t>spelling.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937980">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mn-lt"/>
                          <a:ea typeface="Calibri"/>
                          <a:cs typeface="Times New Roman"/>
                        </a:rPr>
                        <a:t>Developing</a:t>
                      </a:r>
                      <a:endParaRPr lang="en-US" sz="8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is somewhat sustained and may have a minor drift in focus</a:t>
                      </a:r>
                      <a:r>
                        <a:rPr lang="en-US" sz="900" dirty="0" smtClean="0">
                          <a:solidFill>
                            <a:srgbClr val="000000"/>
                          </a:solidFill>
                          <a:latin typeface="+mn-lt"/>
                          <a:ea typeface="Calibri"/>
                          <a:cs typeface="Franklin Gothic Book"/>
                        </a:rPr>
                        <a:t>:</a:t>
                      </a: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may </a:t>
                      </a:r>
                      <a:r>
                        <a:rPr lang="en-US" sz="900" dirty="0">
                          <a:solidFill>
                            <a:srgbClr val="000000"/>
                          </a:solidFill>
                          <a:latin typeface="+mn-lt"/>
                          <a:ea typeface="Calibri"/>
                          <a:cs typeface="Franklin Gothic Book"/>
                        </a:rPr>
                        <a:t>be clearly focused on the controlling or main idea, but is insufficiently </a:t>
                      </a:r>
                      <a:r>
                        <a:rPr lang="en-US" sz="900" dirty="0" smtClean="0">
                          <a:solidFill>
                            <a:srgbClr val="000000"/>
                          </a:solidFill>
                          <a:latin typeface="+mn-lt"/>
                          <a:ea typeface="Calibri"/>
                          <a:cs typeface="Franklin Gothic Book"/>
                        </a:rPr>
                        <a:t>sustained.</a:t>
                      </a:r>
                    </a:p>
                    <a:p>
                      <a:pPr marL="58738" marR="0" indent="-58738" algn="l">
                        <a:spcBef>
                          <a:spcPts val="0"/>
                        </a:spcBef>
                        <a:spcAft>
                          <a:spcPts val="0"/>
                        </a:spcAft>
                        <a:buFont typeface="Arial" pitchFamily="34" charset="0"/>
                        <a:buChar char="•"/>
                      </a:pPr>
                      <a:endParaRPr lang="en-US" sz="900" dirty="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controlling </a:t>
                      </a:r>
                      <a:r>
                        <a:rPr lang="en-US" sz="900" dirty="0">
                          <a:solidFill>
                            <a:srgbClr val="000000"/>
                          </a:solidFill>
                          <a:latin typeface="+mn-lt"/>
                          <a:ea typeface="Calibri"/>
                          <a:cs typeface="Franklin Gothic Book"/>
                        </a:rPr>
                        <a:t>idea or main idea may be unclear and somewhat unfocused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has an inconsistent organizational structure, and flaws are evident: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inconsistent </a:t>
                      </a:r>
                      <a:r>
                        <a:rPr lang="en-US" sz="900" dirty="0">
                          <a:solidFill>
                            <a:srgbClr val="000000"/>
                          </a:solidFill>
                          <a:latin typeface="+mn-lt"/>
                          <a:ea typeface="Calibri"/>
                          <a:cs typeface="Franklin Gothic Book"/>
                        </a:rPr>
                        <a:t>use of transitional strategies with little variety uneven progression of ideas from beginning to </a:t>
                      </a:r>
                      <a:r>
                        <a:rPr lang="en-US" sz="900" dirty="0" smtClean="0">
                          <a:solidFill>
                            <a:srgbClr val="000000"/>
                          </a:solidFill>
                          <a:latin typeface="+mn-lt"/>
                          <a:ea typeface="Calibri"/>
                          <a:cs typeface="Franklin Gothic Book"/>
                        </a:rPr>
                        <a:t>end.</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conclusion </a:t>
                      </a:r>
                      <a:r>
                        <a:rPr lang="en-US" sz="900" dirty="0">
                          <a:solidFill>
                            <a:srgbClr val="000000"/>
                          </a:solidFill>
                          <a:latin typeface="+mn-lt"/>
                          <a:ea typeface="Calibri"/>
                          <a:cs typeface="Franklin Gothic Book"/>
                        </a:rPr>
                        <a:t>and introduction, if present, are </a:t>
                      </a:r>
                      <a:r>
                        <a:rPr lang="en-US" sz="900" dirty="0" smtClean="0">
                          <a:solidFill>
                            <a:srgbClr val="000000"/>
                          </a:solidFill>
                          <a:latin typeface="+mn-lt"/>
                          <a:ea typeface="Calibri"/>
                          <a:cs typeface="Franklin Gothic Book"/>
                        </a:rPr>
                        <a:t>weak.</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provides uneven, cursory support/evidence for the controlling idea or main idea that includes partial or uneven use of sources, facts, and details: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evidence </a:t>
                      </a:r>
                      <a:r>
                        <a:rPr lang="en-US" sz="900" dirty="0">
                          <a:solidFill>
                            <a:srgbClr val="000000"/>
                          </a:solidFill>
                          <a:latin typeface="+mn-lt"/>
                          <a:ea typeface="Calibri"/>
                          <a:cs typeface="Franklin Gothic Book"/>
                        </a:rPr>
                        <a:t>from sources is weakly integrated, and citations, if present, are </a:t>
                      </a:r>
                      <a:r>
                        <a:rPr lang="en-US" sz="900" dirty="0" smtClean="0">
                          <a:solidFill>
                            <a:srgbClr val="000000"/>
                          </a:solidFill>
                          <a:latin typeface="+mn-lt"/>
                          <a:ea typeface="Calibri"/>
                          <a:cs typeface="Franklin Gothic Book"/>
                        </a:rPr>
                        <a:t>uneven.</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weak or uneven use </a:t>
                      </a:r>
                      <a:r>
                        <a:rPr lang="en-US" sz="900" dirty="0">
                          <a:solidFill>
                            <a:srgbClr val="000000"/>
                          </a:solidFill>
                          <a:latin typeface="+mn-lt"/>
                          <a:ea typeface="Calibri"/>
                          <a:cs typeface="Franklin Gothic Book"/>
                        </a:rPr>
                        <a:t>of elaborative techniques </a:t>
                      </a: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expresses ideas unevenly, using simplistic language: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domain-specific vocabulary that may at times be inappropriate for the audience and </a:t>
                      </a:r>
                      <a:r>
                        <a:rPr lang="en-US" sz="900" dirty="0" smtClean="0">
                          <a:solidFill>
                            <a:srgbClr val="000000"/>
                          </a:solidFill>
                          <a:latin typeface="+mn-lt"/>
                          <a:ea typeface="Calibri"/>
                          <a:cs typeface="Franklin Gothic Book"/>
                        </a:rPr>
                        <a:t>purpose.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demonstrates a partial command of conventions: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frequent </a:t>
                      </a:r>
                      <a:r>
                        <a:rPr lang="en-US" sz="900" dirty="0">
                          <a:solidFill>
                            <a:srgbClr val="000000"/>
                          </a:solidFill>
                          <a:latin typeface="+mn-lt"/>
                          <a:ea typeface="Calibri"/>
                          <a:cs typeface="Franklin Gothic Book"/>
                        </a:rPr>
                        <a:t>errors in usage may obscure </a:t>
                      </a:r>
                      <a:r>
                        <a:rPr lang="en-US" sz="900" dirty="0" smtClean="0">
                          <a:solidFill>
                            <a:srgbClr val="000000"/>
                          </a:solidFill>
                          <a:latin typeface="+mn-lt"/>
                          <a:ea typeface="Calibri"/>
                          <a:cs typeface="Franklin Gothic Book"/>
                        </a:rPr>
                        <a:t>meaning. </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inconsistent </a:t>
                      </a:r>
                      <a:r>
                        <a:rPr lang="en-US" sz="900" dirty="0">
                          <a:solidFill>
                            <a:srgbClr val="000000"/>
                          </a:solidFill>
                          <a:latin typeface="+mn-lt"/>
                          <a:ea typeface="Calibri"/>
                          <a:cs typeface="Franklin Gothic Book"/>
                        </a:rPr>
                        <a:t>use of punctuation, capitalization, and </a:t>
                      </a:r>
                      <a:r>
                        <a:rPr lang="en-US" sz="900" dirty="0" smtClean="0">
                          <a:solidFill>
                            <a:srgbClr val="000000"/>
                          </a:solidFill>
                          <a:latin typeface="+mn-lt"/>
                          <a:ea typeface="Calibri"/>
                          <a:cs typeface="Franklin Gothic Book"/>
                        </a:rPr>
                        <a:t>spelling.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22699">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mn-lt"/>
                          <a:ea typeface="Calibri"/>
                          <a:cs typeface="Times New Roman"/>
                        </a:rPr>
                        <a:t>Emerging</a:t>
                      </a:r>
                      <a:endParaRPr lang="en-US" sz="8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may be related to the topic but may provide little or no focus</a:t>
                      </a:r>
                      <a:r>
                        <a:rPr lang="en-US" sz="900" dirty="0" smtClean="0">
                          <a:solidFill>
                            <a:srgbClr val="000000"/>
                          </a:solidFill>
                          <a:latin typeface="+mn-lt"/>
                          <a:ea typeface="Calibri"/>
                          <a:cs typeface="Franklin Gothic Book"/>
                        </a:rPr>
                        <a:t>:</a:t>
                      </a: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may </a:t>
                      </a:r>
                      <a:r>
                        <a:rPr lang="en-US" sz="900" dirty="0">
                          <a:solidFill>
                            <a:srgbClr val="000000"/>
                          </a:solidFill>
                          <a:latin typeface="+mn-lt"/>
                          <a:ea typeface="Calibri"/>
                          <a:cs typeface="Franklin Gothic Book"/>
                        </a:rPr>
                        <a:t>be very brief may have a major drift </a:t>
                      </a:r>
                      <a:r>
                        <a:rPr lang="en-US" sz="900" dirty="0" smtClean="0">
                          <a:solidFill>
                            <a:srgbClr val="000000"/>
                          </a:solidFill>
                          <a:latin typeface="+mn-lt"/>
                          <a:ea typeface="Calibri"/>
                          <a:cs typeface="Franklin Gothic Book"/>
                        </a:rPr>
                        <a:t>focus.</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may </a:t>
                      </a:r>
                      <a:r>
                        <a:rPr lang="en-US" sz="900" dirty="0">
                          <a:solidFill>
                            <a:srgbClr val="000000"/>
                          </a:solidFill>
                          <a:latin typeface="+mn-lt"/>
                          <a:ea typeface="Calibri"/>
                          <a:cs typeface="Franklin Gothic Book"/>
                        </a:rPr>
                        <a:t>be confusing or ambiguous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has little or no discernible organizational structure: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few </a:t>
                      </a:r>
                      <a:r>
                        <a:rPr lang="en-US" sz="900" dirty="0">
                          <a:solidFill>
                            <a:srgbClr val="000000"/>
                          </a:solidFill>
                          <a:latin typeface="+mn-lt"/>
                          <a:ea typeface="Calibri"/>
                          <a:cs typeface="Franklin Gothic Book"/>
                        </a:rPr>
                        <a:t>or no transitional strategies are evident </a:t>
                      </a:r>
                      <a:r>
                        <a:rPr lang="en-US" sz="900" dirty="0" smtClean="0">
                          <a:solidFill>
                            <a:srgbClr val="000000"/>
                          </a:solidFill>
                          <a:latin typeface="+mn-lt"/>
                          <a:ea typeface="Calibri"/>
                          <a:cs typeface="Franklin Gothic Book"/>
                        </a:rPr>
                        <a:t>.</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frequent </a:t>
                      </a:r>
                      <a:r>
                        <a:rPr lang="en-US" sz="900" dirty="0">
                          <a:solidFill>
                            <a:srgbClr val="000000"/>
                          </a:solidFill>
                          <a:latin typeface="+mn-lt"/>
                          <a:ea typeface="Calibri"/>
                          <a:cs typeface="Franklin Gothic Book"/>
                        </a:rPr>
                        <a:t>extraneous ideas may intrude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provides minimal support/evidence for the controlling idea or main idea that includes little or no use of sources, facts, and details: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evidence from the source material is minimal, absent, in error, or irrelevant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expression of ideas is vague, lacks clarity, or is confusing: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uses </a:t>
                      </a:r>
                      <a:r>
                        <a:rPr lang="en-US" sz="900" dirty="0">
                          <a:solidFill>
                            <a:srgbClr val="000000"/>
                          </a:solidFill>
                          <a:latin typeface="+mn-lt"/>
                          <a:ea typeface="Calibri"/>
                          <a:cs typeface="Franklin Gothic Book"/>
                        </a:rPr>
                        <a:t>limited language or domain-specific </a:t>
                      </a:r>
                      <a:r>
                        <a:rPr lang="en-US" sz="900" dirty="0" smtClean="0">
                          <a:solidFill>
                            <a:srgbClr val="000000"/>
                          </a:solidFill>
                          <a:latin typeface="+mn-lt"/>
                          <a:ea typeface="Calibri"/>
                          <a:cs typeface="Franklin Gothic Book"/>
                        </a:rPr>
                        <a:t>vocabulary. </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may </a:t>
                      </a:r>
                      <a:r>
                        <a:rPr lang="en-US" sz="900" dirty="0">
                          <a:solidFill>
                            <a:srgbClr val="000000"/>
                          </a:solidFill>
                          <a:latin typeface="+mn-lt"/>
                          <a:ea typeface="Calibri"/>
                          <a:cs typeface="Franklin Gothic Book"/>
                        </a:rPr>
                        <a:t>have little sense of audience and purpose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demonstrates a lack of command of conventions: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errors </a:t>
                      </a:r>
                      <a:r>
                        <a:rPr lang="en-US" sz="900" dirty="0">
                          <a:solidFill>
                            <a:srgbClr val="000000"/>
                          </a:solidFill>
                          <a:latin typeface="+mn-lt"/>
                          <a:ea typeface="Calibri"/>
                          <a:cs typeface="Franklin Gothic Book"/>
                        </a:rPr>
                        <a:t>are frequent and </a:t>
                      </a:r>
                      <a:r>
                        <a:rPr lang="en-US" sz="900" dirty="0" smtClean="0">
                          <a:solidFill>
                            <a:srgbClr val="000000"/>
                          </a:solidFill>
                          <a:latin typeface="+mn-lt"/>
                          <a:ea typeface="Calibri"/>
                          <a:cs typeface="Franklin Gothic Book"/>
                        </a:rPr>
                        <a:t>severe.</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meaning </a:t>
                      </a:r>
                      <a:r>
                        <a:rPr lang="en-US" sz="900" dirty="0">
                          <a:solidFill>
                            <a:srgbClr val="000000"/>
                          </a:solidFill>
                          <a:latin typeface="+mn-lt"/>
                          <a:ea typeface="Calibri"/>
                          <a:cs typeface="Franklin Gothic Book"/>
                        </a:rPr>
                        <a:t>is often </a:t>
                      </a:r>
                      <a:r>
                        <a:rPr lang="en-US" sz="900" dirty="0" smtClean="0">
                          <a:solidFill>
                            <a:srgbClr val="000000"/>
                          </a:solidFill>
                          <a:latin typeface="+mn-lt"/>
                          <a:ea typeface="Calibri"/>
                          <a:cs typeface="Franklin Gothic Book"/>
                        </a:rPr>
                        <a:t>obscure.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00853">
                <a:tc>
                  <a:txBody>
                    <a:bodyPr/>
                    <a:lstStyle/>
                    <a:p>
                      <a:pPr marL="0" marR="0" algn="ctr">
                        <a:lnSpc>
                          <a:spcPct val="115000"/>
                        </a:lnSpc>
                        <a:spcBef>
                          <a:spcPts val="0"/>
                        </a:spcBef>
                        <a:spcAft>
                          <a:spcPts val="0"/>
                        </a:spcAft>
                      </a:pPr>
                      <a:r>
                        <a:rPr lang="en-US" sz="2000" b="1" dirty="0">
                          <a:solidFill>
                            <a:srgbClr val="000000"/>
                          </a:solidFill>
                          <a:effectLst>
                            <a:outerShdw blurRad="38100" dist="38100" dir="2700000" algn="tl">
                              <a:srgbClr val="000000">
                                <a:alpha val="43137"/>
                              </a:srgbClr>
                            </a:outerShdw>
                          </a:effectLst>
                          <a:latin typeface="+mn-lt"/>
                          <a:ea typeface="Times New Roman"/>
                          <a:cs typeface="Times New Roman"/>
                        </a:rPr>
                        <a:t>0</a:t>
                      </a:r>
                      <a:endParaRPr lang="en-US" sz="20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n-US" sz="1000" b="0" i="0" u="none" strike="noStrike" dirty="0">
                          <a:solidFill>
                            <a:srgbClr val="000000"/>
                          </a:solidFill>
                          <a:latin typeface="+mn-lt"/>
                        </a:rPr>
                        <a:t>A response gets no credit if it provides no evidence of the ability to [fill in with key language from the intended target].</a:t>
                      </a:r>
                    </a:p>
                  </a:txBody>
                  <a:tcPr marL="92536" marR="10516" marT="97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0" y="76200"/>
            <a:ext cx="7686040" cy="313266"/>
          </a:xfrm>
          <a:prstGeom prst="rect">
            <a:avLst/>
          </a:prstGeom>
        </p:spPr>
        <p:txBody>
          <a:bodyPr wrap="square" lIns="96874" tIns="48438" rIns="96874" bIns="48438">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n-US" sz="1400" b="1" dirty="0">
                <a:effectLst>
                  <a:outerShdw blurRad="38100" dist="38100" dir="2700000" algn="tl">
                    <a:srgbClr val="000000">
                      <a:alpha val="43137"/>
                    </a:srgbClr>
                  </a:outerShdw>
                </a:effectLst>
              </a:rPr>
              <a:t> Grades 3 - 5: Generic 4-Point Informational/Explanatory Writing Rubric </a:t>
            </a:r>
            <a:r>
              <a:rPr lang="en-US" sz="1400" b="1" u="sng" dirty="0">
                <a:effectLst>
                  <a:outerShdw blurRad="38100" dist="38100" dir="2700000" algn="tl">
                    <a:srgbClr val="000000">
                      <a:alpha val="43137"/>
                    </a:srgbClr>
                  </a:outerShdw>
                </a:effectLst>
              </a:rPr>
              <a:t>Performance Task </a:t>
            </a:r>
            <a:endParaRPr lang="en-US" sz="1400" u="sng"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E8A0ECE-C9E2-4B32-8A0E-7D248228F9D1}" type="slidenum">
              <a:rPr lang="en-US" smtClean="0"/>
              <a:pPr/>
              <a:t>10</a:t>
            </a:fld>
            <a:endParaRPr lang="en-US" dirty="0"/>
          </a:p>
        </p:txBody>
      </p:sp>
    </p:spTree>
    <p:extLst>
      <p:ext uri="{BB962C8B-B14F-4D97-AF65-F5344CB8AC3E}">
        <p14:creationId xmlns:p14="http://schemas.microsoft.com/office/powerpoint/2010/main" val="1697701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870008950"/>
              </p:ext>
            </p:extLst>
          </p:nvPr>
        </p:nvGraphicFramePr>
        <p:xfrm>
          <a:off x="568961" y="685801"/>
          <a:ext cx="6822440" cy="6277356"/>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latin typeface="+mn-lt"/>
                        </a:rPr>
                        <a:t>Interim </a:t>
                      </a:r>
                      <a:r>
                        <a:rPr lang="en-US" sz="1500" b="1" u="sng" dirty="0" smtClean="0">
                          <a:effectLst/>
                          <a:latin typeface="+mn-lt"/>
                        </a:rPr>
                        <a:t>Research Constructed Response</a:t>
                      </a:r>
                      <a:r>
                        <a:rPr lang="en-US" sz="1500" b="1" dirty="0" smtClean="0">
                          <a:effectLst/>
                          <a:latin typeface="+mn-lt"/>
                        </a:rPr>
                        <a:t> Answer Key</a:t>
                      </a:r>
                    </a:p>
                  </a:txBody>
                  <a:tcPr marL="103632" marR="103632" marT="50292" marB="50292"/>
                </a:tc>
                <a:tc hMerge="1">
                  <a:txBody>
                    <a:bodyPr/>
                    <a:lstStyle/>
                    <a:p>
                      <a:endParaRPr lang="en-US"/>
                    </a:p>
                  </a:txBody>
                  <a:tcPr/>
                </a:tc>
              </a:tr>
              <a:tr h="486156">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300" b="1" u="sng" dirty="0" smtClean="0">
                          <a:latin typeface="+mn-lt"/>
                        </a:rPr>
                        <a:t>Constructed Response</a:t>
                      </a:r>
                      <a:r>
                        <a:rPr lang="en-US" sz="1300" b="1" u="sng" baseline="0" dirty="0" smtClean="0">
                          <a:latin typeface="+mn-lt"/>
                        </a:rPr>
                        <a:t> </a:t>
                      </a:r>
                      <a:r>
                        <a:rPr lang="en-US" sz="1300" b="1" u="sng" dirty="0" smtClean="0">
                          <a:latin typeface="+mn-lt"/>
                        </a:rPr>
                        <a:t>Research Rubrics</a:t>
                      </a:r>
                      <a:r>
                        <a:rPr lang="en-US" sz="1300" b="1" u="sng" baseline="0" dirty="0" smtClean="0">
                          <a:latin typeface="+mn-lt"/>
                        </a:rPr>
                        <a:t> </a:t>
                      </a:r>
                      <a:r>
                        <a:rPr lang="en-US" sz="1300" b="1" u="sng" dirty="0" smtClean="0">
                          <a:latin typeface="+mn-lt"/>
                        </a:rPr>
                        <a:t>Target</a:t>
                      </a:r>
                      <a:r>
                        <a:rPr lang="en-US" sz="1300" b="1" u="sng" baseline="0" dirty="0" smtClean="0">
                          <a:latin typeface="+mn-lt"/>
                        </a:rPr>
                        <a:t> 3</a:t>
                      </a:r>
                      <a:endParaRPr lang="en-US" sz="1300" b="1" u="sng" dirty="0" smtClean="0">
                        <a:latin typeface="+mn-lt"/>
                      </a:endParaRPr>
                    </a:p>
                    <a:p>
                      <a:pPr marL="231775" indent="-231775" algn="ctr">
                        <a:lnSpc>
                          <a:spcPct val="100000"/>
                        </a:lnSpc>
                        <a:spcBef>
                          <a:spcPts val="0"/>
                        </a:spcBef>
                        <a:spcAft>
                          <a:spcPts val="0"/>
                        </a:spcAft>
                      </a:pPr>
                      <a:r>
                        <a:rPr lang="en-US" sz="1200" b="1" baseline="0" dirty="0" smtClean="0">
                          <a:latin typeface="+mn-lt"/>
                        </a:rPr>
                        <a:t>evidence of the ability to distinguish </a:t>
                      </a:r>
                      <a:r>
                        <a:rPr lang="en-US" sz="1200" b="1" u="sng" baseline="0" dirty="0" smtClean="0">
                          <a:latin typeface="+mn-lt"/>
                        </a:rPr>
                        <a:t>relevant</a:t>
                      </a:r>
                      <a:r>
                        <a:rPr lang="en-US" sz="1200" b="1" baseline="0" dirty="0" smtClean="0">
                          <a:latin typeface="+mn-lt"/>
                        </a:rPr>
                        <a:t> from irrelevant information such as fact from opinion</a:t>
                      </a:r>
                      <a:endParaRPr lang="en-US" sz="1200" b="1" dirty="0" smtClean="0">
                        <a:latin typeface="+mn-lt"/>
                      </a:endParaRPr>
                    </a:p>
                  </a:txBody>
                  <a:tcPr marL="103632" marR="103632" marT="50292" marB="50292"/>
                </a:tc>
                <a:tc hMerge="1">
                  <a:txBody>
                    <a:bodyPr/>
                    <a:lstStyle/>
                    <a:p>
                      <a:endParaRPr lang="en-US"/>
                    </a:p>
                  </a:txBody>
                  <a:tcPr/>
                </a:tc>
              </a:tr>
              <a:tr h="569976">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400" b="1" dirty="0" smtClean="0">
                          <a:latin typeface="+mn-lt"/>
                        </a:rPr>
                        <a:t>Question #10</a:t>
                      </a:r>
                      <a:r>
                        <a:rPr lang="en-US" sz="1400" b="1" baseline="0" dirty="0" smtClean="0">
                          <a:latin typeface="+mn-lt"/>
                        </a:rPr>
                        <a:t> </a:t>
                      </a:r>
                      <a:r>
                        <a:rPr lang="en-US" sz="1400" b="1" baseline="0" dirty="0" smtClean="0">
                          <a:solidFill>
                            <a:schemeClr val="tx1"/>
                          </a:solidFill>
                          <a:latin typeface="+mn-lt"/>
                        </a:rPr>
                        <a:t>RL.4.6 (</a:t>
                      </a:r>
                      <a:r>
                        <a:rPr lang="en-US" sz="1400" b="1" dirty="0" smtClean="0">
                          <a:latin typeface="+mn-lt"/>
                        </a:rPr>
                        <a:t>Prompt</a:t>
                      </a:r>
                      <a:r>
                        <a:rPr lang="en-US" sz="1400" b="1" dirty="0" smtClean="0">
                          <a:solidFill>
                            <a:schemeClr val="tx1"/>
                          </a:solidFill>
                          <a:latin typeface="+mn-lt"/>
                        </a:rPr>
                        <a:t>)</a:t>
                      </a:r>
                      <a:r>
                        <a:rPr lang="en-US" sz="1400" b="1" dirty="0" smtClean="0">
                          <a:latin typeface="+mn-lt"/>
                        </a:rPr>
                        <a:t>: </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Kurt is writing a letter to his friends about the experience of going through an  airport for the first time.   Pretend you are Kurt and write the letter.</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latin typeface="+mn-lt"/>
                        </a:rPr>
                        <a:t>Teacher</a:t>
                      </a:r>
                      <a:r>
                        <a:rPr lang="en-US" sz="1500" b="1" baseline="0" dirty="0" smtClean="0">
                          <a:latin typeface="+mn-lt"/>
                        </a:rPr>
                        <a:t> /Rubric “Language Response”</a:t>
                      </a:r>
                      <a:endParaRPr lang="en-US" sz="1500" b="1" dirty="0" smtClean="0">
                        <a:latin typeface="+mn-lt"/>
                      </a:endParaRPr>
                    </a:p>
                  </a:txBody>
                  <a:tcPr marL="103632" marR="103632" marT="50292" marB="50292">
                    <a:solidFill>
                      <a:schemeClr val="bg1">
                        <a:lumMod val="85000"/>
                      </a:schemeClr>
                    </a:solidFill>
                  </a:tcPr>
                </a:tc>
                <a:tc hMerge="1">
                  <a:txBody>
                    <a:bodyPr/>
                    <a:lstStyle/>
                    <a:p>
                      <a:endParaRPr lang="en-US"/>
                    </a:p>
                  </a:txBody>
                  <a:tcPr/>
                </a:tc>
              </a:tr>
              <a:tr h="938784">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latin typeface="+mn-lt"/>
                        </a:rPr>
                        <a:t>The response gives sufficient evidence</a:t>
                      </a:r>
                      <a:r>
                        <a:rPr lang="en-US" sz="1100" b="1" u="none" dirty="0" smtClean="0">
                          <a:latin typeface="+mn-lt"/>
                        </a:rPr>
                        <a:t> </a:t>
                      </a:r>
                      <a:r>
                        <a:rPr lang="en-US" sz="1100" u="none" dirty="0" smtClean="0">
                          <a:latin typeface="+mn-lt"/>
                        </a:rPr>
                        <a:t>of </a:t>
                      </a:r>
                      <a:r>
                        <a:rPr lang="en-US" sz="1100" dirty="0" smtClean="0">
                          <a:latin typeface="+mn-lt"/>
                        </a:rPr>
                        <a:t>the ability to distinguish relevant from irrelevant</a:t>
                      </a:r>
                      <a:r>
                        <a:rPr lang="en-US" sz="1100" baseline="0" dirty="0" smtClean="0">
                          <a:latin typeface="+mn-lt"/>
                        </a:rPr>
                        <a:t> information about Kurt’s experience of going through an airport for the first time.  Student responses should be given in the first person, using pronouns such as I, you, we, etc.  Students will give a narration of only the events of going through the airport (not being on the airplane, etc…).  Details should be explicitly from the text (text-dependent) and not from personal experience.</a:t>
                      </a:r>
                      <a:endParaRPr lang="en-US" sz="1100" dirty="0" smtClean="0">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lnSpc>
                          <a:spcPct val="100000"/>
                        </a:lnSpc>
                        <a:spcBef>
                          <a:spcPts val="0"/>
                        </a:spcBef>
                        <a:spcAft>
                          <a:spcPts val="0"/>
                        </a:spcAft>
                      </a:pPr>
                      <a:r>
                        <a:rPr lang="en-US" sz="1300" b="1" dirty="0" smtClean="0">
                          <a:latin typeface="+mn-lt"/>
                        </a:rPr>
                        <a:t>Student “Language” Response Example</a:t>
                      </a:r>
                      <a:endParaRPr lang="en-US" sz="1300" b="1" dirty="0">
                        <a:latin typeface="+mn-lt"/>
                      </a:endParaRPr>
                    </a:p>
                  </a:txBody>
                  <a:tcPr marL="103632" marR="103632" marT="50292" marB="50292">
                    <a:solidFill>
                      <a:schemeClr val="bg1">
                        <a:lumMod val="85000"/>
                      </a:schemeClr>
                    </a:solidFill>
                  </a:tcPr>
                </a:tc>
                <a:tc hMerge="1">
                  <a:txBody>
                    <a:bodyPr/>
                    <a:lstStyle/>
                    <a:p>
                      <a:endParaRPr lang="en-US" sz="1000" dirty="0"/>
                    </a:p>
                  </a:txBody>
                  <a:tcPr/>
                </a:tc>
              </a:tr>
              <a:tr h="1911096">
                <a:tc>
                  <a:txBody>
                    <a:bodyPr/>
                    <a:lstStyle/>
                    <a:p>
                      <a:pPr algn="ctr">
                        <a:lnSpc>
                          <a:spcPct val="100000"/>
                        </a:lnSpc>
                        <a:spcBef>
                          <a:spcPts val="0"/>
                        </a:spcBef>
                        <a:spcAft>
                          <a:spcPts val="0"/>
                        </a:spcAft>
                      </a:pPr>
                      <a:r>
                        <a:rPr lang="en-US" sz="2000" b="1" dirty="0" smtClean="0">
                          <a:latin typeface="+mn-lt"/>
                        </a:rPr>
                        <a:t>2</a:t>
                      </a:r>
                      <a:endParaRPr lang="en-US" sz="2000" b="1" dirty="0">
                        <a:latin typeface="+mn-lt"/>
                      </a:endParaRPr>
                    </a:p>
                  </a:txBody>
                  <a:tcPr marL="103632" marR="103632" marT="50292" marB="50292" anchor="ctr"/>
                </a:tc>
                <a:tc>
                  <a:txBody>
                    <a:bodyPr/>
                    <a:lstStyle/>
                    <a:p>
                      <a:pPr>
                        <a:lnSpc>
                          <a:spcPct val="100000"/>
                        </a:lnSpc>
                        <a:spcBef>
                          <a:spcPts val="0"/>
                        </a:spcBef>
                        <a:spcAft>
                          <a:spcPts val="0"/>
                        </a:spcAft>
                      </a:pPr>
                      <a:r>
                        <a:rPr lang="en-US" sz="1000" b="0" i="1" baseline="0" dirty="0" smtClean="0">
                          <a:latin typeface="+mn-lt"/>
                        </a:rPr>
                        <a:t>The response gives sufficient evidence of the ability to distinguish information relevant to the prompt and the experiences of going through an airport for the first time explicitly from the passage.</a:t>
                      </a:r>
                    </a:p>
                    <a:p>
                      <a:pPr>
                        <a:lnSpc>
                          <a:spcPct val="100000"/>
                        </a:lnSpc>
                        <a:spcBef>
                          <a:spcPts val="0"/>
                        </a:spcBef>
                        <a:spcAft>
                          <a:spcPts val="0"/>
                        </a:spcAft>
                      </a:pPr>
                      <a:r>
                        <a:rPr lang="en-US" sz="1100" b="0" i="0" baseline="0" dirty="0" smtClean="0">
                          <a:latin typeface="+mn-lt"/>
                        </a:rPr>
                        <a:t>It seemed like it took us forever to get to the airport today because every car got in our way! I helped my mom get the bags from the car because, as usual, Joachim wouldn’t put his phone down. I was surprised by how big the airport is. There were people rushing  everywhere and I could just imagine all of the exciting places they were travelling to. When we finally got to the counter, a nice lady took our passports and I help</a:t>
                      </a:r>
                      <a:r>
                        <a:rPr lang="en-US" sz="1100" b="0" i="0" baseline="0" dirty="0" smtClean="0">
                          <a:solidFill>
                            <a:schemeClr val="tx1"/>
                          </a:solidFill>
                          <a:latin typeface="+mn-lt"/>
                        </a:rPr>
                        <a:t>ed</a:t>
                      </a:r>
                      <a:r>
                        <a:rPr lang="en-US" sz="1100" b="0" i="0" baseline="0" dirty="0" smtClean="0">
                          <a:latin typeface="+mn-lt"/>
                        </a:rPr>
                        <a:t> her with the bags. She was really glad because they were heavy! When we </a:t>
                      </a:r>
                      <a:r>
                        <a:rPr lang="en-US" sz="1100" b="0" i="0" baseline="0" dirty="0" smtClean="0">
                          <a:solidFill>
                            <a:schemeClr val="tx1"/>
                          </a:solidFill>
                          <a:latin typeface="+mn-lt"/>
                        </a:rPr>
                        <a:t>took</a:t>
                      </a:r>
                      <a:r>
                        <a:rPr lang="en-US" sz="1100" b="0" i="0" baseline="0" dirty="0" smtClean="0">
                          <a:latin typeface="+mn-lt"/>
                        </a:rPr>
                        <a:t> our tickets, we had to go through the security machines, just like you see on T.V. At first, I was worried because the old lady in front of me got beeped and had to go back. When I went through though, nothing happened and I got to go straight to get my bag.  Going through an airport for the first time was exciting and also confusing but I did it!</a:t>
                      </a:r>
                    </a:p>
                  </a:txBody>
                  <a:tcPr marL="103632" marR="103632" marT="50292" marB="50292"/>
                </a:tc>
              </a:tr>
              <a:tr h="922020">
                <a:tc>
                  <a:txBody>
                    <a:bodyPr/>
                    <a:lstStyle/>
                    <a:p>
                      <a:pPr algn="ctr">
                        <a:lnSpc>
                          <a:spcPct val="100000"/>
                        </a:lnSpc>
                        <a:spcBef>
                          <a:spcPts val="0"/>
                        </a:spcBef>
                        <a:spcAft>
                          <a:spcPts val="0"/>
                        </a:spcAft>
                      </a:pPr>
                      <a:r>
                        <a:rPr lang="en-US" sz="2000" b="1" dirty="0" smtClean="0">
                          <a:latin typeface="+mn-lt"/>
                        </a:rPr>
                        <a:t>1</a:t>
                      </a:r>
                      <a:endParaRPr lang="en-US" sz="2000" b="1" dirty="0">
                        <a:latin typeface="+mn-lt"/>
                      </a:endParaRPr>
                    </a:p>
                  </a:txBody>
                  <a:tcPr marL="103632" marR="103632" marT="50292" marB="50292" anchor="ct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000" b="0" i="1" baseline="0" dirty="0" smtClean="0">
                          <a:latin typeface="+mn-lt"/>
                        </a:rPr>
                        <a:t>The response gives limited evidence of the ability to distinguish information relevant to the prompt and the experiences of going through an airport for the first time explicitly from the passage</a:t>
                      </a:r>
                      <a:r>
                        <a:rPr lang="en-US" sz="1100" b="0" i="0" baseline="0" dirty="0" smtClean="0">
                          <a:latin typeface="+mn-lt"/>
                        </a:rPr>
                        <a:t>.</a:t>
                      </a:r>
                    </a:p>
                    <a:p>
                      <a:pPr marL="0" marR="0" indent="0" algn="l" defTabSz="1018824" rtl="0" eaLnBrk="1" fontAlgn="auto" latinLnBrk="0" hangingPunct="1">
                        <a:lnSpc>
                          <a:spcPct val="100000"/>
                        </a:lnSpc>
                        <a:spcBef>
                          <a:spcPts val="0"/>
                        </a:spcBef>
                        <a:spcAft>
                          <a:spcPts val="0"/>
                        </a:spcAft>
                        <a:buClrTx/>
                        <a:buSzTx/>
                        <a:buFontTx/>
                        <a:buNone/>
                        <a:tabLst/>
                        <a:defRPr/>
                      </a:pPr>
                      <a:r>
                        <a:rPr lang="en-US" sz="1100" b="0" i="0" baseline="0" dirty="0" smtClean="0">
                          <a:latin typeface="+mn-lt"/>
                        </a:rPr>
                        <a:t>Today I got to ride on an airplane for the first time.  It took a long time to get to the airport. We checked in our bags and went through the security machine. Kurt didn’t get beeped and he got to go get his bags. We finally got through and could now wait for our plane.</a:t>
                      </a:r>
                    </a:p>
                  </a:txBody>
                  <a:tcPr marL="103632" marR="103632" marT="50292" marB="50292"/>
                </a:tc>
              </a:tr>
              <a:tr h="472440">
                <a:tc>
                  <a:txBody>
                    <a:bodyPr/>
                    <a:lstStyle/>
                    <a:p>
                      <a:pPr algn="ctr">
                        <a:lnSpc>
                          <a:spcPct val="100000"/>
                        </a:lnSpc>
                        <a:spcBef>
                          <a:spcPts val="0"/>
                        </a:spcBef>
                        <a:spcAft>
                          <a:spcPts val="0"/>
                        </a:spcAft>
                      </a:pPr>
                      <a:r>
                        <a:rPr lang="en-US" sz="2000" b="1" dirty="0" smtClean="0">
                          <a:latin typeface="+mn-lt"/>
                        </a:rPr>
                        <a:t>0</a:t>
                      </a:r>
                      <a:endParaRPr lang="en-US" sz="2000" b="1" dirty="0">
                        <a:latin typeface="+mn-lt"/>
                      </a:endParaRPr>
                    </a:p>
                  </a:txBody>
                  <a:tcPr marL="103632" marR="103632" marT="50292" marB="5029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baseline="0" dirty="0" smtClean="0">
                          <a:latin typeface="+mn-lt"/>
                        </a:rPr>
                        <a:t>The response does not show the ability to distinguish information relevant to the prompt .</a:t>
                      </a:r>
                      <a:endParaRPr lang="en-US" sz="1000" b="0" i="0" baseline="0" dirty="0" smtClean="0">
                        <a:latin typeface="+mn-lt"/>
                      </a:endParaRPr>
                    </a:p>
                    <a:p>
                      <a:pPr>
                        <a:lnSpc>
                          <a:spcPct val="100000"/>
                        </a:lnSpc>
                        <a:spcBef>
                          <a:spcPts val="0"/>
                        </a:spcBef>
                        <a:spcAft>
                          <a:spcPts val="0"/>
                        </a:spcAft>
                      </a:pPr>
                      <a:r>
                        <a:rPr lang="en-US" sz="1100" b="0" i="0" baseline="0" dirty="0" smtClean="0">
                          <a:latin typeface="+mn-lt"/>
                        </a:rPr>
                        <a:t>Kurt got to ride on an airplane. He was excited. </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86499175"/>
              </p:ext>
            </p:extLst>
          </p:nvPr>
        </p:nvGraphicFramePr>
        <p:xfrm>
          <a:off x="5440680" y="7124700"/>
          <a:ext cx="1964690" cy="609600"/>
        </p:xfrm>
        <a:graphic>
          <a:graphicData uri="http://schemas.openxmlformats.org/drawingml/2006/table">
            <a:tbl>
              <a:tblPr/>
              <a:tblGrid>
                <a:gridCol w="1964690"/>
              </a:tblGrid>
              <a:tr h="117348">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RL.4.6</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9392">
                <a:tc>
                  <a:txBody>
                    <a:bodyPr/>
                    <a:lstStyle/>
                    <a:p>
                      <a:pPr marL="0" marR="0" algn="l" defTabSz="966612" rtl="0" eaLnBrk="1" latinLnBrk="0" hangingPunct="1">
                        <a:lnSpc>
                          <a:spcPct val="100000"/>
                        </a:lnSpc>
                        <a:spcBef>
                          <a:spcPts val="0"/>
                        </a:spcBef>
                        <a:spcAft>
                          <a:spcPts val="0"/>
                        </a:spcAft>
                      </a:pPr>
                      <a:r>
                        <a:rPr lang="en-US" sz="800" dirty="0" smtClean="0"/>
                        <a:t>Compare and contrast the point of view from which different stories are narrated, including the difference between first- and third-person narrations.</a:t>
                      </a:r>
                      <a:endParaRPr lang="en-US" sz="8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207589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209696229"/>
              </p:ext>
            </p:extLst>
          </p:nvPr>
        </p:nvGraphicFramePr>
        <p:xfrm>
          <a:off x="304800" y="685800"/>
          <a:ext cx="6822440" cy="7618697"/>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100" b="1" dirty="0" smtClean="0">
                          <a:effectLst/>
                        </a:rPr>
                        <a:t>Interim  </a:t>
                      </a:r>
                      <a:r>
                        <a:rPr lang="en-US" sz="1100" b="1" u="sng" dirty="0" smtClean="0">
                          <a:effectLst/>
                        </a:rPr>
                        <a:t>Research Constructed Response</a:t>
                      </a:r>
                      <a:r>
                        <a:rPr lang="en-US" sz="1100" b="1" dirty="0" smtClean="0">
                          <a:effectLst/>
                        </a:rPr>
                        <a:t> Answer Key</a:t>
                      </a:r>
                    </a:p>
                  </a:txBody>
                  <a:tcPr marL="103632" marR="103632" marT="50292" marB="50292"/>
                </a:tc>
                <a:tc hMerge="1">
                  <a:txBody>
                    <a:bodyPr/>
                    <a:lstStyle/>
                    <a:p>
                      <a:endParaRPr lang="en-US"/>
                    </a:p>
                  </a:txBody>
                  <a:tcPr/>
                </a:tc>
              </a:tr>
              <a:tr h="519684">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smtClean="0">
                          <a:ln>
                            <a:noFill/>
                          </a:ln>
                          <a:solidFill>
                            <a:schemeClr val="tx1"/>
                          </a:solidFill>
                          <a:effectLst/>
                          <a:uLnTx/>
                          <a:uFillTx/>
                          <a:latin typeface="+mn-lt"/>
                          <a:ea typeface="+mn-ea"/>
                          <a:cs typeface="+mn-cs"/>
                        </a:rPr>
                        <a:t>Constructed Response Research Rubrics Target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ability to cite evidence to support opinions and/or ideas</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103632" marR="103632" marT="50292" marB="50292"/>
                </a:tc>
                <a:tc hMerge="1">
                  <a:txBody>
                    <a:bodyPr/>
                    <a:lstStyle/>
                    <a:p>
                      <a:endParaRPr lang="en-US"/>
                    </a:p>
                  </a:txBody>
                  <a:tcPr/>
                </a:tc>
              </a:tr>
              <a:tr h="804672">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400" b="1" dirty="0" smtClean="0"/>
                        <a:t>Question #</a:t>
                      </a:r>
                      <a:r>
                        <a:rPr lang="en-US" sz="1400" b="1" baseline="0" dirty="0" smtClean="0"/>
                        <a:t> 20 </a:t>
                      </a:r>
                      <a:r>
                        <a:rPr lang="en-US" sz="1400" b="1" baseline="0" dirty="0" smtClean="0">
                          <a:solidFill>
                            <a:schemeClr val="tx1"/>
                          </a:solidFill>
                        </a:rPr>
                        <a:t>RI.4.6 (</a:t>
                      </a:r>
                      <a:r>
                        <a:rPr lang="en-US" sz="1400" b="1" dirty="0" smtClean="0"/>
                        <a:t>Prompt</a:t>
                      </a:r>
                      <a:r>
                        <a:rPr lang="en-US" sz="1400" b="1" dirty="0" smtClean="0">
                          <a:solidFill>
                            <a:schemeClr val="tx1"/>
                          </a:solidFill>
                        </a:rPr>
                        <a:t>)</a:t>
                      </a:r>
                      <a:r>
                        <a:rPr lang="en-US" sz="1400" b="1" dirty="0" smtClean="0"/>
                        <a:t>: </a:t>
                      </a:r>
                      <a:r>
                        <a:rPr kumimoji="0" lang="en-US" sz="1400" b="1" i="0" u="none" strike="noStrike" kern="1200" cap="none" spc="0" normalizeH="0" baseline="0" noProof="0" dirty="0" smtClean="0">
                          <a:ln>
                            <a:noFill/>
                          </a:ln>
                          <a:solidFill>
                            <a:prstClr val="black"/>
                          </a:solidFill>
                          <a:effectLst/>
                          <a:uLnTx/>
                          <a:uFillTx/>
                          <a:latin typeface="Helvetica" pitchFamily="34" charset="0"/>
                          <a:ea typeface="+mn-ea"/>
                          <a:cs typeface="+mn-cs"/>
                        </a:rPr>
                        <a:t>After reading the information from both the first and second-hand accounts, what character traits did Amelia have that helped her to be a successful pilot?</a:t>
                      </a:r>
                      <a:r>
                        <a:rPr kumimoji="0" lang="en-US" sz="1400" b="1" i="0" u="none" strike="noStrike" kern="1200" cap="none" spc="0" normalizeH="0" baseline="0" noProof="0" dirty="0" smtClean="0">
                          <a:ln>
                            <a:noFill/>
                          </a:ln>
                          <a:solidFill>
                            <a:srgbClr val="FF7D7D"/>
                          </a:solidFill>
                          <a:effectLst/>
                          <a:uLnTx/>
                          <a:uFillTx/>
                          <a:latin typeface="Helvetica" pitchFamily="34" charset="0"/>
                          <a:ea typeface="+mn-ea"/>
                          <a:cs typeface="+mn-cs"/>
                        </a:rPr>
                        <a:t> </a:t>
                      </a:r>
                      <a:r>
                        <a:rPr kumimoji="0" lang="en-US" sz="1400" b="1" i="0" u="none" strike="noStrike" kern="1200" cap="none" spc="0" normalizeH="0" baseline="0" noProof="0" dirty="0" smtClean="0">
                          <a:ln>
                            <a:noFill/>
                          </a:ln>
                          <a:solidFill>
                            <a:prstClr val="black"/>
                          </a:solidFill>
                          <a:effectLst/>
                          <a:uLnTx/>
                          <a:uFillTx/>
                          <a:latin typeface="Helvetica" pitchFamily="34" charset="0"/>
                          <a:ea typeface="+mn-ea"/>
                          <a:cs typeface="+mn-cs"/>
                        </a:rPr>
                        <a:t> Use examples from </a:t>
                      </a:r>
                      <a:r>
                        <a:rPr kumimoji="0" lang="en-US" sz="1400" b="1" i="0" u="sng" strike="noStrike" kern="1200" cap="none" spc="0" normalizeH="0" baseline="0" noProof="0" dirty="0" smtClean="0">
                          <a:ln>
                            <a:noFill/>
                          </a:ln>
                          <a:solidFill>
                            <a:prstClr val="black"/>
                          </a:solidFill>
                          <a:effectLst/>
                          <a:uLnTx/>
                          <a:uFillTx/>
                          <a:latin typeface="Helvetica" pitchFamily="34" charset="0"/>
                          <a:ea typeface="+mn-ea"/>
                          <a:cs typeface="+mn-cs"/>
                        </a:rPr>
                        <a:t>both </a:t>
                      </a:r>
                      <a:r>
                        <a:rPr kumimoji="0" lang="en-US" sz="1400" b="1" i="0" u="none" strike="noStrike" kern="1200" cap="none" spc="0" normalizeH="0" baseline="0" noProof="0" dirty="0" smtClean="0">
                          <a:ln>
                            <a:noFill/>
                          </a:ln>
                          <a:solidFill>
                            <a:prstClr val="black"/>
                          </a:solidFill>
                          <a:effectLst/>
                          <a:uLnTx/>
                          <a:uFillTx/>
                          <a:latin typeface="Helvetica" pitchFamily="34" charset="0"/>
                          <a:ea typeface="+mn-ea"/>
                          <a:cs typeface="+mn-cs"/>
                        </a:rPr>
                        <a:t>passages to support your answer. </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nchor="ctr">
                    <a:solidFill>
                      <a:schemeClr val="bg1">
                        <a:lumMod val="85000"/>
                      </a:schemeClr>
                    </a:solidFill>
                  </a:tcPr>
                </a:tc>
                <a:tc hMerge="1">
                  <a:txBody>
                    <a:bodyPr/>
                    <a:lstStyle/>
                    <a:p>
                      <a:endParaRPr lang="en-US"/>
                    </a:p>
                  </a:txBody>
                  <a:tcPr/>
                </a:tc>
              </a:tr>
              <a:tr h="1586484">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000" b="1" u="sng" dirty="0" smtClean="0"/>
                        <a:t>The response gives sufficient evidence</a:t>
                      </a:r>
                      <a:r>
                        <a:rPr lang="en-US" sz="1000" b="1" u="none" dirty="0" smtClean="0"/>
                        <a:t> </a:t>
                      </a:r>
                      <a:r>
                        <a:rPr lang="en-US" sz="1000" u="none" dirty="0" smtClean="0"/>
                        <a:t>of </a:t>
                      </a:r>
                      <a:r>
                        <a:rPr lang="en-US" sz="1000" dirty="0" smtClean="0"/>
                        <a:t>the ability to cite</a:t>
                      </a:r>
                      <a:r>
                        <a:rPr lang="en-US" sz="1000" baseline="0" dirty="0" smtClean="0"/>
                        <a:t> evidence to support the student’s response to the prompt of </a:t>
                      </a:r>
                      <a:r>
                        <a:rPr lang="en-US" sz="1000" dirty="0" smtClean="0"/>
                        <a:t>“what character traits Amelia have</a:t>
                      </a:r>
                      <a:r>
                        <a:rPr lang="en-US" sz="1000" baseline="0" dirty="0" smtClean="0"/>
                        <a:t> that helped her</a:t>
                      </a:r>
                      <a:r>
                        <a:rPr lang="en-US" sz="1000" dirty="0" smtClean="0"/>
                        <a:t> to be a successful pilot…?” Students should mention the specific character traits inferred from both passages that they feel support why she was a successful pilot.  From the passage </a:t>
                      </a:r>
                      <a:r>
                        <a:rPr lang="en-US" sz="1000" b="1" i="1" u="sng" dirty="0" smtClean="0"/>
                        <a:t>Amelia Earhart</a:t>
                      </a:r>
                      <a:r>
                        <a:rPr lang="en-US" sz="1000" dirty="0" smtClean="0"/>
                        <a:t>,</a:t>
                      </a:r>
                      <a:r>
                        <a:rPr lang="en-US" sz="1000" baseline="0" dirty="0" smtClean="0"/>
                        <a:t> the specific traits could include (1) she was </a:t>
                      </a:r>
                      <a:r>
                        <a:rPr lang="en-US" sz="1000" b="1" i="1" baseline="0" dirty="0" smtClean="0"/>
                        <a:t>determined</a:t>
                      </a:r>
                      <a:r>
                        <a:rPr lang="en-US" sz="1000" baseline="0" dirty="0" smtClean="0"/>
                        <a:t> to fly, (2) she was </a:t>
                      </a:r>
                      <a:r>
                        <a:rPr lang="en-US" sz="1000" b="1" i="1" baseline="0" dirty="0" smtClean="0"/>
                        <a:t>motivated </a:t>
                      </a:r>
                      <a:r>
                        <a:rPr lang="en-US" sz="1000" baseline="0" dirty="0" smtClean="0"/>
                        <a:t>enough to take flying lessons, (3) she borrowed money to buy a plane – showing she </a:t>
                      </a:r>
                      <a:r>
                        <a:rPr lang="en-US" sz="1000" b="1" i="1" baseline="0" dirty="0" smtClean="0"/>
                        <a:t>followed through</a:t>
                      </a:r>
                      <a:r>
                        <a:rPr lang="en-US" sz="1000" baseline="0" dirty="0" smtClean="0"/>
                        <a:t> on her plans, (4) she got her flying license which took </a:t>
                      </a:r>
                      <a:r>
                        <a:rPr lang="en-US" sz="1000" b="1" i="1" baseline="0" dirty="0" smtClean="0"/>
                        <a:t>practice and skill</a:t>
                      </a:r>
                      <a:r>
                        <a:rPr lang="en-US" sz="1000" baseline="0" dirty="0" smtClean="0"/>
                        <a:t>, (5) she was </a:t>
                      </a:r>
                      <a:r>
                        <a:rPr lang="en-US" sz="1000" b="1" i="1" baseline="0" dirty="0" smtClean="0"/>
                        <a:t>consistent</a:t>
                      </a:r>
                      <a:r>
                        <a:rPr lang="en-US" sz="1000" baseline="0" dirty="0" smtClean="0"/>
                        <a:t> – she kept setting records and had many aviation achievements and (6) she did things she didn’t always like to do but felt she should do – doing the “</a:t>
                      </a:r>
                      <a:r>
                        <a:rPr lang="en-US" sz="1000" b="1" i="1" baseline="0" dirty="0" smtClean="0"/>
                        <a:t>right thing,” </a:t>
                      </a:r>
                      <a:r>
                        <a:rPr lang="en-US" sz="1000" baseline="0" dirty="0" smtClean="0"/>
                        <a:t>(like flying as a passenger instead of as a pilot across the Atlantic).  In the passage </a:t>
                      </a:r>
                      <a:r>
                        <a:rPr lang="en-US" sz="1000" b="1" i="1" u="sng" baseline="0" dirty="0" smtClean="0"/>
                        <a:t>Amelia Earhart’s Interview</a:t>
                      </a:r>
                      <a:r>
                        <a:rPr lang="en-US" sz="1000" b="1" i="1" u="none" baseline="0" dirty="0" smtClean="0"/>
                        <a:t> </a:t>
                      </a:r>
                      <a:r>
                        <a:rPr lang="en-US" sz="1000" baseline="0" dirty="0" smtClean="0"/>
                        <a:t>character traits could include (1) Amelia was willing to share her experiences with others – </a:t>
                      </a:r>
                      <a:r>
                        <a:rPr lang="en-US" sz="1000" b="1" i="1" baseline="0" dirty="0" smtClean="0"/>
                        <a:t>thoughtful</a:t>
                      </a:r>
                      <a:r>
                        <a:rPr lang="en-US" sz="1000" baseline="0" dirty="0" smtClean="0"/>
                        <a:t>, (2) Amelia showed </a:t>
                      </a:r>
                      <a:r>
                        <a:rPr lang="en-US" sz="1000" b="1" i="1" baseline="0" dirty="0" smtClean="0"/>
                        <a:t>bravery </a:t>
                      </a:r>
                      <a:r>
                        <a:rPr lang="en-US" sz="1000" baseline="0" dirty="0" smtClean="0"/>
                        <a:t>in her experience of flying her first Atlantic flight.  Other character traits inferred are acceptable if there are details or examples to support them.</a:t>
                      </a:r>
                      <a:endParaRPr lang="en-US" sz="1000" b="1" dirty="0" smtClean="0"/>
                    </a:p>
                  </a:txBody>
                  <a:tcPr marL="103632" marR="103632" marT="50292" marB="50292"/>
                </a:tc>
                <a:tc hMerge="1">
                  <a:txBody>
                    <a:bodyPr/>
                    <a:lstStyle/>
                    <a:p>
                      <a:endParaRPr lang="en-US" sz="1200" baseline="0" dirty="0" smtClean="0"/>
                    </a:p>
                  </a:txBody>
                  <a:tcPr marL="97536" marR="97536" marT="50292" marB="50292"/>
                </a:tc>
              </a:tr>
              <a:tr h="284988">
                <a:tc gridSpan="2">
                  <a:txBody>
                    <a:bodyPr/>
                    <a:lstStyle/>
                    <a:p>
                      <a:pPr algn="ctr">
                        <a:lnSpc>
                          <a:spcPct val="100000"/>
                        </a:lnSpc>
                        <a:spcBef>
                          <a:spcPts val="0"/>
                        </a:spcBef>
                        <a:spcAft>
                          <a:spcPts val="0"/>
                        </a:spcAft>
                      </a:pPr>
                      <a:r>
                        <a:rPr lang="en-US" sz="1200" b="1" dirty="0" smtClean="0"/>
                        <a:t>Student “Language” Response Example</a:t>
                      </a:r>
                      <a:endParaRPr lang="en-US" sz="1200" b="1" dirty="0"/>
                    </a:p>
                  </a:txBody>
                  <a:tcPr marL="103632" marR="103632" marT="50292" marB="50292">
                    <a:solidFill>
                      <a:schemeClr val="bg1">
                        <a:lumMod val="85000"/>
                      </a:schemeClr>
                    </a:solidFill>
                  </a:tcPr>
                </a:tc>
                <a:tc hMerge="1">
                  <a:txBody>
                    <a:bodyPr/>
                    <a:lstStyle/>
                    <a:p>
                      <a:endParaRPr lang="en-US" sz="1000" dirty="0"/>
                    </a:p>
                  </a:txBody>
                  <a:tcPr/>
                </a:tc>
              </a:tr>
              <a:tr h="2080333">
                <a:tc>
                  <a:txBody>
                    <a:bodyPr/>
                    <a:lstStyle/>
                    <a:p>
                      <a:pPr algn="ctr">
                        <a:lnSpc>
                          <a:spcPct val="100000"/>
                        </a:lnSpc>
                        <a:spcBef>
                          <a:spcPts val="0"/>
                        </a:spcBef>
                        <a:spcAft>
                          <a:spcPts val="0"/>
                        </a:spcAft>
                      </a:pPr>
                      <a:r>
                        <a:rPr lang="en-US" sz="1500" b="1" dirty="0" smtClean="0"/>
                        <a:t>2</a:t>
                      </a:r>
                      <a:endParaRPr lang="en-US" sz="1500" b="1" dirty="0"/>
                    </a:p>
                  </a:txBody>
                  <a:tcPr marL="103632" marR="103632" marT="50292" marB="5029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mn-lt"/>
                          <a:ea typeface="+mn-ea"/>
                          <a:cs typeface="+mn-cs"/>
                        </a:rPr>
                        <a:t>Student response shows the ability to </a:t>
                      </a:r>
                      <a:r>
                        <a:rPr lang="en-US" sz="1000" b="1" i="1" kern="1200" dirty="0" smtClean="0">
                          <a:solidFill>
                            <a:schemeClr val="tx1"/>
                          </a:solidFill>
                          <a:effectLst/>
                          <a:latin typeface="+mn-lt"/>
                          <a:ea typeface="+mn-ea"/>
                          <a:cs typeface="+mn-cs"/>
                        </a:rPr>
                        <a:t>cite sufficient evidence </a:t>
                      </a:r>
                      <a:r>
                        <a:rPr lang="en-US" sz="1000" i="1" kern="1200" dirty="0" smtClean="0">
                          <a:solidFill>
                            <a:schemeClr val="tx1"/>
                          </a:solidFill>
                          <a:effectLst/>
                          <a:latin typeface="+mn-lt"/>
                          <a:ea typeface="+mn-ea"/>
                          <a:cs typeface="+mn-cs"/>
                        </a:rPr>
                        <a:t>from both</a:t>
                      </a:r>
                      <a:r>
                        <a:rPr lang="en-US" sz="1000" i="1" kern="1200" baseline="0" dirty="0" smtClean="0">
                          <a:solidFill>
                            <a:schemeClr val="tx1"/>
                          </a:solidFill>
                          <a:effectLst/>
                          <a:latin typeface="+mn-lt"/>
                          <a:ea typeface="+mn-ea"/>
                          <a:cs typeface="+mn-cs"/>
                        </a:rPr>
                        <a:t> texts, in order </a:t>
                      </a:r>
                      <a:r>
                        <a:rPr lang="en-US" sz="1000" i="1" kern="1200" dirty="0" smtClean="0">
                          <a:solidFill>
                            <a:schemeClr val="tx1"/>
                          </a:solidFill>
                          <a:effectLst/>
                          <a:latin typeface="+mn-lt"/>
                          <a:ea typeface="+mn-ea"/>
                          <a:cs typeface="+mn-cs"/>
                        </a:rPr>
                        <a:t>to support </a:t>
                      </a:r>
                      <a:r>
                        <a:rPr lang="en-US" sz="1000" b="1" i="1" kern="1200" dirty="0" smtClean="0">
                          <a:solidFill>
                            <a:schemeClr val="tx1"/>
                          </a:solidFill>
                          <a:effectLst/>
                          <a:latin typeface="+mn-lt"/>
                          <a:ea typeface="+mn-ea"/>
                          <a:cs typeface="+mn-cs"/>
                        </a:rPr>
                        <a:t>an opinion </a:t>
                      </a:r>
                      <a:r>
                        <a:rPr lang="en-US" sz="1000" i="1" kern="1200" dirty="0" smtClean="0">
                          <a:solidFill>
                            <a:schemeClr val="tx1"/>
                          </a:solidFill>
                          <a:effectLst/>
                          <a:latin typeface="+mn-lt"/>
                          <a:ea typeface="+mn-ea"/>
                          <a:cs typeface="+mn-cs"/>
                        </a:rPr>
                        <a:t>of which character traits Earhart had that helped her to become a successful pilot.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i="0" kern="1200" dirty="0" smtClean="0">
                          <a:solidFill>
                            <a:schemeClr val="tx1"/>
                          </a:solidFill>
                          <a:effectLst/>
                          <a:latin typeface="+mn-lt"/>
                          <a:ea typeface="+mn-ea"/>
                          <a:cs typeface="+mn-cs"/>
                        </a:rPr>
                        <a:t>Amelia Earhart was a great pilot.  She was one of the first women pilots to have an international pilot’s license!  How did she</a:t>
                      </a:r>
                      <a:r>
                        <a:rPr lang="en-US" sz="1100" i="0" kern="1200" baseline="0" dirty="0" smtClean="0">
                          <a:solidFill>
                            <a:schemeClr val="tx1"/>
                          </a:solidFill>
                          <a:effectLst/>
                          <a:latin typeface="+mn-lt"/>
                          <a:ea typeface="+mn-ea"/>
                          <a:cs typeface="+mn-cs"/>
                        </a:rPr>
                        <a:t> become such a great pilot?  Character Traits!  In the passage </a:t>
                      </a:r>
                      <a:r>
                        <a:rPr lang="en-US" sz="1100" b="1" i="1" kern="1200" baseline="0" dirty="0" smtClean="0">
                          <a:solidFill>
                            <a:schemeClr val="tx1"/>
                          </a:solidFill>
                          <a:effectLst/>
                          <a:latin typeface="+mn-lt"/>
                          <a:ea typeface="+mn-ea"/>
                          <a:cs typeface="+mn-cs"/>
                        </a:rPr>
                        <a:t>Amelia Earhart </a:t>
                      </a:r>
                      <a:r>
                        <a:rPr lang="en-US" sz="1100" b="0" i="0" kern="1200" baseline="0" dirty="0" smtClean="0">
                          <a:solidFill>
                            <a:schemeClr val="tx1"/>
                          </a:solidFill>
                          <a:effectLst/>
                          <a:latin typeface="+mn-lt"/>
                          <a:ea typeface="+mn-ea"/>
                          <a:cs typeface="+mn-cs"/>
                        </a:rPr>
                        <a:t>she showed certain traits from the beginning of her journey of becoming a successful pilot.  First, she was determined to fly, take flying lessons and even buying her own plane.  That determination helped her to never quit!  Next, she kept trying and trying.  Her consistent efforts paid off.  She kept breaking aviation records throughout her career.  In </a:t>
                      </a:r>
                      <a:r>
                        <a:rPr lang="en-US" sz="1100" b="1" i="0" u="sng" kern="1200" baseline="0" dirty="0" smtClean="0">
                          <a:solidFill>
                            <a:schemeClr val="tx1"/>
                          </a:solidFill>
                          <a:effectLst/>
                          <a:latin typeface="+mn-lt"/>
                          <a:ea typeface="+mn-ea"/>
                          <a:cs typeface="+mn-cs"/>
                        </a:rPr>
                        <a:t>Amelia Earhart’s Interview</a:t>
                      </a:r>
                      <a:r>
                        <a:rPr lang="en-US" sz="1100" b="0" i="0" kern="1200" baseline="0" dirty="0" smtClean="0">
                          <a:solidFill>
                            <a:schemeClr val="tx1"/>
                          </a:solidFill>
                          <a:effectLst/>
                          <a:latin typeface="+mn-lt"/>
                          <a:ea typeface="+mn-ea"/>
                          <a:cs typeface="+mn-cs"/>
                        </a:rPr>
                        <a:t>, she showed consideration of others who wanted to know her story.  More than anything I think the interview just showed once again the character trait of bravery.  When her plane had engine trouble she stayed calm and brave until she found a place to land.  You have to have a “cool head,” to stay calm in emergencies.  Another great trait!</a:t>
                      </a:r>
                      <a:endParaRPr lang="en-US" sz="1100" b="1" i="1" kern="1200" dirty="0" smtClean="0">
                        <a:solidFill>
                          <a:schemeClr val="tx1"/>
                        </a:solidFill>
                        <a:effectLst/>
                        <a:latin typeface="+mn-lt"/>
                        <a:ea typeface="+mn-ea"/>
                        <a:cs typeface="+mn-cs"/>
                      </a:endParaRPr>
                    </a:p>
                  </a:txBody>
                  <a:tcPr marL="102012" marR="102012" marT="51091" marB="51091"/>
                </a:tc>
              </a:tr>
              <a:tr h="906853">
                <a:tc>
                  <a:txBody>
                    <a:bodyPr/>
                    <a:lstStyle/>
                    <a:p>
                      <a:pPr algn="ctr">
                        <a:lnSpc>
                          <a:spcPct val="100000"/>
                        </a:lnSpc>
                        <a:spcBef>
                          <a:spcPts val="0"/>
                        </a:spcBef>
                        <a:spcAft>
                          <a:spcPts val="0"/>
                        </a:spcAft>
                      </a:pPr>
                      <a:r>
                        <a:rPr lang="en-US" sz="1500" b="1" dirty="0" smtClean="0"/>
                        <a:t>1</a:t>
                      </a:r>
                      <a:endParaRPr lang="en-US" sz="1500" b="1" dirty="0"/>
                    </a:p>
                  </a:txBody>
                  <a:tcPr marL="103632" marR="103632" marT="50292" marB="5029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response shows the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some ability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to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cite limited evidence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from both texts, in order to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partially support an opinion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of which character traits Earhart had that helped her to become a successful pilot.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Amelia Earhart was a successful pilot</a:t>
                      </a:r>
                      <a:r>
                        <a:rPr lang="en-US" sz="1100" kern="1200" baseline="0" dirty="0" smtClean="0">
                          <a:solidFill>
                            <a:schemeClr val="tx1"/>
                          </a:solidFill>
                          <a:effectLst/>
                          <a:latin typeface="+mn-lt"/>
                          <a:ea typeface="+mn-ea"/>
                          <a:cs typeface="+mn-cs"/>
                        </a:rPr>
                        <a:t> because she had good character.  That means she was strong and brave.  It took courage to fly like she did especially since women didn’t fly much long ago.  Those are important character traits.</a:t>
                      </a:r>
                      <a:endParaRPr lang="en-US" sz="1100" kern="1200" dirty="0" smtClean="0">
                        <a:solidFill>
                          <a:schemeClr val="tx1"/>
                        </a:solidFill>
                        <a:effectLst/>
                        <a:latin typeface="+mn-lt"/>
                        <a:ea typeface="+mn-ea"/>
                        <a:cs typeface="+mn-cs"/>
                      </a:endParaRPr>
                    </a:p>
                  </a:txBody>
                  <a:tcPr marL="102012" marR="102012" marT="51091" marB="51091"/>
                </a:tc>
              </a:tr>
              <a:tr h="571573">
                <a:tc>
                  <a:txBody>
                    <a:bodyPr/>
                    <a:lstStyle/>
                    <a:p>
                      <a:pPr algn="ctr">
                        <a:lnSpc>
                          <a:spcPct val="100000"/>
                        </a:lnSpc>
                        <a:spcBef>
                          <a:spcPts val="0"/>
                        </a:spcBef>
                        <a:spcAft>
                          <a:spcPts val="0"/>
                        </a:spcAft>
                      </a:pPr>
                      <a:r>
                        <a:rPr lang="en-US" sz="1500" b="1" dirty="0" smtClean="0"/>
                        <a:t>0</a:t>
                      </a:r>
                      <a:endParaRPr lang="en-US" sz="1500" b="1" dirty="0"/>
                    </a:p>
                  </a:txBody>
                  <a:tcPr marL="103632" marR="103632" marT="50292" marB="5029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response does not show the ability to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cite sufficient evidence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from both texts, in order to support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an opinion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of which character traits Earhart had that helped her to become a successful pilot.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Character means you do the right thing.  Good character is important for everyone especially pilots. </a:t>
                      </a:r>
                    </a:p>
                  </a:txBody>
                  <a:tcPr marL="102012" marR="102012" marT="51091" marB="51091"/>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39516846"/>
              </p:ext>
            </p:extLst>
          </p:nvPr>
        </p:nvGraphicFramePr>
        <p:xfrm>
          <a:off x="345441" y="8549640"/>
          <a:ext cx="2105025" cy="685800"/>
        </p:xfrm>
        <a:graphic>
          <a:graphicData uri="http://schemas.openxmlformats.org/drawingml/2006/table">
            <a:tbl>
              <a:tblPr/>
              <a:tblGrid>
                <a:gridCol w="2105025"/>
              </a:tblGrid>
              <a:tr h="134112">
                <a:tc>
                  <a:txBody>
                    <a:bodyPr/>
                    <a:lstStyle/>
                    <a:p>
                      <a:pPr marL="0" marR="0" algn="l">
                        <a:lnSpc>
                          <a:spcPct val="100000"/>
                        </a:lnSpc>
                        <a:spcBef>
                          <a:spcPts val="0"/>
                        </a:spcBef>
                        <a:spcAft>
                          <a:spcPts val="0"/>
                        </a:spcAft>
                      </a:pPr>
                      <a:r>
                        <a:rPr lang="en-US" sz="900" b="0" dirty="0" smtClean="0">
                          <a:solidFill>
                            <a:srgbClr val="000000"/>
                          </a:solidFill>
                          <a:latin typeface="+mn-lt"/>
                          <a:ea typeface="Times New Roman"/>
                          <a:cs typeface="Times New Roman"/>
                        </a:rPr>
                        <a:t>Standard RI.4.6</a:t>
                      </a:r>
                      <a:endParaRPr lang="en-US" sz="900" b="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kern="1200" dirty="0" smtClean="0">
                          <a:solidFill>
                            <a:srgbClr val="000000"/>
                          </a:solidFill>
                          <a:latin typeface="+mn-lt"/>
                          <a:ea typeface="Times New Roman"/>
                          <a:cs typeface="Times New Roman"/>
                        </a:rPr>
                        <a:t>Compare and contrast a firsthand and secondhand account of the same event or topic; describe the differences in focus and the information provided.</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910389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22169068"/>
              </p:ext>
            </p:extLst>
          </p:nvPr>
        </p:nvGraphicFramePr>
        <p:xfrm>
          <a:off x="172720" y="457199"/>
          <a:ext cx="7426960" cy="9109961"/>
        </p:xfrm>
        <a:graphic>
          <a:graphicData uri="http://schemas.openxmlformats.org/drawingml/2006/table">
            <a:tbl>
              <a:tblPr bandRow="1">
                <a:effectLst>
                  <a:outerShdw blurRad="50800" dist="38100" dir="5400000" algn="t" rotWithShape="0">
                    <a:prstClr val="black">
                      <a:alpha val="40000"/>
                    </a:prstClr>
                  </a:outerShdw>
                </a:effectLst>
                <a:tableStyleId>{5C22544A-7EE6-4342-B048-85BDC9FD1C3A}</a:tableStyleId>
              </a:tblPr>
              <a:tblGrid>
                <a:gridCol w="6601142"/>
                <a:gridCol w="825818"/>
              </a:tblGrid>
              <a:tr h="356527">
                <a:tc gridSpan="2">
                  <a:txBody>
                    <a:bodyPr/>
                    <a:lstStyle/>
                    <a:p>
                      <a:pPr marL="0" marR="0" indent="0" algn="ctr" defTabSz="966612" rtl="0" eaLnBrk="1" fontAlgn="auto" latinLnBrk="0" hangingPunct="1">
                        <a:lnSpc>
                          <a:spcPct val="115000"/>
                        </a:lnSpc>
                        <a:spcBef>
                          <a:spcPts val="0"/>
                        </a:spcBef>
                        <a:spcAft>
                          <a:spcPts val="1000"/>
                        </a:spcAft>
                        <a:buClrTx/>
                        <a:buSzTx/>
                        <a:buFontTx/>
                        <a:buNone/>
                        <a:tabLst/>
                        <a:defRPr/>
                      </a:pPr>
                      <a:r>
                        <a:rPr lang="en-US" sz="1800" b="1" dirty="0" smtClean="0">
                          <a:effectLst>
                            <a:outerShdw blurRad="38100" dist="38100" dir="2700000" algn="tl">
                              <a:srgbClr val="000000">
                                <a:alpha val="43137"/>
                              </a:srgbClr>
                            </a:outerShdw>
                          </a:effectLst>
                          <a:latin typeface="+mn-lt"/>
                        </a:rPr>
                        <a:t>2014-2015</a:t>
                      </a:r>
                      <a:r>
                        <a:rPr lang="en-US" sz="1800" b="1" baseline="0" dirty="0" smtClean="0">
                          <a:effectLst>
                            <a:outerShdw blurRad="38100" dist="38100" dir="2700000" algn="tl">
                              <a:srgbClr val="000000">
                                <a:alpha val="43137"/>
                              </a:srgbClr>
                            </a:outerShdw>
                          </a:effectLst>
                          <a:latin typeface="+mn-lt"/>
                        </a:rPr>
                        <a:t> Interim Assessment Selected Response Answer Key</a:t>
                      </a:r>
                      <a:endParaRPr lang="en-US" sz="1800" b="1" dirty="0" smtClean="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hMerge="1">
                  <a:txBody>
                    <a:bodyPr/>
                    <a:lstStyle/>
                    <a:p>
                      <a:pPr marL="0" marR="0" algn="ctr">
                        <a:lnSpc>
                          <a:spcPct val="115000"/>
                        </a:lnSpc>
                        <a:spcBef>
                          <a:spcPts val="0"/>
                        </a:spcBef>
                        <a:spcAft>
                          <a:spcPts val="1000"/>
                        </a:spcAft>
                      </a:pPr>
                      <a:endParaRPr lang="en-U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85725" marR="85725" marT="43543" marB="43543" anchor="ctr">
                    <a:solidFill>
                      <a:schemeClr val="bg1">
                        <a:lumMod val="95000"/>
                      </a:schemeClr>
                    </a:solidFill>
                  </a:tcPr>
                </a:tc>
              </a:tr>
              <a:tr h="539202">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1</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300" b="1" u="none" baseline="0"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rPr>
                        <a:t>Which detail from the text best supports the idea that Kurt</a:t>
                      </a:r>
                      <a:r>
                        <a:rPr lang="en-US" sz="1200" b="0" baseline="0" dirty="0" smtClean="0">
                          <a:latin typeface="+mn-lt"/>
                        </a:rPr>
                        <a:t> was excited to fly for the  </a:t>
                      </a:r>
                    </a:p>
                    <a:p>
                      <a:pPr marL="0" marR="0" indent="0" algn="l" defTabSz="966612" rtl="0" eaLnBrk="1" fontAlgn="auto" latinLnBrk="0" hangingPunct="1">
                        <a:lnSpc>
                          <a:spcPct val="115000"/>
                        </a:lnSpc>
                        <a:spcBef>
                          <a:spcPts val="0"/>
                        </a:spcBef>
                        <a:spcAft>
                          <a:spcPts val="0"/>
                        </a:spcAft>
                        <a:buClrTx/>
                        <a:buSzTx/>
                        <a:buFontTx/>
                        <a:buNone/>
                        <a:tabLst/>
                        <a:defRPr/>
                      </a:pPr>
                      <a:r>
                        <a:rPr lang="en-US" sz="1200" b="0" baseline="0" dirty="0" smtClean="0">
                          <a:latin typeface="+mn-lt"/>
                        </a:rPr>
                        <a:t>                         first time</a:t>
                      </a:r>
                      <a:r>
                        <a:rPr lang="en-US" sz="1200" b="0" baseline="0" dirty="0" smtClean="0">
                          <a:solidFill>
                            <a:schemeClr val="tx1"/>
                          </a:solidFill>
                          <a:latin typeface="+mn-lt"/>
                        </a:rPr>
                        <a:t>? RL.4.1</a:t>
                      </a:r>
                      <a:endParaRPr lang="en-US" sz="1200" b="0" dirty="0" smtClean="0">
                        <a:solidFill>
                          <a:schemeClr val="tx1"/>
                        </a:solidFill>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A</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2</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u="none" baseline="0" dirty="0" smtClean="0">
                          <a:effectLst/>
                          <a:latin typeface="+mn-lt"/>
                          <a:ea typeface="+mn-ea"/>
                          <a:cs typeface="+mn-cs"/>
                        </a:rPr>
                        <a:t> What is the main idea of the text </a:t>
                      </a:r>
                      <a:r>
                        <a:rPr lang="en-US" sz="1200" b="1" u="sng" baseline="0" dirty="0" smtClean="0">
                          <a:solidFill>
                            <a:schemeClr val="tx1"/>
                          </a:solidFill>
                          <a:effectLst/>
                          <a:latin typeface="+mn-lt"/>
                          <a:ea typeface="+mn-ea"/>
                          <a:cs typeface="+mn-cs"/>
                        </a:rPr>
                        <a:t>Up in the Air</a:t>
                      </a:r>
                      <a:r>
                        <a:rPr lang="en-US" sz="1200" b="0" u="none" baseline="0" dirty="0" smtClean="0">
                          <a:solidFill>
                            <a:schemeClr val="tx1"/>
                          </a:solidFill>
                          <a:effectLst/>
                          <a:latin typeface="+mn-lt"/>
                          <a:ea typeface="+mn-ea"/>
                          <a:cs typeface="+mn-cs"/>
                        </a:rPr>
                        <a:t>? RL.4.1</a:t>
                      </a:r>
                      <a:endParaRPr lang="en-US" sz="1200" b="0" dirty="0" smtClean="0">
                        <a:solidFill>
                          <a:schemeClr val="tx1"/>
                        </a:solidFill>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C</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539202">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smtClean="0">
                          <a:effectLst>
                            <a:outerShdw blurRad="38100" dist="38100" dir="2700000" algn="tl">
                              <a:srgbClr val="000000">
                                <a:alpha val="43137"/>
                              </a:srgbClr>
                            </a:outerShdw>
                          </a:effectLst>
                          <a:latin typeface="+mn-lt"/>
                          <a:ea typeface="Calibri"/>
                          <a:cs typeface="Times New Roman"/>
                        </a:rPr>
                        <a:t>Question 3</a:t>
                      </a:r>
                      <a:r>
                        <a:rPr lang="en-US" sz="1300" b="1" u="none" baseline="0" dirty="0" smtClean="0">
                          <a:effectLst>
                            <a:outerShdw blurRad="38100" dist="38100" dir="2700000" algn="tl">
                              <a:srgbClr val="000000">
                                <a:alpha val="43137"/>
                              </a:srgbClr>
                            </a:outerShdw>
                          </a:effectLst>
                          <a:latin typeface="+mn-lt"/>
                          <a:ea typeface="Calibri"/>
                          <a:cs typeface="Times New Roman"/>
                        </a:rPr>
                        <a:t> </a:t>
                      </a:r>
                      <a:r>
                        <a:rPr lang="en-US" sz="1300" b="0" u="none" baseline="0" dirty="0" smtClean="0">
                          <a:effectLst/>
                          <a:latin typeface="+mn-lt"/>
                          <a:ea typeface="Calibri"/>
                          <a:cs typeface="Times New Roman"/>
                        </a:rPr>
                        <a:t> </a:t>
                      </a:r>
                      <a:r>
                        <a:rPr lang="en-US" sz="1200" b="0" u="none" baseline="0" dirty="0" smtClean="0">
                          <a:effectLst/>
                          <a:latin typeface="+mn-lt"/>
                          <a:ea typeface="Calibri"/>
                          <a:cs typeface="Times New Roman"/>
                        </a:rPr>
                        <a:t>One theme from the story </a:t>
                      </a:r>
                      <a:r>
                        <a:rPr lang="en-US" sz="1200" b="1" u="sng" baseline="0" dirty="0" smtClean="0">
                          <a:solidFill>
                            <a:schemeClr val="tx1"/>
                          </a:solidFill>
                          <a:effectLst/>
                          <a:latin typeface="+mn-lt"/>
                          <a:ea typeface="Calibri"/>
                          <a:cs typeface="Times New Roman"/>
                        </a:rPr>
                        <a:t>Up in the Air</a:t>
                      </a:r>
                      <a:r>
                        <a:rPr lang="en-US" sz="1200" b="0" u="none" baseline="0" dirty="0" smtClean="0">
                          <a:solidFill>
                            <a:schemeClr val="tx1"/>
                          </a:solidFill>
                          <a:effectLst/>
                          <a:latin typeface="+mn-lt"/>
                          <a:ea typeface="Calibri"/>
                          <a:cs typeface="Times New Roman"/>
                        </a:rPr>
                        <a:t> is </a:t>
                      </a:r>
                      <a:r>
                        <a:rPr lang="en-US" sz="1200" b="0" u="none" baseline="0" dirty="0" smtClean="0">
                          <a:effectLst/>
                          <a:latin typeface="+mn-lt"/>
                          <a:ea typeface="Calibri"/>
                          <a:cs typeface="Times New Roman"/>
                        </a:rPr>
                        <a:t>that doing something for the first time can help you grow as a person.  Select the 2 facts from the text that support this theme. </a:t>
                      </a:r>
                      <a:r>
                        <a:rPr lang="en-US" sz="1200" b="0" u="none" baseline="0" dirty="0" smtClean="0">
                          <a:solidFill>
                            <a:schemeClr val="tx1"/>
                          </a:solidFill>
                          <a:effectLst/>
                          <a:latin typeface="+mn-lt"/>
                          <a:ea typeface="Calibri"/>
                          <a:cs typeface="Times New Roman"/>
                        </a:rPr>
                        <a:t>RL.4.2</a:t>
                      </a:r>
                      <a:endParaRPr lang="en-US" sz="1200" b="0" dirty="0" smtClean="0">
                        <a:solidFill>
                          <a:schemeClr val="tx1"/>
                        </a:solidFill>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300" b="1" dirty="0" smtClean="0">
                          <a:effectLst>
                            <a:outerShdw blurRad="38100" dist="38100" dir="2700000" algn="tl">
                              <a:srgbClr val="000000">
                                <a:alpha val="43137"/>
                              </a:srgbClr>
                            </a:outerShdw>
                          </a:effectLst>
                          <a:latin typeface="+mn-lt"/>
                          <a:ea typeface="Calibri"/>
                          <a:cs typeface="Times New Roman"/>
                        </a:rPr>
                        <a:t>A,D</a:t>
                      </a:r>
                      <a:endParaRPr lang="en-US" sz="1300" b="1" dirty="0">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4</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u="none" dirty="0" smtClean="0">
                          <a:effectLst/>
                          <a:latin typeface="+mn-lt"/>
                          <a:ea typeface="+mn-ea"/>
                          <a:cs typeface="+mn-cs"/>
                        </a:rPr>
                        <a:t>Which</a:t>
                      </a:r>
                      <a:r>
                        <a:rPr lang="en-US" sz="1200" b="0" u="none" baseline="0" dirty="0" smtClean="0">
                          <a:effectLst/>
                          <a:latin typeface="+mn-lt"/>
                          <a:ea typeface="+mn-ea"/>
                          <a:cs typeface="+mn-cs"/>
                        </a:rPr>
                        <a:t> event could you leave out if you were summarizing the text? </a:t>
                      </a:r>
                      <a:r>
                        <a:rPr lang="en-US" sz="1200" b="0" u="none" baseline="0" dirty="0" smtClean="0">
                          <a:solidFill>
                            <a:schemeClr val="tx1"/>
                          </a:solidFill>
                          <a:effectLst/>
                          <a:latin typeface="+mn-lt"/>
                          <a:ea typeface="+mn-ea"/>
                          <a:cs typeface="+mn-cs"/>
                        </a:rPr>
                        <a:t>RL.4.2</a:t>
                      </a:r>
                      <a:endParaRPr lang="en-US" sz="1200" b="0" dirty="0" smtClean="0">
                        <a:solidFill>
                          <a:schemeClr val="tx1"/>
                        </a:solidFill>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D</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strike="noStrike" dirty="0">
                          <a:effectLst>
                            <a:outerShdw blurRad="38100" dist="38100" dir="2700000" algn="tl">
                              <a:srgbClr val="000000">
                                <a:alpha val="43137"/>
                              </a:srgbClr>
                            </a:outerShdw>
                          </a:effectLst>
                          <a:latin typeface="+mn-lt"/>
                          <a:ea typeface="Calibri"/>
                          <a:cs typeface="Times New Roman"/>
                        </a:rPr>
                        <a:t>Question </a:t>
                      </a:r>
                      <a:r>
                        <a:rPr lang="en-US" sz="1300" b="1" u="sng" strike="noStrike" dirty="0" smtClean="0">
                          <a:effectLst>
                            <a:outerShdw blurRad="38100" dist="38100" dir="2700000" algn="tl">
                              <a:srgbClr val="000000">
                                <a:alpha val="43137"/>
                              </a:srgbClr>
                            </a:outerShdw>
                          </a:effectLst>
                          <a:latin typeface="+mn-lt"/>
                          <a:ea typeface="Calibri"/>
                          <a:cs typeface="Times New Roman"/>
                        </a:rPr>
                        <a:t>5</a:t>
                      </a:r>
                      <a:r>
                        <a:rPr lang="en-US" sz="1300" b="1" u="none" strike="noStrike" dirty="0" smtClean="0">
                          <a:effectLst>
                            <a:outerShdw blurRad="38100" dist="38100" dir="2700000" algn="tl">
                              <a:srgbClr val="000000">
                                <a:alpha val="43137"/>
                              </a:srgbClr>
                            </a:outerShdw>
                          </a:effectLst>
                          <a:latin typeface="+mn-lt"/>
                          <a:ea typeface="Calibri"/>
                          <a:cs typeface="Times New Roman"/>
                        </a:rPr>
                        <a:t> </a:t>
                      </a:r>
                      <a:r>
                        <a:rPr lang="en-US" sz="1300" b="1" u="none" strike="noStrike" baseline="0" dirty="0" smtClean="0">
                          <a:effectLst>
                            <a:outerShdw blurRad="38100" dist="38100" dir="2700000" algn="tl">
                              <a:srgbClr val="000000">
                                <a:alpha val="43137"/>
                              </a:srgbClr>
                            </a:outerShdw>
                          </a:effectLst>
                          <a:latin typeface="+mn-lt"/>
                          <a:ea typeface="Calibri"/>
                          <a:cs typeface="Times New Roman"/>
                        </a:rPr>
                        <a:t> </a:t>
                      </a:r>
                      <a:r>
                        <a:rPr lang="en-US" sz="1200" b="0" i="0" u="none" strike="noStrike" baseline="0" dirty="0" smtClean="0">
                          <a:effectLst/>
                          <a:latin typeface="+mn-lt"/>
                          <a:ea typeface="+mn-ea"/>
                          <a:cs typeface="+mn-cs"/>
                        </a:rPr>
                        <a:t>Which two details support the idea that Kurt is helpful? </a:t>
                      </a:r>
                      <a:r>
                        <a:rPr lang="en-US" sz="1200" b="0" i="0" u="none" strike="noStrike" baseline="0" dirty="0" smtClean="0">
                          <a:solidFill>
                            <a:schemeClr val="tx1"/>
                          </a:solidFill>
                          <a:effectLst/>
                          <a:latin typeface="+mn-lt"/>
                          <a:ea typeface="+mn-ea"/>
                          <a:cs typeface="+mn-cs"/>
                        </a:rPr>
                        <a:t>RL.4.3</a:t>
                      </a:r>
                      <a:r>
                        <a:rPr lang="en-US" sz="1200" b="0" i="0" u="none" strike="noStrike" baseline="0" dirty="0" smtClean="0">
                          <a:effectLst/>
                          <a:latin typeface="+mn-lt"/>
                          <a:ea typeface="+mn-ea"/>
                          <a:cs typeface="+mn-cs"/>
                        </a:rPr>
                        <a:t> (BOTH MUST BE CORRECT)</a:t>
                      </a:r>
                      <a:endParaRPr lang="en-US" sz="1200" b="0" i="0"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solidFill>
                            <a:schemeClr val="tx1"/>
                          </a:solidFill>
                          <a:effectLst>
                            <a:outerShdw blurRad="38100" dist="38100" dir="2700000" algn="tl">
                              <a:srgbClr val="000000">
                                <a:alpha val="43137"/>
                              </a:srgbClr>
                            </a:outerShdw>
                          </a:effectLst>
                          <a:latin typeface="+mn-lt"/>
                        </a:rPr>
                        <a:t>A,C</a:t>
                      </a:r>
                      <a:endParaRPr lang="en-US" sz="13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539202">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6</a:t>
                      </a:r>
                      <a:r>
                        <a:rPr lang="en-US" sz="1300" b="1" u="none" baseline="0" dirty="0" smtClean="0">
                          <a:effectLst>
                            <a:outerShdw blurRad="38100" dist="38100" dir="2700000" algn="tl">
                              <a:srgbClr val="000000">
                                <a:alpha val="43137"/>
                              </a:srgbClr>
                            </a:outerShdw>
                          </a:effectLst>
                          <a:latin typeface="+mn-lt"/>
                          <a:ea typeface="Calibri"/>
                          <a:cs typeface="Times New Roman"/>
                        </a:rPr>
                        <a:t>   </a:t>
                      </a:r>
                      <a:r>
                        <a:rPr lang="en-US" sz="1200" b="0" u="none" baseline="0" dirty="0" smtClean="0">
                          <a:effectLst/>
                          <a:latin typeface="+mn-lt"/>
                          <a:ea typeface="Calibri"/>
                          <a:cs typeface="Times New Roman"/>
                        </a:rPr>
                        <a:t>Imagine that the story </a:t>
                      </a:r>
                      <a:r>
                        <a:rPr lang="en-US" sz="1200" b="1" u="sng" baseline="0" dirty="0" smtClean="0">
                          <a:solidFill>
                            <a:schemeClr val="tx1"/>
                          </a:solidFill>
                          <a:effectLst/>
                          <a:latin typeface="+mn-lt"/>
                          <a:ea typeface="Calibri"/>
                          <a:cs typeface="Times New Roman"/>
                        </a:rPr>
                        <a:t>Up in the Air</a:t>
                      </a:r>
                      <a:r>
                        <a:rPr lang="en-US" sz="1200" b="0" u="none" baseline="0" dirty="0" smtClean="0">
                          <a:solidFill>
                            <a:schemeClr val="tx1"/>
                          </a:solidFill>
                          <a:effectLst/>
                          <a:latin typeface="+mn-lt"/>
                          <a:ea typeface="Calibri"/>
                          <a:cs typeface="Times New Roman"/>
                        </a:rPr>
                        <a:t> </a:t>
                      </a:r>
                      <a:r>
                        <a:rPr lang="en-US" sz="1200" b="0" u="none" baseline="0" dirty="0" smtClean="0">
                          <a:effectLst/>
                          <a:latin typeface="+mn-lt"/>
                          <a:ea typeface="Calibri"/>
                          <a:cs typeface="Times New Roman"/>
                        </a:rPr>
                        <a:t>was written as a drama, instead of prose.  What is an example of a structural element that would not occur in both types of writing? </a:t>
                      </a:r>
                      <a:r>
                        <a:rPr lang="en-US" sz="1200" b="0" u="none" baseline="0" dirty="0" smtClean="0">
                          <a:solidFill>
                            <a:schemeClr val="tx1"/>
                          </a:solidFill>
                          <a:effectLst/>
                          <a:latin typeface="+mn-lt"/>
                          <a:ea typeface="Calibri"/>
                          <a:cs typeface="Times New Roman"/>
                        </a:rPr>
                        <a:t>RL.4.5</a:t>
                      </a:r>
                      <a:endParaRPr lang="en-US" sz="1200" b="0" dirty="0">
                        <a:solidFill>
                          <a:schemeClr val="tx1"/>
                        </a:solidFill>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539202">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7</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rPr>
                        <a:t> Which </a:t>
                      </a:r>
                      <a:r>
                        <a:rPr lang="en-US" sz="1200" b="0" strike="noStrike" dirty="0" smtClean="0">
                          <a:solidFill>
                            <a:schemeClr val="tx1"/>
                          </a:solidFill>
                          <a:latin typeface="+mn-lt"/>
                        </a:rPr>
                        <a:t>two</a:t>
                      </a:r>
                      <a:r>
                        <a:rPr lang="en-US" sz="1200" b="0" strike="noStrike" dirty="0" smtClean="0">
                          <a:solidFill>
                            <a:schemeClr val="tx2"/>
                          </a:solidFill>
                          <a:latin typeface="+mn-lt"/>
                        </a:rPr>
                        <a:t> </a:t>
                      </a:r>
                      <a:r>
                        <a:rPr lang="en-US" sz="1200" b="0" dirty="0" smtClean="0">
                          <a:latin typeface="+mn-lt"/>
                        </a:rPr>
                        <a:t>quotes from the story </a:t>
                      </a:r>
                      <a:r>
                        <a:rPr lang="en-US" sz="1200" b="1" u="sng" baseline="0" dirty="0" smtClean="0">
                          <a:solidFill>
                            <a:schemeClr val="tx1"/>
                          </a:solidFill>
                          <a:effectLst/>
                          <a:latin typeface="+mn-lt"/>
                          <a:ea typeface="Calibri"/>
                          <a:cs typeface="Times New Roman"/>
                        </a:rPr>
                        <a:t>Up in the Air</a:t>
                      </a:r>
                      <a:r>
                        <a:rPr lang="en-US" sz="1200" b="0" u="none" baseline="0" dirty="0" smtClean="0">
                          <a:solidFill>
                            <a:schemeClr val="tx1"/>
                          </a:solidFill>
                          <a:effectLst/>
                          <a:latin typeface="+mn-lt"/>
                          <a:ea typeface="Calibri"/>
                          <a:cs typeface="Times New Roman"/>
                        </a:rPr>
                        <a:t> </a:t>
                      </a:r>
                      <a:r>
                        <a:rPr lang="en-US" sz="1200" b="0" dirty="0" smtClean="0">
                          <a:latin typeface="+mn-lt"/>
                        </a:rPr>
                        <a:t>give evidence that the story is a third</a:t>
                      </a:r>
                      <a:r>
                        <a:rPr lang="en-US" sz="1200" b="0" baseline="0" dirty="0" smtClean="0">
                          <a:latin typeface="+mn-lt"/>
                        </a:rPr>
                        <a:t> person narration? </a:t>
                      </a:r>
                      <a:r>
                        <a:rPr lang="en-US" sz="1200" b="0" dirty="0" smtClean="0">
                          <a:solidFill>
                            <a:schemeClr val="tx1"/>
                          </a:solidFill>
                          <a:latin typeface="+mn-lt"/>
                        </a:rPr>
                        <a:t>RL.4.6</a:t>
                      </a:r>
                      <a:r>
                        <a:rPr lang="en-US" sz="1200" b="0" dirty="0" smtClean="0">
                          <a:latin typeface="+mn-lt"/>
                        </a:rPr>
                        <a:t>  (BOTH</a:t>
                      </a:r>
                      <a:r>
                        <a:rPr lang="en-US" sz="1200" b="0" baseline="0" dirty="0" smtClean="0">
                          <a:latin typeface="+mn-lt"/>
                        </a:rPr>
                        <a:t> MUST BE CORRECT)</a:t>
                      </a:r>
                      <a:endParaRPr lang="en-US" sz="1200" b="0"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1300" b="1" dirty="0" smtClean="0">
                          <a:effectLst>
                            <a:outerShdw blurRad="38100" dist="38100" dir="2700000" algn="tl">
                              <a:srgbClr val="000000">
                                <a:alpha val="43137"/>
                              </a:srgbClr>
                            </a:outerShdw>
                          </a:effectLst>
                          <a:latin typeface="+mn-lt"/>
                        </a:rPr>
                        <a:t>A,B</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539202">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8</a:t>
                      </a:r>
                      <a:r>
                        <a:rPr lang="en-US" sz="1300" b="1" u="none" baseline="0" dirty="0" smtClean="0">
                          <a:effectLst>
                            <a:outerShdw blurRad="38100" dist="38100" dir="2700000" algn="tl">
                              <a:srgbClr val="000000">
                                <a:alpha val="43137"/>
                              </a:srgbClr>
                            </a:outerShdw>
                          </a:effectLst>
                          <a:latin typeface="+mn-lt"/>
                          <a:ea typeface="Calibri"/>
                          <a:cs typeface="Times New Roman"/>
                        </a:rPr>
                        <a:t> </a:t>
                      </a:r>
                      <a:r>
                        <a:rPr lang="en-US" sz="1200" b="0" i="0" u="none" baseline="0" dirty="0" smtClean="0">
                          <a:effectLst/>
                          <a:latin typeface="+mn-lt"/>
                          <a:ea typeface="Calibri"/>
                          <a:cs typeface="Times New Roman"/>
                        </a:rPr>
                        <a:t>Which photograph best illustrates the scene Kurt experiences as he first enters the airport? </a:t>
                      </a:r>
                      <a:r>
                        <a:rPr lang="en-US" sz="1200" b="0" i="0" u="none" baseline="0" dirty="0" smtClean="0">
                          <a:solidFill>
                            <a:schemeClr val="tx1"/>
                          </a:solidFill>
                          <a:effectLst/>
                          <a:latin typeface="+mn-lt"/>
                          <a:ea typeface="Calibri"/>
                          <a:cs typeface="Times New Roman"/>
                        </a:rPr>
                        <a:t>RL.4.7</a:t>
                      </a:r>
                      <a:endParaRPr lang="en-US" sz="1200" b="0" i="0" dirty="0" smtClean="0">
                        <a:solidFill>
                          <a:schemeClr val="tx1"/>
                        </a:solidFill>
                        <a:effectLst/>
                        <a:latin typeface="+mn-lt"/>
                        <a:cs typeface="Helvetica" pitchFamily="34" charset="0"/>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C</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39202">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9</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u="none" baseline="0" dirty="0" smtClean="0">
                          <a:effectLst/>
                          <a:latin typeface="+mn-lt"/>
                          <a:ea typeface="+mn-ea"/>
                          <a:cs typeface="Times New Roman"/>
                        </a:rPr>
                        <a:t> Which statement below best explains why you selected the photograph in question #8? </a:t>
                      </a:r>
                      <a:r>
                        <a:rPr lang="en-US" sz="1200" b="0" u="none" baseline="0" dirty="0" smtClean="0">
                          <a:solidFill>
                            <a:schemeClr val="tx1"/>
                          </a:solidFill>
                          <a:effectLst/>
                          <a:latin typeface="+mn-lt"/>
                          <a:ea typeface="+mn-ea"/>
                          <a:cs typeface="Times New Roman"/>
                        </a:rPr>
                        <a:t>RL.4.7</a:t>
                      </a:r>
                      <a:endParaRPr lang="en-US" sz="1200" b="0" dirty="0" smtClean="0">
                        <a:solidFill>
                          <a:schemeClr val="tx1"/>
                        </a:solidFill>
                        <a:latin typeface="+mn-lt"/>
                        <a:cs typeface="Helvetica" pitchFamily="34" charset="0"/>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effectLst>
                            <a:outerShdw blurRad="38100" dist="38100" dir="2700000" algn="tl">
                              <a:srgbClr val="000000">
                                <a:alpha val="43137"/>
                              </a:srgbClr>
                            </a:outerShdw>
                          </a:effectLst>
                          <a:latin typeface="+mn-lt"/>
                          <a:ea typeface="Calibri"/>
                          <a:cs typeface="Times New Roman"/>
                        </a:rPr>
                        <a:t>B</a:t>
                      </a:r>
                      <a:endParaRPr lang="en-US" sz="1300" b="1" dirty="0">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smtClean="0">
                          <a:effectLst>
                            <a:outerShdw blurRad="38100" dist="38100" dir="2700000" algn="tl">
                              <a:srgbClr val="000000">
                                <a:alpha val="43137"/>
                              </a:srgbClr>
                            </a:outerShdw>
                          </a:effectLst>
                          <a:latin typeface="+mn-lt"/>
                          <a:ea typeface="Calibri"/>
                          <a:cs typeface="Times New Roman"/>
                        </a:rPr>
                        <a:t>Question 10</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300" b="1" u="sng" dirty="0" smtClean="0">
                          <a:effectLst>
                            <a:outerShdw blurRad="38100" dist="38100" dir="2700000" algn="tl">
                              <a:srgbClr val="000000">
                                <a:alpha val="43137"/>
                              </a:srgbClr>
                            </a:outerShdw>
                          </a:effectLst>
                          <a:latin typeface="+mn-lt"/>
                          <a:cs typeface="Helvetica" pitchFamily="34" charset="0"/>
                        </a:rPr>
                        <a:t>Constructed</a:t>
                      </a:r>
                      <a:r>
                        <a:rPr lang="en-US" sz="1300" b="1" u="sng" baseline="0" dirty="0" smtClean="0">
                          <a:effectLst>
                            <a:outerShdw blurRad="38100" dist="38100" dir="2700000" algn="tl">
                              <a:srgbClr val="000000">
                                <a:alpha val="43137"/>
                              </a:srgbClr>
                            </a:outerShdw>
                          </a:effectLst>
                          <a:latin typeface="+mn-lt"/>
                          <a:cs typeface="Helvetica" pitchFamily="34" charset="0"/>
                        </a:rPr>
                        <a:t> Response</a:t>
                      </a:r>
                      <a:endParaRPr lang="en-US" sz="1300" b="1" u="sng" dirty="0" smtClean="0">
                        <a:effectLst>
                          <a:outerShdw blurRad="38100" dist="38100" dir="2700000" algn="tl">
                            <a:srgbClr val="000000">
                              <a:alpha val="43137"/>
                            </a:srgbClr>
                          </a:outerShdw>
                        </a:effectLst>
                        <a:latin typeface="+mn-lt"/>
                        <a:cs typeface="Helvetica" pitchFamily="34" charset="0"/>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cs typeface="Helvetica" pitchFamily="34" charset="0"/>
                        </a:rPr>
                        <a:t>RL.4.6</a:t>
                      </a:r>
                      <a:endParaRPr lang="en-US" sz="1300" b="1" strike="noStrike"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smtClean="0">
                          <a:effectLst>
                            <a:outerShdw blurRad="38100" dist="38100" dir="2700000" algn="tl">
                              <a:srgbClr val="000000">
                                <a:alpha val="43137"/>
                              </a:srgbClr>
                            </a:outerShdw>
                          </a:effectLst>
                          <a:latin typeface="+mn-lt"/>
                          <a:ea typeface="Calibri"/>
                          <a:cs typeface="Times New Roman"/>
                        </a:rPr>
                        <a:t>Question 11</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cs typeface="Helvetica"/>
                        </a:rPr>
                        <a:t>When did Amelia Earhart first know that she wanted to be a pilot? </a:t>
                      </a:r>
                      <a:r>
                        <a:rPr lang="en-US" sz="1200" b="0" u="none" dirty="0" smtClean="0">
                          <a:solidFill>
                            <a:schemeClr val="tx1"/>
                          </a:solidFill>
                          <a:effectLst/>
                          <a:latin typeface="+mn-lt"/>
                          <a:ea typeface="+mn-ea"/>
                          <a:cs typeface="Helvetica"/>
                        </a:rPr>
                        <a:t>RI.4.1</a:t>
                      </a:r>
                      <a:endParaRPr lang="en-US" sz="1200" b="0" dirty="0" smtClean="0">
                        <a:solidFill>
                          <a:schemeClr val="tx1"/>
                        </a:solidFill>
                        <a:latin typeface="+mn-lt"/>
                        <a:cs typeface="Helvetica"/>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12</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rPr>
                        <a:t>What was one of the first indicators that Amelia  would be a success as a pilot?</a:t>
                      </a:r>
                      <a:r>
                        <a:rPr lang="en-US" sz="1200" b="0" baseline="0" dirty="0" smtClean="0">
                          <a:latin typeface="+mn-lt"/>
                        </a:rPr>
                        <a:t> </a:t>
                      </a:r>
                      <a:r>
                        <a:rPr lang="en-US" sz="1200" b="0" dirty="0" smtClean="0">
                          <a:solidFill>
                            <a:schemeClr val="tx1"/>
                          </a:solidFill>
                          <a:latin typeface="+mn-lt"/>
                        </a:rPr>
                        <a:t>RI.4.1</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solidFill>
                            <a:schemeClr val="tx1"/>
                          </a:solidFill>
                          <a:effectLst>
                            <a:outerShdw blurRad="38100" dist="38100" dir="2700000" algn="tl">
                              <a:srgbClr val="000000">
                                <a:alpha val="43137"/>
                              </a:srgbClr>
                            </a:outerShdw>
                          </a:effectLst>
                          <a:latin typeface="+mn-lt"/>
                        </a:rPr>
                        <a:t>A</a:t>
                      </a:r>
                      <a:endParaRPr lang="en-US" sz="13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539202">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13</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cs typeface="Helvetica"/>
                        </a:rPr>
                        <a:t>Which of these would be an appropriate addition to </a:t>
                      </a:r>
                      <a:r>
                        <a:rPr lang="en-US" sz="1200" b="0" u="sng" dirty="0" smtClean="0">
                          <a:latin typeface="+mn-lt"/>
                          <a:cs typeface="Helvetica"/>
                        </a:rPr>
                        <a:t>paragraph 3</a:t>
                      </a:r>
                      <a:r>
                        <a:rPr lang="en-US" sz="1200" b="0" dirty="0" smtClean="0">
                          <a:latin typeface="+mn-lt"/>
                          <a:cs typeface="Helvetica"/>
                        </a:rPr>
                        <a:t> of the passage </a:t>
                      </a:r>
                      <a:r>
                        <a:rPr lang="en-US" sz="1200" b="1" i="1" u="sng" dirty="0" smtClean="0">
                          <a:latin typeface="+mn-lt"/>
                          <a:cs typeface="Helvetica"/>
                        </a:rPr>
                        <a:t>Amelia Earhart</a:t>
                      </a:r>
                      <a:r>
                        <a:rPr lang="en-US" sz="1200" b="0" dirty="0" smtClean="0">
                          <a:latin typeface="+mn-lt"/>
                          <a:cs typeface="Helvetica"/>
                        </a:rPr>
                        <a:t>? </a:t>
                      </a:r>
                      <a:r>
                        <a:rPr lang="en-US" sz="1200" b="0" dirty="0" smtClean="0">
                          <a:solidFill>
                            <a:schemeClr val="tx1"/>
                          </a:solidFill>
                          <a:latin typeface="+mn-lt"/>
                          <a:cs typeface="Helvetica"/>
                        </a:rPr>
                        <a:t>RI.4.2</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14</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cs typeface="Helvetica"/>
                        </a:rPr>
                        <a:t>Which statement best summarizes the account of the passage </a:t>
                      </a:r>
                      <a:r>
                        <a:rPr lang="en-US" sz="1200" b="1" i="1" u="sng" dirty="0" smtClean="0">
                          <a:latin typeface="+mn-lt"/>
                          <a:cs typeface="Helvetica"/>
                        </a:rPr>
                        <a:t>Amelia Earhart </a:t>
                      </a:r>
                      <a:r>
                        <a:rPr lang="en-US" sz="1200" b="0" dirty="0" smtClean="0">
                          <a:latin typeface="+mn-lt"/>
                          <a:cs typeface="Helvetica"/>
                        </a:rPr>
                        <a:t>? </a:t>
                      </a:r>
                      <a:r>
                        <a:rPr lang="en-US" sz="1200" b="0" dirty="0" smtClean="0">
                          <a:solidFill>
                            <a:schemeClr val="tx1"/>
                          </a:solidFill>
                          <a:latin typeface="+mn-lt"/>
                          <a:cs typeface="Helvetica"/>
                        </a:rPr>
                        <a:t>RI.4.2</a:t>
                      </a:r>
                      <a:endParaRPr lang="en-US" sz="1200" b="0" i="1" dirty="0" smtClean="0">
                        <a:solidFill>
                          <a:schemeClr val="tx1"/>
                        </a:solidFill>
                        <a:latin typeface="+mn-lt"/>
                        <a:cs typeface="Helvetica"/>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39202">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15</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rPr>
                        <a:t>Why was receiving an international pilot’s license considered a major event for Amelia?</a:t>
                      </a:r>
                      <a:r>
                        <a:rPr lang="en-US" sz="1200" b="0" baseline="0" dirty="0" smtClean="0">
                          <a:latin typeface="+mn-lt"/>
                        </a:rPr>
                        <a:t>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RI.4.3</a:t>
                      </a: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C</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16</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cs typeface="Helvetica"/>
                        </a:rPr>
                        <a:t>Which structure did the author use to organize the passage </a:t>
                      </a:r>
                      <a:r>
                        <a:rPr lang="en-US" sz="1200" b="1" i="1" u="sng" dirty="0" smtClean="0">
                          <a:latin typeface="+mn-lt"/>
                          <a:cs typeface="Helvetica"/>
                        </a:rPr>
                        <a:t>Amelia Earhart</a:t>
                      </a:r>
                      <a:r>
                        <a:rPr lang="en-US" sz="1200" b="0" dirty="0" smtClean="0">
                          <a:latin typeface="+mn-lt"/>
                          <a:cs typeface="Helvetica"/>
                        </a:rPr>
                        <a:t>?</a:t>
                      </a:r>
                      <a:r>
                        <a:rPr lang="en-US" sz="1200" b="0" baseline="0" dirty="0" smtClean="0">
                          <a:latin typeface="+mn-lt"/>
                          <a:cs typeface="Helvetica"/>
                        </a:rPr>
                        <a:t> </a:t>
                      </a:r>
                      <a:r>
                        <a:rPr kumimoji="0" lang="en-US" sz="1200" b="0" i="0" u="none" strike="noStrike" kern="1200" cap="none" spc="0" normalizeH="0" baseline="0" noProof="0" dirty="0" smtClean="0">
                          <a:ln>
                            <a:noFill/>
                          </a:ln>
                          <a:solidFill>
                            <a:schemeClr val="tx1"/>
                          </a:solidFill>
                          <a:effectLst/>
                          <a:uLnTx/>
                          <a:uFillTx/>
                          <a:latin typeface="+mn-lt"/>
                          <a:ea typeface="+mn-ea"/>
                          <a:cs typeface="Helvetica"/>
                        </a:rPr>
                        <a:t>RI.4.5</a:t>
                      </a:r>
                      <a:endParaRPr kumimoji="0" lang="en-US" sz="1200" b="0" i="1" u="none" strike="noStrike" kern="1200" cap="none" spc="0" normalizeH="0" baseline="0" noProof="0" dirty="0" smtClean="0">
                        <a:ln>
                          <a:noFill/>
                        </a:ln>
                        <a:solidFill>
                          <a:schemeClr val="tx1"/>
                        </a:solidFill>
                        <a:effectLst/>
                        <a:uLnTx/>
                        <a:uFillTx/>
                        <a:latin typeface="+mn-lt"/>
                        <a:ea typeface="+mn-ea"/>
                        <a:cs typeface="Helvetica"/>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81367">
                <a:tc>
                  <a:txBody>
                    <a:bodyPr/>
                    <a:lstStyle/>
                    <a:p>
                      <a:pPr marL="219236" indent="-219236"/>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17</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rPr>
                        <a:t>Why would a reader want to read </a:t>
                      </a:r>
                      <a:r>
                        <a:rPr lang="en-US" sz="1200" b="1" i="1" u="sng" dirty="0" smtClean="0">
                          <a:latin typeface="+mn-lt"/>
                        </a:rPr>
                        <a:t>Amelia Earhart’s Interview</a:t>
                      </a:r>
                      <a:r>
                        <a:rPr lang="en-US" sz="1200" b="1" i="1" u="sng" baseline="0" dirty="0" smtClean="0">
                          <a:latin typeface="+mn-lt"/>
                        </a:rPr>
                        <a:t> </a:t>
                      </a:r>
                      <a:r>
                        <a:rPr lang="en-US" sz="1200" b="0" dirty="0" smtClean="0">
                          <a:latin typeface="+mn-lt"/>
                        </a:rPr>
                        <a:t>instead of </a:t>
                      </a:r>
                      <a:r>
                        <a:rPr lang="en-US" sz="1200" b="1" i="1" u="sng" dirty="0" smtClean="0">
                          <a:latin typeface="+mn-lt"/>
                        </a:rPr>
                        <a:t>Amelia</a:t>
                      </a:r>
                    </a:p>
                    <a:p>
                      <a:pPr marL="219236" indent="-219236"/>
                      <a:r>
                        <a:rPr lang="en-US" sz="1200" b="1" i="1" u="sng" dirty="0" smtClean="0">
                          <a:latin typeface="+mn-lt"/>
                        </a:rPr>
                        <a:t>Earhart</a:t>
                      </a:r>
                      <a:r>
                        <a:rPr lang="en-US" sz="1200" b="0" i="1" u="sng" dirty="0" smtClean="0">
                          <a:latin typeface="+mn-lt"/>
                        </a:rPr>
                        <a:t> </a:t>
                      </a:r>
                      <a:r>
                        <a:rPr lang="en-US" sz="1200" b="0" dirty="0" smtClean="0">
                          <a:latin typeface="+mn-lt"/>
                        </a:rPr>
                        <a:t>?</a:t>
                      </a:r>
                      <a:r>
                        <a:rPr lang="en-US" sz="1200" b="0" baseline="0" dirty="0" smtClean="0">
                          <a:latin typeface="+mn-lt"/>
                        </a:rPr>
                        <a:t>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RI.4.6</a:t>
                      </a: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539202">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18</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rPr>
                        <a:t>Based on the map, what  was Amelia </a:t>
                      </a:r>
                      <a:r>
                        <a:rPr lang="en-US" sz="1200" b="0" u="sng" dirty="0" smtClean="0">
                          <a:latin typeface="+mn-lt"/>
                        </a:rPr>
                        <a:t>probably</a:t>
                      </a:r>
                      <a:r>
                        <a:rPr lang="en-US" sz="1200" b="0" dirty="0" smtClean="0">
                          <a:latin typeface="+mn-lt"/>
                        </a:rPr>
                        <a:t> trying to accomplish on her final flight? </a:t>
                      </a:r>
                      <a:r>
                        <a:rPr lang="en-US" sz="1200" b="0" dirty="0" smtClean="0">
                          <a:solidFill>
                            <a:schemeClr val="tx1"/>
                          </a:solidFill>
                          <a:latin typeface="+mn-lt"/>
                        </a:rPr>
                        <a:t>RI.4.7</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C</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19</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rPr>
                        <a:t>According to the map, how did Amelia’s flights change over  time?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RI.4.7</a:t>
                      </a: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D</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420272">
                <a:tc>
                  <a:txBody>
                    <a:bodyPr/>
                    <a:lstStyle/>
                    <a:p>
                      <a:pPr marL="0" marR="0">
                        <a:lnSpc>
                          <a:spcPct val="115000"/>
                        </a:lnSpc>
                        <a:spcBef>
                          <a:spcPts val="0"/>
                        </a:spcBef>
                        <a:spcAft>
                          <a:spcPts val="1000"/>
                        </a:spcAft>
                      </a:pPr>
                      <a:r>
                        <a:rPr lang="en-US" sz="1300" b="1" u="sng" strike="noStrike" dirty="0">
                          <a:effectLst>
                            <a:outerShdw blurRad="38100" dist="38100" dir="2700000" algn="tl">
                              <a:srgbClr val="000000">
                                <a:alpha val="43137"/>
                              </a:srgbClr>
                            </a:outerShdw>
                          </a:effectLst>
                          <a:latin typeface="+mn-lt"/>
                          <a:ea typeface="Calibri"/>
                          <a:cs typeface="Times New Roman"/>
                        </a:rPr>
                        <a:t>Question </a:t>
                      </a:r>
                      <a:r>
                        <a:rPr lang="en-US" sz="1300" b="1" u="sng" strike="noStrike" dirty="0" smtClean="0">
                          <a:effectLst>
                            <a:outerShdw blurRad="38100" dist="38100" dir="2700000" algn="tl">
                              <a:srgbClr val="000000">
                                <a:alpha val="43137"/>
                              </a:srgbClr>
                            </a:outerShdw>
                          </a:effectLst>
                          <a:latin typeface="+mn-lt"/>
                          <a:ea typeface="Calibri"/>
                          <a:cs typeface="Times New Roman"/>
                        </a:rPr>
                        <a:t>20</a:t>
                      </a:r>
                      <a:r>
                        <a:rPr lang="en-US" sz="1300" b="1" u="none" strike="noStrike" dirty="0" smtClean="0">
                          <a:effectLst>
                            <a:outerShdw blurRad="38100" dist="38100" dir="2700000" algn="tl">
                              <a:srgbClr val="000000">
                                <a:alpha val="43137"/>
                              </a:srgbClr>
                            </a:outerShdw>
                          </a:effectLst>
                          <a:latin typeface="+mn-lt"/>
                          <a:ea typeface="Calibri"/>
                          <a:cs typeface="Times New Roman"/>
                        </a:rPr>
                        <a:t>                                          </a:t>
                      </a:r>
                      <a:r>
                        <a:rPr lang="en-US" sz="1300" b="1" u="none" strike="noStrike" baseline="0" dirty="0" smtClean="0">
                          <a:solidFill>
                            <a:srgbClr val="FFFF00"/>
                          </a:solidFill>
                          <a:effectLst>
                            <a:outerShdw blurRad="38100" dist="38100" dir="2700000" algn="tl">
                              <a:srgbClr val="000000">
                                <a:alpha val="43137"/>
                              </a:srgbClr>
                            </a:outerShdw>
                          </a:effectLst>
                          <a:latin typeface="+mn-lt"/>
                          <a:ea typeface="Calibri"/>
                          <a:cs typeface="Times New Roman"/>
                        </a:rPr>
                        <a:t>  </a:t>
                      </a:r>
                      <a:r>
                        <a:rPr lang="en-US" sz="1300" b="1" u="none" strike="noStrike" dirty="0" smtClean="0">
                          <a:effectLst>
                            <a:outerShdw blurRad="38100" dist="38100" dir="2700000" algn="tl">
                              <a:srgbClr val="000000">
                                <a:alpha val="43137"/>
                              </a:srgbClr>
                            </a:outerShdw>
                          </a:effectLst>
                          <a:latin typeface="+mn-lt"/>
                          <a:ea typeface="Calibri"/>
                          <a:cs typeface="Times New Roman"/>
                        </a:rPr>
                        <a:t> </a:t>
                      </a:r>
                      <a:r>
                        <a:rPr lang="en-US" sz="1300" b="1" u="sng" dirty="0" smtClean="0">
                          <a:effectLst>
                            <a:outerShdw blurRad="38100" dist="38100" dir="2700000" algn="tl">
                              <a:srgbClr val="000000">
                                <a:alpha val="43137"/>
                              </a:srgbClr>
                            </a:outerShdw>
                          </a:effectLst>
                          <a:latin typeface="+mn-lt"/>
                          <a:ea typeface="Calibri"/>
                          <a:cs typeface="Times New Roman"/>
                        </a:rPr>
                        <a:t>Constructed</a:t>
                      </a:r>
                      <a:r>
                        <a:rPr lang="en-US" sz="1300" b="1" u="sng" baseline="0" dirty="0" smtClean="0">
                          <a:effectLst>
                            <a:outerShdw blurRad="38100" dist="38100" dir="2700000" algn="tl">
                              <a:srgbClr val="000000">
                                <a:alpha val="43137"/>
                              </a:srgbClr>
                            </a:outerShdw>
                          </a:effectLst>
                          <a:latin typeface="+mn-lt"/>
                          <a:ea typeface="Calibri"/>
                          <a:cs typeface="Times New Roman"/>
                        </a:rPr>
                        <a:t> Response</a:t>
                      </a:r>
                      <a:endParaRPr lang="en-US" sz="1300" b="0" strike="noStrike" dirty="0">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solidFill>
                            <a:schemeClr val="tx1"/>
                          </a:solidFill>
                          <a:effectLst>
                            <a:outerShdw blurRad="38100" dist="38100" dir="2700000" algn="tl">
                              <a:srgbClr val="000000">
                                <a:alpha val="43137"/>
                              </a:srgbClr>
                            </a:outerShdw>
                          </a:effectLst>
                          <a:latin typeface="+mn-lt"/>
                        </a:rPr>
                        <a:t>RI.4.6</a:t>
                      </a:r>
                      <a:endParaRPr lang="en-US" sz="13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1026" name="AutoShape 2"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28" name="AutoShape 4"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6" name="AutoShape 12"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8" name="AutoShape 14"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42" name="AutoShape 18" descr="data:image/jpeg;base64,/9j/4AAQSkZJRgABAQAAAQABAAD/2wCEAAkGBxQQDxAMDBAQDw0OEBIODRAQEhAQEA4PFBUYFxUUFRMYHSggGBolHRUVIjEhMSkrLi4uFyAzODUtNygtLisBCgoKDAwMDwwMDysZFBkrLCsrKyssKysrKysrKywrKysrKyssKysrKysrKysrKysrKysrKysrKysrKysrKysrK//AABEIAOEA4QMBIgACEQEDEQH/xAAcAAACAgMBAQAAAAAAAAAAAAAABwUIAQMGBAL/xABOEAABAwECAxMKBAUDAwUAAAABAAIDBAURBxIhBhMUFzEyNUFRUlRxcnSRkrGz0hY0VWFzgZOywdEiQqGiI1NilKOCwtMz4fAVJCVD8f/EABQBAQAAAAAAAAAAAAAAAAAAAAD/xAAUEQEAAAAAAAAAAAAAAAAAAAAA/9oADAMBAAIRAxEAPwB4rQ6YnW9J1PduondecXa1XcW5/wCbi4nCHm6bZjWwwtbLWytxmNdfiRR6mO+7Kct9zdu47iDsjjb4+4BYuO/P6fZVzqMIdovcXGukZf8AljbExo4gGrX5fWj6Qn6Y/Cgshcd+f0+yLjvz+n2Vb/L60fSE/TH4UeX1o+kJ+mPwoLIYp35/T7IxTvz+n2Vb/L60fSE3TH4UeX1o+kJumPwoLI4p35/T7IxTvz+n2VbvL60fSE3TH4UeX1o+kJumPwoLI4h37v0+yMQ7936fZVu8vrR9ITdMfhR5fWj6Qm6Y/CgsliHfu/b9kZ2d+79v2VbfL60fSE3TH4UeX1o+kJumPwoLJZ2d+79v2Wc7O/d+37Ktnl9aPpCbpj8KPL60fSE3+PwoLJ52d+79v2RnR37v2/ZVs8vrR9ITf4/Cjy/tH0hN/j8KCymdHfu/b9kZ0d+79v2Va/L+0fSE3+Pwo8v7R9ITf4/CgspnR37v2/ZGcnfu/b9lWvy/tH0hN/j8KPL+0fSE3+PwoLK5yd+79v2RnJ37v2/ZVq8v7R9ITf4/Cjy/tH0hN/j8KCyucnfu/b9lgscNR1/qOT9VWvy/tH0hN/j8K6XMphaqIZGstM6KpXEB8ga1s8Q3wxQA8Dcuv3DtIHhHPludkO2CtwK8kpEkYliIcC0Pjc3KHtIvyHcIX1RzYwCD1IQhB5CfxO4wP0/7quWE6dz7Xri434j2xt9TWRtAH/m6rGN1z+P6BVvwkbLWh7c/I1A/rAsWClpoqeniY1rWNvOK0ue4jK5ztUknKpDOG7xnVain1jOQ3sC2INecN3jOq1Zzhu8Z1Wr7WUGvOG7xnVas5w3eM6rV9rKDXnDd4zqtWc4bvGdVq+1lBrzhu8Z1WrOcN3jOq1fayg15w3eM6rVnOG7xnVatii7Tr3xvDGXAXB15F+N/2QSGcN3jOq1Zzhu8Z1WrML8ZrXEXFzQSNy8L7Qa84bvGdVqM4bvGdVq2LKDXodm8Z1Wo0O3eM6rVsWUGvQ7N4zqtRodm8Z1WrYsoNeh2bxnVCxodm8Z1Qtqwg16HZvGdVqROGqyIqeuikp2Nj0TCZJWsAa0yNddjADUJBF/FftlPpJPD353R83k+dB32CicvsajLjfiCSMclkjmtHuAA9ymbPdcSNoEjoKgcEWw1Lypu+epyi1zuUe1BMXoXyhB5m65/H9Aq34SNlrQ9ufkarIN1z+P6BVvwkbLWh7c/I1BY6n1jOQ3sC2LXT6xnIb2BbUAhaaqqZE3HmkZEy+7Gkc1jb9y87a521sINn0zSXVTJnjUjp/4zydy8fhHvIQdO94aC5xDWtBc5xNwaBlJJ2guLfhVs0Etz6Z1xIvbBIWuuN14N2UetLPNxhDmtEGniaaaiJyx418k12pnrhku/pGT1lcYgf2mvZv8AMn/t5V0mZ234a+E1NG5zog8xEvY5hxmgE5DxhVdT2wIbFv53L8rEDBQhZQC+XRg3YwBu1LwDcvpROaTNHT2fDn9ZJig3iONv4pZnD8rG7fHqDbIQS68NqW1T0oxqyohgG1nkjWk8QJvKR2afClV1RdHSk0VOcgEZvncP6pfy8TbuMrhXuLnF7iXPcb3OcS5zjulxykoLD1OFCzWG7RLn+zhmcOnFuXxFhVs1xuM8reVBNd+jVXtCCz1m5sqGoIbBW07nnUY54Y8/6XXFTo3VUMi/Icqmsz+auroCNB1D2xj/AOl5MkBG5nZyD3XFBaNC4HMNhMhr3Npapopa12RovvhnO5G46jv6T7iV3qAQhYQCSmHvzuj5u/5060lMPXndHzd/eIO5wRbDUvKm756nKLXO5R7VB4IthqXlTd89TdFrnco9qCXQhCDzN1z+P6BVvwkbLWh7c/I1WQbrn8f0CrdhI2WtD2x+RqCyFPrGchvYFsWun1jOQ3sC2IOBw2j/AOKHO4flekQn1hoic6yw1jXPOiojc1pcbsV+0EjdAy/yZvhSfZBoQvuWBzLs8Y9l+pjtc2/ivC+EAntgP2LfzuX5WJEp7YD9i387l+ViBhIQhBzebnNhFZcGO8Z5UyXimgBuMjh+Zx/KwbZ9wyqvFtWvNWTOqquQySv9zWN2mMb+Vo3PrlTewsZhX1RNqUWPJUMjDZoLy7PI2X3GIbThefwjV2suqk0GUIXSZkcxNTaZxqdojpgS11RLeI7xqhg1XkerINshBzaE77PwM0rQDU1FTM7bDTHFHf6hil37l6KvA7QuF0UlVC7aLZGP6Q9pQIhC7TNng3qLOa6oYRVUjddIxpa+EbsjMuT+oZN25cWgP/0eop6YJM27qxhs+tdjVcDcaKQnLUQjIb917dvdBB1b0i167HtN9JUQ1kN+eU7xIAMmOBrmH1OF496C2CwtVJUNljZNGb45WNkYd1rheD0FbUAkph687o+bv7xOpJXD153R83f3iDucEWw1Lypu+epui1x5R7VCYIthqXlTd89TdFrjyj2oJdCEIPM3XP4/oFW/CRstaHtj8jVZBuufx/QKt+EjZa0PbH5GoLH0+sZyG9gW1a6fWM5DewLYgAs3oQgU2Hs/hoOOfsjSiTdw962g45+yNKJAJ7YD9i387l+ViRKe+A/Yt/O5flYgYKELKASrwoYO89x7Ts1n8bK6qp2j/rbskYH590fm49VqLKBCYM8wBtAitrAW2e0/gaMjqtwOoDtRjbO3qDbKfFPA2NjYomtZGwBrGNAa1rRqAAagX2BdkAuG4FlALKwsoMOaCCCAQRcQcoIO0Qq1YRsz7bPtGWCEXU8gFRTjaYx5N7B6muDgPVcrLJIYeiNG0gGqKZ2NxGQ3dhQLJCEILI4L6nPLHoicuJGYfdG9zB+gC6hcfgjjLbGpb/zGZw4jM8hdggElMPXndHzd/eJ1pKYevO6Pm7+8Qdzgj2GpeVN3z1OUOuPKPaoPBHsNS8qbvnqcodceUe1BLoQhB5m65/H9Aq34SNlrQ9sfkarIM1z+P6BVvwkbLWh7Y/I1BZCn1jOQ3sC2LXT6xnIb2BbUAhCygUuHvW0HHP2RpRJu4e9bQcc/ZGlEgE98B+xb+dy/KxIhPfAfsW/ncvysQMJCFlAIQhBlCFF1WaWjic6OatpY5GHFex88TXMO4Wk3goJVC5ybN3ZzMpr6Y3bx4kPQ29QNqYXqCMHQ+f1TxkAZG6JvvdJdk4gUHezStY10kjgxjAXPc4gNa0ZSSdoKs+bzNALQtCarZfnIuhp78hMLL7nXbWMS53+pevNjm+qrS/hPIgpL79DxE3P3DI/VfxZB6lyiARcTkaC5xyNaMpc46gHrKEw8D+ZM1VSLRnb/AO1pH3xXjJNUjKLt0MyEnduG0UDkzNWboSipaPbggZG47rwPxHpvUkhYQCSuHrzuj5u/vE6klcPPndHzd/eIO5wR7DUvKm756nKHXHlHtUHgj2GpeVN3z1OUOuPKPagl0IQg87Nc/j+gVbsJGy1oe2PyNVkWa5/H9Aq3YSdlrQ9sfkagsjT6xnIb2BbFrp9YzkN7AtiDKELKBSYfNbQcc/ZGlEm7h81tBxz9kaUSAT3wHbFv53L8rEiE98B2xb+dy/KxAwllCEAsoQgFWTCFsvX84d2BWcVY8IWy9fzh3YEHPoQhAIAQgG4gg3EZQRkIO6g7/MTgwnrC2orw+lo7w7FIxaicbjWnKxp3xy7g209KKkZBGyCBjY4YmhkbGi5rWjaCQOZfCbWUZaydxrKYZCyZxz1o/om1fcbxxJ3Zm80UFoQaJo34zQcWRhySQvuvxXt2j+h2kEssIQgElcPPndHzd/eJ0pLYefO6Pm7+8Qdxgj2GpeVN3z1O0OuPKPaoLBHsNS8qbvnqdodceUe1BLoQhB52a5/H9Aq3YSNlrQ9sfkarIs1z+V9Aq3YSNlrQ9sfkagsjT6xnIb2BbVrp9YzkN7AtiAWUIQKXD5raDjn7I0oU3sPmtoOOfsjShQCfGA7Yt/O5flYkOnxgO2LfzuX5WIGEsrCygFlYWUAldmjwSuq6uorW1oj0RIZMQwF2JeALsbHF+omghAlpcCk41ldA7lRSM/UOKhbRwUWjEC5jIKkDUEEv4yOTI1vaVYJCCpldRSQPMNTFJDKNVkjXMdxgHVHrWhWptyxIK2I09bE2WM6l+RzDvmPGVp9YVfc3uY59lzht5kpJidDTEZTdlMb7tR4HSMo2wA5hS+ZXNDLZ1U2rp7zqNnjvubPFflYfXuHaPvUQhBa6zLQZUwRVVO7GhmYJIzt3HaI2iNQj1L1JU4CrZLo6mzXn/okVEF+8eSJGj1Bwaf8AWU1UAkth587o+bv7xOlJbDz53R83f3iDuMEmw9Lypu+ep2h1x5R7VBYJNh6XlTd89TtDrjyj2oJdCEIPPHrn8r6BVuwk7LWh7Y/I1WSj1z+V9Aq24SdlrQ9sfkagslT6xnIb2BbVrp9YzkN7AtiAQhZQKTD7raDjn7I0oU3sPutoOOfsjShQCfGA7Yt/O5flYkOnxgN2LfzuX5WIGGhCygEIXy5wGUkAbpyBBlCFhAIQsIBc3hFskVdl1URF744zUQnbbJEMYXcYBbxOK6ReW1CNDzl2tzmTG4sQ3oKngrK+ItaOIL7Qdlghqs7tiAfzo5oD672Y/bGFYVVswa7MUF3853dPvVk0GEl8PHndHzd/eJ0JL4ePO6Pm7+8Qdvgk2HpeVN3z1PUOuPKPaoHBJsPS8qbvnqeodceUe1BLoQhBoj1X8r6BVtwk7LWh7Y/I1WSj1X8r6BVtwk7LWh7Y/I1BZOn1jOQ3sC2LXTaxnIb2BbEAsoWbkCjw+62g45+yNKFN/D7raDjn7I0oEAnxgN2LfzuX5WJDp84Ddi387l+ViBhoQuZwjaKFmzvsyR0c8YEjsQfxHQj/AKgYdUOuvIIy5LhqoNWbHN5TWaCyR2fVV17aaMjHy6hedRjePLuApHZq82NVaT76mTEhacaKCIlscZBvDt1zhvj7rlz5deS4kuLjjOcSSXE6pJOqfWhBYzBtmuFpUgErho2nAZUt1C/aEoG4673G8LrlVGxrVlo52VdI8xzR6h2nNOqxw/M07Y9Q2wCnrmRwmUta1sdS5tHV6hZIbopHbschye43Hj1UHcIQ03i8ZQdQjKChBhchhTtwUlmTAG6aqBpYRt3vH43e5mMeO7dUhmnzZUlnsJqZQ6a78FPEQ+Z53MX8o9ZuCQGa7NNLaVSamf8AC1oLIIgb2wx36g3Scl527vUAghFlCEHZYIKXPLYgP8mOac+q5mJ2yBWESqwF2MWx1NpPGSYimgv3jCTI4eouLR/oKaqASXw8ed0fN394nOkvh486o+bv7xB3GCTYel5U3fPU9Q648o9qgcEuw9Lypu+ep6h1x5R7UEuhCEGiLVfyvoFW3CTstaHtj8jVZKLVfyvoFW3CTstaHtj8jUFlKfWM5DewLYtdPrGchvYFsQZVUv8A1mp4XV/3M/iVrQqioN1TWyy3Z/NNLi34ueySSYt+rdjE3LShCAXop7QmjGJDPPE2+/Fjmljbfu3NIF686EHVZhLVndalCx9TUvY6oaHNfPM5rhlyFpdcVZFVjwf7LUHOWfVWcQIPCnmINDM6upWk0E7r3AZRSyuOVp3GE6h2ibty/gFbaogbIx0UrWvje0sexwDmuadUEHVCSubjBXJAXVNkh09PrnU+umh5H8xvq1w/qQLNYKyRcSDkLSWuByFpGqCNooQeqjtOeG4U9RUQgagimljb0NIC9FRmhq5BiyVtW5u4aia48YxsqjUIMbp2zlJ2yVlCEApTM1YUtfUso6cZXm+R917YYhrnu4tobZuC25mMzFRaMmd0jL2A3SzuvEMO7jO2z/SMvan/AJj8ykNmQZzBe+V9zqiZwGPK4fK0bTdr1kkoJSy7PZTQRUtO3FhhYI4xqm4bZO2Tqk7pXpWVhAJL4ePOqPm7+8ToSXw8edUfN394g7fBLsPS8qbvnqfodceUe1QGCXYel5U3fPU/Q648o9qCXQhCDTFqv5X0CrZhJ2WtD23+xqsnFqv5X0CrZhJ2WtD23+xqCylPrGchvYFsWun1jOQ3sC2oBJvSRk9JR/2jv+ZORZQJrSRk9JR/2jv+ZZ0kZPSUf9o7/mTkWUCa0kZPSUf9o7/mWNJGT0lH/aO/5k5lhArMzmCR9JWU9a6vZIKeUSlgpnML7trGz03dCaaFhAIQou0rRdG8MYBqAkm/LfuIPHmjzG0df+KrgGe3XCaP+HMP9Y13Ebwl3auBd4JdQ1jHN/LHUMLXDjlZeD1QnBFJjNa667GaHXbl4X0gr3UYLLSZqQxSeuOZhH7sVaY8GdpnJoXF9bpoAP0crFLCBFUOB+uef48lLA3dxnzO6rWgfuXY2FgipISH1j5Kx41WkZzDfyGkk8RcUxFhBqpqdkTGxQsbHEwXMYxoa1o3ABkC2oWEAhCwgEmMO/nVHzd/eJzpMYd/OqPm7+8Qdvgl2HpeVN3z1P0OuPKPaoDBLsPS8qbvnqfodceUe1BLoQhBpi1X8r6BVswk7LWh7b/Y1WTabnuG7lHu1fokjhpzNvhqzabGl1LVYolcBeIpw0NuduBwAuO7eNxA8KbWM5DewLYkLYmFqrp4GU8kUNRnTQxkjy9khYMgDrsjiBt5PXur36dNRwOn+JKgdiEk9Oqo4HT9eRGnVUcDp+vIgdqEktOqo4HT9eRGnVUcDp+vIgdiEk9Oqo4HT/EkRp01HA6f4kqB1oSU06ajgdP8SVGnTUcDp+vKgdS1ywtddjta67UvANyTOnTUcDp/iSrGnRUcDp+vKgdSEldOio4HT9eVGnRUcDp+vKgdSwktp0VHA6fryo06KjgdP15UDpWEl9Oeo4HT9eVGnPUcDp+vKgdCwkxpz1HA6fryrGnPUcDp+vKgdCwkxpz1HA6fryo05qjgdP15UDmSZw7+dUfN394jTmqOB0/XlXG2valVa9a1zm57Uy4sMEMTSGsaDka0ZSGgkkuJ2ySbtQHTgl2HpeVN3z1P0OuPKPatOZyzBQUMFJfjaHiue4aj5De55HG4lb7MbqE+9BLIX1chBpqGfmGqMoWoyMkaYpQ0hwxXMeAWvB2suQj1L1kLzT0odtIOZqMGlmvcXGjDSdqOSWNvua11wWvSuszgrvjT+JTzqIjUJA9RIXxoR2+d0lBCaV1mcFd8afxLOldZnBnfGn8SmtCO3zuko0I7fO6SghNK6zOCu+NP4kaV1mcFd8afxKb0I7fO6SjQjt87pKCE0rrM4K740/iRpXWZwV3xp/EpvQjt87pKNCO3zukoIPSvszgrvjT+JGlfZnBXfGn8SnNCO3zuko0I7fO6Sgg9K+zOCu+NP4kaWFmcFd8afxKb0I7dd0lGhHbrukoIPSwszgrvjT+JGlhZnBXfGn8SnNBu3XdJRoN267pKCC0sLN4K740/iRpYWbwV3xp/Ep3Qbt13SUaDduu6SggtLCzeCu+NP4ljSxs3grvjT+JT2g3bruko0Gd13SUEDpY2bwV3xp/EjSxs3grvjT+JT2gzuu6SjQZ3XdJQQGllZvBXfGn8SNLKzeCu+NP4lP6DO67pKNBndd0lBAaWVm8Fd8afxKZsmwaSgadCwRQY2Rz9V7xuF7r3HivW7QZ3XdJWWWflvIQap5jKQ1oIjBvy6rj9lJ0UNwRBSBu0vUAgyhCEAhCEGCvlCEAhCEAhCEAhCEAhCEAhCEAhCEAhCEAhCEAhCEAhCEAvoIQgyhCEAhCEH//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8026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pic>
        <p:nvPicPr>
          <p:cNvPr id="29" name="Picture 2" descr="http://www.hsd.k12.or.us/Portals/_default/Skins/DistrictSkin/images/webheadsm.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388865" y="9167542"/>
            <a:ext cx="1848103" cy="58674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6485" y="65642"/>
            <a:ext cx="7789672" cy="5984180"/>
            <a:chOff x="-14546" y="59675"/>
            <a:chExt cx="6873240" cy="5440163"/>
          </a:xfrm>
        </p:grpSpPr>
        <p:pic>
          <p:nvPicPr>
            <p:cNvPr id="9" name="Picture 6" descr="http://limestonedpi.weebly.com/uploads/3/1/3/6/31365507/1053081_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37" y="59675"/>
              <a:ext cx="5869216" cy="132578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14546" y="973975"/>
              <a:ext cx="6873240" cy="4525863"/>
              <a:chOff x="0" y="990600"/>
              <a:chExt cx="6873240" cy="4525863"/>
            </a:xfrm>
          </p:grpSpPr>
          <p:grpSp>
            <p:nvGrpSpPr>
              <p:cNvPr id="11" name="Group 10"/>
              <p:cNvGrpSpPr/>
              <p:nvPr/>
            </p:nvGrpSpPr>
            <p:grpSpPr>
              <a:xfrm>
                <a:off x="0" y="990600"/>
                <a:ext cx="6873240" cy="1645920"/>
                <a:chOff x="0" y="990600"/>
                <a:chExt cx="6873240" cy="1645920"/>
              </a:xfrm>
            </p:grpSpPr>
            <p:grpSp>
              <p:nvGrpSpPr>
                <p:cNvPr id="8" name="Group 7"/>
                <p:cNvGrpSpPr/>
                <p:nvPr/>
              </p:nvGrpSpPr>
              <p:grpSpPr>
                <a:xfrm>
                  <a:off x="0" y="990600"/>
                  <a:ext cx="6858000" cy="1645920"/>
                  <a:chOff x="0" y="990600"/>
                  <a:chExt cx="6858000" cy="1645920"/>
                </a:xfrm>
              </p:grpSpPr>
              <p:sp>
                <p:nvSpPr>
                  <p:cNvPr id="2" name="Rectangle 1"/>
                  <p:cNvSpPr/>
                  <p:nvPr/>
                </p:nvSpPr>
                <p:spPr>
                  <a:xfrm>
                    <a:off x="0" y="990600"/>
                    <a:ext cx="6858000" cy="762000"/>
                  </a:xfrm>
                  <a:prstGeom prst="rect">
                    <a:avLst/>
                  </a:prstGeom>
                  <a:solidFill>
                    <a:srgbClr val="5D2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sp>
                <p:nvSpPr>
                  <p:cNvPr id="4" name="Rectangle 3"/>
                  <p:cNvSpPr/>
                  <p:nvPr/>
                </p:nvSpPr>
                <p:spPr>
                  <a:xfrm>
                    <a:off x="0" y="1143000"/>
                    <a:ext cx="6858000" cy="76200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4478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676400"/>
                    <a:ext cx="6858000" cy="762000"/>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1874520"/>
                    <a:ext cx="6858000" cy="762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2133600"/>
                    <a:ext cx="6858000" cy="50292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15240" y="1195398"/>
                  <a:ext cx="6858000" cy="131504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a:ln w="0"/>
                      <a:solidFill>
                        <a:schemeClr val="bg1">
                          <a:lumMod val="75000"/>
                        </a:schemeClr>
                      </a:solidFill>
                      <a:effectLst>
                        <a:reflection blurRad="12700" stA="50000" endPos="50000" dist="5000" dir="5400000" sy="-100000" rotWithShape="0"/>
                      </a:effectLst>
                      <a:latin typeface="Comic Sans MS" panose="030F0702030302020204" pitchFamily="66" charset="0"/>
                    </a:rPr>
                    <a:t>INTERIM </a:t>
                  </a:r>
                  <a:endParaRPr lang="en-US" sz="4400" b="1" cap="all" dirty="0" smtClean="0">
                    <a:ln w="0"/>
                    <a:solidFill>
                      <a:schemeClr val="bg1">
                        <a:lumMod val="75000"/>
                      </a:schemeClr>
                    </a:solidFill>
                    <a:effectLst>
                      <a:reflection blurRad="12700" stA="50000" endPos="50000" dist="5000" dir="5400000" sy="-100000" rotWithShape="0"/>
                    </a:effectLst>
                    <a:latin typeface="Comic Sans MS" panose="030F0702030302020204" pitchFamily="66" charset="0"/>
                  </a:endParaRPr>
                </a:p>
                <a:p>
                  <a:pPr algn="ctr"/>
                  <a:r>
                    <a:rPr lang="en-US" sz="4400" b="1" cap="all" dirty="0" smtClean="0">
                      <a:ln w="0"/>
                      <a:solidFill>
                        <a:schemeClr val="bg1">
                          <a:lumMod val="75000"/>
                        </a:schemeClr>
                      </a:solidFill>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rPr>
                    <a:t>ASSESSMENT</a:t>
                  </a:r>
                  <a:endParaRPr lang="en-US" sz="4400" b="1" cap="all" dirty="0">
                    <a:ln w="0"/>
                    <a:solidFill>
                      <a:schemeClr val="bg1">
                        <a:lumMod val="75000"/>
                      </a:schemeClr>
                    </a:solidFill>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endParaRPr>
                </a:p>
              </p:txBody>
            </p:sp>
          </p:grpSp>
          <p:sp>
            <p:nvSpPr>
              <p:cNvPr id="22" name="TextBox 21"/>
              <p:cNvSpPr txBox="1"/>
              <p:nvPr/>
            </p:nvSpPr>
            <p:spPr>
              <a:xfrm>
                <a:off x="166946" y="3124200"/>
                <a:ext cx="6477000" cy="2392263"/>
              </a:xfrm>
              <a:prstGeom prst="rect">
                <a:avLst/>
              </a:prstGeom>
              <a:noFill/>
            </p:spPr>
            <p:txBody>
              <a:bodyPr wrap="square" rtlCol="0">
                <a:spAutoFit/>
              </a:bodyPr>
              <a:lstStyle/>
              <a:p>
                <a:pPr algn="r"/>
                <a:endParaRPr lang="en-US" sz="6700" b="1" dirty="0" smtClean="0">
                  <a:effectLst>
                    <a:outerShdw blurRad="38100" dist="38100" dir="2700000" algn="tl">
                      <a:srgbClr val="000000">
                        <a:alpha val="43137"/>
                      </a:srgbClr>
                    </a:outerShdw>
                  </a:effectLst>
                </a:endParaRPr>
              </a:p>
              <a:p>
                <a:pPr algn="r"/>
                <a:endParaRPr lang="en-US" sz="6700" b="1" dirty="0">
                  <a:effectLst>
                    <a:outerShdw blurRad="38100" dist="38100" dir="2700000" algn="tl">
                      <a:srgbClr val="000000">
                        <a:alpha val="43137"/>
                      </a:srgbClr>
                    </a:outerShdw>
                  </a:effectLst>
                </a:endParaRPr>
              </a:p>
              <a:p>
                <a:r>
                  <a:rPr lang="en-US" sz="3100" b="1" dirty="0">
                    <a:effectLst>
                      <a:outerShdw blurRad="38100" dist="38100" dir="2700000" algn="tl">
                        <a:srgbClr val="000000">
                          <a:alpha val="43137"/>
                        </a:srgbClr>
                      </a:outerShdw>
                    </a:effectLst>
                  </a:rPr>
                  <a:t>Name______________________________</a:t>
                </a:r>
              </a:p>
            </p:txBody>
          </p:sp>
        </p:grpSp>
      </p:grpSp>
      <p:pic>
        <p:nvPicPr>
          <p:cNvPr id="1026" name="Picture 2" descr="https://blognumbers.files.wordpress.com/2010/09/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26" t="12807" r="10004" b="9760"/>
          <a:stretch/>
        </p:blipFill>
        <p:spPr bwMode="auto">
          <a:xfrm>
            <a:off x="345441" y="1509487"/>
            <a:ext cx="945729" cy="109579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19"/>
          <p:cNvSpPr>
            <a:spLocks noGrp="1"/>
          </p:cNvSpPr>
          <p:nvPr>
            <p:ph type="sldNum" sz="quarter" idx="12"/>
          </p:nvPr>
        </p:nvSpPr>
        <p:spPr/>
        <p:txBody>
          <a:bodyPr/>
          <a:lstStyle/>
          <a:p>
            <a:fld id="{CF669FE8-2A6A-4FDA-B6E7-4A7C87AD6E1D}" type="slidenum">
              <a:rPr lang="en-US" smtClean="0"/>
              <a:pPr/>
              <a:t>14</a:t>
            </a:fld>
            <a:endParaRPr lang="en-US" dirty="0"/>
          </a:p>
        </p:txBody>
      </p:sp>
    </p:spTree>
    <p:extLst>
      <p:ext uri="{BB962C8B-B14F-4D97-AF65-F5344CB8AC3E}">
        <p14:creationId xmlns:p14="http://schemas.microsoft.com/office/powerpoint/2010/main" val="3606877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35679"/>
            <a:ext cx="2150004" cy="1239489"/>
          </a:xfrm>
          <a:prstGeom prst="rect">
            <a:avLst/>
          </a:prstGeom>
          <a:noFill/>
          <a:ln>
            <a:noFill/>
          </a:ln>
        </p:spPr>
      </p:pic>
      <p:sp>
        <p:nvSpPr>
          <p:cNvPr id="3" name="Rectangle 2"/>
          <p:cNvSpPr/>
          <p:nvPr/>
        </p:nvSpPr>
        <p:spPr>
          <a:xfrm>
            <a:off x="604520" y="1257300"/>
            <a:ext cx="6477000" cy="6489241"/>
          </a:xfrm>
          <a:prstGeom prst="rect">
            <a:avLst/>
          </a:prstGeom>
        </p:spPr>
        <p:txBody>
          <a:bodyPr wrap="square" lIns="101882" tIns="50941" rIns="101882" bIns="50941">
            <a:spAutoFit/>
          </a:bodyPr>
          <a:lstStyle/>
          <a:p>
            <a:pPr algn="ctr"/>
            <a:r>
              <a:rPr lang="en-US" sz="1800" b="1" u="sng" dirty="0"/>
              <a:t>Up in the Air</a:t>
            </a:r>
            <a:endParaRPr lang="en-US" sz="1800" dirty="0"/>
          </a:p>
          <a:p>
            <a:pPr algn="ctr"/>
            <a:r>
              <a:rPr lang="en-US" sz="1300" b="1" dirty="0"/>
              <a:t> </a:t>
            </a:r>
            <a:r>
              <a:rPr lang="en-US" sz="1200" b="1" i="1" dirty="0" smtClean="0"/>
              <a:t>Readworks.org</a:t>
            </a:r>
          </a:p>
          <a:p>
            <a:pPr algn="ctr"/>
            <a:endParaRPr lang="en-US" sz="1200" i="1" dirty="0"/>
          </a:p>
          <a:p>
            <a:r>
              <a:rPr lang="en-US" sz="1200" dirty="0">
                <a:solidFill>
                  <a:srgbClr val="000000"/>
                </a:solidFill>
                <a:ea typeface="Times New Roman"/>
                <a:cs typeface="Times New Roman"/>
              </a:rPr>
              <a:t>Kurt closed the door of his mother’s car.  He was happy! Today was the day he was going to be on a plane. For the first time in his life, he was going to soar through the skies and see the clouds from high above. He had imagined this since he was little. </a:t>
            </a:r>
            <a:endParaRPr lang="en-US" sz="1200" dirty="0">
              <a:latin typeface="Times New Roman"/>
              <a:ea typeface="Times New Roman"/>
            </a:endParaRPr>
          </a:p>
          <a:p>
            <a:r>
              <a:rPr lang="en-US" sz="1200" dirty="0">
                <a:solidFill>
                  <a:srgbClr val="000000"/>
                </a:solidFill>
                <a:ea typeface="Times New Roman"/>
                <a:cs typeface="Times New Roman"/>
              </a:rPr>
              <a:t> </a:t>
            </a:r>
            <a:endParaRPr lang="en-US" sz="1200" dirty="0">
              <a:latin typeface="Times New Roman"/>
              <a:ea typeface="Times New Roman"/>
            </a:endParaRPr>
          </a:p>
          <a:p>
            <a:r>
              <a:rPr lang="en-US" sz="1200" dirty="0">
                <a:solidFill>
                  <a:srgbClr val="000000"/>
                </a:solidFill>
                <a:ea typeface="Times New Roman"/>
                <a:cs typeface="Times New Roman"/>
              </a:rPr>
              <a:t>“Are you excited my boy?” said Kurt’s mother, Val, from the front of the car. </a:t>
            </a:r>
            <a:endParaRPr lang="en-US" sz="1200" dirty="0">
              <a:latin typeface="Times New Roman"/>
              <a:ea typeface="Times New Roman"/>
            </a:endParaRPr>
          </a:p>
          <a:p>
            <a:r>
              <a:rPr lang="en-US" sz="1200" dirty="0">
                <a:solidFill>
                  <a:srgbClr val="000000"/>
                </a:solidFill>
                <a:ea typeface="Times New Roman"/>
                <a:cs typeface="Times New Roman"/>
              </a:rPr>
              <a:t>“I can’t believe today’s the day!” said Kurt. </a:t>
            </a:r>
            <a:endParaRPr lang="en-US" sz="1200" dirty="0">
              <a:latin typeface="Times New Roman"/>
              <a:ea typeface="Times New Roman"/>
            </a:endParaRPr>
          </a:p>
          <a:p>
            <a:r>
              <a:rPr lang="en-US" sz="1200" dirty="0">
                <a:solidFill>
                  <a:srgbClr val="000000"/>
                </a:solidFill>
                <a:ea typeface="Times New Roman"/>
                <a:cs typeface="Times New Roman"/>
              </a:rPr>
              <a:t> </a:t>
            </a:r>
            <a:endParaRPr lang="en-US" sz="1200" dirty="0">
              <a:latin typeface="Times New Roman"/>
              <a:ea typeface="Times New Roman"/>
            </a:endParaRPr>
          </a:p>
          <a:p>
            <a:r>
              <a:rPr lang="en-US" sz="1200" dirty="0">
                <a:solidFill>
                  <a:srgbClr val="000000"/>
                </a:solidFill>
                <a:ea typeface="Times New Roman"/>
                <a:cs typeface="Times New Roman"/>
              </a:rPr>
              <a:t>“Believe it!” said Kurt’s older brother Joachim as he lifted his head from his phone for just a second to speak to Kurt. </a:t>
            </a:r>
            <a:endParaRPr lang="en-US" sz="1200" dirty="0">
              <a:latin typeface="Times New Roman"/>
              <a:ea typeface="Times New Roman"/>
            </a:endParaRPr>
          </a:p>
          <a:p>
            <a:r>
              <a:rPr lang="en-US" sz="1200" dirty="0">
                <a:solidFill>
                  <a:srgbClr val="000000"/>
                </a:solidFill>
                <a:ea typeface="Times New Roman"/>
                <a:cs typeface="Times New Roman"/>
              </a:rPr>
              <a:t> </a:t>
            </a:r>
            <a:endParaRPr lang="en-US" sz="1200" dirty="0">
              <a:latin typeface="Times New Roman"/>
              <a:ea typeface="Times New Roman"/>
            </a:endParaRPr>
          </a:p>
          <a:p>
            <a:r>
              <a:rPr lang="en-US" sz="1200" dirty="0">
                <a:solidFill>
                  <a:srgbClr val="000000"/>
                </a:solidFill>
                <a:ea typeface="Times New Roman"/>
                <a:cs typeface="Times New Roman"/>
              </a:rPr>
              <a:t>The car ride felt like forever. Kurt could not wait to get to the airport and begin the adventure. It felt like they were stuck in traffic for hours.  Kurt felt like all the cars were moving slowly just to drive him crazy. But really they arrived at the airport in just a few minutes. </a:t>
            </a:r>
            <a:endParaRPr lang="en-US" sz="1200" dirty="0">
              <a:latin typeface="Times New Roman"/>
              <a:ea typeface="Times New Roman"/>
            </a:endParaRPr>
          </a:p>
          <a:p>
            <a:r>
              <a:rPr lang="en-US" sz="1200" dirty="0">
                <a:latin typeface="Times New Roman"/>
                <a:ea typeface="Times New Roman"/>
              </a:rPr>
              <a:t> </a:t>
            </a:r>
          </a:p>
          <a:p>
            <a:r>
              <a:rPr lang="en-US" sz="1200" dirty="0">
                <a:solidFill>
                  <a:srgbClr val="000000"/>
                </a:solidFill>
                <a:ea typeface="Times New Roman"/>
                <a:cs typeface="Times New Roman"/>
              </a:rPr>
              <a:t>Val parked their car in the under-ground parking lot. She found a cart to load the suitcases and her hatbox she always took with her on a trip. Joachim never helped with anything, so Kurt knew he was the best man for the job. He helped his mother load the cart and pushed it towards the airport proudly. It was bigger than Kurt thought it would be. It was a huge building filled with hundreds of people looking around and rushing to get to where they were going. He felt a rush of energy as he walked towards the check-in desk. </a:t>
            </a:r>
            <a:endParaRPr lang="en-US" sz="1200" dirty="0">
              <a:latin typeface="Times New Roman"/>
              <a:ea typeface="Times New Roman"/>
            </a:endParaRPr>
          </a:p>
          <a:p>
            <a:r>
              <a:rPr lang="en-US" sz="1200" dirty="0">
                <a:solidFill>
                  <a:srgbClr val="000000"/>
                </a:solidFill>
                <a:ea typeface="Times New Roman"/>
                <a:cs typeface="Times New Roman"/>
              </a:rPr>
              <a:t> </a:t>
            </a:r>
            <a:endParaRPr lang="en-US" sz="1200" dirty="0">
              <a:latin typeface="Times New Roman"/>
              <a:ea typeface="Times New Roman"/>
            </a:endParaRPr>
          </a:p>
          <a:p>
            <a:r>
              <a:rPr lang="en-US" sz="1200" dirty="0">
                <a:solidFill>
                  <a:srgbClr val="000000"/>
                </a:solidFill>
                <a:ea typeface="Times New Roman"/>
                <a:cs typeface="Times New Roman"/>
              </a:rPr>
              <a:t>He watched as Val took out their passports and gave them to the kind lady on the other side of the desk. His mother asked Joachim to help lift the bags onto the scale so that they could get checked in. But he wasn’t listening.  </a:t>
            </a:r>
            <a:r>
              <a:rPr lang="en-US" sz="1200" dirty="0" smtClean="0">
                <a:solidFill>
                  <a:srgbClr val="000000"/>
                </a:solidFill>
                <a:ea typeface="Times New Roman"/>
                <a:cs typeface="Times New Roman"/>
              </a:rPr>
              <a:t>Kurt </a:t>
            </a:r>
            <a:r>
              <a:rPr lang="en-US" sz="1200" dirty="0">
                <a:solidFill>
                  <a:srgbClr val="000000"/>
                </a:solidFill>
                <a:ea typeface="Times New Roman"/>
                <a:cs typeface="Times New Roman"/>
              </a:rPr>
              <a:t>gloated as he lifted the bags and put them on the scale. The check-in lady was thankful for his help. He loved the feeling. </a:t>
            </a:r>
            <a:endParaRPr lang="en-US" sz="1200" dirty="0" smtClean="0">
              <a:solidFill>
                <a:srgbClr val="000000"/>
              </a:solidFill>
              <a:ea typeface="Times New Roman"/>
              <a:cs typeface="Times New Roman"/>
            </a:endParaRPr>
          </a:p>
          <a:p>
            <a:endParaRPr lang="en-US" sz="1200" dirty="0">
              <a:solidFill>
                <a:srgbClr val="000000"/>
              </a:solidFill>
              <a:ea typeface="Times New Roman"/>
              <a:cs typeface="Times New Roman"/>
            </a:endParaRPr>
          </a:p>
          <a:p>
            <a:r>
              <a:rPr lang="en-US" sz="1200" dirty="0" smtClean="0">
                <a:solidFill>
                  <a:srgbClr val="000000"/>
                </a:solidFill>
                <a:ea typeface="Times New Roman"/>
                <a:cs typeface="Times New Roman"/>
              </a:rPr>
              <a:t>Val </a:t>
            </a:r>
            <a:r>
              <a:rPr lang="en-US" sz="1200" dirty="0">
                <a:solidFill>
                  <a:srgbClr val="000000"/>
                </a:solidFill>
                <a:ea typeface="Times New Roman"/>
                <a:cs typeface="Times New Roman"/>
              </a:rPr>
              <a:t>was handed some tickets. Then off they went to security. After what felt like a long wait in line, the security officer asked Kurt to empty his pockets and put his bag through the big X-ray scanner. Kurt had never done this before and felt a little nervous. It was such a big and scary machine. It started beeping loudly when a woman in front of him walked through. </a:t>
            </a:r>
            <a:endParaRPr lang="en-US" sz="1200" dirty="0">
              <a:latin typeface="Times New Roman"/>
              <a:ea typeface="Times New Roman"/>
            </a:endParaRPr>
          </a:p>
          <a:p>
            <a:r>
              <a:rPr lang="en-US" sz="1200" dirty="0">
                <a:solidFill>
                  <a:srgbClr val="000000"/>
                </a:solidFill>
                <a:ea typeface="Times New Roman"/>
                <a:cs typeface="Times New Roman"/>
              </a:rPr>
              <a:t> </a:t>
            </a:r>
            <a:endParaRPr lang="en-US" sz="1200" dirty="0">
              <a:latin typeface="Times New Roman"/>
              <a:ea typeface="Times New Roman"/>
            </a:endParaRPr>
          </a:p>
        </p:txBody>
      </p:sp>
      <p:sp>
        <p:nvSpPr>
          <p:cNvPr id="4" name="Slide Number Placeholder 3"/>
          <p:cNvSpPr>
            <a:spLocks noGrp="1"/>
          </p:cNvSpPr>
          <p:nvPr>
            <p:ph type="sldNum" sz="quarter" idx="12"/>
          </p:nvPr>
        </p:nvSpPr>
        <p:spPr/>
        <p:txBody>
          <a:bodyPr/>
          <a:lstStyle/>
          <a:p>
            <a:fld id="{CF669FE8-2A6A-4FDA-B6E7-4A7C87AD6E1D}" type="slidenum">
              <a:rPr lang="en-US" smtClean="0"/>
              <a:pPr/>
              <a:t>15</a:t>
            </a:fld>
            <a:endParaRPr lang="en-US" dirty="0"/>
          </a:p>
        </p:txBody>
      </p:sp>
      <p:sp>
        <p:nvSpPr>
          <p:cNvPr id="6" name="TextBox 5"/>
          <p:cNvSpPr txBox="1"/>
          <p:nvPr/>
        </p:nvSpPr>
        <p:spPr>
          <a:xfrm>
            <a:off x="5867400" y="247538"/>
            <a:ext cx="1600200" cy="707886"/>
          </a:xfrm>
          <a:prstGeom prst="rect">
            <a:avLst/>
          </a:prstGeom>
          <a:solidFill>
            <a:schemeClr val="bg1"/>
          </a:solidFill>
          <a:ln>
            <a:solidFill>
              <a:schemeClr val="bg1"/>
            </a:solidFill>
          </a:ln>
        </p:spPr>
        <p:txBody>
          <a:bodyPr wrap="square" rtlCol="0">
            <a:spAutoFit/>
          </a:bodyPr>
          <a:lstStyle/>
          <a:p>
            <a:r>
              <a:rPr lang="en-US" sz="800" dirty="0" smtClean="0"/>
              <a:t>Grade Equivalent: 4.4</a:t>
            </a:r>
          </a:p>
          <a:p>
            <a:r>
              <a:rPr lang="en-US" sz="800" dirty="0" smtClean="0"/>
              <a:t>Lexile Measure: 710L</a:t>
            </a:r>
          </a:p>
          <a:p>
            <a:r>
              <a:rPr lang="en-US" sz="800" dirty="0" smtClean="0"/>
              <a:t>Mean Sentence Length: 12.21</a:t>
            </a:r>
          </a:p>
          <a:p>
            <a:r>
              <a:rPr lang="en-US" sz="800" dirty="0" smtClean="0"/>
              <a:t>Mean Log Word Frequency: 3.81</a:t>
            </a:r>
          </a:p>
          <a:p>
            <a:r>
              <a:rPr lang="en-US" sz="800" dirty="0" smtClean="0"/>
              <a:t>Word Count: 647</a:t>
            </a:r>
            <a:endParaRPr lang="en-US" sz="800" dirty="0"/>
          </a:p>
        </p:txBody>
      </p:sp>
    </p:spTree>
    <p:extLst>
      <p:ext uri="{BB962C8B-B14F-4D97-AF65-F5344CB8AC3E}">
        <p14:creationId xmlns:p14="http://schemas.microsoft.com/office/powerpoint/2010/main" val="3925132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240" y="838200"/>
            <a:ext cx="6304280" cy="4873157"/>
          </a:xfrm>
          <a:prstGeom prst="rect">
            <a:avLst/>
          </a:prstGeom>
        </p:spPr>
        <p:txBody>
          <a:bodyPr wrap="square" lIns="101882" tIns="50941" rIns="101882" bIns="50941">
            <a:spAutoFit/>
          </a:bodyPr>
          <a:lstStyle/>
          <a:p>
            <a:r>
              <a:rPr lang="en-US" sz="1200" dirty="0"/>
              <a:t> </a:t>
            </a:r>
          </a:p>
          <a:p>
            <a:r>
              <a:rPr lang="en-US" sz="1200" b="1" u="sng" dirty="0"/>
              <a:t>Up in the Air</a:t>
            </a:r>
            <a:r>
              <a:rPr lang="en-US" sz="1200" b="1" dirty="0"/>
              <a:t> </a:t>
            </a:r>
            <a:r>
              <a:rPr lang="en-US" sz="1200" i="1" dirty="0"/>
              <a:t>continued</a:t>
            </a:r>
            <a:r>
              <a:rPr lang="en-US" sz="1200" i="1" dirty="0" smtClean="0"/>
              <a:t>…</a:t>
            </a:r>
          </a:p>
          <a:p>
            <a:endParaRPr lang="en-US" sz="1200" i="1" dirty="0"/>
          </a:p>
          <a:p>
            <a:pPr lvl="0"/>
            <a:r>
              <a:rPr lang="en-US" sz="1200" dirty="0">
                <a:solidFill>
                  <a:srgbClr val="000000"/>
                </a:solidFill>
              </a:rPr>
              <a:t>Kurt was less afraid now as he walked through the machine. Not a beep. He waited for his family to come through security as he grabbed his bag. Then, he saw the plane through the massive glass windows. It was huge! And it looked much bigger than what it looked like in his dreams. </a:t>
            </a:r>
            <a:endParaRPr lang="en-US" sz="1200" dirty="0">
              <a:solidFill>
                <a:prstClr val="black"/>
              </a:solidFill>
              <a:latin typeface="Times New Roman"/>
              <a:ea typeface="Times New Roman"/>
            </a:endParaRPr>
          </a:p>
          <a:p>
            <a:pPr lvl="0"/>
            <a:r>
              <a:rPr lang="en-US" sz="1200" dirty="0">
                <a:solidFill>
                  <a:srgbClr val="000000"/>
                </a:solidFill>
              </a:rPr>
              <a:t> </a:t>
            </a:r>
            <a:endParaRPr lang="en-US" sz="1200" dirty="0">
              <a:solidFill>
                <a:prstClr val="black"/>
              </a:solidFill>
              <a:latin typeface="Times New Roman"/>
              <a:ea typeface="Times New Roman"/>
            </a:endParaRPr>
          </a:p>
          <a:p>
            <a:pPr lvl="0"/>
            <a:r>
              <a:rPr lang="en-US" sz="1200" dirty="0">
                <a:solidFill>
                  <a:srgbClr val="000000"/>
                </a:solidFill>
              </a:rPr>
              <a:t>Kurt ran down the ramp towards the gate. After a few minutes, the plane was ready for boarding. Everyone lined up and showed their tickets. Walking on a ramp down towards the plane, Kurt nearly tripped from all the excitement. And then he arrived, he was one foot away from the plane, and feeling like a grown-up who would fly all over the globe. </a:t>
            </a:r>
            <a:endParaRPr lang="en-US" sz="1200" dirty="0">
              <a:solidFill>
                <a:prstClr val="black"/>
              </a:solidFill>
              <a:latin typeface="Times New Roman"/>
              <a:ea typeface="Times New Roman"/>
            </a:endParaRPr>
          </a:p>
          <a:p>
            <a:pPr lvl="0"/>
            <a:r>
              <a:rPr lang="en-US" sz="1200" dirty="0">
                <a:solidFill>
                  <a:srgbClr val="000000"/>
                </a:solidFill>
              </a:rPr>
              <a:t> </a:t>
            </a:r>
            <a:endParaRPr lang="en-US" sz="1200" dirty="0">
              <a:solidFill>
                <a:prstClr val="black"/>
              </a:solidFill>
              <a:latin typeface="Times New Roman"/>
              <a:ea typeface="Times New Roman"/>
            </a:endParaRPr>
          </a:p>
          <a:p>
            <a:pPr lvl="0"/>
            <a:r>
              <a:rPr lang="en-US" sz="1200" dirty="0">
                <a:solidFill>
                  <a:srgbClr val="000000"/>
                </a:solidFill>
              </a:rPr>
              <a:t>The air steward took his ticket and showed him to his seat. Kurt ran ahead of his mother and brother and quickly sat down in his seat, buckling his seat belt. With his eyes on the wing of the plane, he was waiting for everyone to sit down. He wanted to know what it felt like when a plane takes off. </a:t>
            </a:r>
            <a:endParaRPr lang="en-US" sz="1200" dirty="0">
              <a:solidFill>
                <a:prstClr val="black"/>
              </a:solidFill>
              <a:latin typeface="Times New Roman"/>
              <a:ea typeface="Times New Roman"/>
            </a:endParaRPr>
          </a:p>
          <a:p>
            <a:pPr lvl="0"/>
            <a:r>
              <a:rPr lang="en-US" sz="1200" dirty="0">
                <a:solidFill>
                  <a:srgbClr val="000000"/>
                </a:solidFill>
              </a:rPr>
              <a:t> </a:t>
            </a:r>
            <a:endParaRPr lang="en-US" sz="1200" dirty="0">
              <a:solidFill>
                <a:prstClr val="black"/>
              </a:solidFill>
              <a:latin typeface="Times New Roman"/>
              <a:ea typeface="Times New Roman"/>
            </a:endParaRPr>
          </a:p>
          <a:p>
            <a:pPr lvl="0"/>
            <a:r>
              <a:rPr lang="en-US" sz="1200" dirty="0">
                <a:solidFill>
                  <a:srgbClr val="000000"/>
                </a:solidFill>
              </a:rPr>
              <a:t>The plane started to move, and reversed a little.  Moving like a giant metal bird, the plane taxied towards the runway. Kurt clenched his mother’s hand. The plane started to speed up, faster than Kurt had ever gone in his life in any car or boat. And then, as if by magic, the plane lifted off the ground. And Kurt knew this would be the first of many adventures that started this way. </a:t>
            </a:r>
            <a:endParaRPr lang="en-US" sz="1200" dirty="0">
              <a:solidFill>
                <a:prstClr val="black"/>
              </a:solidFill>
              <a:latin typeface="Times New Roman"/>
              <a:ea typeface="Times New Roman"/>
            </a:endParaRPr>
          </a:p>
          <a:p>
            <a:pPr lvl="0"/>
            <a:r>
              <a:rPr lang="en-US" sz="1200" dirty="0">
                <a:solidFill>
                  <a:prstClr val="black"/>
                </a:solidFill>
                <a:latin typeface="Times New Roman"/>
                <a:ea typeface="Times New Roman"/>
              </a:rPr>
              <a:t> </a:t>
            </a:r>
          </a:p>
          <a:p>
            <a:pPr lvl="0"/>
            <a:r>
              <a:rPr lang="en-US" sz="1300" dirty="0">
                <a:solidFill>
                  <a:srgbClr val="000000"/>
                </a:solidFill>
                <a:ea typeface="Times New Roman"/>
                <a:cs typeface="Times New Roman"/>
              </a:rPr>
              <a:t> </a:t>
            </a:r>
            <a:endParaRPr lang="en-US" sz="1200" dirty="0">
              <a:solidFill>
                <a:prstClr val="black"/>
              </a:solidFill>
              <a:latin typeface="Times New Roman"/>
              <a:ea typeface="Times New Roman"/>
            </a:endParaRPr>
          </a:p>
          <a:p>
            <a:pPr lvl="0">
              <a:lnSpc>
                <a:spcPct val="115000"/>
              </a:lnSpc>
              <a:spcAft>
                <a:spcPts val="1000"/>
              </a:spcAft>
            </a:pPr>
            <a:r>
              <a:rPr lang="en-US" sz="1100" dirty="0">
                <a:solidFill>
                  <a:prstClr val="black"/>
                </a:solidFill>
                <a:ea typeface="Calibri"/>
                <a:cs typeface="Times New Roman"/>
              </a:rPr>
              <a:t> </a:t>
            </a:r>
          </a:p>
          <a:p>
            <a:endParaRPr lang="en-US" sz="1200" dirty="0"/>
          </a:p>
        </p:txBody>
      </p:sp>
      <p:sp>
        <p:nvSpPr>
          <p:cNvPr id="4" name="Slide Number Placeholder 3"/>
          <p:cNvSpPr>
            <a:spLocks noGrp="1"/>
          </p:cNvSpPr>
          <p:nvPr>
            <p:ph type="sldNum" sz="quarter" idx="12"/>
          </p:nvPr>
        </p:nvSpPr>
        <p:spPr/>
        <p:txBody>
          <a:bodyPr/>
          <a:lstStyle/>
          <a:p>
            <a:fld id="{CF669FE8-2A6A-4FDA-B6E7-4A7C87AD6E1D}" type="slidenum">
              <a:rPr lang="en-US" smtClean="0"/>
              <a:pPr/>
              <a:t>16</a:t>
            </a:fld>
            <a:endParaRPr lang="en-US" dirty="0"/>
          </a:p>
        </p:txBody>
      </p:sp>
    </p:spTree>
    <p:extLst>
      <p:ext uri="{BB962C8B-B14F-4D97-AF65-F5344CB8AC3E}">
        <p14:creationId xmlns:p14="http://schemas.microsoft.com/office/powerpoint/2010/main" val="3001409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6738" y="484103"/>
            <a:ext cx="6436422" cy="3426844"/>
          </a:xfrm>
          <a:prstGeom prst="rect">
            <a:avLst/>
          </a:prstGeom>
        </p:spPr>
        <p:txBody>
          <a:bodyPr wrap="square" lIns="101862" tIns="50931" rIns="101862" bIns="50931">
            <a:spAutoFit/>
          </a:bodyPr>
          <a:lstStyle/>
          <a:p>
            <a:pPr marL="282542" indent="-282542"/>
            <a:r>
              <a:rPr lang="en-US" sz="1800" b="1" dirty="0">
                <a:latin typeface="Helvetica" pitchFamily="34" charset="0"/>
              </a:rPr>
              <a:t>1.  Which detail from the text best supports the idea that Kurt was excited to fly for the first time? </a:t>
            </a:r>
          </a:p>
          <a:p>
            <a:pPr marL="382015" indent="382015"/>
            <a:endParaRPr lang="en-US" sz="1800" dirty="0">
              <a:latin typeface="Helvetica" pitchFamily="34" charset="0"/>
            </a:endParaRPr>
          </a:p>
          <a:p>
            <a:pPr marL="764074" indent="-382059">
              <a:buFont typeface="+mj-lt"/>
              <a:buAutoNum type="alphaUcPeriod"/>
            </a:pPr>
            <a:r>
              <a:rPr lang="en-US" sz="1800" dirty="0">
                <a:latin typeface="Helvetica" pitchFamily="34" charset="0"/>
              </a:rPr>
              <a:t>“I can’t believe today’s the day</a:t>
            </a:r>
            <a:r>
              <a:rPr lang="en-US" sz="1800" dirty="0" smtClean="0">
                <a:latin typeface="Helvetica" pitchFamily="34" charset="0"/>
              </a:rPr>
              <a:t>!”, </a:t>
            </a:r>
            <a:r>
              <a:rPr lang="en-US" sz="1800" dirty="0">
                <a:latin typeface="Helvetica" pitchFamily="34" charset="0"/>
              </a:rPr>
              <a:t>said Kurt.</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n-US" sz="1800" dirty="0">
                <a:latin typeface="Helvetica" pitchFamily="34" charset="0"/>
                <a:cs typeface="Helvetica" pitchFamily="34" charset="0"/>
              </a:rPr>
              <a:t>They arrived at the airport in just a few minutes.</a:t>
            </a:r>
          </a:p>
          <a:p>
            <a:pPr marL="764074" indent="-382059">
              <a:buFont typeface="+mj-lt"/>
              <a:buAutoNum type="alphaUcPeriod"/>
            </a:pPr>
            <a:endParaRPr lang="en-US" sz="1800" dirty="0">
              <a:latin typeface="Helvetica" pitchFamily="34" charset="0"/>
              <a:cs typeface="Helvetica" pitchFamily="34" charset="0"/>
            </a:endParaRPr>
          </a:p>
          <a:p>
            <a:pPr marL="764074" indent="-382059">
              <a:buFont typeface="+mj-lt"/>
              <a:buAutoNum type="alphaUcPeriod"/>
            </a:pPr>
            <a:r>
              <a:rPr lang="en-US" sz="1800" dirty="0" smtClean="0">
                <a:latin typeface="Helvetica" pitchFamily="34" charset="0"/>
                <a:cs typeface="Helvetica" pitchFamily="34" charset="0"/>
              </a:rPr>
              <a:t>The airport was a huge </a:t>
            </a:r>
            <a:r>
              <a:rPr lang="en-US" sz="1800" dirty="0">
                <a:latin typeface="Helvetica" pitchFamily="34" charset="0"/>
                <a:cs typeface="Helvetica" pitchFamily="34" charset="0"/>
              </a:rPr>
              <a:t>building filled with hundreds of people.</a:t>
            </a:r>
          </a:p>
          <a:p>
            <a:pPr marL="764074" indent="-382059">
              <a:buFont typeface="+mj-lt"/>
              <a:buAutoNum type="alphaUcPeriod"/>
            </a:pPr>
            <a:endParaRPr lang="en-US" sz="1800" dirty="0">
              <a:latin typeface="Helvetica" pitchFamily="34" charset="0"/>
              <a:cs typeface="Helvetica" pitchFamily="34" charset="0"/>
            </a:endParaRPr>
          </a:p>
          <a:p>
            <a:pPr marL="764074" indent="-382059">
              <a:buFont typeface="+mj-lt"/>
              <a:buAutoNum type="alphaUcPeriod"/>
            </a:pPr>
            <a:r>
              <a:rPr lang="en-US" sz="1800" dirty="0">
                <a:latin typeface="Helvetica" pitchFamily="34" charset="0"/>
                <a:cs typeface="Helvetica" pitchFamily="34" charset="0"/>
              </a:rPr>
              <a:t>Kurt gloated as he lifted the bags and put them on the </a:t>
            </a:r>
            <a:r>
              <a:rPr lang="en-US" sz="1800" dirty="0" smtClean="0">
                <a:latin typeface="Helvetica" pitchFamily="34" charset="0"/>
                <a:cs typeface="Helvetica" pitchFamily="34" charset="0"/>
              </a:rPr>
              <a:t>scale</a:t>
            </a:r>
            <a:r>
              <a:rPr lang="en-US" sz="1800" dirty="0">
                <a:latin typeface="Helvetica" pitchFamily="34" charset="0"/>
                <a:cs typeface="Helvetica" pitchFamily="34" charset="0"/>
              </a:rPr>
              <a:t>.</a:t>
            </a: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468817"/>
            <a:ext cx="5748338" cy="2872846"/>
          </a:xfrm>
          <a:prstGeom prst="rect">
            <a:avLst/>
          </a:prstGeom>
        </p:spPr>
        <p:txBody>
          <a:bodyPr wrap="square" lIns="101862" tIns="50931" rIns="101862" bIns="50931">
            <a:spAutoFit/>
          </a:bodyPr>
          <a:lstStyle/>
          <a:p>
            <a:pPr marL="342859" indent="-342859">
              <a:buAutoNum type="arabicPeriod" startAt="2"/>
            </a:pPr>
            <a:r>
              <a:rPr lang="en-US" sz="1800" b="1" dirty="0">
                <a:latin typeface="Helvetica" pitchFamily="34" charset="0"/>
              </a:rPr>
              <a:t>What is the main idea of the text </a:t>
            </a:r>
            <a:r>
              <a:rPr lang="en-US" sz="1800" b="1" i="1" u="sng" dirty="0" smtClean="0">
                <a:latin typeface="Helvetica" pitchFamily="34" charset="0"/>
              </a:rPr>
              <a:t>Up </a:t>
            </a:r>
            <a:r>
              <a:rPr lang="en-US" sz="1800" b="1" i="1" u="sng" dirty="0">
                <a:latin typeface="Helvetica" pitchFamily="34" charset="0"/>
              </a:rPr>
              <a:t>in the </a:t>
            </a:r>
            <a:r>
              <a:rPr lang="en-US" sz="1800" b="1" i="1" u="sng" dirty="0" smtClean="0">
                <a:latin typeface="Helvetica" pitchFamily="34" charset="0"/>
              </a:rPr>
              <a:t>Air</a:t>
            </a:r>
            <a:r>
              <a:rPr lang="en-US" sz="1800" b="1" dirty="0" smtClean="0">
                <a:latin typeface="Helvetica" pitchFamily="34" charset="0"/>
              </a:rPr>
              <a:t>?</a:t>
            </a:r>
            <a:endParaRPr lang="en-US" sz="1800" b="1" dirty="0">
              <a:latin typeface="Helvetica" pitchFamily="34" charset="0"/>
            </a:endParaRPr>
          </a:p>
          <a:p>
            <a:pPr marL="361347" indent="-361347">
              <a:buFont typeface="+mj-lt"/>
              <a:buAutoNum type="arabicPeriod" startAt="2"/>
            </a:pPr>
            <a:endParaRPr lang="en-US" sz="1800" b="1" dirty="0">
              <a:latin typeface="Helvetica" pitchFamily="34" charset="0"/>
            </a:endParaRPr>
          </a:p>
          <a:p>
            <a:pPr marL="764074" indent="-382059">
              <a:buFont typeface="+mj-lt"/>
              <a:buAutoNum type="alphaUcPeriod"/>
            </a:pPr>
            <a:r>
              <a:rPr lang="en-US" sz="1800" dirty="0">
                <a:latin typeface="Helvetica" pitchFamily="34" charset="0"/>
              </a:rPr>
              <a:t>It is exciting to go to an airport.</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Kurt is a helpful person.</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Kurt is excited about his first airplane flight.</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There are many things you have to do before boarding an airplane.</a:t>
            </a:r>
          </a:p>
        </p:txBody>
      </p:sp>
      <p:sp>
        <p:nvSpPr>
          <p:cNvPr id="18" name="Oval 17"/>
          <p:cNvSpPr/>
          <p:nvPr/>
        </p:nvSpPr>
        <p:spPr>
          <a:xfrm>
            <a:off x="894865" y="7754629"/>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894865" y="6107378"/>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894865" y="6665755"/>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896196" y="7210192"/>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1019098" y="330925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19098" y="140997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19098" y="191834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19098" y="248984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643265663"/>
              </p:ext>
            </p:extLst>
          </p:nvPr>
        </p:nvGraphicFramePr>
        <p:xfrm>
          <a:off x="5160012" y="4229100"/>
          <a:ext cx="1964690" cy="685800"/>
        </p:xfrm>
        <a:graphic>
          <a:graphicData uri="http://schemas.openxmlformats.org/drawingml/2006/table">
            <a:tbl>
              <a:tblPr/>
              <a:tblGrid>
                <a:gridCol w="1964690"/>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RL.4.1</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algn="l" defTabSz="966612" rtl="0" eaLnBrk="1" latinLnBrk="0" hangingPunct="1">
                        <a:lnSpc>
                          <a:spcPct val="100000"/>
                        </a:lnSpc>
                        <a:spcBef>
                          <a:spcPts val="0"/>
                        </a:spcBef>
                        <a:spcAft>
                          <a:spcPts val="0"/>
                        </a:spcAft>
                      </a:pPr>
                      <a:r>
                        <a:rPr lang="en-US" sz="900" dirty="0" smtClean="0"/>
                        <a:t>Refer to details and examples in a text when explaining what the text says explicitly and when drawing inferences from the text.</a:t>
                      </a:r>
                      <a:endParaRPr lang="en-US" sz="9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17</a:t>
            </a:fld>
            <a:endParaRPr lang="en-US" dirty="0"/>
          </a:p>
        </p:txBody>
      </p:sp>
    </p:spTree>
    <p:extLst>
      <p:ext uri="{BB962C8B-B14F-4D97-AF65-F5344CB8AC3E}">
        <p14:creationId xmlns:p14="http://schemas.microsoft.com/office/powerpoint/2010/main" val="2171213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0421" y="213260"/>
            <a:ext cx="6436422" cy="4534839"/>
          </a:xfrm>
          <a:prstGeom prst="rect">
            <a:avLst/>
          </a:prstGeom>
        </p:spPr>
        <p:txBody>
          <a:bodyPr wrap="square" lIns="101862" tIns="50931" rIns="101862" bIns="50931">
            <a:spAutoFit/>
          </a:bodyPr>
          <a:lstStyle/>
          <a:p>
            <a:pPr marL="321920" indent="-321920"/>
            <a:r>
              <a:rPr lang="en-US" sz="1800" b="1" dirty="0">
                <a:latin typeface="Helvetica" pitchFamily="34" charset="0"/>
              </a:rPr>
              <a:t>3.  One theme from the </a:t>
            </a:r>
            <a:r>
              <a:rPr lang="en-US" sz="1800" b="1" dirty="0" smtClean="0">
                <a:latin typeface="Helvetica" pitchFamily="34" charset="0"/>
              </a:rPr>
              <a:t>text </a:t>
            </a:r>
            <a:r>
              <a:rPr lang="en-US" sz="1800" b="1" u="sng" dirty="0" smtClean="0">
                <a:latin typeface="Helvetica" pitchFamily="34" charset="0"/>
              </a:rPr>
              <a:t>Up </a:t>
            </a:r>
            <a:r>
              <a:rPr lang="en-US" sz="1800" b="1" u="sng" dirty="0">
                <a:latin typeface="Helvetica" pitchFamily="34" charset="0"/>
              </a:rPr>
              <a:t>in the </a:t>
            </a:r>
            <a:r>
              <a:rPr lang="en-US" sz="1800" b="1" u="sng" dirty="0" smtClean="0">
                <a:latin typeface="Helvetica" pitchFamily="34" charset="0"/>
              </a:rPr>
              <a:t>Air</a:t>
            </a:r>
            <a:r>
              <a:rPr lang="en-US" sz="1800" b="1" dirty="0" smtClean="0">
                <a:latin typeface="Helvetica" pitchFamily="34" charset="0"/>
              </a:rPr>
              <a:t> </a:t>
            </a:r>
            <a:r>
              <a:rPr lang="en-US" sz="1800" b="1" dirty="0">
                <a:latin typeface="Helvetica" pitchFamily="34" charset="0"/>
              </a:rPr>
              <a:t>is that doing something for the first time can help you grow as a person.  Select the </a:t>
            </a:r>
            <a:r>
              <a:rPr lang="en-US" sz="1800" b="1" u="sng" dirty="0">
                <a:latin typeface="Helvetica" pitchFamily="34" charset="0"/>
              </a:rPr>
              <a:t>2</a:t>
            </a:r>
            <a:r>
              <a:rPr lang="en-US" sz="1800" b="1" dirty="0">
                <a:latin typeface="Helvetica" pitchFamily="34" charset="0"/>
              </a:rPr>
              <a:t> facts from the text that support this theme.</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n-US" sz="1800" dirty="0">
                <a:latin typeface="Helvetica" pitchFamily="34" charset="0"/>
              </a:rPr>
              <a:t>Joachim never helped with anything, so Kurt knew he was the best man for the job.</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Kurt gloated as he lifted the bags and put them on the </a:t>
            </a:r>
            <a:r>
              <a:rPr lang="en-US" sz="1800" dirty="0" smtClean="0">
                <a:solidFill>
                  <a:srgbClr val="000000"/>
                </a:solidFill>
                <a:latin typeface="Helvetica" pitchFamily="34" charset="0"/>
                <a:cs typeface="Helvetica" pitchFamily="34" charset="0"/>
              </a:rPr>
              <a:t>scale</a:t>
            </a:r>
            <a:r>
              <a:rPr lang="en-US" sz="1800" dirty="0">
                <a:solidFill>
                  <a:srgbClr val="000000"/>
                </a:solidFill>
                <a:latin typeface="Helvetica" pitchFamily="34" charset="0"/>
                <a:cs typeface="Helvetica" pitchFamily="34" charset="0"/>
              </a:rPr>
              <a:t>.</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He </a:t>
            </a:r>
            <a:r>
              <a:rPr lang="en-US" sz="1800" dirty="0" smtClean="0">
                <a:solidFill>
                  <a:srgbClr val="000000"/>
                </a:solidFill>
                <a:latin typeface="Helvetica" pitchFamily="34" charset="0"/>
                <a:cs typeface="Helvetica" pitchFamily="34" charset="0"/>
              </a:rPr>
              <a:t>felt </a:t>
            </a:r>
            <a:r>
              <a:rPr lang="en-US" sz="1800" dirty="0">
                <a:solidFill>
                  <a:srgbClr val="000000"/>
                </a:solidFill>
                <a:latin typeface="Helvetica" pitchFamily="34" charset="0"/>
                <a:cs typeface="Helvetica" pitchFamily="34" charset="0"/>
              </a:rPr>
              <a:t>the rush of energy as he walked towards the check-in desk.</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Kurt started to feel more confident now as he walked </a:t>
            </a:r>
          </a:p>
          <a:p>
            <a:pPr marL="382015"/>
            <a:r>
              <a:rPr lang="en-US" sz="1800" dirty="0">
                <a:solidFill>
                  <a:srgbClr val="000000"/>
                </a:solidFill>
                <a:latin typeface="Helvetica" pitchFamily="34" charset="0"/>
                <a:cs typeface="Helvetica" pitchFamily="34" charset="0"/>
              </a:rPr>
              <a:t>      through the machine.</a:t>
            </a:r>
          </a:p>
        </p:txBody>
      </p:sp>
      <p:cxnSp>
        <p:nvCxnSpPr>
          <p:cNvPr id="11" name="Straight Connector 10"/>
          <p:cNvCxnSpPr/>
          <p:nvPr/>
        </p:nvCxnSpPr>
        <p:spPr>
          <a:xfrm>
            <a:off x="507318" y="5020147"/>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1" y="5265029"/>
            <a:ext cx="6088379" cy="3980841"/>
          </a:xfrm>
          <a:prstGeom prst="rect">
            <a:avLst/>
          </a:prstGeom>
        </p:spPr>
        <p:txBody>
          <a:bodyPr wrap="square" lIns="101862" tIns="50931" rIns="101862" bIns="50931">
            <a:spAutoFit/>
          </a:bodyPr>
          <a:lstStyle/>
          <a:p>
            <a:pPr marL="382059" indent="-382059">
              <a:buAutoNum type="arabicPeriod" startAt="4"/>
            </a:pPr>
            <a:r>
              <a:rPr lang="en-US" sz="1800" b="1" dirty="0">
                <a:latin typeface="Helvetica" pitchFamily="34" charset="0"/>
              </a:rPr>
              <a:t>Which event could you </a:t>
            </a:r>
            <a:r>
              <a:rPr lang="en-US" sz="1800" b="1" u="sng" dirty="0">
                <a:latin typeface="Helvetica" pitchFamily="34" charset="0"/>
              </a:rPr>
              <a:t>leave out</a:t>
            </a:r>
            <a:r>
              <a:rPr lang="en-US" sz="1800" b="1" dirty="0">
                <a:latin typeface="Helvetica" pitchFamily="34" charset="0"/>
              </a:rPr>
              <a:t> if you were      summarizing the text?</a:t>
            </a:r>
          </a:p>
          <a:p>
            <a:pPr marL="361347" indent="-361347">
              <a:buFont typeface="+mj-lt"/>
              <a:buAutoNum type="arabicPeriod" startAt="2"/>
            </a:pPr>
            <a:endParaRPr lang="en-US" sz="1800" b="1" dirty="0">
              <a:latin typeface="Helvetica" pitchFamily="34" charset="0"/>
            </a:endParaRPr>
          </a:p>
          <a:p>
            <a:pPr marL="382015" indent="382015">
              <a:buFont typeface="+mj-lt"/>
              <a:buAutoNum type="alphaUcPeriod"/>
            </a:pPr>
            <a:r>
              <a:rPr lang="en-US" sz="1800" dirty="0">
                <a:latin typeface="Helvetica" pitchFamily="34" charset="0"/>
              </a:rPr>
              <a:t>Kurt couldn’t wait to get to the airport and take his</a:t>
            </a:r>
          </a:p>
          <a:p>
            <a:pPr marL="382015"/>
            <a:r>
              <a:rPr lang="en-US" sz="1800" dirty="0">
                <a:latin typeface="Helvetica" pitchFamily="34" charset="0"/>
              </a:rPr>
              <a:t>      first trip on a plane.</a:t>
            </a:r>
          </a:p>
          <a:p>
            <a:pPr marL="382015"/>
            <a:endParaRPr lang="en-US" sz="1800" dirty="0">
              <a:latin typeface="Helvetica" pitchFamily="34" charset="0"/>
            </a:endParaRPr>
          </a:p>
          <a:p>
            <a:pPr marL="764074" indent="-382059">
              <a:buAutoNum type="alphaUcPeriod" startAt="2"/>
            </a:pPr>
            <a:r>
              <a:rPr lang="en-US" sz="1800" dirty="0">
                <a:solidFill>
                  <a:srgbClr val="000000"/>
                </a:solidFill>
                <a:latin typeface="Helvetica" pitchFamily="34" charset="0"/>
                <a:cs typeface="Helvetica" pitchFamily="34" charset="0"/>
              </a:rPr>
              <a:t>Kurt helped his mother with checking in, because his brother </a:t>
            </a:r>
            <a:r>
              <a:rPr lang="en-US" sz="1800" dirty="0" smtClean="0">
                <a:solidFill>
                  <a:srgbClr val="000000"/>
                </a:solidFill>
                <a:latin typeface="Helvetica" pitchFamily="34" charset="0"/>
                <a:cs typeface="Helvetica" pitchFamily="34" charset="0"/>
              </a:rPr>
              <a:t>never helped.</a:t>
            </a:r>
            <a:endParaRPr lang="en-US" sz="1800" dirty="0">
              <a:solidFill>
                <a:srgbClr val="000000"/>
              </a:solidFill>
              <a:latin typeface="Helvetica" pitchFamily="34" charset="0"/>
              <a:cs typeface="Helvetica" pitchFamily="34" charset="0"/>
            </a:endParaRPr>
          </a:p>
          <a:p>
            <a:pPr marL="382015"/>
            <a:endParaRPr lang="en-US" sz="1800" dirty="0">
              <a:solidFill>
                <a:srgbClr val="000000"/>
              </a:solidFill>
              <a:latin typeface="Helvetica" pitchFamily="34" charset="0"/>
              <a:cs typeface="Helvetica" pitchFamily="34" charset="0"/>
            </a:endParaRPr>
          </a:p>
          <a:p>
            <a:pPr marL="764074" indent="-382059">
              <a:buAutoNum type="alphaUcPeriod" startAt="3"/>
            </a:pPr>
            <a:r>
              <a:rPr lang="en-US" sz="1800" dirty="0">
                <a:solidFill>
                  <a:srgbClr val="000000"/>
                </a:solidFill>
                <a:latin typeface="Helvetica" pitchFamily="34" charset="0"/>
                <a:cs typeface="Helvetica" pitchFamily="34" charset="0"/>
              </a:rPr>
              <a:t>Kurt felt nervous about passing through the security checkpoint, but everything went fine.</a:t>
            </a:r>
          </a:p>
          <a:p>
            <a:pPr marL="382015"/>
            <a:endParaRPr lang="en-US" sz="1800" dirty="0">
              <a:solidFill>
                <a:srgbClr val="000000"/>
              </a:solidFill>
              <a:latin typeface="Helvetica" pitchFamily="34" charset="0"/>
              <a:cs typeface="Helvetica" pitchFamily="34" charset="0"/>
            </a:endParaRPr>
          </a:p>
          <a:p>
            <a:pPr marL="764074" indent="-382059">
              <a:buAutoNum type="alphaUcPeriod" startAt="4"/>
            </a:pPr>
            <a:r>
              <a:rPr lang="en-US" sz="1800" dirty="0">
                <a:solidFill>
                  <a:srgbClr val="000000"/>
                </a:solidFill>
                <a:latin typeface="Helvetica" pitchFamily="34" charset="0"/>
                <a:cs typeface="Helvetica" pitchFamily="34" charset="0"/>
              </a:rPr>
              <a:t>Kurt waited for his family to come through security as he  grabbed his bag.</a:t>
            </a:r>
          </a:p>
        </p:txBody>
      </p:sp>
      <p:sp>
        <p:nvSpPr>
          <p:cNvPr id="18" name="Oval 17"/>
          <p:cNvSpPr/>
          <p:nvPr/>
        </p:nvSpPr>
        <p:spPr>
          <a:xfrm>
            <a:off x="918683" y="615706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918683" y="7001055"/>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913149" y="7813245"/>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921718" y="8651622"/>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955886" y="414657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953934" y="168182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953934" y="247781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953934" y="327278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145388099"/>
              </p:ext>
            </p:extLst>
          </p:nvPr>
        </p:nvGraphicFramePr>
        <p:xfrm>
          <a:off x="5292153" y="4677680"/>
          <a:ext cx="1964690" cy="548640"/>
        </p:xfrm>
        <a:graphic>
          <a:graphicData uri="http://schemas.openxmlformats.org/drawingml/2006/table">
            <a:tbl>
              <a:tblPr/>
              <a:tblGrid>
                <a:gridCol w="1964690"/>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RL.4.2</a:t>
                      </a:r>
                      <a:endParaRPr lang="en-US" sz="900" dirty="0">
                        <a:latin typeface="Calibri"/>
                        <a:ea typeface="Calibri"/>
                        <a:cs typeface="Times New Roman"/>
                      </a:endParaRPr>
                    </a:p>
                  </a:txBody>
                  <a:tcPr marL="33840" marR="338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2336">
                <a:tc>
                  <a:txBody>
                    <a:bodyPr/>
                    <a:lstStyle/>
                    <a:p>
                      <a:pPr marL="0" marR="0" algn="l" defTabSz="966612" rtl="0" eaLnBrk="1" latinLnBrk="0" hangingPunct="1">
                        <a:lnSpc>
                          <a:spcPct val="100000"/>
                        </a:lnSpc>
                        <a:spcBef>
                          <a:spcPts val="0"/>
                        </a:spcBef>
                        <a:spcAft>
                          <a:spcPts val="0"/>
                        </a:spcAft>
                      </a:pPr>
                      <a:r>
                        <a:rPr lang="en-US" sz="900" dirty="0" smtClean="0"/>
                        <a:t>Determine a theme of a story, drama, or poem from details in the text; summarize the text.</a:t>
                      </a:r>
                      <a:endParaRPr lang="en-US" sz="900" b="1" kern="1200" dirty="0">
                        <a:solidFill>
                          <a:srgbClr val="000000"/>
                        </a:solidFill>
                        <a:latin typeface="+mn-lt"/>
                        <a:ea typeface="Times New Roman"/>
                        <a:cs typeface="Times New Roman"/>
                      </a:endParaRPr>
                    </a:p>
                  </a:txBody>
                  <a:tcPr marL="33840" marR="338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18</a:t>
            </a:fld>
            <a:endParaRPr lang="en-US" dirty="0"/>
          </a:p>
        </p:txBody>
      </p:sp>
    </p:spTree>
    <p:extLst>
      <p:ext uri="{BB962C8B-B14F-4D97-AF65-F5344CB8AC3E}">
        <p14:creationId xmlns:p14="http://schemas.microsoft.com/office/powerpoint/2010/main" val="4147433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923153"/>
            <a:ext cx="6436422" cy="3426844"/>
          </a:xfrm>
          <a:prstGeom prst="rect">
            <a:avLst/>
          </a:prstGeom>
        </p:spPr>
        <p:txBody>
          <a:bodyPr wrap="square" lIns="101862" tIns="50931" rIns="101862" bIns="50931">
            <a:spAutoFit/>
          </a:bodyPr>
          <a:lstStyle/>
          <a:p>
            <a:pPr marL="282542" indent="-282542"/>
            <a:r>
              <a:rPr lang="en-US" sz="1800" b="1" dirty="0">
                <a:latin typeface="Helvetica" pitchFamily="34" charset="0"/>
              </a:rPr>
              <a:t>5.  Which </a:t>
            </a:r>
            <a:r>
              <a:rPr lang="en-US" sz="1800" b="1" u="sng" dirty="0">
                <a:latin typeface="Helvetica" pitchFamily="34" charset="0"/>
              </a:rPr>
              <a:t>two</a:t>
            </a:r>
            <a:r>
              <a:rPr lang="en-US" sz="1800" b="1" dirty="0">
                <a:latin typeface="Helvetica" pitchFamily="34" charset="0"/>
              </a:rPr>
              <a:t> details support the idea that Kurt is helpful?</a:t>
            </a:r>
          </a:p>
          <a:p>
            <a:pPr marL="382015" indent="382015"/>
            <a:endParaRPr lang="en-US" sz="1800" dirty="0">
              <a:latin typeface="Helvetica" pitchFamily="34" charset="0"/>
            </a:endParaRPr>
          </a:p>
          <a:p>
            <a:pPr marL="764074" indent="-382059">
              <a:buFont typeface="+mj-lt"/>
              <a:buAutoNum type="alphaUcPeriod"/>
            </a:pPr>
            <a:r>
              <a:rPr lang="en-US" sz="1800" dirty="0">
                <a:latin typeface="Helvetica" pitchFamily="34" charset="0"/>
              </a:rPr>
              <a:t>Kurt loaded the </a:t>
            </a:r>
            <a:r>
              <a:rPr lang="en-US" sz="1800" dirty="0" smtClean="0">
                <a:latin typeface="Helvetica" pitchFamily="34" charset="0"/>
              </a:rPr>
              <a:t>cart for </a:t>
            </a:r>
            <a:r>
              <a:rPr lang="en-US" sz="1800" dirty="0">
                <a:latin typeface="Helvetica" pitchFamily="34" charset="0"/>
              </a:rPr>
              <a:t>his mom and pushed it towards the building.</a:t>
            </a:r>
          </a:p>
          <a:p>
            <a:pPr marL="764074" indent="-382059">
              <a:buFont typeface="+mj-lt"/>
              <a:buAutoNum type="alphaUcPeriod"/>
            </a:pPr>
            <a:endParaRPr lang="en-US" sz="1800" dirty="0">
              <a:solidFill>
                <a:srgbClr val="FF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Kurt emptied his pockets and put his bag through the big X-ray scanner.</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Kurt lifted the bags and put them on the scale.</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Kurt sat down in his seat and buckled his seatbelt.</a:t>
            </a:r>
            <a:endParaRPr lang="en-US" sz="1800" dirty="0">
              <a:solidFill>
                <a:srgbClr val="000000"/>
              </a:solidFill>
              <a:latin typeface="Helvetica" pitchFamily="34" charset="0"/>
            </a:endParaRPr>
          </a:p>
        </p:txBody>
      </p:sp>
      <p:cxnSp>
        <p:nvCxnSpPr>
          <p:cNvPr id="11" name="Straight Connector 10"/>
          <p:cNvCxnSpPr/>
          <p:nvPr/>
        </p:nvCxnSpPr>
        <p:spPr>
          <a:xfrm>
            <a:off x="518161" y="519684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94866" y="5513303"/>
            <a:ext cx="6088379" cy="3426844"/>
          </a:xfrm>
          <a:prstGeom prst="rect">
            <a:avLst/>
          </a:prstGeom>
        </p:spPr>
        <p:txBody>
          <a:bodyPr wrap="square" lIns="101862" tIns="50931" rIns="101862" bIns="50931">
            <a:spAutoFit/>
          </a:bodyPr>
          <a:lstStyle/>
          <a:p>
            <a:pPr marL="382059" indent="-382059">
              <a:buAutoNum type="arabicPeriod" startAt="6"/>
            </a:pPr>
            <a:r>
              <a:rPr lang="en-US" sz="1800" b="1" dirty="0">
                <a:latin typeface="Helvetica" pitchFamily="34" charset="0"/>
              </a:rPr>
              <a:t>Imagine that the story </a:t>
            </a:r>
            <a:r>
              <a:rPr lang="en-US" sz="1800" b="1" i="1" u="sng" dirty="0" smtClean="0">
                <a:latin typeface="Helvetica" pitchFamily="34" charset="0"/>
              </a:rPr>
              <a:t>Up </a:t>
            </a:r>
            <a:r>
              <a:rPr lang="en-US" sz="1800" b="1" i="1" u="sng" dirty="0">
                <a:latin typeface="Helvetica" pitchFamily="34" charset="0"/>
              </a:rPr>
              <a:t>in the </a:t>
            </a:r>
            <a:r>
              <a:rPr lang="en-US" sz="1800" b="1" i="1" u="sng" dirty="0" smtClean="0">
                <a:latin typeface="Helvetica" pitchFamily="34" charset="0"/>
              </a:rPr>
              <a:t>Air</a:t>
            </a:r>
            <a:r>
              <a:rPr lang="en-US" sz="1800" b="1" dirty="0" smtClean="0">
                <a:latin typeface="Helvetica" pitchFamily="34" charset="0"/>
              </a:rPr>
              <a:t> </a:t>
            </a:r>
            <a:r>
              <a:rPr lang="en-US" sz="1800" b="1" dirty="0">
                <a:latin typeface="Helvetica" pitchFamily="34" charset="0"/>
              </a:rPr>
              <a:t>was written as a drama, instead of prose.  What is an example of a  structural element that would not occur in both types of writing? </a:t>
            </a:r>
          </a:p>
          <a:p>
            <a:pPr marL="361347" indent="-361347">
              <a:buFont typeface="+mj-lt"/>
              <a:buAutoNum type="arabicPeriod" startAt="2"/>
            </a:pPr>
            <a:endParaRPr lang="en-US" sz="1800" b="1" dirty="0">
              <a:latin typeface="Helvetica" pitchFamily="34" charset="0"/>
            </a:endParaRPr>
          </a:p>
          <a:p>
            <a:pPr marL="382015" indent="382015">
              <a:buFont typeface="+mj-lt"/>
              <a:buAutoNum type="alphaUcPeriod"/>
            </a:pPr>
            <a:r>
              <a:rPr lang="en-US" sz="1800" dirty="0">
                <a:solidFill>
                  <a:srgbClr val="000000"/>
                </a:solidFill>
                <a:latin typeface="Helvetica" pitchFamily="34" charset="0"/>
              </a:rPr>
              <a:t>characters</a:t>
            </a:r>
          </a:p>
          <a:p>
            <a:pPr marL="382015" indent="382015">
              <a:buFont typeface="+mj-lt"/>
              <a:buAutoNum type="alphaUcPeriod"/>
            </a:pPr>
            <a:endParaRPr lang="en-US" sz="1800" dirty="0">
              <a:solidFill>
                <a:srgbClr val="000000"/>
              </a:solidFill>
              <a:latin typeface="Helvetica" pitchFamily="34" charset="0"/>
            </a:endParaRPr>
          </a:p>
          <a:p>
            <a:pPr marL="382015" indent="382015">
              <a:buFont typeface="+mj-lt"/>
              <a:buAutoNum type="alphaUcPeriod"/>
            </a:pPr>
            <a:r>
              <a:rPr lang="en-US" sz="1800" dirty="0">
                <a:solidFill>
                  <a:srgbClr val="000000"/>
                </a:solidFill>
                <a:latin typeface="Helvetica" pitchFamily="34" charset="0"/>
                <a:cs typeface="Helvetica" pitchFamily="34" charset="0"/>
              </a:rPr>
              <a:t>stage directions</a:t>
            </a:r>
          </a:p>
          <a:p>
            <a:pPr marL="382015" indent="382015">
              <a:buFont typeface="+mj-lt"/>
              <a:buAutoNum type="alphaUcPeriod"/>
            </a:pPr>
            <a:endParaRPr lang="en-US" sz="1800" dirty="0">
              <a:solidFill>
                <a:srgbClr val="000000"/>
              </a:solidFill>
              <a:latin typeface="Helvetica" pitchFamily="34" charset="0"/>
              <a:cs typeface="Helvetica" pitchFamily="34" charset="0"/>
            </a:endParaRPr>
          </a:p>
          <a:p>
            <a:pPr marL="382015" indent="382015">
              <a:buFont typeface="+mj-lt"/>
              <a:buAutoNum type="alphaUcPeriod"/>
            </a:pPr>
            <a:r>
              <a:rPr lang="en-US" sz="1800" dirty="0">
                <a:solidFill>
                  <a:srgbClr val="000000"/>
                </a:solidFill>
                <a:latin typeface="Helvetica" pitchFamily="34" charset="0"/>
                <a:cs typeface="Helvetica" pitchFamily="34" charset="0"/>
              </a:rPr>
              <a:t>dialogue</a:t>
            </a:r>
          </a:p>
          <a:p>
            <a:pPr marL="382015" indent="382015">
              <a:buFont typeface="+mj-lt"/>
              <a:buAutoNum type="alphaUcPeriod"/>
            </a:pPr>
            <a:endParaRPr lang="en-US" sz="1800" dirty="0">
              <a:solidFill>
                <a:srgbClr val="000000"/>
              </a:solidFill>
              <a:latin typeface="Helvetica" pitchFamily="34" charset="0"/>
              <a:cs typeface="Helvetica" pitchFamily="34" charset="0"/>
            </a:endParaRPr>
          </a:p>
          <a:p>
            <a:pPr marL="382015" indent="382015">
              <a:buFont typeface="+mj-lt"/>
              <a:buAutoNum type="alphaUcPeriod"/>
            </a:pPr>
            <a:r>
              <a:rPr lang="en-US" sz="1800" dirty="0">
                <a:solidFill>
                  <a:srgbClr val="000000"/>
                </a:solidFill>
                <a:latin typeface="Helvetica" pitchFamily="34" charset="0"/>
                <a:cs typeface="Helvetica" pitchFamily="34" charset="0"/>
              </a:rPr>
              <a:t>setting</a:t>
            </a:r>
          </a:p>
        </p:txBody>
      </p:sp>
      <p:sp>
        <p:nvSpPr>
          <p:cNvPr id="18" name="Oval 17"/>
          <p:cNvSpPr/>
          <p:nvPr/>
        </p:nvSpPr>
        <p:spPr>
          <a:xfrm>
            <a:off x="978300" y="8596825"/>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978304" y="6945503"/>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978300" y="7506076"/>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978300" y="8061371"/>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1017235" y="344296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20110" y="399976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17235" y="182567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19904" y="260712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4175301183"/>
              </p:ext>
            </p:extLst>
          </p:nvPr>
        </p:nvGraphicFramePr>
        <p:xfrm>
          <a:off x="5181600" y="4442460"/>
          <a:ext cx="2482850" cy="673608"/>
        </p:xfrm>
        <a:graphic>
          <a:graphicData uri="http://schemas.openxmlformats.org/drawingml/2006/table">
            <a:tbl>
              <a:tblPr/>
              <a:tblGrid>
                <a:gridCol w="2482850"/>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RL.4.3</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algn="l" defTabSz="966612" rtl="0" eaLnBrk="1" latinLnBrk="0" hangingPunct="1">
                        <a:lnSpc>
                          <a:spcPct val="100000"/>
                        </a:lnSpc>
                        <a:spcBef>
                          <a:spcPts val="0"/>
                        </a:spcBef>
                        <a:spcAft>
                          <a:spcPts val="0"/>
                        </a:spcAft>
                      </a:pPr>
                      <a:r>
                        <a:rPr lang="en-US" sz="900" dirty="0" smtClean="0"/>
                        <a:t>Describe in depth a character, setting, or event in a story or drama, drawing on specific details in the text (e.g., a character's thoughts, words, or actions).</a:t>
                      </a:r>
                      <a:endParaRPr lang="en-US" sz="9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457058113"/>
              </p:ext>
            </p:extLst>
          </p:nvPr>
        </p:nvGraphicFramePr>
        <p:xfrm>
          <a:off x="5032235" y="8717280"/>
          <a:ext cx="2222005" cy="1097280"/>
        </p:xfrm>
        <a:graphic>
          <a:graphicData uri="http://schemas.openxmlformats.org/drawingml/2006/table">
            <a:tbl>
              <a:tblPr/>
              <a:tblGrid>
                <a:gridCol w="2222005"/>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RL.4.5</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938784">
                <a:tc>
                  <a:txBody>
                    <a:bodyPr/>
                    <a:lstStyle/>
                    <a:p>
                      <a:pPr marL="0" marR="0" algn="l" defTabSz="966612" rtl="0" eaLnBrk="1" latinLnBrk="0" hangingPunct="1">
                        <a:lnSpc>
                          <a:spcPct val="100000"/>
                        </a:lnSpc>
                        <a:spcBef>
                          <a:spcPts val="0"/>
                        </a:spcBef>
                        <a:spcAft>
                          <a:spcPts val="0"/>
                        </a:spcAft>
                      </a:pPr>
                      <a:r>
                        <a:rPr lang="en-US" sz="900" dirty="0" smtClean="0"/>
                        <a:t>Explain major differences between poems, drama, and prose, and refer to the structural elements of poems (e.g., verse, rhythm, meter) and drama (e.g., casts of characters, settings, descriptions, dialogue, stage directions) when writing or speaking about a text</a:t>
                      </a:r>
                      <a:endParaRPr lang="en-US" sz="9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5" name="Slide Number Placeholder 14"/>
          <p:cNvSpPr>
            <a:spLocks noGrp="1"/>
          </p:cNvSpPr>
          <p:nvPr>
            <p:ph type="sldNum" sz="quarter" idx="12"/>
          </p:nvPr>
        </p:nvSpPr>
        <p:spPr/>
        <p:txBody>
          <a:bodyPr/>
          <a:lstStyle/>
          <a:p>
            <a:fld id="{CF669FE8-2A6A-4FDA-B6E7-4A7C87AD6E1D}" type="slidenum">
              <a:rPr lang="en-US" smtClean="0"/>
              <a:pPr/>
              <a:t>19</a:t>
            </a:fld>
            <a:endParaRPr lang="en-US" dirty="0"/>
          </a:p>
        </p:txBody>
      </p:sp>
    </p:spTree>
    <p:extLst>
      <p:ext uri="{BB962C8B-B14F-4D97-AF65-F5344CB8AC3E}">
        <p14:creationId xmlns:p14="http://schemas.microsoft.com/office/powerpoint/2010/main" val="80937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183" y="381000"/>
            <a:ext cx="2905654" cy="13472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2" tIns="48176" rIns="96352" bIns="48176"/>
          <a:lstStyle/>
          <a:p>
            <a:fld id="{F177B04D-AEB5-43ED-B9BA-B3D1EC9C9067}" type="slidenum">
              <a:rPr lang="en-US" smtClean="0"/>
              <a:pPr/>
              <a:t>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47130192"/>
              </p:ext>
            </p:extLst>
          </p:nvPr>
        </p:nvGraphicFramePr>
        <p:xfrm>
          <a:off x="349038" y="914400"/>
          <a:ext cx="6813762" cy="8431494"/>
        </p:xfrm>
        <a:graphic>
          <a:graphicData uri="http://schemas.openxmlformats.org/drawingml/2006/table">
            <a:tbl>
              <a:tblPr firstRow="1" bandRow="1">
                <a:tableStyleId>{5940675A-B579-460E-94D1-54222C63F5DA}</a:tableStyleId>
              </a:tblPr>
              <a:tblGrid>
                <a:gridCol w="2546562"/>
                <a:gridCol w="1905000"/>
                <a:gridCol w="2362200"/>
              </a:tblGrid>
              <a:tr h="838200">
                <a:tc gridSpan="3">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written, reviewed and revised  by the</a:t>
                      </a:r>
                    </a:p>
                    <a:p>
                      <a:pPr marL="0" marR="0" lvl="0" indent="0" algn="r" defTabSz="1018824" rtl="0" eaLnBrk="1" fontAlgn="auto" latinLnBrk="0" hangingPunct="1">
                        <a:lnSpc>
                          <a:spcPct val="100000"/>
                        </a:lnSpc>
                        <a:spcBef>
                          <a:spcPts val="0"/>
                        </a:spcBef>
                        <a:spcAft>
                          <a:spcPts val="0"/>
                        </a:spcAft>
                        <a:buClrTx/>
                        <a:buSzTx/>
                        <a:buFontTx/>
                        <a:buNone/>
                        <a:tabLst>
                          <a:tab pos="688975" algn="l"/>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500" dirty="0"/>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4400">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Reviewed and revised in June of 2015 by the following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8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Written by the following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 in 2014.</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Tammy Cole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Carrie Ellis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Dori George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Girad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Goldstein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Raquel Lemus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Alfonso Lule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Berta Lule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McCullum</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Irma Ramirez</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Jean Summers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Nikki Thoen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Maritza Dash</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5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b="0" dirty="0" smtClean="0">
                          <a:solidFill>
                            <a:schemeClr val="tx1"/>
                          </a:solidFill>
                          <a:latin typeface="Lucida Handwriting" panose="03010101010101010101" pitchFamily="66" charset="0"/>
                        </a:rPr>
                        <a:t>Jill Russo</a:t>
                      </a:r>
                      <a:endParaRPr lang="en-US" sz="1050" b="0" dirty="0">
                        <a:solidFill>
                          <a:schemeClr val="tx1"/>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307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Performance Task Classroom Activities for K – 6 were written by Jamie Lentz, Gina McLain, Hayley Heider, Anna Wooley, Gretchen Erlandsen, Deborah Deplanche, Connie Briceno, Judy Ramer, Carrie Ellis, Sandra Maines, Renae Iversen, Anne Berg, Aliceson Brandt and Ko Kagawa.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All assessments have been edited by Vicki Daniels.</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8"/>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74" tIns="50938" rIns="101874" bIns="50938"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86399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2072" y="533400"/>
            <a:ext cx="6598528" cy="3703843"/>
          </a:xfrm>
          <a:prstGeom prst="rect">
            <a:avLst/>
          </a:prstGeom>
        </p:spPr>
        <p:txBody>
          <a:bodyPr wrap="square" lIns="101862" tIns="50931" rIns="101862" bIns="50931">
            <a:spAutoFit/>
          </a:bodyPr>
          <a:lstStyle/>
          <a:p>
            <a:pPr marL="282542" indent="-282542"/>
            <a:r>
              <a:rPr lang="en-US" sz="1800" b="1" dirty="0">
                <a:latin typeface="Helvetica" pitchFamily="34" charset="0"/>
              </a:rPr>
              <a:t>7. Which </a:t>
            </a:r>
            <a:r>
              <a:rPr lang="en-US" sz="1800" b="1" dirty="0" smtClean="0">
                <a:latin typeface="Helvetica" pitchFamily="34" charset="0"/>
              </a:rPr>
              <a:t>sentences from </a:t>
            </a:r>
            <a:r>
              <a:rPr lang="en-US" sz="1800" b="1" dirty="0">
                <a:latin typeface="Helvetica" pitchFamily="34" charset="0"/>
              </a:rPr>
              <a:t>the story </a:t>
            </a:r>
            <a:r>
              <a:rPr lang="en-US" sz="1800" b="1" i="1" u="sng" dirty="0" smtClean="0">
                <a:latin typeface="Helvetica" pitchFamily="34" charset="0"/>
              </a:rPr>
              <a:t>Up </a:t>
            </a:r>
            <a:r>
              <a:rPr lang="en-US" sz="1800" b="1" i="1" u="sng" dirty="0">
                <a:latin typeface="Helvetica" pitchFamily="34" charset="0"/>
              </a:rPr>
              <a:t>in the </a:t>
            </a:r>
            <a:r>
              <a:rPr lang="en-US" sz="1800" b="1" i="1" u="sng" dirty="0" smtClean="0">
                <a:latin typeface="Helvetica" pitchFamily="34" charset="0"/>
              </a:rPr>
              <a:t>Air</a:t>
            </a:r>
            <a:r>
              <a:rPr lang="en-US" sz="1800" b="1" dirty="0" smtClean="0">
                <a:latin typeface="Helvetica" pitchFamily="34" charset="0"/>
              </a:rPr>
              <a:t> </a:t>
            </a:r>
            <a:r>
              <a:rPr lang="en-US" sz="1800" b="1" dirty="0">
                <a:latin typeface="Helvetica" pitchFamily="34" charset="0"/>
              </a:rPr>
              <a:t>give evidence that the story is a third person narration?</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n-US" sz="1800" dirty="0" smtClean="0">
                <a:latin typeface="Helvetica" pitchFamily="34" charset="0"/>
              </a:rPr>
              <a:t>“I </a:t>
            </a:r>
            <a:r>
              <a:rPr lang="en-US" sz="1800" dirty="0">
                <a:latin typeface="Helvetica" pitchFamily="34" charset="0"/>
              </a:rPr>
              <a:t>can’t believe that today’s the day!” said Kurt.</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He immediately felt the rush of energy as he walked towards </a:t>
            </a:r>
            <a:r>
              <a:rPr lang="en-US" sz="1800" dirty="0" smtClean="0">
                <a:latin typeface="Helvetica" pitchFamily="34" charset="0"/>
                <a:cs typeface="Helvetica" pitchFamily="34" charset="0"/>
              </a:rPr>
              <a:t>the</a:t>
            </a:r>
            <a:r>
              <a:rPr lang="en-US" sz="1800" dirty="0" smtClean="0">
                <a:solidFill>
                  <a:schemeClr val="tx2"/>
                </a:solidFill>
                <a:latin typeface="Helvetica" pitchFamily="34" charset="0"/>
                <a:cs typeface="Helvetica" pitchFamily="34" charset="0"/>
              </a:rPr>
              <a:t> </a:t>
            </a:r>
            <a:r>
              <a:rPr lang="en-US" sz="1800" dirty="0" smtClean="0">
                <a:solidFill>
                  <a:srgbClr val="000000"/>
                </a:solidFill>
                <a:latin typeface="Helvetica" pitchFamily="34" charset="0"/>
                <a:cs typeface="Helvetica" pitchFamily="34" charset="0"/>
              </a:rPr>
              <a:t>check-in </a:t>
            </a:r>
            <a:r>
              <a:rPr lang="en-US" sz="1800" dirty="0">
                <a:solidFill>
                  <a:srgbClr val="000000"/>
                </a:solidFill>
                <a:latin typeface="Helvetica" pitchFamily="34" charset="0"/>
                <a:cs typeface="Helvetica" pitchFamily="34" charset="0"/>
              </a:rPr>
              <a:t>desk.</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It was a </a:t>
            </a:r>
            <a:r>
              <a:rPr lang="en-US" sz="1800" dirty="0" smtClean="0">
                <a:solidFill>
                  <a:srgbClr val="000000"/>
                </a:solidFill>
                <a:latin typeface="Helvetica" pitchFamily="34" charset="0"/>
                <a:cs typeface="Helvetica" pitchFamily="34" charset="0"/>
              </a:rPr>
              <a:t>huge </a:t>
            </a:r>
            <a:r>
              <a:rPr lang="en-US" sz="1800" dirty="0">
                <a:solidFill>
                  <a:srgbClr val="000000"/>
                </a:solidFill>
                <a:latin typeface="Helvetica" pitchFamily="34" charset="0"/>
                <a:cs typeface="Helvetica" pitchFamily="34" charset="0"/>
              </a:rPr>
              <a:t>building filled with hundreds of people looking around and rushing to get to </a:t>
            </a:r>
            <a:r>
              <a:rPr lang="en-US" sz="1800" dirty="0" smtClean="0">
                <a:solidFill>
                  <a:srgbClr val="000000"/>
                </a:solidFill>
                <a:latin typeface="Helvetica" pitchFamily="34" charset="0"/>
                <a:cs typeface="Helvetica" pitchFamily="34" charset="0"/>
              </a:rPr>
              <a:t>where </a:t>
            </a:r>
            <a:r>
              <a:rPr lang="en-US" sz="1800" dirty="0">
                <a:solidFill>
                  <a:srgbClr val="000000"/>
                </a:solidFill>
                <a:latin typeface="Helvetica" pitchFamily="34" charset="0"/>
                <a:cs typeface="Helvetica" pitchFamily="34" charset="0"/>
              </a:rPr>
              <a:t>they were going.</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The plane started to move, and reversed slightly.</a:t>
            </a:r>
          </a:p>
        </p:txBody>
      </p:sp>
      <p:cxnSp>
        <p:nvCxnSpPr>
          <p:cNvPr id="11" name="Straight Connector 10"/>
          <p:cNvCxnSpPr/>
          <p:nvPr/>
        </p:nvCxnSpPr>
        <p:spPr>
          <a:xfrm>
            <a:off x="356188" y="494538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910405" y="38862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925671" y="145460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931802" y="1981200"/>
            <a:ext cx="242888" cy="241441"/>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925671" y="2819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7524420"/>
              </p:ext>
            </p:extLst>
          </p:nvPr>
        </p:nvGraphicFramePr>
        <p:xfrm>
          <a:off x="5095240" y="4416238"/>
          <a:ext cx="2396490" cy="487680"/>
        </p:xfrm>
        <a:graphic>
          <a:graphicData uri="http://schemas.openxmlformats.org/drawingml/2006/table">
            <a:tbl>
              <a:tblPr/>
              <a:tblGrid>
                <a:gridCol w="2396490"/>
              </a:tblGrid>
              <a:tr h="117348">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RL.4.6</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2044">
                <a:tc>
                  <a:txBody>
                    <a:bodyPr/>
                    <a:lstStyle/>
                    <a:p>
                      <a:pPr marL="0" marR="0" algn="l" defTabSz="966612" rtl="0" eaLnBrk="1" latinLnBrk="0" hangingPunct="1">
                        <a:lnSpc>
                          <a:spcPct val="100000"/>
                        </a:lnSpc>
                        <a:spcBef>
                          <a:spcPts val="0"/>
                        </a:spcBef>
                        <a:spcAft>
                          <a:spcPts val="0"/>
                        </a:spcAft>
                      </a:pPr>
                      <a:r>
                        <a:rPr lang="en-US" sz="800" dirty="0" smtClean="0"/>
                        <a:t>Compare and contrast the point of view from which different stories are narrated, including the difference between first- and third-person narrations.</a:t>
                      </a:r>
                      <a:endParaRPr lang="en-US" sz="8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374963105"/>
              </p:ext>
            </p:extLst>
          </p:nvPr>
        </p:nvGraphicFramePr>
        <p:xfrm>
          <a:off x="4495800" y="9296400"/>
          <a:ext cx="2712328" cy="487680"/>
        </p:xfrm>
        <a:graphic>
          <a:graphicData uri="http://schemas.openxmlformats.org/drawingml/2006/table">
            <a:tbl>
              <a:tblPr/>
              <a:tblGrid>
                <a:gridCol w="2712328"/>
              </a:tblGrid>
              <a:tr h="117348">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RL.4.7</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2044">
                <a:tc>
                  <a:txBody>
                    <a:bodyPr/>
                    <a:lstStyle/>
                    <a:p>
                      <a:pPr marL="0" marR="0" algn="l" defTabSz="966612" rtl="0" eaLnBrk="1" latinLnBrk="0" hangingPunct="1">
                        <a:lnSpc>
                          <a:spcPct val="100000"/>
                        </a:lnSpc>
                        <a:spcBef>
                          <a:spcPts val="0"/>
                        </a:spcBef>
                        <a:spcAft>
                          <a:spcPts val="0"/>
                        </a:spcAft>
                      </a:pPr>
                      <a:r>
                        <a:rPr lang="en-US" sz="800" dirty="0" smtClean="0"/>
                        <a:t>Make connections between the text of a story or drama and a visual or oral presentation of the text, identifying where each version reflects specific descriptions and directions in the text.</a:t>
                      </a:r>
                      <a:endParaRPr lang="en-US" sz="8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pSp>
        <p:nvGrpSpPr>
          <p:cNvPr id="4" name="Group 3"/>
          <p:cNvGrpSpPr/>
          <p:nvPr/>
        </p:nvGrpSpPr>
        <p:grpSpPr>
          <a:xfrm>
            <a:off x="625041" y="5049117"/>
            <a:ext cx="6048968" cy="4029080"/>
            <a:chOff x="551506" y="4566800"/>
            <a:chExt cx="5337325" cy="3662800"/>
          </a:xfrm>
        </p:grpSpPr>
        <p:sp>
          <p:nvSpPr>
            <p:cNvPr id="8" name="Rectangle 7"/>
            <p:cNvSpPr/>
            <p:nvPr/>
          </p:nvSpPr>
          <p:spPr>
            <a:xfrm>
              <a:off x="816768" y="4566800"/>
              <a:ext cx="5072063" cy="1091191"/>
            </a:xfrm>
            <a:prstGeom prst="rect">
              <a:avLst/>
            </a:prstGeom>
          </p:spPr>
          <p:txBody>
            <a:bodyPr wrap="square" lIns="91422" tIns="45711" rIns="91422" bIns="45711">
              <a:spAutoFit/>
            </a:bodyPr>
            <a:lstStyle/>
            <a:p>
              <a:pPr marL="382059" indent="-382059">
                <a:buAutoNum type="arabicPeriod" startAt="8"/>
              </a:pPr>
              <a:r>
                <a:rPr lang="en-US" sz="1800" b="1" dirty="0">
                  <a:latin typeface="Helvetica" pitchFamily="34" charset="0"/>
                </a:rPr>
                <a:t>Which photograph best illustrates the scene Kurt experiences as he first enters the airport?</a:t>
              </a:r>
            </a:p>
            <a:p>
              <a:pPr marL="361347" indent="-361347">
                <a:buFont typeface="+mj-lt"/>
                <a:buAutoNum type="arabicPeriod" startAt="2"/>
              </a:pPr>
              <a:endParaRPr lang="en-US" sz="1800" b="1" dirty="0">
                <a:latin typeface="Helvetica" pitchFamily="34" charset="0"/>
              </a:endParaRPr>
            </a:p>
            <a:p>
              <a:r>
                <a:rPr lang="en-US" sz="1800" b="1" dirty="0">
                  <a:latin typeface="Helvetica" pitchFamily="34" charset="0"/>
                </a:rPr>
                <a:t>      </a:t>
              </a:r>
              <a:r>
                <a:rPr lang="en-US" sz="1800" dirty="0">
                  <a:latin typeface="Helvetica" pitchFamily="34" charset="0"/>
                </a:rPr>
                <a:t> </a:t>
              </a:r>
              <a:endParaRPr lang="en-US" sz="1800" b="1" dirty="0">
                <a:latin typeface="Helvetica" pitchFamily="34" charset="0"/>
              </a:endParaRPr>
            </a:p>
          </p:txBody>
        </p:sp>
        <p:grpSp>
          <p:nvGrpSpPr>
            <p:cNvPr id="3" name="Group 2"/>
            <p:cNvGrpSpPr/>
            <p:nvPr/>
          </p:nvGrpSpPr>
          <p:grpSpPr>
            <a:xfrm>
              <a:off x="551506" y="5185609"/>
              <a:ext cx="5147165" cy="3043991"/>
              <a:chOff x="551506" y="5185609"/>
              <a:chExt cx="5147165" cy="3043991"/>
            </a:xfrm>
          </p:grpSpPr>
          <p:sp>
            <p:nvSpPr>
              <p:cNvPr id="18" name="Oval 17"/>
              <p:cNvSpPr/>
              <p:nvPr/>
            </p:nvSpPr>
            <p:spPr>
              <a:xfrm>
                <a:off x="551506" y="5248747"/>
                <a:ext cx="242739"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86483" tIns="43242" rIns="86483" bIns="43242" rtlCol="0" anchor="ctr"/>
              <a:lstStyle/>
              <a:p>
                <a:pPr algn="ctr"/>
                <a:endParaRPr lang="en-US" dirty="0"/>
              </a:p>
            </p:txBody>
          </p:sp>
          <p:sp>
            <p:nvSpPr>
              <p:cNvPr id="19" name="Oval 18"/>
              <p:cNvSpPr/>
              <p:nvPr/>
            </p:nvSpPr>
            <p:spPr>
              <a:xfrm>
                <a:off x="3182294" y="5328956"/>
                <a:ext cx="242739"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86483" tIns="43242" rIns="86483" bIns="43242" rtlCol="0" anchor="ctr"/>
              <a:lstStyle/>
              <a:p>
                <a:pPr algn="ctr"/>
                <a:endParaRPr lang="en-US" dirty="0"/>
              </a:p>
            </p:txBody>
          </p:sp>
          <p:sp>
            <p:nvSpPr>
              <p:cNvPr id="20" name="Oval 19"/>
              <p:cNvSpPr/>
              <p:nvPr/>
            </p:nvSpPr>
            <p:spPr>
              <a:xfrm>
                <a:off x="560559" y="6911050"/>
                <a:ext cx="242739" cy="21771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86483" tIns="43242" rIns="86483" bIns="43242" rtlCol="0" anchor="ctr"/>
              <a:lstStyle/>
              <a:p>
                <a:pPr algn="ctr"/>
                <a:endParaRPr lang="en-US" dirty="0"/>
              </a:p>
            </p:txBody>
          </p:sp>
          <p:sp>
            <p:nvSpPr>
              <p:cNvPr id="21" name="Oval 20"/>
              <p:cNvSpPr/>
              <p:nvPr/>
            </p:nvSpPr>
            <p:spPr>
              <a:xfrm>
                <a:off x="3258494" y="6929156"/>
                <a:ext cx="242739"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86483" tIns="43242" rIns="86483" bIns="43242" rtlCol="0" anchor="ctr"/>
              <a:lstStyle/>
              <a:p>
                <a:pPr algn="ctr"/>
                <a:endParaRPr lang="en-US" dirty="0"/>
              </a:p>
            </p:txBody>
          </p:sp>
          <p:pic>
            <p:nvPicPr>
              <p:cNvPr id="15" name="image04.png"/>
              <p:cNvPicPr/>
              <p:nvPr/>
            </p:nvPicPr>
            <p:blipFill>
              <a:blip r:embed="rId2" cstate="print"/>
              <a:srcRect/>
              <a:stretch>
                <a:fillRect/>
              </a:stretch>
            </p:blipFill>
            <p:spPr>
              <a:xfrm>
                <a:off x="1066800" y="5338009"/>
                <a:ext cx="1836964" cy="1155032"/>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762000" y="5185609"/>
                <a:ext cx="381000" cy="369332"/>
              </a:xfrm>
              <a:prstGeom prst="rect">
                <a:avLst/>
              </a:prstGeom>
              <a:noFill/>
            </p:spPr>
            <p:txBody>
              <a:bodyPr wrap="square" rtlCol="0">
                <a:spAutoFit/>
              </a:bodyPr>
              <a:lstStyle/>
              <a:p>
                <a:r>
                  <a:rPr lang="en-US" dirty="0" smtClean="0"/>
                  <a:t>A. </a:t>
                </a:r>
                <a:endParaRPr lang="en-US" dirty="0"/>
              </a:p>
            </p:txBody>
          </p:sp>
          <p:sp>
            <p:nvSpPr>
              <p:cNvPr id="17" name="TextBox 16"/>
              <p:cNvSpPr txBox="1"/>
              <p:nvPr/>
            </p:nvSpPr>
            <p:spPr>
              <a:xfrm>
                <a:off x="3352800" y="5261809"/>
                <a:ext cx="381000" cy="369332"/>
              </a:xfrm>
              <a:prstGeom prst="rect">
                <a:avLst/>
              </a:prstGeom>
              <a:noFill/>
            </p:spPr>
            <p:txBody>
              <a:bodyPr wrap="square" rtlCol="0">
                <a:spAutoFit/>
              </a:bodyPr>
              <a:lstStyle/>
              <a:p>
                <a:r>
                  <a:rPr lang="en-US" dirty="0"/>
                  <a:t>B</a:t>
                </a:r>
                <a:r>
                  <a:rPr lang="en-US" dirty="0" smtClean="0"/>
                  <a:t>. </a:t>
                </a:r>
                <a:endParaRPr lang="en-US" dirty="0"/>
              </a:p>
            </p:txBody>
          </p:sp>
          <p:pic>
            <p:nvPicPr>
              <p:cNvPr id="22" name="image07.png"/>
              <p:cNvPicPr/>
              <p:nvPr/>
            </p:nvPicPr>
            <p:blipFill>
              <a:blip r:embed="rId3" cstate="print"/>
              <a:srcRect/>
              <a:stretch>
                <a:fillRect/>
              </a:stretch>
            </p:blipFill>
            <p:spPr>
              <a:xfrm>
                <a:off x="3657600" y="5298021"/>
                <a:ext cx="2041071" cy="1219201"/>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762000" y="6873677"/>
                <a:ext cx="381000" cy="369332"/>
              </a:xfrm>
              <a:prstGeom prst="rect">
                <a:avLst/>
              </a:prstGeom>
              <a:noFill/>
            </p:spPr>
            <p:txBody>
              <a:bodyPr wrap="square" rtlCol="0">
                <a:spAutoFit/>
              </a:bodyPr>
              <a:lstStyle/>
              <a:p>
                <a:r>
                  <a:rPr lang="en-US" dirty="0" smtClean="0"/>
                  <a:t>C. </a:t>
                </a:r>
                <a:endParaRPr lang="en-US" dirty="0"/>
              </a:p>
            </p:txBody>
          </p:sp>
          <p:pic>
            <p:nvPicPr>
              <p:cNvPr id="24" name="image05.png"/>
              <p:cNvPicPr/>
              <p:nvPr/>
            </p:nvPicPr>
            <p:blipFill>
              <a:blip r:embed="rId4" cstate="print"/>
              <a:srcRect/>
              <a:stretch>
                <a:fillRect/>
              </a:stretch>
            </p:blipFill>
            <p:spPr>
              <a:xfrm>
                <a:off x="1019176" y="6938210"/>
                <a:ext cx="1947522" cy="1291390"/>
              </a:xfrm>
              <a:prstGeom prst="rect">
                <a:avLst/>
              </a:prstGeom>
              <a:ln>
                <a:noFill/>
              </a:ln>
              <a:effectLst>
                <a:outerShdw blurRad="292100" dist="139700" dir="2700000" algn="tl" rotWithShape="0">
                  <a:srgbClr val="333333">
                    <a:alpha val="65000"/>
                  </a:srgbClr>
                </a:outerShdw>
              </a:effectLst>
            </p:spPr>
          </p:pic>
          <p:pic>
            <p:nvPicPr>
              <p:cNvPr id="25" name="image06.png"/>
              <p:cNvPicPr/>
              <p:nvPr/>
            </p:nvPicPr>
            <p:blipFill>
              <a:blip r:embed="rId5" cstate="print"/>
              <a:srcRect/>
              <a:stretch>
                <a:fillRect/>
              </a:stretch>
            </p:blipFill>
            <p:spPr>
              <a:xfrm>
                <a:off x="3733800" y="6938210"/>
                <a:ext cx="1905000" cy="1219200"/>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3429000" y="6873677"/>
                <a:ext cx="381000" cy="369332"/>
              </a:xfrm>
              <a:prstGeom prst="rect">
                <a:avLst/>
              </a:prstGeom>
              <a:noFill/>
            </p:spPr>
            <p:txBody>
              <a:bodyPr wrap="square" rtlCol="0">
                <a:spAutoFit/>
              </a:bodyPr>
              <a:lstStyle/>
              <a:p>
                <a:r>
                  <a:rPr lang="en-US" dirty="0" smtClean="0"/>
                  <a:t>D. </a:t>
                </a:r>
                <a:endParaRPr lang="en-US" dirty="0"/>
              </a:p>
            </p:txBody>
          </p:sp>
        </p:grpSp>
      </p:grpSp>
      <p:sp>
        <p:nvSpPr>
          <p:cNvPr id="31" name="Slide Number Placeholder 30"/>
          <p:cNvSpPr>
            <a:spLocks noGrp="1"/>
          </p:cNvSpPr>
          <p:nvPr>
            <p:ph type="sldNum" sz="quarter" idx="12"/>
          </p:nvPr>
        </p:nvSpPr>
        <p:spPr/>
        <p:txBody>
          <a:bodyPr/>
          <a:lstStyle/>
          <a:p>
            <a:fld id="{CF669FE8-2A6A-4FDA-B6E7-4A7C87AD6E1D}" type="slidenum">
              <a:rPr lang="en-US" smtClean="0"/>
              <a:pPr/>
              <a:t>20</a:t>
            </a:fld>
            <a:endParaRPr lang="en-US" dirty="0"/>
          </a:p>
        </p:txBody>
      </p:sp>
    </p:spTree>
    <p:extLst>
      <p:ext uri="{BB962C8B-B14F-4D97-AF65-F5344CB8AC3E}">
        <p14:creationId xmlns:p14="http://schemas.microsoft.com/office/powerpoint/2010/main" val="721725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0880" y="335281"/>
            <a:ext cx="6436422" cy="3703843"/>
          </a:xfrm>
          <a:prstGeom prst="rect">
            <a:avLst/>
          </a:prstGeom>
        </p:spPr>
        <p:txBody>
          <a:bodyPr wrap="square" lIns="101862" tIns="50931" rIns="101862" bIns="50931">
            <a:spAutoFit/>
          </a:bodyPr>
          <a:lstStyle/>
          <a:p>
            <a:pPr marL="282542" indent="-282542"/>
            <a:r>
              <a:rPr lang="en-US" sz="1800" b="1" dirty="0">
                <a:latin typeface="Helvetica" pitchFamily="34" charset="0"/>
              </a:rPr>
              <a:t>9. Which statement below best explains why you  selected the photograph in question number 8? </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n-US" sz="1800" dirty="0">
                <a:latin typeface="Helvetica" pitchFamily="34" charset="0"/>
              </a:rPr>
              <a:t>Kurt was going to soar through the skies and see the clouds.</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The airport was massive and filled with hundreds of people.</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When Kurt saw the plane, it was much bigger than how it looked in his dreams.</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As if by magic, the plane lifted off the ground.</a:t>
            </a:r>
          </a:p>
        </p:txBody>
      </p:sp>
      <p:cxnSp>
        <p:nvCxnSpPr>
          <p:cNvPr id="11" name="Straight Connector 10"/>
          <p:cNvCxnSpPr/>
          <p:nvPr/>
        </p:nvCxnSpPr>
        <p:spPr>
          <a:xfrm>
            <a:off x="412719" y="477774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73314" y="288522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850294" y="122768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850294" y="371071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850294" y="208604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927335855"/>
              </p:ext>
            </p:extLst>
          </p:nvPr>
        </p:nvGraphicFramePr>
        <p:xfrm>
          <a:off x="152400" y="4861560"/>
          <a:ext cx="7513320" cy="4798734"/>
        </p:xfrm>
        <a:graphic>
          <a:graphicData uri="http://schemas.openxmlformats.org/drawingml/2006/table">
            <a:tbl>
              <a:tblPr firstRow="1" bandRow="1">
                <a:tableStyleId>{5940675A-B579-460E-94D1-54222C63F5DA}</a:tableStyleId>
              </a:tblPr>
              <a:tblGrid>
                <a:gridCol w="7513320"/>
              </a:tblGrid>
              <a:tr h="782395">
                <a:tc>
                  <a:txBody>
                    <a:bodyPr/>
                    <a:lstStyle/>
                    <a:p>
                      <a:pPr marL="403225" marR="0" indent="-403225" algn="l" defTabSz="966612" rtl="0" eaLnBrk="1" fontAlgn="auto" latinLnBrk="0" hangingPunct="1">
                        <a:lnSpc>
                          <a:spcPct val="100000"/>
                        </a:lnSpc>
                        <a:spcBef>
                          <a:spcPts val="0"/>
                        </a:spcBef>
                        <a:spcAft>
                          <a:spcPts val="0"/>
                        </a:spcAft>
                        <a:buClrTx/>
                        <a:buSzTx/>
                        <a:buFontTx/>
                        <a:buNone/>
                        <a:tabLst/>
                        <a:defRPr/>
                      </a:pPr>
                      <a:r>
                        <a:rPr lang="en-US" sz="1800" b="1" dirty="0" smtClean="0"/>
                        <a:t>10.</a:t>
                      </a:r>
                      <a:r>
                        <a:rPr lang="en-US" sz="1800" b="1" baseline="0" dirty="0" smtClean="0"/>
                        <a:t>  Kurt is writing a letter to his friends about </a:t>
                      </a:r>
                      <a:r>
                        <a:rPr lang="en-US" sz="1800" b="1" dirty="0" smtClean="0"/>
                        <a:t>the experience of going through an  airport for the first time.   Pretend you are Kurt</a:t>
                      </a:r>
                      <a:r>
                        <a:rPr lang="en-US" sz="1800" b="1" baseline="0" dirty="0" smtClean="0"/>
                        <a:t> and write the letter.</a:t>
                      </a:r>
                      <a:endParaRPr lang="en-US" sz="1800" b="1" dirty="0" smtClean="0"/>
                    </a:p>
                    <a:p>
                      <a:pPr marL="0" marR="0" indent="0" algn="l" defTabSz="966612" rtl="0" eaLnBrk="1" fontAlgn="auto" latinLnBrk="0" hangingPunct="1">
                        <a:lnSpc>
                          <a:spcPct val="100000"/>
                        </a:lnSpc>
                        <a:spcBef>
                          <a:spcPts val="0"/>
                        </a:spcBef>
                        <a:spcAft>
                          <a:spcPts val="0"/>
                        </a:spcAft>
                        <a:buClrTx/>
                        <a:buSzTx/>
                        <a:buFont typeface="+mj-lt"/>
                        <a:buNone/>
                        <a:tabLst/>
                        <a:defRPr/>
                      </a:pPr>
                      <a:endParaRPr lang="en-US" sz="900" b="1" baseline="0" dirty="0" smtClean="0">
                        <a:solidFill>
                          <a:srgbClr val="00206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05310420"/>
              </p:ext>
            </p:extLst>
          </p:nvPr>
        </p:nvGraphicFramePr>
        <p:xfrm>
          <a:off x="5008880" y="4114800"/>
          <a:ext cx="2331720" cy="609600"/>
        </p:xfrm>
        <a:graphic>
          <a:graphicData uri="http://schemas.openxmlformats.org/drawingml/2006/table">
            <a:tbl>
              <a:tblPr/>
              <a:tblGrid>
                <a:gridCol w="2331720"/>
              </a:tblGrid>
              <a:tr h="117348">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RL.4.7</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9392">
                <a:tc>
                  <a:txBody>
                    <a:bodyPr/>
                    <a:lstStyle/>
                    <a:p>
                      <a:pPr marL="0" marR="0" algn="l" defTabSz="966612" rtl="0" eaLnBrk="1" latinLnBrk="0" hangingPunct="1">
                        <a:lnSpc>
                          <a:spcPct val="100000"/>
                        </a:lnSpc>
                        <a:spcBef>
                          <a:spcPts val="0"/>
                        </a:spcBef>
                        <a:spcAft>
                          <a:spcPts val="0"/>
                        </a:spcAft>
                      </a:pPr>
                      <a:r>
                        <a:rPr lang="en-US" sz="800" dirty="0" smtClean="0"/>
                        <a:t>Make connections between the text of a story or drama and a visual or oral presentation of the text, identifying where each version reflects specific descriptions and directions in the text.</a:t>
                      </a:r>
                      <a:endParaRPr lang="en-US" sz="8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77615792"/>
              </p:ext>
            </p:extLst>
          </p:nvPr>
        </p:nvGraphicFramePr>
        <p:xfrm>
          <a:off x="5334000" y="9372600"/>
          <a:ext cx="1964690" cy="609600"/>
        </p:xfrm>
        <a:graphic>
          <a:graphicData uri="http://schemas.openxmlformats.org/drawingml/2006/table">
            <a:tbl>
              <a:tblPr/>
              <a:tblGrid>
                <a:gridCol w="1964690"/>
              </a:tblGrid>
              <a:tr h="117348">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RL.4.6</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9392">
                <a:tc>
                  <a:txBody>
                    <a:bodyPr/>
                    <a:lstStyle/>
                    <a:p>
                      <a:pPr marL="0" marR="0" algn="l" defTabSz="966612" rtl="0" eaLnBrk="1" latinLnBrk="0" hangingPunct="1">
                        <a:lnSpc>
                          <a:spcPct val="100000"/>
                        </a:lnSpc>
                        <a:spcBef>
                          <a:spcPts val="0"/>
                        </a:spcBef>
                        <a:spcAft>
                          <a:spcPts val="0"/>
                        </a:spcAft>
                      </a:pPr>
                      <a:r>
                        <a:rPr lang="en-US" sz="800" dirty="0" smtClean="0"/>
                        <a:t>Compare and contrast the point of view from which different stories are narrated, including the difference between first- and third-person narrations.</a:t>
                      </a:r>
                      <a:endParaRPr lang="en-US" sz="8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2" name="Slide Number Placeholder 11"/>
          <p:cNvSpPr>
            <a:spLocks noGrp="1"/>
          </p:cNvSpPr>
          <p:nvPr>
            <p:ph type="sldNum" sz="quarter" idx="12"/>
          </p:nvPr>
        </p:nvSpPr>
        <p:spPr/>
        <p:txBody>
          <a:bodyPr/>
          <a:lstStyle/>
          <a:p>
            <a:fld id="{CF669FE8-2A6A-4FDA-B6E7-4A7C87AD6E1D}" type="slidenum">
              <a:rPr lang="en-US" smtClean="0"/>
              <a:pPr/>
              <a:t>21</a:t>
            </a:fld>
            <a:endParaRPr lang="en-US" dirty="0"/>
          </a:p>
        </p:txBody>
      </p:sp>
    </p:spTree>
    <p:extLst>
      <p:ext uri="{BB962C8B-B14F-4D97-AF65-F5344CB8AC3E}">
        <p14:creationId xmlns:p14="http://schemas.microsoft.com/office/powerpoint/2010/main" val="1934071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sp>
        <p:nvSpPr>
          <p:cNvPr id="2" name="Rectangle 1"/>
          <p:cNvSpPr/>
          <p:nvPr/>
        </p:nvSpPr>
        <p:spPr>
          <a:xfrm>
            <a:off x="242889" y="136832"/>
            <a:ext cx="7286625" cy="10250092"/>
          </a:xfrm>
          <a:prstGeom prst="rect">
            <a:avLst/>
          </a:prstGeom>
        </p:spPr>
        <p:txBody>
          <a:bodyPr wrap="square" lIns="96371" tIns="48186" rIns="96371" bIns="48186">
            <a:spAutoFit/>
          </a:bodyPr>
          <a:lstStyle/>
          <a:p>
            <a:pPr algn="ctr"/>
            <a:r>
              <a:rPr lang="en-US" sz="1700" b="1" u="sng" dirty="0"/>
              <a:t>Amelia Earhart</a:t>
            </a:r>
          </a:p>
          <a:p>
            <a:pPr algn="ctr"/>
            <a:r>
              <a:rPr lang="en-US" sz="1400" dirty="0"/>
              <a:t>Secondhand </a:t>
            </a:r>
            <a:r>
              <a:rPr lang="en-US" sz="1400" dirty="0" smtClean="0"/>
              <a:t>Account</a:t>
            </a:r>
          </a:p>
          <a:p>
            <a:pPr algn="ctr"/>
            <a:r>
              <a:rPr lang="en-US" sz="1000" i="1" dirty="0" smtClean="0"/>
              <a:t>excerpts from Bio.com and AmericasLibraries.com</a:t>
            </a:r>
          </a:p>
          <a:p>
            <a:pPr algn="ctr"/>
            <a:endParaRPr lang="en-US" sz="1000" i="1" dirty="0"/>
          </a:p>
          <a:p>
            <a:r>
              <a:rPr lang="en-US" sz="1400" b="1" u="sng" dirty="0">
                <a:solidFill>
                  <a:srgbClr val="000000"/>
                </a:solidFill>
              </a:rPr>
              <a:t>Amelia Earhart Learns to Fly </a:t>
            </a:r>
            <a:endParaRPr lang="en-US" sz="1200" dirty="0">
              <a:latin typeface="Times New Roman"/>
              <a:ea typeface="Times New Roman"/>
            </a:endParaRPr>
          </a:p>
          <a:p>
            <a:r>
              <a:rPr lang="en-US" sz="1400" dirty="0">
                <a:solidFill>
                  <a:srgbClr val="000000"/>
                </a:solidFill>
              </a:rPr>
              <a:t>Amelia Earhart was born in Kansas, on July 24, 1897. In those days, airplanes were not as common as they are today. </a:t>
            </a:r>
            <a:endParaRPr lang="en-US" sz="1200" dirty="0">
              <a:latin typeface="Times New Roman"/>
              <a:ea typeface="Times New Roman"/>
            </a:endParaRPr>
          </a:p>
          <a:p>
            <a:r>
              <a:rPr lang="en-US" sz="1400" dirty="0">
                <a:solidFill>
                  <a:srgbClr val="000000"/>
                </a:solidFill>
              </a:rPr>
              <a:t> </a:t>
            </a:r>
            <a:endParaRPr lang="en-US" sz="1200" dirty="0">
              <a:latin typeface="Times New Roman"/>
              <a:ea typeface="Times New Roman"/>
            </a:endParaRPr>
          </a:p>
          <a:p>
            <a:r>
              <a:rPr lang="en-US" sz="1400" dirty="0">
                <a:solidFill>
                  <a:srgbClr val="000000"/>
                </a:solidFill>
              </a:rPr>
              <a:t>Earhart was twelve years old when she first saw an airplane. She did not go on her first flight until 1920. </a:t>
            </a:r>
            <a:endParaRPr lang="en-US" sz="1200" dirty="0">
              <a:latin typeface="Times New Roman"/>
              <a:ea typeface="Times New Roman"/>
            </a:endParaRPr>
          </a:p>
          <a:p>
            <a:r>
              <a:rPr lang="en-US" sz="1400" dirty="0">
                <a:solidFill>
                  <a:srgbClr val="000000"/>
                </a:solidFill>
              </a:rPr>
              <a:t> </a:t>
            </a:r>
            <a:endParaRPr lang="en-US" sz="1200" dirty="0">
              <a:latin typeface="Times New Roman"/>
              <a:ea typeface="Times New Roman"/>
            </a:endParaRPr>
          </a:p>
          <a:p>
            <a:r>
              <a:rPr lang="en-US" sz="1400" dirty="0">
                <a:solidFill>
                  <a:srgbClr val="000000"/>
                </a:solidFill>
              </a:rPr>
              <a:t>Earhart was so thrilled by her first airplane ride that she soon began to take flying lessons. She wrote, "As soon as I left the ground, I knew I had to fly." </a:t>
            </a:r>
            <a:endParaRPr lang="en-US" sz="1200" dirty="0">
              <a:latin typeface="Times New Roman"/>
              <a:ea typeface="Times New Roman"/>
            </a:endParaRPr>
          </a:p>
          <a:p>
            <a:r>
              <a:rPr lang="en-US" sz="1200" dirty="0">
                <a:latin typeface="Times New Roman"/>
                <a:ea typeface="Times New Roman"/>
              </a:rPr>
              <a:t> </a:t>
            </a:r>
          </a:p>
          <a:p>
            <a:r>
              <a:rPr lang="en-US" sz="1400" dirty="0">
                <a:solidFill>
                  <a:srgbClr val="000000"/>
                </a:solidFill>
              </a:rPr>
              <a:t>Earhart was a great pilot. Her first teacher was Neta Snook. She was one of the first women to go to a pilot school.  </a:t>
            </a:r>
            <a:endParaRPr lang="en-US" sz="1200" dirty="0">
              <a:latin typeface="Times New Roman"/>
              <a:ea typeface="Times New Roman"/>
            </a:endParaRPr>
          </a:p>
          <a:p>
            <a:r>
              <a:rPr lang="en-US" sz="1400" dirty="0">
                <a:solidFill>
                  <a:srgbClr val="000000"/>
                </a:solidFill>
              </a:rPr>
              <a:t> </a:t>
            </a:r>
            <a:endParaRPr lang="en-US" sz="1200" dirty="0">
              <a:latin typeface="Times New Roman"/>
              <a:ea typeface="Times New Roman"/>
            </a:endParaRPr>
          </a:p>
          <a:p>
            <a:r>
              <a:rPr lang="en-US" sz="1400" dirty="0">
                <a:solidFill>
                  <a:srgbClr val="000000"/>
                </a:solidFill>
              </a:rPr>
              <a:t>Earhart’ mother loaned her money to buy a two-seat plane. She got her flying license in December 1921.  By October 1922, she set a</a:t>
            </a:r>
            <a:r>
              <a:rPr lang="en-US" sz="1400" dirty="0"/>
              <a:t> new women’s record for flying the highest at 14,000 feet.</a:t>
            </a:r>
            <a:endParaRPr lang="en-US" sz="1200" dirty="0">
              <a:latin typeface="Times New Roman"/>
              <a:ea typeface="Times New Roman"/>
            </a:endParaRPr>
          </a:p>
          <a:p>
            <a:r>
              <a:rPr lang="en-US" sz="1400" dirty="0"/>
              <a:t> </a:t>
            </a:r>
            <a:endParaRPr lang="en-US" sz="1200" dirty="0">
              <a:latin typeface="Times New Roman"/>
              <a:ea typeface="Times New Roman"/>
            </a:endParaRPr>
          </a:p>
          <a:p>
            <a:r>
              <a:rPr lang="en-US" sz="1400" dirty="0"/>
              <a:t> In 1923, Earhart received her international pilot's license. She was only the 16th woman to do so. At the same time, she was becoming famous for her flying feats.</a:t>
            </a:r>
            <a:endParaRPr lang="en-US" sz="1200" dirty="0">
              <a:latin typeface="Times New Roman"/>
              <a:ea typeface="Times New Roman"/>
            </a:endParaRPr>
          </a:p>
          <a:p>
            <a:r>
              <a:rPr lang="en-US" sz="1400" dirty="0">
                <a:solidFill>
                  <a:srgbClr val="FF0000"/>
                </a:solidFill>
              </a:rPr>
              <a:t> </a:t>
            </a:r>
            <a:endParaRPr lang="en-US" sz="1200" dirty="0">
              <a:latin typeface="Times New Roman"/>
              <a:ea typeface="Times New Roman"/>
            </a:endParaRPr>
          </a:p>
          <a:p>
            <a:r>
              <a:rPr lang="en-US" sz="1400" b="1" u="sng" dirty="0">
                <a:solidFill>
                  <a:srgbClr val="000000"/>
                </a:solidFill>
              </a:rPr>
              <a:t>Amelia Earhart Flies Across the Atlantic </a:t>
            </a:r>
            <a:endParaRPr lang="en-US" sz="1200" dirty="0">
              <a:latin typeface="Times New Roman"/>
              <a:ea typeface="Times New Roman"/>
            </a:endParaRPr>
          </a:p>
          <a:p>
            <a:r>
              <a:rPr lang="en-US" sz="1400" dirty="0">
                <a:solidFill>
                  <a:srgbClr val="000000"/>
                </a:solidFill>
              </a:rPr>
              <a:t>In 1928, Amelia Earhart got a phone call that would change her life. She was asked to become the first woman passenger to cross the Atlantic Ocean in a plane. </a:t>
            </a:r>
            <a:endParaRPr lang="en-US" sz="1200" dirty="0">
              <a:latin typeface="Times New Roman"/>
              <a:ea typeface="Times New Roman"/>
            </a:endParaRPr>
          </a:p>
          <a:p>
            <a:r>
              <a:rPr lang="en-US" sz="1400" dirty="0">
                <a:solidFill>
                  <a:srgbClr val="000000"/>
                </a:solidFill>
              </a:rPr>
              <a:t> </a:t>
            </a:r>
            <a:endParaRPr lang="en-US" sz="1200" dirty="0">
              <a:latin typeface="Times New Roman"/>
              <a:ea typeface="Times New Roman"/>
            </a:endParaRPr>
          </a:p>
          <a:p>
            <a:r>
              <a:rPr lang="en-US" sz="1400" dirty="0">
                <a:solidFill>
                  <a:srgbClr val="000000"/>
                </a:solidFill>
              </a:rPr>
              <a:t>But, she would not be the pilot. "The idea of just going as 'extra weight' did not appeal to me at all," she said, but she </a:t>
            </a:r>
            <a:r>
              <a:rPr lang="en-US" sz="1400" dirty="0"/>
              <a:t>went anyway</a:t>
            </a:r>
            <a:r>
              <a:rPr lang="en-US" sz="1400" dirty="0">
                <a:solidFill>
                  <a:srgbClr val="000000"/>
                </a:solidFill>
              </a:rPr>
              <a:t>. </a:t>
            </a:r>
            <a:endParaRPr lang="en-US" sz="1200" dirty="0">
              <a:latin typeface="Times New Roman"/>
              <a:ea typeface="Times New Roman"/>
            </a:endParaRPr>
          </a:p>
          <a:p>
            <a:r>
              <a:rPr lang="en-US" sz="1400" dirty="0">
                <a:solidFill>
                  <a:srgbClr val="000000"/>
                </a:solidFill>
              </a:rPr>
              <a:t> </a:t>
            </a:r>
            <a:endParaRPr lang="en-US" sz="1200" dirty="0">
              <a:latin typeface="Times New Roman"/>
              <a:ea typeface="Times New Roman"/>
            </a:endParaRPr>
          </a:p>
          <a:p>
            <a:r>
              <a:rPr lang="en-US" sz="1400" dirty="0">
                <a:solidFill>
                  <a:srgbClr val="000000"/>
                </a:solidFill>
              </a:rPr>
              <a:t>On June 17, after a few delays due to bad weather, Amelia Earhart flew in a plane named </a:t>
            </a:r>
            <a:r>
              <a:rPr lang="en-US" sz="1400" i="1" dirty="0">
                <a:solidFill>
                  <a:srgbClr val="000000"/>
                </a:solidFill>
              </a:rPr>
              <a:t>Friendship. </a:t>
            </a:r>
            <a:r>
              <a:rPr lang="en-US" sz="1400" dirty="0">
                <a:solidFill>
                  <a:srgbClr val="000000"/>
                </a:solidFill>
              </a:rPr>
              <a:t>She flew with co-pilots Bill Stultz and Louis Gorden. The plane landed in South Wales, with just a little fuel left.</a:t>
            </a:r>
            <a:endParaRPr lang="en-US" sz="1200" dirty="0">
              <a:latin typeface="Times New Roman"/>
              <a:ea typeface="Times New Roman"/>
            </a:endParaRPr>
          </a:p>
          <a:p>
            <a:r>
              <a:rPr lang="en-US" sz="1200" dirty="0">
                <a:latin typeface="Times New Roman"/>
                <a:ea typeface="Times New Roman"/>
              </a:rPr>
              <a:t> </a:t>
            </a:r>
          </a:p>
          <a:p>
            <a:r>
              <a:rPr lang="en-US" sz="1400" dirty="0">
                <a:solidFill>
                  <a:srgbClr val="000000"/>
                </a:solidFill>
              </a:rPr>
              <a:t>Earhart's first trip across the Atlantic took more than 20 hours! After that flight Earhart became famous</a:t>
            </a:r>
            <a:r>
              <a:rPr lang="en-US" sz="1400" dirty="0">
                <a:solidFill>
                  <a:srgbClr val="FF0000"/>
                </a:solidFill>
              </a:rPr>
              <a:t>. </a:t>
            </a:r>
            <a:r>
              <a:rPr lang="en-US" sz="1400" dirty="0">
                <a:solidFill>
                  <a:srgbClr val="000000"/>
                </a:solidFill>
              </a:rPr>
              <a:t> After the trip, she was given parties and even a parade in New York City. </a:t>
            </a:r>
            <a:endParaRPr lang="en-US" sz="1200" dirty="0">
              <a:latin typeface="Times New Roman"/>
              <a:ea typeface="Times New Roman"/>
            </a:endParaRPr>
          </a:p>
          <a:p>
            <a:r>
              <a:rPr lang="en-US" sz="1400" dirty="0">
                <a:solidFill>
                  <a:srgbClr val="000000"/>
                </a:solidFill>
              </a:rPr>
              <a:t> </a:t>
            </a:r>
            <a:endParaRPr lang="en-US" sz="1200" dirty="0">
              <a:latin typeface="Times New Roman"/>
              <a:ea typeface="Times New Roman"/>
            </a:endParaRPr>
          </a:p>
          <a:p>
            <a:r>
              <a:rPr lang="en-US" sz="1400" dirty="0"/>
              <a:t>President Coolidge even called to praise her on crossing the Atlantic. Because Earhart  made many flying records and looked like the famous pilot Charles Lindbergh, she earned the nickname "Lady Lindy”.</a:t>
            </a:r>
            <a:endParaRPr lang="en-US" sz="1200" dirty="0">
              <a:latin typeface="Times New Roman"/>
              <a:ea typeface="Times New Roman"/>
            </a:endParaRPr>
          </a:p>
          <a:p>
            <a:r>
              <a:rPr lang="en-US" sz="1200" dirty="0">
                <a:latin typeface="Times New Roman"/>
                <a:ea typeface="Times New Roman"/>
              </a:rPr>
              <a:t> </a:t>
            </a:r>
          </a:p>
          <a:p>
            <a:r>
              <a:rPr lang="en-US" sz="1400" dirty="0">
                <a:solidFill>
                  <a:srgbClr val="000000"/>
                </a:solidFill>
              </a:rPr>
              <a:t>Earhart wrote a book about her first flight across the Atlantic, called </a:t>
            </a:r>
            <a:r>
              <a:rPr lang="en-US" sz="1400" i="1" dirty="0">
                <a:solidFill>
                  <a:srgbClr val="000000"/>
                </a:solidFill>
              </a:rPr>
              <a:t>20 Hrs., 40 Min.</a:t>
            </a:r>
            <a:r>
              <a:rPr lang="en-US" sz="1400" dirty="0">
                <a:solidFill>
                  <a:srgbClr val="000000"/>
                </a:solidFill>
              </a:rPr>
              <a:t> She </a:t>
            </a:r>
            <a:r>
              <a:rPr lang="en-US" sz="1400" dirty="0"/>
              <a:t>kept </a:t>
            </a:r>
            <a:r>
              <a:rPr lang="en-US" sz="1400" dirty="0">
                <a:solidFill>
                  <a:srgbClr val="000000"/>
                </a:solidFill>
              </a:rPr>
              <a:t>breaking records. She became a good speaker and writer</a:t>
            </a:r>
            <a:r>
              <a:rPr lang="en-US" sz="1400" dirty="0"/>
              <a:t>, and told women they could become pilots too</a:t>
            </a:r>
            <a:r>
              <a:rPr lang="en-US" sz="1400" dirty="0" smtClean="0"/>
              <a:t>.</a:t>
            </a:r>
            <a:endParaRPr lang="en-US" sz="1200" dirty="0">
              <a:latin typeface="Times New Roman"/>
              <a:ea typeface="Times New Roman"/>
            </a:endParaRPr>
          </a:p>
          <a:p>
            <a:pPr>
              <a:lnSpc>
                <a:spcPct val="115000"/>
              </a:lnSpc>
              <a:spcAft>
                <a:spcPts val="1000"/>
              </a:spcAft>
            </a:pPr>
            <a:r>
              <a:rPr lang="en-US" sz="1100" dirty="0">
                <a:ea typeface="Calibri"/>
                <a:cs typeface="Times New Roman"/>
              </a:rPr>
              <a:t> </a:t>
            </a:r>
            <a:r>
              <a:rPr lang="en-US" sz="1400" dirty="0"/>
              <a:t/>
            </a:r>
            <a:br>
              <a:rPr lang="en-US" sz="1400" dirty="0"/>
            </a:br>
            <a:r>
              <a:rPr lang="en-US" sz="1400" dirty="0"/>
              <a:t> </a:t>
            </a:r>
          </a:p>
        </p:txBody>
      </p:sp>
      <p:sp>
        <p:nvSpPr>
          <p:cNvPr id="3" name="TextBox 2"/>
          <p:cNvSpPr txBox="1"/>
          <p:nvPr/>
        </p:nvSpPr>
        <p:spPr>
          <a:xfrm>
            <a:off x="5689490" y="228600"/>
            <a:ext cx="1840024" cy="707886"/>
          </a:xfrm>
          <a:prstGeom prst="rect">
            <a:avLst/>
          </a:prstGeom>
          <a:solidFill>
            <a:schemeClr val="bg1"/>
          </a:solidFill>
          <a:ln>
            <a:solidFill>
              <a:schemeClr val="bg1"/>
            </a:solidFill>
          </a:ln>
        </p:spPr>
        <p:txBody>
          <a:bodyPr wrap="square" rtlCol="0">
            <a:spAutoFit/>
          </a:bodyPr>
          <a:lstStyle/>
          <a:p>
            <a:pPr algn="r"/>
            <a:r>
              <a:rPr lang="en-US" sz="800" dirty="0" smtClean="0"/>
              <a:t>Grade Level: 5.9</a:t>
            </a:r>
          </a:p>
          <a:p>
            <a:pPr algn="r"/>
            <a:r>
              <a:rPr lang="en-US" sz="800" b="1" dirty="0">
                <a:solidFill>
                  <a:srgbClr val="333333"/>
                </a:solidFill>
                <a:latin typeface="Open Sans"/>
              </a:rPr>
              <a:t>Lexile </a:t>
            </a:r>
            <a:r>
              <a:rPr lang="en-US" sz="800" b="1" dirty="0" smtClean="0">
                <a:solidFill>
                  <a:srgbClr val="333333"/>
                </a:solidFill>
                <a:latin typeface="Open Sans"/>
              </a:rPr>
              <a:t>Measure </a:t>
            </a:r>
            <a:r>
              <a:rPr lang="en-US" sz="800" dirty="0" smtClean="0">
                <a:solidFill>
                  <a:srgbClr val="333333"/>
                </a:solidFill>
                <a:latin typeface="Helvetica Neue"/>
              </a:rPr>
              <a:t>780L</a:t>
            </a:r>
          </a:p>
          <a:p>
            <a:pPr algn="r"/>
            <a:r>
              <a:rPr lang="en-US" sz="800" b="1" dirty="0" smtClean="0">
                <a:solidFill>
                  <a:srgbClr val="333333"/>
                </a:solidFill>
                <a:latin typeface="Open Sans"/>
              </a:rPr>
              <a:t>Mean </a:t>
            </a:r>
            <a:r>
              <a:rPr lang="en-US" sz="800" b="1" dirty="0">
                <a:solidFill>
                  <a:srgbClr val="333333"/>
                </a:solidFill>
                <a:latin typeface="Open Sans"/>
              </a:rPr>
              <a:t>Sentence </a:t>
            </a:r>
            <a:r>
              <a:rPr lang="en-US" sz="800" b="1" dirty="0" smtClean="0">
                <a:solidFill>
                  <a:srgbClr val="333333"/>
                </a:solidFill>
                <a:latin typeface="Open Sans"/>
              </a:rPr>
              <a:t>Length </a:t>
            </a:r>
            <a:r>
              <a:rPr lang="en-US" sz="800" dirty="0" smtClean="0">
                <a:solidFill>
                  <a:srgbClr val="333333"/>
                </a:solidFill>
                <a:latin typeface="Helvetica Neue"/>
              </a:rPr>
              <a:t>12.30</a:t>
            </a:r>
          </a:p>
          <a:p>
            <a:pPr algn="r"/>
            <a:r>
              <a:rPr lang="en-US" sz="800" b="1" dirty="0" smtClean="0">
                <a:solidFill>
                  <a:srgbClr val="333333"/>
                </a:solidFill>
                <a:latin typeface="Open Sans"/>
              </a:rPr>
              <a:t>Mean Log Word Frequency </a:t>
            </a:r>
            <a:r>
              <a:rPr lang="en-US" sz="800" dirty="0" smtClean="0">
                <a:solidFill>
                  <a:srgbClr val="333333"/>
                </a:solidFill>
                <a:latin typeface="Helvetica Neue"/>
              </a:rPr>
              <a:t>3.65 </a:t>
            </a:r>
            <a:r>
              <a:rPr lang="en-US" sz="800" b="1" dirty="0" smtClean="0">
                <a:solidFill>
                  <a:srgbClr val="333333"/>
                </a:solidFill>
                <a:latin typeface="Open Sans"/>
              </a:rPr>
              <a:t>Word Count </a:t>
            </a:r>
            <a:r>
              <a:rPr lang="en-US" sz="800" dirty="0" smtClean="0">
                <a:solidFill>
                  <a:srgbClr val="333333"/>
                </a:solidFill>
                <a:latin typeface="Helvetica Neue"/>
              </a:rPr>
              <a:t>369</a:t>
            </a:r>
            <a:endParaRPr lang="en-US" sz="800" dirty="0"/>
          </a:p>
        </p:txBody>
      </p:sp>
    </p:spTree>
    <p:extLst>
      <p:ext uri="{BB962C8B-B14F-4D97-AF65-F5344CB8AC3E}">
        <p14:creationId xmlns:p14="http://schemas.microsoft.com/office/powerpoint/2010/main" val="1355080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7B04D-AEB5-43ED-B9BA-B3D1EC9C9067}" type="slidenum">
              <a:rPr lang="en-US" smtClean="0"/>
              <a:pPr/>
              <a:t>23</a:t>
            </a:fld>
            <a:endParaRPr lang="en-US" dirty="0"/>
          </a:p>
        </p:txBody>
      </p:sp>
      <p:sp>
        <p:nvSpPr>
          <p:cNvPr id="39937" name="Rectangle 1"/>
          <p:cNvSpPr>
            <a:spLocks noChangeArrowheads="1"/>
          </p:cNvSpPr>
          <p:nvPr/>
        </p:nvSpPr>
        <p:spPr bwMode="auto">
          <a:xfrm>
            <a:off x="728664" y="416573"/>
            <a:ext cx="5991225" cy="4052242"/>
          </a:xfrm>
          <a:prstGeom prst="rect">
            <a:avLst/>
          </a:prstGeom>
          <a:noFill/>
          <a:ln w="9525">
            <a:noFill/>
            <a:miter lim="800000"/>
            <a:headEnd/>
            <a:tailEnd/>
          </a:ln>
          <a:effectLst/>
        </p:spPr>
        <p:txBody>
          <a:bodyPr vert="horz" wrap="square" lIns="96371" tIns="48186" rIns="96371" bIns="48186" numCol="1" anchor="ctr" anchorCtr="0" compatLnSpc="1">
            <a:prstTxWarp prst="textNoShape">
              <a:avLst/>
            </a:prstTxWarp>
            <a:spAutoFit/>
          </a:bodyPr>
          <a:lstStyle/>
          <a:p>
            <a:pPr algn="ctr" defTabSz="963706" fontAlgn="base">
              <a:spcBef>
                <a:spcPct val="0"/>
              </a:spcBef>
              <a:spcAft>
                <a:spcPct val="0"/>
              </a:spcAft>
            </a:pPr>
            <a:r>
              <a:rPr lang="en-US" sz="1700" b="1" u="sng" dirty="0"/>
              <a:t>Amelia Earhart’s Interview</a:t>
            </a:r>
          </a:p>
          <a:p>
            <a:pPr algn="ctr" defTabSz="963706" fontAlgn="base">
              <a:spcBef>
                <a:spcPct val="0"/>
              </a:spcBef>
              <a:spcAft>
                <a:spcPct val="0"/>
              </a:spcAft>
            </a:pPr>
            <a:r>
              <a:rPr lang="en-US" sz="1200" i="1" dirty="0"/>
              <a:t>Firsthand hand </a:t>
            </a:r>
            <a:r>
              <a:rPr lang="en-US" sz="1200" i="1" dirty="0" smtClean="0"/>
              <a:t>Account</a:t>
            </a:r>
            <a:endParaRPr lang="en-US" sz="1200" i="1" dirty="0">
              <a:solidFill>
                <a:srgbClr val="FF7D7D"/>
              </a:solidFill>
            </a:endParaRPr>
          </a:p>
          <a:p>
            <a:pPr defTabSz="963706" fontAlgn="base">
              <a:spcBef>
                <a:spcPct val="0"/>
              </a:spcBef>
              <a:spcAft>
                <a:spcPct val="0"/>
              </a:spcAft>
            </a:pPr>
            <a:endParaRPr lang="en-US" sz="1200" i="1" dirty="0"/>
          </a:p>
          <a:p>
            <a:pPr defTabSz="963706" fontAlgn="base">
              <a:spcBef>
                <a:spcPct val="0"/>
              </a:spcBef>
              <a:spcAft>
                <a:spcPct val="0"/>
              </a:spcAft>
            </a:pPr>
            <a:r>
              <a:rPr lang="en-US" sz="1200" b="1" dirty="0">
                <a:latin typeface="Calibri" pitchFamily="34" charset="0"/>
                <a:ea typeface="Calibri" pitchFamily="34" charset="0"/>
                <a:cs typeface="Times New Roman" pitchFamily="18" charset="0"/>
              </a:rPr>
              <a:t>This passage is part of an interview that Amelia Earhart gave after her first Atlantic flight in 1932.</a:t>
            </a:r>
          </a:p>
          <a:p>
            <a:pPr defTabSz="963706" fontAlgn="base">
              <a:spcBef>
                <a:spcPct val="0"/>
              </a:spcBef>
              <a:spcAft>
                <a:spcPct val="0"/>
              </a:spcAft>
            </a:pPr>
            <a:endParaRPr lang="en-US" sz="1200" b="1" dirty="0">
              <a:latin typeface="Calibri" pitchFamily="34" charset="0"/>
              <a:cs typeface="Times New Roman" pitchFamily="18" charset="0"/>
            </a:endParaRPr>
          </a:p>
          <a:p>
            <a:pPr defTabSz="963706" fontAlgn="base">
              <a:spcBef>
                <a:spcPct val="0"/>
              </a:spcBef>
              <a:spcAft>
                <a:spcPct val="0"/>
              </a:spcAft>
            </a:pPr>
            <a:endParaRPr lang="en-US" sz="1200" b="1" dirty="0">
              <a:latin typeface="Arial" pitchFamily="34" charset="0"/>
            </a:endParaRPr>
          </a:p>
          <a:p>
            <a:pPr defTabSz="963706" eaLnBrk="0" fontAlgn="base" hangingPunct="0">
              <a:spcBef>
                <a:spcPct val="0"/>
              </a:spcBef>
              <a:spcAft>
                <a:spcPct val="0"/>
              </a:spcAft>
            </a:pPr>
            <a:r>
              <a:rPr lang="en-US" sz="1200" i="1" dirty="0">
                <a:latin typeface="Calibri" pitchFamily="34" charset="0"/>
                <a:ea typeface="Calibri" pitchFamily="34" charset="0"/>
                <a:cs typeface="Times New Roman" pitchFamily="18" charset="0"/>
              </a:rPr>
              <a:t>“Well, I’ll try to give you some of the highlights of the trip if you wish.</a:t>
            </a:r>
            <a:endParaRPr lang="en-US" sz="1200" dirty="0">
              <a:latin typeface="Arial" pitchFamily="34" charset="0"/>
            </a:endParaRPr>
          </a:p>
          <a:p>
            <a:pPr defTabSz="963706" eaLnBrk="0" fontAlgn="base" hangingPunct="0">
              <a:spcBef>
                <a:spcPct val="0"/>
              </a:spcBef>
              <a:spcAft>
                <a:spcPct val="0"/>
              </a:spcAft>
            </a:pPr>
            <a:r>
              <a:rPr lang="en-US" sz="1200" i="1" dirty="0">
                <a:latin typeface="Calibri" pitchFamily="34" charset="0"/>
                <a:ea typeface="Calibri" pitchFamily="34" charset="0"/>
                <a:cs typeface="Times New Roman" pitchFamily="18" charset="0"/>
              </a:rPr>
              <a:t>“I took off from the famous Harbor Grace runway at dusk at about 7:30 I believe. I flew for a couple of hours while sunset lasted and then two more hours as the moon came up over a bank of clouds. I had fair weather for 4 hours. </a:t>
            </a:r>
          </a:p>
          <a:p>
            <a:pPr defTabSz="963706" eaLnBrk="0" fontAlgn="base" hangingPunct="0">
              <a:spcBef>
                <a:spcPct val="0"/>
              </a:spcBef>
              <a:spcAft>
                <a:spcPct val="0"/>
              </a:spcAft>
            </a:pPr>
            <a:endParaRPr lang="en-US" sz="1200" i="1" dirty="0">
              <a:latin typeface="Calibri" pitchFamily="34" charset="0"/>
              <a:ea typeface="Calibri" pitchFamily="34" charset="0"/>
              <a:cs typeface="Times New Roman" pitchFamily="18" charset="0"/>
            </a:endParaRPr>
          </a:p>
          <a:p>
            <a:pPr defTabSz="963706" eaLnBrk="0" fontAlgn="base" hangingPunct="0">
              <a:spcBef>
                <a:spcPct val="0"/>
              </a:spcBef>
              <a:spcAft>
                <a:spcPct val="0"/>
              </a:spcAft>
            </a:pPr>
            <a:r>
              <a:rPr lang="en-US" sz="1200" i="1" dirty="0">
                <a:latin typeface="Calibri" pitchFamily="34" charset="0"/>
                <a:ea typeface="Calibri" pitchFamily="34" charset="0"/>
                <a:cs typeface="Times New Roman" pitchFamily="18" charset="0"/>
              </a:rPr>
              <a:t>Then I ran into a storm, which was one of the most severe I had ever been in. I [wandered] around in the storm for probably an hour and, with difficulty, kept my course. I had been troubled with my [part of the engine] burning through all night. A weld broke shortly after I left Harbor Grace and I could see the damage increasing as the night wore on. </a:t>
            </a:r>
          </a:p>
          <a:p>
            <a:pPr defTabSz="963706" eaLnBrk="0" fontAlgn="base" hangingPunct="0">
              <a:spcBef>
                <a:spcPct val="0"/>
              </a:spcBef>
              <a:spcAft>
                <a:spcPct val="0"/>
              </a:spcAft>
            </a:pPr>
            <a:endParaRPr lang="en-US" sz="1200" i="1" dirty="0">
              <a:latin typeface="Calibri" pitchFamily="34" charset="0"/>
              <a:ea typeface="Calibri" pitchFamily="34" charset="0"/>
              <a:cs typeface="Times New Roman" pitchFamily="18" charset="0"/>
            </a:endParaRPr>
          </a:p>
          <a:p>
            <a:pPr defTabSz="963706" eaLnBrk="0" fontAlgn="base" hangingPunct="0">
              <a:spcBef>
                <a:spcPct val="0"/>
              </a:spcBef>
              <a:spcAft>
                <a:spcPct val="0"/>
              </a:spcAft>
            </a:pPr>
            <a:r>
              <a:rPr lang="en-US" sz="1200" i="1" dirty="0">
                <a:latin typeface="Calibri" pitchFamily="34" charset="0"/>
                <a:ea typeface="Calibri" pitchFamily="34" charset="0"/>
                <a:cs typeface="Times New Roman" pitchFamily="18" charset="0"/>
              </a:rPr>
              <a:t>I found thunderstorms probably three or four hundred miles off the coast of Ireland. I believe I saw land and I decided to come down …in the best available pasture. I got down without any trouble and [drove the plane] to the front door of a surprised farmer’s cottage. After receiving a real Irish welcome, I took a plane to London and there received a real English welcome.”</a:t>
            </a:r>
            <a:endParaRPr lang="en-US" sz="1200" dirty="0">
              <a:latin typeface="Arial" pitchFamily="34" charset="0"/>
            </a:endParaRPr>
          </a:p>
        </p:txBody>
      </p:sp>
      <p:pic>
        <p:nvPicPr>
          <p:cNvPr id="4" name="Picture 3" descr="http://inkpaperpen.files.wordpress.com/2013/03/1019_121109amelia.gif"/>
          <p:cNvPicPr/>
          <p:nvPr/>
        </p:nvPicPr>
        <p:blipFill>
          <a:blip r:embed="rId3" cstate="print">
            <a:grayscl/>
            <a:lum contrast="40000"/>
            <a:extLst>
              <a:ext uri="{28A0092B-C50C-407E-A947-70E740481C1C}">
                <a14:useLocalDpi xmlns:a14="http://schemas.microsoft.com/office/drawing/2010/main" val="0"/>
              </a:ext>
            </a:extLst>
          </a:blip>
          <a:srcRect/>
          <a:stretch>
            <a:fillRect/>
          </a:stretch>
        </p:blipFill>
        <p:spPr bwMode="auto">
          <a:xfrm>
            <a:off x="838200" y="4724400"/>
            <a:ext cx="6234113" cy="46300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extBox 4"/>
          <p:cNvSpPr txBox="1"/>
          <p:nvPr/>
        </p:nvSpPr>
        <p:spPr>
          <a:xfrm>
            <a:off x="5689490" y="136832"/>
            <a:ext cx="1676400" cy="707886"/>
          </a:xfrm>
          <a:prstGeom prst="rect">
            <a:avLst/>
          </a:prstGeom>
          <a:solidFill>
            <a:schemeClr val="bg1"/>
          </a:solidFill>
          <a:ln>
            <a:solidFill>
              <a:schemeClr val="bg1"/>
            </a:solidFill>
          </a:ln>
        </p:spPr>
        <p:txBody>
          <a:bodyPr wrap="square" rtlCol="0">
            <a:spAutoFit/>
          </a:bodyPr>
          <a:lstStyle/>
          <a:p>
            <a:pPr algn="r"/>
            <a:r>
              <a:rPr lang="en-US" sz="800" dirty="0" smtClean="0"/>
              <a:t>Grade Level: 6.8</a:t>
            </a:r>
          </a:p>
          <a:p>
            <a:pPr algn="r"/>
            <a:r>
              <a:rPr lang="en-US" sz="800" dirty="0" smtClean="0"/>
              <a:t>Lexile Measure: 1010L</a:t>
            </a:r>
            <a:br>
              <a:rPr lang="en-US" sz="800" dirty="0" smtClean="0"/>
            </a:br>
            <a:r>
              <a:rPr lang="en-US" sz="800" dirty="0" smtClean="0"/>
              <a:t>Mean Sentence Length: 17.31</a:t>
            </a:r>
          </a:p>
          <a:p>
            <a:pPr algn="r"/>
            <a:r>
              <a:rPr lang="en-US" sz="800" dirty="0" smtClean="0"/>
              <a:t>Mean Log Word Frequency: 3.70</a:t>
            </a:r>
          </a:p>
          <a:p>
            <a:pPr algn="r"/>
            <a:r>
              <a:rPr lang="en-US" sz="800" dirty="0" smtClean="0"/>
              <a:t>Word Count: 225</a:t>
            </a:r>
            <a:endParaRPr lang="en-US" sz="800" dirty="0"/>
          </a:p>
        </p:txBody>
      </p:sp>
    </p:spTree>
    <p:extLst>
      <p:ext uri="{BB962C8B-B14F-4D97-AF65-F5344CB8AC3E}">
        <p14:creationId xmlns:p14="http://schemas.microsoft.com/office/powerpoint/2010/main" val="4216409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2872846"/>
          </a:xfrm>
          <a:prstGeom prst="rect">
            <a:avLst/>
          </a:prstGeom>
        </p:spPr>
        <p:txBody>
          <a:bodyPr wrap="square" lIns="101862" tIns="50931" rIns="101862" bIns="50931">
            <a:spAutoFit/>
          </a:bodyPr>
          <a:lstStyle/>
          <a:p>
            <a:pPr marL="382059" indent="-382059">
              <a:buAutoNum type="arabicPeriod" startAt="11"/>
            </a:pPr>
            <a:r>
              <a:rPr lang="en-US" sz="1800" b="1" dirty="0">
                <a:latin typeface="Helvetica" pitchFamily="34" charset="0"/>
              </a:rPr>
              <a:t>When did Amelia Earhart first know that she wanted to be a pilot?   </a:t>
            </a:r>
          </a:p>
          <a:p>
            <a:pPr marL="382059" indent="-382059">
              <a:buAutoNum type="arabicPeriod" startAt="11"/>
            </a:pPr>
            <a:endParaRPr lang="en-US" sz="1800" dirty="0">
              <a:latin typeface="Helvetica" pitchFamily="34" charset="0"/>
            </a:endParaRPr>
          </a:p>
          <a:p>
            <a:pPr marL="382015" indent="382015">
              <a:buFont typeface="+mj-lt"/>
              <a:buAutoNum type="alphaUcPeriod"/>
            </a:pPr>
            <a:r>
              <a:rPr lang="en-US" sz="1800" dirty="0">
                <a:latin typeface="Helvetica" pitchFamily="34" charset="0"/>
              </a:rPr>
              <a:t>before she was 12 years old</a:t>
            </a:r>
          </a:p>
          <a:p>
            <a:pPr marL="382015" indent="382015">
              <a:buFont typeface="+mj-lt"/>
              <a:buAutoNum type="alphaUcPeriod"/>
            </a:pPr>
            <a:endParaRPr lang="en-US" sz="1800" dirty="0">
              <a:solidFill>
                <a:srgbClr val="FF0000"/>
              </a:solidFill>
              <a:latin typeface="Helvetica" pitchFamily="34" charset="0"/>
              <a:cs typeface="Helvetica" pitchFamily="34" charset="0"/>
            </a:endParaRPr>
          </a:p>
          <a:p>
            <a:pPr marL="382015" indent="382015">
              <a:buFont typeface="+mj-lt"/>
              <a:buAutoNum type="alphaUcPeriod"/>
            </a:pPr>
            <a:r>
              <a:rPr lang="en-US" sz="1800" dirty="0">
                <a:latin typeface="Helvetica" pitchFamily="34" charset="0"/>
                <a:cs typeface="Helvetica" pitchFamily="34" charset="0"/>
              </a:rPr>
              <a:t>after her first airplane ride</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r>
              <a:rPr lang="en-US" sz="1800" dirty="0">
                <a:latin typeface="Helvetica" pitchFamily="34" charset="0"/>
                <a:cs typeface="Helvetica" pitchFamily="34" charset="0"/>
              </a:rPr>
              <a:t>when she first saw an airplane</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r>
              <a:rPr lang="en-US" sz="1800" dirty="0">
                <a:latin typeface="Helvetica" pitchFamily="34" charset="0"/>
                <a:cs typeface="Helvetica" pitchFamily="34" charset="0"/>
              </a:rPr>
              <a:t>when she was invited to cross the Atlantic Ocean</a:t>
            </a: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029200"/>
            <a:ext cx="6037578" cy="2872846"/>
          </a:xfrm>
          <a:prstGeom prst="rect">
            <a:avLst/>
          </a:prstGeom>
        </p:spPr>
        <p:txBody>
          <a:bodyPr wrap="square" lIns="101862" tIns="50931" rIns="101862" bIns="50931">
            <a:spAutoFit/>
          </a:bodyPr>
          <a:lstStyle/>
          <a:p>
            <a:pPr marL="517525" indent="-517525"/>
            <a:r>
              <a:rPr lang="en-US" sz="1800" b="1" dirty="0">
                <a:latin typeface="Helvetica" pitchFamily="34" charset="0"/>
              </a:rPr>
              <a:t>12.  </a:t>
            </a:r>
            <a:r>
              <a:rPr lang="en-US" sz="1800" b="1" dirty="0" smtClean="0">
                <a:latin typeface="Helvetica" pitchFamily="34" charset="0"/>
              </a:rPr>
              <a:t> What </a:t>
            </a:r>
            <a:r>
              <a:rPr lang="en-US" sz="1800" b="1" dirty="0">
                <a:latin typeface="Helvetica" pitchFamily="34" charset="0"/>
              </a:rPr>
              <a:t>was one of the first indicators that </a:t>
            </a:r>
            <a:r>
              <a:rPr lang="en-US" sz="1800" b="1" dirty="0" smtClean="0">
                <a:latin typeface="Helvetica" pitchFamily="34" charset="0"/>
              </a:rPr>
              <a:t> Amelia  </a:t>
            </a:r>
            <a:r>
              <a:rPr lang="en-US" sz="1800" b="1" dirty="0">
                <a:latin typeface="Helvetica" pitchFamily="34" charset="0"/>
              </a:rPr>
              <a:t>would be a success as a pilot?</a:t>
            </a:r>
          </a:p>
          <a:p>
            <a:pPr marL="361347" indent="-361347">
              <a:buFont typeface="+mj-lt"/>
              <a:buAutoNum type="arabicPeriod" startAt="2"/>
            </a:pPr>
            <a:endParaRPr lang="en-US" sz="1800" b="1" dirty="0">
              <a:latin typeface="Helvetica" pitchFamily="34" charset="0"/>
            </a:endParaRPr>
          </a:p>
          <a:p>
            <a:pPr marL="382015" indent="382015">
              <a:buFont typeface="+mj-lt"/>
              <a:buAutoNum type="alphaUcPeriod"/>
            </a:pPr>
            <a:r>
              <a:rPr lang="en-US" sz="1800" dirty="0">
                <a:latin typeface="Helvetica" pitchFamily="34" charset="0"/>
              </a:rPr>
              <a:t>In 1922 she set an altitude record.</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r>
              <a:rPr lang="en-US" sz="1800" dirty="0">
                <a:latin typeface="Helvetica" pitchFamily="34" charset="0"/>
                <a:cs typeface="Helvetica" pitchFamily="34" charset="0"/>
              </a:rPr>
              <a:t>She got her flying license in 1921.</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r>
              <a:rPr lang="en-US" sz="1800" dirty="0">
                <a:latin typeface="Helvetica" pitchFamily="34" charset="0"/>
                <a:cs typeface="Helvetica" pitchFamily="34" charset="0"/>
              </a:rPr>
              <a:t>She bought a two seat plane.</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r>
              <a:rPr lang="en-US" sz="1800" dirty="0">
                <a:latin typeface="Helvetica" pitchFamily="34" charset="0"/>
                <a:cs typeface="Helvetica" pitchFamily="34" charset="0"/>
              </a:rPr>
              <a:t>She flew in a plane named Friendship.</a:t>
            </a:r>
          </a:p>
        </p:txBody>
      </p:sp>
      <p:sp>
        <p:nvSpPr>
          <p:cNvPr id="18" name="Oval 17"/>
          <p:cNvSpPr/>
          <p:nvPr/>
        </p:nvSpPr>
        <p:spPr>
          <a:xfrm>
            <a:off x="885674" y="5898843"/>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884018" y="643419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897774" y="7024849"/>
            <a:ext cx="275104" cy="21205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884018" y="7532915"/>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1024272" y="32657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20801" y="164023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20801" y="216699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0801" y="273361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94744907"/>
              </p:ext>
            </p:extLst>
          </p:nvPr>
        </p:nvGraphicFramePr>
        <p:xfrm>
          <a:off x="5185843" y="4114800"/>
          <a:ext cx="1964690" cy="685800"/>
        </p:xfrm>
        <a:graphic>
          <a:graphicData uri="http://schemas.openxmlformats.org/drawingml/2006/table">
            <a:tbl>
              <a:tblPr/>
              <a:tblGrid>
                <a:gridCol w="1964690"/>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RI.4.1</a:t>
                      </a:r>
                      <a:endParaRPr lang="en-US" sz="900" dirty="0">
                        <a:latin typeface="Calibri"/>
                        <a:ea typeface="Calibri"/>
                        <a:cs typeface="Times New Roman"/>
                      </a:endParaRPr>
                    </a:p>
                  </a:txBody>
                  <a:tcPr marL="33840" marR="338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algn="l" defTabSz="966612" rtl="0" eaLnBrk="1" latinLnBrk="0" hangingPunct="1">
                        <a:lnSpc>
                          <a:spcPct val="100000"/>
                        </a:lnSpc>
                        <a:spcBef>
                          <a:spcPts val="0"/>
                        </a:spcBef>
                        <a:spcAft>
                          <a:spcPts val="0"/>
                        </a:spcAft>
                      </a:pPr>
                      <a:r>
                        <a:rPr lang="en-US" sz="900" dirty="0" smtClean="0"/>
                        <a:t>Refer to details and examples in a text when explaining what the text says explicitly and when drawing inferences from the text.</a:t>
                      </a:r>
                      <a:endParaRPr lang="en-US" sz="900" b="1" kern="1200" dirty="0">
                        <a:solidFill>
                          <a:srgbClr val="000000"/>
                        </a:solidFill>
                        <a:latin typeface="+mn-lt"/>
                        <a:ea typeface="Times New Roman"/>
                        <a:cs typeface="Times New Roman"/>
                      </a:endParaRPr>
                    </a:p>
                  </a:txBody>
                  <a:tcPr marL="33840" marR="338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24</a:t>
            </a:fld>
            <a:endParaRPr lang="en-US" dirty="0"/>
          </a:p>
        </p:txBody>
      </p:sp>
    </p:spTree>
    <p:extLst>
      <p:ext uri="{BB962C8B-B14F-4D97-AF65-F5344CB8AC3E}">
        <p14:creationId xmlns:p14="http://schemas.microsoft.com/office/powerpoint/2010/main" val="2264788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13731" y="502921"/>
            <a:ext cx="7208496" cy="3703855"/>
          </a:xfrm>
          <a:prstGeom prst="rect">
            <a:avLst/>
          </a:prstGeom>
          <a:ln>
            <a:noFill/>
          </a:ln>
        </p:spPr>
        <p:txBody>
          <a:bodyPr wrap="square" lIns="101874" tIns="50937" rIns="101874" bIns="50937">
            <a:spAutoFit/>
          </a:bodyPr>
          <a:lstStyle/>
          <a:p>
            <a:pPr marL="398463" indent="-398463"/>
            <a:r>
              <a:rPr lang="en-US" sz="1800" b="1" dirty="0">
                <a:latin typeface="Helvetica" panose="020B0604020202020204" pitchFamily="34" charset="0"/>
                <a:cs typeface="Helvetica" pitchFamily="34" charset="0"/>
              </a:rPr>
              <a:t>13. Which of these would be an appropriate addition to </a:t>
            </a:r>
            <a:r>
              <a:rPr lang="en-US" sz="1800" b="1" u="sng" dirty="0">
                <a:latin typeface="Helvetica" panose="020B0604020202020204" pitchFamily="34" charset="0"/>
                <a:cs typeface="Helvetica" panose="020B0604020202020204" pitchFamily="34" charset="0"/>
              </a:rPr>
              <a:t>paragraph 3</a:t>
            </a:r>
            <a:r>
              <a:rPr lang="en-US" sz="1800" b="1" dirty="0">
                <a:latin typeface="Helvetica" panose="020B0604020202020204" pitchFamily="34" charset="0"/>
                <a:cs typeface="Helvetica" panose="020B0604020202020204" pitchFamily="34" charset="0"/>
              </a:rPr>
              <a:t> of the passage </a:t>
            </a:r>
            <a:r>
              <a:rPr lang="en-US" sz="1800" b="1" i="1" u="sng" dirty="0">
                <a:latin typeface="Helvetica" panose="020B0604020202020204" pitchFamily="34" charset="0"/>
                <a:cs typeface="Helvetica" panose="020B0604020202020204" pitchFamily="34" charset="0"/>
              </a:rPr>
              <a:t>Amelia Earhart</a:t>
            </a:r>
            <a:r>
              <a:rPr lang="en-US" sz="1800" b="1" dirty="0">
                <a:latin typeface="Helvetica" panose="020B0604020202020204" pitchFamily="34" charset="0"/>
                <a:cs typeface="Helvetica" panose="020B0604020202020204" pitchFamily="34" charset="0"/>
              </a:rPr>
              <a:t>?</a:t>
            </a:r>
          </a:p>
          <a:p>
            <a:pPr marL="244273" indent="-244273"/>
            <a:endParaRPr lang="en-US" sz="1800" dirty="0">
              <a:latin typeface="Helvetica" panose="020B0604020202020204" pitchFamily="34" charset="0"/>
              <a:cs typeface="Helvetica" panose="020B0604020202020204" pitchFamily="34" charset="0"/>
            </a:endParaRPr>
          </a:p>
          <a:p>
            <a:pPr marL="870756" lvl="1" indent="-361390">
              <a:buAutoNum type="alphaUcPeriod"/>
            </a:pPr>
            <a:r>
              <a:rPr lang="en-US" sz="1800" dirty="0">
                <a:latin typeface="Helvetica" panose="020B0604020202020204" pitchFamily="34" charset="0"/>
                <a:cs typeface="Helvetica" panose="020B0604020202020204" pitchFamily="34" charset="0"/>
              </a:rPr>
              <a:t>Amelia Earhart was excited to be the first woman passenger to cross the Atlantic in a plane.</a:t>
            </a:r>
          </a:p>
          <a:p>
            <a:pPr marL="870756" lvl="1" indent="-361390">
              <a:buAutoNum type="alphaUcPeriod"/>
            </a:pPr>
            <a:endParaRPr lang="en-US" sz="1800" dirty="0">
              <a:solidFill>
                <a:srgbClr val="FF0000"/>
              </a:solidFill>
              <a:latin typeface="Helvetica" panose="020B0604020202020204" pitchFamily="34" charset="0"/>
              <a:cs typeface="Helvetica" panose="020B0604020202020204" pitchFamily="34" charset="0"/>
            </a:endParaRPr>
          </a:p>
          <a:p>
            <a:pPr marL="870756" lvl="1" indent="-361390">
              <a:buAutoNum type="alphaUcPeriod"/>
            </a:pPr>
            <a:r>
              <a:rPr lang="en-US" sz="1800" dirty="0">
                <a:latin typeface="Helvetica" panose="020B0604020202020204" pitchFamily="34" charset="0"/>
                <a:cs typeface="Helvetica" panose="020B0604020202020204" pitchFamily="34" charset="0"/>
              </a:rPr>
              <a:t>Amelia would rather fly the plane herself than just being “added </a:t>
            </a:r>
            <a:r>
              <a:rPr lang="en-US" sz="1800" dirty="0" smtClean="0">
                <a:latin typeface="Helvetica" panose="020B0604020202020204" pitchFamily="34" charset="0"/>
                <a:cs typeface="Helvetica" panose="020B0604020202020204" pitchFamily="34" charset="0"/>
              </a:rPr>
              <a:t>weight”.</a:t>
            </a:r>
            <a:endParaRPr lang="en-US" sz="1800" dirty="0">
              <a:latin typeface="Helvetica" panose="020B0604020202020204" pitchFamily="34" charset="0"/>
              <a:cs typeface="Helvetica" panose="020B0604020202020204" pitchFamily="34" charset="0"/>
            </a:endParaRPr>
          </a:p>
          <a:p>
            <a:pPr marL="870756" lvl="1" indent="-361390">
              <a:buAutoNum type="alphaUcPeriod"/>
            </a:pPr>
            <a:endParaRPr lang="en-US" sz="1800" dirty="0">
              <a:latin typeface="Helvetica" panose="020B0604020202020204" pitchFamily="34" charset="0"/>
              <a:cs typeface="Helvetica" panose="020B0604020202020204" pitchFamily="34" charset="0"/>
            </a:endParaRPr>
          </a:p>
          <a:p>
            <a:pPr marL="870756" lvl="1" indent="-361390">
              <a:buAutoNum type="alphaUcPeriod"/>
            </a:pPr>
            <a:r>
              <a:rPr lang="en-US" sz="1800" dirty="0">
                <a:latin typeface="Helvetica" panose="020B0604020202020204" pitchFamily="34" charset="0"/>
                <a:cs typeface="Helvetica" panose="020B0604020202020204" pitchFamily="34" charset="0"/>
              </a:rPr>
              <a:t>Many people congratulated Amelia for being the first woman passenger to cross the Atlantic in a plane.</a:t>
            </a:r>
          </a:p>
          <a:p>
            <a:pPr marL="870756" lvl="1" indent="-361390">
              <a:buAutoNum type="alphaUcPeriod"/>
            </a:pPr>
            <a:endParaRPr lang="en-US" sz="1800" dirty="0">
              <a:latin typeface="Helvetica" panose="020B0604020202020204" pitchFamily="34" charset="0"/>
              <a:cs typeface="Helvetica" panose="020B0604020202020204" pitchFamily="34" charset="0"/>
            </a:endParaRPr>
          </a:p>
          <a:p>
            <a:pPr marL="870756" lvl="1" indent="-361390">
              <a:buAutoNum type="alphaUcPeriod"/>
            </a:pPr>
            <a:r>
              <a:rPr lang="en-US" sz="1800" dirty="0">
                <a:latin typeface="Helvetica" panose="020B0604020202020204" pitchFamily="34" charset="0"/>
                <a:cs typeface="Helvetica" panose="020B0604020202020204" pitchFamily="34" charset="0"/>
              </a:rPr>
              <a:t>Amelia was surprised to land in a farmer’s pasture.</a:t>
            </a:r>
          </a:p>
        </p:txBody>
      </p:sp>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cxnSp>
        <p:nvCxnSpPr>
          <p:cNvPr id="11" name="Straight Connector 10"/>
          <p:cNvCxnSpPr/>
          <p:nvPr/>
        </p:nvCxnSpPr>
        <p:spPr>
          <a:xfrm>
            <a:off x="381000" y="48768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11016" y="133620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5" name="Oval 14"/>
          <p:cNvSpPr/>
          <p:nvPr/>
        </p:nvSpPr>
        <p:spPr>
          <a:xfrm>
            <a:off x="607216" y="2175303"/>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7" name="Oval 16"/>
          <p:cNvSpPr/>
          <p:nvPr/>
        </p:nvSpPr>
        <p:spPr>
          <a:xfrm>
            <a:off x="607215" y="301339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2" name="Oval 21"/>
          <p:cNvSpPr/>
          <p:nvPr/>
        </p:nvSpPr>
        <p:spPr>
          <a:xfrm>
            <a:off x="607213" y="377548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9" name="Rectangle 18"/>
          <p:cNvSpPr/>
          <p:nvPr/>
        </p:nvSpPr>
        <p:spPr>
          <a:xfrm>
            <a:off x="323850" y="5336144"/>
            <a:ext cx="7208496" cy="3426856"/>
          </a:xfrm>
          <a:prstGeom prst="rect">
            <a:avLst/>
          </a:prstGeom>
          <a:ln>
            <a:noFill/>
          </a:ln>
        </p:spPr>
        <p:txBody>
          <a:bodyPr wrap="square" lIns="101874" tIns="50937" rIns="101874" bIns="50937">
            <a:spAutoFit/>
          </a:bodyPr>
          <a:lstStyle/>
          <a:p>
            <a:pPr marL="443967" indent="-383829"/>
            <a:r>
              <a:rPr lang="en-US" sz="1800" b="1" dirty="0">
                <a:latin typeface="Helvetica" panose="020B0604020202020204" pitchFamily="34" charset="0"/>
                <a:cs typeface="Helvetica" panose="020B0604020202020204" pitchFamily="34" charset="0"/>
              </a:rPr>
              <a:t>14.  Which statement best summarizes the account of the passage </a:t>
            </a:r>
            <a:r>
              <a:rPr lang="en-US" sz="1800" b="1" i="1" u="sng" dirty="0">
                <a:latin typeface="Helvetica" panose="020B0604020202020204" pitchFamily="34" charset="0"/>
                <a:cs typeface="Helvetica" panose="020B0604020202020204" pitchFamily="34" charset="0"/>
              </a:rPr>
              <a:t>Amelia Earhart </a:t>
            </a:r>
            <a:r>
              <a:rPr lang="en-US" sz="1800" b="1" dirty="0">
                <a:latin typeface="Helvetica" pitchFamily="34" charset="0"/>
                <a:cs typeface="Helvetica" pitchFamily="34" charset="0"/>
              </a:rPr>
              <a:t>?</a:t>
            </a:r>
          </a:p>
          <a:p>
            <a:pPr marL="361390" indent="-361390">
              <a:buAutoNum type="arabicPeriod" startAt="2"/>
            </a:pPr>
            <a:endParaRPr lang="en-US" sz="1800" b="1" dirty="0">
              <a:latin typeface="Helvetica" pitchFamily="34" charset="0"/>
              <a:cs typeface="Helvetica" pitchFamily="34" charset="0"/>
            </a:endParaRPr>
          </a:p>
          <a:p>
            <a:pPr marL="870756" lvl="1" indent="-361390">
              <a:buAutoNum type="alphaUcPeriod"/>
            </a:pPr>
            <a:r>
              <a:rPr lang="en-US" sz="1800" dirty="0">
                <a:latin typeface="Helvetica" panose="020B0604020202020204" pitchFamily="34" charset="0"/>
                <a:cs typeface="Helvetica" panose="020B0604020202020204" pitchFamily="34" charset="0"/>
              </a:rPr>
              <a:t>Amelia Earhart excelled as a pilot and had many </a:t>
            </a:r>
            <a:r>
              <a:rPr lang="en-US" sz="1800" dirty="0" smtClean="0">
                <a:latin typeface="Helvetica" panose="020B0604020202020204" pitchFamily="34" charset="0"/>
                <a:cs typeface="Helvetica" panose="020B0604020202020204" pitchFamily="34" charset="0"/>
              </a:rPr>
              <a:t>flying </a:t>
            </a:r>
            <a:r>
              <a:rPr lang="en-US" sz="1800" dirty="0">
                <a:latin typeface="Helvetica" panose="020B0604020202020204" pitchFamily="34" charset="0"/>
                <a:cs typeface="Helvetica" panose="020B0604020202020204" pitchFamily="34" charset="0"/>
              </a:rPr>
              <a:t>achievements.</a:t>
            </a:r>
          </a:p>
          <a:p>
            <a:pPr marL="870756" lvl="1" indent="-361390">
              <a:buAutoNum type="alphaUcPeriod"/>
            </a:pPr>
            <a:endParaRPr lang="en-US" sz="1800" dirty="0">
              <a:solidFill>
                <a:srgbClr val="FF0000"/>
              </a:solidFill>
              <a:latin typeface="Helvetica" panose="020B0604020202020204" pitchFamily="34" charset="0"/>
              <a:cs typeface="Helvetica" panose="020B0604020202020204" pitchFamily="34" charset="0"/>
            </a:endParaRPr>
          </a:p>
          <a:p>
            <a:pPr marL="870756" lvl="1" indent="-361390">
              <a:buAutoNum type="alphaUcPeriod"/>
            </a:pPr>
            <a:r>
              <a:rPr lang="en-US" sz="1800" dirty="0">
                <a:latin typeface="Helvetica" panose="020B0604020202020204" pitchFamily="34" charset="0"/>
                <a:cs typeface="Helvetica" panose="020B0604020202020204" pitchFamily="34" charset="0"/>
              </a:rPr>
              <a:t>Amelia Earhart was the 16</a:t>
            </a:r>
            <a:r>
              <a:rPr lang="en-US" sz="1800" baseline="30000" dirty="0">
                <a:latin typeface="Helvetica" panose="020B0604020202020204" pitchFamily="34" charset="0"/>
                <a:cs typeface="Helvetica" panose="020B0604020202020204" pitchFamily="34" charset="0"/>
              </a:rPr>
              <a:t>th</a:t>
            </a:r>
            <a:r>
              <a:rPr lang="en-US" sz="1800" dirty="0">
                <a:latin typeface="Helvetica" panose="020B0604020202020204" pitchFamily="34" charset="0"/>
                <a:cs typeface="Helvetica" panose="020B0604020202020204" pitchFamily="34" charset="0"/>
              </a:rPr>
              <a:t> woman to gain an international pilot’s license.</a:t>
            </a:r>
          </a:p>
          <a:p>
            <a:pPr marL="870756" lvl="1" indent="-361390">
              <a:buAutoNum type="alphaUcPeriod"/>
            </a:pPr>
            <a:endParaRPr lang="en-US" sz="1800" dirty="0">
              <a:latin typeface="Helvetica" panose="020B0604020202020204" pitchFamily="34" charset="0"/>
              <a:cs typeface="Helvetica" panose="020B0604020202020204" pitchFamily="34" charset="0"/>
            </a:endParaRPr>
          </a:p>
          <a:p>
            <a:pPr marL="870756" lvl="1" indent="-361390">
              <a:buAutoNum type="alphaUcPeriod"/>
            </a:pPr>
            <a:r>
              <a:rPr lang="en-US" sz="1800" dirty="0">
                <a:latin typeface="Helvetica" panose="020B0604020202020204" pitchFamily="34" charset="0"/>
                <a:cs typeface="Helvetica" panose="020B0604020202020204" pitchFamily="34" charset="0"/>
              </a:rPr>
              <a:t>Amelia Earhart </a:t>
            </a:r>
            <a:r>
              <a:rPr lang="en-US" sz="1800" dirty="0" smtClean="0">
                <a:latin typeface="Helvetica" panose="020B0604020202020204" pitchFamily="34" charset="0"/>
                <a:cs typeface="Helvetica" panose="020B0604020202020204" pitchFamily="34" charset="0"/>
              </a:rPr>
              <a:t>told other women they could be pilots too.</a:t>
            </a:r>
            <a:endParaRPr lang="en-US" sz="1800" dirty="0">
              <a:latin typeface="Helvetica" panose="020B0604020202020204" pitchFamily="34" charset="0"/>
              <a:cs typeface="Helvetica" panose="020B0604020202020204" pitchFamily="34" charset="0"/>
            </a:endParaRPr>
          </a:p>
          <a:p>
            <a:pPr marL="870756" lvl="1" indent="-361390">
              <a:buAutoNum type="alphaUcPeriod"/>
            </a:pPr>
            <a:endParaRPr lang="en-US" sz="1800" dirty="0">
              <a:latin typeface="Helvetica" panose="020B0604020202020204" pitchFamily="34" charset="0"/>
              <a:cs typeface="Helvetica" panose="020B0604020202020204" pitchFamily="34" charset="0"/>
            </a:endParaRPr>
          </a:p>
          <a:p>
            <a:pPr marL="870756" lvl="1" indent="-361390">
              <a:buAutoNum type="alphaUcPeriod"/>
            </a:pPr>
            <a:r>
              <a:rPr lang="en-US" sz="1800" dirty="0">
                <a:latin typeface="Helvetica" panose="020B0604020202020204" pitchFamily="34" charset="0"/>
                <a:cs typeface="Helvetica" panose="020B0604020202020204" pitchFamily="34" charset="0"/>
              </a:rPr>
              <a:t>Amelia Earhart was 12 when she saw her first plane.</a:t>
            </a:r>
          </a:p>
        </p:txBody>
      </p:sp>
      <p:sp>
        <p:nvSpPr>
          <p:cNvPr id="20" name="Oval 19"/>
          <p:cNvSpPr/>
          <p:nvPr/>
        </p:nvSpPr>
        <p:spPr>
          <a:xfrm>
            <a:off x="647694" y="622003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638169" y="700179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3" name="Oval 22"/>
          <p:cNvSpPr/>
          <p:nvPr/>
        </p:nvSpPr>
        <p:spPr>
          <a:xfrm>
            <a:off x="640719" y="781401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4" name="Oval 23"/>
          <p:cNvSpPr/>
          <p:nvPr/>
        </p:nvSpPr>
        <p:spPr>
          <a:xfrm>
            <a:off x="623887" y="840948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3392589882"/>
              </p:ext>
            </p:extLst>
          </p:nvPr>
        </p:nvGraphicFramePr>
        <p:xfrm>
          <a:off x="5410200" y="4602480"/>
          <a:ext cx="1939513" cy="548640"/>
        </p:xfrm>
        <a:graphic>
          <a:graphicData uri="http://schemas.openxmlformats.org/drawingml/2006/table">
            <a:tbl>
              <a:tblPr/>
              <a:tblGrid>
                <a:gridCol w="1939513"/>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RI.4.2</a:t>
                      </a:r>
                      <a:endParaRPr lang="en-US" sz="900" dirty="0">
                        <a:latin typeface="Calibri"/>
                        <a:ea typeface="Calibri"/>
                        <a:cs typeface="Times New Roman"/>
                      </a:endParaRPr>
                    </a:p>
                  </a:txBody>
                  <a:tcPr marL="33840" marR="338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233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Determine the main idea of a text and explain how it is </a:t>
                      </a:r>
                      <a:r>
                        <a:rPr lang="en-US" sz="900" u="sng" dirty="0" smtClean="0"/>
                        <a:t>supported by key details</a:t>
                      </a:r>
                      <a:r>
                        <a:rPr lang="en-US" sz="900" u="none" dirty="0" smtClean="0"/>
                        <a:t>; s</a:t>
                      </a:r>
                      <a:r>
                        <a:rPr lang="en-US" sz="900" dirty="0" smtClean="0"/>
                        <a:t>ummarize the text.</a:t>
                      </a:r>
                      <a:endParaRPr lang="en-US" sz="900" b="1" kern="1200" dirty="0" smtClean="0">
                        <a:solidFill>
                          <a:srgbClr val="000000"/>
                        </a:solidFill>
                        <a:latin typeface="+mn-lt"/>
                        <a:ea typeface="Times New Roman"/>
                        <a:cs typeface="Times New Roman"/>
                      </a:endParaRPr>
                    </a:p>
                  </a:txBody>
                  <a:tcPr marL="33840" marR="338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54854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04520" y="5168405"/>
            <a:ext cx="6908800" cy="2872858"/>
          </a:xfrm>
          <a:prstGeom prst="rect">
            <a:avLst/>
          </a:prstGeom>
          <a:ln>
            <a:noFill/>
          </a:ln>
        </p:spPr>
        <p:txBody>
          <a:bodyPr wrap="square" lIns="101874" tIns="50937" rIns="101874" bIns="50937">
            <a:spAutoFit/>
          </a:bodyPr>
          <a:lstStyle/>
          <a:p>
            <a:pPr marL="380291" indent="-380291"/>
            <a:r>
              <a:rPr lang="en-US" sz="1800" b="1" dirty="0">
                <a:latin typeface="Helvetica" panose="020B0604020202020204" pitchFamily="34" charset="0"/>
                <a:cs typeface="Helvetica" panose="020B0604020202020204" pitchFamily="34" charset="0"/>
              </a:rPr>
              <a:t>16. Which structure did the author use to organize the passage </a:t>
            </a:r>
            <a:r>
              <a:rPr lang="en-US" sz="1800" b="1" i="1" u="sng" dirty="0">
                <a:latin typeface="Helvetica" panose="020B0604020202020204" pitchFamily="34" charset="0"/>
                <a:cs typeface="Helvetica" panose="020B0604020202020204" pitchFamily="34" charset="0"/>
              </a:rPr>
              <a:t>Amelia Earhart</a:t>
            </a:r>
            <a:r>
              <a:rPr lang="en-US" sz="1800" b="1" dirty="0">
                <a:latin typeface="Helvetica" panose="020B0604020202020204" pitchFamily="34" charset="0"/>
                <a:cs typeface="Helvetica" panose="020B0604020202020204" pitchFamily="34" charset="0"/>
              </a:rPr>
              <a:t>?</a:t>
            </a:r>
          </a:p>
          <a:p>
            <a:r>
              <a:rPr lang="en-US" sz="1800" dirty="0">
                <a:latin typeface="Helvetica" pitchFamily="34" charset="0"/>
                <a:cs typeface="Helvetica" pitchFamily="34" charset="0"/>
              </a:rPr>
              <a:t> </a:t>
            </a:r>
          </a:p>
          <a:p>
            <a:pPr marL="1478092" lvl="1" indent="-361390">
              <a:buFont typeface="+mj-lt"/>
              <a:buAutoNum type="alphaUcPeriod"/>
            </a:pPr>
            <a:r>
              <a:rPr lang="en-US" sz="1800" dirty="0">
                <a:latin typeface="Helvetica" pitchFamily="34" charset="0"/>
                <a:cs typeface="Helvetica" pitchFamily="34" charset="0"/>
              </a:rPr>
              <a:t>chronology</a:t>
            </a:r>
          </a:p>
          <a:p>
            <a:pPr marL="1478092" lvl="1" indent="-361390">
              <a:buFont typeface="+mj-lt"/>
              <a:buAutoNum type="alphaUcPeriod"/>
            </a:pPr>
            <a:endParaRPr lang="en-US" sz="1800" dirty="0">
              <a:latin typeface="Helvetica" pitchFamily="34" charset="0"/>
              <a:cs typeface="Helvetica" pitchFamily="34" charset="0"/>
            </a:endParaRPr>
          </a:p>
          <a:p>
            <a:pPr marL="1478092" lvl="1" indent="-361390">
              <a:buFont typeface="+mj-lt"/>
              <a:buAutoNum type="alphaUcPeriod"/>
            </a:pPr>
            <a:r>
              <a:rPr lang="en-US" sz="1800" dirty="0">
                <a:latin typeface="Helvetica" pitchFamily="34" charset="0"/>
                <a:cs typeface="Helvetica" pitchFamily="34" charset="0"/>
              </a:rPr>
              <a:t>comparison</a:t>
            </a:r>
          </a:p>
          <a:p>
            <a:pPr marL="1478092" lvl="1" indent="-361390">
              <a:buFont typeface="+mj-lt"/>
              <a:buAutoNum type="alphaUcPeriod"/>
            </a:pPr>
            <a:endParaRPr lang="en-US" sz="1800" dirty="0">
              <a:latin typeface="Helvetica" pitchFamily="34" charset="0"/>
              <a:cs typeface="Helvetica" pitchFamily="34" charset="0"/>
            </a:endParaRPr>
          </a:p>
          <a:p>
            <a:pPr marL="1478092" lvl="1" indent="-361390">
              <a:buFont typeface="+mj-lt"/>
              <a:buAutoNum type="alphaUcPeriod"/>
            </a:pPr>
            <a:r>
              <a:rPr lang="en-US" sz="1800" dirty="0">
                <a:latin typeface="Helvetica" pitchFamily="34" charset="0"/>
                <a:cs typeface="Helvetica" pitchFamily="34" charset="0"/>
              </a:rPr>
              <a:t>cause and effect</a:t>
            </a:r>
          </a:p>
          <a:p>
            <a:pPr marL="1478092" lvl="1" indent="-361390">
              <a:buFont typeface="+mj-lt"/>
              <a:buAutoNum type="alphaUcPeriod"/>
            </a:pPr>
            <a:endParaRPr lang="en-US" sz="1800" dirty="0">
              <a:latin typeface="Helvetica" pitchFamily="34" charset="0"/>
              <a:cs typeface="Helvetica" pitchFamily="34" charset="0"/>
            </a:endParaRPr>
          </a:p>
          <a:p>
            <a:pPr marL="1478092" lvl="1" indent="-361390">
              <a:buFont typeface="+mj-lt"/>
              <a:buAutoNum type="alphaUcPeriod"/>
            </a:pPr>
            <a:r>
              <a:rPr lang="en-US" sz="1800" dirty="0">
                <a:latin typeface="Helvetica" pitchFamily="34" charset="0"/>
                <a:cs typeface="Helvetica" pitchFamily="34" charset="0"/>
              </a:rPr>
              <a:t>problem and solution</a:t>
            </a:r>
          </a:p>
        </p:txBody>
      </p:sp>
      <p:sp>
        <p:nvSpPr>
          <p:cNvPr id="5" name="Rectangle 4"/>
          <p:cNvSpPr/>
          <p:nvPr/>
        </p:nvSpPr>
        <p:spPr>
          <a:xfrm>
            <a:off x="866223" y="725900"/>
            <a:ext cx="6436422" cy="2872846"/>
          </a:xfrm>
          <a:prstGeom prst="rect">
            <a:avLst/>
          </a:prstGeom>
        </p:spPr>
        <p:txBody>
          <a:bodyPr wrap="square" lIns="101862" tIns="50931" rIns="101862" bIns="50931">
            <a:spAutoFit/>
          </a:bodyPr>
          <a:lstStyle/>
          <a:p>
            <a:pPr marL="440430" indent="-440430"/>
            <a:r>
              <a:rPr lang="en-US" sz="1800" b="1" dirty="0">
                <a:latin typeface="Helvetica" panose="020B0604020202020204" pitchFamily="34" charset="0"/>
                <a:cs typeface="Helvetica" panose="020B0604020202020204" pitchFamily="34" charset="0"/>
              </a:rPr>
              <a:t>15.  Why was receiving an international pilot’s license considered a major event for Amelia?</a:t>
            </a:r>
          </a:p>
          <a:p>
            <a:pPr marL="382015" indent="382015"/>
            <a:endParaRPr lang="en-US" sz="1800" dirty="0">
              <a:latin typeface="Helvetica" pitchFamily="34" charset="0"/>
              <a:cs typeface="Helvetica" panose="020B0604020202020204" pitchFamily="34" charset="0"/>
            </a:endParaRPr>
          </a:p>
          <a:p>
            <a:pPr marL="382015" indent="382015">
              <a:buFont typeface="+mj-lt"/>
              <a:buAutoNum type="alphaUcPeriod"/>
            </a:pPr>
            <a:r>
              <a:rPr lang="en-US" sz="1800" dirty="0">
                <a:latin typeface="Helvetica" pitchFamily="34" charset="0"/>
                <a:cs typeface="Helvetica" panose="020B0604020202020204" pitchFamily="34" charset="0"/>
              </a:rPr>
              <a:t>Very few people had international </a:t>
            </a:r>
            <a:r>
              <a:rPr lang="en-US" sz="1800" dirty="0" smtClean="0">
                <a:latin typeface="Helvetica" pitchFamily="34" charset="0"/>
                <a:cs typeface="Helvetica" panose="020B0604020202020204" pitchFamily="34" charset="0"/>
              </a:rPr>
              <a:t>pilot’s </a:t>
            </a:r>
            <a:r>
              <a:rPr lang="en-US" sz="1800" dirty="0">
                <a:latin typeface="Helvetica" pitchFamily="34" charset="0"/>
                <a:cs typeface="Helvetica" panose="020B0604020202020204" pitchFamily="34" charset="0"/>
              </a:rPr>
              <a:t>licenses.</a:t>
            </a:r>
          </a:p>
          <a:p>
            <a:pPr marL="382015" indent="382015">
              <a:buFont typeface="+mj-lt"/>
              <a:buAutoNum type="alphaUcPeriod"/>
            </a:pPr>
            <a:endParaRPr lang="en-US" sz="1800" dirty="0">
              <a:latin typeface="Helvetica" pitchFamily="34" charset="0"/>
              <a:cs typeface="Helvetica" panose="020B0604020202020204" pitchFamily="34" charset="0"/>
            </a:endParaRPr>
          </a:p>
          <a:p>
            <a:pPr marL="382015" indent="382015">
              <a:buFont typeface="+mj-lt"/>
              <a:buAutoNum type="alphaUcPeriod"/>
            </a:pPr>
            <a:r>
              <a:rPr lang="en-US" sz="1800" dirty="0">
                <a:latin typeface="Helvetica" pitchFamily="34" charset="0"/>
                <a:cs typeface="Helvetica" panose="020B0604020202020204" pitchFamily="34" charset="0"/>
              </a:rPr>
              <a:t>It meant Amelia could fly across the ocean.</a:t>
            </a:r>
          </a:p>
          <a:p>
            <a:pPr marL="382015" indent="382015">
              <a:buFont typeface="+mj-lt"/>
              <a:buAutoNum type="alphaUcPeriod"/>
            </a:pPr>
            <a:endParaRPr lang="en-US" sz="1800" dirty="0">
              <a:latin typeface="Helvetica" pitchFamily="34" charset="0"/>
              <a:cs typeface="Helvetica" panose="020B0604020202020204" pitchFamily="34" charset="0"/>
            </a:endParaRPr>
          </a:p>
          <a:p>
            <a:pPr marL="382015" indent="382015">
              <a:buFont typeface="+mj-lt"/>
              <a:buAutoNum type="alphaUcPeriod"/>
            </a:pPr>
            <a:r>
              <a:rPr lang="en-US" sz="1800" dirty="0">
                <a:latin typeface="Helvetica" pitchFamily="34" charset="0"/>
                <a:cs typeface="Helvetica" panose="020B0604020202020204" pitchFamily="34" charset="0"/>
              </a:rPr>
              <a:t>Amelia was only the 16</a:t>
            </a:r>
            <a:r>
              <a:rPr lang="en-US" sz="1800" baseline="30000" dirty="0">
                <a:latin typeface="Helvetica" pitchFamily="34" charset="0"/>
                <a:cs typeface="Helvetica" pitchFamily="34" charset="0"/>
              </a:rPr>
              <a:t>th</a:t>
            </a:r>
            <a:r>
              <a:rPr lang="en-US" sz="1800" dirty="0">
                <a:latin typeface="Helvetica" pitchFamily="34" charset="0"/>
                <a:cs typeface="Helvetica" pitchFamily="34" charset="0"/>
              </a:rPr>
              <a:t> woman to do so.</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r>
              <a:rPr lang="en-US" sz="1800" dirty="0">
                <a:latin typeface="Helvetica" pitchFamily="34" charset="0"/>
                <a:cs typeface="Helvetica" pitchFamily="34" charset="0"/>
              </a:rPr>
              <a:t>Amelia needed a license to fly.</a:t>
            </a:r>
          </a:p>
        </p:txBody>
      </p:sp>
      <p:cxnSp>
        <p:nvCxnSpPr>
          <p:cNvPr id="11" name="Straight Connector 10"/>
          <p:cNvCxnSpPr/>
          <p:nvPr/>
        </p:nvCxnSpPr>
        <p:spPr>
          <a:xfrm>
            <a:off x="410118" y="486156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499259" y="6052387"/>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1495108" y="657340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1482325" y="7175608"/>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1465044" y="7675516"/>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1029099" y="327632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29099" y="157382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33461" y="207851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2292" y="269551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641220106"/>
              </p:ext>
            </p:extLst>
          </p:nvPr>
        </p:nvGraphicFramePr>
        <p:xfrm>
          <a:off x="5156591" y="3771900"/>
          <a:ext cx="1964690" cy="822960"/>
        </p:xfrm>
        <a:graphic>
          <a:graphicData uri="http://schemas.openxmlformats.org/drawingml/2006/table">
            <a:tbl>
              <a:tblPr/>
              <a:tblGrid>
                <a:gridCol w="1964690"/>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RI.4.3</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560">
                <a:tc>
                  <a:txBody>
                    <a:bodyPr/>
                    <a:lstStyle/>
                    <a:p>
                      <a:pPr marL="0" marR="0" algn="l" defTabSz="966612" rtl="0" eaLnBrk="1" latinLnBrk="0" hangingPunct="1">
                        <a:lnSpc>
                          <a:spcPct val="100000"/>
                        </a:lnSpc>
                        <a:spcBef>
                          <a:spcPts val="0"/>
                        </a:spcBef>
                        <a:spcAft>
                          <a:spcPts val="0"/>
                        </a:spcAft>
                      </a:pPr>
                      <a:r>
                        <a:rPr lang="en-US" sz="900" dirty="0" smtClean="0"/>
                        <a:t>Explain events, procedures, ideas, or concepts in a historical, scientific, or technical text, including what happened and why, based on specific information in the text</a:t>
                      </a:r>
                      <a:endParaRPr lang="en-US" sz="9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74948786"/>
              </p:ext>
            </p:extLst>
          </p:nvPr>
        </p:nvGraphicFramePr>
        <p:xfrm>
          <a:off x="5133024" y="8633460"/>
          <a:ext cx="1991677" cy="822960"/>
        </p:xfrm>
        <a:graphic>
          <a:graphicData uri="http://schemas.openxmlformats.org/drawingml/2006/table">
            <a:tbl>
              <a:tblPr/>
              <a:tblGrid>
                <a:gridCol w="1991677"/>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RI.4.5</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560">
                <a:tc>
                  <a:txBody>
                    <a:bodyPr/>
                    <a:lstStyle/>
                    <a:p>
                      <a:pPr marL="0" marR="0" algn="l" defTabSz="966612" rtl="0" eaLnBrk="1" latinLnBrk="0" hangingPunct="1">
                        <a:lnSpc>
                          <a:spcPct val="100000"/>
                        </a:lnSpc>
                        <a:spcBef>
                          <a:spcPts val="0"/>
                        </a:spcBef>
                        <a:spcAft>
                          <a:spcPts val="0"/>
                        </a:spcAft>
                      </a:pPr>
                      <a:r>
                        <a:rPr lang="en-US" sz="900" b="0" kern="1200" dirty="0" smtClean="0">
                          <a:solidFill>
                            <a:srgbClr val="000000"/>
                          </a:solidFill>
                          <a:latin typeface="+mn-lt"/>
                          <a:ea typeface="Times New Roman"/>
                          <a:cs typeface="Times New Roman"/>
                        </a:rPr>
                        <a:t>Describe the overall structure (e.g., chronology, comparison, cause/effect, problem/solution) of events, ideas, concepts, or information in a text or part of a text.</a:t>
                      </a:r>
                      <a:endParaRPr lang="en-US" sz="900" b="0"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7" name="Slide Number Placeholder 16"/>
          <p:cNvSpPr>
            <a:spLocks noGrp="1"/>
          </p:cNvSpPr>
          <p:nvPr>
            <p:ph type="sldNum" sz="quarter" idx="12"/>
          </p:nvPr>
        </p:nvSpPr>
        <p:spPr/>
        <p:txBody>
          <a:bodyPr/>
          <a:lstStyle/>
          <a:p>
            <a:fld id="{CF669FE8-2A6A-4FDA-B6E7-4A7C87AD6E1D}" type="slidenum">
              <a:rPr lang="en-US" smtClean="0"/>
              <a:pPr/>
              <a:t>26</a:t>
            </a:fld>
            <a:endParaRPr lang="en-US" dirty="0"/>
          </a:p>
        </p:txBody>
      </p:sp>
    </p:spTree>
    <p:extLst>
      <p:ext uri="{BB962C8B-B14F-4D97-AF65-F5344CB8AC3E}">
        <p14:creationId xmlns:p14="http://schemas.microsoft.com/office/powerpoint/2010/main" val="1293954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5" name="Rectangle 4"/>
          <p:cNvSpPr/>
          <p:nvPr/>
        </p:nvSpPr>
        <p:spPr>
          <a:xfrm>
            <a:off x="159091" y="478973"/>
            <a:ext cx="7208496" cy="3703855"/>
          </a:xfrm>
          <a:prstGeom prst="rect">
            <a:avLst/>
          </a:prstGeom>
          <a:ln>
            <a:noFill/>
          </a:ln>
        </p:spPr>
        <p:txBody>
          <a:bodyPr wrap="square" lIns="101874" tIns="50937" rIns="101874" bIns="50937">
            <a:spAutoFit/>
          </a:bodyPr>
          <a:lstStyle/>
          <a:p>
            <a:pPr marL="244273" indent="-244273"/>
            <a:r>
              <a:rPr lang="en-US" sz="1800" b="1" dirty="0">
                <a:latin typeface="Helvetica" panose="020B0604020202020204" pitchFamily="34" charset="0"/>
                <a:cs typeface="Helvetica" panose="020B0604020202020204" pitchFamily="34" charset="0"/>
              </a:rPr>
              <a:t>17. Why would a reader want to read </a:t>
            </a:r>
            <a:r>
              <a:rPr lang="en-US" sz="1800" b="1" i="1" u="sng" dirty="0">
                <a:latin typeface="Helvetica" panose="020B0604020202020204" pitchFamily="34" charset="0"/>
                <a:cs typeface="Helvetica" panose="020B0604020202020204" pitchFamily="34" charset="0"/>
              </a:rPr>
              <a:t>Amelia Earhart’s Interview</a:t>
            </a:r>
          </a:p>
          <a:p>
            <a:pPr marL="244273" indent="-244273"/>
            <a:r>
              <a:rPr lang="en-US" sz="1800" b="1" dirty="0">
                <a:latin typeface="Helvetica" panose="020B0604020202020204" pitchFamily="34" charset="0"/>
                <a:cs typeface="Helvetica" panose="020B0604020202020204" pitchFamily="34" charset="0"/>
              </a:rPr>
              <a:t>       instead of </a:t>
            </a:r>
            <a:r>
              <a:rPr lang="en-US" sz="1800" b="1" i="1" u="sng" dirty="0">
                <a:latin typeface="Helvetica" panose="020B0604020202020204" pitchFamily="34" charset="0"/>
                <a:cs typeface="Helvetica" panose="020B0604020202020204" pitchFamily="34" charset="0"/>
              </a:rPr>
              <a:t>Amelia Earhart </a:t>
            </a:r>
            <a:r>
              <a:rPr lang="en-US" sz="1800" b="1" dirty="0">
                <a:latin typeface="Helvetica" panose="020B0604020202020204" pitchFamily="34" charset="0"/>
                <a:cs typeface="Helvetica" panose="020B0604020202020204" pitchFamily="34" charset="0"/>
              </a:rPr>
              <a:t>?</a:t>
            </a:r>
          </a:p>
          <a:p>
            <a:pPr marL="244273" indent="-244273"/>
            <a:endParaRPr lang="en-US" sz="1800" dirty="0">
              <a:latin typeface="Helvetica" panose="020B0604020202020204" pitchFamily="34" charset="0"/>
              <a:cs typeface="Helvetica" panose="020B0604020202020204" pitchFamily="34" charset="0"/>
            </a:endParaRPr>
          </a:p>
          <a:p>
            <a:pPr marL="968726" indent="-361390">
              <a:buFont typeface="+mj-lt"/>
              <a:buAutoNum type="alphaUcPeriod"/>
            </a:pPr>
            <a:r>
              <a:rPr lang="en-US" sz="1800" dirty="0">
                <a:latin typeface="Helvetica" panose="020B0604020202020204" pitchFamily="34" charset="0"/>
                <a:cs typeface="Helvetica" panose="020B0604020202020204" pitchFamily="34" charset="0"/>
              </a:rPr>
              <a:t>Readers may want to hear Earhart tell about an experience from her perspective.</a:t>
            </a:r>
          </a:p>
          <a:p>
            <a:pPr marL="968726" indent="-361390">
              <a:buFont typeface="+mj-lt"/>
              <a:buAutoNum type="alphaUcPeriod"/>
            </a:pPr>
            <a:endParaRPr lang="en-US" sz="1800" dirty="0">
              <a:latin typeface="Helvetica" panose="020B0604020202020204" pitchFamily="34" charset="0"/>
              <a:cs typeface="Helvetica" panose="020B0604020202020204" pitchFamily="34" charset="0"/>
            </a:endParaRPr>
          </a:p>
          <a:p>
            <a:pPr marL="968726" indent="-361390">
              <a:buFont typeface="+mj-lt"/>
              <a:buAutoNum type="alphaUcPeriod"/>
            </a:pPr>
            <a:r>
              <a:rPr lang="en-US" sz="1800" dirty="0">
                <a:latin typeface="Helvetica" panose="020B0604020202020204" pitchFamily="34" charset="0"/>
                <a:cs typeface="Helvetica" panose="020B0604020202020204" pitchFamily="34" charset="0"/>
              </a:rPr>
              <a:t>Readers may want a neutral point of view when learning about Earhart.</a:t>
            </a:r>
          </a:p>
          <a:p>
            <a:pPr marL="968726" indent="-361390">
              <a:buFont typeface="+mj-lt"/>
              <a:buAutoNum type="alphaUcPeriod"/>
            </a:pPr>
            <a:endParaRPr lang="en-US" sz="1800" dirty="0">
              <a:latin typeface="Helvetica" panose="020B0604020202020204" pitchFamily="34" charset="0"/>
              <a:cs typeface="Helvetica" panose="020B0604020202020204" pitchFamily="34" charset="0"/>
            </a:endParaRPr>
          </a:p>
          <a:p>
            <a:pPr marL="968726" indent="-361390">
              <a:buFont typeface="+mj-lt"/>
              <a:buAutoNum type="alphaUcPeriod"/>
            </a:pPr>
            <a:r>
              <a:rPr lang="en-US" sz="1800" dirty="0">
                <a:latin typeface="Helvetica" panose="020B0604020202020204" pitchFamily="34" charset="0"/>
                <a:cs typeface="Helvetica" panose="020B0604020202020204" pitchFamily="34" charset="0"/>
              </a:rPr>
              <a:t>Readers may want a very brief account of Earhart’s experiences.</a:t>
            </a:r>
          </a:p>
          <a:p>
            <a:pPr marL="968726" indent="-361390">
              <a:buFont typeface="+mj-lt"/>
              <a:buAutoNum type="alphaUcPeriod"/>
            </a:pPr>
            <a:endParaRPr lang="en-US" sz="1800" dirty="0">
              <a:latin typeface="Helvetica" panose="020B0604020202020204" pitchFamily="34" charset="0"/>
              <a:cs typeface="Helvetica" panose="020B0604020202020204" pitchFamily="34" charset="0"/>
            </a:endParaRPr>
          </a:p>
          <a:p>
            <a:pPr marL="968726" indent="-361390">
              <a:buFont typeface="+mj-lt"/>
              <a:buAutoNum type="alphaUcPeriod"/>
            </a:pPr>
            <a:r>
              <a:rPr lang="en-US" sz="1800" dirty="0">
                <a:latin typeface="Helvetica" panose="020B0604020202020204" pitchFamily="34" charset="0"/>
                <a:cs typeface="Helvetica" panose="020B0604020202020204" pitchFamily="34" charset="0"/>
              </a:rPr>
              <a:t>Readers may want to learn about Earhart’s life.</a:t>
            </a:r>
          </a:p>
        </p:txBody>
      </p:sp>
      <p:cxnSp>
        <p:nvCxnSpPr>
          <p:cNvPr id="11" name="Straight Connector 10"/>
          <p:cNvCxnSpPr/>
          <p:nvPr/>
        </p:nvCxnSpPr>
        <p:spPr>
          <a:xfrm>
            <a:off x="410117" y="50292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66738" y="143199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5" name="Oval 14"/>
          <p:cNvSpPr/>
          <p:nvPr/>
        </p:nvSpPr>
        <p:spPr>
          <a:xfrm>
            <a:off x="566738" y="2205381"/>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7" name="Oval 16"/>
          <p:cNvSpPr/>
          <p:nvPr/>
        </p:nvSpPr>
        <p:spPr>
          <a:xfrm>
            <a:off x="566738" y="303848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2" name="Oval 21"/>
          <p:cNvSpPr/>
          <p:nvPr/>
        </p:nvSpPr>
        <p:spPr>
          <a:xfrm>
            <a:off x="564256" y="385089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9" name="Rectangle 18"/>
          <p:cNvSpPr/>
          <p:nvPr/>
        </p:nvSpPr>
        <p:spPr>
          <a:xfrm>
            <a:off x="321016" y="5348515"/>
            <a:ext cx="7208496" cy="3426856"/>
          </a:xfrm>
          <a:prstGeom prst="rect">
            <a:avLst/>
          </a:prstGeom>
          <a:ln>
            <a:noFill/>
          </a:ln>
        </p:spPr>
        <p:txBody>
          <a:bodyPr wrap="square" lIns="101874" tIns="50937" rIns="101874" bIns="50937">
            <a:spAutoFit/>
          </a:bodyPr>
          <a:lstStyle/>
          <a:p>
            <a:pPr marL="440430" indent="-440430"/>
            <a:r>
              <a:rPr lang="en-US" sz="1800" b="1" dirty="0">
                <a:latin typeface="Helvetica" panose="020B0604020202020204" pitchFamily="34" charset="0"/>
                <a:cs typeface="Helvetica" pitchFamily="34" charset="0"/>
              </a:rPr>
              <a:t>18. </a:t>
            </a:r>
            <a:r>
              <a:rPr lang="en-US" sz="1800" b="1" dirty="0" smtClean="0">
                <a:latin typeface="Helvetica" panose="020B0604020202020204" pitchFamily="34" charset="0"/>
                <a:cs typeface="Helvetica" pitchFamily="34" charset="0"/>
              </a:rPr>
              <a:t> Based </a:t>
            </a:r>
            <a:r>
              <a:rPr lang="en-US" sz="1800" b="1" dirty="0">
                <a:latin typeface="Helvetica" panose="020B0604020202020204" pitchFamily="34" charset="0"/>
                <a:cs typeface="Helvetica" pitchFamily="34" charset="0"/>
              </a:rPr>
              <a:t>on the map, what  was Amelia </a:t>
            </a:r>
            <a:r>
              <a:rPr lang="en-US" sz="1800" b="1" u="sng" dirty="0">
                <a:latin typeface="Helvetica" panose="020B0604020202020204" pitchFamily="34" charset="0"/>
                <a:cs typeface="Helvetica" panose="020B0604020202020204" pitchFamily="34" charset="0"/>
              </a:rPr>
              <a:t>probably</a:t>
            </a:r>
            <a:r>
              <a:rPr lang="en-US" sz="1800" b="1" dirty="0">
                <a:latin typeface="Helvetica" panose="020B0604020202020204" pitchFamily="34" charset="0"/>
                <a:cs typeface="Helvetica" panose="020B0604020202020204" pitchFamily="34" charset="0"/>
              </a:rPr>
              <a:t> trying to   accomplish on her final flight</a:t>
            </a:r>
            <a:r>
              <a:rPr lang="en-US" sz="1800" dirty="0">
                <a:latin typeface="Helvetica" pitchFamily="34" charset="0"/>
                <a:cs typeface="Helvetica" pitchFamily="34" charset="0"/>
              </a:rPr>
              <a:t>? </a:t>
            </a:r>
          </a:p>
          <a:p>
            <a:pPr marL="299486" indent="-299486"/>
            <a:endParaRPr lang="en-US" sz="1800" dirty="0">
              <a:latin typeface="Helvetica" pitchFamily="34" charset="0"/>
              <a:cs typeface="Helvetica" pitchFamily="34" charset="0"/>
            </a:endParaRPr>
          </a:p>
          <a:p>
            <a:pPr marL="968726" indent="-361390">
              <a:buFont typeface="+mj-lt"/>
              <a:buAutoNum type="alphaUcPeriod"/>
            </a:pPr>
            <a:r>
              <a:rPr lang="en-US" sz="1800" dirty="0">
                <a:latin typeface="Helvetica" pitchFamily="34" charset="0"/>
                <a:cs typeface="Helvetica" pitchFamily="34" charset="0"/>
              </a:rPr>
              <a:t>Amelia was attempting to fly to 3 different continents in one trip.</a:t>
            </a:r>
          </a:p>
          <a:p>
            <a:pPr marL="968726" indent="-361390">
              <a:buFont typeface="+mj-lt"/>
              <a:buAutoNum type="alphaUcPeriod"/>
            </a:pPr>
            <a:endParaRPr lang="en-US" sz="1800" dirty="0">
              <a:latin typeface="Helvetica" pitchFamily="34" charset="0"/>
              <a:cs typeface="Helvetica" pitchFamily="34" charset="0"/>
            </a:endParaRPr>
          </a:p>
          <a:p>
            <a:pPr marL="968726" indent="-361390">
              <a:buFont typeface="+mj-lt"/>
              <a:buAutoNum type="alphaUcPeriod"/>
            </a:pPr>
            <a:r>
              <a:rPr lang="en-US" sz="1800" dirty="0">
                <a:latin typeface="Helvetica" pitchFamily="34" charset="0"/>
                <a:cs typeface="Helvetica" pitchFamily="34" charset="0"/>
              </a:rPr>
              <a:t>Amelia was trying to make the longest flight without stopping.</a:t>
            </a:r>
          </a:p>
          <a:p>
            <a:pPr marL="968726" indent="-361390">
              <a:buFont typeface="+mj-lt"/>
              <a:buAutoNum type="alphaUcPeriod"/>
            </a:pPr>
            <a:endParaRPr lang="en-US" sz="1800" dirty="0">
              <a:latin typeface="Helvetica" pitchFamily="34" charset="0"/>
              <a:cs typeface="Helvetica" pitchFamily="34" charset="0"/>
            </a:endParaRPr>
          </a:p>
          <a:p>
            <a:pPr marL="968726" indent="-361390">
              <a:buFont typeface="+mj-lt"/>
              <a:buAutoNum type="alphaUcPeriod"/>
            </a:pPr>
            <a:r>
              <a:rPr lang="en-US" sz="1800" dirty="0">
                <a:latin typeface="Helvetica" pitchFamily="34" charset="0"/>
                <a:cs typeface="Helvetica" pitchFamily="34" charset="0"/>
              </a:rPr>
              <a:t>Amelia was attempting to circle the globe.		</a:t>
            </a:r>
          </a:p>
          <a:p>
            <a:pPr marL="968726" indent="-361390">
              <a:buFont typeface="+mj-lt"/>
              <a:buAutoNum type="alphaUcPeriod" startAt="4"/>
            </a:pPr>
            <a:r>
              <a:rPr lang="en-US" sz="1800" dirty="0">
                <a:latin typeface="Helvetica" pitchFamily="34" charset="0"/>
                <a:cs typeface="Helvetica" pitchFamily="34" charset="0"/>
              </a:rPr>
              <a:t>Amelia wanted to fly to every country.</a:t>
            </a:r>
          </a:p>
        </p:txBody>
      </p:sp>
      <p:sp>
        <p:nvSpPr>
          <p:cNvPr id="20" name="Oval 19"/>
          <p:cNvSpPr/>
          <p:nvPr/>
        </p:nvSpPr>
        <p:spPr>
          <a:xfrm>
            <a:off x="717439" y="621853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713484" y="707216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3" name="Oval 22"/>
          <p:cNvSpPr/>
          <p:nvPr/>
        </p:nvSpPr>
        <p:spPr>
          <a:xfrm>
            <a:off x="713484" y="79067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4" name="Oval 23"/>
          <p:cNvSpPr/>
          <p:nvPr/>
        </p:nvSpPr>
        <p:spPr>
          <a:xfrm>
            <a:off x="713484" y="846549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3370710686"/>
              </p:ext>
            </p:extLst>
          </p:nvPr>
        </p:nvGraphicFramePr>
        <p:xfrm>
          <a:off x="4949986" y="4333149"/>
          <a:ext cx="2389187" cy="685800"/>
        </p:xfrm>
        <a:graphic>
          <a:graphicData uri="http://schemas.openxmlformats.org/drawingml/2006/table">
            <a:tbl>
              <a:tblPr/>
              <a:tblGrid>
                <a:gridCol w="2389187"/>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RI.4.6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800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kern="1200" dirty="0" smtClean="0">
                          <a:solidFill>
                            <a:srgbClr val="000000"/>
                          </a:solidFill>
                          <a:latin typeface="+mn-lt"/>
                          <a:ea typeface="Times New Roman"/>
                          <a:cs typeface="Times New Roman"/>
                        </a:rPr>
                        <a:t>Compare and contrast a firsthand and secondhand account of the same event or topic; describe the differences in focus and the information provided.</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188109744"/>
              </p:ext>
            </p:extLst>
          </p:nvPr>
        </p:nvGraphicFramePr>
        <p:xfrm>
          <a:off x="5160009" y="8900160"/>
          <a:ext cx="2207578" cy="853440"/>
        </p:xfrm>
        <a:graphic>
          <a:graphicData uri="http://schemas.openxmlformats.org/drawingml/2006/table">
            <a:tbl>
              <a:tblPr/>
              <a:tblGrid>
                <a:gridCol w="2207578"/>
              </a:tblGrid>
              <a:tr h="120383">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RI.4.7</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70408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kern="1200" dirty="0" smtClean="0">
                          <a:solidFill>
                            <a:srgbClr val="000000"/>
                          </a:solidFill>
                          <a:latin typeface="+mn-lt"/>
                          <a:ea typeface="Times New Roman"/>
                          <a:cs typeface="Times New Roman"/>
                        </a:rPr>
                        <a:t>Interpret information presented visually, orally, or quantitatively (e.g., in charts, graphs, diagrams, time lines, animations, or interactive elements on Web pages) and explain how the information contributes to an understanding of the text in which it appears.</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327889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7818" y="419100"/>
            <a:ext cx="6436422" cy="3426844"/>
          </a:xfrm>
          <a:prstGeom prst="rect">
            <a:avLst/>
          </a:prstGeom>
        </p:spPr>
        <p:txBody>
          <a:bodyPr wrap="square" lIns="101862" tIns="50931" rIns="101862" bIns="50931">
            <a:spAutoFit/>
          </a:bodyPr>
          <a:lstStyle/>
          <a:p>
            <a:pPr marL="382059" indent="-382059">
              <a:buAutoNum type="arabicPeriod" startAt="19"/>
            </a:pPr>
            <a:r>
              <a:rPr lang="en-US" sz="1800" b="1" dirty="0">
                <a:latin typeface="Helvetica" panose="020B0604020202020204" pitchFamily="34" charset="0"/>
                <a:cs typeface="Helvetica" panose="020B0604020202020204" pitchFamily="34" charset="0"/>
              </a:rPr>
              <a:t>According to the map, how did Amelia’s flights change over  time?   </a:t>
            </a:r>
          </a:p>
          <a:p>
            <a:pPr marL="382059" indent="-382059">
              <a:buAutoNum type="arabicPeriod" startAt="19"/>
            </a:pPr>
            <a:endParaRPr lang="en-US" sz="1800" dirty="0">
              <a:latin typeface="Helvetica" pitchFamily="34" charset="0"/>
              <a:cs typeface="Helvetica" panose="020B0604020202020204" pitchFamily="34" charset="0"/>
            </a:endParaRPr>
          </a:p>
          <a:p>
            <a:pPr marL="382015" indent="382015">
              <a:buFont typeface="+mj-lt"/>
              <a:buAutoNum type="alphaUcPeriod"/>
            </a:pPr>
            <a:r>
              <a:rPr lang="en-US" sz="1800" dirty="0">
                <a:latin typeface="Helvetica" pitchFamily="34" charset="0"/>
                <a:cs typeface="Helvetica" panose="020B0604020202020204" pitchFamily="34" charset="0"/>
              </a:rPr>
              <a:t> Amelia set an altitude record in 1922.</a:t>
            </a:r>
          </a:p>
          <a:p>
            <a:pPr marL="382015" indent="382015">
              <a:buFont typeface="+mj-lt"/>
              <a:buAutoNum type="alphaUcPeriod"/>
            </a:pPr>
            <a:endParaRPr lang="en-US" sz="1800" dirty="0">
              <a:solidFill>
                <a:srgbClr val="FF0000"/>
              </a:solidFill>
              <a:latin typeface="Helvetica" pitchFamily="34" charset="0"/>
              <a:cs typeface="Helvetica" pitchFamily="34" charset="0"/>
            </a:endParaRPr>
          </a:p>
          <a:p>
            <a:pPr marL="829564" indent="-452811">
              <a:buFont typeface="+mj-lt"/>
              <a:buAutoNum type="alphaUcPeriod"/>
            </a:pPr>
            <a:r>
              <a:rPr lang="en-US" sz="1800" dirty="0">
                <a:latin typeface="Helvetica" pitchFamily="34" charset="0"/>
                <a:cs typeface="Helvetica" pitchFamily="34" charset="0"/>
              </a:rPr>
              <a:t>After setting an altitude record she received an international pilots license.</a:t>
            </a:r>
          </a:p>
          <a:p>
            <a:pPr marL="829564" indent="-452811">
              <a:buFont typeface="+mj-lt"/>
              <a:buAutoNum type="alphaUcPeriod"/>
            </a:pPr>
            <a:endParaRPr lang="en-US" sz="1800" dirty="0">
              <a:latin typeface="Helvetica" pitchFamily="34" charset="0"/>
              <a:cs typeface="Helvetica" pitchFamily="34" charset="0"/>
            </a:endParaRPr>
          </a:p>
          <a:p>
            <a:pPr marL="829564" indent="-452811">
              <a:buFont typeface="+mj-lt"/>
              <a:buAutoNum type="alphaUcPeriod"/>
            </a:pPr>
            <a:r>
              <a:rPr lang="en-US" sz="1800" dirty="0">
                <a:latin typeface="Helvetica" pitchFamily="34" charset="0"/>
                <a:cs typeface="Helvetica" pitchFamily="34" charset="0"/>
              </a:rPr>
              <a:t>She was the first woman passenger to cross the Atlantic.</a:t>
            </a:r>
          </a:p>
          <a:p>
            <a:pPr marL="829564" indent="-452811">
              <a:buFont typeface="+mj-lt"/>
              <a:buAutoNum type="alphaUcPeriod"/>
            </a:pPr>
            <a:endParaRPr lang="en-US" sz="1800" dirty="0">
              <a:latin typeface="Helvetica" pitchFamily="34" charset="0"/>
              <a:cs typeface="Helvetica" pitchFamily="34" charset="0"/>
            </a:endParaRPr>
          </a:p>
          <a:p>
            <a:pPr marL="829564" indent="-452811">
              <a:buFont typeface="+mj-lt"/>
              <a:buAutoNum type="alphaUcPeriod"/>
            </a:pPr>
            <a:r>
              <a:rPr lang="en-US" sz="1800" dirty="0">
                <a:latin typeface="Helvetica" pitchFamily="34" charset="0"/>
                <a:cs typeface="Helvetica" pitchFamily="34" charset="0"/>
              </a:rPr>
              <a:t>With </a:t>
            </a:r>
            <a:r>
              <a:rPr lang="en-US" sz="1800" dirty="0" smtClean="0">
                <a:latin typeface="Helvetica" pitchFamily="34" charset="0"/>
                <a:cs typeface="Helvetica" pitchFamily="34" charset="0"/>
              </a:rPr>
              <a:t>most flights the </a:t>
            </a:r>
            <a:r>
              <a:rPr lang="en-US" sz="1800" dirty="0">
                <a:latin typeface="Helvetica" pitchFamily="34" charset="0"/>
                <a:cs typeface="Helvetica" pitchFamily="34" charset="0"/>
              </a:rPr>
              <a:t>distance traveled increased.</a:t>
            </a:r>
          </a:p>
        </p:txBody>
      </p:sp>
      <p:cxnSp>
        <p:nvCxnSpPr>
          <p:cNvPr id="11" name="Straight Connector 10"/>
          <p:cNvCxnSpPr/>
          <p:nvPr/>
        </p:nvCxnSpPr>
        <p:spPr>
          <a:xfrm>
            <a:off x="551797" y="477774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996686" y="346469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992599" y="128602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992600" y="185544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996687" y="25979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48615245"/>
              </p:ext>
            </p:extLst>
          </p:nvPr>
        </p:nvGraphicFramePr>
        <p:xfrm>
          <a:off x="323851" y="4869492"/>
          <a:ext cx="7043738" cy="4286803"/>
        </p:xfrm>
        <a:graphic>
          <a:graphicData uri="http://schemas.openxmlformats.org/drawingml/2006/table">
            <a:tbl>
              <a:tblPr firstRow="1" bandRow="1">
                <a:tableStyleId>{5940675A-B579-460E-94D1-54222C63F5DA}</a:tableStyleId>
              </a:tblPr>
              <a:tblGrid>
                <a:gridCol w="7043738"/>
              </a:tblGrid>
              <a:tr h="1254910">
                <a:tc>
                  <a:txBody>
                    <a:bodyPr/>
                    <a:lstStyle/>
                    <a:p>
                      <a:pPr marL="333375" marR="0" indent="-333375" algn="l" defTabSz="966612" rtl="0" eaLnBrk="1" fontAlgn="auto" latinLnBrk="0" hangingPunct="1">
                        <a:lnSpc>
                          <a:spcPct val="100000"/>
                        </a:lnSpc>
                        <a:spcBef>
                          <a:spcPts val="0"/>
                        </a:spcBef>
                        <a:spcAft>
                          <a:spcPts val="0"/>
                        </a:spcAft>
                        <a:buClrTx/>
                        <a:buSzTx/>
                        <a:buFontTx/>
                        <a:buNone/>
                        <a:tabLst/>
                        <a:defRPr/>
                      </a:pPr>
                      <a:r>
                        <a:rPr lang="en-US" sz="1700" b="1" dirty="0" smtClean="0">
                          <a:latin typeface="Helvetica" pitchFamily="34" charset="0"/>
                        </a:rPr>
                        <a:t>20.</a:t>
                      </a:r>
                      <a:r>
                        <a:rPr lang="en-US" sz="1700" b="1" baseline="0" dirty="0" smtClean="0">
                          <a:latin typeface="Helvetica" pitchFamily="34" charset="0"/>
                        </a:rPr>
                        <a:t> </a:t>
                      </a:r>
                      <a:r>
                        <a:rPr lang="en-US" sz="1500" b="1" dirty="0" smtClean="0">
                          <a:latin typeface="Helvetica" pitchFamily="34" charset="0"/>
                        </a:rPr>
                        <a:t>After reading the information from both the first and second-hand accounts, </a:t>
                      </a:r>
                      <a:r>
                        <a:rPr lang="en-US" sz="1500" b="1" strike="noStrike" dirty="0" smtClean="0">
                          <a:solidFill>
                            <a:schemeClr val="tx1"/>
                          </a:solidFill>
                          <a:latin typeface="Helvetica" pitchFamily="34" charset="0"/>
                        </a:rPr>
                        <a:t>what</a:t>
                      </a:r>
                      <a:r>
                        <a:rPr lang="en-US" sz="1500" b="1" strike="noStrike" baseline="0" dirty="0" smtClean="0">
                          <a:solidFill>
                            <a:schemeClr val="tx1"/>
                          </a:solidFill>
                          <a:latin typeface="Helvetica" pitchFamily="34" charset="0"/>
                        </a:rPr>
                        <a:t> character traits did Amelia have that helped her </a:t>
                      </a:r>
                      <a:r>
                        <a:rPr lang="en-US" sz="1500" b="1" strike="noStrike" dirty="0" smtClean="0">
                          <a:solidFill>
                            <a:schemeClr val="tx1"/>
                          </a:solidFill>
                          <a:latin typeface="Helvetica" pitchFamily="34" charset="0"/>
                        </a:rPr>
                        <a:t>to be a successful pilot</a:t>
                      </a:r>
                      <a:r>
                        <a:rPr lang="en-US" sz="1500" b="1" dirty="0" smtClean="0">
                          <a:solidFill>
                            <a:schemeClr val="tx1"/>
                          </a:solidFill>
                          <a:latin typeface="Helvetica" pitchFamily="34" charset="0"/>
                        </a:rPr>
                        <a:t>?</a:t>
                      </a:r>
                      <a:r>
                        <a:rPr lang="en-US" sz="1500" b="1" dirty="0" smtClean="0">
                          <a:solidFill>
                            <a:srgbClr val="FF7D7D"/>
                          </a:solidFill>
                          <a:latin typeface="Helvetica" pitchFamily="34" charset="0"/>
                        </a:rPr>
                        <a:t> </a:t>
                      </a:r>
                      <a:r>
                        <a:rPr lang="en-US" sz="1500" b="1" dirty="0" smtClean="0">
                          <a:latin typeface="Helvetica" pitchFamily="34" charset="0"/>
                        </a:rPr>
                        <a:t> Use examples from </a:t>
                      </a:r>
                      <a:r>
                        <a:rPr lang="en-US" sz="1500" b="1" u="sng" dirty="0" smtClean="0">
                          <a:latin typeface="Helvetica" pitchFamily="34" charset="0"/>
                        </a:rPr>
                        <a:t>both </a:t>
                      </a:r>
                      <a:r>
                        <a:rPr lang="en-US" sz="1500" b="1" dirty="0" smtClean="0">
                          <a:latin typeface="Helvetica" pitchFamily="34" charset="0"/>
                        </a:rPr>
                        <a:t>passages to support your answer</a:t>
                      </a:r>
                      <a:r>
                        <a:rPr lang="en-US" sz="1700" b="1" dirty="0" smtClean="0">
                          <a:latin typeface="Helvetica" pitchFamily="34" charset="0"/>
                        </a:rPr>
                        <a:t>. </a:t>
                      </a:r>
                      <a:endParaRPr lang="en-US" sz="1200" b="1" dirty="0" smtClean="0">
                        <a:solidFill>
                          <a:schemeClr val="tx1"/>
                        </a:solidFill>
                        <a:latin typeface="Helvetica" pitchFamily="34" charset="0"/>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r>
                        <a:rPr lang="en-US" sz="1500" dirty="0" smtClean="0">
                          <a:solidFill>
                            <a:schemeClr val="tx1"/>
                          </a:solidFill>
                        </a:rPr>
                        <a:t> </a:t>
                      </a:r>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83173804"/>
              </p:ext>
            </p:extLst>
          </p:nvPr>
        </p:nvGraphicFramePr>
        <p:xfrm>
          <a:off x="5119412" y="9304020"/>
          <a:ext cx="2106612" cy="609600"/>
        </p:xfrm>
        <a:graphic>
          <a:graphicData uri="http://schemas.openxmlformats.org/drawingml/2006/table">
            <a:tbl>
              <a:tblPr/>
              <a:tblGrid>
                <a:gridCol w="2106612"/>
              </a:tblGrid>
              <a:tr h="117348">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RI.4.6</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9392">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kern="1200" dirty="0" smtClean="0">
                          <a:solidFill>
                            <a:srgbClr val="000000"/>
                          </a:solidFill>
                          <a:latin typeface="+mn-lt"/>
                          <a:ea typeface="Times New Roman"/>
                          <a:cs typeface="Times New Roman"/>
                        </a:rPr>
                        <a:t>Compare and contrast a firsthand and secondhand account of the same event or topic; describe the differences in focus and the information provided.</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64996771"/>
              </p:ext>
            </p:extLst>
          </p:nvPr>
        </p:nvGraphicFramePr>
        <p:xfrm>
          <a:off x="5181600" y="3996054"/>
          <a:ext cx="2504440" cy="758153"/>
        </p:xfrm>
        <a:graphic>
          <a:graphicData uri="http://schemas.openxmlformats.org/drawingml/2006/table">
            <a:tbl>
              <a:tblPr/>
              <a:tblGrid>
                <a:gridCol w="2504440"/>
              </a:tblGrid>
              <a:tr h="120383">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RI.4.7</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3623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kern="1200" dirty="0" smtClean="0">
                          <a:solidFill>
                            <a:srgbClr val="000000"/>
                          </a:solidFill>
                          <a:latin typeface="+mn-lt"/>
                          <a:ea typeface="Times New Roman"/>
                          <a:cs typeface="Times New Roman"/>
                        </a:rPr>
                        <a:t>Interpret information presented visually, orally, or quantitatively (e.g., in charts, graphs, diagrams, time lines, animations, or interactive elements on Web pages) and explain how the information contributes to an understanding of the text in which it appears.</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3" name="Slide Number Placeholder 12"/>
          <p:cNvSpPr>
            <a:spLocks noGrp="1"/>
          </p:cNvSpPr>
          <p:nvPr>
            <p:ph type="sldNum" sz="quarter" idx="12"/>
          </p:nvPr>
        </p:nvSpPr>
        <p:spPr/>
        <p:txBody>
          <a:bodyPr/>
          <a:lstStyle/>
          <a:p>
            <a:fld id="{CF669FE8-2A6A-4FDA-B6E7-4A7C87AD6E1D}" type="slidenum">
              <a:rPr lang="en-US" smtClean="0"/>
              <a:pPr/>
              <a:t>28</a:t>
            </a:fld>
            <a:endParaRPr lang="en-US" dirty="0"/>
          </a:p>
        </p:txBody>
      </p:sp>
    </p:spTree>
    <p:extLst>
      <p:ext uri="{BB962C8B-B14F-4D97-AF65-F5344CB8AC3E}">
        <p14:creationId xmlns:p14="http://schemas.microsoft.com/office/powerpoint/2010/main" val="949040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2" name="TextBox 1"/>
          <p:cNvSpPr txBox="1"/>
          <p:nvPr/>
        </p:nvSpPr>
        <p:spPr>
          <a:xfrm>
            <a:off x="658576" y="6545944"/>
            <a:ext cx="6396038" cy="983420"/>
          </a:xfrm>
          <a:prstGeom prst="rect">
            <a:avLst/>
          </a:prstGeom>
          <a:noFill/>
        </p:spPr>
        <p:txBody>
          <a:bodyPr wrap="square" lIns="96356" tIns="48178" rIns="96356" bIns="48178"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6"/>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554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669FE8-2A6A-4FDA-B6E7-4A7C87AD6E1D}" type="slidenum">
              <a:rPr lang="en-US" smtClean="0"/>
              <a:pPr/>
              <a:t>3</a:t>
            </a:fld>
            <a:endParaRPr lang="en-US" dirty="0"/>
          </a:p>
        </p:txBody>
      </p:sp>
      <p:sp>
        <p:nvSpPr>
          <p:cNvPr id="5" name="TextBox 4"/>
          <p:cNvSpPr txBox="1"/>
          <p:nvPr/>
        </p:nvSpPr>
        <p:spPr>
          <a:xfrm>
            <a:off x="457200" y="609600"/>
            <a:ext cx="6553200" cy="8725466"/>
          </a:xfrm>
          <a:prstGeom prst="rect">
            <a:avLst/>
          </a:prstGeom>
          <a:noFill/>
        </p:spPr>
        <p:txBody>
          <a:bodyPr wrap="square" rtlCol="0">
            <a:spAutoFit/>
          </a:bodyPr>
          <a:lstStyle/>
          <a:p>
            <a:r>
              <a:rPr lang="en-US" sz="1600" b="1" dirty="0" smtClean="0"/>
              <a:t>Important Note:</a:t>
            </a:r>
          </a:p>
          <a:p>
            <a:endParaRPr lang="en-US" sz="1600" dirty="0" smtClean="0"/>
          </a:p>
          <a:p>
            <a:pPr lvl="0"/>
            <a:r>
              <a:rPr lang="en-US" sz="1600" dirty="0" smtClean="0"/>
              <a:t>The informational text “</a:t>
            </a:r>
            <a:r>
              <a:rPr lang="en-US" sz="1700" b="1" u="sng" dirty="0">
                <a:solidFill>
                  <a:prstClr val="black"/>
                </a:solidFill>
              </a:rPr>
              <a:t>Amelia </a:t>
            </a:r>
            <a:r>
              <a:rPr lang="en-US" sz="1700" b="1" u="sng" dirty="0" smtClean="0">
                <a:solidFill>
                  <a:prstClr val="black"/>
                </a:solidFill>
              </a:rPr>
              <a:t>Earhart </a:t>
            </a:r>
            <a:r>
              <a:rPr lang="en-US" sz="1400" dirty="0" smtClean="0">
                <a:solidFill>
                  <a:prstClr val="black"/>
                </a:solidFill>
              </a:rPr>
              <a:t>Secondhand Account </a:t>
            </a:r>
            <a:r>
              <a:rPr lang="en-US" sz="1000" i="1" dirty="0" smtClean="0">
                <a:solidFill>
                  <a:prstClr val="black"/>
                </a:solidFill>
              </a:rPr>
              <a:t>excerpts </a:t>
            </a:r>
            <a:r>
              <a:rPr lang="en-US" sz="1000" i="1" dirty="0">
                <a:solidFill>
                  <a:prstClr val="black"/>
                </a:solidFill>
              </a:rPr>
              <a:t>from Bio.com and </a:t>
            </a:r>
            <a:r>
              <a:rPr lang="en-US" sz="1000" i="1" dirty="0" smtClean="0">
                <a:solidFill>
                  <a:prstClr val="black"/>
                </a:solidFill>
              </a:rPr>
              <a:t>AmericasLibraries.com, </a:t>
            </a:r>
            <a:r>
              <a:rPr lang="en-US" sz="1600" dirty="0" smtClean="0">
                <a:solidFill>
                  <a:prstClr val="black"/>
                </a:solidFill>
              </a:rPr>
              <a:t>has a grade equivalency of 5.8.</a:t>
            </a:r>
            <a:r>
              <a:rPr lang="en-US" sz="1600" dirty="0"/>
              <a:t> </a:t>
            </a:r>
            <a:r>
              <a:rPr lang="en-US" sz="1600" dirty="0" smtClean="0"/>
              <a:t>while the lexile is 780.</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600" dirty="0" smtClean="0"/>
              <a:t>The grade equivalent is in the </a:t>
            </a:r>
            <a:r>
              <a:rPr lang="en-US" sz="1600" b="1" dirty="0" smtClean="0"/>
              <a:t>middle</a:t>
            </a:r>
            <a:r>
              <a:rPr lang="en-US" sz="1600" dirty="0" smtClean="0"/>
              <a:t> band range for 4</a:t>
            </a:r>
            <a:r>
              <a:rPr lang="en-US" sz="1600" baseline="30000" dirty="0" smtClean="0"/>
              <a:t>th</a:t>
            </a:r>
            <a:r>
              <a:rPr lang="en-US" sz="1600" dirty="0" smtClean="0"/>
              <a:t> – 5</a:t>
            </a:r>
            <a:r>
              <a:rPr lang="en-US" sz="1600" baseline="30000" dirty="0" smtClean="0"/>
              <a:t>th</a:t>
            </a:r>
            <a:r>
              <a:rPr lang="en-US" sz="1600" dirty="0" smtClean="0"/>
              <a:t> grade text and at the </a:t>
            </a:r>
            <a:r>
              <a:rPr lang="en-US" sz="1600" b="1" dirty="0" smtClean="0"/>
              <a:t>lower</a:t>
            </a:r>
            <a:r>
              <a:rPr lang="en-US" sz="1600" dirty="0" smtClean="0"/>
              <a:t> band lexile level.</a:t>
            </a:r>
          </a:p>
          <a:p>
            <a:endParaRPr lang="en-US" sz="1600" dirty="0"/>
          </a:p>
          <a:p>
            <a:r>
              <a:rPr lang="en-US" sz="1600" dirty="0" smtClean="0"/>
              <a:t>However, the general vocabulary of the text is simple and straightforward. The purpose of the text is clear and the structure is predictable. These qualitative measures explain why the text was posted for 4</a:t>
            </a:r>
            <a:r>
              <a:rPr lang="en-US" sz="1600" baseline="30000" dirty="0" smtClean="0"/>
              <a:t>th</a:t>
            </a:r>
            <a:r>
              <a:rPr lang="en-US" sz="1600" dirty="0" smtClean="0"/>
              <a:t> grade.</a:t>
            </a:r>
          </a:p>
          <a:p>
            <a:endParaRPr lang="en-US" sz="1600" dirty="0"/>
          </a:p>
          <a:p>
            <a:r>
              <a:rPr lang="en-US" sz="1600" dirty="0" smtClean="0"/>
              <a:t>It is the </a:t>
            </a:r>
            <a:r>
              <a:rPr lang="en-US" sz="1600" b="1" dirty="0" smtClean="0"/>
              <a:t>content specific vocabulary </a:t>
            </a:r>
            <a:r>
              <a:rPr lang="en-US" sz="1600" dirty="0" smtClean="0"/>
              <a:t>with multiple syllables, that brings this text up to a grade equivalent of 5.8 (international, America, Amelia Earhart, President Coolidge, etc.. ).  Without these words the text measures closer to a grade four equivalent.</a:t>
            </a:r>
          </a:p>
          <a:p>
            <a:endParaRPr lang="en-US" sz="1600" dirty="0"/>
          </a:p>
          <a:p>
            <a:r>
              <a:rPr lang="en-US" sz="1600" dirty="0" smtClean="0"/>
              <a:t>Students can understand the meaning of these words within context although they may not be able to pronounce them. </a:t>
            </a:r>
          </a:p>
          <a:p>
            <a:endParaRPr lang="en-US" sz="1600" dirty="0"/>
          </a:p>
          <a:p>
            <a:r>
              <a:rPr lang="en-US" sz="1600" dirty="0" smtClean="0"/>
              <a:t>The first-hand account by Amelia Earhart is a high grade level equivalent so only one question is specifically addressed to its content that does not totally depend on readability.  It does however, provide an idea for students of a first-hand account.  The illustration of this account provides support for several questions. </a:t>
            </a:r>
          </a:p>
          <a:p>
            <a:endParaRPr lang="en-US" sz="1600" dirty="0"/>
          </a:p>
          <a:p>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2461901291"/>
              </p:ext>
            </p:extLst>
          </p:nvPr>
        </p:nvGraphicFramePr>
        <p:xfrm>
          <a:off x="431800" y="1752600"/>
          <a:ext cx="6390640" cy="2029145"/>
        </p:xfrm>
        <a:graphic>
          <a:graphicData uri="http://schemas.openxmlformats.org/drawingml/2006/table">
            <a:tbl>
              <a:tblPr/>
              <a:tblGrid>
                <a:gridCol w="2257594"/>
                <a:gridCol w="2066163"/>
                <a:gridCol w="2066883"/>
              </a:tblGrid>
              <a:tr h="51060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20612">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0">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03848">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66">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85">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78097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2" name="Rectangle 1"/>
          <p:cNvSpPr/>
          <p:nvPr/>
        </p:nvSpPr>
        <p:spPr>
          <a:xfrm>
            <a:off x="380999" y="381000"/>
            <a:ext cx="6800850" cy="7037658"/>
          </a:xfrm>
          <a:prstGeom prst="rect">
            <a:avLst/>
          </a:prstGeom>
        </p:spPr>
        <p:txBody>
          <a:bodyPr wrap="square" lIns="96356" tIns="48178" rIns="96356" bIns="48178">
            <a:spAutoFit/>
          </a:bodyPr>
          <a:lstStyle/>
          <a:p>
            <a:endParaRPr lang="en-US" sz="1400" dirty="0"/>
          </a:p>
          <a:p>
            <a:r>
              <a:rPr lang="en-US" sz="1400" b="1" u="sng" dirty="0"/>
              <a:t>Part 2</a:t>
            </a:r>
            <a:r>
              <a:rPr lang="en-US" sz="1400" b="1" dirty="0"/>
              <a:t> </a:t>
            </a:r>
          </a:p>
          <a:p>
            <a:r>
              <a:rPr lang="en-US" sz="1400" b="1" dirty="0"/>
              <a:t>Performance Task</a:t>
            </a:r>
          </a:p>
          <a:p>
            <a:endParaRPr lang="en-US" sz="1400" dirty="0"/>
          </a:p>
          <a:p>
            <a:r>
              <a:rPr lang="en-US" sz="1400" b="1" u="sng" dirty="0"/>
              <a:t>You will</a:t>
            </a:r>
            <a:r>
              <a:rPr lang="en-US" sz="1400" dirty="0"/>
              <a:t>:</a:t>
            </a:r>
          </a:p>
          <a:p>
            <a:pPr marL="361333" indent="-361333">
              <a:buAutoNum type="arabicPeriod"/>
            </a:pPr>
            <a:r>
              <a:rPr lang="en-US" sz="1400" dirty="0"/>
              <a:t>Plan your writing.  You may use your notes and answers. You may use a graphic organizer.</a:t>
            </a:r>
          </a:p>
          <a:p>
            <a:pPr marL="361333" indent="-361333">
              <a:buAutoNum type="arabicPeriod"/>
            </a:pPr>
            <a:endParaRPr lang="en-US" sz="1400" dirty="0"/>
          </a:p>
          <a:p>
            <a:pPr marL="361333" indent="-361333">
              <a:buAutoNum type="arabicPeriod"/>
            </a:pPr>
            <a:r>
              <a:rPr lang="en-US" sz="1400" dirty="0"/>
              <a:t>Write – Revise and Edit your first draft (your teacher will give you paper).</a:t>
            </a:r>
          </a:p>
          <a:p>
            <a:pPr marL="361333" indent="-361333">
              <a:buAutoNum type="arabicPeriod"/>
            </a:pPr>
            <a:endParaRPr lang="en-US" sz="1400" dirty="0"/>
          </a:p>
          <a:p>
            <a:pPr marL="359660" indent="-359660">
              <a:defRPr/>
            </a:pPr>
            <a:r>
              <a:rPr lang="en-US" sz="1400" dirty="0"/>
              <a:t>3.     </a:t>
            </a:r>
            <a:r>
              <a:rPr lang="en-US" sz="1400" b="1" u="sng" dirty="0"/>
              <a:t>Your assignment</a:t>
            </a:r>
            <a:r>
              <a:rPr lang="en-US" sz="1400" b="1" dirty="0"/>
              <a:t>: Part 2 </a:t>
            </a:r>
          </a:p>
          <a:p>
            <a:pPr marL="359660" indent="-359660">
              <a:defRPr/>
            </a:pPr>
            <a:r>
              <a:rPr lang="en-US" sz="1400" dirty="0"/>
              <a:t>        </a:t>
            </a:r>
            <a:r>
              <a:rPr lang="en-US" sz="1400" dirty="0" smtClean="0"/>
              <a:t> Your </a:t>
            </a:r>
            <a:r>
              <a:rPr lang="en-US" sz="1400" dirty="0"/>
              <a:t>class has been asked to </a:t>
            </a:r>
            <a:r>
              <a:rPr lang="en-US" sz="1400" dirty="0" smtClean="0"/>
              <a:t>write</a:t>
            </a:r>
            <a:r>
              <a:rPr lang="en-US" sz="1400" dirty="0" smtClean="0">
                <a:solidFill>
                  <a:schemeClr val="tx2">
                    <a:lumMod val="60000"/>
                    <a:lumOff val="40000"/>
                  </a:schemeClr>
                </a:solidFill>
              </a:rPr>
              <a:t> </a:t>
            </a:r>
            <a:r>
              <a:rPr lang="en-US" sz="1400" dirty="0" smtClean="0"/>
              <a:t>informational articles explaining what it is like to fly on a plane as a passenger and what is it like to fly a plane as a pilot.</a:t>
            </a:r>
          </a:p>
          <a:p>
            <a:pPr marL="359660" indent="-359660">
              <a:defRPr/>
            </a:pPr>
            <a:endParaRPr lang="en-US" sz="1400" dirty="0"/>
          </a:p>
          <a:p>
            <a:pPr marL="359660" indent="-359660">
              <a:defRPr/>
            </a:pPr>
            <a:r>
              <a:rPr lang="en-US" sz="1400" dirty="0" smtClean="0"/>
              <a:t>         You </a:t>
            </a:r>
            <a:r>
              <a:rPr lang="en-US" sz="1400" dirty="0"/>
              <a:t>will write an informational article comparing the differences between </a:t>
            </a:r>
            <a:r>
              <a:rPr lang="en-US" sz="1400" dirty="0" smtClean="0"/>
              <a:t>being a passenger and a pilot. </a:t>
            </a:r>
            <a:r>
              <a:rPr lang="en-US" sz="1400" dirty="0"/>
              <a:t>Your article will be read by students, teachers and parents.</a:t>
            </a:r>
          </a:p>
          <a:p>
            <a:pPr marL="359660" indent="-359660">
              <a:defRPr/>
            </a:pPr>
            <a:r>
              <a:rPr lang="en-US" sz="1400" dirty="0"/>
              <a:t>       </a:t>
            </a:r>
          </a:p>
          <a:p>
            <a:pPr marL="359660" indent="-359660">
              <a:defRPr/>
            </a:pPr>
            <a:r>
              <a:rPr lang="en-US" sz="1400" dirty="0"/>
              <a:t>         </a:t>
            </a:r>
            <a:r>
              <a:rPr lang="en-US" sz="1400" dirty="0" smtClean="0"/>
              <a:t>Use </a:t>
            </a:r>
            <a:r>
              <a:rPr lang="en-US" sz="1400" dirty="0"/>
              <a:t>your own words except when quoting directly from the sources. </a:t>
            </a:r>
            <a:r>
              <a:rPr lang="en-US" sz="1400" dirty="0" smtClean="0"/>
              <a:t>Your </a:t>
            </a:r>
            <a:r>
              <a:rPr lang="en-US" sz="1400" dirty="0"/>
              <a:t>article should give the readers an understanding of what it would be like to be </a:t>
            </a:r>
            <a:r>
              <a:rPr lang="en-US" sz="1400" dirty="0" smtClean="0"/>
              <a:t>a passenger on a plane </a:t>
            </a:r>
            <a:r>
              <a:rPr lang="en-US" sz="1400" b="1" dirty="0" smtClean="0"/>
              <a:t>and </a:t>
            </a:r>
            <a:r>
              <a:rPr lang="en-US" sz="1400" dirty="0" smtClean="0"/>
              <a:t>a pilot of a plane.</a:t>
            </a:r>
            <a:endParaRPr lang="en-US" sz="1400" dirty="0"/>
          </a:p>
          <a:p>
            <a:pPr marL="359660" indent="-359660">
              <a:defRPr/>
            </a:pPr>
            <a:endParaRPr lang="en-US" sz="1400" dirty="0"/>
          </a:p>
          <a:p>
            <a:r>
              <a:rPr lang="en-US" sz="1400" b="1" dirty="0"/>
              <a:t>How your report will be scored:</a:t>
            </a:r>
            <a:endParaRPr lang="en-US" sz="1400" dirty="0"/>
          </a:p>
          <a:p>
            <a:r>
              <a:rPr lang="en-US" sz="1300" b="1" i="1" dirty="0"/>
              <a:t>1. Statement of Purpose/Focus</a:t>
            </a:r>
            <a:r>
              <a:rPr lang="en-US" sz="1300" i="1" dirty="0"/>
              <a:t>—</a:t>
            </a:r>
            <a:r>
              <a:rPr lang="en-US" sz="1300" dirty="0"/>
              <a:t>how well you clearly state and maintain your controlling idea or main idea.</a:t>
            </a:r>
          </a:p>
          <a:p>
            <a:r>
              <a:rPr lang="en-US" sz="1300" b="1" i="1" dirty="0"/>
              <a:t>2. Organization </a:t>
            </a:r>
            <a:r>
              <a:rPr lang="en-US" sz="1300" dirty="0"/>
              <a:t>– how well the ideas progress from the introduction to the conclusion using effective transitions and how well you stay on topic throughout .</a:t>
            </a:r>
          </a:p>
          <a:p>
            <a:r>
              <a:rPr lang="en-US" sz="1300" b="1" i="1" dirty="0"/>
              <a:t>3. Elaboration of Evidence </a:t>
            </a:r>
            <a:r>
              <a:rPr lang="en-US" sz="1300" dirty="0"/>
              <a:t>– how well you provide evidence from sources about your topic and elaborate with specific information.</a:t>
            </a:r>
          </a:p>
          <a:p>
            <a:r>
              <a:rPr lang="en-US" sz="1300" b="1" i="1" dirty="0"/>
              <a:t>4. Language and Vocabulary </a:t>
            </a:r>
            <a:r>
              <a:rPr lang="en-US" sz="1300" dirty="0"/>
              <a:t>– how well you effectively express ideas using precise language that is appropriate for your audience and purpose.</a:t>
            </a:r>
          </a:p>
          <a:p>
            <a:r>
              <a:rPr lang="en-US" sz="1300" b="1" i="1" dirty="0"/>
              <a:t>5. Conventions </a:t>
            </a:r>
            <a:r>
              <a:rPr lang="en-US" sz="1300" dirty="0"/>
              <a:t>– how well you follow the rules of usage, punctuation, capitalization, and spelling.</a:t>
            </a:r>
          </a:p>
          <a:p>
            <a:endParaRPr lang="en-US" sz="1300" dirty="0"/>
          </a:p>
          <a:p>
            <a:endParaRPr lang="en-US" sz="1300" dirty="0"/>
          </a:p>
        </p:txBody>
      </p:sp>
    </p:spTree>
    <p:extLst>
      <p:ext uri="{BB962C8B-B14F-4D97-AF65-F5344CB8AC3E}">
        <p14:creationId xmlns:p14="http://schemas.microsoft.com/office/powerpoint/2010/main" val="2113933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04510796"/>
              </p:ext>
            </p:extLst>
          </p:nvPr>
        </p:nvGraphicFramePr>
        <p:xfrm>
          <a:off x="566740"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899514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50944314"/>
              </p:ext>
            </p:extLst>
          </p:nvPr>
        </p:nvGraphicFramePr>
        <p:xfrm>
          <a:off x="566740"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225334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46979892"/>
              </p:ext>
            </p:extLst>
          </p:nvPr>
        </p:nvGraphicFramePr>
        <p:xfrm>
          <a:off x="172720" y="251460"/>
          <a:ext cx="7340600" cy="9709404"/>
        </p:xfrm>
        <a:graphic>
          <a:graphicData uri="http://schemas.openxmlformats.org/drawingml/2006/table">
            <a:tbl>
              <a:tblPr firstRow="1" bandRow="1">
                <a:tableStyleId>{5940675A-B579-460E-94D1-54222C63F5DA}</a:tableStyleId>
              </a:tblPr>
              <a:tblGrid>
                <a:gridCol w="1813561"/>
                <a:gridCol w="1899918"/>
                <a:gridCol w="1813561"/>
                <a:gridCol w="1813560"/>
              </a:tblGrid>
              <a:tr h="1307592">
                <a:tc gridSpan="4">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Helvetica" pitchFamily="34" charset="0"/>
                          <a:cs typeface="Helvetica" pitchFamily="34" charset="0"/>
                        </a:rPr>
                        <a:t>The HSD Elementary Interim Assessment is required. Please enter the student scores into </a:t>
                      </a:r>
                      <a:r>
                        <a:rPr lang="en-US" sz="1300" u="sng" dirty="0" smtClean="0">
                          <a:latin typeface="Helvetica" pitchFamily="34" charset="0"/>
                          <a:cs typeface="Helvetica" pitchFamily="34" charset="0"/>
                        </a:rPr>
                        <a:t>Synergy</a:t>
                      </a:r>
                      <a:r>
                        <a:rPr lang="en-US" sz="1300" dirty="0" smtClean="0">
                          <a:latin typeface="Helvetica" pitchFamily="34" charset="0"/>
                          <a:cs typeface="Helvetica" pitchFamily="34" charset="0"/>
                        </a:rPr>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300" dirty="0" smtClean="0">
                        <a:latin typeface="Helvetica" pitchFamily="34" charset="0"/>
                        <a:cs typeface="Helvetica" pitchFamily="34" charset="0"/>
                      </a:endParaRPr>
                    </a:p>
                    <a:p>
                      <a:pPr algn="l"/>
                      <a:r>
                        <a:rPr lang="en-US" sz="1300" dirty="0" smtClean="0"/>
                        <a:t>This</a:t>
                      </a:r>
                      <a:r>
                        <a:rPr lang="en-US" sz="1300" baseline="0" dirty="0" smtClean="0"/>
                        <a:t> assessment contains 20 total questions including 18 Selected Responses and 2 Constructed Responses.  Selected Responses are 1 point each and Constructed Responses are 2 points each.</a:t>
                      </a:r>
                    </a:p>
                    <a:p>
                      <a:pPr algn="l"/>
                      <a:endParaRPr lang="en-US" sz="1300" dirty="0"/>
                    </a:p>
                  </a:txBody>
                  <a:tcPr marL="103632" marR="103632"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569976">
                <a:tc gridSpan="4">
                  <a:txBody>
                    <a:bodyPr/>
                    <a:lstStyle/>
                    <a:p>
                      <a:pPr algn="ctr"/>
                      <a:r>
                        <a:rPr lang="en-US" sz="1800" b="1" u="sng" dirty="0" smtClean="0"/>
                        <a:t>Assessment Targets</a:t>
                      </a:r>
                    </a:p>
                    <a:p>
                      <a:pPr algn="ctr"/>
                      <a:endParaRPr lang="en-US" sz="1300" dirty="0"/>
                    </a:p>
                  </a:txBody>
                  <a:tcPr marL="103632" marR="103632"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1200"/>
                    </a:p>
                  </a:txBody>
                  <a:tcPr/>
                </a:tc>
                <a:tc hMerge="1">
                  <a:txBody>
                    <a:bodyPr/>
                    <a:lstStyle/>
                    <a:p>
                      <a:endParaRPr lang="en-US" sz="1200"/>
                    </a:p>
                  </a:txBody>
                  <a:tcPr/>
                </a:tc>
                <a:tc hMerge="1">
                  <a:txBody>
                    <a:bodyPr/>
                    <a:lstStyle/>
                    <a:p>
                      <a:endParaRPr lang="en-US" sz="1200" dirty="0"/>
                    </a:p>
                  </a:txBody>
                  <a:tcPr/>
                </a:tc>
              </a:tr>
              <a:tr h="687324">
                <a:tc>
                  <a:txBody>
                    <a:bodyPr/>
                    <a:lstStyle/>
                    <a:p>
                      <a:pPr algn="ctr"/>
                      <a:r>
                        <a:rPr lang="en-US" sz="1300" dirty="0" smtClean="0"/>
                        <a:t>DOK-2</a:t>
                      </a:r>
                    </a:p>
                    <a:p>
                      <a:pPr algn="ctr"/>
                      <a:r>
                        <a:rPr lang="en-US" sz="1300" b="1" u="sng" dirty="0" smtClean="0"/>
                        <a:t>Key Ideas –</a:t>
                      </a:r>
                      <a:r>
                        <a:rPr lang="en-US" sz="1300" b="1" u="sng" baseline="0" dirty="0" smtClean="0"/>
                        <a:t> </a:t>
                      </a:r>
                      <a:r>
                        <a:rPr lang="en-US" sz="1300" b="1" u="sng" dirty="0" smtClean="0"/>
                        <a:t>Details</a:t>
                      </a:r>
                    </a:p>
                    <a:p>
                      <a:pPr algn="ctr"/>
                      <a:r>
                        <a:rPr lang="en-US" sz="1200" b="1" i="1" dirty="0" smtClean="0"/>
                        <a:t>Standard 1</a:t>
                      </a:r>
                      <a:endParaRPr lang="en-US" sz="1200" b="1" i="1" dirty="0"/>
                    </a:p>
                  </a:txBody>
                  <a:tcPr marL="103632" marR="103632" marT="50292" marB="50292">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300" dirty="0" smtClean="0"/>
                        <a:t>DOK-2</a:t>
                      </a:r>
                    </a:p>
                    <a:p>
                      <a:pPr algn="ctr"/>
                      <a:r>
                        <a:rPr lang="en-US" sz="1300" b="1" u="sng" dirty="0" smtClean="0"/>
                        <a:t>Central Idea</a:t>
                      </a:r>
                    </a:p>
                    <a:p>
                      <a:pPr algn="ctr"/>
                      <a:r>
                        <a:rPr lang="en-US" sz="1200" b="1" i="1" dirty="0" smtClean="0"/>
                        <a:t>Standard 2</a:t>
                      </a:r>
                      <a:endParaRPr lang="en-US" sz="1200" b="1" i="1" dirty="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300" dirty="0" smtClean="0"/>
                        <a:t>DOK 3-4</a:t>
                      </a:r>
                    </a:p>
                    <a:p>
                      <a:pPr algn="ctr"/>
                      <a:r>
                        <a:rPr lang="en-US" sz="1300" b="1" u="sng" dirty="0" smtClean="0"/>
                        <a:t>Reasoning</a:t>
                      </a:r>
                    </a:p>
                    <a:p>
                      <a:pPr algn="ctr"/>
                      <a:r>
                        <a:rPr lang="en-US" sz="1200" b="1" i="1" dirty="0" smtClean="0"/>
                        <a:t>Standards</a:t>
                      </a:r>
                      <a:r>
                        <a:rPr lang="en-US" sz="1200" b="1" i="1" baseline="0" dirty="0" smtClean="0"/>
                        <a:t> </a:t>
                      </a:r>
                      <a:r>
                        <a:rPr lang="en-US" sz="1200" b="1" i="1" dirty="0" smtClean="0"/>
                        <a:t>3,6</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300" dirty="0" smtClean="0"/>
                        <a:t>DOK 2-3</a:t>
                      </a:r>
                    </a:p>
                    <a:p>
                      <a:pPr algn="ctr"/>
                      <a:r>
                        <a:rPr lang="en-US" sz="1300" b="1" u="sng" dirty="0" smtClean="0"/>
                        <a:t>Text</a:t>
                      </a:r>
                      <a:r>
                        <a:rPr lang="en-US" sz="1300" b="1" u="sng" baseline="0" dirty="0" smtClean="0"/>
                        <a:t> Structures</a:t>
                      </a:r>
                    </a:p>
                    <a:p>
                      <a:pPr algn="ctr"/>
                      <a:r>
                        <a:rPr lang="en-US" sz="1200" b="1" i="1" baseline="0" dirty="0" smtClean="0"/>
                        <a:t>Standards 5,7</a:t>
                      </a:r>
                      <a:endParaRPr lang="en-US" sz="1200" b="1" i="1" dirty="0"/>
                    </a:p>
                  </a:txBody>
                  <a:tcPr marL="103632" marR="103632" marT="50292" marB="50292">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05256">
                <a:tc>
                  <a:txBody>
                    <a:bodyPr/>
                    <a:lstStyle/>
                    <a:p>
                      <a:pPr marL="171450" indent="-171450">
                        <a:buFont typeface="Arial" panose="020B0604020202020204" pitchFamily="34" charset="0"/>
                        <a:buChar char="•"/>
                      </a:pPr>
                      <a:r>
                        <a:rPr lang="en-US" sz="1300" dirty="0" smtClean="0"/>
                        <a:t>2 Literature</a:t>
                      </a:r>
                      <a:r>
                        <a:rPr lang="en-US" sz="1300" baseline="0" dirty="0" smtClean="0"/>
                        <a:t> SRs</a:t>
                      </a:r>
                    </a:p>
                    <a:p>
                      <a:pPr marL="171450" indent="-171450">
                        <a:buFont typeface="Arial" panose="020B0604020202020204" pitchFamily="34" charset="0"/>
                        <a:buChar char="•"/>
                      </a:pPr>
                      <a:r>
                        <a:rPr lang="en-US" sz="1300" baseline="0" dirty="0" smtClean="0"/>
                        <a:t>2 Informational SRs</a:t>
                      </a:r>
                      <a:endParaRPr lang="en-US" sz="1300" dirty="0"/>
                    </a:p>
                  </a:txBody>
                  <a:tcPr marL="103632" marR="103632" marT="50292" marB="50292">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300" dirty="0" smtClean="0"/>
                        <a:t>2 Literature</a:t>
                      </a:r>
                      <a:r>
                        <a:rPr lang="en-US" sz="1300" baseline="0" dirty="0" smtClean="0"/>
                        <a:t> SRs</a:t>
                      </a:r>
                    </a:p>
                    <a:p>
                      <a:pPr marL="171450" indent="-171450">
                        <a:buFont typeface="Arial" panose="020B0604020202020204" pitchFamily="34" charset="0"/>
                        <a:buChar char="•"/>
                      </a:pPr>
                      <a:r>
                        <a:rPr lang="en-US" sz="1300" baseline="0" dirty="0" smtClean="0"/>
                        <a:t>2 Informational SRs</a:t>
                      </a:r>
                      <a:endParaRPr lang="en-US" sz="1300" dirty="0" smtClean="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300" dirty="0" smtClean="0"/>
                        <a:t>2 Literature</a:t>
                      </a:r>
                      <a:r>
                        <a:rPr lang="en-US" sz="1300" baseline="0" dirty="0" smtClean="0"/>
                        <a:t> SRs</a:t>
                      </a:r>
                    </a:p>
                    <a:p>
                      <a:pPr marL="171450" indent="-171450">
                        <a:buFont typeface="Arial" panose="020B0604020202020204" pitchFamily="34" charset="0"/>
                        <a:buChar char="•"/>
                      </a:pPr>
                      <a:r>
                        <a:rPr lang="en-US" sz="1300" baseline="0" dirty="0" smtClean="0"/>
                        <a:t>2 Informational SRs</a:t>
                      </a:r>
                    </a:p>
                    <a:p>
                      <a:pPr marL="171450" indent="-171450">
                        <a:buFont typeface="Arial" panose="020B0604020202020204" pitchFamily="34" charset="0"/>
                        <a:buChar char="•"/>
                      </a:pPr>
                      <a:r>
                        <a:rPr lang="en-US" sz="1300" baseline="0" dirty="0" smtClean="0"/>
                        <a:t>1 Literature CR</a:t>
                      </a:r>
                    </a:p>
                    <a:p>
                      <a:pPr marL="171450" indent="-171450">
                        <a:buFont typeface="Arial" panose="020B0604020202020204" pitchFamily="34" charset="0"/>
                        <a:buChar char="•"/>
                      </a:pPr>
                      <a:r>
                        <a:rPr lang="en-US" sz="1300" baseline="0" dirty="0" smtClean="0"/>
                        <a:t>1 Informational CR</a:t>
                      </a:r>
                      <a:endParaRPr lang="en-US" sz="1300" dirty="0" smtClean="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300" dirty="0" smtClean="0"/>
                        <a:t>3 Literature SRs</a:t>
                      </a:r>
                    </a:p>
                    <a:p>
                      <a:pPr marL="171450" indent="-171450">
                        <a:buFont typeface="Arial" panose="020B0604020202020204" pitchFamily="34" charset="0"/>
                        <a:buChar char="•"/>
                      </a:pPr>
                      <a:r>
                        <a:rPr lang="en-US" sz="1300" dirty="0" smtClean="0"/>
                        <a:t>3</a:t>
                      </a:r>
                      <a:r>
                        <a:rPr lang="en-US" sz="1300" baseline="0" dirty="0" smtClean="0"/>
                        <a:t> Informational SRs</a:t>
                      </a:r>
                      <a:endParaRPr lang="en-US" sz="1300" dirty="0"/>
                    </a:p>
                  </a:txBody>
                  <a:tcPr marL="103632" marR="103632" marT="50292" marB="50292">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indent="0">
                        <a:buFont typeface="Arial" panose="020B0604020202020204" pitchFamily="34" charset="0"/>
                        <a:buNone/>
                      </a:pPr>
                      <a:r>
                        <a:rPr lang="en-US" sz="1300" dirty="0" smtClean="0"/>
                        <a:t>Total:  4 </a:t>
                      </a:r>
                      <a:endParaRPr lang="en-US" sz="1300" dirty="0"/>
                    </a:p>
                  </a:txBody>
                  <a:tcPr marL="103632" marR="103632" marT="50292" marB="50292">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1300" dirty="0" smtClean="0"/>
                        <a:t>Total:  4</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1300" dirty="0" smtClean="0"/>
                        <a:t>Total:  6</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smtClean="0"/>
                        <a:t>Total:  6</a:t>
                      </a:r>
                      <a:endParaRPr lang="en-US" sz="1300" dirty="0"/>
                    </a:p>
                  </a:txBody>
                  <a:tcPr marL="103632" marR="103632" marT="50292" marB="50292">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8224">
                <a:tc>
                  <a:txBody>
                    <a:bodyPr/>
                    <a:lstStyle/>
                    <a:p>
                      <a:pPr marL="0" indent="0" algn="ctr">
                        <a:buFont typeface="Arial" panose="020B0604020202020204" pitchFamily="34" charset="0"/>
                        <a:buNone/>
                      </a:pPr>
                      <a:r>
                        <a:rPr lang="en-US" sz="1100" b="1" i="1" dirty="0" smtClean="0"/>
                        <a:t>Possible Points:</a:t>
                      </a:r>
                      <a:r>
                        <a:rPr lang="en-US" sz="1100" b="1" i="1" baseline="0" dirty="0" smtClean="0"/>
                        <a:t>  4</a:t>
                      </a:r>
                      <a:endParaRPr lang="en-US" sz="1100" b="1" i="1" dirty="0"/>
                    </a:p>
                  </a:txBody>
                  <a:tcPr marL="103632" marR="103632"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1" dirty="0" smtClean="0"/>
                        <a:t>Possible Points:</a:t>
                      </a:r>
                      <a:r>
                        <a:rPr lang="en-US" sz="1100" b="1" i="1" baseline="0" dirty="0" smtClean="0"/>
                        <a:t>  4</a:t>
                      </a:r>
                      <a:endParaRPr lang="en-US" sz="1100" b="1" i="1" dirty="0" smtClean="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1" dirty="0" smtClean="0"/>
                        <a:t>Possible Points:</a:t>
                      </a:r>
                      <a:r>
                        <a:rPr lang="en-US" sz="1100" b="1" i="1" baseline="0" dirty="0" smtClean="0"/>
                        <a:t>  8</a:t>
                      </a:r>
                      <a:endParaRPr lang="en-US" sz="1100" b="1" i="1" dirty="0" smtClean="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smtClean="0"/>
                        <a:t>Possible Points:</a:t>
                      </a:r>
                      <a:r>
                        <a:rPr lang="en-US" sz="1100" b="1" i="1" baseline="0" dirty="0" smtClean="0"/>
                        <a:t>  6</a:t>
                      </a:r>
                      <a:endParaRPr lang="en-US" sz="1100" b="1" i="1" dirty="0" smtClean="0"/>
                    </a:p>
                  </a:txBody>
                  <a:tcPr marL="103632" marR="103632" marT="50292" marB="5029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66232">
                <a:tc gridSpan="4">
                  <a:txBody>
                    <a:bodyPr/>
                    <a:lstStyle/>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r>
                        <a:rPr lang="en-US" sz="1500" b="1" u="sng" dirty="0" smtClean="0">
                          <a:effectLst/>
                          <a:latin typeface="+mn-lt"/>
                          <a:cs typeface="Helvetica" pitchFamily="34" charset="0"/>
                        </a:rPr>
                        <a:t>Directions</a:t>
                      </a:r>
                      <a:r>
                        <a:rPr lang="en-US" sz="1500" b="1" u="none" dirty="0" smtClean="0">
                          <a:effectLst/>
                          <a:latin typeface="+mn-lt"/>
                          <a:cs typeface="Helvetica" pitchFamily="34" charset="0"/>
                        </a:rPr>
                        <a:t>:</a:t>
                      </a:r>
                    </a:p>
                    <a:p>
                      <a:pPr marL="171450" indent="-171450">
                        <a:buFont typeface="Arial" panose="020B0604020202020204" pitchFamily="34" charset="0"/>
                        <a:buChar char="•"/>
                      </a:pPr>
                      <a:r>
                        <a:rPr lang="en-US" sz="1200" b="0" u="none" dirty="0" smtClean="0">
                          <a:effectLst/>
                          <a:latin typeface="+mn-lt"/>
                          <a:cs typeface="Helvetica" pitchFamily="34" charset="0"/>
                        </a:rPr>
                        <a:t>Students</a:t>
                      </a:r>
                      <a:r>
                        <a:rPr lang="en-US" sz="1200" b="0" u="none" baseline="0" dirty="0" smtClean="0">
                          <a:effectLst/>
                          <a:latin typeface="+mn-lt"/>
                          <a:cs typeface="Helvetica" pitchFamily="34" charset="0"/>
                        </a:rPr>
                        <a:t> r</a:t>
                      </a:r>
                      <a:r>
                        <a:rPr lang="en-US" sz="1200" b="0" u="none" dirty="0" smtClean="0">
                          <a:effectLst/>
                          <a:latin typeface="+mn-lt"/>
                          <a:cs typeface="Helvetica" pitchFamily="34" charset="0"/>
                        </a:rPr>
                        <a:t>ead the passages</a:t>
                      </a:r>
                    </a:p>
                    <a:p>
                      <a:pPr marL="171450" indent="-171450">
                        <a:buFont typeface="Arial" panose="020B0604020202020204" pitchFamily="34" charset="0"/>
                        <a:buChar char="•"/>
                      </a:pPr>
                      <a:r>
                        <a:rPr lang="en-US" sz="1200" b="0" u="none" dirty="0" smtClean="0">
                          <a:effectLst/>
                          <a:latin typeface="+mn-lt"/>
                          <a:cs typeface="Helvetica" pitchFamily="34" charset="0"/>
                        </a:rPr>
                        <a:t>Students answer the SR and CR Questions.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smtClean="0">
                          <a:latin typeface="Helvetica" pitchFamily="34" charset="0"/>
                          <a:cs typeface="Helvetica" pitchFamily="34" charset="0"/>
                        </a:rPr>
                        <a:t>*If you are not doing the performance task have students answer questions #1-20 only.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smtClean="0">
                          <a:effectLst/>
                          <a:latin typeface="Helvetica" pitchFamily="34" charset="0"/>
                          <a:cs typeface="Helvetica" pitchFamily="34" charset="0"/>
                        </a:rPr>
                        <a:t>If you are not doing the performance task your</a:t>
                      </a:r>
                      <a:r>
                        <a:rPr lang="en-US" sz="1200" b="0" i="0" u="none" baseline="0" dirty="0" smtClean="0">
                          <a:effectLst/>
                          <a:latin typeface="Helvetica" pitchFamily="34" charset="0"/>
                          <a:cs typeface="Helvetica" pitchFamily="34" charset="0"/>
                        </a:rPr>
                        <a:t> students will stop on the red “stop sign.”</a:t>
                      </a:r>
                      <a:endParaRPr lang="en-US" sz="1200" b="0" i="0" u="none" dirty="0" smtClean="0">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r>
                        <a:rPr lang="en-US" sz="1200" b="1" u="sng" dirty="0" smtClean="0">
                          <a:effectLst>
                            <a:outerShdw blurRad="38100" dist="38100" dir="2700000" algn="tl">
                              <a:srgbClr val="000000">
                                <a:alpha val="43137"/>
                              </a:srgbClr>
                            </a:outerShdw>
                          </a:effectLst>
                          <a:latin typeface="+mn-lt"/>
                          <a:cs typeface="Helvetica" pitchFamily="34" charset="0"/>
                        </a:rPr>
                        <a:t>Grades K – 2</a:t>
                      </a:r>
                    </a:p>
                    <a:p>
                      <a:endParaRPr lang="en-US" sz="1200" b="1" u="sng" dirty="0" smtClean="0">
                        <a:solidFill>
                          <a:srgbClr val="C00000"/>
                        </a:solidFill>
                        <a:latin typeface="+mn-lt"/>
                        <a:cs typeface="Helvetica" pitchFamily="34" charset="0"/>
                      </a:endParaRPr>
                    </a:p>
                    <a:p>
                      <a:r>
                        <a:rPr lang="en-US" sz="1200" dirty="0" smtClean="0">
                          <a:latin typeface="+mn-lt"/>
                          <a:cs typeface="Helvetica" pitchFamily="34" charset="0"/>
                        </a:rPr>
                        <a:t>Students in kindergarten should have the passages read to them as a listening comprehension assessment.</a:t>
                      </a:r>
                    </a:p>
                    <a:p>
                      <a:endParaRPr lang="en-US" sz="1200" dirty="0" smtClean="0">
                        <a:latin typeface="+mn-lt"/>
                        <a:cs typeface="Helvetica" pitchFamily="34" charset="0"/>
                      </a:endParaRPr>
                    </a:p>
                    <a:p>
                      <a:r>
                        <a:rPr lang="en-US" sz="1200" dirty="0" smtClean="0">
                          <a:latin typeface="+mn-lt"/>
                          <a:cs typeface="Helvetica" pitchFamily="34" charset="0"/>
                        </a:rPr>
                        <a:t>Students in grades 1 – 2 should read the passages independently if they can; however, students not reading at grade level may have the passages read to them.</a:t>
                      </a:r>
                    </a:p>
                    <a:p>
                      <a:endParaRPr lang="en-US" sz="1200" b="1" u="sng" dirty="0" smtClean="0">
                        <a:solidFill>
                          <a:srgbClr val="C00000"/>
                        </a:solidFill>
                        <a:latin typeface="+mn-lt"/>
                        <a:cs typeface="Helvetica" pitchFamily="34" charset="0"/>
                      </a:endParaRPr>
                    </a:p>
                    <a:p>
                      <a:r>
                        <a:rPr lang="en-US" sz="1200" b="1" u="sng" dirty="0" smtClean="0">
                          <a:effectLst>
                            <a:outerShdw blurRad="38100" dist="38100" dir="2700000" algn="tl">
                              <a:srgbClr val="000000">
                                <a:alpha val="43137"/>
                              </a:srgbClr>
                            </a:outerShdw>
                          </a:effectLst>
                          <a:latin typeface="+mn-lt"/>
                          <a:cs typeface="Helvetica" pitchFamily="34" charset="0"/>
                        </a:rPr>
                        <a:t>Grades 3 – 6</a:t>
                      </a:r>
                    </a:p>
                    <a:p>
                      <a:endParaRPr lang="en-US" sz="1200" b="1" u="sng" dirty="0" smtClean="0">
                        <a:latin typeface="+mn-lt"/>
                        <a:cs typeface="Helvetica" pitchFamily="34" charset="0"/>
                      </a:endParaRPr>
                    </a:p>
                    <a:p>
                      <a:r>
                        <a:rPr lang="en-US" sz="1200" dirty="0" smtClean="0">
                          <a:latin typeface="+mn-lt"/>
                          <a:cs typeface="Helvetica" pitchFamily="34" charset="0"/>
                        </a:rPr>
                        <a:t>Students in grades 3 – 6 should read the passages </a:t>
                      </a:r>
                      <a:r>
                        <a:rPr lang="en-US" sz="1200" b="1" u="sng" dirty="0" smtClean="0">
                          <a:latin typeface="+mn-lt"/>
                          <a:cs typeface="Helvetica" pitchFamily="34" charset="0"/>
                        </a:rPr>
                        <a:t>independently</a:t>
                      </a:r>
                      <a:r>
                        <a:rPr lang="en-US" sz="1200" dirty="0" smtClean="0">
                          <a:latin typeface="+mn-lt"/>
                          <a:cs typeface="Helvetica" pitchFamily="34" charset="0"/>
                        </a:rPr>
                        <a:t> unless an IEP signifies otherwise.</a:t>
                      </a:r>
                    </a:p>
                    <a:p>
                      <a:pPr marL="0" indent="0">
                        <a:buFont typeface="Arial" panose="020B0604020202020204" pitchFamily="34" charset="0"/>
                        <a:buNone/>
                      </a:pPr>
                      <a:endParaRPr lang="en-US" sz="1500" b="1" dirty="0" smtClean="0"/>
                    </a:p>
                    <a:p>
                      <a:endParaRPr lang="en-US" sz="700" dirty="0" smtClean="0">
                        <a:latin typeface="Helvetica" pitchFamily="34" charset="0"/>
                        <a:cs typeface="Helvetica" pitchFamily="34" charset="0"/>
                      </a:endParaRPr>
                    </a:p>
                    <a:p>
                      <a:pPr marL="0" indent="0">
                        <a:buFont typeface="Arial" panose="020B0604020202020204" pitchFamily="34" charset="0"/>
                        <a:buNone/>
                      </a:pPr>
                      <a:endParaRPr lang="en-US" sz="1300" b="0" dirty="0"/>
                    </a:p>
                  </a:txBody>
                  <a:tcPr marL="103632" marR="103632"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indent="0">
                        <a:buFont typeface="Arial" panose="020B0604020202020204" pitchFamily="34" charset="0"/>
                        <a:buNone/>
                      </a:pPr>
                      <a:endParaRPr lang="en-US" sz="12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indent="0">
                        <a:buFont typeface="Arial" panose="020B0604020202020204" pitchFamily="34" charset="0"/>
                        <a:buNone/>
                      </a:pPr>
                      <a:endParaRPr lang="en-US" sz="12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79930234"/>
              </p:ext>
            </p:extLst>
          </p:nvPr>
        </p:nvGraphicFramePr>
        <p:xfrm>
          <a:off x="690880" y="4442460"/>
          <a:ext cx="6131561" cy="1676400"/>
        </p:xfrm>
        <a:graphic>
          <a:graphicData uri="http://schemas.openxmlformats.org/drawingml/2006/table">
            <a:tbl>
              <a:tblPr firstRow="1" bandRow="1">
                <a:tableStyleId>{5940675A-B579-460E-94D1-54222C63F5DA}</a:tableStyleId>
              </a:tblPr>
              <a:tblGrid>
                <a:gridCol w="1986278"/>
                <a:gridCol w="690880"/>
                <a:gridCol w="604520"/>
                <a:gridCol w="629196"/>
                <a:gridCol w="740229"/>
                <a:gridCol w="740229"/>
                <a:gridCol w="740229"/>
              </a:tblGrid>
              <a:tr h="301752">
                <a:tc gridSpan="7">
                  <a:txBody>
                    <a:bodyPr/>
                    <a:lstStyle/>
                    <a:p>
                      <a:r>
                        <a:rPr lang="en-US" sz="1300" b="1" dirty="0" smtClean="0"/>
                        <a:t>Grade 4</a:t>
                      </a:r>
                      <a:endParaRPr lang="en-US" sz="1300" b="1" dirty="0"/>
                    </a:p>
                  </a:txBody>
                  <a:tcPr marL="103632" marR="103632" marT="50292" marB="50292"/>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r>
              <a:tr h="301752">
                <a:tc>
                  <a:txBody>
                    <a:bodyPr/>
                    <a:lstStyle/>
                    <a:p>
                      <a:r>
                        <a:rPr lang="en-US" sz="1300" b="1" dirty="0" smtClean="0"/>
                        <a:t>Literature  Standard</a:t>
                      </a:r>
                      <a:endParaRPr lang="en-US" sz="1300" b="1" dirty="0"/>
                    </a:p>
                  </a:txBody>
                  <a:tcPr marL="103632" marR="103632" marT="50292" marB="50292"/>
                </a:tc>
                <a:tc>
                  <a:txBody>
                    <a:bodyPr/>
                    <a:lstStyle/>
                    <a:p>
                      <a:pPr algn="ctr"/>
                      <a:r>
                        <a:rPr lang="en-US" sz="1300" b="1" dirty="0" smtClean="0"/>
                        <a:t>St. 1</a:t>
                      </a:r>
                      <a:endParaRPr lang="en-US" sz="1300" b="1" dirty="0"/>
                    </a:p>
                  </a:txBody>
                  <a:tcPr marL="103632" marR="103632" marT="50292" marB="50292" anchor="ctr"/>
                </a:tc>
                <a:tc>
                  <a:txBody>
                    <a:bodyPr/>
                    <a:lstStyle/>
                    <a:p>
                      <a:pPr algn="ctr"/>
                      <a:r>
                        <a:rPr lang="en-US" sz="1300" b="1" dirty="0" smtClean="0"/>
                        <a:t>St. 2</a:t>
                      </a:r>
                      <a:endParaRPr lang="en-US" sz="1300" b="1" dirty="0"/>
                    </a:p>
                  </a:txBody>
                  <a:tcPr marL="103632" marR="103632" marT="50292" marB="50292" anchor="ctr"/>
                </a:tc>
                <a:tc>
                  <a:txBody>
                    <a:bodyPr/>
                    <a:lstStyle/>
                    <a:p>
                      <a:pPr algn="ctr"/>
                      <a:r>
                        <a:rPr lang="en-US" sz="1300" b="1" dirty="0" smtClean="0"/>
                        <a:t>St. 3</a:t>
                      </a:r>
                      <a:endParaRPr lang="en-US" sz="1300" b="1" dirty="0"/>
                    </a:p>
                  </a:txBody>
                  <a:tcPr marL="103632" marR="103632" marT="50292" marB="50292" anchor="ctr"/>
                </a:tc>
                <a:tc>
                  <a:txBody>
                    <a:bodyPr/>
                    <a:lstStyle/>
                    <a:p>
                      <a:pPr algn="ctr"/>
                      <a:r>
                        <a:rPr lang="en-US" sz="1300" b="1" dirty="0" smtClean="0"/>
                        <a:t>St. 5</a:t>
                      </a:r>
                      <a:endParaRPr lang="en-US" sz="1300" b="1" dirty="0"/>
                    </a:p>
                  </a:txBody>
                  <a:tcPr marL="103632" marR="103632" marT="50292" marB="50292" anchor="ctr"/>
                </a:tc>
                <a:tc>
                  <a:txBody>
                    <a:bodyPr/>
                    <a:lstStyle/>
                    <a:p>
                      <a:pPr algn="ctr"/>
                      <a:r>
                        <a:rPr lang="en-US" sz="1300" b="1" dirty="0" smtClean="0"/>
                        <a:t>St. 6</a:t>
                      </a:r>
                      <a:endParaRPr lang="en-US" sz="1300" b="1" dirty="0"/>
                    </a:p>
                  </a:txBody>
                  <a:tcPr marL="103632" marR="103632" marT="50292" marB="50292" anchor="ctr"/>
                </a:tc>
                <a:tc>
                  <a:txBody>
                    <a:bodyPr/>
                    <a:lstStyle/>
                    <a:p>
                      <a:pPr algn="ctr"/>
                      <a:r>
                        <a:rPr lang="en-US" sz="1300" b="1" dirty="0" smtClean="0"/>
                        <a:t>St. 7</a:t>
                      </a:r>
                      <a:endParaRPr lang="en-US" sz="1300" b="1" dirty="0"/>
                    </a:p>
                  </a:txBody>
                  <a:tcPr marL="103632" marR="103632" marT="50292" marB="50292" anchor="ctr"/>
                </a:tc>
              </a:tr>
              <a:tr h="301752">
                <a:tc>
                  <a:txBody>
                    <a:bodyPr/>
                    <a:lstStyle/>
                    <a:p>
                      <a:r>
                        <a:rPr lang="en-US" sz="1300" b="1" dirty="0" smtClean="0"/>
                        <a:t>DOK Level</a:t>
                      </a:r>
                      <a:endParaRPr lang="en-US" sz="1300" b="1" dirty="0"/>
                    </a:p>
                  </a:txBody>
                  <a:tcPr marL="103632" marR="103632" marT="50292" marB="50292"/>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c>
                  <a:txBody>
                    <a:bodyPr/>
                    <a:lstStyle/>
                    <a:p>
                      <a:pPr algn="ctr"/>
                      <a:r>
                        <a:rPr lang="en-US" sz="1300" b="1" dirty="0" smtClean="0"/>
                        <a:t>4</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r>
              <a:tr h="167640">
                <a:tc gridSpan="7">
                  <a:txBody>
                    <a:bodyPr/>
                    <a:lstStyle/>
                    <a:p>
                      <a:pPr algn="ctr"/>
                      <a:endParaRPr lang="en-US" sz="400" b="1" dirty="0"/>
                    </a:p>
                  </a:txBody>
                  <a:tcPr marL="103632" marR="103632" marT="50292" marB="50292" anchor="ctr">
                    <a:solidFill>
                      <a:schemeClr val="bg1">
                        <a:lumMod val="65000"/>
                      </a:schemeClr>
                    </a:solidFill>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r>
              <a:tr h="301752">
                <a:tc>
                  <a:txBody>
                    <a:bodyPr/>
                    <a:lstStyle/>
                    <a:p>
                      <a:r>
                        <a:rPr lang="en-US" sz="1300" b="1" dirty="0" smtClean="0"/>
                        <a:t>Informational  Standard</a:t>
                      </a:r>
                      <a:endParaRPr lang="en-US" sz="1300" b="1" dirty="0"/>
                    </a:p>
                  </a:txBody>
                  <a:tcPr marL="103632" marR="103632" marT="50292" marB="50292"/>
                </a:tc>
                <a:tc>
                  <a:txBody>
                    <a:bodyPr/>
                    <a:lstStyle/>
                    <a:p>
                      <a:pPr algn="ctr"/>
                      <a:r>
                        <a:rPr lang="en-US" sz="1300" b="1" dirty="0" smtClean="0"/>
                        <a:t>St. 1</a:t>
                      </a:r>
                      <a:endParaRPr lang="en-US" sz="1300" b="1" dirty="0"/>
                    </a:p>
                  </a:txBody>
                  <a:tcPr marL="103632" marR="103632" marT="50292" marB="50292" anchor="ctr"/>
                </a:tc>
                <a:tc>
                  <a:txBody>
                    <a:bodyPr/>
                    <a:lstStyle/>
                    <a:p>
                      <a:pPr algn="ctr"/>
                      <a:r>
                        <a:rPr lang="en-US" sz="1300" b="1" dirty="0" smtClean="0"/>
                        <a:t>St. 2</a:t>
                      </a:r>
                      <a:endParaRPr lang="en-US" sz="1300" b="1" dirty="0"/>
                    </a:p>
                  </a:txBody>
                  <a:tcPr marL="103632" marR="103632" marT="50292" marB="50292" anchor="ctr"/>
                </a:tc>
                <a:tc>
                  <a:txBody>
                    <a:bodyPr/>
                    <a:lstStyle/>
                    <a:p>
                      <a:pPr algn="ctr"/>
                      <a:r>
                        <a:rPr lang="en-US" sz="1300" b="1" dirty="0" smtClean="0"/>
                        <a:t>St. 3</a:t>
                      </a:r>
                      <a:endParaRPr lang="en-US" sz="1300" b="1" dirty="0"/>
                    </a:p>
                  </a:txBody>
                  <a:tcPr marL="103632" marR="103632" marT="50292" marB="50292" anchor="ctr"/>
                </a:tc>
                <a:tc>
                  <a:txBody>
                    <a:bodyPr/>
                    <a:lstStyle/>
                    <a:p>
                      <a:pPr algn="ctr"/>
                      <a:r>
                        <a:rPr lang="en-US" sz="1300" b="1" dirty="0" smtClean="0"/>
                        <a:t>St. 5</a:t>
                      </a:r>
                      <a:endParaRPr lang="en-US" sz="1300" b="1" dirty="0"/>
                    </a:p>
                  </a:txBody>
                  <a:tcPr marL="103632" marR="103632" marT="50292" marB="50292" anchor="ctr"/>
                </a:tc>
                <a:tc>
                  <a:txBody>
                    <a:bodyPr/>
                    <a:lstStyle/>
                    <a:p>
                      <a:pPr algn="ctr"/>
                      <a:r>
                        <a:rPr lang="en-US" sz="1300" b="1" dirty="0" smtClean="0"/>
                        <a:t>St. 6</a:t>
                      </a:r>
                      <a:endParaRPr lang="en-US" sz="1300" b="1" dirty="0"/>
                    </a:p>
                  </a:txBody>
                  <a:tcPr marL="103632" marR="103632" marT="50292" marB="50292" anchor="ctr"/>
                </a:tc>
                <a:tc>
                  <a:txBody>
                    <a:bodyPr/>
                    <a:lstStyle/>
                    <a:p>
                      <a:pPr algn="ctr"/>
                      <a:r>
                        <a:rPr lang="en-US" sz="1300" b="1" dirty="0" smtClean="0"/>
                        <a:t>St. 7</a:t>
                      </a:r>
                      <a:endParaRPr lang="en-US" sz="1300" b="1" dirty="0"/>
                    </a:p>
                  </a:txBody>
                  <a:tcPr marL="103632" marR="103632" marT="50292" marB="50292" anchor="ctr"/>
                </a:tc>
              </a:tr>
              <a:tr h="301752">
                <a:tc>
                  <a:txBody>
                    <a:bodyPr/>
                    <a:lstStyle/>
                    <a:p>
                      <a:r>
                        <a:rPr lang="en-US" sz="1300" b="1" dirty="0" smtClean="0"/>
                        <a:t>DOK Level</a:t>
                      </a:r>
                      <a:endParaRPr lang="en-US" sz="1300" b="1" dirty="0"/>
                    </a:p>
                  </a:txBody>
                  <a:tcPr marL="103632" marR="103632" marT="50292" marB="50292"/>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4</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r>
            </a:tbl>
          </a:graphicData>
        </a:graphic>
      </p:graphicFrame>
      <p:sp>
        <p:nvSpPr>
          <p:cNvPr id="5" name="Slide Number Placeholder 4"/>
          <p:cNvSpPr>
            <a:spLocks noGrp="1"/>
          </p:cNvSpPr>
          <p:nvPr>
            <p:ph type="sldNum" sz="quarter" idx="12"/>
          </p:nvPr>
        </p:nvSpPr>
        <p:spPr/>
        <p:txBody>
          <a:bodyPr/>
          <a:lstStyle/>
          <a:p>
            <a:fld id="{CF669FE8-2A6A-4FDA-B6E7-4A7C87AD6E1D}" type="slidenum">
              <a:rPr lang="en-US" smtClean="0"/>
              <a:pPr/>
              <a:t>4</a:t>
            </a:fld>
            <a:endParaRPr lang="en-US" dirty="0"/>
          </a:p>
        </p:txBody>
      </p:sp>
    </p:spTree>
    <p:extLst>
      <p:ext uri="{BB962C8B-B14F-4D97-AF65-F5344CB8AC3E}">
        <p14:creationId xmlns:p14="http://schemas.microsoft.com/office/powerpoint/2010/main" val="107963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586741"/>
            <a:ext cx="6563360" cy="7837514"/>
          </a:xfrm>
          <a:prstGeom prst="rect">
            <a:avLst/>
          </a:prstGeom>
          <a:noFill/>
        </p:spPr>
        <p:txBody>
          <a:bodyPr wrap="square" lIns="101868" tIns="50933" rIns="101868" bIns="50933" rtlCol="0">
            <a:spAutoFit/>
          </a:bodyPr>
          <a:lstStyle/>
          <a:p>
            <a:pPr algn="ctr"/>
            <a:r>
              <a:rPr lang="en-US" sz="1800" b="1" dirty="0"/>
              <a:t>Optional </a:t>
            </a:r>
          </a:p>
          <a:p>
            <a:pPr algn="ctr"/>
            <a:r>
              <a:rPr lang="en-US" sz="1800" b="1" u="sng" dirty="0"/>
              <a:t>Performance Task Directions</a:t>
            </a:r>
          </a:p>
          <a:p>
            <a:pPr algn="ctr"/>
            <a:r>
              <a:rPr lang="en-US" sz="1200" b="1" i="1" dirty="0">
                <a:latin typeface="Helvetica" pitchFamily="34" charset="0"/>
                <a:cs typeface="Helvetica" pitchFamily="34" charset="0"/>
              </a:rPr>
              <a:t>*If you are not doing the performance task have students answer questions #1-20 only</a:t>
            </a:r>
            <a:r>
              <a:rPr lang="en-US" sz="1800" b="1" i="1" dirty="0">
                <a:latin typeface="Helvetica" pitchFamily="34" charset="0"/>
                <a:cs typeface="Helvetica" pitchFamily="34" charset="0"/>
              </a:rPr>
              <a:t>.</a:t>
            </a:r>
          </a:p>
          <a:p>
            <a:endParaRPr lang="en-US" sz="1200" b="1" u="sng" dirty="0"/>
          </a:p>
          <a:p>
            <a:r>
              <a:rPr lang="en-US" sz="1200" b="1" u="sng" dirty="0"/>
              <a:t>Important Note</a:t>
            </a:r>
            <a:r>
              <a:rPr lang="en-US" sz="1200" b="1" dirty="0"/>
              <a:t>:  </a:t>
            </a:r>
          </a:p>
          <a:p>
            <a:r>
              <a:rPr lang="en-US" sz="1200" dirty="0"/>
              <a:t>This assessment has an Optional Performance Task ( it will not be recorded </a:t>
            </a:r>
            <a:r>
              <a:rPr lang="en-US" sz="1200" dirty="0" smtClean="0"/>
              <a:t>in Synergy</a:t>
            </a:r>
            <a:r>
              <a:rPr lang="en-US" sz="1200" dirty="0"/>
              <a:t>).  The purpose of the Performance Task (PT) is to allow those teachers to give a PT to students, if so desired, as an instructional experience for the SBAC assessment which will include a PT.</a:t>
            </a:r>
          </a:p>
          <a:p>
            <a:endParaRPr lang="en-US" sz="1200" dirty="0"/>
          </a:p>
          <a:p>
            <a:pPr>
              <a:defRPr/>
            </a:pPr>
            <a:r>
              <a:rPr lang="en-US" sz="1200" dirty="0"/>
              <a:t>Students should have access to spell-check resources but no grammar-check resources.  Students can refer back to their passages, notes and 2 research constructed responses, as </a:t>
            </a:r>
            <a:r>
              <a:rPr lang="en-US" sz="1200" dirty="0" smtClean="0"/>
              <a:t>often as </a:t>
            </a:r>
            <a:r>
              <a:rPr lang="en-US" sz="1200" dirty="0"/>
              <a:t>they’d like if they are participating in the Performance Task.</a:t>
            </a:r>
          </a:p>
          <a:p>
            <a:endParaRPr lang="en-US" sz="1700" u="sng" dirty="0"/>
          </a:p>
          <a:p>
            <a:r>
              <a:rPr lang="en-US" sz="1300" b="1" u="sng" dirty="0"/>
              <a:t>Directions for Performance </a:t>
            </a:r>
            <a:r>
              <a:rPr lang="en-US" sz="1300" b="1" u="sng" dirty="0" smtClean="0"/>
              <a:t>Task</a:t>
            </a:r>
            <a:endParaRPr lang="en-US" sz="1300" b="1" dirty="0"/>
          </a:p>
          <a:p>
            <a:r>
              <a:rPr lang="en-US" sz="1300" b="1" i="1" dirty="0"/>
              <a:t>Part 1</a:t>
            </a:r>
          </a:p>
          <a:p>
            <a:r>
              <a:rPr lang="en-US" sz="1300" b="1" dirty="0"/>
              <a:t>1.  A Classroom Activity (30 Minutes)</a:t>
            </a:r>
          </a:p>
          <a:p>
            <a:pPr marL="254706" indent="-63677"/>
            <a:r>
              <a:rPr lang="en-US" sz="1100" dirty="0"/>
              <a:t>  You may wish to have a 30 minute classroom activity.  The purpose of a PT activity is to  ensure that all students are familiar with the concepts of the topic and know and  understand key terms (vocabulary) that are at the upper end of their grade level (words they would not normally know or are unfamiliar to their background or culture). The classroom activity </a:t>
            </a:r>
            <a:r>
              <a:rPr lang="en-US" sz="1100" b="1" dirty="0"/>
              <a:t>DOES NOT </a:t>
            </a:r>
            <a:r>
              <a:rPr lang="en-US" sz="1100" dirty="0"/>
              <a:t>pre-teach any of the content that will be assessed!</a:t>
            </a:r>
            <a:endParaRPr lang="en-US" sz="1300" dirty="0"/>
          </a:p>
          <a:p>
            <a:r>
              <a:rPr lang="en-US" sz="1300" b="1" dirty="0"/>
              <a:t>2.  Read literary and informational passages (30 minutes)</a:t>
            </a:r>
          </a:p>
          <a:p>
            <a:pPr marL="254706"/>
            <a:r>
              <a:rPr lang="en-US" sz="1100" dirty="0"/>
              <a:t>Remind students to take notes as they read.  During an actual </a:t>
            </a:r>
            <a:r>
              <a:rPr lang="en-US" sz="1100" dirty="0" smtClean="0"/>
              <a:t>SBAC assessment </a:t>
            </a:r>
            <a:r>
              <a:rPr lang="en-US" sz="1100" dirty="0"/>
              <a:t>students are allowed to keep their notes as a reference in order to complete their performance task.</a:t>
            </a:r>
          </a:p>
          <a:p>
            <a:pPr marL="254706" indent="-254706">
              <a:buAutoNum type="arabicPeriod" startAt="3"/>
            </a:pPr>
            <a:r>
              <a:rPr lang="en-US" sz="1300" b="1" dirty="0"/>
              <a:t>Answer the selected and constructed response questions.  </a:t>
            </a:r>
          </a:p>
          <a:p>
            <a:pPr marL="254706" indent="-254706">
              <a:buAutoNum type="arabicPeriod" startAt="3"/>
            </a:pPr>
            <a:endParaRPr lang="en-US" sz="1300" b="1" dirty="0"/>
          </a:p>
          <a:p>
            <a:r>
              <a:rPr lang="en-US" sz="1300" b="1" i="1" dirty="0"/>
              <a:t>Part 2 </a:t>
            </a:r>
            <a:r>
              <a:rPr lang="en-US" sz="1200" i="1" dirty="0"/>
              <a:t>(after questions #1-20)</a:t>
            </a:r>
            <a:endParaRPr lang="en-US" sz="1200" b="1" i="1" dirty="0"/>
          </a:p>
          <a:p>
            <a:pPr marL="181681" indent="-181681">
              <a:buFont typeface="Arial" panose="020B0604020202020204" pitchFamily="34" charset="0"/>
              <a:buChar char="•"/>
            </a:pPr>
            <a:r>
              <a:rPr lang="en-US" sz="1300" dirty="0"/>
              <a:t>A Full-Composition (70 Minutes)</a:t>
            </a:r>
          </a:p>
          <a:p>
            <a:r>
              <a:rPr lang="en-US" sz="1200" b="1" dirty="0"/>
              <a:t>15 minute break</a:t>
            </a:r>
          </a:p>
          <a:p>
            <a:r>
              <a:rPr lang="en-US" sz="1200" b="1" dirty="0"/>
              <a:t>70 Minutes</a:t>
            </a:r>
          </a:p>
          <a:p>
            <a:r>
              <a:rPr lang="en-US" sz="1300" b="1" dirty="0"/>
              <a:t>4.     Students write their full composition (informational piece).</a:t>
            </a:r>
          </a:p>
          <a:p>
            <a:endParaRPr lang="en-US" sz="1300" dirty="0"/>
          </a:p>
          <a:p>
            <a:r>
              <a:rPr lang="en-US" sz="1300" b="1" u="sng" dirty="0"/>
              <a:t>SCORING</a:t>
            </a:r>
          </a:p>
          <a:p>
            <a:r>
              <a:rPr lang="en-US" sz="1200" dirty="0"/>
              <a:t>An Informational Rubric is provided for the performance task.  Students receive three scores:</a:t>
            </a:r>
          </a:p>
          <a:p>
            <a:endParaRPr lang="en-US" sz="1200" dirty="0"/>
          </a:p>
          <a:p>
            <a:pPr marL="242242" indent="-242242">
              <a:buAutoNum type="arabicPeriod"/>
            </a:pPr>
            <a:r>
              <a:rPr lang="en-US" sz="1200" dirty="0"/>
              <a:t>Organization and Purpose</a:t>
            </a:r>
          </a:p>
          <a:p>
            <a:pPr marL="242242" indent="-242242">
              <a:buAutoNum type="arabicPeriod"/>
            </a:pPr>
            <a:r>
              <a:rPr lang="en-US" sz="1200" dirty="0"/>
              <a:t>Evidence and Elaboration</a:t>
            </a:r>
          </a:p>
          <a:p>
            <a:pPr marL="242242" indent="-242242">
              <a:buAutoNum type="arabicPeriod"/>
            </a:pPr>
            <a:r>
              <a:rPr lang="en-US" sz="1200" dirty="0"/>
              <a:t>Conventions</a:t>
            </a:r>
          </a:p>
          <a:p>
            <a:endParaRPr lang="en-US" sz="13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5</a:t>
            </a:fld>
            <a:endParaRPr lang="en-US" dirty="0"/>
          </a:p>
        </p:txBody>
      </p:sp>
    </p:spTree>
    <p:extLst>
      <p:ext uri="{BB962C8B-B14F-4D97-AF65-F5344CB8AC3E}">
        <p14:creationId xmlns:p14="http://schemas.microsoft.com/office/powerpoint/2010/main" val="330735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8582350"/>
          </a:xfrm>
          <a:prstGeom prst="rect">
            <a:avLst/>
          </a:prstGeom>
          <a:noFill/>
        </p:spPr>
        <p:txBody>
          <a:bodyPr wrap="square" lIns="101882" tIns="50941" rIns="101882" bIns="50941" rtlCol="0">
            <a:spAutoFit/>
          </a:bodyPr>
          <a:lstStyle/>
          <a:p>
            <a:pPr algn="ctr"/>
            <a:r>
              <a:rPr lang="en-US" sz="1600" b="1" dirty="0"/>
              <a:t>Amelia Earhart Classroom Activity</a:t>
            </a:r>
          </a:p>
          <a:p>
            <a:pPr algn="ctr"/>
            <a:endParaRPr lang="en-US" sz="1600" b="1" dirty="0"/>
          </a:p>
          <a:p>
            <a:r>
              <a:rPr lang="en-US" sz="1100" i="1" dirty="0"/>
              <a:t>This classroom pre-activity follows the Smarter Balanced Assessment Consortium general design of contextual elements, resources, learning goals, key terms and purpose [</a:t>
            </a:r>
            <a:r>
              <a:rPr lang="en-US" sz="1100" i="1" dirty="0">
                <a:hlinkClick r:id="rId2"/>
              </a:rPr>
              <a:t>http://oaksportal.org/resources/</a:t>
            </a:r>
            <a:r>
              <a:rPr lang="en-US" sz="1100" i="1" dirty="0"/>
              <a:t>]</a:t>
            </a:r>
          </a:p>
          <a:p>
            <a:r>
              <a:rPr lang="en-US" sz="1100" i="1" dirty="0"/>
              <a:t>The content within each of these was written by……Carrie Ellis and Judy Ramer</a:t>
            </a:r>
          </a:p>
          <a:p>
            <a:endParaRPr lang="en-US" sz="1100" i="1" dirty="0"/>
          </a:p>
          <a:p>
            <a:r>
              <a:rPr lang="en-US" sz="1300" dirty="0"/>
              <a:t>The Classroom Activity introduces students to the context of a performance task, so they are not disadvantaged in demonstrating the skills the task intends to assess. </a:t>
            </a:r>
          </a:p>
          <a:p>
            <a:endParaRPr lang="en-US" sz="700" dirty="0"/>
          </a:p>
          <a:p>
            <a:r>
              <a:rPr lang="en-US" sz="1300" dirty="0"/>
              <a:t>Contextual elements include:</a:t>
            </a:r>
          </a:p>
          <a:p>
            <a:endParaRPr lang="en-US" sz="600" dirty="0"/>
          </a:p>
          <a:p>
            <a:pPr marL="254706" indent="-254706">
              <a:buAutoNum type="arabicPeriod"/>
            </a:pPr>
            <a:r>
              <a:rPr lang="en-US" sz="1300" dirty="0"/>
              <a:t>an </a:t>
            </a:r>
            <a:r>
              <a:rPr lang="en-US" sz="1300" b="1" dirty="0"/>
              <a:t>understanding of the setting or situation </a:t>
            </a:r>
            <a:r>
              <a:rPr lang="en-US" sz="1300" dirty="0"/>
              <a:t>in which the task is placed</a:t>
            </a:r>
          </a:p>
          <a:p>
            <a:pPr marL="254706" indent="-254706">
              <a:buAutoNum type="arabicPeriod"/>
            </a:pPr>
            <a:r>
              <a:rPr lang="en-US" sz="1300" dirty="0"/>
              <a:t>potentially </a:t>
            </a:r>
            <a:r>
              <a:rPr lang="en-US" sz="1300" b="1" dirty="0"/>
              <a:t>unfamiliar concepts </a:t>
            </a:r>
            <a:r>
              <a:rPr lang="en-US" sz="1300" dirty="0"/>
              <a:t>that are associated with the scenario</a:t>
            </a:r>
          </a:p>
          <a:p>
            <a:pPr marL="254706" indent="-254706">
              <a:buAutoNum type="arabicPeriod"/>
            </a:pPr>
            <a:r>
              <a:rPr lang="en-US" sz="1300" b="1" dirty="0"/>
              <a:t>key terms or vocabulary </a:t>
            </a:r>
            <a:r>
              <a:rPr lang="en-US" sz="1300" dirty="0"/>
              <a:t>students will need to understand in order to meaningfully engage with and complete the performance task</a:t>
            </a:r>
          </a:p>
          <a:p>
            <a:endParaRPr lang="en-US" sz="600" dirty="0"/>
          </a:p>
          <a:p>
            <a:r>
              <a:rPr lang="en-US" sz="1300" dirty="0"/>
              <a:t>The Classroom Activity is also intended to generate student interest in further exploration of the key idea(s). The Classroom Activity should be easy to implement with clear instructions. </a:t>
            </a:r>
          </a:p>
          <a:p>
            <a:endParaRPr lang="en-US" sz="600" dirty="0"/>
          </a:p>
          <a:p>
            <a:r>
              <a:rPr lang="en-US" sz="130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600" dirty="0"/>
          </a:p>
          <a:p>
            <a:r>
              <a:rPr lang="en-US" sz="1300" b="1" u="sng" dirty="0"/>
              <a:t>Resources needed:</a:t>
            </a:r>
            <a:endParaRPr lang="en-US" sz="600" b="1" dirty="0"/>
          </a:p>
          <a:p>
            <a:pPr marL="191030" indent="-191030">
              <a:buFont typeface="Arial" panose="020B0604020202020204" pitchFamily="34" charset="0"/>
              <a:buChar char="•"/>
            </a:pPr>
            <a:r>
              <a:rPr lang="en-US" sz="1300" dirty="0"/>
              <a:t>Video about flight in the 1930s; </a:t>
            </a:r>
            <a:r>
              <a:rPr lang="en-US" sz="1300" dirty="0">
                <a:hlinkClick r:id="rId3"/>
              </a:rPr>
              <a:t>https://www.youtube.com/watch?v=CJX7it9f0yI</a:t>
            </a:r>
            <a:endParaRPr lang="en-US" sz="1300" dirty="0"/>
          </a:p>
          <a:p>
            <a:pPr marL="191030" indent="-191030">
              <a:buFont typeface="Arial" panose="020B0604020202020204" pitchFamily="34" charset="0"/>
              <a:buChar char="•"/>
            </a:pPr>
            <a:r>
              <a:rPr lang="en-US" sz="1300" dirty="0"/>
              <a:t>Photos of Amelia Earhart’s planes</a:t>
            </a:r>
          </a:p>
          <a:p>
            <a:pPr marL="191030" indent="-191030">
              <a:buFont typeface="Arial" panose="020B0604020202020204" pitchFamily="34" charset="0"/>
              <a:buChar char="•"/>
            </a:pPr>
            <a:endParaRPr lang="en-US" sz="1300" dirty="0"/>
          </a:p>
          <a:p>
            <a:endParaRPr lang="en-US" sz="600" dirty="0"/>
          </a:p>
          <a:p>
            <a:r>
              <a:rPr lang="en-US" sz="1300" b="1" u="sng" dirty="0"/>
              <a:t>Learning Goals</a:t>
            </a:r>
            <a:r>
              <a:rPr lang="en-US" sz="1300" u="sng" dirty="0"/>
              <a:t>:</a:t>
            </a:r>
            <a:endParaRPr lang="en-US" sz="600" dirty="0"/>
          </a:p>
          <a:p>
            <a:pPr marL="191030" indent="-191030">
              <a:buFont typeface="Arial" panose="020B0604020202020204" pitchFamily="34" charset="0"/>
              <a:buChar char="•"/>
            </a:pPr>
            <a:r>
              <a:rPr lang="en-US" sz="1300" dirty="0"/>
              <a:t>Students will know the purpose of flight in the 1930s</a:t>
            </a:r>
          </a:p>
          <a:p>
            <a:pPr marL="191030" indent="-191030">
              <a:buFont typeface="Arial" panose="020B0604020202020204" pitchFamily="34" charset="0"/>
              <a:buChar char="•"/>
            </a:pPr>
            <a:r>
              <a:rPr lang="en-US" sz="1300" dirty="0"/>
              <a:t>Students will learn some facts about a plane in the 1930s, i.e., size, range, equipment, etc.</a:t>
            </a:r>
          </a:p>
          <a:p>
            <a:pPr marL="191030"/>
            <a:endParaRPr lang="en-US" sz="600" dirty="0"/>
          </a:p>
          <a:p>
            <a:r>
              <a:rPr lang="en-US" sz="1300" b="1" u="sng" dirty="0"/>
              <a:t>Students will understand the key terms:</a:t>
            </a:r>
          </a:p>
          <a:p>
            <a:r>
              <a:rPr lang="en-US" sz="1100" i="1" dirty="0"/>
              <a:t>Note: Definitions are provided here for the convenience of facilitators. Students are expected to understand these key terms in the context of the task, not memorize the definitions</a:t>
            </a:r>
            <a:r>
              <a:rPr lang="en-US" sz="1300" dirty="0"/>
              <a:t>. </a:t>
            </a:r>
          </a:p>
          <a:p>
            <a:endParaRPr lang="en-US" sz="600" b="1" dirty="0"/>
          </a:p>
          <a:p>
            <a:pPr marL="191030" indent="-191030">
              <a:buFont typeface="Arial" panose="020B0604020202020204" pitchFamily="34" charset="0"/>
              <a:buChar char="•"/>
            </a:pPr>
            <a:r>
              <a:rPr lang="en-US" sz="1300" dirty="0"/>
              <a:t>Aviation:  the flying or operating of air craft.</a:t>
            </a:r>
          </a:p>
          <a:p>
            <a:pPr marL="191030" indent="-191030">
              <a:buFont typeface="Arial" panose="020B0604020202020204" pitchFamily="34" charset="0"/>
              <a:buChar char="•"/>
            </a:pPr>
            <a:endParaRPr lang="en-US" sz="1300" dirty="0"/>
          </a:p>
          <a:p>
            <a:pPr marL="191030" indent="-191030">
              <a:buFont typeface="Arial" panose="020B0604020202020204" pitchFamily="34" charset="0"/>
              <a:buChar char="•"/>
            </a:pPr>
            <a:endParaRPr lang="en-US" sz="1300" b="1" dirty="0"/>
          </a:p>
          <a:p>
            <a:r>
              <a:rPr lang="en-US" sz="1300" dirty="0"/>
              <a:t>[</a:t>
            </a:r>
            <a:r>
              <a:rPr lang="en-US" sz="1300" b="1" u="sng" dirty="0"/>
              <a:t>Purpose: </a:t>
            </a:r>
            <a:r>
              <a:rPr lang="en-US" sz="1300" dirty="0"/>
              <a:t>The facilitator’s goal is to develop and awareness for the student about the purpose of flight during the early years of it’s development, particularly during the 1930s.  Specifically students will learn what airplanes looked like at that time.</a:t>
            </a:r>
          </a:p>
          <a:p>
            <a:endParaRPr lang="en-US" sz="1300" dirty="0"/>
          </a:p>
          <a:p>
            <a:endParaRPr lang="en-US" sz="1300" dirty="0"/>
          </a:p>
          <a:p>
            <a:endParaRPr lang="en-US" sz="1300" dirty="0"/>
          </a:p>
          <a:p>
            <a:endParaRPr lang="en-US" sz="1300" dirty="0"/>
          </a:p>
        </p:txBody>
      </p:sp>
    </p:spTree>
    <p:extLst>
      <p:ext uri="{BB962C8B-B14F-4D97-AF65-F5344CB8AC3E}">
        <p14:creationId xmlns:p14="http://schemas.microsoft.com/office/powerpoint/2010/main" val="176249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9581085"/>
          </a:xfrm>
          <a:prstGeom prst="rect">
            <a:avLst/>
          </a:prstGeom>
          <a:noFill/>
        </p:spPr>
        <p:txBody>
          <a:bodyPr wrap="square" lIns="101882" tIns="50941" rIns="101882" bIns="50941" rtlCol="0">
            <a:spAutoFit/>
          </a:bodyPr>
          <a:lstStyle/>
          <a:p>
            <a:r>
              <a:rPr lang="en-US" sz="1600" b="1" dirty="0"/>
              <a:t>Amelia Earhart Classroom Activity </a:t>
            </a:r>
            <a:r>
              <a:rPr lang="en-US" sz="1300" i="1" dirty="0"/>
              <a:t>continued…</a:t>
            </a:r>
          </a:p>
          <a:p>
            <a:endParaRPr lang="en-US" sz="1300" i="1" dirty="0"/>
          </a:p>
          <a:p>
            <a:r>
              <a:rPr lang="en-US" sz="1300" b="1" dirty="0"/>
              <a:t>Facilitator says:</a:t>
            </a:r>
          </a:p>
          <a:p>
            <a:r>
              <a:rPr lang="en-US" sz="1300" dirty="0"/>
              <a:t>“Today we will get ready for the “Amelia Earhart” Performance Task, which is about the early days of aviation.  Let’s start by discussing what you know about the first planes that were built.  Turn to a partner/discuss in your group for two minutes about what you know about those planes.” [Have paper &amp; pencils/whiteboards available for students to record their ideas if they wish.]</a:t>
            </a:r>
          </a:p>
          <a:p>
            <a:r>
              <a:rPr lang="en-US" sz="1300" b="1" dirty="0"/>
              <a:t>Discussion question:  </a:t>
            </a:r>
            <a:r>
              <a:rPr lang="en-US" sz="1300" dirty="0"/>
              <a:t>What do you know about the first planes that were built? [write the discussion question on chart paper/board for students to refer to].</a:t>
            </a:r>
          </a:p>
          <a:p>
            <a:endParaRPr lang="en-US" sz="1300" b="1" dirty="0"/>
          </a:p>
          <a:p>
            <a:r>
              <a:rPr lang="en-US" sz="1300" b="1" dirty="0"/>
              <a:t>Facilitator says: </a:t>
            </a:r>
            <a:r>
              <a:rPr lang="en-US" sz="1300" dirty="0"/>
              <a:t>“When I call on your group, I want one person to share with the class what your group discussed.  I will record your responses on our chart.”</a:t>
            </a:r>
            <a:endParaRPr lang="en-US" sz="1300" b="1" dirty="0"/>
          </a:p>
          <a:p>
            <a:endParaRPr lang="en-US" sz="1300" b="1" dirty="0"/>
          </a:p>
          <a:p>
            <a:r>
              <a:rPr lang="en-US" sz="1300" b="1" dirty="0"/>
              <a:t>Possible student responses (unscripted):</a:t>
            </a:r>
          </a:p>
          <a:p>
            <a:pPr marL="191030" indent="-191030">
              <a:buFont typeface="Arial" panose="020B0604020202020204" pitchFamily="34" charset="0"/>
              <a:buChar char="•"/>
            </a:pPr>
            <a:r>
              <a:rPr lang="en-US" sz="1300" dirty="0"/>
              <a:t>They were small.</a:t>
            </a:r>
          </a:p>
          <a:p>
            <a:pPr marL="191030" indent="-191030">
              <a:buFont typeface="Arial" panose="020B0604020202020204" pitchFamily="34" charset="0"/>
              <a:buChar char="•"/>
            </a:pPr>
            <a:r>
              <a:rPr lang="en-US" sz="1300" dirty="0"/>
              <a:t>Not many people could fly.</a:t>
            </a:r>
          </a:p>
          <a:p>
            <a:pPr marL="191030" indent="-191030">
              <a:buFont typeface="Arial" panose="020B0604020202020204" pitchFamily="34" charset="0"/>
              <a:buChar char="•"/>
            </a:pPr>
            <a:r>
              <a:rPr lang="en-US" sz="1300" dirty="0"/>
              <a:t>It was dangerous.</a:t>
            </a:r>
          </a:p>
          <a:p>
            <a:pPr marL="191030" indent="-191030">
              <a:buFont typeface="Arial" panose="020B0604020202020204" pitchFamily="34" charset="0"/>
              <a:buChar char="•"/>
            </a:pPr>
            <a:r>
              <a:rPr lang="en-US" sz="1300" dirty="0"/>
              <a:t>The planes looked funny compared to today’s planes.</a:t>
            </a:r>
          </a:p>
          <a:p>
            <a:pPr marL="191030" indent="-191030">
              <a:buFont typeface="Arial" panose="020B0604020202020204" pitchFamily="34" charset="0"/>
              <a:buChar char="•"/>
            </a:pPr>
            <a:endParaRPr lang="en-US" sz="1300" dirty="0"/>
          </a:p>
          <a:p>
            <a:r>
              <a:rPr lang="en-US" sz="1300" b="1" dirty="0"/>
              <a:t>Facilitator says:  </a:t>
            </a:r>
            <a:r>
              <a:rPr lang="en-US" sz="1300" dirty="0"/>
              <a:t>“Good ideas.  Let’s watch a video that shows one of these early planes.  As you watch pay close attention to how this plane is different from the planes we see today.”</a:t>
            </a:r>
          </a:p>
          <a:p>
            <a:r>
              <a:rPr lang="en-US" sz="1300" dirty="0"/>
              <a:t>[video:  </a:t>
            </a:r>
            <a:r>
              <a:rPr lang="en-US" sz="1300" dirty="0">
                <a:hlinkClick r:id="rId2"/>
              </a:rPr>
              <a:t>https://www.youtube.com/watch?v=CJX7it9f0yI</a:t>
            </a:r>
            <a:r>
              <a:rPr lang="en-US" sz="1300" dirty="0"/>
              <a:t>]</a:t>
            </a:r>
          </a:p>
          <a:p>
            <a:r>
              <a:rPr lang="en-US" sz="1300" b="1" dirty="0"/>
              <a:t>Discussion Questions:</a:t>
            </a:r>
          </a:p>
          <a:p>
            <a:pPr marL="191030" indent="-191030">
              <a:buFont typeface="Arial" panose="020B0604020202020204" pitchFamily="34" charset="0"/>
              <a:buChar char="•"/>
            </a:pPr>
            <a:r>
              <a:rPr lang="en-US" sz="1300" dirty="0"/>
              <a:t>What did you notice about the size of the plane and how many people could ride in it?</a:t>
            </a:r>
          </a:p>
          <a:p>
            <a:pPr marL="191030" indent="-191030">
              <a:buFont typeface="Arial" panose="020B0604020202020204" pitchFamily="34" charset="0"/>
              <a:buChar char="•"/>
            </a:pPr>
            <a:r>
              <a:rPr lang="en-US" sz="1300" dirty="0"/>
              <a:t>What did you notice about how the plane operated?</a:t>
            </a:r>
          </a:p>
          <a:p>
            <a:pPr marL="191030" indent="-191030">
              <a:buFont typeface="Arial" panose="020B0604020202020204" pitchFamily="34" charset="0"/>
              <a:buChar char="•"/>
            </a:pPr>
            <a:r>
              <a:rPr lang="en-US" sz="1300" dirty="0"/>
              <a:t>Did you notice anything about the pilot or the copilot that was interesting?</a:t>
            </a:r>
          </a:p>
          <a:p>
            <a:r>
              <a:rPr lang="en-US" sz="1300" dirty="0"/>
              <a:t>[2 minute discussion; share out]</a:t>
            </a:r>
          </a:p>
          <a:p>
            <a:endParaRPr lang="en-US" sz="1300" dirty="0"/>
          </a:p>
          <a:p>
            <a:r>
              <a:rPr lang="en-US" sz="1300" b="1" dirty="0"/>
              <a:t>Facilitator says: </a:t>
            </a:r>
            <a:r>
              <a:rPr lang="en-US" sz="1300" dirty="0"/>
              <a:t>“Now let’s take a look at some very specific planes that a famous pilot, Amelia Earhart, flew in.  Notice there are two of them.  The first plane is the plane she learned to fly in  the early 1920s. The second plane is the one in which she last flew in the late 1930s.  With a partner, discuss how those two planes have changed during that time.”</a:t>
            </a:r>
          </a:p>
          <a:p>
            <a:r>
              <a:rPr lang="en-US" sz="1300" dirty="0"/>
              <a:t>[</a:t>
            </a:r>
            <a:r>
              <a:rPr lang="en-US" sz="1300" baseline="30000" dirty="0"/>
              <a:t>1</a:t>
            </a:r>
            <a:r>
              <a:rPr lang="en-US" sz="1300" dirty="0"/>
              <a:t>See planes in the Ancillary Materials. 2 minute discussion; share out]</a:t>
            </a:r>
          </a:p>
          <a:p>
            <a:endParaRPr lang="en-US" sz="1300" dirty="0"/>
          </a:p>
          <a:p>
            <a:r>
              <a:rPr lang="en-US" sz="1300" b="1" dirty="0"/>
              <a:t>Possible student responses (unscripted):</a:t>
            </a:r>
          </a:p>
          <a:p>
            <a:pPr marL="191030" indent="-191030">
              <a:buFont typeface="Arial" panose="020B0604020202020204" pitchFamily="34" charset="0"/>
              <a:buChar char="•"/>
            </a:pPr>
            <a:r>
              <a:rPr lang="en-US" sz="1300" dirty="0"/>
              <a:t>The first plane has more wings.</a:t>
            </a:r>
          </a:p>
          <a:p>
            <a:pPr marL="191030" indent="-191030">
              <a:buFont typeface="Arial" panose="020B0604020202020204" pitchFamily="34" charset="0"/>
              <a:buChar char="•"/>
            </a:pPr>
            <a:r>
              <a:rPr lang="en-US" sz="1300" dirty="0"/>
              <a:t>The pilot seat in the first one is open to the air and the second one is closed up.</a:t>
            </a:r>
          </a:p>
          <a:p>
            <a:pPr marL="191030" indent="-191030">
              <a:buFont typeface="Arial" panose="020B0604020202020204" pitchFamily="34" charset="0"/>
              <a:buChar char="•"/>
            </a:pPr>
            <a:r>
              <a:rPr lang="en-US" sz="1300" dirty="0"/>
              <a:t>Both are climbing into the airplane through the top.</a:t>
            </a:r>
          </a:p>
          <a:p>
            <a:pPr marL="191030" indent="-191030">
              <a:buFont typeface="Arial" panose="020B0604020202020204" pitchFamily="34" charset="0"/>
              <a:buChar char="•"/>
            </a:pPr>
            <a:r>
              <a:rPr lang="en-US" sz="1300" dirty="0"/>
              <a:t>The second plane has two propellers and the first one has only one.</a:t>
            </a:r>
          </a:p>
          <a:p>
            <a:endParaRPr lang="en-US" sz="1300" dirty="0"/>
          </a:p>
          <a:p>
            <a:endParaRPr lang="en-US" sz="1300" dirty="0"/>
          </a:p>
          <a:p>
            <a:endParaRPr lang="en-US" sz="1300" dirty="0"/>
          </a:p>
          <a:p>
            <a:endParaRPr lang="en-US" sz="1300" dirty="0"/>
          </a:p>
          <a:p>
            <a:endParaRPr lang="en-US" sz="1300" dirty="0"/>
          </a:p>
          <a:p>
            <a:r>
              <a:rPr lang="en-US" sz="1000" baseline="30000" dirty="0"/>
              <a:t>*</a:t>
            </a:r>
            <a:r>
              <a:rPr lang="en-US" sz="1000" dirty="0"/>
              <a:t>Facilitators can decide whether they want to display ancillary materials using an overhead projector or computer/Smartboard, or whether they want to produce them as a handout for students.</a:t>
            </a:r>
          </a:p>
          <a:p>
            <a:endParaRPr lang="en-US" sz="1300" dirty="0"/>
          </a:p>
        </p:txBody>
      </p:sp>
    </p:spTree>
    <p:extLst>
      <p:ext uri="{BB962C8B-B14F-4D97-AF65-F5344CB8AC3E}">
        <p14:creationId xmlns:p14="http://schemas.microsoft.com/office/powerpoint/2010/main" val="2696182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4401205"/>
          </a:xfrm>
          <a:prstGeom prst="rect">
            <a:avLst/>
          </a:prstGeom>
          <a:noFill/>
        </p:spPr>
        <p:txBody>
          <a:bodyPr wrap="square" lIns="101882" tIns="50941" rIns="101882" bIns="50941" rtlCol="0">
            <a:spAutoFit/>
          </a:bodyPr>
          <a:lstStyle/>
          <a:p>
            <a:r>
              <a:rPr lang="en-US" sz="1600" b="1" dirty="0"/>
              <a:t>Amelia Earhart Classroom Activity </a:t>
            </a:r>
            <a:r>
              <a:rPr lang="en-US" sz="1300" i="1" dirty="0"/>
              <a:t>continued…</a:t>
            </a:r>
          </a:p>
          <a:p>
            <a:endParaRPr lang="en-US" sz="1300" i="1" dirty="0"/>
          </a:p>
          <a:p>
            <a:r>
              <a:rPr lang="en-US" sz="1300" b="1" dirty="0"/>
              <a:t>Facilitator says:  </a:t>
            </a:r>
            <a:r>
              <a:rPr lang="en-US" sz="1300" dirty="0"/>
              <a:t>“With your partner, discuss what these planes might have been used for.”</a:t>
            </a:r>
          </a:p>
          <a:p>
            <a:r>
              <a:rPr lang="en-US" sz="1300" dirty="0"/>
              <a:t>[two minute discussion; share out]</a:t>
            </a:r>
          </a:p>
          <a:p>
            <a:pPr marL="191030" indent="-191030">
              <a:buFont typeface="Arial" panose="020B0604020202020204" pitchFamily="34" charset="0"/>
              <a:buChar char="•"/>
            </a:pPr>
            <a:endParaRPr lang="en-US" sz="1300" dirty="0"/>
          </a:p>
          <a:p>
            <a:r>
              <a:rPr lang="en-US" sz="1300" b="1" dirty="0"/>
              <a:t>Possible student responses (unscripted):</a:t>
            </a:r>
          </a:p>
          <a:p>
            <a:pPr marL="191030" indent="-191030">
              <a:buFont typeface="Arial" panose="020B0604020202020204" pitchFamily="34" charset="0"/>
              <a:buChar char="•"/>
            </a:pPr>
            <a:r>
              <a:rPr lang="en-US" sz="1300" dirty="0"/>
              <a:t>To see how far they could fly.</a:t>
            </a:r>
          </a:p>
          <a:p>
            <a:pPr marL="191030" indent="-191030">
              <a:buFont typeface="Arial" panose="020B0604020202020204" pitchFamily="34" charset="0"/>
              <a:buChar char="•"/>
            </a:pPr>
            <a:r>
              <a:rPr lang="en-US" sz="1300" dirty="0"/>
              <a:t>To be a pilot in the war.</a:t>
            </a:r>
          </a:p>
          <a:p>
            <a:pPr marL="191030" indent="-191030">
              <a:buFont typeface="Arial" panose="020B0604020202020204" pitchFamily="34" charset="0"/>
              <a:buChar char="•"/>
            </a:pPr>
            <a:r>
              <a:rPr lang="en-US" sz="1300" dirty="0"/>
              <a:t>To put out a fire.</a:t>
            </a:r>
          </a:p>
          <a:p>
            <a:r>
              <a:rPr lang="en-US" sz="1300" dirty="0"/>
              <a:t>[Make sure that they are aware that these were planes that were early in the development of aviation.  Point out how much had changed in that 10+ year period, much like computers change rapidly.  Also, point out that the main purpose of planes at that time was for:  military use, long distance travel for the rich and powerful, development of new flight technology, and setting distance records.]</a:t>
            </a:r>
          </a:p>
          <a:p>
            <a:endParaRPr lang="en-US" sz="1300" b="1" dirty="0"/>
          </a:p>
          <a:p>
            <a:r>
              <a:rPr lang="en-US" sz="1300" b="1" dirty="0"/>
              <a:t>Facilitator says: </a:t>
            </a:r>
            <a:r>
              <a:rPr lang="en-US" sz="1300" dirty="0"/>
              <a:t>“In your performance task, you will be learning more about ….</a:t>
            </a:r>
          </a:p>
          <a:p>
            <a:r>
              <a:rPr lang="en-US" sz="1300" dirty="0"/>
              <a:t>The group work you did today should help prepare you for the research and writing you will be doing in the performance task.” </a:t>
            </a:r>
          </a:p>
          <a:p>
            <a:endParaRPr lang="en-US" sz="1300" dirty="0"/>
          </a:p>
          <a:p>
            <a:r>
              <a:rPr lang="en-US" sz="1300" dirty="0"/>
              <a:t>Note: Facilitator should collect student notes from this activity.</a:t>
            </a:r>
          </a:p>
          <a:p>
            <a:endParaRPr lang="en-US" sz="1300" dirty="0"/>
          </a:p>
        </p:txBody>
      </p:sp>
    </p:spTree>
    <p:extLst>
      <p:ext uri="{BB962C8B-B14F-4D97-AF65-F5344CB8AC3E}">
        <p14:creationId xmlns:p14="http://schemas.microsoft.com/office/powerpoint/2010/main" val="2492773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4520" y="301967"/>
            <a:ext cx="6477000" cy="1726626"/>
          </a:xfrm>
          <a:prstGeom prst="rect">
            <a:avLst/>
          </a:prstGeom>
        </p:spPr>
        <p:txBody>
          <a:bodyPr wrap="square" lIns="101882" tIns="50941" rIns="101882" bIns="50941">
            <a:spAutoFit/>
          </a:bodyPr>
          <a:lstStyle/>
          <a:p>
            <a:pPr algn="ctr"/>
            <a:r>
              <a:rPr lang="en-US" dirty="0"/>
              <a:t>A</a:t>
            </a:r>
            <a:r>
              <a:rPr lang="en-US" dirty="0" smtClean="0"/>
              <a:t>ncillary Materials</a:t>
            </a:r>
          </a:p>
          <a:p>
            <a:pPr algn="ctr"/>
            <a:endParaRPr lang="en-US" dirty="0" smtClean="0"/>
          </a:p>
          <a:p>
            <a:r>
              <a:rPr lang="en-US" sz="1300" b="1" u="sng" dirty="0"/>
              <a:t>Video on flight in the 1930s</a:t>
            </a:r>
            <a:r>
              <a:rPr lang="en-US" sz="1300" dirty="0"/>
              <a:t>:  </a:t>
            </a:r>
            <a:r>
              <a:rPr lang="en-US" sz="1300" dirty="0">
                <a:hlinkClick r:id="rId2"/>
              </a:rPr>
              <a:t>https://www.youtube.com/watch?v=CJX7it9f0yI</a:t>
            </a:r>
            <a:endParaRPr lang="en-US" sz="1300" dirty="0"/>
          </a:p>
          <a:p>
            <a:endParaRPr lang="en-US" sz="1300" dirty="0"/>
          </a:p>
          <a:p>
            <a:endParaRPr lang="en-US" sz="1300" dirty="0"/>
          </a:p>
          <a:p>
            <a:endParaRPr lang="en-US" sz="1300" dirty="0"/>
          </a:p>
          <a:p>
            <a:endParaRPr lang="en-US" sz="13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20" y="1341120"/>
            <a:ext cx="6390640" cy="43006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20" y="5029199"/>
            <a:ext cx="6390640" cy="4317088"/>
          </a:xfrm>
          <a:prstGeom prst="rect">
            <a:avLst/>
          </a:prstGeom>
        </p:spPr>
      </p:pic>
    </p:spTree>
    <p:extLst>
      <p:ext uri="{BB962C8B-B14F-4D97-AF65-F5344CB8AC3E}">
        <p14:creationId xmlns:p14="http://schemas.microsoft.com/office/powerpoint/2010/main" val="3438772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2104</TotalTime>
  <Words>6880</Words>
  <Application>Microsoft Office PowerPoint</Application>
  <PresentationFormat>Custom</PresentationFormat>
  <Paragraphs>859</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Susan Richmond</cp:lastModifiedBy>
  <cp:revision>90</cp:revision>
  <dcterms:created xsi:type="dcterms:W3CDTF">2014-11-20T22:29:18Z</dcterms:created>
  <dcterms:modified xsi:type="dcterms:W3CDTF">2015-10-22T19:20:55Z</dcterms:modified>
</cp:coreProperties>
</file>