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8" r:id="rId2"/>
    <p:sldId id="335" r:id="rId3"/>
    <p:sldId id="310" r:id="rId4"/>
    <p:sldId id="311" r:id="rId5"/>
    <p:sldId id="336" r:id="rId6"/>
    <p:sldId id="337" r:id="rId7"/>
    <p:sldId id="338" r:id="rId8"/>
    <p:sldId id="339" r:id="rId9"/>
    <p:sldId id="340" r:id="rId10"/>
    <p:sldId id="341" r:id="rId11"/>
    <p:sldId id="342" r:id="rId12"/>
    <p:sldId id="343"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7DB1"/>
    <a:srgbClr val="F7994B"/>
    <a:srgbClr val="C05B08"/>
    <a:srgbClr val="255997"/>
    <a:srgbClr val="DEE9C9"/>
    <a:srgbClr val="CADBA9"/>
    <a:srgbClr val="B8CF8B"/>
    <a:srgbClr val="ACC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48" autoAdjust="0"/>
  </p:normalViewPr>
  <p:slideViewPr>
    <p:cSldViewPr>
      <p:cViewPr>
        <p:scale>
          <a:sx n="89" d="100"/>
          <a:sy n="89" d="100"/>
        </p:scale>
        <p:origin x="-432" y="5"/>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1412C-142A-4194-A62D-DB608BBB16B2}" type="datetimeFigureOut">
              <a:rPr lang="en-US" smtClean="0"/>
              <a:pPr/>
              <a:t>7/23/2015</a:t>
            </a:fld>
            <a:endParaRPr lang="en-US"/>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69183-3C48-4BE1-BAAB-2D2D3D775E94}" type="slidenum">
              <a:rPr lang="en-US" smtClean="0"/>
              <a:pPr/>
              <a:t>‹#›</a:t>
            </a:fld>
            <a:endParaRPr lang="en-US"/>
          </a:p>
        </p:txBody>
      </p:sp>
    </p:spTree>
    <p:extLst>
      <p:ext uri="{BB962C8B-B14F-4D97-AF65-F5344CB8AC3E}">
        <p14:creationId xmlns:p14="http://schemas.microsoft.com/office/powerpoint/2010/main" val="2309731065"/>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287CE-B50A-4DD8-802D-588755CAADF2}" type="slidenum">
              <a:rPr lang="en-US" smtClean="0"/>
              <a:pPr/>
              <a:t>3</a:t>
            </a:fld>
            <a:endParaRPr lang="en-US" dirty="0"/>
          </a:p>
        </p:txBody>
      </p:sp>
    </p:spTree>
    <p:extLst>
      <p:ext uri="{BB962C8B-B14F-4D97-AF65-F5344CB8AC3E}">
        <p14:creationId xmlns:p14="http://schemas.microsoft.com/office/powerpoint/2010/main" val="320667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1F3954-CE9A-44C4-9678-96545560BD08}"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426620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3954-CE9A-44C4-9678-96545560BD08}"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35381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3954-CE9A-44C4-9678-96545560BD08}"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14260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3954-CE9A-44C4-9678-96545560BD08}"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32217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F3954-CE9A-44C4-9678-96545560BD08}"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14076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1F3954-CE9A-44C4-9678-96545560BD08}" type="datetimeFigureOut">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284312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F3954-CE9A-44C4-9678-96545560BD08}" type="datetimeFigureOut">
              <a:rPr lang="en-US" smtClean="0"/>
              <a:pPr/>
              <a:t>7/23/2015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9496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F3954-CE9A-44C4-9678-96545560BD08}" type="datetimeFigureOut">
              <a:rPr lang="en-US" smtClean="0"/>
              <a:pPr/>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27557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F3954-CE9A-44C4-9678-96545560BD08}" type="datetimeFigureOut">
              <a:rPr lang="en-US" smtClean="0"/>
              <a:pPr/>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102859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3954-CE9A-44C4-9678-96545560BD08}" type="datetimeFigureOut">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29839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3954-CE9A-44C4-9678-96545560BD08}" type="datetimeFigureOut">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208578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9F1F3954-CE9A-44C4-9678-96545560BD08}" type="datetimeFigureOut">
              <a:rPr lang="en-US" smtClean="0"/>
              <a:pPr/>
              <a:t>7/23/2015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CF669FE8-2A6A-4FDA-B6E7-4A7C87AD6E1D}" type="slidenum">
              <a:rPr lang="en-US" smtClean="0"/>
              <a:pPr/>
              <a:t>‹#›</a:t>
            </a:fld>
            <a:endParaRPr lang="en-US"/>
          </a:p>
        </p:txBody>
      </p:sp>
    </p:spTree>
    <p:extLst>
      <p:ext uri="{BB962C8B-B14F-4D97-AF65-F5344CB8AC3E}">
        <p14:creationId xmlns:p14="http://schemas.microsoft.com/office/powerpoint/2010/main" val="374117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hsd.k12.or.us/"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www.tooter4kids.com/Space/Poems.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ujrA7vFSN_4"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pic>
        <p:nvPicPr>
          <p:cNvPr id="29" name="Picture 2" descr="http://www.hsd.k12.or.us/Portals/_default/Skins/DistrictSkin/images/webheadsm.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388865" y="9167542"/>
            <a:ext cx="1848103" cy="58674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6485" y="-34732"/>
            <a:ext cx="7877404" cy="9770726"/>
            <a:chOff x="-14546" y="-31574"/>
            <a:chExt cx="6950651" cy="8882478"/>
          </a:xfrm>
        </p:grpSpPr>
        <p:pic>
          <p:nvPicPr>
            <p:cNvPr id="28" name="Picture 4" descr="http://empyreanedge.com/wp-content/uploads/children-hap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1680" y="-11113"/>
              <a:ext cx="3654425" cy="1699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empyreanedge.com/wp-content/uploads/children-hap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2" y="-31574"/>
              <a:ext cx="3654425" cy="1699308"/>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4546" y="973975"/>
              <a:ext cx="6873240" cy="7876929"/>
              <a:chOff x="68579" y="990600"/>
              <a:chExt cx="6873240" cy="7876929"/>
            </a:xfrm>
          </p:grpSpPr>
          <p:grpSp>
            <p:nvGrpSpPr>
              <p:cNvPr id="23" name="Group 22"/>
              <p:cNvGrpSpPr/>
              <p:nvPr/>
            </p:nvGrpSpPr>
            <p:grpSpPr>
              <a:xfrm>
                <a:off x="68579" y="990600"/>
                <a:ext cx="6873240" cy="7876929"/>
                <a:chOff x="0" y="990600"/>
                <a:chExt cx="6873240" cy="7876929"/>
              </a:xfrm>
            </p:grpSpPr>
            <p:grpSp>
              <p:nvGrpSpPr>
                <p:cNvPr id="21" name="Group 20"/>
                <p:cNvGrpSpPr/>
                <p:nvPr/>
              </p:nvGrpSpPr>
              <p:grpSpPr>
                <a:xfrm>
                  <a:off x="0" y="990600"/>
                  <a:ext cx="6873240" cy="7876929"/>
                  <a:chOff x="0" y="990600"/>
                  <a:chExt cx="6873240" cy="7876929"/>
                </a:xfrm>
              </p:grpSpPr>
              <p:grpSp>
                <p:nvGrpSpPr>
                  <p:cNvPr id="11" name="Group 10"/>
                  <p:cNvGrpSpPr/>
                  <p:nvPr/>
                </p:nvGrpSpPr>
                <p:grpSpPr>
                  <a:xfrm>
                    <a:off x="0" y="990600"/>
                    <a:ext cx="6873240" cy="1645920"/>
                    <a:chOff x="0" y="990600"/>
                    <a:chExt cx="6873240" cy="1645920"/>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4" name="Rectangle 3"/>
                      <p:cNvSpPr/>
                      <p:nvPr/>
                    </p:nvSpPr>
                    <p:spPr>
                      <a:xfrm>
                        <a:off x="0" y="1143000"/>
                        <a:ext cx="6858000" cy="76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447800"/>
                        <a:ext cx="6858000" cy="762000"/>
                      </a:xfrm>
                      <a:prstGeom prst="rect">
                        <a:avLst/>
                      </a:prstGeom>
                      <a:solidFill>
                        <a:srgbClr val="95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676400"/>
                        <a:ext cx="6858000" cy="762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874520"/>
                        <a:ext cx="6858000" cy="76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33600"/>
                        <a:ext cx="6858000" cy="5029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5240" y="990600"/>
                      <a:ext cx="6858000"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300" b="1" cap="all" dirty="0">
                          <a:ln w="0"/>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rPr>
                        <a:t>INTERIM ASSESSMENT</a:t>
                      </a:r>
                    </a:p>
                  </p:txBody>
                </p:sp>
              </p:grpSp>
              <p:pic>
                <p:nvPicPr>
                  <p:cNvPr id="1046" name="Picture 22" descr="https://encrypted-tbn0.gstatic.com/images?q=tbn:ANd9GcR670A4_NsEz0rkw5S0fSUFOZdfd06A1vBExtciEnjTubFApCQoFg"/>
                  <p:cNvPicPr>
                    <a:picLocks noChangeAspect="1" noChangeArrowheads="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7720" r="3589"/>
                  <a:stretch/>
                </p:blipFill>
                <p:spPr bwMode="auto">
                  <a:xfrm>
                    <a:off x="609600" y="2923752"/>
                    <a:ext cx="5791199" cy="594377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359251" y="3971524"/>
                  <a:ext cx="4921826" cy="643533"/>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Teacher </a:t>
                  </a:r>
                  <a:r>
                    <a:rPr lang="en-US" sz="4000" b="1" dirty="0">
                      <a:effectLst>
                        <a:outerShdw blurRad="38100" dist="38100" dir="2700000" algn="tl">
                          <a:srgbClr val="000000">
                            <a:alpha val="43137"/>
                          </a:srgbClr>
                        </a:outerShdw>
                      </a:effectLst>
                    </a:rPr>
                    <a:t>Directions</a:t>
                  </a:r>
                </a:p>
              </p:txBody>
            </p:sp>
          </p:grpSp>
          <p:sp>
            <p:nvSpPr>
              <p:cNvPr id="25" name="Rectangle 24"/>
              <p:cNvSpPr/>
              <p:nvPr/>
            </p:nvSpPr>
            <p:spPr>
              <a:xfrm>
                <a:off x="2124467" y="5067944"/>
                <a:ext cx="3209533" cy="830997"/>
              </a:xfrm>
              <a:prstGeom prst="rect">
                <a:avLst/>
              </a:prstGeom>
              <a:noFill/>
            </p:spPr>
            <p:txBody>
              <a:bodyPr wrap="none" lIns="91440" tIns="45720" rIns="91440" bIns="45720">
                <a:spAutoFit/>
              </a:bodyPr>
              <a:lstStyle/>
              <a:p>
                <a:pPr algn="ctr"/>
                <a:r>
                  <a:rPr lang="en-US" sz="5300" b="1" i="1" dirty="0">
                    <a:ln w="1905"/>
                    <a:solidFill>
                      <a:schemeClr val="bg2">
                        <a:lumMod val="10000"/>
                      </a:schemeClr>
                    </a:solidFill>
                    <a:effectLst>
                      <a:innerShdw blurRad="69850" dist="43180" dir="5400000">
                        <a:srgbClr val="000000">
                          <a:alpha val="65000"/>
                        </a:srgbClr>
                      </a:innerShdw>
                    </a:effectLst>
                  </a:rPr>
                  <a:t>Third Grade</a:t>
                </a:r>
              </a:p>
            </p:txBody>
          </p:sp>
        </p:grpSp>
      </p:grpSp>
      <p:pic>
        <p:nvPicPr>
          <p:cNvPr id="1050" name="Picture 26" descr="http://www.hsd.k12.or.us/Portals/_default/Skins/DistrictSkin/images/webheadsm.png">
            <a:hlinkClick r:id="rId5"/>
          </p:cNvPr>
          <p:cNvPicPr>
            <a:picLocks noChangeAspect="1" noChangeArrowheads="1"/>
          </p:cNvPicPr>
          <p:nvPr/>
        </p:nvPicPr>
        <p:blipFill>
          <a:blip r:embed="rId6" cstate="print">
            <a:biLevel thresh="5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67456" y="9052560"/>
            <a:ext cx="3573145" cy="827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blognumbers.files.wordpress.com/2010/09/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4140" y="5173249"/>
            <a:ext cx="1067259" cy="134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07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560" y="301967"/>
            <a:ext cx="3886200" cy="410654"/>
          </a:xfrm>
          <a:prstGeom prst="rect">
            <a:avLst/>
          </a:prstGeom>
        </p:spPr>
        <p:txBody>
          <a:bodyPr lIns="101882" tIns="50941" rIns="101882" bIns="50941">
            <a:spAutoFit/>
          </a:bodyPr>
          <a:lstStyle/>
          <a:p>
            <a:pPr algn="ctr"/>
            <a:r>
              <a:rPr lang="en-US" dirty="0"/>
              <a:t>A</a:t>
            </a:r>
            <a:r>
              <a:rPr lang="en-US" dirty="0" smtClean="0"/>
              <a:t>ncillary Materials</a:t>
            </a:r>
            <a:endParaRPr lang="en-US" dirty="0"/>
          </a:p>
        </p:txBody>
      </p:sp>
      <p:sp>
        <p:nvSpPr>
          <p:cNvPr id="3" name="TextBox 2"/>
          <p:cNvSpPr txBox="1"/>
          <p:nvPr/>
        </p:nvSpPr>
        <p:spPr>
          <a:xfrm>
            <a:off x="3106042" y="704169"/>
            <a:ext cx="873116" cy="349098"/>
          </a:xfrm>
          <a:prstGeom prst="rect">
            <a:avLst/>
          </a:prstGeom>
          <a:noFill/>
        </p:spPr>
        <p:txBody>
          <a:bodyPr wrap="none" lIns="101882" tIns="50941" rIns="101882" bIns="50941" rtlCol="0">
            <a:spAutoFit/>
          </a:bodyPr>
          <a:lstStyle/>
          <a:p>
            <a:r>
              <a:rPr lang="en-US" sz="1600" dirty="0"/>
              <a:t>Figure 3</a:t>
            </a:r>
            <a:endParaRPr lang="en-US" sz="1600" dirty="0"/>
          </a:p>
        </p:txBody>
      </p:sp>
      <p:sp>
        <p:nvSpPr>
          <p:cNvPr id="5" name="Rectangle 4"/>
          <p:cNvSpPr/>
          <p:nvPr/>
        </p:nvSpPr>
        <p:spPr>
          <a:xfrm>
            <a:off x="1943100" y="1663565"/>
            <a:ext cx="3886200" cy="6997072"/>
          </a:xfrm>
          <a:prstGeom prst="rect">
            <a:avLst/>
          </a:prstGeom>
        </p:spPr>
        <p:txBody>
          <a:bodyPr lIns="101882" tIns="50941" rIns="101882" bIns="50941">
            <a:spAutoFit/>
          </a:bodyPr>
          <a:lstStyle/>
          <a:p>
            <a:r>
              <a:rPr lang="en-US" dirty="0" smtClean="0"/>
              <a:t>                   </a:t>
            </a:r>
            <a:r>
              <a:rPr lang="en-US" sz="2700" dirty="0"/>
              <a:t>Rocket</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a:p>
          <a:p>
            <a:endParaRPr lang="en-US" dirty="0" smtClean="0"/>
          </a:p>
          <a:p>
            <a:endParaRPr lang="en-US" dirty="0" smtClean="0"/>
          </a:p>
          <a:p>
            <a:r>
              <a:rPr lang="en-US" dirty="0" smtClean="0"/>
              <a:t> </a:t>
            </a:r>
            <a:r>
              <a:rPr lang="en-US" sz="2700" dirty="0"/>
              <a:t>A spacecraft that gets power from an engine full of chemical propellants.</a:t>
            </a:r>
          </a:p>
        </p:txBody>
      </p:sp>
      <p:pic>
        <p:nvPicPr>
          <p:cNvPr id="4100" name="Picture 4" descr="http://i.space.com/images/i/000/011/013/i02/soyuz-rocket-globalstar-launch-071311-2.jpg?13107993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2640" y="2346961"/>
            <a:ext cx="3191722" cy="464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95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560" y="301967"/>
            <a:ext cx="3886200" cy="410654"/>
          </a:xfrm>
          <a:prstGeom prst="rect">
            <a:avLst/>
          </a:prstGeom>
        </p:spPr>
        <p:txBody>
          <a:bodyPr lIns="101882" tIns="50941" rIns="101882" bIns="50941">
            <a:spAutoFit/>
          </a:bodyPr>
          <a:lstStyle/>
          <a:p>
            <a:pPr algn="ctr"/>
            <a:r>
              <a:rPr lang="en-US" dirty="0"/>
              <a:t>A</a:t>
            </a:r>
            <a:r>
              <a:rPr lang="en-US" dirty="0" smtClean="0"/>
              <a:t>ncillary </a:t>
            </a:r>
            <a:r>
              <a:rPr lang="en-US" dirty="0"/>
              <a:t>M</a:t>
            </a:r>
            <a:r>
              <a:rPr lang="en-US" dirty="0" smtClean="0"/>
              <a:t>aterials</a:t>
            </a:r>
            <a:endParaRPr lang="en-US" dirty="0"/>
          </a:p>
        </p:txBody>
      </p:sp>
      <p:sp>
        <p:nvSpPr>
          <p:cNvPr id="2" name="Rectangle 1"/>
          <p:cNvSpPr/>
          <p:nvPr/>
        </p:nvSpPr>
        <p:spPr>
          <a:xfrm>
            <a:off x="1804827" y="1257300"/>
            <a:ext cx="4758533" cy="410654"/>
          </a:xfrm>
          <a:prstGeom prst="rect">
            <a:avLst/>
          </a:prstGeom>
        </p:spPr>
        <p:txBody>
          <a:bodyPr wrap="square" lIns="101882" tIns="50941" rIns="101882" bIns="50941">
            <a:spAutoFit/>
          </a:bodyPr>
          <a:lstStyle/>
          <a:p>
            <a:r>
              <a:rPr lang="en-US" dirty="0" smtClean="0"/>
              <a:t>                 </a:t>
            </a:r>
          </a:p>
        </p:txBody>
      </p:sp>
      <p:sp>
        <p:nvSpPr>
          <p:cNvPr id="3" name="TextBox 2"/>
          <p:cNvSpPr txBox="1"/>
          <p:nvPr/>
        </p:nvSpPr>
        <p:spPr>
          <a:xfrm>
            <a:off x="3106042" y="704169"/>
            <a:ext cx="873116" cy="349098"/>
          </a:xfrm>
          <a:prstGeom prst="rect">
            <a:avLst/>
          </a:prstGeom>
          <a:noFill/>
        </p:spPr>
        <p:txBody>
          <a:bodyPr wrap="none" lIns="101882" tIns="50941" rIns="101882" bIns="50941" rtlCol="0">
            <a:spAutoFit/>
          </a:bodyPr>
          <a:lstStyle/>
          <a:p>
            <a:r>
              <a:rPr lang="en-US" sz="1600" dirty="0"/>
              <a:t>Figure 4</a:t>
            </a:r>
            <a:endParaRPr lang="en-US" sz="1600" dirty="0"/>
          </a:p>
        </p:txBody>
      </p:sp>
      <p:sp>
        <p:nvSpPr>
          <p:cNvPr id="5" name="Rectangle 4"/>
          <p:cNvSpPr/>
          <p:nvPr/>
        </p:nvSpPr>
        <p:spPr>
          <a:xfrm>
            <a:off x="1840729" y="1083684"/>
            <a:ext cx="4463551" cy="6289186"/>
          </a:xfrm>
          <a:prstGeom prst="rect">
            <a:avLst/>
          </a:prstGeom>
        </p:spPr>
        <p:txBody>
          <a:bodyPr wrap="square" lIns="101882" tIns="50941" rIns="101882" bIns="50941">
            <a:spAutoFit/>
          </a:bodyPr>
          <a:lstStyle/>
          <a:p>
            <a:endParaRPr lang="en-US" dirty="0" smtClean="0"/>
          </a:p>
          <a:p>
            <a:r>
              <a:rPr lang="en-US" sz="2700" dirty="0"/>
              <a:t> </a:t>
            </a:r>
            <a:r>
              <a:rPr lang="en-US" sz="2700" dirty="0"/>
              <a:t>International </a:t>
            </a:r>
            <a:r>
              <a:rPr lang="en-US" sz="2700" dirty="0"/>
              <a:t>Space </a:t>
            </a:r>
            <a:r>
              <a:rPr lang="en-US" sz="2700" dirty="0"/>
              <a:t>Station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700" dirty="0"/>
              <a:t>An </a:t>
            </a:r>
            <a:r>
              <a:rPr lang="en-US" sz="2700" dirty="0"/>
              <a:t>orbiting space satellite, construction of which began in 2001 with the cooperation of 16 nations; used for scientific and space research.</a:t>
            </a:r>
          </a:p>
        </p:txBody>
      </p:sp>
      <p:pic>
        <p:nvPicPr>
          <p:cNvPr id="6146" name="Picture 2" descr="http://s.hswstatic.com/gif/international-space-station-int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5828" y="2011680"/>
            <a:ext cx="4663438"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5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560" y="301967"/>
            <a:ext cx="3886200" cy="410654"/>
          </a:xfrm>
          <a:prstGeom prst="rect">
            <a:avLst/>
          </a:prstGeom>
        </p:spPr>
        <p:txBody>
          <a:bodyPr lIns="101882" tIns="50941" rIns="101882" bIns="50941">
            <a:spAutoFit/>
          </a:bodyPr>
          <a:lstStyle/>
          <a:p>
            <a:pPr algn="ctr"/>
            <a:r>
              <a:rPr lang="en-US" dirty="0"/>
              <a:t>A</a:t>
            </a:r>
            <a:r>
              <a:rPr lang="en-US" dirty="0" smtClean="0"/>
              <a:t>ncillary </a:t>
            </a:r>
            <a:r>
              <a:rPr lang="en-US" dirty="0"/>
              <a:t>M</a:t>
            </a:r>
            <a:r>
              <a:rPr lang="en-US" dirty="0" smtClean="0"/>
              <a:t>aterials</a:t>
            </a:r>
            <a:endParaRPr lang="en-US" dirty="0"/>
          </a:p>
        </p:txBody>
      </p:sp>
      <p:sp>
        <p:nvSpPr>
          <p:cNvPr id="2" name="Rectangle 1"/>
          <p:cNvSpPr/>
          <p:nvPr/>
        </p:nvSpPr>
        <p:spPr>
          <a:xfrm>
            <a:off x="1804827" y="1257300"/>
            <a:ext cx="4758533" cy="410654"/>
          </a:xfrm>
          <a:prstGeom prst="rect">
            <a:avLst/>
          </a:prstGeom>
        </p:spPr>
        <p:txBody>
          <a:bodyPr wrap="square" lIns="101882" tIns="50941" rIns="101882" bIns="50941">
            <a:spAutoFit/>
          </a:bodyPr>
          <a:lstStyle/>
          <a:p>
            <a:r>
              <a:rPr lang="en-US" dirty="0" smtClean="0"/>
              <a:t>                 </a:t>
            </a:r>
          </a:p>
        </p:txBody>
      </p:sp>
      <p:sp>
        <p:nvSpPr>
          <p:cNvPr id="3" name="TextBox 2"/>
          <p:cNvSpPr txBox="1"/>
          <p:nvPr/>
        </p:nvSpPr>
        <p:spPr>
          <a:xfrm>
            <a:off x="3106042" y="704169"/>
            <a:ext cx="873116" cy="349098"/>
          </a:xfrm>
          <a:prstGeom prst="rect">
            <a:avLst/>
          </a:prstGeom>
          <a:noFill/>
        </p:spPr>
        <p:txBody>
          <a:bodyPr wrap="none" lIns="101882" tIns="50941" rIns="101882" bIns="50941" rtlCol="0">
            <a:spAutoFit/>
          </a:bodyPr>
          <a:lstStyle/>
          <a:p>
            <a:r>
              <a:rPr lang="en-US" sz="1600" dirty="0"/>
              <a:t>Figure </a:t>
            </a:r>
            <a:r>
              <a:rPr lang="en-US" sz="1600" dirty="0"/>
              <a:t>5</a:t>
            </a:r>
          </a:p>
        </p:txBody>
      </p:sp>
      <p:sp>
        <p:nvSpPr>
          <p:cNvPr id="6" name="Rectangle 5"/>
          <p:cNvSpPr/>
          <p:nvPr/>
        </p:nvSpPr>
        <p:spPr>
          <a:xfrm>
            <a:off x="1804827" y="1489649"/>
            <a:ext cx="3886200" cy="6181464"/>
          </a:xfrm>
          <a:prstGeom prst="rect">
            <a:avLst/>
          </a:prstGeom>
        </p:spPr>
        <p:txBody>
          <a:bodyPr lIns="101882" tIns="50941" rIns="101882" bIns="50941">
            <a:spAutoFit/>
          </a:bodyPr>
          <a:lstStyle/>
          <a:p>
            <a:r>
              <a:rPr lang="en-US" dirty="0" smtClean="0"/>
              <a:t>                      NASA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r>
              <a:rPr lang="en-US" sz="2700" dirty="0"/>
              <a:t>National </a:t>
            </a:r>
            <a:r>
              <a:rPr lang="en-US" sz="2700" dirty="0"/>
              <a:t>Aeronautics and Space Administration; the American governmental agency dedicated to space exploration.</a:t>
            </a:r>
          </a:p>
        </p:txBody>
      </p:sp>
      <p:sp>
        <p:nvSpPr>
          <p:cNvPr id="7" name="AutoShape 2" descr="Image result for NASA"/>
          <p:cNvSpPr>
            <a:spLocks noChangeAspect="1" noChangeArrowheads="1"/>
          </p:cNvSpPr>
          <p:nvPr/>
        </p:nvSpPr>
        <p:spPr bwMode="auto">
          <a:xfrm>
            <a:off x="176318"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8" name="AutoShape 4" descr="Image result for NASA"/>
          <p:cNvSpPr>
            <a:spLocks noChangeAspect="1" noChangeArrowheads="1"/>
          </p:cNvSpPr>
          <p:nvPr/>
        </p:nvSpPr>
        <p:spPr bwMode="auto">
          <a:xfrm>
            <a:off x="349038"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9" name="AutoShape 6" descr="Image result for NASA"/>
          <p:cNvSpPr>
            <a:spLocks noChangeAspect="1" noChangeArrowheads="1"/>
          </p:cNvSpPr>
          <p:nvPr/>
        </p:nvSpPr>
        <p:spPr bwMode="auto">
          <a:xfrm>
            <a:off x="521758"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0" name="AutoShape 8" descr="Image result for NASA"/>
          <p:cNvSpPr>
            <a:spLocks noChangeAspect="1" noChangeArrowheads="1"/>
          </p:cNvSpPr>
          <p:nvPr/>
        </p:nvSpPr>
        <p:spPr bwMode="auto">
          <a:xfrm>
            <a:off x="694478" y="34401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1" name="AutoShape 10" descr="Image result for NASA"/>
          <p:cNvSpPr>
            <a:spLocks noChangeAspect="1" noChangeArrowheads="1"/>
          </p:cNvSpPr>
          <p:nvPr/>
        </p:nvSpPr>
        <p:spPr bwMode="auto">
          <a:xfrm>
            <a:off x="867198" y="51165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2" name="AutoShape 12" descr="Image result for nasa logo"/>
          <p:cNvSpPr>
            <a:spLocks noChangeAspect="1" noChangeArrowheads="1"/>
          </p:cNvSpPr>
          <p:nvPr/>
        </p:nvSpPr>
        <p:spPr bwMode="auto">
          <a:xfrm>
            <a:off x="1039918" y="67929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3" name="AutoShape 14" descr="Image result for nasa logo"/>
          <p:cNvSpPr>
            <a:spLocks noChangeAspect="1" noChangeArrowheads="1"/>
          </p:cNvSpPr>
          <p:nvPr/>
        </p:nvSpPr>
        <p:spPr bwMode="auto">
          <a:xfrm>
            <a:off x="1212638" y="8469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4" name="AutoShape 16" descr="Image result for nasa logo"/>
          <p:cNvSpPr>
            <a:spLocks noChangeAspect="1" noChangeArrowheads="1"/>
          </p:cNvSpPr>
          <p:nvPr/>
        </p:nvSpPr>
        <p:spPr bwMode="auto">
          <a:xfrm>
            <a:off x="1385358" y="10145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pic>
        <p:nvPicPr>
          <p:cNvPr id="1042" name="Picture 18" descr="Image result for nas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8652" y="1460433"/>
            <a:ext cx="3146304" cy="4071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9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3345824"/>
              </p:ext>
            </p:extLst>
          </p:nvPr>
        </p:nvGraphicFramePr>
        <p:xfrm>
          <a:off x="304800" y="457388"/>
          <a:ext cx="7162800" cy="9455453"/>
        </p:xfrm>
        <a:graphic>
          <a:graphicData uri="http://schemas.openxmlformats.org/drawingml/2006/table">
            <a:tbl>
              <a:tblPr/>
              <a:tblGrid>
                <a:gridCol w="762000"/>
                <a:gridCol w="1371600"/>
                <a:gridCol w="1447800"/>
                <a:gridCol w="1310929"/>
                <a:gridCol w="1127471"/>
                <a:gridCol w="1143000"/>
              </a:tblGrid>
              <a:tr h="389134">
                <a:tc rowSpan="2">
                  <a:txBody>
                    <a:bodyPr/>
                    <a:lstStyle/>
                    <a:p>
                      <a:pPr marL="0" marR="0" algn="ctr">
                        <a:lnSpc>
                          <a:spcPct val="115000"/>
                        </a:lnSpc>
                        <a:spcBef>
                          <a:spcPts val="0"/>
                        </a:spcBef>
                        <a:spcAft>
                          <a:spcPts val="0"/>
                        </a:spcAft>
                      </a:pPr>
                      <a:r>
                        <a:rPr lang="en-US" sz="1200" b="1" dirty="0">
                          <a:solidFill>
                            <a:srgbClr val="000000"/>
                          </a:solidFill>
                          <a:latin typeface="+mn-lt"/>
                          <a:ea typeface="Times New Roman"/>
                          <a:cs typeface="Times New Roman"/>
                        </a:rPr>
                        <a:t>Score</a:t>
                      </a:r>
                      <a:endParaRPr lang="en-US" sz="1200" dirty="0">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and </a:t>
                      </a:r>
                    </a:p>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Organization</a:t>
                      </a:r>
                      <a:endParaRPr lang="en-US" sz="11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b="1" dirty="0">
                          <a:solidFill>
                            <a:srgbClr val="000000"/>
                          </a:solidFill>
                          <a:effectLst>
                            <a:outerShdw blurRad="38100" dist="38100" dir="2700000" algn="tl">
                              <a:srgbClr val="000000">
                                <a:alpha val="43137"/>
                              </a:srgbClr>
                            </a:outerShdw>
                          </a:effectLst>
                          <a:latin typeface="+mn-lt"/>
                          <a:ea typeface="Times New Roman"/>
                          <a:cs typeface="Times New Roman"/>
                        </a:rPr>
                        <a:t>Development: Language and Elaboration of Evidence</a:t>
                      </a:r>
                      <a:endParaRPr lang="en-US" sz="11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n-US" sz="1300" b="1" dirty="0">
                          <a:solidFill>
                            <a:srgbClr val="000000"/>
                          </a:solidFill>
                          <a:effectLst>
                            <a:outerShdw blurRad="38100" dist="38100" dir="2700000" algn="tl">
                              <a:srgbClr val="000000">
                                <a:alpha val="43137"/>
                              </a:srgbClr>
                            </a:outerShdw>
                          </a:effectLst>
                          <a:latin typeface="+mn-lt"/>
                          <a:ea typeface="Times New Roman"/>
                          <a:cs typeface="Times New Roman"/>
                        </a:rPr>
                        <a:t>Conventions</a:t>
                      </a:r>
                      <a:endParaRPr lang="en-US" sz="13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62686">
                <a:tc vMerge="1">
                  <a:txBody>
                    <a:bodyPr/>
                    <a:lstStyle/>
                    <a:p>
                      <a:endParaRPr lang="en-US"/>
                    </a:p>
                  </a:txBody>
                  <a:tcPr/>
                </a:tc>
                <a:tc>
                  <a:txBody>
                    <a:bodyPr/>
                    <a:lstStyle/>
                    <a:p>
                      <a:pPr marL="0" marR="0" algn="ctr">
                        <a:lnSpc>
                          <a:spcPct val="115000"/>
                        </a:lnSpc>
                        <a:spcBef>
                          <a:spcPts val="0"/>
                        </a:spcBef>
                        <a:spcAft>
                          <a:spcPts val="0"/>
                        </a:spcAft>
                      </a:pPr>
                      <a:r>
                        <a:rPr lang="en-US" sz="12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effectLst>
                            <a:outerShdw blurRad="38100" dist="38100" dir="2700000" algn="tl">
                              <a:srgbClr val="000000">
                                <a:alpha val="43137"/>
                              </a:srgbClr>
                            </a:outerShdw>
                          </a:effectLst>
                          <a:latin typeface="+mn-lt"/>
                        </a:rPr>
                        <a:t>Organization</a:t>
                      </a:r>
                      <a:endParaRPr lang="en-US" sz="1200" b="1" dirty="0">
                        <a:effectLst>
                          <a:outerShdw blurRad="38100" dist="38100" dir="2700000" algn="tl">
                            <a:srgbClr val="000000">
                              <a:alpha val="43137"/>
                            </a:srgbClr>
                          </a:outerShdw>
                        </a:effectLst>
                        <a:latin typeface="+mn-lt"/>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200" b="1" dirty="0">
                          <a:solidFill>
                            <a:srgbClr val="000000"/>
                          </a:solidFill>
                          <a:effectLst>
                            <a:outerShdw blurRad="38100" dist="38100" dir="2700000" algn="tl">
                              <a:srgbClr val="000000">
                                <a:alpha val="43137"/>
                              </a:srgbClr>
                            </a:outerShdw>
                          </a:effectLst>
                          <a:latin typeface="+mn-lt"/>
                          <a:ea typeface="Times New Roman"/>
                          <a:cs typeface="Times New Roman"/>
                        </a:rPr>
                        <a:t>Elaboration of Evidence</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200" b="1" dirty="0">
                          <a:solidFill>
                            <a:srgbClr val="000000"/>
                          </a:solidFill>
                          <a:effectLst>
                            <a:outerShdw blurRad="38100" dist="38100" dir="2700000" algn="tl">
                              <a:srgbClr val="000000">
                                <a:alpha val="43137"/>
                              </a:srgbClr>
                            </a:outerShdw>
                          </a:effectLst>
                          <a:latin typeface="+mn-lt"/>
                          <a:ea typeface="Times New Roman"/>
                          <a:cs typeface="Times New Roman"/>
                        </a:rPr>
                        <a:t>Language and Vocabulary</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937980">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Exemplary</a:t>
                      </a:r>
                      <a:endParaRPr lang="en-US" sz="9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is fully sustained and consistently and purposefully focused: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latin typeface="+mn-lt"/>
                          <a:ea typeface="Calibri"/>
                          <a:cs typeface="Times New Roman"/>
                        </a:rPr>
                        <a:t>controlling </a:t>
                      </a:r>
                      <a:r>
                        <a:rPr lang="en-US" sz="900" dirty="0">
                          <a:latin typeface="+mn-lt"/>
                          <a:ea typeface="Calibri"/>
                          <a:cs typeface="Times New Roman"/>
                        </a:rPr>
                        <a:t>idea or main idea of a topic is focused, clearly stated, and strongly </a:t>
                      </a:r>
                      <a:r>
                        <a:rPr lang="en-US" sz="900" dirty="0" smtClean="0">
                          <a:latin typeface="+mn-lt"/>
                          <a:ea typeface="Calibri"/>
                          <a:cs typeface="Times New Roman"/>
                        </a:rPr>
                        <a:t>maintained.</a:t>
                      </a:r>
                    </a:p>
                    <a:p>
                      <a:pPr marL="58738" marR="0" indent="-58738" algn="l">
                        <a:spcBef>
                          <a:spcPts val="0"/>
                        </a:spcBef>
                        <a:spcAft>
                          <a:spcPts val="0"/>
                        </a:spcAft>
                        <a:buFont typeface="Arial" pitchFamily="34" charset="0"/>
                        <a:buChar char="•"/>
                      </a:pPr>
                      <a:endParaRPr lang="en-US" sz="900" dirty="0" smtClean="0">
                        <a:latin typeface="+mn-lt"/>
                        <a:ea typeface="Calibri"/>
                        <a:cs typeface="Times New Roman"/>
                      </a:endParaRPr>
                    </a:p>
                    <a:p>
                      <a:pPr marL="58738" marR="0" indent="-58738" algn="l">
                        <a:spcBef>
                          <a:spcPts val="0"/>
                        </a:spcBef>
                        <a:spcAft>
                          <a:spcPts val="0"/>
                        </a:spcAft>
                        <a:buFont typeface="Arial" pitchFamily="34" charset="0"/>
                        <a:buChar char="•"/>
                      </a:pPr>
                      <a:r>
                        <a:rPr lang="en-US" sz="900" dirty="0" smtClean="0">
                          <a:latin typeface="+mn-lt"/>
                          <a:ea typeface="Calibri"/>
                          <a:cs typeface="Times New Roman"/>
                        </a:rPr>
                        <a:t>controlling </a:t>
                      </a:r>
                      <a:r>
                        <a:rPr lang="en-US" sz="900" dirty="0">
                          <a:latin typeface="+mn-lt"/>
                          <a:ea typeface="Calibri"/>
                          <a:cs typeface="Times New Roman"/>
                        </a:rPr>
                        <a:t>idea or main idea of a topic is introduced and communicated clearly within the context </a:t>
                      </a:r>
                      <a:r>
                        <a:rPr lang="en-US" sz="900" dirty="0" smtClean="0">
                          <a:latin typeface="+mn-lt"/>
                          <a:ea typeface="Calibri"/>
                          <a:cs typeface="Times New Roman"/>
                        </a:rPr>
                        <a:t>.</a:t>
                      </a:r>
                      <a:endParaRPr lang="en-US" sz="900" dirty="0">
                        <a:latin typeface="+mn-lt"/>
                        <a:ea typeface="Calibri"/>
                        <a:cs typeface="Times New Roman"/>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has a clear and effective organizational structure creating unity and completeness: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a variety of transitional strategies logical progression of ideas from beginning to </a:t>
                      </a:r>
                      <a:r>
                        <a:rPr lang="en-US" sz="900" dirty="0" smtClean="0">
                          <a:solidFill>
                            <a:srgbClr val="000000"/>
                          </a:solidFill>
                          <a:latin typeface="+mn-lt"/>
                          <a:ea typeface="Calibri"/>
                          <a:cs typeface="Franklin Gothic Book"/>
                        </a:rPr>
                        <a:t>end.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 effective </a:t>
                      </a:r>
                      <a:r>
                        <a:rPr lang="en-US" sz="900" dirty="0">
                          <a:solidFill>
                            <a:srgbClr val="000000"/>
                          </a:solidFill>
                          <a:latin typeface="+mn-lt"/>
                          <a:ea typeface="Calibri"/>
                          <a:cs typeface="Franklin Gothic Book"/>
                        </a:rPr>
                        <a:t>introduction and conclusion for audience and </a:t>
                      </a:r>
                      <a:r>
                        <a:rPr lang="en-US" sz="900" dirty="0" smtClean="0">
                          <a:solidFill>
                            <a:srgbClr val="000000"/>
                          </a:solidFill>
                          <a:latin typeface="+mn-lt"/>
                          <a:ea typeface="Calibri"/>
                          <a:cs typeface="Franklin Gothic Book"/>
                        </a:rPr>
                        <a:t>purpose.</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provides thorough and convincing support/evidence for the controlling idea or main idea that includes the effective use of sources, facts, and details: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evidence from sources is smoothly </a:t>
                      </a:r>
                      <a:r>
                        <a:rPr lang="en-US" sz="900" dirty="0" smtClean="0">
                          <a:solidFill>
                            <a:srgbClr val="000000"/>
                          </a:solidFill>
                          <a:latin typeface="+mn-lt"/>
                          <a:ea typeface="Calibri"/>
                          <a:cs typeface="Franklin Gothic Book"/>
                        </a:rPr>
                        <a:t>integrated comprehensive</a:t>
                      </a:r>
                      <a:r>
                        <a:rPr lang="en-US" sz="900" dirty="0">
                          <a:solidFill>
                            <a:srgbClr val="000000"/>
                          </a:solidFill>
                          <a:latin typeface="+mn-lt"/>
                          <a:ea typeface="Calibri"/>
                          <a:cs typeface="Franklin Gothic Book"/>
                        </a:rPr>
                        <a:t>, and relevant </a:t>
                      </a:r>
                      <a:r>
                        <a:rPr lang="en-US" sz="900" dirty="0" smtClean="0">
                          <a:solidFill>
                            <a:srgbClr val="000000"/>
                          </a:solidFill>
                          <a:latin typeface="+mn-lt"/>
                          <a:ea typeface="Calibri"/>
                          <a:cs typeface="Franklin Gothic Book"/>
                        </a:rPr>
                        <a:t>.</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effective </a:t>
                      </a:r>
                      <a:r>
                        <a:rPr lang="en-US" sz="900" dirty="0">
                          <a:solidFill>
                            <a:srgbClr val="000000"/>
                          </a:solidFill>
                          <a:latin typeface="+mn-lt"/>
                          <a:ea typeface="Calibri"/>
                          <a:cs typeface="Franklin Gothic Book"/>
                        </a:rPr>
                        <a:t>use of a variety of elaborative techniques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clearly and effectively expresses ideas, using precise language: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academic and domain-specific vocabulary is clearly appropriate for the audience and </a:t>
                      </a:r>
                      <a:r>
                        <a:rPr lang="en-US" sz="900" dirty="0" smtClean="0">
                          <a:solidFill>
                            <a:srgbClr val="000000"/>
                          </a:solidFill>
                          <a:latin typeface="+mn-lt"/>
                          <a:ea typeface="Calibri"/>
                          <a:cs typeface="Franklin Gothic Book"/>
                        </a:rPr>
                        <a:t>purpose.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demonstrates a strong command of conventions: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few</a:t>
                      </a:r>
                      <a:r>
                        <a:rPr lang="en-US" sz="900" dirty="0">
                          <a:solidFill>
                            <a:srgbClr val="000000"/>
                          </a:solidFill>
                          <a:latin typeface="+mn-lt"/>
                          <a:ea typeface="Calibri"/>
                          <a:cs typeface="Franklin Gothic Book"/>
                        </a:rPr>
                        <a:t>, if any, errors are present in usage and sentence </a:t>
                      </a:r>
                      <a:r>
                        <a:rPr lang="en-US" sz="900" dirty="0" smtClean="0">
                          <a:solidFill>
                            <a:srgbClr val="000000"/>
                          </a:solidFill>
                          <a:latin typeface="+mn-lt"/>
                          <a:ea typeface="Calibri"/>
                          <a:cs typeface="Franklin Gothic Book"/>
                        </a:rPr>
                        <a:t>formation.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effective </a:t>
                      </a:r>
                      <a:r>
                        <a:rPr lang="en-US" sz="900" dirty="0">
                          <a:solidFill>
                            <a:srgbClr val="000000"/>
                          </a:solidFill>
                          <a:latin typeface="+mn-lt"/>
                          <a:ea typeface="Calibri"/>
                          <a:cs typeface="Franklin Gothic Book"/>
                        </a:rPr>
                        <a:t>and consistent use of punctuation, capitalization, and </a:t>
                      </a:r>
                      <a:r>
                        <a:rPr lang="en-US" sz="900" dirty="0" smtClean="0">
                          <a:solidFill>
                            <a:srgbClr val="000000"/>
                          </a:solidFill>
                          <a:latin typeface="+mn-lt"/>
                          <a:ea typeface="Calibri"/>
                          <a:cs typeface="Franklin Gothic Book"/>
                        </a:rPr>
                        <a:t>spelling.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214835">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n-US" sz="1000" b="1" dirty="0" smtClean="0">
                          <a:solidFill>
                            <a:srgbClr val="000000"/>
                          </a:solidFill>
                          <a:effectLst>
                            <a:outerShdw blurRad="38100" dist="38100" dir="2700000" algn="tl">
                              <a:srgbClr val="000000">
                                <a:alpha val="43137"/>
                              </a:srgbClr>
                            </a:outerShdw>
                          </a:effectLst>
                          <a:latin typeface="+mn-lt"/>
                          <a:ea typeface="Calibri"/>
                          <a:cs typeface="Times New Roman"/>
                        </a:rPr>
                        <a:t>Proficient</a:t>
                      </a:r>
                      <a:endParaRPr lang="en-US" sz="1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is adequately sustained and generally focused</a:t>
                      </a:r>
                      <a:r>
                        <a:rPr lang="en-US" sz="900" dirty="0" smtClean="0">
                          <a:solidFill>
                            <a:srgbClr val="000000"/>
                          </a:solidFill>
                          <a:latin typeface="+mn-lt"/>
                          <a:ea typeface="Calibri"/>
                          <a:cs typeface="Franklin Gothic Book"/>
                        </a:rPr>
                        <a:t>:</a:t>
                      </a: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focus </a:t>
                      </a:r>
                      <a:r>
                        <a:rPr lang="en-US" sz="900" dirty="0">
                          <a:solidFill>
                            <a:srgbClr val="000000"/>
                          </a:solidFill>
                          <a:latin typeface="+mn-lt"/>
                          <a:ea typeface="Calibri"/>
                          <a:cs typeface="Franklin Gothic Book"/>
                        </a:rPr>
                        <a:t>is clear and for the most part maintained, </a:t>
                      </a:r>
                      <a:r>
                        <a:rPr lang="en-US" sz="900" i="1" dirty="0">
                          <a:solidFill>
                            <a:srgbClr val="000000"/>
                          </a:solidFill>
                          <a:latin typeface="+mn-lt"/>
                          <a:ea typeface="Calibri"/>
                          <a:cs typeface="Franklin Gothic Book"/>
                        </a:rPr>
                        <a:t>though some loosely related material may be </a:t>
                      </a:r>
                      <a:r>
                        <a:rPr lang="en-US" sz="900" i="1" dirty="0" smtClean="0">
                          <a:solidFill>
                            <a:srgbClr val="000000"/>
                          </a:solidFill>
                          <a:latin typeface="+mn-lt"/>
                          <a:ea typeface="Calibri"/>
                          <a:cs typeface="Franklin Gothic Book"/>
                        </a:rPr>
                        <a:t>present. </a:t>
                      </a:r>
                    </a:p>
                    <a:p>
                      <a:pPr marL="58738" marR="0" indent="-58738" algn="l">
                        <a:spcBef>
                          <a:spcPts val="0"/>
                        </a:spcBef>
                        <a:spcAft>
                          <a:spcPts val="0"/>
                        </a:spcAft>
                        <a:buFont typeface="Arial" pitchFamily="34" charset="0"/>
                        <a:buChar char="•"/>
                      </a:pPr>
                      <a:endParaRPr lang="en-US" sz="900" i="1"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some </a:t>
                      </a:r>
                      <a:r>
                        <a:rPr lang="en-US" sz="900" dirty="0">
                          <a:solidFill>
                            <a:srgbClr val="000000"/>
                          </a:solidFill>
                          <a:latin typeface="+mn-lt"/>
                          <a:ea typeface="Calibri"/>
                          <a:cs typeface="Franklin Gothic Book"/>
                        </a:rPr>
                        <a:t>context for the controlling idea or main idea of the topic is </a:t>
                      </a:r>
                      <a:r>
                        <a:rPr lang="en-US" sz="900" dirty="0" smtClean="0">
                          <a:solidFill>
                            <a:srgbClr val="000000"/>
                          </a:solidFill>
                          <a:latin typeface="+mn-lt"/>
                          <a:ea typeface="Calibri"/>
                          <a:cs typeface="Franklin Gothic Book"/>
                        </a:rPr>
                        <a:t>adequate.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has an evident organizational structure and a sense of completeness, though there may be minor flaws and some ideas may be loosely connected: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adequate </a:t>
                      </a:r>
                      <a:r>
                        <a:rPr lang="en-US" sz="900" dirty="0">
                          <a:solidFill>
                            <a:srgbClr val="000000"/>
                          </a:solidFill>
                          <a:latin typeface="+mn-lt"/>
                          <a:ea typeface="Calibri"/>
                          <a:cs typeface="Franklin Gothic Book"/>
                        </a:rPr>
                        <a:t>use of transitional strategies with some variety adequate progression of ideas from beginning to </a:t>
                      </a:r>
                      <a:r>
                        <a:rPr lang="en-US" sz="900" dirty="0" smtClean="0">
                          <a:solidFill>
                            <a:srgbClr val="000000"/>
                          </a:solidFill>
                          <a:latin typeface="+mn-lt"/>
                          <a:ea typeface="Calibri"/>
                          <a:cs typeface="Franklin Gothic Book"/>
                        </a:rPr>
                        <a:t>end.</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adequate introduction </a:t>
                      </a:r>
                      <a:r>
                        <a:rPr lang="en-US" sz="900" dirty="0">
                          <a:solidFill>
                            <a:srgbClr val="000000"/>
                          </a:solidFill>
                          <a:latin typeface="+mn-lt"/>
                          <a:ea typeface="Calibri"/>
                          <a:cs typeface="Franklin Gothic Book"/>
                        </a:rPr>
                        <a:t>and conclusion </a:t>
                      </a: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provides adequate support/evidence for the controlling idea or main idea that includes the use of sources, facts, and details: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some </a:t>
                      </a:r>
                      <a:r>
                        <a:rPr lang="en-US" sz="900" dirty="0">
                          <a:solidFill>
                            <a:srgbClr val="000000"/>
                          </a:solidFill>
                          <a:latin typeface="+mn-lt"/>
                          <a:ea typeface="Calibri"/>
                          <a:cs typeface="Franklin Gothic Book"/>
                        </a:rPr>
                        <a:t>evidence from sources is integrated, though citations may be general or imprecise </a:t>
                      </a:r>
                      <a:r>
                        <a:rPr lang="en-US" sz="900" dirty="0" smtClean="0">
                          <a:solidFill>
                            <a:srgbClr val="000000"/>
                          </a:solidFill>
                          <a:latin typeface="+mn-lt"/>
                          <a:ea typeface="Calibri"/>
                          <a:cs typeface="Franklin Gothic Book"/>
                        </a:rPr>
                        <a:t>.</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adequate </a:t>
                      </a:r>
                      <a:r>
                        <a:rPr lang="en-US" sz="900" dirty="0">
                          <a:solidFill>
                            <a:srgbClr val="000000"/>
                          </a:solidFill>
                          <a:latin typeface="+mn-lt"/>
                          <a:ea typeface="Calibri"/>
                          <a:cs typeface="Franklin Gothic Book"/>
                        </a:rPr>
                        <a:t>use of some elaborative techniques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adequately expresses ideas, employing a mix of precise with more general </a:t>
                      </a:r>
                      <a:r>
                        <a:rPr lang="en-US" sz="900" dirty="0" smtClean="0">
                          <a:solidFill>
                            <a:srgbClr val="000000"/>
                          </a:solidFill>
                          <a:latin typeface="+mn-lt"/>
                          <a:ea typeface="Calibri"/>
                          <a:cs typeface="Franklin Gothic Book"/>
                        </a:rPr>
                        <a:t>language.</a:t>
                      </a: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domain-specific vocabulary is generally appropriate for the audience and </a:t>
                      </a:r>
                      <a:r>
                        <a:rPr lang="en-US" sz="900" dirty="0" smtClean="0">
                          <a:solidFill>
                            <a:srgbClr val="000000"/>
                          </a:solidFill>
                          <a:latin typeface="+mn-lt"/>
                          <a:ea typeface="Calibri"/>
                          <a:cs typeface="Franklin Gothic Book"/>
                        </a:rPr>
                        <a:t>purpose.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demonstrates an adequate command of conventions: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some </a:t>
                      </a:r>
                      <a:r>
                        <a:rPr lang="en-US" sz="900" dirty="0">
                          <a:solidFill>
                            <a:srgbClr val="000000"/>
                          </a:solidFill>
                          <a:latin typeface="+mn-lt"/>
                          <a:ea typeface="Calibri"/>
                          <a:cs typeface="Franklin Gothic Book"/>
                        </a:rPr>
                        <a:t>errors in usage and sentence formation may be present, but no systematic pattern of errors is </a:t>
                      </a:r>
                      <a:r>
                        <a:rPr lang="en-US" sz="900" dirty="0" smtClean="0">
                          <a:solidFill>
                            <a:srgbClr val="000000"/>
                          </a:solidFill>
                          <a:latin typeface="+mn-lt"/>
                          <a:ea typeface="Calibri"/>
                          <a:cs typeface="Franklin Gothic Book"/>
                        </a:rPr>
                        <a:t>displayed.</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adequate </a:t>
                      </a:r>
                      <a:r>
                        <a:rPr lang="en-US" sz="900" dirty="0">
                          <a:solidFill>
                            <a:srgbClr val="000000"/>
                          </a:solidFill>
                          <a:latin typeface="+mn-lt"/>
                          <a:ea typeface="Calibri"/>
                          <a:cs typeface="Franklin Gothic Book"/>
                        </a:rPr>
                        <a:t>use of punctuation, capitalization, and </a:t>
                      </a:r>
                      <a:r>
                        <a:rPr lang="en-US" sz="900" dirty="0" smtClean="0">
                          <a:solidFill>
                            <a:srgbClr val="000000"/>
                          </a:solidFill>
                          <a:latin typeface="+mn-lt"/>
                          <a:ea typeface="Calibri"/>
                          <a:cs typeface="Franklin Gothic Book"/>
                        </a:rPr>
                        <a:t>spelling.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937980">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Developing</a:t>
                      </a:r>
                      <a:endParaRPr lang="en-US" sz="9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is somewhat sustained and may have a minor drift in focus</a:t>
                      </a:r>
                      <a:r>
                        <a:rPr lang="en-US" sz="900" dirty="0" smtClean="0">
                          <a:solidFill>
                            <a:srgbClr val="000000"/>
                          </a:solidFill>
                          <a:latin typeface="+mn-lt"/>
                          <a:ea typeface="Calibri"/>
                          <a:cs typeface="Franklin Gothic Book"/>
                        </a:rPr>
                        <a:t>:</a:t>
                      </a: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may </a:t>
                      </a:r>
                      <a:r>
                        <a:rPr lang="en-US" sz="900" dirty="0">
                          <a:solidFill>
                            <a:srgbClr val="000000"/>
                          </a:solidFill>
                          <a:latin typeface="+mn-lt"/>
                          <a:ea typeface="Calibri"/>
                          <a:cs typeface="Franklin Gothic Book"/>
                        </a:rPr>
                        <a:t>be clearly focused on the controlling or main idea, but is insufficiently </a:t>
                      </a:r>
                      <a:r>
                        <a:rPr lang="en-US" sz="900" dirty="0" smtClean="0">
                          <a:solidFill>
                            <a:srgbClr val="000000"/>
                          </a:solidFill>
                          <a:latin typeface="+mn-lt"/>
                          <a:ea typeface="Calibri"/>
                          <a:cs typeface="Franklin Gothic Book"/>
                        </a:rPr>
                        <a:t>sustained.</a:t>
                      </a:r>
                    </a:p>
                    <a:p>
                      <a:pPr marL="58738" marR="0" indent="-58738" algn="l">
                        <a:spcBef>
                          <a:spcPts val="0"/>
                        </a:spcBef>
                        <a:spcAft>
                          <a:spcPts val="0"/>
                        </a:spcAft>
                        <a:buFont typeface="Arial" pitchFamily="34" charset="0"/>
                        <a:buChar char="•"/>
                      </a:pPr>
                      <a:endParaRPr lang="en-US" sz="900" dirty="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controlling </a:t>
                      </a:r>
                      <a:r>
                        <a:rPr lang="en-US" sz="900" dirty="0">
                          <a:solidFill>
                            <a:srgbClr val="000000"/>
                          </a:solidFill>
                          <a:latin typeface="+mn-lt"/>
                          <a:ea typeface="Calibri"/>
                          <a:cs typeface="Franklin Gothic Book"/>
                        </a:rPr>
                        <a:t>idea or main idea may be unclear and somewhat unfocused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has an inconsistent organizational structure, and flaws are evident: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inconsistent </a:t>
                      </a:r>
                      <a:r>
                        <a:rPr lang="en-US" sz="900" dirty="0">
                          <a:solidFill>
                            <a:srgbClr val="000000"/>
                          </a:solidFill>
                          <a:latin typeface="+mn-lt"/>
                          <a:ea typeface="Calibri"/>
                          <a:cs typeface="Franklin Gothic Book"/>
                        </a:rPr>
                        <a:t>use of transitional strategies with little variety uneven progression of ideas from beginning to </a:t>
                      </a:r>
                      <a:r>
                        <a:rPr lang="en-US" sz="900" dirty="0" smtClean="0">
                          <a:solidFill>
                            <a:srgbClr val="000000"/>
                          </a:solidFill>
                          <a:latin typeface="+mn-lt"/>
                          <a:ea typeface="Calibri"/>
                          <a:cs typeface="Franklin Gothic Book"/>
                        </a:rPr>
                        <a:t>end.</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conclusion </a:t>
                      </a:r>
                      <a:r>
                        <a:rPr lang="en-US" sz="900" dirty="0">
                          <a:solidFill>
                            <a:srgbClr val="000000"/>
                          </a:solidFill>
                          <a:latin typeface="+mn-lt"/>
                          <a:ea typeface="Calibri"/>
                          <a:cs typeface="Franklin Gothic Book"/>
                        </a:rPr>
                        <a:t>and introduction, if present, are </a:t>
                      </a:r>
                      <a:r>
                        <a:rPr lang="en-US" sz="900" dirty="0" smtClean="0">
                          <a:solidFill>
                            <a:srgbClr val="000000"/>
                          </a:solidFill>
                          <a:latin typeface="+mn-lt"/>
                          <a:ea typeface="Calibri"/>
                          <a:cs typeface="Franklin Gothic Book"/>
                        </a:rPr>
                        <a:t>weak.</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provides uneven, cursory support/evidence for the controlling idea or main idea that includes partial or uneven use of sources, facts, and details: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evidence </a:t>
                      </a:r>
                      <a:r>
                        <a:rPr lang="en-US" sz="900" dirty="0">
                          <a:solidFill>
                            <a:srgbClr val="000000"/>
                          </a:solidFill>
                          <a:latin typeface="+mn-lt"/>
                          <a:ea typeface="Calibri"/>
                          <a:cs typeface="Franklin Gothic Book"/>
                        </a:rPr>
                        <a:t>from sources is weakly integrated, and citations, if present, are </a:t>
                      </a:r>
                      <a:r>
                        <a:rPr lang="en-US" sz="900" dirty="0" smtClean="0">
                          <a:solidFill>
                            <a:srgbClr val="000000"/>
                          </a:solidFill>
                          <a:latin typeface="+mn-lt"/>
                          <a:ea typeface="Calibri"/>
                          <a:cs typeface="Franklin Gothic Book"/>
                        </a:rPr>
                        <a:t>uneven.</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weak or uneven use </a:t>
                      </a:r>
                      <a:r>
                        <a:rPr lang="en-US" sz="900" dirty="0">
                          <a:solidFill>
                            <a:srgbClr val="000000"/>
                          </a:solidFill>
                          <a:latin typeface="+mn-lt"/>
                          <a:ea typeface="Calibri"/>
                          <a:cs typeface="Franklin Gothic Book"/>
                        </a:rPr>
                        <a:t>of elaborative techniques </a:t>
                      </a: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expresses ideas unevenly, using simplistic language: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domain-specific vocabulary that may at times be inappropriate for the audience and </a:t>
                      </a:r>
                      <a:r>
                        <a:rPr lang="en-US" sz="900" dirty="0" smtClean="0">
                          <a:solidFill>
                            <a:srgbClr val="000000"/>
                          </a:solidFill>
                          <a:latin typeface="+mn-lt"/>
                          <a:ea typeface="Calibri"/>
                          <a:cs typeface="Franklin Gothic Book"/>
                        </a:rPr>
                        <a:t>purpose.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demonstrates a partial command of conventions: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frequent </a:t>
                      </a:r>
                      <a:r>
                        <a:rPr lang="en-US" sz="900" dirty="0">
                          <a:solidFill>
                            <a:srgbClr val="000000"/>
                          </a:solidFill>
                          <a:latin typeface="+mn-lt"/>
                          <a:ea typeface="Calibri"/>
                          <a:cs typeface="Franklin Gothic Book"/>
                        </a:rPr>
                        <a:t>errors in usage may obscure </a:t>
                      </a:r>
                      <a:r>
                        <a:rPr lang="en-US" sz="900" dirty="0" smtClean="0">
                          <a:solidFill>
                            <a:srgbClr val="000000"/>
                          </a:solidFill>
                          <a:latin typeface="+mn-lt"/>
                          <a:ea typeface="Calibri"/>
                          <a:cs typeface="Franklin Gothic Book"/>
                        </a:rPr>
                        <a:t>meaning.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inconsistent </a:t>
                      </a:r>
                      <a:r>
                        <a:rPr lang="en-US" sz="900" dirty="0">
                          <a:solidFill>
                            <a:srgbClr val="000000"/>
                          </a:solidFill>
                          <a:latin typeface="+mn-lt"/>
                          <a:ea typeface="Calibri"/>
                          <a:cs typeface="Franklin Gothic Book"/>
                        </a:rPr>
                        <a:t>use of punctuation, capitalization, and </a:t>
                      </a:r>
                      <a:r>
                        <a:rPr lang="en-US" sz="900" dirty="0" smtClean="0">
                          <a:solidFill>
                            <a:srgbClr val="000000"/>
                          </a:solidFill>
                          <a:latin typeface="+mn-lt"/>
                          <a:ea typeface="Calibri"/>
                          <a:cs typeface="Franklin Gothic Book"/>
                        </a:rPr>
                        <a:t>spelling.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22699">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n-US" sz="1000" b="1" dirty="0" smtClean="0">
                          <a:solidFill>
                            <a:srgbClr val="000000"/>
                          </a:solidFill>
                          <a:effectLst>
                            <a:outerShdw blurRad="38100" dist="38100" dir="2700000" algn="tl">
                              <a:srgbClr val="000000">
                                <a:alpha val="43137"/>
                              </a:srgbClr>
                            </a:outerShdw>
                          </a:effectLst>
                          <a:latin typeface="+mn-lt"/>
                          <a:ea typeface="Calibri"/>
                          <a:cs typeface="Times New Roman"/>
                        </a:rPr>
                        <a:t>Emerging</a:t>
                      </a:r>
                      <a:endParaRPr lang="en-US" sz="1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may be related to the topic but may provide little or no focus</a:t>
                      </a:r>
                      <a:r>
                        <a:rPr lang="en-US" sz="900" dirty="0" smtClean="0">
                          <a:solidFill>
                            <a:srgbClr val="000000"/>
                          </a:solidFill>
                          <a:latin typeface="+mn-lt"/>
                          <a:ea typeface="Calibri"/>
                          <a:cs typeface="Franklin Gothic Book"/>
                        </a:rPr>
                        <a:t>:</a:t>
                      </a: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may </a:t>
                      </a:r>
                      <a:r>
                        <a:rPr lang="en-US" sz="900" dirty="0">
                          <a:solidFill>
                            <a:srgbClr val="000000"/>
                          </a:solidFill>
                          <a:latin typeface="+mn-lt"/>
                          <a:ea typeface="Calibri"/>
                          <a:cs typeface="Franklin Gothic Book"/>
                        </a:rPr>
                        <a:t>be very brief may have a major drift </a:t>
                      </a:r>
                      <a:r>
                        <a:rPr lang="en-US" sz="900" dirty="0" smtClean="0">
                          <a:solidFill>
                            <a:srgbClr val="000000"/>
                          </a:solidFill>
                          <a:latin typeface="+mn-lt"/>
                          <a:ea typeface="Calibri"/>
                          <a:cs typeface="Franklin Gothic Book"/>
                        </a:rPr>
                        <a:t>focus.</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may </a:t>
                      </a:r>
                      <a:r>
                        <a:rPr lang="en-US" sz="900" dirty="0">
                          <a:solidFill>
                            <a:srgbClr val="000000"/>
                          </a:solidFill>
                          <a:latin typeface="+mn-lt"/>
                          <a:ea typeface="Calibri"/>
                          <a:cs typeface="Franklin Gothic Book"/>
                        </a:rPr>
                        <a:t>be confusing or ambiguous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has little or no discernible organizational structure: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few </a:t>
                      </a:r>
                      <a:r>
                        <a:rPr lang="en-US" sz="900" dirty="0">
                          <a:solidFill>
                            <a:srgbClr val="000000"/>
                          </a:solidFill>
                          <a:latin typeface="+mn-lt"/>
                          <a:ea typeface="Calibri"/>
                          <a:cs typeface="Franklin Gothic Book"/>
                        </a:rPr>
                        <a:t>or no transitional strategies are evident </a:t>
                      </a:r>
                      <a:r>
                        <a:rPr lang="en-US" sz="900" dirty="0" smtClean="0">
                          <a:solidFill>
                            <a:srgbClr val="000000"/>
                          </a:solidFill>
                          <a:latin typeface="+mn-lt"/>
                          <a:ea typeface="Calibri"/>
                          <a:cs typeface="Franklin Gothic Book"/>
                        </a:rPr>
                        <a:t>.</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frequent </a:t>
                      </a:r>
                      <a:r>
                        <a:rPr lang="en-US" sz="900" dirty="0">
                          <a:solidFill>
                            <a:srgbClr val="000000"/>
                          </a:solidFill>
                          <a:latin typeface="+mn-lt"/>
                          <a:ea typeface="Calibri"/>
                          <a:cs typeface="Franklin Gothic Book"/>
                        </a:rPr>
                        <a:t>extraneous ideas may intrude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provides minimal support/evidence for the controlling idea or main idea that includes little or no use of sources, facts, and details: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evidence from the source material is minimal, absent, in error, or irrelevant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expression of ideas is vague, lacks clarity, or is confusing: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uses </a:t>
                      </a:r>
                      <a:r>
                        <a:rPr lang="en-US" sz="900" dirty="0">
                          <a:solidFill>
                            <a:srgbClr val="000000"/>
                          </a:solidFill>
                          <a:latin typeface="+mn-lt"/>
                          <a:ea typeface="Calibri"/>
                          <a:cs typeface="Franklin Gothic Book"/>
                        </a:rPr>
                        <a:t>limited language or domain-specific </a:t>
                      </a:r>
                      <a:r>
                        <a:rPr lang="en-US" sz="900" dirty="0" smtClean="0">
                          <a:solidFill>
                            <a:srgbClr val="000000"/>
                          </a:solidFill>
                          <a:latin typeface="+mn-lt"/>
                          <a:ea typeface="Calibri"/>
                          <a:cs typeface="Franklin Gothic Book"/>
                        </a:rPr>
                        <a:t>vocabulary.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may </a:t>
                      </a:r>
                      <a:r>
                        <a:rPr lang="en-US" sz="900" dirty="0">
                          <a:solidFill>
                            <a:srgbClr val="000000"/>
                          </a:solidFill>
                          <a:latin typeface="+mn-lt"/>
                          <a:ea typeface="Calibri"/>
                          <a:cs typeface="Franklin Gothic Book"/>
                        </a:rPr>
                        <a:t>have little sense of audience and purpose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demonstrates a lack of command of conventions: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errors </a:t>
                      </a:r>
                      <a:r>
                        <a:rPr lang="en-US" sz="900" dirty="0">
                          <a:solidFill>
                            <a:srgbClr val="000000"/>
                          </a:solidFill>
                          <a:latin typeface="+mn-lt"/>
                          <a:ea typeface="Calibri"/>
                          <a:cs typeface="Franklin Gothic Book"/>
                        </a:rPr>
                        <a:t>are frequent and </a:t>
                      </a:r>
                      <a:r>
                        <a:rPr lang="en-US" sz="900" dirty="0" smtClean="0">
                          <a:solidFill>
                            <a:srgbClr val="000000"/>
                          </a:solidFill>
                          <a:latin typeface="+mn-lt"/>
                          <a:ea typeface="Calibri"/>
                          <a:cs typeface="Franklin Gothic Book"/>
                        </a:rPr>
                        <a:t>severe.</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meaning </a:t>
                      </a:r>
                      <a:r>
                        <a:rPr lang="en-US" sz="900" dirty="0">
                          <a:solidFill>
                            <a:srgbClr val="000000"/>
                          </a:solidFill>
                          <a:latin typeface="+mn-lt"/>
                          <a:ea typeface="Calibri"/>
                          <a:cs typeface="Franklin Gothic Book"/>
                        </a:rPr>
                        <a:t>is often </a:t>
                      </a:r>
                      <a:r>
                        <a:rPr lang="en-US" sz="900" dirty="0" smtClean="0">
                          <a:solidFill>
                            <a:srgbClr val="000000"/>
                          </a:solidFill>
                          <a:latin typeface="+mn-lt"/>
                          <a:ea typeface="Calibri"/>
                          <a:cs typeface="Franklin Gothic Book"/>
                        </a:rPr>
                        <a:t>obscure. </a:t>
                      </a:r>
                      <a:endParaRPr lang="en-US" sz="90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758">
                <a:tc>
                  <a:txBody>
                    <a:bodyPr/>
                    <a:lstStyle/>
                    <a:p>
                      <a:pPr marL="0" marR="0" algn="ctr">
                        <a:lnSpc>
                          <a:spcPct val="115000"/>
                        </a:lnSpc>
                        <a:spcBef>
                          <a:spcPts val="0"/>
                        </a:spcBef>
                        <a:spcAft>
                          <a:spcPts val="0"/>
                        </a:spcAft>
                      </a:pPr>
                      <a:r>
                        <a:rPr lang="en-US" sz="2000" b="1" dirty="0">
                          <a:solidFill>
                            <a:srgbClr val="000000"/>
                          </a:solidFill>
                          <a:effectLst>
                            <a:outerShdw blurRad="38100" dist="38100" dir="2700000" algn="tl">
                              <a:srgbClr val="000000">
                                <a:alpha val="43137"/>
                              </a:srgbClr>
                            </a:outerShdw>
                          </a:effectLst>
                          <a:latin typeface="+mn-lt"/>
                          <a:ea typeface="Times New Roman"/>
                          <a:cs typeface="Times New Roman"/>
                        </a:rPr>
                        <a:t>0</a:t>
                      </a:r>
                      <a:endParaRPr lang="en-US" sz="2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n-US" sz="1000" b="0" i="0" u="none" strike="noStrike" dirty="0">
                          <a:solidFill>
                            <a:srgbClr val="000000"/>
                          </a:solidFill>
                          <a:latin typeface="+mn-lt"/>
                        </a:rPr>
                        <a:t>A response gets no credit if it provides no evidence of the ability to [fill in with key language from the intended target].</a:t>
                      </a:r>
                    </a:p>
                  </a:txBody>
                  <a:tcPr marL="92536" marR="10516"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0" y="152401"/>
            <a:ext cx="7686040" cy="313266"/>
          </a:xfrm>
          <a:prstGeom prst="rect">
            <a:avLst/>
          </a:prstGeom>
        </p:spPr>
        <p:txBody>
          <a:bodyPr wrap="square" lIns="96874" tIns="48438" rIns="96874" bIns="48438">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n-US" sz="1400" b="1" dirty="0">
                <a:effectLst>
                  <a:outerShdw blurRad="38100" dist="38100" dir="2700000" algn="tl">
                    <a:srgbClr val="000000">
                      <a:alpha val="43137"/>
                    </a:srgbClr>
                  </a:outerShdw>
                </a:effectLst>
              </a:rPr>
              <a:t> Grades 3 - 5: Generic 4-Point Informational/Explanatory Writing Rubric </a:t>
            </a:r>
            <a:r>
              <a:rPr lang="en-US" sz="1400" b="1" u="sng" dirty="0">
                <a:effectLst>
                  <a:outerShdw blurRad="38100" dist="38100" dir="2700000" algn="tl">
                    <a:srgbClr val="000000">
                      <a:alpha val="43137"/>
                    </a:srgbClr>
                  </a:outerShdw>
                </a:effectLst>
              </a:rPr>
              <a:t>Performance Task </a:t>
            </a:r>
            <a:endParaRPr lang="en-US" sz="1400" u="sng"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E8A0ECE-C9E2-4B32-8A0E-7D248228F9D1}" type="slidenum">
              <a:rPr lang="en-US" smtClean="0"/>
              <a:pPr/>
              <a:t>13</a:t>
            </a:fld>
            <a:endParaRPr lang="en-US" dirty="0"/>
          </a:p>
        </p:txBody>
      </p:sp>
    </p:spTree>
    <p:extLst>
      <p:ext uri="{BB962C8B-B14F-4D97-AF65-F5344CB8AC3E}">
        <p14:creationId xmlns:p14="http://schemas.microsoft.com/office/powerpoint/2010/main" val="694365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178704271"/>
              </p:ext>
            </p:extLst>
          </p:nvPr>
        </p:nvGraphicFramePr>
        <p:xfrm>
          <a:off x="431800" y="771144"/>
          <a:ext cx="6822440" cy="6661404"/>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Interim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493776">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smtClean="0">
                          <a:ln>
                            <a:noFill/>
                          </a:ln>
                          <a:solidFill>
                            <a:prstClr val="black"/>
                          </a:solidFill>
                          <a:effectLst/>
                          <a:uLnTx/>
                          <a:uFillTx/>
                          <a:latin typeface="+mn-lt"/>
                          <a:ea typeface="+mn-ea"/>
                          <a:cs typeface="+mn-cs"/>
                        </a:rPr>
                        <a:t>Constructed Response Research Rubrics Target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Ability to cite evidence to support opinions and/or ideas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74523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500" b="1" dirty="0" smtClean="0"/>
                        <a:t>Question #10</a:t>
                      </a:r>
                      <a:r>
                        <a:rPr lang="en-US" sz="1500" b="1" baseline="0" dirty="0" smtClean="0"/>
                        <a:t> </a:t>
                      </a:r>
                      <a:r>
                        <a:rPr lang="en-US" sz="1500" b="1" dirty="0" smtClean="0"/>
                        <a:t>Prompt:  </a:t>
                      </a:r>
                      <a:r>
                        <a:rPr lang="en-US" sz="1500" b="1" i="1" u="sng" dirty="0" smtClean="0"/>
                        <a:t>The Astronaut’s Diary</a:t>
                      </a:r>
                      <a:r>
                        <a:rPr lang="en-US" sz="1500" b="1" dirty="0" smtClean="0"/>
                        <a:t> describes the life of an astronaut.  At the end the narrator</a:t>
                      </a:r>
                      <a:r>
                        <a:rPr lang="en-US" sz="1500" b="1" baseline="0" dirty="0" smtClean="0"/>
                        <a:t> states that it</a:t>
                      </a:r>
                      <a:r>
                        <a:rPr lang="fr-FR" sz="1500" b="1" baseline="0" dirty="0" smtClean="0"/>
                        <a:t>’</a:t>
                      </a:r>
                      <a:r>
                        <a:rPr lang="en-US" sz="1500" b="1" baseline="0" dirty="0" smtClean="0"/>
                        <a:t>s a hard life.  Do you agree or disagree with the narrator?  Use examples from the diary to support your answer. </a:t>
                      </a:r>
                      <a:endParaRPr lang="en-US" sz="1500" b="1" baseline="0" dirty="0" smtClean="0">
                        <a:solidFill>
                          <a:schemeClr val="tx1"/>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452372">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gives sufficient evidence</a:t>
                      </a:r>
                      <a:r>
                        <a:rPr lang="en-US" sz="1100" b="1" u="none" dirty="0" smtClean="0"/>
                        <a:t> </a:t>
                      </a:r>
                      <a:r>
                        <a:rPr lang="en-US" sz="1100" u="none" dirty="0" smtClean="0"/>
                        <a:t>of </a:t>
                      </a:r>
                      <a:r>
                        <a:rPr lang="en-US" sz="1100" dirty="0" smtClean="0"/>
                        <a:t>the ability to cite</a:t>
                      </a:r>
                      <a:r>
                        <a:rPr lang="en-US" sz="1100" baseline="0" dirty="0" smtClean="0"/>
                        <a:t> evidence to support the student’s response.  Student can either agree with the idea that an astronaut has a hard life or disagree with the idea that an astronaut has a hard life as long as examples from the text are used as support.  Evidence from the text that supports the idea that the astronaut has a hard life can include: (1) there was so much work that they slept in shifts getting to the space station and at the space station, (2)  Each person has to take turns staying awake getting to the space station and at the space station  (3) any other details about the work they have to do.   Evidence from the text that supports the idea that the astronauts do not have a hard life can include: (1) they had real beds on the space station, (2) they shared the work, (3) they had better food, (4) any other positive details about being an astronaut.</a:t>
                      </a:r>
                      <a:endParaRPr lang="en-U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1274064">
                <a:tc>
                  <a:txBody>
                    <a:bodyPr/>
                    <a:lstStyle/>
                    <a:p>
                      <a:pPr algn="ctr"/>
                      <a:r>
                        <a:rPr lang="en-US" sz="2000" b="1" dirty="0" smtClean="0"/>
                        <a:t>2</a:t>
                      </a:r>
                      <a:endParaRPr lang="en-US" sz="2000" b="1" dirty="0"/>
                    </a:p>
                  </a:txBody>
                  <a:tcPr marL="103632" marR="103632" marT="50292" marB="50292" anchor="ctr"/>
                </a:tc>
                <a:tc>
                  <a:txBody>
                    <a:bodyPr/>
                    <a:lstStyle/>
                    <a:p>
                      <a:r>
                        <a:rPr lang="en-US" sz="1000" i="1" dirty="0" smtClean="0"/>
                        <a:t>Student states an opinion and cites sufficient evidence from the text to support the opinion.</a:t>
                      </a:r>
                    </a:p>
                    <a:p>
                      <a:r>
                        <a:rPr lang="en-US" sz="1100" i="0" dirty="0" smtClean="0"/>
                        <a:t>I </a:t>
                      </a:r>
                      <a:r>
                        <a:rPr lang="en-US" sz="1100" i="0" dirty="0" smtClean="0"/>
                        <a:t>agree that the astronauts have a hard life.  To get to the space station they had to fly all night and someone had to be awake.   At the space station they also had to stay awake to get the work done.   There</a:t>
                      </a:r>
                      <a:r>
                        <a:rPr lang="en-US" sz="1100" i="0" baseline="0" dirty="0" smtClean="0"/>
                        <a:t> was always a lot of work both getting to the space station and on the space station. </a:t>
                      </a:r>
                    </a:p>
                    <a:p>
                      <a:r>
                        <a:rPr lang="en-US" sz="1100" i="0" baseline="0" dirty="0" smtClean="0"/>
                        <a:t>OR</a:t>
                      </a:r>
                    </a:p>
                    <a:p>
                      <a:r>
                        <a:rPr lang="en-US" sz="1100" i="0" baseline="0" dirty="0" smtClean="0"/>
                        <a:t>I disagree that the astronaut’s have a hard life.  At the space station they had space and their own beds.  They got vegetables to eat.  They also shared the work so it was not too hard.  They also get to travel in space.  </a:t>
                      </a:r>
                      <a:endParaRPr lang="en-US" sz="1100" i="0" dirty="0"/>
                    </a:p>
                  </a:txBody>
                  <a:tcPr marL="103632" marR="103632" marT="50292" marB="50292"/>
                </a:tc>
              </a:tr>
              <a:tr h="603504">
                <a:tc>
                  <a:txBody>
                    <a:bodyPr/>
                    <a:lstStyle/>
                    <a:p>
                      <a:pPr algn="ctr"/>
                      <a:r>
                        <a:rPr lang="en-US" sz="2000" b="1" dirty="0" smtClean="0"/>
                        <a:t>1</a:t>
                      </a:r>
                      <a:endParaRPr lang="en-US" sz="2000" b="1" dirty="0"/>
                    </a:p>
                  </a:txBody>
                  <a:tcPr marL="103632" marR="103632" marT="50292" marB="50292" anchor="ct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states an opinion but cites minimal evidence from the text to support the opinion.</a:t>
                      </a:r>
                    </a:p>
                    <a:p>
                      <a:r>
                        <a:rPr lang="en-US" sz="1100" i="0" dirty="0" smtClean="0"/>
                        <a:t>I</a:t>
                      </a:r>
                      <a:r>
                        <a:rPr lang="en-US" sz="1100" i="0" baseline="0" dirty="0" smtClean="0"/>
                        <a:t> </a:t>
                      </a:r>
                      <a:r>
                        <a:rPr lang="en-US" sz="1100" i="0" baseline="0" dirty="0" smtClean="0"/>
                        <a:t>think the astronauts have a hard life.  They work hard and stay awake.  </a:t>
                      </a:r>
                    </a:p>
                    <a:p>
                      <a:r>
                        <a:rPr lang="en-US" sz="1100" i="0" baseline="0" dirty="0" smtClean="0"/>
                        <a:t>OR</a:t>
                      </a:r>
                    </a:p>
                    <a:p>
                      <a:r>
                        <a:rPr lang="en-US" sz="1100" i="0" baseline="0" dirty="0" smtClean="0"/>
                        <a:t>I don’t think they have a hard life.  They get big beds and lots of space. </a:t>
                      </a:r>
                      <a:endParaRPr lang="en-US" sz="1100" i="0" dirty="0"/>
                    </a:p>
                  </a:txBody>
                  <a:tcPr marL="103632" marR="103632" marT="50292" marB="50292"/>
                </a:tc>
              </a:tr>
              <a:tr h="603504">
                <a:tc>
                  <a:txBody>
                    <a:bodyPr/>
                    <a:lstStyle/>
                    <a:p>
                      <a:pPr algn="ctr"/>
                      <a:r>
                        <a:rPr lang="en-US" sz="2000" b="1" dirty="0" smtClean="0"/>
                        <a:t>0</a:t>
                      </a:r>
                      <a:endParaRPr lang="en-US" sz="2000" b="1" dirty="0"/>
                    </a:p>
                  </a:txBody>
                  <a:tcPr marL="103632" marR="103632" marT="50292" marB="50292" anchor="ct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states an opinion but cites none or unrelated evidence to support the opinion.</a:t>
                      </a:r>
                    </a:p>
                    <a:p>
                      <a:r>
                        <a:rPr lang="en-US" sz="1100" i="0" dirty="0" smtClean="0"/>
                        <a:t>Yes</a:t>
                      </a:r>
                      <a:r>
                        <a:rPr lang="en-US" sz="1100" i="0" dirty="0" smtClean="0"/>
                        <a:t>, they have a hard life.</a:t>
                      </a:r>
                    </a:p>
                    <a:p>
                      <a:r>
                        <a:rPr lang="en-US" sz="1100" i="0" dirty="0" smtClean="0"/>
                        <a:t>OR</a:t>
                      </a:r>
                    </a:p>
                    <a:p>
                      <a:r>
                        <a:rPr lang="en-US" sz="1100" i="0" dirty="0" smtClean="0"/>
                        <a:t>They</a:t>
                      </a:r>
                      <a:r>
                        <a:rPr lang="en-US" sz="1100" i="0" baseline="0" dirty="0" smtClean="0"/>
                        <a:t> don’t work a lot.</a:t>
                      </a:r>
                      <a:endParaRPr lang="en-US" sz="1100" i="0" dirty="0"/>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79017301"/>
              </p:ext>
            </p:extLst>
          </p:nvPr>
        </p:nvGraphicFramePr>
        <p:xfrm>
          <a:off x="5105400" y="7391400"/>
          <a:ext cx="2159000" cy="560070"/>
        </p:xfrm>
        <a:graphic>
          <a:graphicData uri="http://schemas.openxmlformats.org/drawingml/2006/table">
            <a:tbl>
              <a:tblPr/>
              <a:tblGrid>
                <a:gridCol w="2159000"/>
              </a:tblGrid>
              <a:tr h="154229">
                <a:tc>
                  <a:txBody>
                    <a:bodyPr/>
                    <a:lstStyle/>
                    <a:p>
                      <a:pPr marL="0" marR="0" algn="l">
                        <a:lnSpc>
                          <a:spcPct val="115000"/>
                        </a:lnSpc>
                        <a:spcBef>
                          <a:spcPts val="0"/>
                        </a:spcBef>
                        <a:spcAft>
                          <a:spcPts val="0"/>
                        </a:spcAft>
                      </a:pPr>
                      <a:r>
                        <a:rPr lang="en-US" sz="900" b="1" dirty="0" smtClean="0">
                          <a:solidFill>
                            <a:srgbClr val="000000"/>
                          </a:solidFill>
                          <a:latin typeface="+mn-lt"/>
                          <a:ea typeface="Times New Roman"/>
                          <a:cs typeface="Times New Roman"/>
                        </a:rPr>
                        <a:t>Standard RL.3.6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r>
                        <a:rPr lang="en-US" sz="900" dirty="0" smtClean="0"/>
                        <a:t>Distinguish their own point of view from that of the narrator or those of the characters</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972997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562235124"/>
              </p:ext>
            </p:extLst>
          </p:nvPr>
        </p:nvGraphicFramePr>
        <p:xfrm>
          <a:off x="518160" y="486156"/>
          <a:ext cx="6822440" cy="7402068"/>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Interim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u="sng" dirty="0" smtClean="0"/>
                        <a:t>Constructed Response</a:t>
                      </a:r>
                      <a:r>
                        <a:rPr lang="en-US" sz="1500" b="1" u="sng" baseline="0" dirty="0" smtClean="0"/>
                        <a:t> </a:t>
                      </a:r>
                      <a:r>
                        <a:rPr lang="en-US" sz="1500" b="1" u="sng" dirty="0" smtClean="0"/>
                        <a:t>Research Rubrics</a:t>
                      </a:r>
                      <a:r>
                        <a:rPr lang="en-US" sz="1500" b="1" u="sng" baseline="0" dirty="0" smtClean="0"/>
                        <a:t> </a:t>
                      </a:r>
                      <a:r>
                        <a:rPr lang="en-US" sz="1500" b="1" u="sng" dirty="0" smtClean="0"/>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smtClean="0"/>
                        <a:t>Locate, Select, Interpret and Integrate Information.</a:t>
                      </a:r>
                    </a:p>
                  </a:txBody>
                  <a:tcPr marL="103632" marR="103632" marT="50292" marB="50292"/>
                </a:tc>
                <a:tc hMerge="1">
                  <a:txBody>
                    <a:bodyPr/>
                    <a:lstStyle/>
                    <a:p>
                      <a:endParaRPr lang="en-US"/>
                    </a:p>
                  </a:txBody>
                  <a:tcPr/>
                </a:tc>
              </a:tr>
              <a:tr h="868680">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500" b="1" dirty="0" smtClean="0"/>
                        <a:t>Question #20</a:t>
                      </a:r>
                      <a:r>
                        <a:rPr lang="en-US" sz="1500" b="1" baseline="0" dirty="0" smtClean="0"/>
                        <a:t> </a:t>
                      </a:r>
                      <a:r>
                        <a:rPr lang="en-US" sz="1500" b="1" dirty="0" smtClean="0"/>
                        <a:t>Prompt:</a:t>
                      </a:r>
                      <a:r>
                        <a:rPr lang="en-US" sz="1500" b="1" baseline="0" dirty="0" smtClean="0"/>
                        <a:t>   After reading about Project Mercury and the beginnings of space flight, do you think Project Mercury was important?  Why or why not?  Use examples from the text to support your answer.</a:t>
                      </a:r>
                      <a:endParaRPr lang="en-US" sz="1500" b="1" dirty="0" smtClean="0"/>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248412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gives sufficient evidence</a:t>
                      </a:r>
                      <a:r>
                        <a:rPr lang="en-US" sz="1100" b="1" u="none" dirty="0" smtClean="0"/>
                        <a:t> </a:t>
                      </a:r>
                      <a:r>
                        <a:rPr lang="en-US" sz="1100" u="none" dirty="0" smtClean="0"/>
                        <a:t>of </a:t>
                      </a:r>
                      <a:r>
                        <a:rPr lang="en-US" sz="1100" dirty="0" smtClean="0"/>
                        <a:t>the ability to locate and select</a:t>
                      </a:r>
                      <a:r>
                        <a:rPr lang="en-US" sz="1100" baseline="0" dirty="0" smtClean="0"/>
                        <a:t> </a:t>
                      </a:r>
                      <a:r>
                        <a:rPr lang="en-US" sz="1100" dirty="0" smtClean="0"/>
                        <a:t>information that supports the idea that Project</a:t>
                      </a:r>
                      <a:r>
                        <a:rPr lang="en-US" sz="1100" baseline="0" dirty="0" smtClean="0"/>
                        <a:t> Mercury was valuable to NASA’s development of space flight. Evidence that supports the idea that Project Mercury was valuable include: (1) the first Americans went into space as part of Project Mercury, (2)  some of the astronauts orbited the Earth, (3) the test flights helped NASA fix problems, (4) the test flights helped make the rockets safer, (5) NASA learned how people could live and work in space , (6) NASA learned how to fly a spacecraft, (7) any other details explaining what NASA learned from Project Mercury.</a:t>
                      </a:r>
                      <a:endParaRPr lang="en-US" sz="1100" dirty="0" smtClean="0"/>
                    </a:p>
                    <a:p>
                      <a:pPr marL="0" marR="0" indent="0" algn="l" defTabSz="914318" rtl="0" eaLnBrk="1" fontAlgn="auto" latinLnBrk="0" hangingPunct="1">
                        <a:lnSpc>
                          <a:spcPct val="100000"/>
                        </a:lnSpc>
                        <a:spcBef>
                          <a:spcPts val="0"/>
                        </a:spcBef>
                        <a:spcAft>
                          <a:spcPts val="0"/>
                        </a:spcAft>
                        <a:buClrTx/>
                        <a:buSzTx/>
                        <a:buFontTx/>
                        <a:buNone/>
                        <a:tabLst/>
                        <a:defRPr/>
                      </a:pPr>
                      <a:endParaRPr lang="en-US" sz="1100" b="1" i="0" u="sng" baseline="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n-US" sz="1100" b="1" i="0" u="sng" baseline="0" dirty="0" smtClean="0"/>
                        <a:t>T</a:t>
                      </a:r>
                      <a:r>
                        <a:rPr lang="en-US" sz="1100" b="1" i="0" u="sng" dirty="0" smtClean="0"/>
                        <a:t>he response gives sufficient evidence</a:t>
                      </a:r>
                      <a:r>
                        <a:rPr lang="en-US" sz="1100" b="1" i="0" u="none" dirty="0" smtClean="0"/>
                        <a:t> </a:t>
                      </a:r>
                      <a:r>
                        <a:rPr lang="en-US" sz="1100" u="none" dirty="0" smtClean="0"/>
                        <a:t>of </a:t>
                      </a:r>
                      <a:r>
                        <a:rPr lang="en-US" sz="1100" dirty="0" smtClean="0"/>
                        <a:t>the ability to interpret and integrate information regarding the importance of Project Mercury to NASA</a:t>
                      </a:r>
                      <a:r>
                        <a:rPr lang="en-US" sz="1100" baseline="0" dirty="0" smtClean="0"/>
                        <a:t> and space flight.  The student must state that NASA learned many important lessons from Project Mercury.  Evidence to be cited includes any of the previous details: (1) the first Americans went into space as part of Project Mercury, (2)  some of the astronauts orbited the Earth, (3) the test flights helped NASA fix problems, (4) the test flights helped make the rockets safer, (5) NASA learned how people could live and work in space , (6) NASA learned how to fly a spacecraft, (7) any other details explaining what NASA learned from Project Mercury that supports the student’s statement that Project Mercury helped NASA learn about spaceflight.</a:t>
                      </a:r>
                      <a:endParaRPr lang="en-U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71144">
                <a:tc>
                  <a:txBody>
                    <a:bodyPr/>
                    <a:lstStyle/>
                    <a:p>
                      <a:pPr algn="ctr"/>
                      <a:r>
                        <a:rPr lang="en-US" sz="2000" b="1" dirty="0" smtClean="0"/>
                        <a:t>2</a:t>
                      </a:r>
                      <a:endParaRPr lang="en-US" sz="2000" b="1" dirty="0"/>
                    </a:p>
                  </a:txBody>
                  <a:tcPr marL="103632" marR="103632" marT="50292" marB="50292" anchor="ctr"/>
                </a:tc>
                <a:tc>
                  <a:txBody>
                    <a:bodyPr/>
                    <a:lstStyle/>
                    <a:p>
                      <a:r>
                        <a:rPr lang="en-US" sz="1000" b="0" i="1" baseline="0" dirty="0" smtClean="0"/>
                        <a:t>Student is able to locate and select sufficient information supporting a stated opinion. Student interprets the information and integrates examples from the text into a written explanation.</a:t>
                      </a:r>
                    </a:p>
                    <a:p>
                      <a:r>
                        <a:rPr lang="en-US" sz="1100" b="0" i="0" baseline="0" dirty="0" smtClean="0"/>
                        <a:t>I </a:t>
                      </a:r>
                      <a:r>
                        <a:rPr lang="en-US" sz="1100" b="0" i="0" baseline="0" dirty="0" smtClean="0"/>
                        <a:t>think that Project Mercury was important because people went into space. NASA learned a lot from the flights.  Some things NASA learned was how to make safe rockets and fly them, including orbiting the Earth!  When problems happened they learned from them and fixed them so they would be safer the next time. They learned how astronauts live and work in space.  They even tested the rockets with a monkey and two chimpanzees.  Project Mercury helped NASA improve space flight for the future.</a:t>
                      </a:r>
                    </a:p>
                  </a:txBody>
                  <a:tcPr marL="103632" marR="103632" marT="50292" marB="50292"/>
                </a:tc>
              </a:tr>
              <a:tr h="435864">
                <a:tc>
                  <a:txBody>
                    <a:bodyPr/>
                    <a:lstStyle/>
                    <a:p>
                      <a:pPr algn="ctr"/>
                      <a:r>
                        <a:rPr lang="en-US" sz="2000" b="1" dirty="0" smtClean="0"/>
                        <a:t>1</a:t>
                      </a:r>
                      <a:endParaRPr lang="en-US" sz="2000" b="1" dirty="0"/>
                    </a:p>
                  </a:txBody>
                  <a:tcPr marL="103632" marR="103632" marT="50292" marB="50292" anchor="ct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is able to locate and select minimal information supporting a stated opinion. Student interprets the information and integrates few or some examples from the text into a written explanation.</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baseline="0" dirty="0" smtClean="0"/>
                        <a:t>Project </a:t>
                      </a:r>
                      <a:r>
                        <a:rPr lang="en-US" sz="1100" b="0" i="0" baseline="0" dirty="0" smtClean="0"/>
                        <a:t>Mercury was important. They put people into space.  NASA had many test flights which helped them get better and fix problems so they would not be unsafe the next time.</a:t>
                      </a:r>
                    </a:p>
                  </a:txBody>
                  <a:tcPr marL="103632" marR="103632" marT="50292" marB="50292"/>
                </a:tc>
              </a:tr>
              <a:tr h="402336">
                <a:tc>
                  <a:txBody>
                    <a:bodyPr/>
                    <a:lstStyle/>
                    <a:p>
                      <a:pPr algn="ctr"/>
                      <a:r>
                        <a:rPr lang="en-US" sz="2000" b="1" dirty="0" smtClean="0"/>
                        <a:t>0</a:t>
                      </a:r>
                      <a:endParaRPr lang="en-US" sz="2000" b="1" dirty="0"/>
                    </a:p>
                  </a:txBody>
                  <a:tcPr marL="103632" marR="103632" marT="50292" marB="50292" anchor="ct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does not able locate or select information supporting a stated opinion. The written explanation does not show an integration of interpreted information.</a:t>
                      </a:r>
                    </a:p>
                    <a:p>
                      <a:r>
                        <a:rPr lang="en-US" sz="1100" b="0" i="0" baseline="0" dirty="0" smtClean="0"/>
                        <a:t>Project </a:t>
                      </a:r>
                      <a:r>
                        <a:rPr lang="en-US" sz="1100" b="0" i="0" baseline="0" dirty="0" smtClean="0"/>
                        <a:t>Mercury was important.  </a:t>
                      </a:r>
                    </a:p>
                  </a:txBody>
                  <a:tcPr marL="103632" marR="103632" marT="50292" marB="50292"/>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620851840"/>
              </p:ext>
            </p:extLst>
          </p:nvPr>
        </p:nvGraphicFramePr>
        <p:xfrm>
          <a:off x="5521642" y="7848600"/>
          <a:ext cx="1862138" cy="422148"/>
        </p:xfrm>
        <a:graphic>
          <a:graphicData uri="http://schemas.openxmlformats.org/drawingml/2006/table">
            <a:tbl>
              <a:tblPr/>
              <a:tblGrid>
                <a:gridCol w="1862138"/>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RI.3.6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4988">
                <a:tc>
                  <a:txBody>
                    <a:bodyPr/>
                    <a:lstStyle/>
                    <a:p>
                      <a:pPr>
                        <a:lnSpc>
                          <a:spcPct val="100000"/>
                        </a:lnSpc>
                      </a:pPr>
                      <a:r>
                        <a:rPr lang="en-US" sz="900" dirty="0" smtClean="0"/>
                        <a:t>Distinguish their own point of view from that of the author of a text</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988998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225013"/>
              </p:ext>
            </p:extLst>
          </p:nvPr>
        </p:nvGraphicFramePr>
        <p:xfrm>
          <a:off x="172720" y="402465"/>
          <a:ext cx="7426960" cy="7281479"/>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6822440"/>
                <a:gridCol w="604520"/>
              </a:tblGrid>
              <a:tr h="404252">
                <a:tc gridSpan="2">
                  <a:txBody>
                    <a:bodyPr/>
                    <a:lstStyle/>
                    <a:p>
                      <a:pPr marL="0" marR="0" indent="0" algn="ctr" defTabSz="966612" rtl="0" eaLnBrk="1" fontAlgn="auto" latinLnBrk="0" hangingPunct="1">
                        <a:lnSpc>
                          <a:spcPct val="115000"/>
                        </a:lnSpc>
                        <a:spcBef>
                          <a:spcPts val="0"/>
                        </a:spcBef>
                        <a:spcAft>
                          <a:spcPts val="1000"/>
                        </a:spcAft>
                        <a:buClrTx/>
                        <a:buSzTx/>
                        <a:buFontTx/>
                        <a:buNone/>
                        <a:tabLst/>
                        <a:defRPr/>
                      </a:pPr>
                      <a:r>
                        <a:rPr lang="en-US" sz="1800" b="1" baseline="0" dirty="0" smtClean="0">
                          <a:effectLst>
                            <a:outerShdw blurRad="38100" dist="38100" dir="2700000" algn="tl">
                              <a:srgbClr val="000000">
                                <a:alpha val="43137"/>
                              </a:srgbClr>
                            </a:outerShdw>
                          </a:effectLst>
                          <a:latin typeface="+mn-lt"/>
                        </a:rPr>
                        <a:t>Interim Assessment Selected Response Answer Key</a:t>
                      </a:r>
                      <a:endParaRPr lang="en-US" sz="1800" b="1" dirty="0" smtClean="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hMerge="1">
                  <a:txBody>
                    <a:bodyPr/>
                    <a:lstStyle/>
                    <a:p>
                      <a:pPr marL="0" marR="0" algn="ctr">
                        <a:lnSpc>
                          <a:spcPct val="115000"/>
                        </a:lnSpc>
                        <a:spcBef>
                          <a:spcPts val="0"/>
                        </a:spcBef>
                        <a:spcAft>
                          <a:spcPts val="1000"/>
                        </a:spcAft>
                      </a:pPr>
                      <a:endParaRPr lang="en-U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85725" marR="85725" marT="43543" marB="43543" anchor="ctr">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1</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300" b="1" u="none" baseline="0"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rPr>
                        <a:t>What was the astronauts’ decision in the story</a:t>
                      </a:r>
                      <a:r>
                        <a:rPr lang="en-US" sz="1200" b="0" baseline="0" dirty="0" smtClean="0">
                          <a:latin typeface="+mn-lt"/>
                        </a:rPr>
                        <a:t> </a:t>
                      </a:r>
                      <a:r>
                        <a:rPr lang="en-US" sz="1200" b="1" i="1" u="sng" baseline="0" dirty="0" smtClean="0">
                          <a:latin typeface="+mn-lt"/>
                        </a:rPr>
                        <a:t>The Astronaut’s Diary</a:t>
                      </a:r>
                      <a:r>
                        <a:rPr lang="en-US" sz="1200" b="0" dirty="0" smtClean="0">
                          <a:latin typeface="+mn-lt"/>
                        </a:rPr>
                        <a:t>? RL.3.1</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B</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2</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u="none" baseline="0" dirty="0" smtClean="0">
                          <a:effectLst/>
                          <a:latin typeface="+mn-lt"/>
                          <a:ea typeface="+mn-ea"/>
                          <a:cs typeface="+mn-cs"/>
                        </a:rPr>
                        <a:t> What grew in the garden on the space station? RL.3.1</a:t>
                      </a:r>
                      <a:endParaRPr lang="en-US" sz="1200" b="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C</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smtClean="0">
                          <a:effectLst>
                            <a:outerShdw blurRad="38100" dist="38100" dir="2700000" algn="tl">
                              <a:srgbClr val="000000">
                                <a:alpha val="43137"/>
                              </a:srgbClr>
                            </a:outerShdw>
                          </a:effectLst>
                          <a:latin typeface="+mn-lt"/>
                          <a:ea typeface="Calibri"/>
                          <a:cs typeface="Times New Roman"/>
                        </a:rPr>
                        <a:t>Question 3</a:t>
                      </a:r>
                      <a:r>
                        <a:rPr lang="en-US" sz="1300" b="1" u="none" baseline="0" dirty="0" smtClean="0">
                          <a:effectLst>
                            <a:outerShdw blurRad="38100" dist="38100" dir="2700000" algn="tl">
                              <a:srgbClr val="000000">
                                <a:alpha val="43137"/>
                              </a:srgbClr>
                            </a:outerShdw>
                          </a:effectLst>
                          <a:latin typeface="+mn-lt"/>
                          <a:ea typeface="Calibri"/>
                          <a:cs typeface="Times New Roman"/>
                        </a:rPr>
                        <a:t> </a:t>
                      </a:r>
                      <a:r>
                        <a:rPr lang="en-US" sz="1200" b="0" u="none" baseline="0" dirty="0" smtClean="0">
                          <a:effectLst/>
                          <a:latin typeface="+mn-lt"/>
                          <a:ea typeface="Calibri"/>
                          <a:cs typeface="Times New Roman"/>
                        </a:rPr>
                        <a:t> What details best summarize what you can see in the sky from Earth? RL.3.2</a:t>
                      </a:r>
                      <a:endParaRPr lang="en-US" sz="1200" b="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effectLst>
                            <a:outerShdw blurRad="38100" dist="38100" dir="2700000" algn="tl">
                              <a:srgbClr val="000000">
                                <a:alpha val="43137"/>
                              </a:srgbClr>
                            </a:outerShdw>
                          </a:effectLst>
                          <a:latin typeface="+mn-lt"/>
                          <a:ea typeface="Calibri"/>
                          <a:cs typeface="Times New Roman"/>
                        </a:rPr>
                        <a:t>A</a:t>
                      </a:r>
                      <a:endParaRPr lang="en-US" sz="13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4</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u="none" dirty="0" smtClean="0">
                          <a:effectLst/>
                          <a:latin typeface="+mn-lt"/>
                          <a:ea typeface="Calibri"/>
                          <a:cs typeface="Times New Roman"/>
                        </a:rPr>
                        <a:t>What</a:t>
                      </a:r>
                      <a:r>
                        <a:rPr lang="en-US" sz="1200" b="0" u="none" baseline="0" dirty="0" smtClean="0">
                          <a:effectLst/>
                          <a:latin typeface="+mn-lt"/>
                          <a:ea typeface="Calibri"/>
                          <a:cs typeface="Times New Roman"/>
                        </a:rPr>
                        <a:t> is the main idea of the passage? </a:t>
                      </a:r>
                      <a:r>
                        <a:rPr lang="en-US" sz="1200" b="0" dirty="0" smtClean="0">
                          <a:latin typeface="+mn-lt"/>
                        </a:rPr>
                        <a:t>RL.3.2</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A</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strike="noStrike" dirty="0">
                          <a:effectLst>
                            <a:outerShdw blurRad="38100" dist="38100" dir="2700000" algn="tl">
                              <a:srgbClr val="000000">
                                <a:alpha val="43137"/>
                              </a:srgbClr>
                            </a:outerShdw>
                          </a:effectLst>
                          <a:latin typeface="+mn-lt"/>
                          <a:ea typeface="Calibri"/>
                          <a:cs typeface="Times New Roman"/>
                        </a:rPr>
                        <a:t>Question </a:t>
                      </a:r>
                      <a:r>
                        <a:rPr lang="en-US" sz="1300" b="1" u="sng" strike="noStrike" dirty="0" smtClean="0">
                          <a:effectLst>
                            <a:outerShdw blurRad="38100" dist="38100" dir="2700000" algn="tl">
                              <a:srgbClr val="000000">
                                <a:alpha val="43137"/>
                              </a:srgbClr>
                            </a:outerShdw>
                          </a:effectLst>
                          <a:latin typeface="+mn-lt"/>
                          <a:ea typeface="Calibri"/>
                          <a:cs typeface="Times New Roman"/>
                        </a:rPr>
                        <a:t>5</a:t>
                      </a:r>
                      <a:r>
                        <a:rPr lang="en-US" sz="1300" b="1" u="none" strike="noStrike" dirty="0" smtClean="0">
                          <a:effectLst>
                            <a:outerShdw blurRad="38100" dist="38100" dir="2700000" algn="tl">
                              <a:srgbClr val="000000">
                                <a:alpha val="43137"/>
                              </a:srgbClr>
                            </a:outerShdw>
                          </a:effectLst>
                          <a:latin typeface="+mn-lt"/>
                          <a:ea typeface="Calibri"/>
                          <a:cs typeface="Times New Roman"/>
                        </a:rPr>
                        <a:t> </a:t>
                      </a:r>
                      <a:r>
                        <a:rPr lang="en-US" sz="1300" b="1" u="none" strike="noStrike" baseline="0" dirty="0" smtClean="0">
                          <a:effectLst>
                            <a:outerShdw blurRad="38100" dist="38100" dir="2700000" algn="tl">
                              <a:srgbClr val="000000">
                                <a:alpha val="43137"/>
                              </a:srgbClr>
                            </a:outerShdw>
                          </a:effectLst>
                          <a:latin typeface="+mn-lt"/>
                          <a:ea typeface="Calibri"/>
                          <a:cs typeface="Times New Roman"/>
                        </a:rPr>
                        <a:t> </a:t>
                      </a:r>
                      <a:r>
                        <a:rPr lang="en-US" sz="1200" b="0" i="0" u="none" strike="noStrike" baseline="0" dirty="0" smtClean="0">
                          <a:effectLst/>
                          <a:latin typeface="+mn-lt"/>
                          <a:ea typeface="+mn-ea"/>
                          <a:cs typeface="+mn-cs"/>
                        </a:rPr>
                        <a:t>What explains how the astronauts did their work once the new crew arrived? RL.3.3</a:t>
                      </a:r>
                      <a:endParaRPr lang="en-US" sz="1200" b="0" i="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D</a:t>
                      </a:r>
                      <a:endParaRPr lang="en-US" sz="13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6</a:t>
                      </a:r>
                      <a:r>
                        <a:rPr lang="en-US" sz="1300" b="1" u="none" baseline="0" dirty="0" smtClean="0">
                          <a:effectLst>
                            <a:outerShdw blurRad="38100" dist="38100" dir="2700000" algn="tl">
                              <a:srgbClr val="000000">
                                <a:alpha val="43137"/>
                              </a:srgbClr>
                            </a:outerShdw>
                          </a:effectLst>
                          <a:latin typeface="+mn-lt"/>
                          <a:ea typeface="Calibri"/>
                          <a:cs typeface="Times New Roman"/>
                        </a:rPr>
                        <a:t>  </a:t>
                      </a:r>
                      <a:r>
                        <a:rPr lang="en-US" sz="1200" b="0" u="none" baseline="0" dirty="0" smtClean="0">
                          <a:effectLst/>
                          <a:latin typeface="+mn-lt"/>
                          <a:ea typeface="Calibri"/>
                          <a:cs typeface="Times New Roman"/>
                        </a:rPr>
                        <a:t>What do we learn about the astronaut from </a:t>
                      </a:r>
                      <a:r>
                        <a:rPr lang="en-US" sz="1200" b="0" i="0" u="none" baseline="0" dirty="0" smtClean="0">
                          <a:effectLst/>
                          <a:latin typeface="+mn-lt"/>
                          <a:ea typeface="Calibri"/>
                          <a:cs typeface="Times New Roman"/>
                        </a:rPr>
                        <a:t>paragraph 5?  RL.3.5</a:t>
                      </a:r>
                      <a:r>
                        <a:rPr lang="en-US" sz="1200" b="0" u="none" baseline="0" dirty="0" smtClean="0">
                          <a:effectLst>
                            <a:outerShdw blurRad="38100" dist="38100" dir="2700000" algn="tl">
                              <a:srgbClr val="000000">
                                <a:alpha val="43137"/>
                              </a:srgbClr>
                            </a:outerShdw>
                          </a:effectLst>
                          <a:latin typeface="+mn-lt"/>
                          <a:ea typeface="Calibri"/>
                          <a:cs typeface="Times New Roman"/>
                        </a:rPr>
                        <a:t>                    </a:t>
                      </a:r>
                      <a:endParaRPr lang="en-US" sz="1200" b="0" dirty="0">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300" b="1" dirty="0" smtClean="0">
                          <a:effectLst>
                            <a:outerShdw blurRad="38100" dist="38100" dir="2700000" algn="tl">
                              <a:srgbClr val="000000">
                                <a:alpha val="43137"/>
                              </a:srgbClr>
                            </a:outerShdw>
                          </a:effectLst>
                          <a:latin typeface="+mn-lt"/>
                        </a:rPr>
                        <a:t>D</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54655">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7</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rPr>
                        <a:t> The</a:t>
                      </a:r>
                      <a:r>
                        <a:rPr lang="en-US" sz="1200" b="0" baseline="0" dirty="0" smtClean="0">
                          <a:latin typeface="+mn-lt"/>
                        </a:rPr>
                        <a:t> new crew members had a great first night.  How does the author explain this</a:t>
                      </a:r>
                      <a:r>
                        <a:rPr lang="en-US" sz="1200" b="0" dirty="0" smtClean="0">
                          <a:latin typeface="+mn-lt"/>
                        </a:rPr>
                        <a:t>? RL.3.6</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1300" b="1" dirty="0" smtClean="0">
                          <a:effectLst>
                            <a:outerShdw blurRad="38100" dist="38100" dir="2700000" algn="tl">
                              <a:srgbClr val="000000">
                                <a:alpha val="43137"/>
                              </a:srgbClr>
                            </a:outerShdw>
                          </a:effectLst>
                          <a:latin typeface="+mn-lt"/>
                        </a:rPr>
                        <a:t>C</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8</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u="none" baseline="0" dirty="0" smtClean="0">
                          <a:effectLst/>
                          <a:latin typeface="+mn-lt"/>
                          <a:ea typeface="+mn-ea"/>
                          <a:cs typeface="+mn-cs"/>
                        </a:rPr>
                        <a:t> In the poem </a:t>
                      </a:r>
                      <a:r>
                        <a:rPr lang="en-US" sz="1200" b="1" i="1" u="sng" baseline="0" dirty="0" smtClean="0">
                          <a:effectLst/>
                          <a:latin typeface="+mn-lt"/>
                          <a:ea typeface="+mn-ea"/>
                          <a:cs typeface="+mn-cs"/>
                        </a:rPr>
                        <a:t>Outer Space</a:t>
                      </a:r>
                      <a:r>
                        <a:rPr lang="en-US" sz="1200" b="0" u="none" baseline="0" dirty="0" smtClean="0">
                          <a:effectLst/>
                          <a:latin typeface="+mn-lt"/>
                          <a:ea typeface="+mn-ea"/>
                          <a:cs typeface="+mn-cs"/>
                        </a:rPr>
                        <a:t>, what does the author see through the telescope? RL.3.7 </a:t>
                      </a:r>
                      <a:endParaRPr lang="en-US" sz="1200" b="0" i="1" dirty="0" smtClean="0">
                        <a:latin typeface="+mn-lt"/>
                        <a:cs typeface="Helvetica" pitchFamily="34" charset="0"/>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B</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403225" marR="0" lvl="0" indent="-403225" algn="l" defTabSz="914400" rtl="0" eaLnBrk="1" fontAlgn="auto" latinLnBrk="0" hangingPunct="1">
                        <a:lnSpc>
                          <a:spcPct val="100000"/>
                        </a:lnSpc>
                        <a:spcBef>
                          <a:spcPts val="0"/>
                        </a:spcBef>
                        <a:spcAft>
                          <a:spcPts val="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9</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u="none" baseline="0" dirty="0" smtClean="0">
                          <a:effectLst/>
                          <a:latin typeface="+mn-lt"/>
                          <a:ea typeface="+mn-ea"/>
                          <a:cs typeface="Times New Roman"/>
                        </a:rPr>
                        <a:t> How do  the two illustrations in </a:t>
                      </a:r>
                      <a:r>
                        <a:rPr lang="en-US" sz="1200" b="1" i="1" u="sng" baseline="0" dirty="0" smtClean="0">
                          <a:effectLst/>
                          <a:latin typeface="+mn-lt"/>
                          <a:ea typeface="+mn-ea"/>
                          <a:cs typeface="Times New Roman"/>
                        </a:rPr>
                        <a:t>Outer Space</a:t>
                      </a:r>
                      <a:r>
                        <a:rPr lang="en-US" sz="1200" b="0" u="none" baseline="0" dirty="0" smtClean="0">
                          <a:effectLst/>
                          <a:latin typeface="+mn-lt"/>
                          <a:ea typeface="+mn-ea"/>
                          <a:cs typeface="Times New Roman"/>
                        </a:rPr>
                        <a:t> help show the meaning of the poem? RL.3.7</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effectLst>
                            <a:outerShdw blurRad="38100" dist="38100" dir="2700000" algn="tl">
                              <a:srgbClr val="000000">
                                <a:alpha val="43137"/>
                              </a:srgbClr>
                            </a:outerShdw>
                          </a:effectLst>
                          <a:latin typeface="+mn-lt"/>
                          <a:ea typeface="Calibri"/>
                          <a:cs typeface="Times New Roman"/>
                        </a:rPr>
                        <a:t>A</a:t>
                      </a:r>
                      <a:endParaRPr lang="en-US" sz="13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smtClean="0">
                          <a:effectLst>
                            <a:outerShdw blurRad="38100" dist="38100" dir="2700000" algn="tl">
                              <a:srgbClr val="000000">
                                <a:alpha val="43137"/>
                              </a:srgbClr>
                            </a:outerShdw>
                          </a:effectLst>
                          <a:latin typeface="+mn-lt"/>
                          <a:ea typeface="Calibri"/>
                          <a:cs typeface="Times New Roman"/>
                        </a:rPr>
                        <a:t>Question 10</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300" b="1" u="sng" dirty="0" smtClean="0">
                          <a:effectLst>
                            <a:outerShdw blurRad="38100" dist="38100" dir="2700000" algn="tl">
                              <a:srgbClr val="000000">
                                <a:alpha val="43137"/>
                              </a:srgbClr>
                            </a:outerShdw>
                          </a:effectLst>
                          <a:latin typeface="+mn-lt"/>
                          <a:cs typeface="Helvetica" pitchFamily="34" charset="0"/>
                        </a:rPr>
                        <a:t>Literacy</a:t>
                      </a:r>
                      <a:r>
                        <a:rPr lang="en-US" sz="1300" b="1" u="sng" baseline="0" dirty="0" smtClean="0">
                          <a:effectLst>
                            <a:outerShdw blurRad="38100" dist="38100" dir="2700000" algn="tl">
                              <a:srgbClr val="000000">
                                <a:alpha val="43137"/>
                              </a:srgbClr>
                            </a:outerShdw>
                          </a:effectLst>
                          <a:latin typeface="+mn-lt"/>
                          <a:cs typeface="Helvetica" pitchFamily="34" charset="0"/>
                        </a:rPr>
                        <a:t> </a:t>
                      </a:r>
                      <a:r>
                        <a:rPr lang="en-US" sz="1300" b="1" u="sng" dirty="0" smtClean="0">
                          <a:effectLst>
                            <a:outerShdw blurRad="38100" dist="38100" dir="2700000" algn="tl">
                              <a:srgbClr val="000000">
                                <a:alpha val="43137"/>
                              </a:srgbClr>
                            </a:outerShdw>
                          </a:effectLst>
                          <a:latin typeface="+mn-lt"/>
                          <a:cs typeface="Helvetica" pitchFamily="34" charset="0"/>
                        </a:rPr>
                        <a:t>Constructed</a:t>
                      </a:r>
                      <a:r>
                        <a:rPr lang="en-US" sz="1300" b="1" u="sng" baseline="0" dirty="0" smtClean="0">
                          <a:effectLst>
                            <a:outerShdw blurRad="38100" dist="38100" dir="2700000" algn="tl">
                              <a:srgbClr val="000000">
                                <a:alpha val="43137"/>
                              </a:srgbClr>
                            </a:outerShdw>
                          </a:effectLst>
                          <a:latin typeface="+mn-lt"/>
                          <a:cs typeface="Helvetica" pitchFamily="34" charset="0"/>
                        </a:rPr>
                        <a:t> Response</a:t>
                      </a:r>
                      <a:endParaRPr lang="en-US" sz="1300" b="1" u="sng" dirty="0" smtClean="0">
                        <a:effectLst>
                          <a:outerShdw blurRad="38100" dist="38100" dir="2700000" algn="tl">
                            <a:srgbClr val="000000">
                              <a:alpha val="43137"/>
                            </a:srgbClr>
                          </a:outerShdw>
                        </a:effectLst>
                        <a:latin typeface="+mn-lt"/>
                        <a:cs typeface="Helvetica" pitchFamily="34" charset="0"/>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200" b="1" strike="noStrike" dirty="0" smtClean="0">
                          <a:solidFill>
                            <a:schemeClr val="tx1"/>
                          </a:solidFill>
                          <a:effectLst>
                            <a:outerShdw blurRad="38100" dist="38100" dir="2700000" algn="tl">
                              <a:srgbClr val="000000">
                                <a:alpha val="43137"/>
                              </a:srgbClr>
                            </a:outerShdw>
                          </a:effectLst>
                          <a:latin typeface="+mn-lt"/>
                          <a:ea typeface="Calibri"/>
                          <a:cs typeface="Times New Roman"/>
                        </a:rPr>
                        <a:t>RL.3.6</a:t>
                      </a:r>
                      <a:endParaRPr lang="en-US" sz="1200" b="1" strike="noStrike"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11</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cs typeface="Helvetica" pitchFamily="34" charset="0"/>
                        </a:rPr>
                        <a:t>What happened when the first Atlas rocket with a Mercury capsule was</a:t>
                      </a:r>
                      <a:r>
                        <a:rPr lang="en-US" sz="1200" b="0" baseline="0" dirty="0" smtClean="0">
                          <a:latin typeface="+mn-lt"/>
                          <a:cs typeface="Helvetica" pitchFamily="34" charset="0"/>
                        </a:rPr>
                        <a:t> </a:t>
                      </a:r>
                      <a:r>
                        <a:rPr lang="en-US" sz="1200" b="0" dirty="0" smtClean="0">
                          <a:latin typeface="+mn-lt"/>
                          <a:cs typeface="Helvetica" pitchFamily="34" charset="0"/>
                        </a:rPr>
                        <a:t>launched?</a:t>
                      </a:r>
                      <a:r>
                        <a:rPr lang="en-US" sz="1200" b="0" baseline="0" dirty="0" smtClean="0">
                          <a:latin typeface="+mn-lt"/>
                          <a:cs typeface="Helvetica" pitchFamily="34" charset="0"/>
                        </a:rPr>
                        <a:t> </a:t>
                      </a:r>
                      <a:r>
                        <a:rPr lang="en-US" sz="1200" b="0" u="none" dirty="0" smtClean="0">
                          <a:effectLst/>
                          <a:latin typeface="+mn-lt"/>
                          <a:ea typeface="+mn-ea"/>
                          <a:cs typeface="+mn-cs"/>
                        </a:rPr>
                        <a:t>RI.3.1</a:t>
                      </a:r>
                      <a:endParaRPr lang="en-US" sz="1200" b="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D</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smtClean="0">
                          <a:effectLst>
                            <a:outerShdw blurRad="38100" dist="38100" dir="2700000" algn="tl">
                              <a:srgbClr val="000000">
                                <a:alpha val="43137"/>
                              </a:srgbClr>
                            </a:outerShdw>
                          </a:effectLst>
                          <a:latin typeface="+mn-lt"/>
                          <a:ea typeface="Calibri"/>
                          <a:cs typeface="Times New Roman"/>
                        </a:rPr>
                        <a:t>Question 12</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cs typeface="Helvetica" pitchFamily="34" charset="0"/>
                        </a:rPr>
                        <a:t>What was Project Mercury?</a:t>
                      </a:r>
                      <a:r>
                        <a:rPr lang="en-US" sz="1200" b="0" baseline="0" dirty="0" smtClean="0">
                          <a:latin typeface="+mn-lt"/>
                          <a:cs typeface="Helvetica" pitchFamily="34" charset="0"/>
                        </a:rPr>
                        <a:t> </a:t>
                      </a:r>
                      <a:r>
                        <a:rPr lang="en-US" sz="1200" b="0" dirty="0" smtClean="0">
                          <a:latin typeface="+mn-lt"/>
                        </a:rPr>
                        <a:t>RI.3.1</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B</a:t>
                      </a:r>
                      <a:endParaRPr lang="en-US" sz="13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b="1" u="sng" dirty="0">
                          <a:effectLst>
                            <a:outerShdw blurRad="38100" dist="38100" dir="2700000" algn="tl">
                              <a:srgbClr val="000000">
                                <a:alpha val="43137"/>
                              </a:srgbClr>
                            </a:outerShdw>
                          </a:effectLst>
                          <a:latin typeface="+mn-lt"/>
                          <a:ea typeface="Calibri"/>
                          <a:cs typeface="Times New Roman"/>
                        </a:rPr>
                        <a:t>Question </a:t>
                      </a:r>
                      <a:r>
                        <a:rPr lang="en-US" sz="1300" b="1" u="sng" dirty="0" smtClean="0">
                          <a:effectLst>
                            <a:outerShdw blurRad="38100" dist="38100" dir="2700000" algn="tl">
                              <a:srgbClr val="000000">
                                <a:alpha val="43137"/>
                              </a:srgbClr>
                            </a:outerShdw>
                          </a:effectLst>
                          <a:latin typeface="+mn-lt"/>
                          <a:ea typeface="Calibri"/>
                          <a:cs typeface="Times New Roman"/>
                        </a:rPr>
                        <a:t>13</a:t>
                      </a:r>
                      <a:r>
                        <a:rPr lang="en-US" sz="1300" b="1" u="none" dirty="0" smtClean="0">
                          <a:effectLst>
                            <a:outerShdw blurRad="38100" dist="38100" dir="2700000" algn="tl">
                              <a:srgbClr val="000000">
                                <a:alpha val="43137"/>
                              </a:srgbClr>
                            </a:outerShdw>
                          </a:effectLst>
                          <a:latin typeface="+mn-lt"/>
                          <a:ea typeface="Calibri"/>
                          <a:cs typeface="Times New Roman"/>
                        </a:rPr>
                        <a:t>   </a:t>
                      </a:r>
                      <a:r>
                        <a:rPr lang="en-US" sz="1200" b="0" dirty="0" smtClean="0">
                          <a:latin typeface="+mn-lt"/>
                          <a:ea typeface="Calibri"/>
                          <a:cs typeface="Helvetica" pitchFamily="34" charset="0"/>
                        </a:rPr>
                        <a:t>Which detail could be added to the section </a:t>
                      </a:r>
                      <a:r>
                        <a:rPr lang="en-US" sz="1200" b="0" i="0" u="sng" dirty="0" smtClean="0">
                          <a:latin typeface="+mn-lt"/>
                          <a:ea typeface="Calibri"/>
                          <a:cs typeface="Helvetica" pitchFamily="34" charset="0"/>
                        </a:rPr>
                        <a:t>Three Special Astronauts</a:t>
                      </a:r>
                      <a:r>
                        <a:rPr lang="en-US" sz="1200" b="0" dirty="0" smtClean="0">
                          <a:latin typeface="+mn-lt"/>
                          <a:ea typeface="Calibri"/>
                          <a:cs typeface="Helvetica" pitchFamily="34" charset="0"/>
                        </a:rPr>
                        <a:t>? </a:t>
                      </a:r>
                      <a:r>
                        <a:rPr lang="en-US" sz="1200" b="0" dirty="0" smtClean="0">
                          <a:latin typeface="+mn-lt"/>
                        </a:rPr>
                        <a:t>RI.3.2</a:t>
                      </a:r>
                      <a:endParaRPr lang="en-US" sz="1200" b="0" i="1"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14</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ea typeface="Calibri"/>
                          <a:cs typeface="Helvetica" pitchFamily="34" charset="0"/>
                        </a:rPr>
                        <a:t>What is the main idea of </a:t>
                      </a:r>
                      <a:r>
                        <a:rPr lang="en-US" sz="1200" b="0" dirty="0" smtClean="0">
                          <a:latin typeface="+mn-lt"/>
                          <a:ea typeface="Calibri"/>
                          <a:cs typeface="Helvetica" pitchFamily="34" charset="0"/>
                        </a:rPr>
                        <a:t>the text </a:t>
                      </a:r>
                      <a:r>
                        <a:rPr lang="en-US" sz="1200" b="1" i="1" u="sng" dirty="0" smtClean="0">
                          <a:latin typeface="+mn-lt"/>
                          <a:ea typeface="Calibri"/>
                          <a:cs typeface="Helvetica" pitchFamily="34" charset="0"/>
                        </a:rPr>
                        <a:t>Project </a:t>
                      </a:r>
                      <a:r>
                        <a:rPr lang="en-US" sz="1200" b="1" i="1" u="sng" dirty="0" smtClean="0">
                          <a:latin typeface="+mn-lt"/>
                          <a:ea typeface="Calibri"/>
                          <a:cs typeface="Helvetica" pitchFamily="34" charset="0"/>
                        </a:rPr>
                        <a:t>Mercury</a:t>
                      </a:r>
                      <a:r>
                        <a:rPr lang="en-US" sz="1200" b="0" i="1" dirty="0" smtClean="0">
                          <a:latin typeface="+mn-lt"/>
                          <a:ea typeface="Calibri"/>
                          <a:cs typeface="Helvetica" pitchFamily="34" charset="0"/>
                        </a:rPr>
                        <a:t>?</a:t>
                      </a:r>
                      <a:r>
                        <a:rPr lang="en-US" sz="1200" b="0" i="1" baseline="0" dirty="0" smtClean="0">
                          <a:latin typeface="+mn-lt"/>
                          <a:ea typeface="+mn-ea"/>
                          <a:cs typeface="Helvetica" pitchFamily="34" charset="0"/>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RI.3.2</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D</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15</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cs typeface="Helvetica" pitchFamily="34" charset="0"/>
                        </a:rPr>
                        <a:t>What was an important outcome of Project Mercury’s test flights?</a:t>
                      </a:r>
                      <a:r>
                        <a:rPr lang="en-US" sz="1200" b="0" baseline="0" dirty="0" smtClean="0">
                          <a:latin typeface="+mn-lt"/>
                          <a:cs typeface="Helvetica" pitchFamily="34" charset="0"/>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RI.3.3</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C</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16</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rPr>
                        <a:t>Which paragraph in </a:t>
                      </a:r>
                      <a:r>
                        <a:rPr lang="en-US" sz="1200" b="1" i="1" u="sng" dirty="0" smtClean="0">
                          <a:latin typeface="+mn-lt"/>
                        </a:rPr>
                        <a:t>Project Mercury</a:t>
                      </a:r>
                      <a:r>
                        <a:rPr lang="en-US" sz="1200" b="1" i="1" u="none" dirty="0" smtClean="0">
                          <a:latin typeface="+mn-lt"/>
                        </a:rPr>
                        <a:t> </a:t>
                      </a:r>
                      <a:r>
                        <a:rPr lang="en-US" sz="1200" b="0" dirty="0" smtClean="0">
                          <a:latin typeface="+mn-lt"/>
                        </a:rPr>
                        <a:t>explains one of the first things NASA did in 1959?</a:t>
                      </a:r>
                      <a:r>
                        <a:rPr lang="en-US" sz="1200" b="0" baseline="0" dirty="0" smtClean="0">
                          <a:latin typeface="+mn-lt"/>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RI.3.5</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17</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rPr>
                        <a:t>What was NASAs point of view about the failed  rocket launches?</a:t>
                      </a:r>
                      <a:r>
                        <a:rPr lang="en-US" sz="1200" b="0" baseline="0" dirty="0" smtClean="0">
                          <a:latin typeface="+mn-lt"/>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RI.3.6</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D</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18</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rPr>
                        <a:t>What kind of space craft did Alan Shepard fly?</a:t>
                      </a:r>
                      <a:r>
                        <a:rPr lang="en-US" sz="1200" b="0" baseline="0" dirty="0" smtClean="0">
                          <a:latin typeface="+mn-lt"/>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RI.3.7</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Question 19</a:t>
                      </a:r>
                      <a:r>
                        <a:rPr kumimoji="0" 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n-US" sz="1200" b="0" dirty="0" smtClean="0">
                          <a:latin typeface="+mn-lt"/>
                        </a:rPr>
                        <a:t>How long did it take Alan Shepard to fly 116 miles into space?</a:t>
                      </a:r>
                      <a:r>
                        <a:rPr kumimoji="0" lang="en-US" sz="12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RI.3.7</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420272">
                <a:tc>
                  <a:txBody>
                    <a:bodyPr/>
                    <a:lstStyle/>
                    <a:p>
                      <a:pPr marL="0" marR="0" algn="l">
                        <a:lnSpc>
                          <a:spcPct val="115000"/>
                        </a:lnSpc>
                        <a:spcBef>
                          <a:spcPts val="0"/>
                        </a:spcBef>
                        <a:spcAft>
                          <a:spcPts val="1000"/>
                        </a:spcAft>
                      </a:pPr>
                      <a:r>
                        <a:rPr lang="en-US" sz="1300" b="1" u="sng" strike="noStrike" dirty="0">
                          <a:effectLst>
                            <a:outerShdw blurRad="38100" dist="38100" dir="2700000" algn="tl">
                              <a:srgbClr val="000000">
                                <a:alpha val="43137"/>
                              </a:srgbClr>
                            </a:outerShdw>
                          </a:effectLst>
                          <a:latin typeface="+mn-lt"/>
                          <a:ea typeface="Calibri"/>
                          <a:cs typeface="Times New Roman"/>
                        </a:rPr>
                        <a:t>Question </a:t>
                      </a:r>
                      <a:r>
                        <a:rPr lang="en-US" sz="1300" b="1" u="sng" strike="noStrike" dirty="0" smtClean="0">
                          <a:effectLst>
                            <a:outerShdw blurRad="38100" dist="38100" dir="2700000" algn="tl">
                              <a:srgbClr val="000000">
                                <a:alpha val="43137"/>
                              </a:srgbClr>
                            </a:outerShdw>
                          </a:effectLst>
                          <a:latin typeface="+mn-lt"/>
                          <a:ea typeface="Calibri"/>
                          <a:cs typeface="Times New Roman"/>
                        </a:rPr>
                        <a:t>20</a:t>
                      </a:r>
                      <a:r>
                        <a:rPr lang="en-US" sz="1300" b="1" u="none" strike="noStrike" dirty="0" smtClean="0">
                          <a:effectLst>
                            <a:outerShdw blurRad="38100" dist="38100" dir="2700000" algn="tl">
                              <a:srgbClr val="000000">
                                <a:alpha val="43137"/>
                              </a:srgbClr>
                            </a:outerShdw>
                          </a:effectLst>
                          <a:latin typeface="+mn-lt"/>
                          <a:ea typeface="Calibri"/>
                          <a:cs typeface="Times New Roman"/>
                        </a:rPr>
                        <a:t>                                   </a:t>
                      </a:r>
                      <a:r>
                        <a:rPr lang="en-US" sz="1300" b="1" u="sng" strike="noStrike" dirty="0" smtClean="0">
                          <a:effectLst>
                            <a:outerShdw blurRad="38100" dist="38100" dir="2700000" algn="tl">
                              <a:srgbClr val="000000">
                                <a:alpha val="43137"/>
                              </a:srgbClr>
                            </a:outerShdw>
                          </a:effectLst>
                          <a:latin typeface="+mn-lt"/>
                          <a:ea typeface="Calibri"/>
                          <a:cs typeface="Times New Roman"/>
                        </a:rPr>
                        <a:t>Informational</a:t>
                      </a:r>
                      <a:r>
                        <a:rPr lang="en-US" sz="1300" b="1" u="sng" strike="noStrike" baseline="0" dirty="0" smtClean="0">
                          <a:effectLst>
                            <a:outerShdw blurRad="38100" dist="38100" dir="2700000" algn="tl">
                              <a:srgbClr val="000000">
                                <a:alpha val="43137"/>
                              </a:srgbClr>
                            </a:outerShdw>
                          </a:effectLst>
                          <a:latin typeface="+mn-lt"/>
                          <a:ea typeface="Calibri"/>
                          <a:cs typeface="Times New Roman"/>
                        </a:rPr>
                        <a:t> Text </a:t>
                      </a:r>
                      <a:r>
                        <a:rPr lang="en-US" sz="1300" b="1" u="sng" dirty="0" smtClean="0">
                          <a:effectLst>
                            <a:outerShdw blurRad="38100" dist="38100" dir="2700000" algn="tl">
                              <a:srgbClr val="000000">
                                <a:alpha val="43137"/>
                              </a:srgbClr>
                            </a:outerShdw>
                          </a:effectLst>
                          <a:latin typeface="+mn-lt"/>
                          <a:ea typeface="Calibri"/>
                          <a:cs typeface="Times New Roman"/>
                        </a:rPr>
                        <a:t>Constructed</a:t>
                      </a:r>
                      <a:r>
                        <a:rPr lang="en-US" sz="1300" b="1" u="sng" baseline="0" dirty="0" smtClean="0">
                          <a:effectLst>
                            <a:outerShdw blurRad="38100" dist="38100" dir="2700000" algn="tl">
                              <a:srgbClr val="000000">
                                <a:alpha val="43137"/>
                              </a:srgbClr>
                            </a:outerShdw>
                          </a:effectLst>
                          <a:latin typeface="+mn-lt"/>
                          <a:ea typeface="Calibri"/>
                          <a:cs typeface="Times New Roman"/>
                        </a:rPr>
                        <a:t> Response</a:t>
                      </a:r>
                      <a:endParaRPr lang="en-US" sz="1300" b="0" strike="noStrike"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200" b="1" dirty="0" smtClean="0">
                          <a:effectLst>
                            <a:outerShdw blurRad="38100" dist="38100" dir="2700000" algn="tl">
                              <a:srgbClr val="000000">
                                <a:alpha val="43137"/>
                              </a:srgbClr>
                            </a:outerShdw>
                          </a:effectLst>
                          <a:latin typeface="+mn-lt"/>
                        </a:rPr>
                        <a:t>RI.3.6</a:t>
                      </a:r>
                      <a:endParaRPr lang="en-US" sz="12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026" name="AutoShape 2"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28" name="AutoShape 4"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6" name="AutoShape 12"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8" name="AutoShape 14"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42" name="AutoShape 18" descr="data:image/jpeg;base64,/9j/4AAQSkZJRgABAQAAAQABAAD/2wCEAAkGBxQQDxAMDBAQDw0OEBIODRAQEhAQEA4PFBUYFxUUFRMYHSggGBolHRUVIjEhMSkrLi4uFyAzODUtNygtLisBCgoKDAwMDwwMDysZFBkrLCsrKyssKysrKysrKywrKysrKyssKysrKysrKysrKysrKysrKysrKysrKysrKysrK//AABEIAOEA4QMBIgACEQEDEQH/xAAcAAACAgMBAQAAAAAAAAAAAAAABwUIAQMGBAL/xABOEAABAwECAxMKBAUDAwUAAAABAAIDBAURBxIhBhMUFzEyNUFRUlRxcnSRkrGz0hY0VWFzgZOywdEiQqGiI1NilKOCwtMz4fAVJCVD8f/EABQBAQAAAAAAAAAAAAAAAAAAAAD/xAAUEQEAAAAAAAAAAAAAAAAAAAAA/9oADAMBAAIRAxEAPwB4rQ6YnW9J1PduondecXa1XcW5/wCbi4nCHm6bZjWwwtbLWytxmNdfiRR6mO+7Kct9zdu47iDsjjb4+4BYuO/P6fZVzqMIdovcXGukZf8AljbExo4gGrX5fWj6Qn6Y/Cgshcd+f0+yLjvz+n2Vb/L60fSE/TH4UeX1o+kJ+mPwoLIYp35/T7IxTvz+n2Vb/L60fSE3TH4UeX1o+kJumPwoLI4p35/T7IxTvz+n2VbvL60fSE3TH4UeX1o+kJumPwoLI4h37v0+yMQ7936fZVu8vrR9ITdMfhR5fWj6Qm6Y/CgsliHfu/b9kZ2d+79v2VbfL60fSE3TH4UeX1o+kJumPwoLJZ2d+79v2Wc7O/d+37Ktnl9aPpCbpj8KPL60fSE3+PwoLJ52d+79v2RnR37v2/ZVs8vrR9ITf4/Cjy/tH0hN/j8KCymdHfu/b9kZ0d+79v2Va/L+0fSE3+Pwo8v7R9ITf4/CgspnR37v2/ZGcnfu/b9lWvy/tH0hN/j8KPL+0fSE3+PwoLK5yd+79v2RnJ37v2/ZVq8v7R9ITf4/Cjy/tH0hN/j8KCyucnfu/b9lgscNR1/qOT9VWvy/tH0hN/j8K6XMphaqIZGstM6KpXEB8ga1s8Q3wxQA8Dcuv3DtIHhHPludkO2CtwK8kpEkYliIcC0Pjc3KHtIvyHcIX1RzYwCD1IQhB5CfxO4wP0/7quWE6dz7Xri434j2xt9TWRtAH/m6rGN1z+P6BVvwkbLWh7c/I1A/rAsWClpoqeniY1rWNvOK0ue4jK5ztUknKpDOG7xnVain1jOQ3sC2INecN3jOq1Zzhu8Z1Wr7WUGvOG7xnVas5w3eM6rV9rKDXnDd4zqtWc4bvGdVq+1lBrzhu8Z1WrOcN3jOq1fayg15w3eM6rVnOG7xnVatii7Tr3xvDGXAXB15F+N/2QSGcN3jOq1Zzhu8Z1WrML8ZrXEXFzQSNy8L7Qa84bvGdVqM4bvGdVq2LKDXodm8Z1Wo0O3eM6rVsWUGvQ7N4zqtRodm8Z1WrYsoNeh2bxnVCxodm8Z1Qtqwg16HZvGdVqROGqyIqeuikp2Nj0TCZJWsAa0yNddjADUJBF/FftlPpJPD353R83k+dB32CicvsajLjfiCSMclkjmtHuAA9ymbPdcSNoEjoKgcEWw1Lypu+epyi1zuUe1BMXoXyhB5m65/H9Aq34SNlrQ9ufkarIN1z+P6BVvwkbLWh7c/I1BY6n1jOQ3sC2LXT6xnIb2BbUAhaaqqZE3HmkZEy+7Gkc1jb9y87a521sINn0zSXVTJnjUjp/4zydy8fhHvIQdO94aC5xDWtBc5xNwaBlJJ2guLfhVs0Etz6Z1xIvbBIWuuN14N2UetLPNxhDmtEGniaaaiJyx418k12pnrhku/pGT1lcYgf2mvZv8AMn/t5V0mZ234a+E1NG5zog8xEvY5hxmgE5DxhVdT2wIbFv53L8rEDBQhZQC+XRg3YwBu1LwDcvpROaTNHT2fDn9ZJig3iONv4pZnD8rG7fHqDbIQS68NqW1T0oxqyohgG1nkjWk8QJvKR2afClV1RdHSk0VOcgEZvncP6pfy8TbuMrhXuLnF7iXPcb3OcS5zjulxykoLD1OFCzWG7RLn+zhmcOnFuXxFhVs1xuM8reVBNd+jVXtCCz1m5sqGoIbBW07nnUY54Y8/6XXFTo3VUMi/Icqmsz+auroCNB1D2xj/AOl5MkBG5nZyD3XFBaNC4HMNhMhr3Npapopa12RovvhnO5G46jv6T7iV3qAQhYQCSmHvzuj5u/5060lMPXndHzd/eIO5wRbDUvKm756nKLXO5R7VB4IthqXlTd89TdFrnco9qCXQhCDzN1z+P6BVvwkbLWh7c/I1WQbrn8f0CrdhI2WtD2x+RqCyFPrGchvYFsWun1jOQ3sC2IOBw2j/AOKHO4flekQn1hoic6yw1jXPOiojc1pcbsV+0EjdAy/yZvhSfZBoQvuWBzLs8Y9l+pjtc2/ivC+EAntgP2LfzuX5WJEp7YD9i387l+ViBhIQhBzebnNhFZcGO8Z5UyXimgBuMjh+Zx/KwbZ9wyqvFtWvNWTOqquQySv9zWN2mMb+Vo3PrlTewsZhX1RNqUWPJUMjDZoLy7PI2X3GIbThefwjV2suqk0GUIXSZkcxNTaZxqdojpgS11RLeI7xqhg1XkerINshBzaE77PwM0rQDU1FTM7bDTHFHf6hil37l6KvA7QuF0UlVC7aLZGP6Q9pQIhC7TNng3qLOa6oYRVUjddIxpa+EbsjMuT+oZN25cWgP/0eop6YJM27qxhs+tdjVcDcaKQnLUQjIb917dvdBB1b0i167HtN9JUQ1kN+eU7xIAMmOBrmH1OF496C2CwtVJUNljZNGb45WNkYd1rheD0FbUAkph687o+bv7xOpJXD153R83f3iDucEWw1Lypu+epui1x5R7VCYIthqXlTd89TdFrjyj2oJdCEIPM3XP4/oFW/CRstaHtj8jVZBuufx/QKt+EjZa0PbH5GoLH0+sZyG9gW1a6fWM5DewLYgAs3oQgU2Hs/hoOOfsjSiTdw962g45+yNKJAJ7YD9i387l+ViRKe+A/Yt/O5flYgYKELKASrwoYO89x7Ts1n8bK6qp2j/rbskYH590fm49VqLKBCYM8wBtAitrAW2e0/gaMjqtwOoDtRjbO3qDbKfFPA2NjYomtZGwBrGNAa1rRqAAagX2BdkAuG4FlALKwsoMOaCCCAQRcQcoIO0Qq1YRsz7bPtGWCEXU8gFRTjaYx5N7B6muDgPVcrLJIYeiNG0gGqKZ2NxGQ3dhQLJCEILI4L6nPLHoicuJGYfdG9zB+gC6hcfgjjLbGpb/zGZw4jM8hdggElMPXndHzd/eJ1pKYevO6Pm7+8Qdzgj2GpeVN3z1OUOuPKPaoPBHsNS8qbvnqcodceUe1BLoQhB5m65/H9Aq34SNlrQ9sfkarIM1z+P6BVvwkbLWh7Y/I1BZCn1jOQ3sC2LXT6xnIb2BbUAhCygUuHvW0HHP2RpRJu4e9bQcc/ZGlEgE98B+xb+dy/KxIhPfAfsW/ncvysQMJCFlAIQhBlCFF1WaWjic6OatpY5GHFex88TXMO4Wk3goJVC5ybN3ZzMpr6Y3bx4kPQ29QNqYXqCMHQ+f1TxkAZG6JvvdJdk4gUHezStY10kjgxjAXPc4gNa0ZSSdoKs+bzNALQtCarZfnIuhp78hMLL7nXbWMS53+pevNjm+qrS/hPIgpL79DxE3P3DI/VfxZB6lyiARcTkaC5xyNaMpc46gHrKEw8D+ZM1VSLRnb/AO1pH3xXjJNUjKLt0MyEnduG0UDkzNWboSipaPbggZG47rwPxHpvUkhYQCSuHrzuj5u/vE6klcPPndHzd/eIO5wR7DUvKm756nKHXHlHtUHgj2GpeVN3z1OUOuPKPagl0IQg87Nc/j+gVbsJGy1oe2PyNVkWa5/H9Aq3YSdlrQ9sfkagsjT6xnIb2BbFrp9YzkN7AtiDKELKBSYfNbQcc/ZGlEm7h81tBxz9kaUSAT3wHbFv53L8rEiE98B2xb+dy/KxAwllCEAsoQgFWTCFsvX84d2BWcVY8IWy9fzh3YEHPoQhAIAQgG4gg3EZQRkIO6g7/MTgwnrC2orw+lo7w7FIxaicbjWnKxp3xy7g209KKkZBGyCBjY4YmhkbGi5rWjaCQOZfCbWUZaydxrKYZCyZxz1o/om1fcbxxJ3Zm80UFoQaJo34zQcWRhySQvuvxXt2j+h2kEssIQgElcPPndHzd/eJ0pLYefO6Pm7+8Qdxgj2GpeVN3z1O0OuPKPaoLBHsNS8qbvnqdodceUe1BLoQhB52a5/H9Aq3YSNlrQ9sfkarIs1z+V9Aq3YSNlrQ9sfkagsjT6xnIb2BbVrp9YzkN7AtiAWUIQKXD5raDjn7I0oU3sPmtoOOfsjShQCfGA7Yt/O5flYkOnxgO2LfzuX5WIGEsrCygFlYWUAldmjwSuq6uorW1oj0RIZMQwF2JeALsbHF+omghAlpcCk41ldA7lRSM/UOKhbRwUWjEC5jIKkDUEEv4yOTI1vaVYJCCpldRSQPMNTFJDKNVkjXMdxgHVHrWhWptyxIK2I09bE2WM6l+RzDvmPGVp9YVfc3uY59lzht5kpJidDTEZTdlMb7tR4HSMo2wA5hS+ZXNDLZ1U2rp7zqNnjvubPFflYfXuHaPvUQhBa6zLQZUwRVVO7GhmYJIzt3HaI2iNQj1L1JU4CrZLo6mzXn/okVEF+8eSJGj1Bwaf8AWU1UAkth587o+bv7xOlJbDz53R83f3iDuMEmw9Lypu+ep2h1x5R7VBYJNh6XlTd89TtDrjyj2oJdCEIPPHrn8r6BVuwk7LWh7Y/I1WSj1z+V9Aq24SdlrQ9sfkagslT6xnIb2BbVrp9YzkN7AtiAQhZQKTD7raDjn7I0oU3sPutoOOfsjShQCfGA7Yt/O5flYkOnxgN2LfzuX5WIGGhCygEIXy5wGUkAbpyBBlCFhAIQsIBc3hFskVdl1URF744zUQnbbJEMYXcYBbxOK6ReW1CNDzl2tzmTG4sQ3oKngrK+ItaOIL7Qdlghqs7tiAfzo5oD672Y/bGFYVVswa7MUF3853dPvVk0GEl8PHndHzd/eJ0JL4ePO6Pm7+8Qdvgk2HpeVN3z1PUOuPKPaoHBJsPS8qbvnqeodceUe1BLoQhBoj1X8r6BVtwk7LWh7Y/I1WSj1X8r6BVtwk7LWh7Y/I1BZOn1jOQ3sC2LXTaxnIb2BbEAsoWbkCjw+62g45+yNKFN/D7raDjn7I0oEAnxgN2LfzuX5WJDp84Ddi387l+ViBhoQuZwjaKFmzvsyR0c8YEjsQfxHQj/AKgYdUOuvIIy5LhqoNWbHN5TWaCyR2fVV17aaMjHy6hedRjePLuApHZq82NVaT76mTEhacaKCIlscZBvDt1zhvj7rlz5deS4kuLjjOcSSXE6pJOqfWhBYzBtmuFpUgErho2nAZUt1C/aEoG4673G8LrlVGxrVlo52VdI8xzR6h2nNOqxw/M07Y9Q2wCnrmRwmUta1sdS5tHV6hZIbopHbschye43Hj1UHcIQ03i8ZQdQjKChBhchhTtwUlmTAG6aqBpYRt3vH43e5mMeO7dUhmnzZUlnsJqZQ6a78FPEQ+Z53MX8o9ZuCQGa7NNLaVSamf8AC1oLIIgb2wx36g3Scl527vUAghFlCEHZYIKXPLYgP8mOac+q5mJ2yBWESqwF2MWx1NpPGSYimgv3jCTI4eouLR/oKaqASXw8ed0fN394nOkvh486o+bv7xB3GCTYel5U3fPU9Q648o9qgcEuw9Lypu+ep6h1x5R7UEuhCEGiLVfyvoFW3CTstaHtj8jVZKLVfyvoFW3CTstaHtj8jUFlKfWM5DewLYtdPrGchvYFsQZVUv8A1mp4XV/3M/iVrQqioN1TWyy3Z/NNLi34ueySSYt+rdjE3LShCAXop7QmjGJDPPE2+/Fjmljbfu3NIF686EHVZhLVndalCx9TUvY6oaHNfPM5rhlyFpdcVZFVjwf7LUHOWfVWcQIPCnmINDM6upWk0E7r3AZRSyuOVp3GE6h2ibty/gFbaogbIx0UrWvje0sexwDmuadUEHVCSubjBXJAXVNkh09PrnU+umh5H8xvq1w/qQLNYKyRcSDkLSWuByFpGqCNooQeqjtOeG4U9RUQgagimljb0NIC9FRmhq5BiyVtW5u4aia48YxsqjUIMbp2zlJ2yVlCEApTM1YUtfUso6cZXm+R917YYhrnu4tobZuC25mMzFRaMmd0jL2A3SzuvEMO7jO2z/SMvan/AJj8ykNmQZzBe+V9zqiZwGPK4fK0bTdr1kkoJSy7PZTQRUtO3FhhYI4xqm4bZO2Tqk7pXpWVhAJL4ePOqPm7+8ToSXw8edUfN394g7fBLsPS8qbvnqfodceUe1QGCXYel5U3fPU/Q648o9qCXQhCDTFqv5X0CrZhJ2WtD23+xqsnFqv5X0CrZhJ2WtD23+xqCylPrGchvYFsWun1jOQ3sC2oBJvSRk9JR/2jv+ZORZQJrSRk9JR/2jv+ZZ0kZPSUf9o7/mTkWUCa0kZPSUf9o7/mWNJGT0lH/aO/5k5lhArMzmCR9JWU9a6vZIKeUSlgpnML7trGz03dCaaFhAIQou0rRdG8MYBqAkm/LfuIPHmjzG0df+KrgGe3XCaP+HMP9Y13Ebwl3auBd4JdQ1jHN/LHUMLXDjlZeD1QnBFJjNa667GaHXbl4X0gr3UYLLSZqQxSeuOZhH7sVaY8GdpnJoXF9bpoAP0crFLCBFUOB+uef48lLA3dxnzO6rWgfuXY2FgipISH1j5Kx41WkZzDfyGkk8RcUxFhBqpqdkTGxQsbHEwXMYxoa1o3ABkC2oWEAhCwgEmMO/nVHzd/eJzpMYd/OqPm7+8Qdvgl2HpeVN3z1P0OuPKPaoDBLsPS8qbvnqfodceUe1BLoQhBpi1X8r6BVswk7LWh7b/Y1WTabnuG7lHu1fokjhpzNvhqzabGl1LVYolcBeIpw0NuduBwAuO7eNxA8KbWM5DewLYkLYmFqrp4GU8kUNRnTQxkjy9khYMgDrsjiBt5PXur36dNRwOn+JKgdiEk9Oqo4HT9eRGnVUcDp+vIgdqEktOqo4HT9eRGnVUcDp+vIgdiEk9Oqo4HT/EkRp01HA6f4kqB1oSU06ajgdP8SVGnTUcDp+vKgdS1ywtddjta67UvANyTOnTUcDp/iSrGnRUcDp+vKgdSEldOio4HT9eVGnRUcDp+vKgdSwktp0VHA6fryo06KjgdP15UDpWEl9Oeo4HT9eVGnPUcDp+vKgdCwkxpz1HA6fryrGnPUcDp+vKgdCwkxpz1HA6fryo05qjgdP15UDmSZw7+dUfN394jTmqOB0/XlXG2valVa9a1zm57Uy4sMEMTSGsaDka0ZSGgkkuJ2ySbtQHTgl2HpeVN3z1P0OuPKPatOZyzBQUMFJfjaHiue4aj5De55HG4lb7MbqE+9BLIX1chBpqGfmGqMoWoyMkaYpQ0hwxXMeAWvB2suQj1L1kLzT0odtIOZqMGlmvcXGjDSdqOSWNvua11wWvSuszgrvjT+JTzqIjUJA9RIXxoR2+d0lBCaV1mcFd8afxLOldZnBnfGn8SmtCO3zuko0I7fO6SghNK6zOCu+NP4kaV1mcFd8afxKb0I7fO6SjQjt87pKCE0rrM4K740/iRpXWZwV3xp/EpvQjt87pKNCO3zukoIPSvszgrvjT+JGlfZnBXfGn8SnNCO3zuko0I7fO6Sgg9K+zOCu+NP4kaWFmcFd8afxKb0I7dd0lGhHbrukoIPSwszgrvjT+JGlhZnBXfGn8SnNBu3XdJRoN267pKCC0sLN4K740/iRpYWbwV3xp/Ep3Qbt13SUaDduu6SggtLCzeCu+NP4ljSxs3grvjT+JT2g3bruko0Gd13SUEDpY2bwV3xp/EjSxs3grvjT+JT2gzuu6SjQZ3XdJQQGllZvBXfGn8SNLKzeCu+NP4lP6DO67pKNBndd0lBAaWVm8Fd8afxKZsmwaSgadCwRQY2Rz9V7xuF7r3HivW7QZ3XdJWWWflvIQap5jKQ1oIjBvy6rj9lJ0UNwRBSBu0vUAgyhCEAhCEGCvlCEAhCEAhCEAhCEAhCEAhCEAhCEAhCEAhCEAhCEAhCEAvoIQgyhCEAhCEH//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86250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pic>
        <p:nvPicPr>
          <p:cNvPr id="29" name="Picture 2" descr="http://www.hsd.k12.or.us/Portals/_default/Skins/DistrictSkin/images/webheadsm.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388865" y="9167542"/>
            <a:ext cx="1848103" cy="58674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6485" y="-34731"/>
            <a:ext cx="7877404" cy="4592836"/>
            <a:chOff x="-14546" y="-31574"/>
            <a:chExt cx="6950651" cy="4175306"/>
          </a:xfrm>
        </p:grpSpPr>
        <p:pic>
          <p:nvPicPr>
            <p:cNvPr id="28" name="Picture 4" descr="http://empyreanedge.com/wp-content/uploads/children-hap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1680" y="-11113"/>
              <a:ext cx="3654425" cy="1699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empyreanedge.com/wp-content/uploads/children-hap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2" y="-31574"/>
              <a:ext cx="3654425" cy="169930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14546" y="973975"/>
              <a:ext cx="6873240" cy="3169757"/>
              <a:chOff x="0" y="990600"/>
              <a:chExt cx="6873240" cy="3169757"/>
            </a:xfrm>
          </p:grpSpPr>
          <p:grpSp>
            <p:nvGrpSpPr>
              <p:cNvPr id="11" name="Group 10"/>
              <p:cNvGrpSpPr/>
              <p:nvPr/>
            </p:nvGrpSpPr>
            <p:grpSpPr>
              <a:xfrm>
                <a:off x="0" y="990600"/>
                <a:ext cx="6873240" cy="1645920"/>
                <a:chOff x="0" y="990600"/>
                <a:chExt cx="6873240" cy="1645920"/>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4" name="Rectangle 3"/>
                  <p:cNvSpPr/>
                  <p:nvPr/>
                </p:nvSpPr>
                <p:spPr>
                  <a:xfrm>
                    <a:off x="0" y="1143000"/>
                    <a:ext cx="6858000" cy="76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447800"/>
                    <a:ext cx="6858000" cy="762000"/>
                  </a:xfrm>
                  <a:prstGeom prst="rect">
                    <a:avLst/>
                  </a:prstGeom>
                  <a:solidFill>
                    <a:srgbClr val="95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676400"/>
                    <a:ext cx="6858000" cy="762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874520"/>
                    <a:ext cx="6858000" cy="76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33600"/>
                    <a:ext cx="6858000" cy="5029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5240" y="990600"/>
                  <a:ext cx="6858000"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300" b="1" cap="all" dirty="0">
                      <a:ln w="0"/>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rPr>
                    <a:t>INTERIM ASSESSMENT</a:t>
                  </a:r>
                </a:p>
              </p:txBody>
            </p:sp>
          </p:grpSp>
          <p:sp>
            <p:nvSpPr>
              <p:cNvPr id="22" name="TextBox 21"/>
              <p:cNvSpPr txBox="1"/>
              <p:nvPr/>
            </p:nvSpPr>
            <p:spPr>
              <a:xfrm>
                <a:off x="3174" y="3446875"/>
                <a:ext cx="6793172" cy="713482"/>
              </a:xfrm>
              <a:prstGeom prst="rect">
                <a:avLst/>
              </a:prstGeom>
              <a:noFill/>
            </p:spPr>
            <p:txBody>
              <a:bodyPr wrap="square" rtlCol="0">
                <a:spAutoFit/>
              </a:bodyPr>
              <a:lstStyle/>
              <a:p>
                <a:r>
                  <a:rPr lang="en-US" sz="4500" b="1" dirty="0" smtClean="0">
                    <a:effectLst>
                      <a:outerShdw blurRad="38100" dist="38100" dir="2700000" algn="tl">
                        <a:srgbClr val="000000">
                          <a:alpha val="43137"/>
                        </a:srgbClr>
                      </a:outerShdw>
                    </a:effectLst>
                  </a:rPr>
                  <a:t>Name</a:t>
                </a:r>
                <a:r>
                  <a:rPr lang="en-US" sz="4500" b="1" dirty="0">
                    <a:effectLst>
                      <a:outerShdw blurRad="38100" dist="38100" dir="2700000" algn="tl">
                        <a:srgbClr val="000000">
                          <a:alpha val="43137"/>
                        </a:srgbClr>
                      </a:outerShdw>
                    </a:effectLst>
                  </a:rPr>
                  <a:t>_____________________</a:t>
                </a:r>
              </a:p>
            </p:txBody>
          </p:sp>
        </p:grpSp>
      </p:grpSp>
      <p:pic>
        <p:nvPicPr>
          <p:cNvPr id="1030" name="Picture 6" descr="https://blognumbers.files.wordpress.com/2010/0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000" y="1325002"/>
            <a:ext cx="1067259" cy="134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5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800" y="974211"/>
            <a:ext cx="6908800" cy="8812954"/>
          </a:xfrm>
          <a:prstGeom prst="rect">
            <a:avLst/>
          </a:prstGeom>
        </p:spPr>
        <p:txBody>
          <a:bodyPr wrap="square" lIns="101882" tIns="50941" rIns="101882" bIns="50941">
            <a:spAutoFit/>
          </a:bodyPr>
          <a:lstStyle/>
          <a:p>
            <a:pPr algn="ctr"/>
            <a:r>
              <a:rPr lang="en-US" sz="1600" b="1" u="sng" dirty="0"/>
              <a:t>The Astronaut’s Diary</a:t>
            </a:r>
            <a:endParaRPr lang="en-US" sz="1600" dirty="0"/>
          </a:p>
          <a:p>
            <a:pPr algn="ctr"/>
            <a:r>
              <a:rPr lang="en-US" sz="1200" dirty="0"/>
              <a:t> </a:t>
            </a:r>
            <a:r>
              <a:rPr lang="en-US" sz="1200" b="1" dirty="0" smtClean="0"/>
              <a:t>By </a:t>
            </a:r>
            <a:r>
              <a:rPr lang="en-US" sz="1200" b="1" dirty="0" err="1" smtClean="0"/>
              <a:t>Depaul</a:t>
            </a:r>
            <a:r>
              <a:rPr lang="en-US" sz="1200" b="1" dirty="0" smtClean="0"/>
              <a:t> University Project</a:t>
            </a:r>
            <a:endParaRPr lang="en-US" sz="1200" dirty="0" smtClean="0"/>
          </a:p>
          <a:p>
            <a:endParaRPr lang="en-US" sz="1200" dirty="0"/>
          </a:p>
          <a:p>
            <a:endParaRPr lang="en-US" sz="1200" dirty="0"/>
          </a:p>
          <a:p>
            <a:r>
              <a:rPr lang="en-US" sz="1200" dirty="0"/>
              <a:t>We were tired from all the work, so we slept in shifts. One of us had to be awake all the time because there was so much work to do. We flew all night, and finally we got to the space station.  </a:t>
            </a:r>
          </a:p>
          <a:p>
            <a:r>
              <a:rPr lang="en-US" sz="1200" dirty="0"/>
              <a:t> </a:t>
            </a:r>
          </a:p>
          <a:p>
            <a:r>
              <a:rPr lang="en-US" sz="1200" dirty="0"/>
              <a:t>At the space station, we would do more work, but we would have less </a:t>
            </a:r>
            <a:r>
              <a:rPr lang="en-US" sz="1200" dirty="0" smtClean="0"/>
              <a:t>stress. </a:t>
            </a:r>
            <a:r>
              <a:rPr lang="en-US" sz="1200" dirty="0"/>
              <a:t>The crew had so much work to do every day on our ship.  However, now there would be more people to help us complete our tasks. Our crew shared the work.  </a:t>
            </a:r>
          </a:p>
          <a:p>
            <a:r>
              <a:rPr lang="en-US" sz="1200" dirty="0"/>
              <a:t> </a:t>
            </a:r>
          </a:p>
          <a:p>
            <a:r>
              <a:rPr lang="en-US" sz="1200" dirty="0"/>
              <a:t>Once we moved into the space station, I felt great because there was so much more space. At last, we would have real beds to sleep in and we would have better food. </a:t>
            </a:r>
          </a:p>
          <a:p>
            <a:r>
              <a:rPr lang="en-US" sz="1200" dirty="0"/>
              <a:t> </a:t>
            </a:r>
          </a:p>
          <a:p>
            <a:r>
              <a:rPr lang="en-US" sz="1200" dirty="0"/>
              <a:t>The space station had a large garden where astronauts grew many kinds of vegetables.   The six astronauts who lived on the space station were excited to see us. They said, “We have been waiting for you to come.” </a:t>
            </a:r>
          </a:p>
          <a:p>
            <a:r>
              <a:rPr lang="en-US" sz="1200" dirty="0"/>
              <a:t> </a:t>
            </a:r>
          </a:p>
          <a:p>
            <a:r>
              <a:rPr lang="en-US" sz="1200" dirty="0"/>
              <a:t>We were happy to see them, as well. During our trip we had been worried because we had heard that one of the crew members had been ill.  “How are you </a:t>
            </a:r>
            <a:r>
              <a:rPr lang="en-US" sz="1200" dirty="0" smtClean="0"/>
              <a:t>feeling?” </a:t>
            </a:r>
            <a:r>
              <a:rPr lang="en-US" sz="1200" dirty="0"/>
              <a:t>we asked. “I am doing better now.  It’s just a cold,” she answered.  We were glad to hear the news that it wasn’t serious.</a:t>
            </a:r>
          </a:p>
          <a:p>
            <a:r>
              <a:rPr lang="en-US" sz="1200" dirty="0"/>
              <a:t> </a:t>
            </a:r>
          </a:p>
          <a:p>
            <a:r>
              <a:rPr lang="en-US" sz="1200" dirty="0"/>
              <a:t>It was great to be at the space station at first because for dinner the crew ate good food. After we ate, we were hoping to go to sleep. </a:t>
            </a:r>
          </a:p>
          <a:p>
            <a:r>
              <a:rPr lang="en-US" sz="1200" dirty="0"/>
              <a:t> </a:t>
            </a:r>
          </a:p>
          <a:p>
            <a:r>
              <a:rPr lang="en-US" sz="1200" dirty="0"/>
              <a:t>But, before we could leave the table, one of the astronauts said, “We need to give you a job. Each person has to take turns staying awake. Here is the new schedule.” </a:t>
            </a:r>
          </a:p>
          <a:p>
            <a:r>
              <a:rPr lang="en-US" sz="1200" dirty="0"/>
              <a:t> </a:t>
            </a:r>
          </a:p>
          <a:p>
            <a:r>
              <a:rPr lang="en-US" sz="1200" dirty="0"/>
              <a:t>I glanced at the schedule and saw that I was first, so I would have to stay awake tonight. I felt a little </a:t>
            </a:r>
            <a:r>
              <a:rPr lang="en-US" sz="1200" dirty="0" smtClean="0"/>
              <a:t>down </a:t>
            </a:r>
            <a:r>
              <a:rPr lang="en-US" sz="1200" dirty="0"/>
              <a:t>and so tired. I had been awake and working for over 20 hours! </a:t>
            </a:r>
          </a:p>
          <a:p>
            <a:r>
              <a:rPr lang="en-US" sz="1200" dirty="0"/>
              <a:t> </a:t>
            </a:r>
          </a:p>
          <a:p>
            <a:r>
              <a:rPr lang="en-US" sz="1200" dirty="0"/>
              <a:t>But, I knew it was my duty as a member of the </a:t>
            </a:r>
            <a:r>
              <a:rPr lang="en-US" sz="1200" dirty="0" smtClean="0"/>
              <a:t>team </a:t>
            </a:r>
            <a:r>
              <a:rPr lang="en-US" sz="1200" dirty="0"/>
              <a:t>so I sighed and said, “See you in the morning.”   </a:t>
            </a:r>
          </a:p>
          <a:p>
            <a:r>
              <a:rPr lang="en-US" sz="1200" dirty="0"/>
              <a:t> </a:t>
            </a:r>
          </a:p>
          <a:p>
            <a:r>
              <a:rPr lang="en-US" sz="1200" dirty="0"/>
              <a:t>I became an astronaut so that I could travel into outer space.  But now that I’m here, I have learned that it is even harder than I expected.</a:t>
            </a:r>
          </a:p>
          <a:p>
            <a:r>
              <a:rPr lang="en-US" sz="1200" dirty="0"/>
              <a:t> </a:t>
            </a:r>
          </a:p>
          <a:p>
            <a:r>
              <a:rPr lang="en-US" sz="1200" dirty="0"/>
              <a:t>Even though its hard, I enjoy every minute as an astronaut</a:t>
            </a:r>
            <a:r>
              <a:rPr lang="en-US" sz="1200" dirty="0" smtClean="0"/>
              <a:t>.</a:t>
            </a:r>
          </a:p>
          <a:p>
            <a:endParaRPr lang="en-US" sz="1200" dirty="0"/>
          </a:p>
          <a:p>
            <a:endParaRPr lang="en-US" sz="1200" dirty="0" smtClean="0"/>
          </a:p>
          <a:p>
            <a:endParaRPr lang="en-US" sz="1200" dirty="0"/>
          </a:p>
          <a:p>
            <a:endParaRPr lang="en-US" sz="1200" dirty="0" smtClean="0"/>
          </a:p>
          <a:p>
            <a:endParaRPr lang="en-US" sz="1200" dirty="0" smtClean="0"/>
          </a:p>
          <a:p>
            <a:endParaRPr lang="en-US" sz="1200" dirty="0"/>
          </a:p>
          <a:p>
            <a:endParaRPr lang="en-US" sz="1200" dirty="0" smtClean="0"/>
          </a:p>
          <a:p>
            <a:endParaRPr lang="en-US" sz="1200" dirty="0"/>
          </a:p>
          <a:p>
            <a:r>
              <a:rPr lang="en-US" sz="1200" dirty="0"/>
              <a:t> </a:t>
            </a:r>
          </a:p>
          <a:p>
            <a:r>
              <a:rPr lang="en-US" sz="1000" i="1" dirty="0"/>
              <a:t>http://teacher.depaul.edu/Documents/TheAstronautsDiaryfiction4thgrade.pdf</a:t>
            </a:r>
            <a:endParaRPr lang="en-US" sz="1000" dirty="0"/>
          </a:p>
          <a:p>
            <a:r>
              <a:rPr lang="en-US" sz="1200" dirty="0"/>
              <a:t> </a:t>
            </a:r>
          </a:p>
        </p:txBody>
      </p:sp>
      <p:sp>
        <p:nvSpPr>
          <p:cNvPr id="2" name="Rectangle 1"/>
          <p:cNvSpPr/>
          <p:nvPr/>
        </p:nvSpPr>
        <p:spPr>
          <a:xfrm>
            <a:off x="5664200" y="620268"/>
            <a:ext cx="1676400" cy="707886"/>
          </a:xfrm>
          <a:prstGeom prst="rect">
            <a:avLst/>
          </a:prstGeom>
          <a:solidFill>
            <a:schemeClr val="bg1"/>
          </a:solidFill>
        </p:spPr>
        <p:txBody>
          <a:bodyPr wrap="square">
            <a:spAutoFit/>
          </a:bodyPr>
          <a:lstStyle/>
          <a:p>
            <a:r>
              <a:rPr lang="en-US" sz="800" dirty="0"/>
              <a:t>Grade level equivalent: 3.6 </a:t>
            </a:r>
          </a:p>
          <a:p>
            <a:r>
              <a:rPr lang="en-US" sz="800" dirty="0"/>
              <a:t>Lexile Measure: 730L </a:t>
            </a:r>
          </a:p>
          <a:p>
            <a:r>
              <a:rPr lang="en-US" sz="800" dirty="0"/>
              <a:t>Mean Sentence Length: 12.5 </a:t>
            </a:r>
          </a:p>
          <a:p>
            <a:r>
              <a:rPr lang="en-US" sz="800" dirty="0"/>
              <a:t>Mean Log Word Frequency: 3.82 </a:t>
            </a:r>
          </a:p>
          <a:p>
            <a:r>
              <a:rPr lang="en-US" sz="800" dirty="0"/>
              <a:t>Word Count: 378 </a:t>
            </a:r>
          </a:p>
        </p:txBody>
      </p:sp>
    </p:spTree>
    <p:extLst>
      <p:ext uri="{BB962C8B-B14F-4D97-AF65-F5344CB8AC3E}">
        <p14:creationId xmlns:p14="http://schemas.microsoft.com/office/powerpoint/2010/main" val="36786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1.gstatic.com/images?q=tbn:ANd9GcRPmzVeO0da5BH6InaFOWCmb25hDgpgVdiZChyRjhZxoarD9BizQ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5398" y="6342591"/>
            <a:ext cx="3482968" cy="33805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3.gstatic.com/images?q=tbn:ANd9GcQFzaMIyZtY4PwQ-lUsxqIE450Y4CMsMtWEhewdby4iMXaA22VFOmHpPQM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591"/>
          <a:stretch/>
        </p:blipFill>
        <p:spPr bwMode="auto">
          <a:xfrm rot="21066696">
            <a:off x="468193" y="290166"/>
            <a:ext cx="1763597" cy="16178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3600" y="838201"/>
            <a:ext cx="5699760" cy="5789277"/>
          </a:xfrm>
          <a:prstGeom prst="rect">
            <a:avLst/>
          </a:prstGeom>
          <a:noFill/>
        </p:spPr>
        <p:txBody>
          <a:bodyPr wrap="square" lIns="101882" tIns="50941" rIns="101882" bIns="50941" rtlCol="0">
            <a:spAutoFit/>
          </a:bodyPr>
          <a:lstStyle/>
          <a:p>
            <a:pPr algn="ctr"/>
            <a:r>
              <a:rPr lang="en-US" b="1" u="sng" smtClean="0"/>
              <a:t>Outer Space</a:t>
            </a:r>
          </a:p>
          <a:p>
            <a:pPr algn="ctr"/>
            <a:r>
              <a:rPr lang="en-US" sz="1300" b="1" i="1" smtClean="0"/>
              <a:t>By Carol Weston</a:t>
            </a:r>
          </a:p>
          <a:p>
            <a:pPr algn="ctr"/>
            <a:endParaRPr lang="en-US" smtClean="0"/>
          </a:p>
          <a:p>
            <a:pPr algn="ctr"/>
            <a:r>
              <a:rPr lang="en-US" smtClean="0"/>
              <a:t>I look up from Earth and try to see</a:t>
            </a:r>
          </a:p>
          <a:p>
            <a:pPr algn="ctr"/>
            <a:r>
              <a:rPr lang="en-US" smtClean="0"/>
              <a:t>The planets looking back at me.</a:t>
            </a:r>
          </a:p>
          <a:p>
            <a:pPr algn="ctr"/>
            <a:endParaRPr lang="en-US" smtClean="0"/>
          </a:p>
          <a:p>
            <a:pPr algn="ctr"/>
            <a:r>
              <a:rPr lang="en-US" smtClean="0"/>
              <a:t>I gaze at bright and distant stars</a:t>
            </a:r>
          </a:p>
          <a:p>
            <a:pPr algn="ctr"/>
            <a:r>
              <a:rPr lang="en-US" smtClean="0"/>
              <a:t>And search for Mercury, Venus, Mars.</a:t>
            </a:r>
          </a:p>
          <a:p>
            <a:pPr algn="ctr"/>
            <a:endParaRPr lang="en-US" smtClean="0"/>
          </a:p>
          <a:p>
            <a:pPr algn="ctr"/>
            <a:r>
              <a:rPr lang="en-US" smtClean="0"/>
              <a:t>I squint at the Milky Way way up high</a:t>
            </a:r>
          </a:p>
          <a:p>
            <a:pPr algn="ctr"/>
            <a:r>
              <a:rPr lang="en-US" smtClean="0"/>
              <a:t>And look for Jupiter in the sky.</a:t>
            </a:r>
          </a:p>
          <a:p>
            <a:pPr algn="ctr"/>
            <a:endParaRPr lang="en-US" smtClean="0"/>
          </a:p>
          <a:p>
            <a:pPr algn="ctr"/>
            <a:r>
              <a:rPr lang="en-US" smtClean="0"/>
              <a:t>Where are Saturn, Uranus, Neptune?</a:t>
            </a:r>
          </a:p>
          <a:p>
            <a:pPr algn="ctr"/>
            <a:r>
              <a:rPr lang="en-US" smtClean="0"/>
              <a:t>They’re far away, high like the moon.</a:t>
            </a:r>
          </a:p>
          <a:p>
            <a:pPr algn="ctr"/>
            <a:endParaRPr lang="en-US" smtClean="0"/>
          </a:p>
          <a:p>
            <a:pPr algn="ctr"/>
            <a:r>
              <a:rPr lang="en-US" smtClean="0"/>
              <a:t>A telescope would be the best</a:t>
            </a:r>
          </a:p>
          <a:p>
            <a:pPr algn="ctr"/>
            <a:r>
              <a:rPr lang="en-US" smtClean="0"/>
              <a:t>For spotting Pluto and the rest. </a:t>
            </a:r>
          </a:p>
          <a:p>
            <a:pPr algn="ctr"/>
            <a:endParaRPr lang="en-US" smtClean="0"/>
          </a:p>
          <a:p>
            <a:pPr algn="ctr"/>
            <a:r>
              <a:rPr lang="en-US" smtClean="0"/>
              <a:t>I look for planets in the sky.</a:t>
            </a:r>
            <a:endParaRPr lang="en-US" dirty="0"/>
          </a:p>
        </p:txBody>
      </p:sp>
      <p:sp>
        <p:nvSpPr>
          <p:cNvPr id="5" name="Rectangle 4"/>
          <p:cNvSpPr/>
          <p:nvPr/>
        </p:nvSpPr>
        <p:spPr>
          <a:xfrm>
            <a:off x="361378" y="9639301"/>
            <a:ext cx="3454400" cy="270843"/>
          </a:xfrm>
          <a:prstGeom prst="rect">
            <a:avLst/>
          </a:prstGeom>
        </p:spPr>
        <p:txBody>
          <a:bodyPr wrap="square" lIns="101882" tIns="50941" rIns="101882" bIns="50941">
            <a:spAutoFit/>
          </a:bodyPr>
          <a:lstStyle/>
          <a:p>
            <a:r>
              <a:rPr lang="en-US" sz="1100" i="1" dirty="0">
                <a:hlinkClick r:id="rId4"/>
              </a:rPr>
              <a:t>http://www.tooter4kids.com/Space/Poems.htm</a:t>
            </a:r>
            <a:endParaRPr lang="en-US" sz="1100" i="1" dirty="0"/>
          </a:p>
        </p:txBody>
      </p:sp>
      <p:sp>
        <p:nvSpPr>
          <p:cNvPr id="2" name="Rectangle 1"/>
          <p:cNvSpPr/>
          <p:nvPr/>
        </p:nvSpPr>
        <p:spPr>
          <a:xfrm>
            <a:off x="5472963" y="391192"/>
            <a:ext cx="1600200" cy="707886"/>
          </a:xfrm>
          <a:prstGeom prst="rect">
            <a:avLst/>
          </a:prstGeom>
        </p:spPr>
        <p:txBody>
          <a:bodyPr wrap="square">
            <a:spAutoFit/>
          </a:bodyPr>
          <a:lstStyle/>
          <a:p>
            <a:r>
              <a:rPr lang="en-US" sz="800" dirty="0"/>
              <a:t>Grade level equivalent: 2.9 </a:t>
            </a:r>
          </a:p>
          <a:p>
            <a:r>
              <a:rPr lang="en-US" sz="800" dirty="0"/>
              <a:t>Lexile Measure</a:t>
            </a:r>
            <a:r>
              <a:rPr lang="en-US" sz="800" dirty="0" smtClean="0"/>
              <a:t>: 740L </a:t>
            </a:r>
            <a:endParaRPr lang="en-US" sz="800" dirty="0"/>
          </a:p>
          <a:p>
            <a:r>
              <a:rPr lang="en-US" sz="800" dirty="0"/>
              <a:t>Mean Sentence Length: 11.43 </a:t>
            </a:r>
          </a:p>
          <a:p>
            <a:r>
              <a:rPr lang="en-US" sz="800" dirty="0"/>
              <a:t>Mean Log Word Frequency: 3.63 </a:t>
            </a:r>
          </a:p>
          <a:p>
            <a:r>
              <a:rPr lang="en-US" sz="800" dirty="0"/>
              <a:t>Word Count: 80 </a:t>
            </a:r>
          </a:p>
        </p:txBody>
      </p:sp>
    </p:spTree>
    <p:extLst>
      <p:ext uri="{BB962C8B-B14F-4D97-AF65-F5344CB8AC3E}">
        <p14:creationId xmlns:p14="http://schemas.microsoft.com/office/powerpoint/2010/main" val="24593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183" y="381000"/>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85564449"/>
              </p:ext>
            </p:extLst>
          </p:nvPr>
        </p:nvGraphicFramePr>
        <p:xfrm>
          <a:off x="349038" y="914400"/>
          <a:ext cx="6813762" cy="8431494"/>
        </p:xfrm>
        <a:graphic>
          <a:graphicData uri="http://schemas.openxmlformats.org/drawingml/2006/table">
            <a:tbl>
              <a:tblPr firstRow="1" bandRow="1">
                <a:tableStyleId>{5940675A-B579-460E-94D1-54222C63F5DA}</a:tableStyleId>
              </a:tblPr>
              <a:tblGrid>
                <a:gridCol w="2546562"/>
                <a:gridCol w="1905000"/>
                <a:gridCol w="2362200"/>
              </a:tblGrid>
              <a:tr h="838200">
                <a:tc gridSpan="3">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written, reviewed and revised  by the</a:t>
                      </a:r>
                    </a:p>
                    <a:p>
                      <a:pPr marL="0" marR="0" lvl="0" indent="0" algn="r" defTabSz="1018824" rtl="0" eaLnBrk="1" fontAlgn="auto" latinLnBrk="0" hangingPunct="1">
                        <a:lnSpc>
                          <a:spcPct val="100000"/>
                        </a:lnSpc>
                        <a:spcBef>
                          <a:spcPts val="0"/>
                        </a:spcBef>
                        <a:spcAft>
                          <a:spcPts val="0"/>
                        </a:spcAft>
                        <a:buClrTx/>
                        <a:buSzTx/>
                        <a:buFontTx/>
                        <a:buNone/>
                        <a:tabLst>
                          <a:tab pos="688975" algn="l"/>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500" dirty="0"/>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4400">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Reviewed and revised in June of 2015 by the following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8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Written by the following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 in 2014.</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Tammy Cole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Carrie Ellis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Dori</a:t>
                      </a: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George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Girad</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Goldstein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Raquel Lemus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Alfonso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Lule</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Berta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Lule</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McCullum</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Irma Ramirez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Jean Summers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Nikki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Thoen</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Maritza Dash</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b="0" dirty="0" smtClean="0">
                          <a:solidFill>
                            <a:schemeClr val="tx1"/>
                          </a:solidFill>
                          <a:latin typeface="Lucida Handwriting" panose="03010101010101010101" pitchFamily="66" charset="0"/>
                        </a:rPr>
                        <a:t>Jill Russo</a:t>
                      </a:r>
                      <a:endParaRPr lang="en-US" sz="1050" b="0" dirty="0">
                        <a:solidFill>
                          <a:schemeClr val="tx1"/>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Performance Task Classroom Activities for K – 6 were written by Jamie Lentz, Gina McLain, Hayley Heider, Anna Wooley, Gretchen Erlandsen, Deborah Deplanche, Connie Briceno, Judy Ramer, Carrie Ellis, Sandra Maines, Renae Iversen, Anne Berg, Aliceson Brandt and Ko Kagawa.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assessments have been edited by Vicki Daniels.</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a:p>
        </p:txBody>
      </p:sp>
    </p:spTree>
    <p:extLst>
      <p:ext uri="{BB962C8B-B14F-4D97-AF65-F5344CB8AC3E}">
        <p14:creationId xmlns:p14="http://schemas.microsoft.com/office/powerpoint/2010/main" val="4242628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2872846"/>
          </a:xfrm>
          <a:prstGeom prst="rect">
            <a:avLst/>
          </a:prstGeom>
        </p:spPr>
        <p:txBody>
          <a:bodyPr wrap="square" lIns="101862" tIns="50931" rIns="101862" bIns="50931">
            <a:spAutoFit/>
          </a:bodyPr>
          <a:lstStyle/>
          <a:p>
            <a:pPr marL="282542" indent="-282542"/>
            <a:r>
              <a:rPr lang="en-US" sz="1800" b="1" dirty="0">
                <a:latin typeface="Helvetica" pitchFamily="34" charset="0"/>
              </a:rPr>
              <a:t>1.  What was the </a:t>
            </a:r>
            <a:r>
              <a:rPr lang="en-US" sz="1800" b="1" dirty="0" smtClean="0">
                <a:latin typeface="Helvetica" pitchFamily="34" charset="0"/>
              </a:rPr>
              <a:t>astronauts’ decision in the story </a:t>
            </a:r>
            <a:r>
              <a:rPr lang="en-US" sz="1800" b="1" i="1" u="sng" dirty="0" smtClean="0">
                <a:latin typeface="Helvetica" pitchFamily="34" charset="0"/>
              </a:rPr>
              <a:t>The Astronaut’s Diary</a:t>
            </a:r>
            <a:r>
              <a:rPr lang="en-US" sz="1800" b="1" dirty="0" smtClean="0">
                <a:latin typeface="Helvetica" pitchFamily="34" charset="0"/>
              </a:rPr>
              <a:t>?</a:t>
            </a:r>
            <a:endParaRPr lang="en-US" sz="1800" b="1" dirty="0">
              <a:latin typeface="Helvetica" pitchFamily="34" charset="0"/>
            </a:endParaRPr>
          </a:p>
          <a:p>
            <a:pPr marL="382015" indent="382015"/>
            <a:endParaRPr lang="en-US" sz="1800" dirty="0">
              <a:latin typeface="Helvetica" pitchFamily="34" charset="0"/>
            </a:endParaRPr>
          </a:p>
          <a:p>
            <a:pPr marL="764074" indent="-382059">
              <a:buFont typeface="+mj-lt"/>
              <a:buAutoNum type="alphaUcPeriod"/>
            </a:pPr>
            <a:r>
              <a:rPr lang="en-US" sz="1800" dirty="0">
                <a:latin typeface="Helvetica" pitchFamily="34" charset="0"/>
              </a:rPr>
              <a:t>They are going to the moon.</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They are going to a space station.</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 astronauts are going on a ship.</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 astronauts are going to sleep.</a:t>
            </a: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339943"/>
            <a:ext cx="5748338" cy="2595847"/>
          </a:xfrm>
          <a:prstGeom prst="rect">
            <a:avLst/>
          </a:prstGeom>
        </p:spPr>
        <p:txBody>
          <a:bodyPr wrap="square" lIns="101862" tIns="50931" rIns="101862" bIns="50931">
            <a:spAutoFit/>
          </a:bodyPr>
          <a:lstStyle/>
          <a:p>
            <a:pPr marL="342859" indent="-342859">
              <a:buAutoNum type="arabicPeriod" startAt="2"/>
            </a:pPr>
            <a:r>
              <a:rPr lang="en-US" sz="1800" b="1" dirty="0">
                <a:latin typeface="Helvetica" pitchFamily="34" charset="0"/>
              </a:rPr>
              <a:t>What grew in the garden on the space station?</a:t>
            </a:r>
          </a:p>
          <a:p>
            <a:pPr marL="361347" indent="-361347">
              <a:buFont typeface="+mj-lt"/>
              <a:buAutoNum type="arabicPeriod" startAt="2"/>
            </a:pPr>
            <a:endParaRPr lang="en-US" sz="1800" b="1" dirty="0">
              <a:latin typeface="Helvetica" pitchFamily="34" charset="0"/>
            </a:endParaRPr>
          </a:p>
          <a:p>
            <a:pPr marL="764074" indent="-382059">
              <a:buFont typeface="+mj-lt"/>
              <a:buAutoNum type="alphaUcPeriod"/>
            </a:pPr>
            <a:r>
              <a:rPr lang="en-US" sz="1800" dirty="0">
                <a:latin typeface="Helvetica" pitchFamily="34" charset="0"/>
              </a:rPr>
              <a:t>They had better food in the garden.</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Fruit was grown in the garden.</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They grew a variety of vegetables.</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They were happy to have a garden.</a:t>
            </a:r>
          </a:p>
        </p:txBody>
      </p:sp>
      <p:sp>
        <p:nvSpPr>
          <p:cNvPr id="18" name="Oval 17"/>
          <p:cNvSpPr/>
          <p:nvPr/>
        </p:nvSpPr>
        <p:spPr>
          <a:xfrm>
            <a:off x="894866" y="5962606"/>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893287" y="647245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893287" y="7038703"/>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885588" y="7604957"/>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30839" y="327670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30839" y="162727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30839" y="215359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3140" y="269667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802846323"/>
              </p:ext>
            </p:extLst>
          </p:nvPr>
        </p:nvGraphicFramePr>
        <p:xfrm>
          <a:off x="5248358" y="4209599"/>
          <a:ext cx="2063812" cy="724802"/>
        </p:xfrm>
        <a:graphic>
          <a:graphicData uri="http://schemas.openxmlformats.org/drawingml/2006/table">
            <a:tbl>
              <a:tblPr/>
              <a:tblGrid>
                <a:gridCol w="2063812"/>
              </a:tblGrid>
              <a:tr h="188354">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RL.3.1</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a:lnSpc>
                          <a:spcPct val="100000"/>
                        </a:lnSpc>
                      </a:pPr>
                      <a:r>
                        <a:rPr lang="en-US" sz="900" dirty="0" smtClean="0"/>
                        <a:t>Ask and answer questions to demonstrate understanding of a text, referring explicitly to the text as the basis for the answers.</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2572546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3426844"/>
          </a:xfrm>
          <a:prstGeom prst="rect">
            <a:avLst/>
          </a:prstGeom>
        </p:spPr>
        <p:txBody>
          <a:bodyPr wrap="square" lIns="101862" tIns="50931" rIns="101862" bIns="50931">
            <a:spAutoFit/>
          </a:bodyPr>
          <a:lstStyle/>
          <a:p>
            <a:pPr marL="282542" indent="-282542"/>
            <a:r>
              <a:rPr lang="en-US" sz="1800" b="1" dirty="0">
                <a:latin typeface="Helvetica" pitchFamily="34" charset="0"/>
              </a:rPr>
              <a:t>3.  In the poem </a:t>
            </a:r>
            <a:r>
              <a:rPr lang="en-US" sz="1800" b="1" i="1" u="sng" dirty="0">
                <a:latin typeface="Helvetica" pitchFamily="34" charset="0"/>
              </a:rPr>
              <a:t>Outer Space</a:t>
            </a:r>
            <a:r>
              <a:rPr lang="en-US" sz="1800" b="1" i="1" dirty="0">
                <a:latin typeface="Helvetica" pitchFamily="34" charset="0"/>
              </a:rPr>
              <a:t>, </a:t>
            </a:r>
            <a:r>
              <a:rPr lang="en-US" sz="1800" b="1" dirty="0">
                <a:latin typeface="Helvetica" pitchFamily="34" charset="0"/>
              </a:rPr>
              <a:t>what details best summarize what you can see in the sky from Earth? </a:t>
            </a:r>
          </a:p>
          <a:p>
            <a:pPr marL="382015" indent="382015"/>
            <a:endParaRPr lang="en-US" sz="1800" dirty="0">
              <a:latin typeface="Helvetica" pitchFamily="34" charset="0"/>
            </a:endParaRPr>
          </a:p>
          <a:p>
            <a:pPr marL="764074" indent="-382059">
              <a:buFont typeface="+mj-lt"/>
              <a:buAutoNum type="alphaUcPeriod"/>
            </a:pPr>
            <a:r>
              <a:rPr lang="en-US" sz="1800" dirty="0">
                <a:latin typeface="Helvetica" pitchFamily="34" charset="0"/>
              </a:rPr>
              <a:t>When you look in the sky you can see planets, stars and the moon.</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In the sky you can see bright things.</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When you look into the sky you can see the Earth.</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I look into the sky from Earth and I can see astronauts.</a:t>
            </a:r>
          </a:p>
        </p:txBody>
      </p:sp>
      <p:cxnSp>
        <p:nvCxnSpPr>
          <p:cNvPr id="11" name="Straight Connector 10"/>
          <p:cNvCxnSpPr/>
          <p:nvPr/>
        </p:nvCxnSpPr>
        <p:spPr>
          <a:xfrm>
            <a:off x="337298" y="48615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617073"/>
            <a:ext cx="5961378" cy="3703843"/>
          </a:xfrm>
          <a:prstGeom prst="rect">
            <a:avLst/>
          </a:prstGeom>
        </p:spPr>
        <p:txBody>
          <a:bodyPr wrap="square" lIns="101862" tIns="50931" rIns="101862" bIns="50931">
            <a:spAutoFit/>
          </a:bodyPr>
          <a:lstStyle/>
          <a:p>
            <a:pPr marL="383829" indent="-383829"/>
            <a:r>
              <a:rPr lang="en-US" sz="1800" b="1" dirty="0">
                <a:latin typeface="Helvetica" pitchFamily="34" charset="0"/>
              </a:rPr>
              <a:t>4.   What is the main idea of the passage </a:t>
            </a:r>
            <a:r>
              <a:rPr lang="en-US" sz="1800" b="1" i="1" u="sng" dirty="0">
                <a:latin typeface="Helvetica" pitchFamily="34" charset="0"/>
              </a:rPr>
              <a:t>The   Astronaut’s Diary</a:t>
            </a:r>
            <a:r>
              <a:rPr lang="en-US" sz="1800" dirty="0">
                <a:latin typeface="Helvetica" pitchFamily="34" charset="0"/>
              </a:rPr>
              <a:t>?</a:t>
            </a:r>
            <a:endParaRPr lang="en-US" sz="1800" b="1" i="1" u="sng" dirty="0">
              <a:latin typeface="Helvetica" pitchFamily="34" charset="0"/>
            </a:endParaRPr>
          </a:p>
          <a:p>
            <a:endParaRPr lang="en-US" sz="1800" b="1" dirty="0">
              <a:latin typeface="Helvetica" pitchFamily="34" charset="0"/>
            </a:endParaRPr>
          </a:p>
          <a:p>
            <a:pPr marL="764074" indent="-382059">
              <a:buFont typeface="+mj-lt"/>
              <a:buAutoNum type="alphaUcPeriod"/>
            </a:pPr>
            <a:r>
              <a:rPr lang="en-US" sz="1800" dirty="0">
                <a:latin typeface="Helvetica" pitchFamily="34" charset="0"/>
              </a:rPr>
              <a:t>It is hard and challenging work to be an astronaut.</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You can grow vegetables in outer space.</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Astronauts take turns </a:t>
            </a:r>
            <a:r>
              <a:rPr lang="en-US" sz="1800" dirty="0" smtClean="0">
                <a:solidFill>
                  <a:srgbClr val="000000"/>
                </a:solidFill>
                <a:latin typeface="Helvetica" pitchFamily="34" charset="0"/>
                <a:cs typeface="Helvetica" pitchFamily="34" charset="0"/>
              </a:rPr>
              <a:t>sleeping </a:t>
            </a:r>
            <a:r>
              <a:rPr lang="en-US" sz="1800" dirty="0">
                <a:solidFill>
                  <a:srgbClr val="000000"/>
                </a:solidFill>
                <a:latin typeface="Helvetica" pitchFamily="34" charset="0"/>
                <a:cs typeface="Helvetica" pitchFamily="34" charset="0"/>
              </a:rPr>
              <a:t>when they are in space.</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They were excited when </a:t>
            </a:r>
            <a:r>
              <a:rPr lang="en-US" sz="1800" dirty="0" smtClean="0">
                <a:solidFill>
                  <a:srgbClr val="000000"/>
                </a:solidFill>
                <a:latin typeface="Helvetica" pitchFamily="34" charset="0"/>
                <a:cs typeface="Helvetica" pitchFamily="34" charset="0"/>
              </a:rPr>
              <a:t>the new crew members arrived.</a:t>
            </a:r>
            <a:endParaRPr lang="en-US" sz="1800" dirty="0">
              <a:solidFill>
                <a:srgbClr val="000000"/>
              </a:solidFill>
              <a:latin typeface="Helvetica" pitchFamily="34" charset="0"/>
              <a:cs typeface="Helvetica" pitchFamily="34" charset="0"/>
            </a:endParaRPr>
          </a:p>
        </p:txBody>
      </p:sp>
      <p:sp>
        <p:nvSpPr>
          <p:cNvPr id="18" name="Oval 17"/>
          <p:cNvSpPr/>
          <p:nvPr/>
        </p:nvSpPr>
        <p:spPr>
          <a:xfrm>
            <a:off x="917812" y="8657291"/>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910972" y="6514011"/>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917812" y="7314739"/>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913681" y="7856563"/>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23139" y="351184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34247" y="163911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3139" y="244680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3139" y="296796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950073959"/>
              </p:ext>
            </p:extLst>
          </p:nvPr>
        </p:nvGraphicFramePr>
        <p:xfrm>
          <a:off x="4901839" y="4499159"/>
          <a:ext cx="2400806" cy="736994"/>
        </p:xfrm>
        <a:graphic>
          <a:graphicData uri="http://schemas.openxmlformats.org/drawingml/2006/table">
            <a:tbl>
              <a:tblPr/>
              <a:tblGrid>
                <a:gridCol w="2400806"/>
              </a:tblGrid>
              <a:tr h="188354">
                <a:tc>
                  <a:txBody>
                    <a:bodyPr/>
                    <a:lstStyle/>
                    <a:p>
                      <a:pPr marL="0" marR="0" algn="l">
                        <a:lnSpc>
                          <a:spcPct val="115000"/>
                        </a:lnSpc>
                        <a:spcBef>
                          <a:spcPts val="0"/>
                        </a:spcBef>
                        <a:spcAft>
                          <a:spcPts val="0"/>
                        </a:spcAft>
                      </a:pPr>
                      <a:r>
                        <a:rPr lang="en-US" sz="900" b="1" dirty="0" smtClean="0">
                          <a:solidFill>
                            <a:srgbClr val="000000"/>
                          </a:solidFill>
                          <a:latin typeface="+mn-lt"/>
                          <a:ea typeface="Times New Roman"/>
                          <a:cs typeface="Times New Roman"/>
                        </a:rPr>
                        <a:t>Standard RL.3.2</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r>
                        <a:rPr lang="en-US" sz="900" dirty="0" smtClean="0"/>
                        <a:t>Recount stories, including fables, folktales, and myths from diverse cultures; determine the central message, lesson, or moral and explain how it is conveyed through key details in the text.</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4136137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1"/>
            <a:ext cx="6436422" cy="3703843"/>
          </a:xfrm>
          <a:prstGeom prst="rect">
            <a:avLst/>
          </a:prstGeom>
        </p:spPr>
        <p:txBody>
          <a:bodyPr wrap="square" lIns="101862" tIns="50931" rIns="101862" bIns="50931">
            <a:spAutoFit/>
          </a:bodyPr>
          <a:lstStyle/>
          <a:p>
            <a:pPr marL="382059" indent="-382059">
              <a:buAutoNum type="arabicPeriod" startAt="5"/>
            </a:pPr>
            <a:r>
              <a:rPr lang="en-US" sz="1800" b="1" dirty="0">
                <a:latin typeface="Helvetica" pitchFamily="34" charset="0"/>
              </a:rPr>
              <a:t>What explains how the astronauts did their work once the new crew arrived?</a:t>
            </a:r>
          </a:p>
          <a:p>
            <a:endParaRPr lang="en-US" sz="1800" dirty="0">
              <a:latin typeface="Helvetica" pitchFamily="34" charset="0"/>
            </a:endParaRPr>
          </a:p>
          <a:p>
            <a:pPr marL="764074" indent="-382059">
              <a:buFont typeface="+mj-lt"/>
              <a:buAutoNum type="alphaUcPeriod"/>
            </a:pPr>
            <a:r>
              <a:rPr lang="en-US" sz="1800" dirty="0">
                <a:latin typeface="Helvetica" pitchFamily="34" charset="0"/>
              </a:rPr>
              <a:t>The astronauts would have real beds to sleep in and have better food.</a:t>
            </a:r>
          </a:p>
          <a:p>
            <a:pPr marL="724915" indent="-342900">
              <a:buFont typeface="+mj-lt"/>
              <a:buAutoNum type="alphaUcPeriod"/>
            </a:pPr>
            <a:endParaRPr lang="en-US" sz="1800" dirty="0">
              <a:latin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Some of the astronauts were ill.</a:t>
            </a:r>
          </a:p>
          <a:p>
            <a:pPr marL="724915" indent="-342900">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 crew made a good dinner with a variety of vegetables.</a:t>
            </a:r>
          </a:p>
          <a:p>
            <a:pPr marL="724915" indent="-342900">
              <a:buFont typeface="+mj-lt"/>
              <a:buAutoNum type="alphaUcPeriod"/>
            </a:pPr>
            <a:endParaRPr lang="en-US" sz="1800" dirty="0">
              <a:solidFill>
                <a:srgbClr val="000000"/>
              </a:solidFill>
              <a:latin typeface="Helvetica" pitchFamily="34" charset="0"/>
              <a:cs typeface="Helvetica" pitchFamily="34" charset="0"/>
            </a:endParaRPr>
          </a:p>
          <a:p>
            <a:pPr marL="724915" indent="-342900">
              <a:buFont typeface="+mj-lt"/>
              <a:buAutoNum type="alphaUcPeriod"/>
            </a:pPr>
            <a:r>
              <a:rPr lang="en-US" sz="1800" dirty="0" smtClean="0">
                <a:solidFill>
                  <a:srgbClr val="000000"/>
                </a:solidFill>
                <a:latin typeface="Helvetica" pitchFamily="34" charset="0"/>
                <a:cs typeface="Helvetica" pitchFamily="34" charset="0"/>
              </a:rPr>
              <a:t>They </a:t>
            </a:r>
            <a:r>
              <a:rPr lang="en-US" sz="1800" dirty="0">
                <a:solidFill>
                  <a:srgbClr val="000000"/>
                </a:solidFill>
                <a:latin typeface="Helvetica" pitchFamily="34" charset="0"/>
                <a:cs typeface="Helvetica" pitchFamily="34" charset="0"/>
              </a:rPr>
              <a:t>worked as a team so that more people could help complete the tasks.</a:t>
            </a:r>
          </a:p>
        </p:txBody>
      </p:sp>
      <p:cxnSp>
        <p:nvCxnSpPr>
          <p:cNvPr id="11" name="Straight Connector 10"/>
          <p:cNvCxnSpPr/>
          <p:nvPr/>
        </p:nvCxnSpPr>
        <p:spPr>
          <a:xfrm>
            <a:off x="464139" y="51054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1" y="5613155"/>
            <a:ext cx="6358301" cy="3149845"/>
          </a:xfrm>
          <a:prstGeom prst="rect">
            <a:avLst/>
          </a:prstGeom>
        </p:spPr>
        <p:txBody>
          <a:bodyPr wrap="square" lIns="101862" tIns="50931" rIns="101862" bIns="50931">
            <a:spAutoFit/>
          </a:bodyPr>
          <a:lstStyle/>
          <a:p>
            <a:pPr marL="382059" indent="-382059">
              <a:buAutoNum type="arabicPeriod" startAt="6"/>
            </a:pPr>
            <a:r>
              <a:rPr lang="en-US" sz="1800" b="1" dirty="0">
                <a:latin typeface="Helvetica" pitchFamily="34" charset="0"/>
              </a:rPr>
              <a:t>What do we learn about the astronaut from  paragraph 5</a:t>
            </a:r>
            <a:r>
              <a:rPr lang="en-US" sz="1800" b="1" dirty="0" smtClean="0">
                <a:latin typeface="Helvetica" pitchFamily="34" charset="0"/>
              </a:rPr>
              <a:t>? </a:t>
            </a:r>
            <a:endParaRPr lang="en-US" sz="1800" b="1" dirty="0">
              <a:latin typeface="Helvetica" pitchFamily="34" charset="0"/>
            </a:endParaRPr>
          </a:p>
          <a:p>
            <a:pPr marL="361347" indent="-361347">
              <a:buFont typeface="+mj-lt"/>
              <a:buAutoNum type="arabicPeriod" startAt="2"/>
            </a:pPr>
            <a:endParaRPr lang="en-US" sz="1800" b="1" dirty="0">
              <a:latin typeface="Helvetica" pitchFamily="34" charset="0"/>
            </a:endParaRPr>
          </a:p>
          <a:p>
            <a:pPr marL="382015" indent="382015">
              <a:buFont typeface="+mj-lt"/>
              <a:buAutoNum type="alphaUcPeriod"/>
            </a:pPr>
            <a:r>
              <a:rPr lang="en-US" sz="1800" dirty="0">
                <a:latin typeface="Helvetica" pitchFamily="34" charset="0"/>
              </a:rPr>
              <a:t>That the astronaut would have better food.</a:t>
            </a:r>
          </a:p>
          <a:p>
            <a:pPr marL="382015" indent="382015">
              <a:buFont typeface="+mj-lt"/>
              <a:buAutoNum type="alphaUcPeriod"/>
            </a:pPr>
            <a:endParaRPr lang="en-US" sz="1800" dirty="0">
              <a:latin typeface="Helvetica" pitchFamily="34" charset="0"/>
            </a:endParaRPr>
          </a:p>
          <a:p>
            <a:pPr marL="382015" indent="382015">
              <a:buFont typeface="+mj-lt"/>
              <a:buAutoNum type="alphaUcPeriod"/>
            </a:pPr>
            <a:r>
              <a:rPr lang="en-US" sz="1800" dirty="0">
                <a:latin typeface="Helvetica" pitchFamily="34" charset="0"/>
              </a:rPr>
              <a:t>That the astronaut would have a real bed to sleep in.</a:t>
            </a:r>
          </a:p>
          <a:p>
            <a:pPr marL="382015" indent="382015">
              <a:buFont typeface="+mj-lt"/>
              <a:buAutoNum type="alphaUcPeriod"/>
            </a:pPr>
            <a:endParaRPr lang="en-US" sz="1800" dirty="0">
              <a:latin typeface="Helvetica" pitchFamily="34" charset="0"/>
            </a:endParaRPr>
          </a:p>
          <a:p>
            <a:pPr marL="382015" indent="382015">
              <a:buFont typeface="+mj-lt"/>
              <a:buAutoNum type="alphaUcPeriod"/>
            </a:pPr>
            <a:r>
              <a:rPr lang="en-US" sz="1800" dirty="0">
                <a:latin typeface="Helvetica" pitchFamily="34" charset="0"/>
              </a:rPr>
              <a:t>That the crew </a:t>
            </a:r>
            <a:r>
              <a:rPr lang="en-US" sz="1800" dirty="0" smtClean="0">
                <a:latin typeface="Helvetica" pitchFamily="34" charset="0"/>
              </a:rPr>
              <a:t>worked as a team.</a:t>
            </a:r>
            <a:endParaRPr lang="en-US" sz="1800" dirty="0">
              <a:latin typeface="Helvetica" pitchFamily="34" charset="0"/>
            </a:endParaRPr>
          </a:p>
          <a:p>
            <a:pPr marL="382015" indent="382015">
              <a:buFont typeface="+mj-lt"/>
              <a:buAutoNum type="alphaUcPeriod"/>
            </a:pPr>
            <a:endParaRPr lang="en-US" sz="1800" dirty="0">
              <a:latin typeface="Helvetica" pitchFamily="34" charset="0"/>
            </a:endParaRPr>
          </a:p>
          <a:p>
            <a:pPr marL="382015" indent="382015">
              <a:buFont typeface="+mj-lt"/>
              <a:buAutoNum type="alphaUcPeriod"/>
            </a:pPr>
            <a:r>
              <a:rPr lang="en-US" sz="1800" dirty="0">
                <a:latin typeface="Helvetica" pitchFamily="34" charset="0"/>
              </a:rPr>
              <a:t>That the astronaut only had a cold.</a:t>
            </a:r>
          </a:p>
          <a:p>
            <a:pPr marL="382015" indent="382015">
              <a:buFont typeface="+mj-lt"/>
              <a:buAutoNum type="alphaUcPeriod"/>
            </a:pPr>
            <a:endParaRPr lang="en-US" sz="1800" dirty="0">
              <a:solidFill>
                <a:srgbClr val="000000"/>
              </a:solidFill>
              <a:latin typeface="Helvetica" pitchFamily="34" charset="0"/>
              <a:cs typeface="Helvetica" pitchFamily="34" charset="0"/>
            </a:endParaRPr>
          </a:p>
        </p:txBody>
      </p:sp>
      <p:sp>
        <p:nvSpPr>
          <p:cNvPr id="18" name="Oval 17"/>
          <p:cNvSpPr/>
          <p:nvPr/>
        </p:nvSpPr>
        <p:spPr>
          <a:xfrm>
            <a:off x="894866" y="6487276"/>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885966" y="7002171"/>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910973" y="7567319"/>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910973" y="8127754"/>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29099" y="381296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30839" y="162146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30839" y="242394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9099" y="298247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341205258"/>
              </p:ext>
            </p:extLst>
          </p:nvPr>
        </p:nvGraphicFramePr>
        <p:xfrm>
          <a:off x="4901839" y="4755892"/>
          <a:ext cx="2400806" cy="569214"/>
        </p:xfrm>
        <a:graphic>
          <a:graphicData uri="http://schemas.openxmlformats.org/drawingml/2006/table">
            <a:tbl>
              <a:tblPr/>
              <a:tblGrid>
                <a:gridCol w="2400806"/>
              </a:tblGrid>
              <a:tr h="70865">
                <a:tc>
                  <a:txBody>
                    <a:bodyPr/>
                    <a:lstStyle/>
                    <a:p>
                      <a:pPr marL="0" marR="0" algn="l">
                        <a:lnSpc>
                          <a:spcPct val="115000"/>
                        </a:lnSpc>
                        <a:spcBef>
                          <a:spcPts val="0"/>
                        </a:spcBef>
                        <a:spcAft>
                          <a:spcPts val="0"/>
                        </a:spcAft>
                      </a:pPr>
                      <a:r>
                        <a:rPr lang="en-US" sz="900" b="1" dirty="0" smtClean="0">
                          <a:solidFill>
                            <a:srgbClr val="000000"/>
                          </a:solidFill>
                          <a:latin typeface="+mn-lt"/>
                          <a:ea typeface="Times New Roman"/>
                          <a:cs typeface="Times New Roman"/>
                        </a:rPr>
                        <a:t>Standard RL.3.3</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3954">
                <a:tc>
                  <a:txBody>
                    <a:bodyPr/>
                    <a:lstStyle/>
                    <a:p>
                      <a:r>
                        <a:rPr lang="en-US" sz="900" dirty="0" smtClean="0"/>
                        <a:t>Describe characters in a story (e.g., their traits, motivations, or feelings) and explain how their actions contribute to the sequence of events.</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267351896"/>
              </p:ext>
            </p:extLst>
          </p:nvPr>
        </p:nvGraphicFramePr>
        <p:xfrm>
          <a:off x="4876800" y="8763000"/>
          <a:ext cx="2400806" cy="878586"/>
        </p:xfrm>
        <a:graphic>
          <a:graphicData uri="http://schemas.openxmlformats.org/drawingml/2006/table">
            <a:tbl>
              <a:tblPr/>
              <a:tblGrid>
                <a:gridCol w="2400806"/>
              </a:tblGrid>
              <a:tr h="192786">
                <a:tc>
                  <a:txBody>
                    <a:bodyPr/>
                    <a:lstStyle/>
                    <a:p>
                      <a:pPr marL="0" marR="0" algn="l">
                        <a:lnSpc>
                          <a:spcPct val="115000"/>
                        </a:lnSpc>
                        <a:spcBef>
                          <a:spcPts val="0"/>
                        </a:spcBef>
                        <a:spcAft>
                          <a:spcPts val="0"/>
                        </a:spcAft>
                      </a:pPr>
                      <a:r>
                        <a:rPr lang="en-US" sz="900" b="1" dirty="0" smtClean="0">
                          <a:solidFill>
                            <a:srgbClr val="000000"/>
                          </a:solidFill>
                          <a:latin typeface="+mn-lt"/>
                          <a:ea typeface="Times New Roman"/>
                          <a:cs typeface="Times New Roman"/>
                        </a:rPr>
                        <a:t>Standard RL.3.5</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23494">
                <a:tc>
                  <a:txBody>
                    <a:bodyPr/>
                    <a:lstStyle/>
                    <a:p>
                      <a:r>
                        <a:rPr lang="en-US" sz="900" dirty="0" smtClean="0"/>
                        <a:t>Refer to parts of stories, dramas, and poems when writing or speaking about a text, using terms such as chapter, scene, and stanza; describe how each successive part builds on earlier sections.</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796595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3426844"/>
          </a:xfrm>
          <a:prstGeom prst="rect">
            <a:avLst/>
          </a:prstGeom>
        </p:spPr>
        <p:txBody>
          <a:bodyPr wrap="square" lIns="101862" tIns="50931" rIns="101862" bIns="50931">
            <a:spAutoFit/>
          </a:bodyPr>
          <a:lstStyle/>
          <a:p>
            <a:pPr marL="389134" indent="-389134"/>
            <a:r>
              <a:rPr lang="en-US" sz="1800" b="1" dirty="0">
                <a:latin typeface="Helvetica" pitchFamily="34" charset="0"/>
              </a:rPr>
              <a:t>7</a:t>
            </a:r>
            <a:r>
              <a:rPr lang="en-US" sz="1800" b="1" dirty="0" smtClean="0">
                <a:latin typeface="Helvetica" pitchFamily="34" charset="0"/>
              </a:rPr>
              <a:t>.   The new crew members had a great first night.  How does the author explain this?</a:t>
            </a:r>
            <a:endParaRPr lang="en-US" sz="1800" b="1" dirty="0">
              <a:latin typeface="Helvetica" pitchFamily="34" charset="0"/>
            </a:endParaRPr>
          </a:p>
          <a:p>
            <a:pPr marL="382015" indent="382015"/>
            <a:endParaRPr lang="en-US" sz="1800" dirty="0">
              <a:latin typeface="Helvetica" pitchFamily="34" charset="0"/>
            </a:endParaRPr>
          </a:p>
          <a:p>
            <a:pPr marL="764074" indent="-382059">
              <a:buFont typeface="+mj-lt"/>
              <a:buAutoNum type="alphaUcPeriod"/>
            </a:pPr>
            <a:r>
              <a:rPr lang="en-US" sz="1800" dirty="0">
                <a:latin typeface="Helvetica" pitchFamily="34" charset="0"/>
              </a:rPr>
              <a:t>We flew all night and finally got to our destination.</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 space station had a large garden that grew a variety of </a:t>
            </a:r>
            <a:r>
              <a:rPr lang="en-US" sz="1800" dirty="0" smtClean="0">
                <a:solidFill>
                  <a:srgbClr val="000000"/>
                </a:solidFill>
                <a:latin typeface="Helvetica" pitchFamily="34" charset="0"/>
                <a:cs typeface="Helvetica" pitchFamily="34" charset="0"/>
              </a:rPr>
              <a:t>vegetables</a:t>
            </a:r>
            <a:r>
              <a:rPr lang="en-US" sz="1800" dirty="0">
                <a:solidFill>
                  <a:srgbClr val="000000"/>
                </a:solidFill>
                <a:latin typeface="Helvetica" pitchFamily="34" charset="0"/>
                <a:cs typeface="Helvetica" pitchFamily="34" charset="0"/>
              </a:rPr>
              <a:t>.</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 first night was great because the crew ate good food.</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 astronaut had to stay awake all night.</a:t>
            </a:r>
          </a:p>
        </p:txBody>
      </p:sp>
      <p:cxnSp>
        <p:nvCxnSpPr>
          <p:cNvPr id="11" name="Straight Connector 10"/>
          <p:cNvCxnSpPr/>
          <p:nvPr/>
        </p:nvCxnSpPr>
        <p:spPr>
          <a:xfrm>
            <a:off x="550499" y="51054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739661"/>
            <a:ext cx="6174739" cy="3149845"/>
          </a:xfrm>
          <a:prstGeom prst="rect">
            <a:avLst/>
          </a:prstGeom>
        </p:spPr>
        <p:txBody>
          <a:bodyPr wrap="square" lIns="101862" tIns="50931" rIns="101862" bIns="50931">
            <a:spAutoFit/>
          </a:bodyPr>
          <a:lstStyle/>
          <a:p>
            <a:pPr marL="382059" indent="-382059">
              <a:buAutoNum type="arabicPeriod" startAt="8"/>
            </a:pPr>
            <a:r>
              <a:rPr lang="en-US" sz="1800" b="1" dirty="0">
                <a:latin typeface="Helvetica" pitchFamily="34" charset="0"/>
              </a:rPr>
              <a:t>In the poem </a:t>
            </a:r>
            <a:r>
              <a:rPr lang="en-US" sz="1800" b="1" i="1" u="sng" dirty="0">
                <a:latin typeface="Helvetica" pitchFamily="34" charset="0"/>
              </a:rPr>
              <a:t>Outer Space</a:t>
            </a:r>
            <a:r>
              <a:rPr lang="en-US" sz="1800" b="1" dirty="0">
                <a:latin typeface="Helvetica" pitchFamily="34" charset="0"/>
              </a:rPr>
              <a:t>, what does the author </a:t>
            </a:r>
            <a:r>
              <a:rPr lang="en-US" sz="1800" b="1" dirty="0" smtClean="0">
                <a:latin typeface="Helvetica" pitchFamily="34" charset="0"/>
              </a:rPr>
              <a:t>see </a:t>
            </a:r>
            <a:r>
              <a:rPr lang="en-US" sz="1800" b="1" dirty="0">
                <a:latin typeface="Helvetica" pitchFamily="34" charset="0"/>
              </a:rPr>
              <a:t>through the telescope? </a:t>
            </a:r>
          </a:p>
          <a:p>
            <a:pPr marL="382059" indent="-382059">
              <a:buFont typeface="+mj-lt"/>
              <a:buAutoNum type="alphaUcPeriod"/>
            </a:pPr>
            <a:endParaRPr lang="en-US" sz="1800" b="1" dirty="0">
              <a:latin typeface="Helvetica" pitchFamily="34" charset="0"/>
            </a:endParaRPr>
          </a:p>
          <a:p>
            <a:pPr marL="764074" indent="-382059">
              <a:buFont typeface="+mj-lt"/>
              <a:buAutoNum type="alphaUcPeriod"/>
            </a:pPr>
            <a:r>
              <a:rPr lang="en-US" sz="1800" dirty="0" smtClean="0">
                <a:latin typeface="Helvetica" pitchFamily="34" charset="0"/>
              </a:rPr>
              <a:t>The author sees </a:t>
            </a:r>
            <a:r>
              <a:rPr lang="en-US" sz="1800" dirty="0">
                <a:latin typeface="Helvetica" pitchFamily="34" charset="0"/>
              </a:rPr>
              <a:t>the Earth.</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smtClean="0">
                <a:solidFill>
                  <a:srgbClr val="000000"/>
                </a:solidFill>
                <a:latin typeface="Helvetica" pitchFamily="34" charset="0"/>
                <a:cs typeface="Helvetica" pitchFamily="34" charset="0"/>
              </a:rPr>
              <a:t>The author sees the </a:t>
            </a:r>
            <a:r>
              <a:rPr lang="en-US" sz="1800" dirty="0">
                <a:solidFill>
                  <a:srgbClr val="000000"/>
                </a:solidFill>
                <a:latin typeface="Helvetica" pitchFamily="34" charset="0"/>
                <a:cs typeface="Helvetica" pitchFamily="34" charset="0"/>
              </a:rPr>
              <a:t>planets and stars.</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Through </a:t>
            </a:r>
            <a:r>
              <a:rPr lang="en-US" sz="1800" dirty="0" smtClean="0">
                <a:solidFill>
                  <a:srgbClr val="000000"/>
                </a:solidFill>
                <a:latin typeface="Helvetica" pitchFamily="34" charset="0"/>
                <a:cs typeface="Helvetica" pitchFamily="34" charset="0"/>
              </a:rPr>
              <a:t>the </a:t>
            </a:r>
            <a:r>
              <a:rPr lang="en-US" sz="1800" dirty="0">
                <a:solidFill>
                  <a:srgbClr val="000000"/>
                </a:solidFill>
                <a:latin typeface="Helvetica" pitchFamily="34" charset="0"/>
                <a:cs typeface="Helvetica" pitchFamily="34" charset="0"/>
              </a:rPr>
              <a:t>telescope </a:t>
            </a:r>
            <a:r>
              <a:rPr lang="en-US" sz="1800" dirty="0" smtClean="0">
                <a:solidFill>
                  <a:srgbClr val="000000"/>
                </a:solidFill>
                <a:latin typeface="Helvetica" pitchFamily="34" charset="0"/>
                <a:cs typeface="Helvetica" pitchFamily="34" charset="0"/>
              </a:rPr>
              <a:t>the author sees </a:t>
            </a:r>
            <a:r>
              <a:rPr lang="en-US" sz="1800" dirty="0">
                <a:solidFill>
                  <a:srgbClr val="000000"/>
                </a:solidFill>
                <a:latin typeface="Helvetica" pitchFamily="34" charset="0"/>
                <a:cs typeface="Helvetica" pitchFamily="34" charset="0"/>
              </a:rPr>
              <a:t>birds.</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Through </a:t>
            </a:r>
            <a:r>
              <a:rPr lang="en-US" sz="1800" dirty="0" smtClean="0">
                <a:solidFill>
                  <a:srgbClr val="000000"/>
                </a:solidFill>
                <a:latin typeface="Helvetica" pitchFamily="34" charset="0"/>
                <a:cs typeface="Helvetica" pitchFamily="34" charset="0"/>
              </a:rPr>
              <a:t>the  </a:t>
            </a:r>
            <a:r>
              <a:rPr lang="en-US" sz="1800" dirty="0">
                <a:solidFill>
                  <a:srgbClr val="000000"/>
                </a:solidFill>
                <a:latin typeface="Helvetica" pitchFamily="34" charset="0"/>
                <a:cs typeface="Helvetica" pitchFamily="34" charset="0"/>
              </a:rPr>
              <a:t>telescope </a:t>
            </a:r>
            <a:r>
              <a:rPr lang="en-US" sz="1800" dirty="0" smtClean="0">
                <a:solidFill>
                  <a:srgbClr val="000000"/>
                </a:solidFill>
                <a:latin typeface="Helvetica" pitchFamily="34" charset="0"/>
                <a:cs typeface="Helvetica" pitchFamily="34" charset="0"/>
              </a:rPr>
              <a:t>the author </a:t>
            </a:r>
            <a:r>
              <a:rPr lang="en-US" sz="1800" dirty="0" smtClean="0">
                <a:solidFill>
                  <a:srgbClr val="000000"/>
                </a:solidFill>
                <a:latin typeface="Helvetica" pitchFamily="34" charset="0"/>
                <a:cs typeface="Helvetica" pitchFamily="34" charset="0"/>
              </a:rPr>
              <a:t>sees </a:t>
            </a:r>
            <a:r>
              <a:rPr lang="en-US" sz="1800" dirty="0">
                <a:solidFill>
                  <a:srgbClr val="000000"/>
                </a:solidFill>
                <a:latin typeface="Helvetica" pitchFamily="34" charset="0"/>
                <a:cs typeface="Helvetica" pitchFamily="34" charset="0"/>
              </a:rPr>
              <a:t>an astronaut.</a:t>
            </a:r>
          </a:p>
        </p:txBody>
      </p:sp>
      <p:sp>
        <p:nvSpPr>
          <p:cNvPr id="18" name="Oval 17"/>
          <p:cNvSpPr/>
          <p:nvPr/>
        </p:nvSpPr>
        <p:spPr>
          <a:xfrm>
            <a:off x="922010" y="8253797"/>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914819" y="6607268"/>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917612" y="7128972"/>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922010" y="7732093"/>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29098" y="380277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9098" y="160631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9098" y="216293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9098" y="297733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412341176"/>
              </p:ext>
            </p:extLst>
          </p:nvPr>
        </p:nvGraphicFramePr>
        <p:xfrm>
          <a:off x="5029200" y="4358667"/>
          <a:ext cx="2122928" cy="548640"/>
        </p:xfrm>
        <a:graphic>
          <a:graphicData uri="http://schemas.openxmlformats.org/drawingml/2006/table">
            <a:tbl>
              <a:tblPr/>
              <a:tblGrid>
                <a:gridCol w="2122928"/>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RL.3.6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pPr>
                        <a:lnSpc>
                          <a:spcPct val="100000"/>
                        </a:lnSpc>
                      </a:pPr>
                      <a:r>
                        <a:rPr lang="en-US" sz="900" dirty="0" smtClean="0"/>
                        <a:t>Distinguish their own point of view from that of the narrator or those of the characters.</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43881030"/>
              </p:ext>
            </p:extLst>
          </p:nvPr>
        </p:nvGraphicFramePr>
        <p:xfrm>
          <a:off x="5110629" y="9136380"/>
          <a:ext cx="2192016" cy="685800"/>
        </p:xfrm>
        <a:graphic>
          <a:graphicData uri="http://schemas.openxmlformats.org/drawingml/2006/table">
            <a:tbl>
              <a:tblPr/>
              <a:tblGrid>
                <a:gridCol w="2192016"/>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RL.3.7</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a:lnSpc>
                          <a:spcPct val="100000"/>
                        </a:lnSpc>
                      </a:pPr>
                      <a:r>
                        <a:rPr lang="en-US" sz="900" dirty="0" smtClean="0"/>
                        <a:t>Explain how specific aspects of a text's illustrations contribute to what is conveyed by the words in a story (e.g., create mood, emphasize aspects of a character or setting.</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2565257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2931" y="429433"/>
            <a:ext cx="6652322" cy="3149845"/>
          </a:xfrm>
          <a:prstGeom prst="rect">
            <a:avLst/>
          </a:prstGeom>
        </p:spPr>
        <p:txBody>
          <a:bodyPr wrap="square" lIns="101862" tIns="50931" rIns="101862" bIns="50931">
            <a:spAutoFit/>
          </a:bodyPr>
          <a:lstStyle/>
          <a:p>
            <a:pPr marL="449273" indent="-449273"/>
            <a:r>
              <a:rPr lang="en-US" sz="1800" b="1" dirty="0">
                <a:latin typeface="Helvetica" pitchFamily="34" charset="0"/>
              </a:rPr>
              <a:t>9.    How </a:t>
            </a:r>
            <a:r>
              <a:rPr lang="en-US" sz="1800" b="1" dirty="0" smtClean="0">
                <a:latin typeface="Helvetica" pitchFamily="34" charset="0"/>
              </a:rPr>
              <a:t>do the </a:t>
            </a:r>
            <a:r>
              <a:rPr lang="en-US" sz="1800" b="1" dirty="0">
                <a:latin typeface="Helvetica" pitchFamily="34" charset="0"/>
              </a:rPr>
              <a:t>two illustrations in </a:t>
            </a:r>
            <a:r>
              <a:rPr lang="en-US" sz="1800" b="1" i="1" u="sng" dirty="0">
                <a:latin typeface="Helvetica" pitchFamily="34" charset="0"/>
              </a:rPr>
              <a:t>Outer </a:t>
            </a:r>
            <a:r>
              <a:rPr lang="en-US" sz="1800" b="1" i="1" u="sng" dirty="0" smtClean="0">
                <a:latin typeface="Helvetica" pitchFamily="34" charset="0"/>
              </a:rPr>
              <a:t>Space</a:t>
            </a:r>
            <a:r>
              <a:rPr lang="en-US" sz="1800" b="1" dirty="0" smtClean="0">
                <a:latin typeface="Helvetica" pitchFamily="34" charset="0"/>
              </a:rPr>
              <a:t> </a:t>
            </a:r>
            <a:r>
              <a:rPr lang="en-US" sz="1800" b="1" dirty="0">
                <a:latin typeface="Helvetica" pitchFamily="34" charset="0"/>
              </a:rPr>
              <a:t>help show the meaning of the poem?</a:t>
            </a:r>
          </a:p>
          <a:p>
            <a:pPr marL="382015" indent="382015"/>
            <a:endParaRPr lang="en-US" sz="1800" dirty="0">
              <a:latin typeface="Helvetica" pitchFamily="34" charset="0"/>
            </a:endParaRPr>
          </a:p>
          <a:p>
            <a:pPr marL="764074" indent="-382059">
              <a:buFont typeface="+mj-lt"/>
              <a:buAutoNum type="alphaUcPeriod"/>
            </a:pPr>
            <a:r>
              <a:rPr lang="en-US" sz="1800" dirty="0">
                <a:latin typeface="Helvetica" pitchFamily="34" charset="0"/>
              </a:rPr>
              <a:t>The writer is looking at the planets through a telescope.</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It helps explain what a telescope is.</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You can learn the names of the planets.</a:t>
            </a:r>
          </a:p>
          <a:p>
            <a:pPr marL="764074" indent="-382059">
              <a:buFont typeface="+mj-lt"/>
              <a:buAutoNum type="alphaUcPeriod"/>
            </a:pPr>
            <a:endParaRPr lang="en-US" sz="1800" dirty="0">
              <a:solidFill>
                <a:srgbClr val="000000"/>
              </a:solidFill>
              <a:latin typeface="Helvetica" pitchFamily="34" charset="0"/>
              <a:cs typeface="Helvetica" pitchFamily="34" charset="0"/>
            </a:endParaRPr>
          </a:p>
          <a:p>
            <a:pPr marL="764074" indent="-382059">
              <a:buFont typeface="+mj-lt"/>
              <a:buAutoNum type="alphaUcPeriod"/>
            </a:pPr>
            <a:r>
              <a:rPr lang="en-US" sz="1800" dirty="0">
                <a:solidFill>
                  <a:srgbClr val="000000"/>
                </a:solidFill>
                <a:latin typeface="Helvetica" pitchFamily="34" charset="0"/>
                <a:cs typeface="Helvetica" pitchFamily="34" charset="0"/>
              </a:rPr>
              <a:t>The poem says that telescopes are the best way to see Pluto.</a:t>
            </a:r>
          </a:p>
        </p:txBody>
      </p:sp>
      <p:cxnSp>
        <p:nvCxnSpPr>
          <p:cNvPr id="11" name="Straight Connector 10"/>
          <p:cNvCxnSpPr/>
          <p:nvPr/>
        </p:nvCxnSpPr>
        <p:spPr>
          <a:xfrm>
            <a:off x="410117" y="427482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86210" y="238632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784468" y="291943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786210" y="131737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784470" y="185607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018094424"/>
              </p:ext>
            </p:extLst>
          </p:nvPr>
        </p:nvGraphicFramePr>
        <p:xfrm>
          <a:off x="76200" y="4308804"/>
          <a:ext cx="7513320" cy="4521744"/>
        </p:xfrm>
        <a:graphic>
          <a:graphicData uri="http://schemas.openxmlformats.org/drawingml/2006/table">
            <a:tbl>
              <a:tblPr firstRow="1" bandRow="1">
                <a:tableStyleId>{5940675A-B579-460E-94D1-54222C63F5DA}</a:tableStyleId>
              </a:tblPr>
              <a:tblGrid>
                <a:gridCol w="7513320"/>
              </a:tblGrid>
              <a:tr h="1051182">
                <a:tc>
                  <a:txBody>
                    <a:bodyPr/>
                    <a:lstStyle/>
                    <a:p>
                      <a:pPr marL="342900" marR="0" indent="-342900" algn="l" defTabSz="966612"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10.</a:t>
                      </a:r>
                      <a:r>
                        <a:rPr lang="en-US" sz="1800" b="1" dirty="0" smtClean="0">
                          <a:solidFill>
                            <a:srgbClr val="FF0000"/>
                          </a:solidFill>
                        </a:rPr>
                        <a:t> </a:t>
                      </a:r>
                      <a:r>
                        <a:rPr lang="en-US" sz="1800" b="1" i="1" u="sng" dirty="0" smtClean="0"/>
                        <a:t>The Astronaut’s Diary</a:t>
                      </a:r>
                      <a:r>
                        <a:rPr lang="en-US" sz="1800" b="1" dirty="0" smtClean="0"/>
                        <a:t> describes the life of an astronaut.  At the end the</a:t>
                      </a:r>
                      <a:r>
                        <a:rPr lang="en-US" sz="1800" b="1" baseline="0" dirty="0" smtClean="0"/>
                        <a:t> </a:t>
                      </a:r>
                      <a:r>
                        <a:rPr lang="en-US" sz="1800" b="1" dirty="0" smtClean="0"/>
                        <a:t>narrator</a:t>
                      </a:r>
                      <a:r>
                        <a:rPr lang="en-US" sz="1800" b="1" baseline="0" dirty="0" smtClean="0"/>
                        <a:t> states that it</a:t>
                      </a:r>
                      <a:r>
                        <a:rPr lang="fr-FR" sz="1800" b="1" baseline="0" dirty="0" smtClean="0"/>
                        <a:t>’</a:t>
                      </a:r>
                      <a:r>
                        <a:rPr lang="en-US" sz="1800" b="1" baseline="0" dirty="0" smtClean="0"/>
                        <a:t>s a hard life.  Do you agree or disagree with the narrator?  Use examples from the diary to support your answer. </a:t>
                      </a:r>
                      <a:endParaRPr lang="en-US" sz="1800" b="1" baseline="0" dirty="0" smtClean="0">
                        <a:solidFill>
                          <a:schemeClr val="tx1"/>
                        </a:solidFill>
                      </a:endParaRPr>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n-US" sz="900" b="1" baseline="0" dirty="0" smtClean="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27047069"/>
              </p:ext>
            </p:extLst>
          </p:nvPr>
        </p:nvGraphicFramePr>
        <p:xfrm>
          <a:off x="4902204" y="3499159"/>
          <a:ext cx="2253993" cy="685800"/>
        </p:xfrm>
        <a:graphic>
          <a:graphicData uri="http://schemas.openxmlformats.org/drawingml/2006/table">
            <a:tbl>
              <a:tblPr/>
              <a:tblGrid>
                <a:gridCol w="2253993"/>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RL.3.7</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a:lnSpc>
                          <a:spcPct val="100000"/>
                        </a:lnSpc>
                      </a:pPr>
                      <a:r>
                        <a:rPr lang="en-US" sz="900" dirty="0" smtClean="0"/>
                        <a:t>Explain how specific aspects of a text's illustrations contribute to what is conveyed by the words in a story (e.g., create mood, emphasize aspects of a character or setting.</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78461434"/>
              </p:ext>
            </p:extLst>
          </p:nvPr>
        </p:nvGraphicFramePr>
        <p:xfrm>
          <a:off x="304800" y="9095809"/>
          <a:ext cx="2159000" cy="567690"/>
        </p:xfrm>
        <a:graphic>
          <a:graphicData uri="http://schemas.openxmlformats.org/drawingml/2006/table">
            <a:tbl>
              <a:tblPr/>
              <a:tblGrid>
                <a:gridCol w="2159000"/>
              </a:tblGrid>
              <a:tr h="165354">
                <a:tc>
                  <a:txBody>
                    <a:bodyPr/>
                    <a:lstStyle/>
                    <a:p>
                      <a:pPr marL="0" marR="0" algn="l">
                        <a:lnSpc>
                          <a:spcPct val="115000"/>
                        </a:lnSpc>
                        <a:spcBef>
                          <a:spcPts val="0"/>
                        </a:spcBef>
                        <a:spcAft>
                          <a:spcPts val="0"/>
                        </a:spcAft>
                      </a:pPr>
                      <a:r>
                        <a:rPr lang="en-US" sz="900" b="1" dirty="0" smtClean="0">
                          <a:solidFill>
                            <a:srgbClr val="000000"/>
                          </a:solidFill>
                          <a:latin typeface="+mn-lt"/>
                          <a:ea typeface="Times New Roman"/>
                          <a:cs typeface="Times New Roman"/>
                        </a:rPr>
                        <a:t>Standard RL.3.6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r>
                        <a:rPr lang="en-US" sz="900" dirty="0" smtClean="0"/>
                        <a:t>Distinguish their own point of view from that of the narrator or those of the characters.</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2" name="TextBox 1"/>
          <p:cNvSpPr txBox="1"/>
          <p:nvPr/>
        </p:nvSpPr>
        <p:spPr>
          <a:xfrm>
            <a:off x="4162426" y="9220200"/>
            <a:ext cx="2971800" cy="276999"/>
          </a:xfrm>
          <a:prstGeom prst="rect">
            <a:avLst/>
          </a:prstGeom>
          <a:noFill/>
        </p:spPr>
        <p:txBody>
          <a:bodyPr wrap="square" rtlCol="0">
            <a:spAutoFit/>
          </a:bodyPr>
          <a:lstStyle/>
          <a:p>
            <a:r>
              <a:rPr lang="en-US" sz="1200" i="1" dirty="0" smtClean="0">
                <a:latin typeface="Helvetica" panose="020B0604020202020204" pitchFamily="34" charset="0"/>
                <a:cs typeface="Helvetica" panose="020B0604020202020204" pitchFamily="34" charset="0"/>
              </a:rPr>
              <a:t>(Teacher Only) Final Score ____/2</a:t>
            </a:r>
            <a:endParaRPr lang="en-US" sz="12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07092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sp>
        <p:nvSpPr>
          <p:cNvPr id="2" name="Rectangle 1"/>
          <p:cNvSpPr/>
          <p:nvPr/>
        </p:nvSpPr>
        <p:spPr>
          <a:xfrm>
            <a:off x="1052512" y="1037772"/>
            <a:ext cx="5910263" cy="7714783"/>
          </a:xfrm>
          <a:prstGeom prst="rect">
            <a:avLst/>
          </a:prstGeom>
        </p:spPr>
        <p:txBody>
          <a:bodyPr wrap="square" lIns="96371" tIns="48186" rIns="96371" bIns="48186">
            <a:spAutoFit/>
          </a:bodyPr>
          <a:lstStyle/>
          <a:p>
            <a:pPr algn="ctr"/>
            <a:r>
              <a:rPr lang="en-US" sz="1900" b="1" u="sng" dirty="0"/>
              <a:t>Project Mercury</a:t>
            </a:r>
          </a:p>
          <a:p>
            <a:pPr algn="ctr"/>
            <a:r>
              <a:rPr lang="en-US" sz="1200" i="1" dirty="0" smtClean="0"/>
              <a:t>excerpts from NASA.gov</a:t>
            </a:r>
            <a:endParaRPr lang="en-US" sz="1200" i="1" dirty="0" smtClean="0"/>
          </a:p>
          <a:p>
            <a:pPr algn="ctr"/>
            <a:endParaRPr lang="en-US" sz="1700" dirty="0"/>
          </a:p>
          <a:p>
            <a:r>
              <a:rPr lang="en-US" sz="1700" b="1" u="sng" dirty="0"/>
              <a:t>Project Mercury </a:t>
            </a:r>
          </a:p>
          <a:p>
            <a:r>
              <a:rPr lang="en-US" sz="1700" dirty="0"/>
              <a:t>Project Mercury was a NASA program. It launched the first Americans into space.  Astronauts made six flights during the Mercury project.  Two of those went to space and came right back down. Four of them went into orbit and circled Earth. NASA chose seven astronauts for Project Mercury in 1959. It was one of the first things NASA did. NASA was only six months old.</a:t>
            </a:r>
          </a:p>
          <a:p>
            <a:endParaRPr lang="en-US" sz="1700" dirty="0"/>
          </a:p>
          <a:p>
            <a:r>
              <a:rPr lang="en-US" sz="1700" b="1" u="sng" dirty="0"/>
              <a:t>Test Flights</a:t>
            </a:r>
          </a:p>
          <a:p>
            <a:r>
              <a:rPr lang="en-US" sz="1700" dirty="0"/>
              <a:t>Before astronauts flew, NASA had test flights. People were not on these launches. The flights let NASA find and fix problems. The first Atlas rocket that launched with a Mercury capsule exploded.  The first Mercury-Redstone launch only went about four inches off the ground. NASA learned from these problems. NASA learned how to fix them. NASA made the rockets safer. </a:t>
            </a:r>
          </a:p>
          <a:p>
            <a:endParaRPr lang="en-US" sz="1700" dirty="0"/>
          </a:p>
          <a:p>
            <a:r>
              <a:rPr lang="en-US" sz="1700" b="1" u="sng" dirty="0"/>
              <a:t>Three Special Astronauts</a:t>
            </a:r>
          </a:p>
          <a:p>
            <a:r>
              <a:rPr lang="en-US" sz="1700" dirty="0"/>
              <a:t>Three other "astronauts" also helped make Mercury safer. A rhesus monkey, Sam, and two chimpanzees, Ham and Enos, flew in Mercury capsules. Enos even made two orbits around Earth.</a:t>
            </a:r>
          </a:p>
          <a:p>
            <a:r>
              <a:rPr lang="en-US" sz="1700" dirty="0"/>
              <a:t> </a:t>
            </a:r>
          </a:p>
          <a:p>
            <a:r>
              <a:rPr lang="en-US" sz="1700" b="1" u="sng" dirty="0"/>
              <a:t>Lessons Learned</a:t>
            </a:r>
          </a:p>
          <a:p>
            <a:r>
              <a:rPr lang="en-US" sz="1700" dirty="0"/>
              <a:t>NASA learned a lot from Project Mercury. NASA learned how to put people in orbit. It learned how people could live and work in space. NASA learned how to fly a spacecraft. These lessons were very important. NASA used them in later space projects.</a:t>
            </a:r>
          </a:p>
        </p:txBody>
      </p:sp>
      <p:sp>
        <p:nvSpPr>
          <p:cNvPr id="3" name="Rectangle 2"/>
          <p:cNvSpPr/>
          <p:nvPr/>
        </p:nvSpPr>
        <p:spPr>
          <a:xfrm>
            <a:off x="5783580" y="329886"/>
            <a:ext cx="1600200" cy="707886"/>
          </a:xfrm>
          <a:prstGeom prst="rect">
            <a:avLst/>
          </a:prstGeom>
        </p:spPr>
        <p:txBody>
          <a:bodyPr wrap="square">
            <a:spAutoFit/>
          </a:bodyPr>
          <a:lstStyle/>
          <a:p>
            <a:r>
              <a:rPr lang="en-US" sz="800" dirty="0"/>
              <a:t>Grade level equivalent</a:t>
            </a:r>
            <a:r>
              <a:rPr lang="en-US" sz="800" dirty="0" smtClean="0"/>
              <a:t>: 5.1 </a:t>
            </a:r>
            <a:endParaRPr lang="en-US" sz="800" dirty="0"/>
          </a:p>
          <a:p>
            <a:r>
              <a:rPr lang="en-US" sz="800" dirty="0"/>
              <a:t>Lexile Measure: 610L </a:t>
            </a:r>
          </a:p>
          <a:p>
            <a:r>
              <a:rPr lang="en-US" sz="800" dirty="0"/>
              <a:t>Mean Sentence Length: 8.28 </a:t>
            </a:r>
          </a:p>
          <a:p>
            <a:r>
              <a:rPr lang="en-US" sz="800" dirty="0"/>
              <a:t>Mean Log Word Frequency: 3.34 </a:t>
            </a:r>
          </a:p>
          <a:p>
            <a:r>
              <a:rPr lang="en-US" sz="800" dirty="0"/>
              <a:t>Word Count: 207 </a:t>
            </a:r>
          </a:p>
        </p:txBody>
      </p:sp>
    </p:spTree>
    <p:extLst>
      <p:ext uri="{BB962C8B-B14F-4D97-AF65-F5344CB8AC3E}">
        <p14:creationId xmlns:p14="http://schemas.microsoft.com/office/powerpoint/2010/main" val="3780541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4114800"/>
            <a:ext cx="3886200" cy="2570738"/>
          </a:xfrm>
          <a:prstGeom prst="rect">
            <a:avLst/>
          </a:prstGeom>
        </p:spPr>
        <p:txBody>
          <a:bodyPr>
            <a:spAutoFit/>
          </a:bodyPr>
          <a:lstStyle/>
          <a:p>
            <a:r>
              <a:rPr lang="en-US" sz="1600" dirty="0"/>
              <a:t>Alan Shepard was a NASA astronaut.  He was the first American to go to space on May 5, 1961.  He flew on a Mercury spacecraft.</a:t>
            </a:r>
          </a:p>
          <a:p>
            <a:endParaRPr lang="en-US" sz="1600" dirty="0"/>
          </a:p>
          <a:p>
            <a:r>
              <a:rPr lang="en-US" sz="1600" dirty="0"/>
              <a:t>The spacecraft had just enough room for one person.  He named his craft Freedom 7.  He flew 116 miles high and then he came back down.</a:t>
            </a:r>
          </a:p>
          <a:p>
            <a:endParaRPr lang="en-US" sz="1600" dirty="0"/>
          </a:p>
          <a:p>
            <a:r>
              <a:rPr lang="en-US" sz="1600" dirty="0"/>
              <a:t>The flight lasted about 16 minutes.</a:t>
            </a:r>
          </a:p>
        </p:txBody>
      </p:sp>
      <p:grpSp>
        <p:nvGrpSpPr>
          <p:cNvPr id="4" name="Group 3"/>
          <p:cNvGrpSpPr/>
          <p:nvPr/>
        </p:nvGrpSpPr>
        <p:grpSpPr>
          <a:xfrm>
            <a:off x="685799" y="6487711"/>
            <a:ext cx="4056380" cy="2935020"/>
            <a:chOff x="688040" y="5447578"/>
            <a:chExt cx="3579159" cy="2651393"/>
          </a:xfrm>
        </p:grpSpPr>
        <p:pic>
          <p:nvPicPr>
            <p:cNvPr id="2056" name="Picture 8" descr="http://www.johnweeks.com/spacecraft/imerc/merc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3393" b="90179" l="19500" r="91750"/>
                      </a14:imgEffect>
                    </a14:imgLayer>
                  </a14:imgProps>
                </a:ext>
                <a:ext uri="{28A0092B-C50C-407E-A947-70E740481C1C}">
                  <a14:useLocalDpi xmlns:a14="http://schemas.microsoft.com/office/drawing/2010/main" val="0"/>
                </a:ext>
              </a:extLst>
            </a:blip>
            <a:srcRect l="20011" t="12559" r="10362" b="18908"/>
            <a:stretch/>
          </p:blipFill>
          <p:spPr bwMode="auto">
            <a:xfrm>
              <a:off x="2133600" y="5447578"/>
              <a:ext cx="2133599" cy="26513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8040" y="6395338"/>
              <a:ext cx="2133599" cy="369332"/>
            </a:xfrm>
            <a:prstGeom prst="rect">
              <a:avLst/>
            </a:prstGeom>
            <a:noFill/>
          </p:spPr>
          <p:txBody>
            <a:bodyPr wrap="square" rtlCol="0">
              <a:spAutoFit/>
            </a:bodyPr>
            <a:lstStyle/>
            <a:p>
              <a:pPr algn="ctr"/>
              <a:r>
                <a:rPr lang="en-US" b="1" dirty="0" smtClean="0"/>
                <a:t>Freedom 7</a:t>
              </a:r>
              <a:endParaRPr lang="en-US" b="1" dirty="0"/>
            </a:p>
          </p:txBody>
        </p:sp>
      </p:grpSp>
      <p:grpSp>
        <p:nvGrpSpPr>
          <p:cNvPr id="6" name="Group 5"/>
          <p:cNvGrpSpPr/>
          <p:nvPr/>
        </p:nvGrpSpPr>
        <p:grpSpPr>
          <a:xfrm>
            <a:off x="1249680" y="533400"/>
            <a:ext cx="3701045" cy="3456274"/>
            <a:chOff x="1109382" y="308932"/>
            <a:chExt cx="3265628" cy="3122276"/>
          </a:xfrm>
        </p:grpSpPr>
        <p:pic>
          <p:nvPicPr>
            <p:cNvPr id="2054" name="Picture 6" descr="Alan Shepard wears his silver Mercury spacesuit"/>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09382" y="936837"/>
              <a:ext cx="2057400" cy="24943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23631" y="308932"/>
              <a:ext cx="2451379" cy="528265"/>
            </a:xfrm>
            <a:prstGeom prst="rect">
              <a:avLst/>
            </a:prstGeom>
            <a:noFill/>
          </p:spPr>
          <p:txBody>
            <a:bodyPr wrap="square" rtlCol="0">
              <a:spAutoFit/>
            </a:bodyPr>
            <a:lstStyle/>
            <a:p>
              <a:r>
                <a:rPr lang="en-US" dirty="0" smtClean="0"/>
                <a:t> </a:t>
              </a:r>
              <a:r>
                <a:rPr lang="en-US" b="1" u="sng" dirty="0" smtClean="0"/>
                <a:t>First American in Space</a:t>
              </a:r>
            </a:p>
            <a:p>
              <a:pPr lvl="0" algn="ctr"/>
              <a:r>
                <a:rPr lang="en-US" sz="1200" i="1" dirty="0">
                  <a:solidFill>
                    <a:prstClr val="black"/>
                  </a:solidFill>
                </a:rPr>
                <a:t>excerpts from NASA.gov</a:t>
              </a:r>
            </a:p>
          </p:txBody>
        </p:sp>
      </p:grpSp>
      <p:sp>
        <p:nvSpPr>
          <p:cNvPr id="8" name="Rectangle 7"/>
          <p:cNvSpPr/>
          <p:nvPr/>
        </p:nvSpPr>
        <p:spPr>
          <a:xfrm>
            <a:off x="5791200" y="289664"/>
            <a:ext cx="1610466" cy="707886"/>
          </a:xfrm>
          <a:prstGeom prst="rect">
            <a:avLst/>
          </a:prstGeom>
        </p:spPr>
        <p:txBody>
          <a:bodyPr wrap="square">
            <a:spAutoFit/>
          </a:bodyPr>
          <a:lstStyle/>
          <a:p>
            <a:r>
              <a:rPr lang="en-US" sz="800" dirty="0"/>
              <a:t>Grade level equivalent: 5.1 </a:t>
            </a:r>
          </a:p>
          <a:p>
            <a:r>
              <a:rPr lang="en-US" sz="800" dirty="0"/>
              <a:t>Lexile Measure: 640L </a:t>
            </a:r>
          </a:p>
          <a:p>
            <a:r>
              <a:rPr lang="en-US" sz="800" dirty="0"/>
              <a:t>Mean Sentence Length: 10.17 </a:t>
            </a:r>
          </a:p>
          <a:p>
            <a:r>
              <a:rPr lang="en-US" sz="800" dirty="0"/>
              <a:t>Mean Log Word Frequency: 3.65 </a:t>
            </a:r>
          </a:p>
          <a:p>
            <a:r>
              <a:rPr lang="en-US" sz="800" dirty="0"/>
              <a:t>Word Count: 61 </a:t>
            </a:r>
          </a:p>
        </p:txBody>
      </p:sp>
      <p:sp>
        <p:nvSpPr>
          <p:cNvPr id="9" name="TextBox 8"/>
          <p:cNvSpPr txBox="1"/>
          <p:nvPr/>
        </p:nvSpPr>
        <p:spPr>
          <a:xfrm>
            <a:off x="3733800" y="2808287"/>
            <a:ext cx="1676400" cy="400110"/>
          </a:xfrm>
          <a:prstGeom prst="rect">
            <a:avLst/>
          </a:prstGeom>
          <a:noFill/>
        </p:spPr>
        <p:txBody>
          <a:bodyPr wrap="square" rtlCol="0">
            <a:spAutoFit/>
          </a:bodyPr>
          <a:lstStyle/>
          <a:p>
            <a:r>
              <a:rPr lang="en-US" b="1" dirty="0" smtClean="0"/>
              <a:t>Alan Shepard</a:t>
            </a:r>
            <a:endParaRPr lang="en-US" b="1" dirty="0"/>
          </a:p>
        </p:txBody>
      </p:sp>
    </p:spTree>
    <p:extLst>
      <p:ext uri="{BB962C8B-B14F-4D97-AF65-F5344CB8AC3E}">
        <p14:creationId xmlns:p14="http://schemas.microsoft.com/office/powerpoint/2010/main" val="2478906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63904" y="5636446"/>
            <a:ext cx="6675096" cy="2872858"/>
          </a:xfrm>
          <a:prstGeom prst="rect">
            <a:avLst/>
          </a:prstGeom>
          <a:ln>
            <a:noFill/>
          </a:ln>
        </p:spPr>
        <p:txBody>
          <a:bodyPr wrap="square" lIns="101874" tIns="50937" rIns="101874" bIns="50937">
            <a:spAutoFit/>
          </a:bodyPr>
          <a:lstStyle/>
          <a:p>
            <a:pPr marL="514719" indent="-454580"/>
            <a:r>
              <a:rPr lang="en-US" sz="1800" b="1" dirty="0">
                <a:latin typeface="Helvetica" pitchFamily="34" charset="0"/>
                <a:cs typeface="Helvetica" pitchFamily="34" charset="0"/>
              </a:rPr>
              <a:t>12.  What was Project Mercury?</a:t>
            </a:r>
          </a:p>
          <a:p>
            <a:pPr marL="361390" indent="-361390"/>
            <a:r>
              <a:rPr lang="en-US" sz="1800" dirty="0"/>
              <a:t> </a:t>
            </a:r>
            <a:endParaRPr lang="en-US" sz="1800" dirty="0">
              <a:latin typeface="Helvetica" pitchFamily="34" charset="0"/>
              <a:cs typeface="Helvetica" pitchFamily="34" charset="0"/>
            </a:endParaRPr>
          </a:p>
          <a:p>
            <a:pPr marL="1478092" lvl="1" indent="-361390">
              <a:buFont typeface="+mj-lt"/>
              <a:buAutoNum type="alphaUcPeriod"/>
            </a:pPr>
            <a:r>
              <a:rPr lang="en-US" sz="1800" dirty="0">
                <a:latin typeface="Helvetica" pitchFamily="34" charset="0"/>
                <a:cs typeface="Helvetica" pitchFamily="34" charset="0"/>
              </a:rPr>
              <a:t>a place to launch rockets</a:t>
            </a:r>
          </a:p>
          <a:p>
            <a:pPr marL="1478092" lvl="1" indent="-361390">
              <a:buFont typeface="+mj-lt"/>
              <a:buAutoNum type="alphaUcPeriod"/>
            </a:pPr>
            <a:endParaRPr lang="en-US" sz="1800" dirty="0">
              <a:latin typeface="Helvetica" pitchFamily="34" charset="0"/>
            </a:endParaRPr>
          </a:p>
          <a:p>
            <a:pPr marL="1478092" lvl="1" indent="-361390">
              <a:buFont typeface="+mj-lt"/>
              <a:buAutoNum type="alphaUcPeriod"/>
            </a:pPr>
            <a:r>
              <a:rPr lang="en-US" sz="1800" dirty="0">
                <a:latin typeface="Helvetica" pitchFamily="34" charset="0"/>
              </a:rPr>
              <a:t>a NASA program</a:t>
            </a:r>
          </a:p>
          <a:p>
            <a:pPr marL="1478092" lvl="1" indent="-361390">
              <a:buFont typeface="+mj-lt"/>
              <a:buAutoNum type="alphaUcPeriod"/>
            </a:pPr>
            <a:endParaRPr lang="en-US" sz="1800" dirty="0">
              <a:latin typeface="Helvetica" pitchFamily="34" charset="0"/>
            </a:endParaRPr>
          </a:p>
          <a:p>
            <a:pPr marL="1478092" lvl="1" indent="-361390">
              <a:buFont typeface="+mj-lt"/>
              <a:buAutoNum type="alphaUcPeriod"/>
            </a:pPr>
            <a:r>
              <a:rPr lang="en-US" sz="1800" dirty="0">
                <a:latin typeface="Helvetica" pitchFamily="34" charset="0"/>
              </a:rPr>
              <a:t>a project for landing on Mercury</a:t>
            </a:r>
          </a:p>
          <a:p>
            <a:pPr marL="1478092" lvl="1" indent="-361390">
              <a:buFont typeface="+mj-lt"/>
              <a:buAutoNum type="alphaUcPeriod"/>
            </a:pPr>
            <a:endParaRPr lang="en-US" sz="1800" dirty="0">
              <a:latin typeface="Helvetica" pitchFamily="34" charset="0"/>
            </a:endParaRPr>
          </a:p>
          <a:p>
            <a:pPr marL="1478092" lvl="1" indent="-361390">
              <a:buFont typeface="+mj-lt"/>
              <a:buAutoNum type="alphaUcPeriod"/>
            </a:pPr>
            <a:r>
              <a:rPr lang="en-US" sz="1800" dirty="0">
                <a:latin typeface="Helvetica" pitchFamily="34" charset="0"/>
              </a:rPr>
              <a:t>a place to train chimpanzees</a:t>
            </a:r>
          </a:p>
          <a:p>
            <a:pPr marL="1478092" lvl="1" indent="-361390">
              <a:buFont typeface="+mj-lt"/>
              <a:buAutoNum type="alphaUcPeriod"/>
            </a:pPr>
            <a:endParaRPr lang="en-US" sz="18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Rectangle 4"/>
          <p:cNvSpPr/>
          <p:nvPr/>
        </p:nvSpPr>
        <p:spPr>
          <a:xfrm>
            <a:off x="518160" y="478972"/>
            <a:ext cx="6520275" cy="3426856"/>
          </a:xfrm>
          <a:prstGeom prst="rect">
            <a:avLst/>
          </a:prstGeom>
          <a:ln>
            <a:noFill/>
          </a:ln>
        </p:spPr>
        <p:txBody>
          <a:bodyPr wrap="square" lIns="101874" tIns="50937" rIns="101874" bIns="50937">
            <a:spAutoFit/>
          </a:bodyPr>
          <a:lstStyle/>
          <a:p>
            <a:pPr marL="461963" indent="-461963"/>
            <a:r>
              <a:rPr lang="en-US" sz="1800" b="1" dirty="0">
                <a:latin typeface="Helvetica" pitchFamily="34" charset="0"/>
                <a:cs typeface="Helvetica" pitchFamily="34" charset="0"/>
              </a:rPr>
              <a:t>11.  What happened when the first Atlas rocket with a Mercury capsule was launched?</a:t>
            </a:r>
          </a:p>
          <a:p>
            <a:pPr marL="361390" indent="-361390"/>
            <a:r>
              <a:rPr lang="en-US" sz="1800" dirty="0"/>
              <a:t> </a:t>
            </a:r>
            <a:endParaRPr lang="en-US" sz="1800" dirty="0">
              <a:latin typeface="Helvetica" pitchFamily="34" charset="0"/>
              <a:cs typeface="Helvetica" pitchFamily="34" charset="0"/>
            </a:endParaRPr>
          </a:p>
          <a:p>
            <a:pPr marL="1478092" lvl="1" indent="-361390">
              <a:buFont typeface="+mj-lt"/>
              <a:buAutoNum type="alphaUcPeriod"/>
            </a:pPr>
            <a:r>
              <a:rPr lang="en-US" sz="1800" dirty="0">
                <a:latin typeface="Helvetica" pitchFamily="34" charset="0"/>
                <a:cs typeface="Helvetica" pitchFamily="34" charset="0"/>
              </a:rPr>
              <a:t>The first Atlas rocket went into space and came right back down.</a:t>
            </a:r>
          </a:p>
          <a:p>
            <a:pPr marL="1478092" lvl="1" indent="-361390">
              <a:buFont typeface="+mj-lt"/>
              <a:buAutoNum type="alphaUcPeriod"/>
            </a:pPr>
            <a:endParaRPr lang="en-US" sz="1800" dirty="0">
              <a:latin typeface="Helvetica" pitchFamily="34" charset="0"/>
              <a:cs typeface="Helvetica" pitchFamily="34" charset="0"/>
            </a:endParaRPr>
          </a:p>
          <a:p>
            <a:pPr marL="1478092" lvl="1" indent="-361390">
              <a:buFont typeface="+mj-lt"/>
              <a:buAutoNum type="alphaUcPeriod"/>
            </a:pPr>
            <a:r>
              <a:rPr lang="en-US" sz="1800" dirty="0">
                <a:latin typeface="Helvetica" pitchFamily="34" charset="0"/>
                <a:cs typeface="Helvetica" pitchFamily="34" charset="0"/>
              </a:rPr>
              <a:t>The first Atlas rocket orbited Earth.</a:t>
            </a:r>
          </a:p>
          <a:p>
            <a:pPr marL="1478092" lvl="1" indent="-361390">
              <a:buFont typeface="+mj-lt"/>
              <a:buAutoNum type="alphaUcPeriod"/>
            </a:pPr>
            <a:endParaRPr lang="en-US" sz="1800" dirty="0">
              <a:latin typeface="Helvetica" pitchFamily="34" charset="0"/>
              <a:cs typeface="Helvetica" pitchFamily="34" charset="0"/>
            </a:endParaRPr>
          </a:p>
          <a:p>
            <a:pPr marL="1478092" lvl="1" indent="-361390">
              <a:buFont typeface="+mj-lt"/>
              <a:buAutoNum type="alphaUcPeriod"/>
            </a:pPr>
            <a:r>
              <a:rPr lang="en-US" sz="1800" dirty="0">
                <a:latin typeface="Helvetica" pitchFamily="34" charset="0"/>
                <a:cs typeface="Helvetica" pitchFamily="34" charset="0"/>
              </a:rPr>
              <a:t>The first Atlas rocket only got four inches off the ground.</a:t>
            </a:r>
          </a:p>
          <a:p>
            <a:pPr marL="1478092" lvl="1" indent="-361390">
              <a:buFont typeface="+mj-lt"/>
              <a:buAutoNum type="alphaUcPeriod"/>
            </a:pPr>
            <a:endParaRPr lang="en-US" sz="1800" dirty="0">
              <a:latin typeface="Helvetica" pitchFamily="34" charset="0"/>
              <a:cs typeface="Helvetica" pitchFamily="34" charset="0"/>
            </a:endParaRPr>
          </a:p>
          <a:p>
            <a:pPr marL="1478092" lvl="1" indent="-361390">
              <a:buFont typeface="+mj-lt"/>
              <a:buAutoNum type="alphaUcPeriod"/>
            </a:pPr>
            <a:r>
              <a:rPr lang="en-US" sz="1800" dirty="0">
                <a:latin typeface="Helvetica" pitchFamily="34" charset="0"/>
                <a:cs typeface="Helvetica" pitchFamily="34" charset="0"/>
              </a:rPr>
              <a:t>The first Atlas rocket exploded.</a:t>
            </a:r>
            <a:endParaRPr lang="en-US" sz="1800" dirty="0">
              <a:latin typeface="Helvetica" pitchFamily="34" charset="0"/>
            </a:endParaRPr>
          </a:p>
        </p:txBody>
      </p:sp>
      <p:cxnSp>
        <p:nvCxnSpPr>
          <p:cNvPr id="11" name="Straight Connector 10"/>
          <p:cNvCxnSpPr/>
          <p:nvPr/>
        </p:nvCxnSpPr>
        <p:spPr>
          <a:xfrm>
            <a:off x="323852" y="4949372"/>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327307" y="134332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1327307" y="2150141"/>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1327307" y="355179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2" name="Oval 21"/>
          <p:cNvSpPr/>
          <p:nvPr/>
        </p:nvSpPr>
        <p:spPr>
          <a:xfrm>
            <a:off x="1327307" y="275024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294240229"/>
              </p:ext>
            </p:extLst>
          </p:nvPr>
        </p:nvGraphicFramePr>
        <p:xfrm>
          <a:off x="5267960" y="4425696"/>
          <a:ext cx="2024063" cy="777240"/>
        </p:xfrm>
        <a:graphic>
          <a:graphicData uri="http://schemas.openxmlformats.org/drawingml/2006/table">
            <a:tbl>
              <a:tblPr/>
              <a:tblGrid>
                <a:gridCol w="2024063"/>
              </a:tblGrid>
              <a:tr h="167640">
                <a:tc>
                  <a:txBody>
                    <a:bodyPr/>
                    <a:lstStyle/>
                    <a:p>
                      <a:pPr marL="0" marR="0" algn="l">
                        <a:lnSpc>
                          <a:spcPct val="100000"/>
                        </a:lnSpc>
                        <a:spcBef>
                          <a:spcPts val="0"/>
                        </a:spcBef>
                        <a:spcAft>
                          <a:spcPts val="0"/>
                        </a:spcAft>
                      </a:pPr>
                      <a:r>
                        <a:rPr lang="en-US" sz="1100" b="1" dirty="0" smtClean="0">
                          <a:solidFill>
                            <a:srgbClr val="000000"/>
                          </a:solidFill>
                          <a:latin typeface="+mn-lt"/>
                          <a:ea typeface="Times New Roman"/>
                          <a:cs typeface="Times New Roman"/>
                        </a:rPr>
                        <a:t>Standard RI.3.1</a:t>
                      </a:r>
                      <a:endParaRPr lang="en-US" sz="11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350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dirty="0" smtClean="0"/>
                        <a:t>Ask and answer questions to demonstrate understanding of a text, referring explicitly to the text as the basis for the answers.</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20" name="Oval 19"/>
          <p:cNvSpPr/>
          <p:nvPr/>
        </p:nvSpPr>
        <p:spPr>
          <a:xfrm>
            <a:off x="1372234" y="6797800"/>
            <a:ext cx="224915"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1372233" y="7331716"/>
            <a:ext cx="224915"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3" name="Oval 22"/>
          <p:cNvSpPr/>
          <p:nvPr/>
        </p:nvSpPr>
        <p:spPr>
          <a:xfrm>
            <a:off x="1372231" y="7834636"/>
            <a:ext cx="224915"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4" name="Oval 23"/>
          <p:cNvSpPr/>
          <p:nvPr/>
        </p:nvSpPr>
        <p:spPr>
          <a:xfrm>
            <a:off x="1372234" y="6279823"/>
            <a:ext cx="224915"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Tree>
    <p:extLst>
      <p:ext uri="{BB962C8B-B14F-4D97-AF65-F5344CB8AC3E}">
        <p14:creationId xmlns:p14="http://schemas.microsoft.com/office/powerpoint/2010/main" val="1569820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91184" y="5720266"/>
            <a:ext cx="6776696" cy="3149857"/>
          </a:xfrm>
          <a:prstGeom prst="rect">
            <a:avLst/>
          </a:prstGeom>
          <a:ln>
            <a:noFill/>
          </a:ln>
        </p:spPr>
        <p:txBody>
          <a:bodyPr wrap="square" lIns="101874" tIns="50937" rIns="101874" bIns="50937">
            <a:spAutoFit/>
          </a:bodyPr>
          <a:lstStyle/>
          <a:p>
            <a:pPr marL="440430" indent="-237018"/>
            <a:r>
              <a:rPr lang="en-US" sz="1800" b="1" dirty="0">
                <a:latin typeface="Helvetica" pitchFamily="34" charset="0"/>
                <a:cs typeface="Helvetica" pitchFamily="34" charset="0"/>
              </a:rPr>
              <a:t>14</a:t>
            </a:r>
            <a:r>
              <a:rPr lang="en-US" sz="1800" b="1" dirty="0" smtClean="0">
                <a:latin typeface="Helvetica" pitchFamily="34" charset="0"/>
                <a:cs typeface="Helvetica" pitchFamily="34" charset="0"/>
              </a:rPr>
              <a:t>.  </a:t>
            </a:r>
            <a:r>
              <a:rPr lang="en-US" sz="1800" b="1" dirty="0">
                <a:latin typeface="Helvetica" pitchFamily="34" charset="0"/>
                <a:ea typeface="Calibri"/>
                <a:cs typeface="Helvetica" pitchFamily="34" charset="0"/>
              </a:rPr>
              <a:t>What is the main idea </a:t>
            </a:r>
            <a:r>
              <a:rPr lang="en-US" sz="1800" b="1" dirty="0" smtClean="0">
                <a:latin typeface="Helvetica" pitchFamily="34" charset="0"/>
                <a:ea typeface="Calibri"/>
                <a:cs typeface="Helvetica" pitchFamily="34" charset="0"/>
              </a:rPr>
              <a:t>of the text </a:t>
            </a:r>
            <a:r>
              <a:rPr lang="en-US" sz="1800" b="1" i="1" u="sng" dirty="0">
                <a:latin typeface="Helvetica" pitchFamily="34" charset="0"/>
                <a:ea typeface="Calibri"/>
                <a:cs typeface="Helvetica" pitchFamily="34" charset="0"/>
              </a:rPr>
              <a:t>Project Mercury</a:t>
            </a:r>
            <a:r>
              <a:rPr lang="en-US" sz="1800" b="1" dirty="0">
                <a:latin typeface="Helvetica" pitchFamily="34" charset="0"/>
                <a:ea typeface="Calibri"/>
                <a:cs typeface="Helvetica" pitchFamily="34" charset="0"/>
              </a:rPr>
              <a:t>?</a:t>
            </a:r>
            <a:endParaRPr lang="en-US" sz="1800" b="1" dirty="0">
              <a:latin typeface="Helvetica" pitchFamily="34" charset="0"/>
              <a:cs typeface="Helvetica" pitchFamily="34" charset="0"/>
            </a:endParaRPr>
          </a:p>
          <a:p>
            <a:pPr marL="361390" indent="-361390">
              <a:buAutoNum type="arabicPeriod"/>
            </a:pPr>
            <a:endParaRPr lang="en-US" sz="1800" dirty="0">
              <a:latin typeface="Helvetica" pitchFamily="34" charset="0"/>
              <a:cs typeface="Helvetica" pitchFamily="34" charset="0"/>
            </a:endParaRPr>
          </a:p>
          <a:p>
            <a:pPr marL="1478092" lvl="1" indent="-361390">
              <a:buFont typeface="+mj-lt"/>
              <a:buAutoNum type="alphaUcPeriod"/>
            </a:pPr>
            <a:r>
              <a:rPr lang="en-US" sz="1800" dirty="0">
                <a:latin typeface="Helvetica" pitchFamily="34" charset="0"/>
                <a:cs typeface="Helvetica" pitchFamily="34" charset="0"/>
              </a:rPr>
              <a:t>Mercury was a rocket that exploded.</a:t>
            </a:r>
          </a:p>
          <a:p>
            <a:pPr marL="1478092" lvl="1" indent="-361390">
              <a:buFont typeface="+mj-lt"/>
              <a:buAutoNum type="alphaUcPeriod"/>
            </a:pPr>
            <a:endParaRPr lang="en-US" sz="1800" dirty="0">
              <a:latin typeface="Helvetica" pitchFamily="34" charset="0"/>
            </a:endParaRPr>
          </a:p>
          <a:p>
            <a:pPr marL="1478092" lvl="1" indent="-361390">
              <a:buFont typeface="+mj-lt"/>
              <a:buAutoNum type="alphaUcPeriod"/>
            </a:pPr>
            <a:r>
              <a:rPr lang="en-US" sz="1800" dirty="0">
                <a:latin typeface="Helvetica" pitchFamily="34" charset="0"/>
              </a:rPr>
              <a:t>NASA had many test flights.</a:t>
            </a:r>
          </a:p>
          <a:p>
            <a:pPr marL="1478092" lvl="1" indent="-361390">
              <a:buFont typeface="+mj-lt"/>
              <a:buAutoNum type="alphaUcPeriod"/>
            </a:pPr>
            <a:endParaRPr lang="en-US" sz="1800" dirty="0">
              <a:latin typeface="Helvetica" pitchFamily="34" charset="0"/>
            </a:endParaRPr>
          </a:p>
          <a:p>
            <a:pPr marL="1478092" lvl="1" indent="-361390">
              <a:buFont typeface="+mj-lt"/>
              <a:buAutoNum type="alphaUcPeriod"/>
            </a:pPr>
            <a:r>
              <a:rPr lang="en-US" sz="1800" dirty="0">
                <a:latin typeface="Helvetica" pitchFamily="34" charset="0"/>
              </a:rPr>
              <a:t>Three chimpanzees helped make Mercury safer.</a:t>
            </a:r>
          </a:p>
          <a:p>
            <a:pPr marL="1478092" lvl="1" indent="-361390">
              <a:buFont typeface="+mj-lt"/>
              <a:buAutoNum type="alphaUcPeriod"/>
            </a:pPr>
            <a:endParaRPr lang="en-US" sz="1800" dirty="0">
              <a:latin typeface="Helvetica" pitchFamily="34" charset="0"/>
            </a:endParaRPr>
          </a:p>
          <a:p>
            <a:pPr marL="1478092" lvl="1" indent="-361390">
              <a:buFont typeface="+mj-lt"/>
              <a:buAutoNum type="alphaUcPeriod"/>
            </a:pPr>
            <a:r>
              <a:rPr lang="en-US" sz="1800" dirty="0">
                <a:latin typeface="Helvetica" pitchFamily="34" charset="0"/>
              </a:rPr>
              <a:t>NASA learned important </a:t>
            </a:r>
            <a:r>
              <a:rPr lang="en-US" sz="1800" dirty="0" smtClean="0">
                <a:latin typeface="Helvetica" pitchFamily="34" charset="0"/>
              </a:rPr>
              <a:t>lessons </a:t>
            </a:r>
            <a:r>
              <a:rPr lang="en-US" sz="1800" dirty="0">
                <a:latin typeface="Helvetica" pitchFamily="34" charset="0"/>
              </a:rPr>
              <a:t>putting astronauts in space.</a:t>
            </a:r>
          </a:p>
          <a:p>
            <a:pPr marL="1478092" lvl="1" indent="-361390">
              <a:buFont typeface="+mj-lt"/>
              <a:buAutoNum type="alphaUcPeriod"/>
            </a:pPr>
            <a:endParaRPr lang="en-US" sz="18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5" name="Rectangle 4"/>
          <p:cNvSpPr/>
          <p:nvPr/>
        </p:nvSpPr>
        <p:spPr>
          <a:xfrm>
            <a:off x="372334" y="399143"/>
            <a:ext cx="6795547" cy="3703855"/>
          </a:xfrm>
          <a:prstGeom prst="rect">
            <a:avLst/>
          </a:prstGeom>
          <a:ln>
            <a:noFill/>
          </a:ln>
        </p:spPr>
        <p:txBody>
          <a:bodyPr wrap="square" lIns="101874" tIns="50937" rIns="101874" bIns="50937">
            <a:spAutoFit/>
          </a:bodyPr>
          <a:lstStyle/>
          <a:p>
            <a:pPr marL="682625" indent="-442913"/>
            <a:r>
              <a:rPr lang="en-US" sz="1800" b="1" dirty="0" smtClean="0">
                <a:latin typeface="Helvetica" pitchFamily="34" charset="0"/>
                <a:cs typeface="Helvetica" pitchFamily="34" charset="0"/>
              </a:rPr>
              <a:t>13.  </a:t>
            </a:r>
            <a:r>
              <a:rPr lang="en-US" sz="1800" b="1" dirty="0" smtClean="0">
                <a:latin typeface="Helvetica" pitchFamily="34" charset="0"/>
                <a:ea typeface="Calibri"/>
                <a:cs typeface="Helvetica" pitchFamily="34" charset="0"/>
              </a:rPr>
              <a:t>Which </a:t>
            </a:r>
            <a:r>
              <a:rPr lang="en-US" sz="1800" b="1" dirty="0">
                <a:latin typeface="Helvetica" pitchFamily="34" charset="0"/>
                <a:ea typeface="Calibri"/>
                <a:cs typeface="Helvetica" pitchFamily="34" charset="0"/>
              </a:rPr>
              <a:t>detail </a:t>
            </a:r>
            <a:r>
              <a:rPr lang="en-US" sz="1800" b="1" dirty="0" smtClean="0">
                <a:latin typeface="Helvetica" pitchFamily="34" charset="0"/>
                <a:ea typeface="Calibri"/>
                <a:cs typeface="Helvetica" pitchFamily="34" charset="0"/>
              </a:rPr>
              <a:t>could </a:t>
            </a:r>
            <a:r>
              <a:rPr lang="en-US" sz="1800" b="1" dirty="0">
                <a:latin typeface="Helvetica" pitchFamily="34" charset="0"/>
                <a:ea typeface="Calibri"/>
                <a:cs typeface="Helvetica" pitchFamily="34" charset="0"/>
              </a:rPr>
              <a:t>be added to the section </a:t>
            </a:r>
            <a:r>
              <a:rPr lang="en-US" sz="1800" b="1" u="sng" dirty="0">
                <a:latin typeface="Helvetica" pitchFamily="34" charset="0"/>
                <a:ea typeface="Calibri"/>
                <a:cs typeface="Helvetica" pitchFamily="34" charset="0"/>
              </a:rPr>
              <a:t>Three </a:t>
            </a:r>
            <a:r>
              <a:rPr lang="en-US" sz="1800" b="1" u="sng" dirty="0" smtClean="0">
                <a:latin typeface="Helvetica" pitchFamily="34" charset="0"/>
                <a:ea typeface="Calibri"/>
                <a:cs typeface="Helvetica" pitchFamily="34" charset="0"/>
              </a:rPr>
              <a:t>  Special </a:t>
            </a:r>
            <a:r>
              <a:rPr lang="en-US" sz="1800" b="1" u="sng" dirty="0">
                <a:latin typeface="Helvetica" pitchFamily="34" charset="0"/>
                <a:ea typeface="Calibri"/>
                <a:cs typeface="Helvetica" pitchFamily="34" charset="0"/>
              </a:rPr>
              <a:t>Astronauts</a:t>
            </a:r>
            <a:r>
              <a:rPr lang="en-US" sz="1800" b="1" dirty="0">
                <a:latin typeface="Helvetica" pitchFamily="34" charset="0"/>
                <a:ea typeface="Calibri"/>
                <a:cs typeface="Helvetica" pitchFamily="34" charset="0"/>
              </a:rPr>
              <a:t>? </a:t>
            </a:r>
            <a:endParaRPr lang="en-US" sz="1800" b="1" dirty="0">
              <a:latin typeface="Helvetica" pitchFamily="34" charset="0"/>
              <a:cs typeface="Helvetica" pitchFamily="34" charset="0"/>
            </a:endParaRPr>
          </a:p>
          <a:p>
            <a:pPr marL="361390" indent="-361390">
              <a:buAutoNum type="arabicPeriod"/>
            </a:pPr>
            <a:endParaRPr lang="en-US" sz="1800" dirty="0">
              <a:latin typeface="Helvetica" pitchFamily="34" charset="0"/>
              <a:cs typeface="Helvetica" pitchFamily="34" charset="0"/>
            </a:endParaRPr>
          </a:p>
          <a:p>
            <a:pPr marL="1478092" lvl="1" indent="-361390">
              <a:buFont typeface="+mj-lt"/>
              <a:buAutoNum type="alphaUcPeriod"/>
            </a:pPr>
            <a:r>
              <a:rPr lang="en-US" sz="1800" dirty="0">
                <a:latin typeface="Helvetica" pitchFamily="34" charset="0"/>
                <a:cs typeface="Helvetica" pitchFamily="34" charset="0"/>
              </a:rPr>
              <a:t>Project Mercury was a NASA program.</a:t>
            </a:r>
          </a:p>
          <a:p>
            <a:pPr marL="1478092" lvl="1" indent="-361390">
              <a:buFont typeface="+mj-lt"/>
              <a:buAutoNum type="alphaUcPeriod"/>
            </a:pPr>
            <a:endParaRPr lang="en-US" sz="1800" dirty="0">
              <a:latin typeface="Helvetica" pitchFamily="34" charset="0"/>
              <a:cs typeface="Helvetica" pitchFamily="34" charset="0"/>
            </a:endParaRPr>
          </a:p>
          <a:p>
            <a:pPr marL="1478092" lvl="1" indent="-361390">
              <a:buFont typeface="+mj-lt"/>
              <a:buAutoNum type="alphaUcPeriod"/>
            </a:pPr>
            <a:r>
              <a:rPr lang="en-US" sz="1800" dirty="0">
                <a:latin typeface="Helvetica" pitchFamily="34" charset="0"/>
                <a:cs typeface="Helvetica" pitchFamily="34" charset="0"/>
              </a:rPr>
              <a:t>The three “astronauts” made it possible to launch the first Americans into space.</a:t>
            </a:r>
          </a:p>
          <a:p>
            <a:pPr marL="1478092" lvl="1" indent="-361390">
              <a:buFont typeface="+mj-lt"/>
              <a:buAutoNum type="alphaUcPeriod"/>
            </a:pPr>
            <a:endParaRPr lang="en-US" sz="1800" dirty="0">
              <a:latin typeface="Helvetica" pitchFamily="34" charset="0"/>
              <a:cs typeface="Helvetica" pitchFamily="34" charset="0"/>
            </a:endParaRPr>
          </a:p>
          <a:p>
            <a:pPr marL="1478092" lvl="1" indent="-361390">
              <a:buFont typeface="+mj-lt"/>
              <a:buAutoNum type="alphaUcPeriod"/>
            </a:pPr>
            <a:r>
              <a:rPr lang="en-US" sz="1800" dirty="0">
                <a:latin typeface="Helvetica" pitchFamily="34" charset="0"/>
                <a:cs typeface="Helvetica" pitchFamily="34" charset="0"/>
              </a:rPr>
              <a:t>NASA launched the first Americans in space in Project Mercury.</a:t>
            </a:r>
          </a:p>
          <a:p>
            <a:pPr marL="1478092" lvl="1" indent="-361390">
              <a:buFont typeface="+mj-lt"/>
              <a:buAutoNum type="alphaUcPeriod"/>
            </a:pPr>
            <a:endParaRPr lang="en-US" sz="1800" dirty="0">
              <a:latin typeface="Helvetica" pitchFamily="34" charset="0"/>
              <a:cs typeface="Helvetica" pitchFamily="34" charset="0"/>
            </a:endParaRPr>
          </a:p>
          <a:p>
            <a:pPr marL="1478092" lvl="1" indent="-361390">
              <a:buFont typeface="+mj-lt"/>
              <a:buAutoNum type="alphaUcPeriod"/>
            </a:pPr>
            <a:r>
              <a:rPr lang="en-US" sz="1800" dirty="0">
                <a:latin typeface="Helvetica" pitchFamily="34" charset="0"/>
                <a:cs typeface="Helvetica" pitchFamily="34" charset="0"/>
              </a:rPr>
              <a:t>NASA was only six months old when it chose seven astronauts for Project Mercury in 1959.</a:t>
            </a:r>
            <a:endParaRPr lang="en-US" sz="1800" dirty="0">
              <a:latin typeface="Helvetica" pitchFamily="34" charset="0"/>
            </a:endParaRPr>
          </a:p>
        </p:txBody>
      </p:sp>
      <p:cxnSp>
        <p:nvCxnSpPr>
          <p:cNvPr id="11" name="Straight Connector 10"/>
          <p:cNvCxnSpPr/>
          <p:nvPr/>
        </p:nvCxnSpPr>
        <p:spPr>
          <a:xfrm>
            <a:off x="323852" y="5188857"/>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262920" y="127725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1262920" y="183605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1254918" y="347254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2" name="Oval 21"/>
          <p:cNvSpPr/>
          <p:nvPr/>
        </p:nvSpPr>
        <p:spPr>
          <a:xfrm>
            <a:off x="1253894" y="267425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0" name="Oval 19"/>
          <p:cNvSpPr/>
          <p:nvPr/>
        </p:nvSpPr>
        <p:spPr>
          <a:xfrm>
            <a:off x="1253894" y="634310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1254919" y="6848291"/>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3" name="Oval 22"/>
          <p:cNvSpPr/>
          <p:nvPr/>
        </p:nvSpPr>
        <p:spPr>
          <a:xfrm>
            <a:off x="1253894" y="740010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chemeClr val="bg1"/>
              </a:solidFill>
            </a:endParaRPr>
          </a:p>
        </p:txBody>
      </p:sp>
      <p:sp>
        <p:nvSpPr>
          <p:cNvPr id="24" name="Oval 23"/>
          <p:cNvSpPr/>
          <p:nvPr/>
        </p:nvSpPr>
        <p:spPr>
          <a:xfrm>
            <a:off x="1253894" y="795192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770113003"/>
              </p:ext>
            </p:extLst>
          </p:nvPr>
        </p:nvGraphicFramePr>
        <p:xfrm>
          <a:off x="5354321" y="4693920"/>
          <a:ext cx="1862138" cy="762000"/>
        </p:xfrm>
        <a:graphic>
          <a:graphicData uri="http://schemas.openxmlformats.org/drawingml/2006/table">
            <a:tbl>
              <a:tblPr/>
              <a:tblGrid>
                <a:gridCol w="1862138"/>
              </a:tblGrid>
              <a:tr h="150876">
                <a:tc>
                  <a:txBody>
                    <a:bodyPr/>
                    <a:lstStyle/>
                    <a:p>
                      <a:pPr marL="0" marR="0" algn="l">
                        <a:lnSpc>
                          <a:spcPct val="100000"/>
                        </a:lnSpc>
                        <a:spcBef>
                          <a:spcPts val="0"/>
                        </a:spcBef>
                        <a:spcAft>
                          <a:spcPts val="0"/>
                        </a:spcAft>
                      </a:pPr>
                      <a:r>
                        <a:rPr lang="en-US" sz="1000" b="1" dirty="0" smtClean="0">
                          <a:solidFill>
                            <a:srgbClr val="000000"/>
                          </a:solidFill>
                          <a:latin typeface="+mn-lt"/>
                          <a:ea typeface="Times New Roman"/>
                          <a:cs typeface="Times New Roman"/>
                        </a:rPr>
                        <a:t>Standard RI.3.2</a:t>
                      </a:r>
                      <a:endParaRPr lang="en-US" sz="10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3504">
                <a:tc>
                  <a:txBody>
                    <a:bodyPr/>
                    <a:lstStyle/>
                    <a:p>
                      <a:pPr>
                        <a:lnSpc>
                          <a:spcPct val="100000"/>
                        </a:lnSpc>
                      </a:pPr>
                      <a:r>
                        <a:rPr lang="en-US" sz="1000" dirty="0" smtClean="0"/>
                        <a:t>Determine the main idea of a text; recount the key details and explain how they support the main idea.</a:t>
                      </a:r>
                      <a:endParaRPr lang="en-US" sz="10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022849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90881" y="619219"/>
            <a:ext cx="6433821" cy="3426856"/>
          </a:xfrm>
          <a:prstGeom prst="rect">
            <a:avLst/>
          </a:prstGeom>
          <a:ln>
            <a:noFill/>
          </a:ln>
        </p:spPr>
        <p:txBody>
          <a:bodyPr wrap="square" lIns="101874" tIns="50937" rIns="101874" bIns="50937">
            <a:spAutoFit/>
          </a:bodyPr>
          <a:lstStyle/>
          <a:p>
            <a:pPr marL="443967" indent="-443967"/>
            <a:r>
              <a:rPr lang="en-US" sz="1800" b="1" dirty="0">
                <a:latin typeface="Helvetica" pitchFamily="34" charset="0"/>
                <a:cs typeface="Helvetica" pitchFamily="34" charset="0"/>
              </a:rPr>
              <a:t>15. </a:t>
            </a:r>
            <a:r>
              <a:rPr lang="en-US" sz="1800" b="1" dirty="0" smtClean="0">
                <a:latin typeface="Helvetica" pitchFamily="34" charset="0"/>
                <a:cs typeface="Helvetica" pitchFamily="34" charset="0"/>
              </a:rPr>
              <a:t> What </a:t>
            </a:r>
            <a:r>
              <a:rPr lang="en-US" sz="1800" b="1" dirty="0">
                <a:latin typeface="Helvetica" pitchFamily="34" charset="0"/>
                <a:cs typeface="Helvetica" pitchFamily="34" charset="0"/>
              </a:rPr>
              <a:t>was an important outcome of Project Mercury’s test flights?</a:t>
            </a:r>
          </a:p>
          <a:p>
            <a:r>
              <a:rPr lang="en-US" sz="1800" dirty="0">
                <a:latin typeface="Helvetica" pitchFamily="34" charset="0"/>
                <a:cs typeface="Helvetica" pitchFamily="34" charset="0"/>
              </a:rPr>
              <a:t>  </a:t>
            </a:r>
          </a:p>
          <a:p>
            <a:pPr marL="968726" indent="-361390">
              <a:buFont typeface="+mj-lt"/>
              <a:buAutoNum type="alphaUcPeriod"/>
            </a:pPr>
            <a:r>
              <a:rPr lang="en-US" sz="1800" dirty="0">
                <a:latin typeface="Helvetica" pitchFamily="34" charset="0"/>
              </a:rPr>
              <a:t>NASA learned about rhesus monkeys.</a:t>
            </a:r>
          </a:p>
          <a:p>
            <a:pPr marL="968726" indent="-361390">
              <a:buFont typeface="+mj-lt"/>
              <a:buAutoNum type="alphaUcPeriod"/>
            </a:pPr>
            <a:endParaRPr lang="en-US" sz="1800" dirty="0">
              <a:latin typeface="Helvetica" pitchFamily="34" charset="0"/>
              <a:cs typeface="Helvetica" pitchFamily="34" charset="0"/>
            </a:endParaRPr>
          </a:p>
          <a:p>
            <a:pPr marL="968726" indent="-361390">
              <a:buFont typeface="+mj-lt"/>
              <a:buAutoNum type="alphaUcPeriod"/>
            </a:pPr>
            <a:r>
              <a:rPr lang="en-US" sz="1800" dirty="0">
                <a:latin typeface="Helvetica" pitchFamily="34" charset="0"/>
              </a:rPr>
              <a:t>NASA learned that Enos made two orbits around Earth.</a:t>
            </a:r>
          </a:p>
          <a:p>
            <a:pPr marL="968726" indent="-361390">
              <a:buFont typeface="+mj-lt"/>
              <a:buAutoNum type="alphaUcPeriod"/>
            </a:pPr>
            <a:endParaRPr lang="en-US" sz="1800" dirty="0">
              <a:latin typeface="Helvetica" pitchFamily="34" charset="0"/>
              <a:cs typeface="Helvetica" pitchFamily="34" charset="0"/>
            </a:endParaRPr>
          </a:p>
          <a:p>
            <a:pPr marL="968726" indent="-361390">
              <a:buFont typeface="+mj-lt"/>
              <a:buAutoNum type="alphaUcPeriod"/>
            </a:pPr>
            <a:r>
              <a:rPr lang="en-US" sz="1800" dirty="0">
                <a:latin typeface="Helvetica" pitchFamily="34" charset="0"/>
                <a:cs typeface="Helvetica" pitchFamily="34" charset="0"/>
              </a:rPr>
              <a:t>NASA learned how to make rockets safer.</a:t>
            </a:r>
          </a:p>
          <a:p>
            <a:pPr marL="968726" indent="-361390">
              <a:buFont typeface="+mj-lt"/>
              <a:buAutoNum type="alphaUcPeriod"/>
            </a:pPr>
            <a:endParaRPr lang="en-US" sz="1800" dirty="0">
              <a:latin typeface="Helvetica" pitchFamily="34" charset="0"/>
              <a:cs typeface="Helvetica" pitchFamily="34" charset="0"/>
            </a:endParaRPr>
          </a:p>
          <a:p>
            <a:pPr marL="968726" indent="-361390">
              <a:buFont typeface="+mj-lt"/>
              <a:buAutoNum type="alphaUcPeriod" startAt="4"/>
            </a:pPr>
            <a:r>
              <a:rPr lang="en-US" sz="1800" dirty="0">
                <a:latin typeface="Helvetica" pitchFamily="34" charset="0"/>
              </a:rPr>
              <a:t>NASA learned how many flights Project Mercury could make.</a:t>
            </a:r>
          </a:p>
        </p:txBody>
      </p:sp>
      <p:cxnSp>
        <p:nvCxnSpPr>
          <p:cNvPr id="11" name="Straight Connector 10"/>
          <p:cNvCxnSpPr/>
          <p:nvPr/>
        </p:nvCxnSpPr>
        <p:spPr>
          <a:xfrm>
            <a:off x="544642" y="52806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0" y="5819950"/>
            <a:ext cx="6088380" cy="2872846"/>
          </a:xfrm>
          <a:prstGeom prst="rect">
            <a:avLst/>
          </a:prstGeom>
        </p:spPr>
        <p:txBody>
          <a:bodyPr wrap="square" lIns="101862" tIns="50931" rIns="101862" bIns="50931">
            <a:spAutoFit/>
          </a:bodyPr>
          <a:lstStyle/>
          <a:p>
            <a:pPr marL="443967" indent="-443967"/>
            <a:r>
              <a:rPr lang="en-US" sz="1800" b="1" dirty="0">
                <a:latin typeface="Helvetica" pitchFamily="34" charset="0"/>
              </a:rPr>
              <a:t>16.  Which paragraph </a:t>
            </a:r>
            <a:r>
              <a:rPr lang="en-US" sz="1800" b="1" dirty="0" smtClean="0">
                <a:latin typeface="Helvetica" pitchFamily="34" charset="0"/>
              </a:rPr>
              <a:t>in </a:t>
            </a:r>
            <a:r>
              <a:rPr lang="en-US" sz="1800" b="1" i="1" u="sng" dirty="0" smtClean="0">
                <a:latin typeface="Helvetica" pitchFamily="34" charset="0"/>
              </a:rPr>
              <a:t>Project Mercury</a:t>
            </a:r>
            <a:r>
              <a:rPr lang="en-US" sz="1800" b="1" dirty="0" smtClean="0">
                <a:latin typeface="Helvetica" pitchFamily="34" charset="0"/>
              </a:rPr>
              <a:t> explains </a:t>
            </a:r>
            <a:r>
              <a:rPr lang="en-US" sz="1800" b="1" dirty="0">
                <a:latin typeface="Helvetica" pitchFamily="34" charset="0"/>
              </a:rPr>
              <a:t>one of the first things NASA did in 1959?</a:t>
            </a:r>
          </a:p>
          <a:p>
            <a:pPr marL="361347" indent="-361347">
              <a:buFont typeface="+mj-lt"/>
              <a:buAutoNum type="arabicPeriod" startAt="2"/>
            </a:pPr>
            <a:endParaRPr lang="en-US" sz="1800" b="1" dirty="0">
              <a:latin typeface="Helvetica" pitchFamily="34" charset="0"/>
            </a:endParaRPr>
          </a:p>
          <a:p>
            <a:pPr marL="382015" indent="382015">
              <a:buFont typeface="+mj-lt"/>
              <a:buAutoNum type="alphaUcPeriod"/>
            </a:pPr>
            <a:r>
              <a:rPr lang="en-US" sz="1800" dirty="0">
                <a:latin typeface="Helvetica" pitchFamily="34" charset="0"/>
              </a:rPr>
              <a:t>Project Mercury</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Test Flights</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Three Special Astronauts</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Lessons Learned</a:t>
            </a:r>
          </a:p>
        </p:txBody>
      </p:sp>
      <p:sp>
        <p:nvSpPr>
          <p:cNvPr id="18" name="Oval 17"/>
          <p:cNvSpPr/>
          <p:nvPr/>
        </p:nvSpPr>
        <p:spPr>
          <a:xfrm>
            <a:off x="914400" y="670560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914400" y="723900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914400" y="7772400"/>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914400" y="830580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88182" y="341149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66800" y="15240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66800" y="2057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88182" y="287220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684746573"/>
              </p:ext>
            </p:extLst>
          </p:nvPr>
        </p:nvGraphicFramePr>
        <p:xfrm>
          <a:off x="4965701" y="4358640"/>
          <a:ext cx="2159000" cy="822960"/>
        </p:xfrm>
        <a:graphic>
          <a:graphicData uri="http://schemas.openxmlformats.org/drawingml/2006/table">
            <a:tbl>
              <a:tblPr/>
              <a:tblGrid>
                <a:gridCol w="2159000"/>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RI.3.3</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Describe the relationship between a series of historical events, scientific ideas or concepts, or steps in technical procedures in a text, using language that pertains to time, sequence, and cause/effect.</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56045046"/>
              </p:ext>
            </p:extLst>
          </p:nvPr>
        </p:nvGraphicFramePr>
        <p:xfrm>
          <a:off x="5181601" y="8968740"/>
          <a:ext cx="1862138" cy="685800"/>
        </p:xfrm>
        <a:graphic>
          <a:graphicData uri="http://schemas.openxmlformats.org/drawingml/2006/table">
            <a:tbl>
              <a:tblPr/>
              <a:tblGrid>
                <a:gridCol w="1862138"/>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RI.3.5</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a:lnSpc>
                          <a:spcPct val="100000"/>
                        </a:lnSpc>
                      </a:pPr>
                      <a:r>
                        <a:rPr lang="en-US" sz="900" dirty="0" smtClean="0"/>
                        <a:t>Use text features and search tools (e.g., key words, sidebars, hyperlinks) to locate information relevant to a given topic efficiently.</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1285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49855562"/>
              </p:ext>
            </p:extLst>
          </p:nvPr>
        </p:nvGraphicFramePr>
        <p:xfrm>
          <a:off x="172720" y="251460"/>
          <a:ext cx="7340600" cy="9709404"/>
        </p:xfrm>
        <a:graphic>
          <a:graphicData uri="http://schemas.openxmlformats.org/drawingml/2006/table">
            <a:tbl>
              <a:tblPr firstRow="1" bandRow="1">
                <a:tableStyleId>{5940675A-B579-460E-94D1-54222C63F5DA}</a:tableStyleId>
              </a:tblPr>
              <a:tblGrid>
                <a:gridCol w="1813561"/>
                <a:gridCol w="1899918"/>
                <a:gridCol w="1813561"/>
                <a:gridCol w="1813560"/>
              </a:tblGrid>
              <a:tr h="1307592">
                <a:tc gridSpan="4">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Helvetica" pitchFamily="34" charset="0"/>
                          <a:cs typeface="Helvetica" pitchFamily="34" charset="0"/>
                        </a:rPr>
                        <a:t>The HSD Elementary Interim Assessment is required. Please enter the student scores into </a:t>
                      </a:r>
                      <a:r>
                        <a:rPr lang="en-US" sz="1300" u="none" dirty="0" smtClean="0">
                          <a:latin typeface="Helvetica" pitchFamily="34" charset="0"/>
                          <a:cs typeface="Helvetica" pitchFamily="34" charset="0"/>
                        </a:rPr>
                        <a:t>Synergy</a:t>
                      </a:r>
                      <a:r>
                        <a:rPr lang="en-US" sz="1300" dirty="0" smtClean="0">
                          <a:latin typeface="Helvetica" pitchFamily="34" charset="0"/>
                          <a:cs typeface="Helvetica" pitchFamily="34" charset="0"/>
                        </a:rPr>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300" dirty="0" smtClean="0">
                        <a:latin typeface="Helvetica" pitchFamily="34" charset="0"/>
                        <a:cs typeface="Helvetica" pitchFamily="34" charset="0"/>
                      </a:endParaRPr>
                    </a:p>
                    <a:p>
                      <a:pPr algn="l"/>
                      <a:r>
                        <a:rPr lang="en-US" sz="1300" dirty="0" smtClean="0"/>
                        <a:t>This</a:t>
                      </a:r>
                      <a:r>
                        <a:rPr lang="en-US" sz="1300" baseline="0" dirty="0" smtClean="0"/>
                        <a:t> assessment contains 20 total questions including 18 Selected Responses (SR) and 2 Constructed Responses (CR).  Selected Responses are 1 point each and Constructed Responses are 2 points each.</a:t>
                      </a:r>
                    </a:p>
                    <a:p>
                      <a:pPr algn="l"/>
                      <a:endParaRPr lang="en-US" sz="1300" dirty="0"/>
                    </a:p>
                  </a:txBody>
                  <a:tcPr marL="103632" marR="103632"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569976">
                <a:tc gridSpan="4">
                  <a:txBody>
                    <a:bodyPr/>
                    <a:lstStyle/>
                    <a:p>
                      <a:pPr algn="ctr"/>
                      <a:r>
                        <a:rPr lang="en-US" sz="1800" b="1" u="sng" dirty="0" smtClean="0"/>
                        <a:t>Assessment Targets</a:t>
                      </a:r>
                    </a:p>
                    <a:p>
                      <a:pPr algn="ctr"/>
                      <a:endParaRPr lang="en-US" sz="1300" dirty="0"/>
                    </a:p>
                  </a:txBody>
                  <a:tcPr marL="103632" marR="103632"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1200"/>
                    </a:p>
                  </a:txBody>
                  <a:tcPr/>
                </a:tc>
                <a:tc hMerge="1">
                  <a:txBody>
                    <a:bodyPr/>
                    <a:lstStyle/>
                    <a:p>
                      <a:endParaRPr lang="en-US" sz="1200"/>
                    </a:p>
                  </a:txBody>
                  <a:tcPr/>
                </a:tc>
                <a:tc hMerge="1">
                  <a:txBody>
                    <a:bodyPr/>
                    <a:lstStyle/>
                    <a:p>
                      <a:endParaRPr lang="en-US" sz="1200" dirty="0"/>
                    </a:p>
                  </a:txBody>
                  <a:tcPr/>
                </a:tc>
              </a:tr>
              <a:tr h="687324">
                <a:tc>
                  <a:txBody>
                    <a:bodyPr/>
                    <a:lstStyle/>
                    <a:p>
                      <a:pPr algn="ctr"/>
                      <a:r>
                        <a:rPr lang="en-US" sz="1300" dirty="0" smtClean="0"/>
                        <a:t>DOK-2</a:t>
                      </a:r>
                    </a:p>
                    <a:p>
                      <a:pPr algn="ctr"/>
                      <a:r>
                        <a:rPr lang="en-US" sz="1300" b="1" u="sng" dirty="0" smtClean="0"/>
                        <a:t>Key Ideas –</a:t>
                      </a:r>
                      <a:r>
                        <a:rPr lang="en-US" sz="1300" b="1" u="sng" baseline="0" dirty="0" smtClean="0"/>
                        <a:t> </a:t>
                      </a:r>
                      <a:r>
                        <a:rPr lang="en-US" sz="1300" b="1" u="sng" dirty="0" smtClean="0"/>
                        <a:t>Details</a:t>
                      </a:r>
                    </a:p>
                    <a:p>
                      <a:pPr algn="ctr"/>
                      <a:r>
                        <a:rPr lang="en-US" sz="1200" b="1" i="1" dirty="0" smtClean="0"/>
                        <a:t>Standard 1</a:t>
                      </a:r>
                      <a:endParaRPr lang="en-US" sz="1200" b="1" i="1"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DOK-2</a:t>
                      </a:r>
                    </a:p>
                    <a:p>
                      <a:pPr algn="ctr"/>
                      <a:r>
                        <a:rPr lang="en-US" sz="1300" b="1" u="sng" dirty="0" smtClean="0"/>
                        <a:t>Central Idea</a:t>
                      </a:r>
                    </a:p>
                    <a:p>
                      <a:pPr algn="ctr"/>
                      <a:r>
                        <a:rPr lang="en-US" sz="1200" b="1" i="1" dirty="0" smtClean="0"/>
                        <a:t>Standard 2</a:t>
                      </a:r>
                      <a:endParaRPr lang="en-US" sz="1200" b="1" i="1" dirty="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 3-4</a:t>
                      </a:r>
                    </a:p>
                    <a:p>
                      <a:pPr algn="ctr"/>
                      <a:r>
                        <a:rPr lang="en-US" sz="1300" b="1" u="sng" dirty="0" smtClean="0"/>
                        <a:t>Reasoning</a:t>
                      </a:r>
                    </a:p>
                    <a:p>
                      <a:pPr algn="ctr"/>
                      <a:r>
                        <a:rPr lang="en-US" sz="1200" b="1" i="1" dirty="0" smtClean="0"/>
                        <a:t>Standards</a:t>
                      </a:r>
                      <a:r>
                        <a:rPr lang="en-US" sz="1200" b="1" i="1" baseline="0" dirty="0" smtClean="0"/>
                        <a:t> </a:t>
                      </a:r>
                      <a:r>
                        <a:rPr lang="en-US" sz="1200" b="1" i="1" dirty="0" smtClean="0"/>
                        <a:t>3,6</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 2-3</a:t>
                      </a:r>
                    </a:p>
                    <a:p>
                      <a:pPr algn="ctr"/>
                      <a:r>
                        <a:rPr lang="en-US" sz="1300" b="1" u="sng" dirty="0" smtClean="0"/>
                        <a:t>Text</a:t>
                      </a:r>
                      <a:r>
                        <a:rPr lang="en-US" sz="1300" b="1" u="sng" baseline="0" dirty="0" smtClean="0"/>
                        <a:t> Structures</a:t>
                      </a:r>
                    </a:p>
                    <a:p>
                      <a:pPr algn="ctr"/>
                      <a:r>
                        <a:rPr lang="en-US" sz="1200" b="1" i="1" baseline="0" dirty="0" smtClean="0"/>
                        <a:t>Standards 5,7</a:t>
                      </a:r>
                      <a:endParaRPr lang="en-US" sz="1200" b="1" i="1"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05256">
                <a:tc>
                  <a:txBody>
                    <a:bodyPr/>
                    <a:lstStyle/>
                    <a:p>
                      <a:pPr marL="171450" indent="-171450">
                        <a:buFont typeface="Arial" panose="020B0604020202020204" pitchFamily="34" charset="0"/>
                        <a:buChar char="•"/>
                      </a:pPr>
                      <a:r>
                        <a:rPr lang="en-US" sz="1300" dirty="0" smtClean="0"/>
                        <a:t>2 Literature</a:t>
                      </a:r>
                      <a:r>
                        <a:rPr lang="en-US" sz="1300" baseline="0" dirty="0" smtClean="0"/>
                        <a:t> SRs</a:t>
                      </a:r>
                    </a:p>
                    <a:p>
                      <a:pPr marL="171450" indent="-171450">
                        <a:buFont typeface="Arial" panose="020B0604020202020204" pitchFamily="34" charset="0"/>
                        <a:buChar char="•"/>
                      </a:pPr>
                      <a:r>
                        <a:rPr lang="en-US" sz="1300" baseline="0" dirty="0" smtClean="0"/>
                        <a:t>2 Informational SRs</a:t>
                      </a:r>
                      <a:endParaRPr lang="en-US" sz="1300"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2 Literature</a:t>
                      </a:r>
                      <a:r>
                        <a:rPr lang="en-US" sz="1300" baseline="0" dirty="0" smtClean="0"/>
                        <a:t> SRs</a:t>
                      </a:r>
                    </a:p>
                    <a:p>
                      <a:pPr marL="171450" indent="-171450">
                        <a:buFont typeface="Arial" panose="020B0604020202020204" pitchFamily="34" charset="0"/>
                        <a:buChar char="•"/>
                      </a:pPr>
                      <a:r>
                        <a:rPr lang="en-US" sz="1300" baseline="0" dirty="0" smtClean="0"/>
                        <a:t>2 Informational SRs</a:t>
                      </a:r>
                      <a:endParaRPr lang="en-US" sz="1300" dirty="0" smtClean="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2 Literature</a:t>
                      </a:r>
                      <a:r>
                        <a:rPr lang="en-US" sz="1300" baseline="0" dirty="0" smtClean="0"/>
                        <a:t> SRs</a:t>
                      </a:r>
                    </a:p>
                    <a:p>
                      <a:pPr marL="171450" indent="-171450">
                        <a:buFont typeface="Arial" panose="020B0604020202020204" pitchFamily="34" charset="0"/>
                        <a:buChar char="•"/>
                      </a:pPr>
                      <a:r>
                        <a:rPr lang="en-US" sz="1300" baseline="0" dirty="0" smtClean="0"/>
                        <a:t>2 Informational SRs</a:t>
                      </a:r>
                    </a:p>
                    <a:p>
                      <a:pPr marL="171450" indent="-171450">
                        <a:buFont typeface="Arial" panose="020B0604020202020204" pitchFamily="34" charset="0"/>
                        <a:buChar char="•"/>
                      </a:pPr>
                      <a:r>
                        <a:rPr lang="en-US" sz="1300" baseline="0" dirty="0" smtClean="0"/>
                        <a:t>1 Literature CR</a:t>
                      </a:r>
                    </a:p>
                    <a:p>
                      <a:pPr marL="171450" indent="-171450">
                        <a:buFont typeface="Arial" panose="020B0604020202020204" pitchFamily="34" charset="0"/>
                        <a:buChar char="•"/>
                      </a:pPr>
                      <a:r>
                        <a:rPr lang="en-US" sz="1300" baseline="0" dirty="0" smtClean="0"/>
                        <a:t>1 Informational CR</a:t>
                      </a:r>
                      <a:endParaRPr lang="en-US" sz="1300" dirty="0" smtClean="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3 Literature SRs</a:t>
                      </a:r>
                    </a:p>
                    <a:p>
                      <a:pPr marL="171450" indent="-171450">
                        <a:buFont typeface="Arial" panose="020B0604020202020204" pitchFamily="34" charset="0"/>
                        <a:buChar char="•"/>
                      </a:pPr>
                      <a:r>
                        <a:rPr lang="en-US" sz="1300" dirty="0" smtClean="0"/>
                        <a:t>3</a:t>
                      </a:r>
                      <a:r>
                        <a:rPr lang="en-US" sz="1300" baseline="0" dirty="0" smtClean="0"/>
                        <a:t> Informational SRs</a:t>
                      </a:r>
                      <a:endParaRPr lang="en-US" sz="1300"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indent="0">
                        <a:buFont typeface="Arial" panose="020B0604020202020204" pitchFamily="34" charset="0"/>
                        <a:buNone/>
                      </a:pPr>
                      <a:r>
                        <a:rPr lang="en-US" sz="1300" dirty="0" smtClean="0"/>
                        <a:t>Total:  4 </a:t>
                      </a:r>
                      <a:endParaRPr lang="en-US" sz="1300"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1300" dirty="0" smtClean="0"/>
                        <a:t>Total:  4</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1300" dirty="0" smtClean="0"/>
                        <a:t>Total:  6</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smtClean="0"/>
                        <a:t>Total:  6</a:t>
                      </a:r>
                      <a:endParaRPr lang="en-US" sz="1300"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8224">
                <a:tc>
                  <a:txBody>
                    <a:bodyPr/>
                    <a:lstStyle/>
                    <a:p>
                      <a:pPr marL="0" indent="0" algn="ctr">
                        <a:buFont typeface="Arial" panose="020B0604020202020204" pitchFamily="34" charset="0"/>
                        <a:buNone/>
                      </a:pPr>
                      <a:r>
                        <a:rPr lang="en-US" sz="1100" b="1" i="1" dirty="0" smtClean="0"/>
                        <a:t>Possible Points:</a:t>
                      </a:r>
                      <a:r>
                        <a:rPr lang="en-US" sz="1100" b="1" i="1" baseline="0" dirty="0" smtClean="0"/>
                        <a:t>  4</a:t>
                      </a:r>
                      <a:endParaRPr lang="en-US" sz="1100" b="1" i="1" dirty="0"/>
                    </a:p>
                  </a:txBody>
                  <a:tcPr marL="103632" marR="103632"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1" dirty="0" smtClean="0"/>
                        <a:t>Possible Points:</a:t>
                      </a:r>
                      <a:r>
                        <a:rPr lang="en-US" sz="1100" b="1" i="1" baseline="0" dirty="0" smtClean="0"/>
                        <a:t>  4</a:t>
                      </a:r>
                      <a:endParaRPr lang="en-US" sz="1100" b="1" i="1" dirty="0" smtClean="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1" dirty="0" smtClean="0"/>
                        <a:t>Possible Points:</a:t>
                      </a:r>
                      <a:r>
                        <a:rPr lang="en-US" sz="1100" b="1" i="1" baseline="0" dirty="0" smtClean="0"/>
                        <a:t>  8</a:t>
                      </a:r>
                      <a:endParaRPr lang="en-US" sz="1100" b="1" i="1" dirty="0" smtClean="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smtClean="0"/>
                        <a:t>Possible Points:</a:t>
                      </a:r>
                      <a:r>
                        <a:rPr lang="en-US" sz="1100" b="1" i="1" baseline="0" dirty="0" smtClean="0"/>
                        <a:t>  6</a:t>
                      </a:r>
                      <a:endParaRPr lang="en-US" sz="1100" b="1" i="1" dirty="0" smtClean="0"/>
                    </a:p>
                  </a:txBody>
                  <a:tcPr marL="103632" marR="103632" marT="50292" marB="5029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66232">
                <a:tc gridSpan="4">
                  <a:txBody>
                    <a:bodyPr/>
                    <a:lstStyle/>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r>
                        <a:rPr lang="en-US" sz="1500" b="1" u="sng" dirty="0" smtClean="0">
                          <a:effectLst/>
                          <a:latin typeface="+mn-lt"/>
                          <a:cs typeface="Helvetica" pitchFamily="34" charset="0"/>
                        </a:rPr>
                        <a:t>Directions</a:t>
                      </a:r>
                      <a:r>
                        <a:rPr lang="en-US" sz="1500" b="1" u="none" dirty="0" smtClean="0">
                          <a:effectLst/>
                          <a:latin typeface="+mn-lt"/>
                          <a:cs typeface="Helvetica" pitchFamily="34" charset="0"/>
                        </a:rPr>
                        <a:t>:</a:t>
                      </a:r>
                    </a:p>
                    <a:p>
                      <a:pPr marL="171450" indent="-171450">
                        <a:buFont typeface="Arial" panose="020B0604020202020204" pitchFamily="34" charset="0"/>
                        <a:buChar char="•"/>
                      </a:pPr>
                      <a:r>
                        <a:rPr lang="en-US" sz="1200" b="0" u="none" dirty="0" smtClean="0">
                          <a:effectLst/>
                          <a:latin typeface="+mn-lt"/>
                          <a:cs typeface="Helvetica" pitchFamily="34" charset="0"/>
                        </a:rPr>
                        <a:t>Students</a:t>
                      </a:r>
                      <a:r>
                        <a:rPr lang="en-US" sz="1200" b="0" u="none" baseline="0" dirty="0" smtClean="0">
                          <a:effectLst/>
                          <a:latin typeface="+mn-lt"/>
                          <a:cs typeface="Helvetica" pitchFamily="34" charset="0"/>
                        </a:rPr>
                        <a:t> r</a:t>
                      </a:r>
                      <a:r>
                        <a:rPr lang="en-US" sz="1200" b="0" u="none" dirty="0" smtClean="0">
                          <a:effectLst/>
                          <a:latin typeface="+mn-lt"/>
                          <a:cs typeface="Helvetica" pitchFamily="34" charset="0"/>
                        </a:rPr>
                        <a:t>ead the passages.</a:t>
                      </a:r>
                    </a:p>
                    <a:p>
                      <a:pPr marL="171450" indent="-171450">
                        <a:buFont typeface="Arial" panose="020B0604020202020204" pitchFamily="34" charset="0"/>
                        <a:buChar char="•"/>
                      </a:pPr>
                      <a:r>
                        <a:rPr lang="en-US" sz="1200" b="0" u="none" dirty="0" smtClean="0">
                          <a:effectLst/>
                          <a:latin typeface="+mn-lt"/>
                          <a:cs typeface="Helvetica" pitchFamily="34" charset="0"/>
                        </a:rPr>
                        <a:t>Students answer the SR and CR Questions.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smtClean="0">
                          <a:latin typeface="Helvetica" pitchFamily="34" charset="0"/>
                          <a:cs typeface="Helvetica" pitchFamily="34" charset="0"/>
                        </a:rPr>
                        <a:t>*If you are not doing the performance task have students answer questions #1-20 only.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smtClean="0">
                          <a:effectLst/>
                          <a:latin typeface="Helvetica" pitchFamily="34" charset="0"/>
                          <a:cs typeface="Helvetica" pitchFamily="34" charset="0"/>
                        </a:rPr>
                        <a:t>If you are not doing the performance task your</a:t>
                      </a:r>
                      <a:r>
                        <a:rPr lang="en-US" sz="1200" b="0" i="0" u="none" baseline="0" dirty="0" smtClean="0">
                          <a:effectLst/>
                          <a:latin typeface="Helvetica" pitchFamily="34" charset="0"/>
                          <a:cs typeface="Helvetica" pitchFamily="34" charset="0"/>
                        </a:rPr>
                        <a:t> students will stop on the red “stop sign.”</a:t>
                      </a:r>
                      <a:endParaRPr lang="en-US" sz="1200" b="0" i="0" u="none" dirty="0" smtClean="0">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r>
                        <a:rPr lang="en-US" sz="1200" b="1" u="sng" dirty="0" smtClean="0">
                          <a:effectLst>
                            <a:outerShdw blurRad="38100" dist="38100" dir="2700000" algn="tl">
                              <a:srgbClr val="000000">
                                <a:alpha val="43137"/>
                              </a:srgbClr>
                            </a:outerShdw>
                          </a:effectLst>
                          <a:latin typeface="+mn-lt"/>
                          <a:cs typeface="Helvetica" pitchFamily="34" charset="0"/>
                        </a:rPr>
                        <a:t>Grades K – 2</a:t>
                      </a:r>
                    </a:p>
                    <a:p>
                      <a:endParaRPr lang="en-US" sz="1200" b="1" u="sng" dirty="0" smtClean="0">
                        <a:solidFill>
                          <a:srgbClr val="C00000"/>
                        </a:solidFill>
                        <a:latin typeface="+mn-lt"/>
                        <a:cs typeface="Helvetica" pitchFamily="34" charset="0"/>
                      </a:endParaRPr>
                    </a:p>
                    <a:p>
                      <a:r>
                        <a:rPr lang="en-US" sz="1200" dirty="0" smtClean="0">
                          <a:latin typeface="+mn-lt"/>
                          <a:cs typeface="Helvetica" pitchFamily="34" charset="0"/>
                        </a:rPr>
                        <a:t>Students in kindergarten should have the passages read to them as a listening comprehension assessment.</a:t>
                      </a:r>
                    </a:p>
                    <a:p>
                      <a:endParaRPr lang="en-US" sz="1200" dirty="0" smtClean="0">
                        <a:latin typeface="+mn-lt"/>
                        <a:cs typeface="Helvetica" pitchFamily="34" charset="0"/>
                      </a:endParaRPr>
                    </a:p>
                    <a:p>
                      <a:r>
                        <a:rPr lang="en-US" sz="1200" dirty="0" smtClean="0">
                          <a:latin typeface="+mn-lt"/>
                          <a:cs typeface="Helvetica" pitchFamily="34" charset="0"/>
                        </a:rPr>
                        <a:t>Students in grades 1 – 2 should read the passages independently if they can; however, students not reading at grade level may have the passages read to them.</a:t>
                      </a:r>
                    </a:p>
                    <a:p>
                      <a:endParaRPr lang="en-US" sz="1200" b="1" u="sng" dirty="0" smtClean="0">
                        <a:solidFill>
                          <a:srgbClr val="C00000"/>
                        </a:solidFill>
                        <a:latin typeface="+mn-lt"/>
                        <a:cs typeface="Helvetica" pitchFamily="34" charset="0"/>
                      </a:endParaRPr>
                    </a:p>
                    <a:p>
                      <a:r>
                        <a:rPr lang="en-US" sz="1200" b="1" u="sng" dirty="0" smtClean="0">
                          <a:effectLst>
                            <a:outerShdw blurRad="38100" dist="38100" dir="2700000" algn="tl">
                              <a:srgbClr val="000000">
                                <a:alpha val="43137"/>
                              </a:srgbClr>
                            </a:outerShdw>
                          </a:effectLst>
                          <a:latin typeface="+mn-lt"/>
                          <a:cs typeface="Helvetica" pitchFamily="34" charset="0"/>
                        </a:rPr>
                        <a:t>Grades 3 – 6</a:t>
                      </a:r>
                    </a:p>
                    <a:p>
                      <a:endParaRPr lang="en-US" sz="1200" b="1" u="sng" dirty="0" smtClean="0">
                        <a:latin typeface="+mn-lt"/>
                        <a:cs typeface="Helvetica" pitchFamily="34" charset="0"/>
                      </a:endParaRPr>
                    </a:p>
                    <a:p>
                      <a:r>
                        <a:rPr lang="en-US" sz="1200" dirty="0" smtClean="0">
                          <a:latin typeface="+mn-lt"/>
                          <a:cs typeface="Helvetica" pitchFamily="34" charset="0"/>
                        </a:rPr>
                        <a:t>Students in grades 3 – 6 should read the passages </a:t>
                      </a:r>
                      <a:r>
                        <a:rPr lang="en-US" sz="1200" b="1" u="sng" dirty="0" smtClean="0">
                          <a:latin typeface="+mn-lt"/>
                          <a:cs typeface="Helvetica" pitchFamily="34" charset="0"/>
                        </a:rPr>
                        <a:t>independently</a:t>
                      </a:r>
                      <a:r>
                        <a:rPr lang="en-US" sz="1200" dirty="0" smtClean="0">
                          <a:latin typeface="+mn-lt"/>
                          <a:cs typeface="Helvetica" pitchFamily="34" charset="0"/>
                        </a:rPr>
                        <a:t> unless an IEP signifies otherwise.</a:t>
                      </a:r>
                    </a:p>
                    <a:p>
                      <a:pPr marL="0" indent="0">
                        <a:buFont typeface="Arial" panose="020B0604020202020204" pitchFamily="34" charset="0"/>
                        <a:buNone/>
                      </a:pPr>
                      <a:endParaRPr lang="en-US" sz="1500" b="1" dirty="0" smtClean="0"/>
                    </a:p>
                    <a:p>
                      <a:endParaRPr lang="en-US" sz="700" dirty="0" smtClean="0">
                        <a:latin typeface="Helvetica" pitchFamily="34" charset="0"/>
                        <a:cs typeface="Helvetica" pitchFamily="34" charset="0"/>
                      </a:endParaRPr>
                    </a:p>
                    <a:p>
                      <a:pPr marL="0" indent="0">
                        <a:buFont typeface="Arial" panose="020B0604020202020204" pitchFamily="34" charset="0"/>
                        <a:buNone/>
                      </a:pPr>
                      <a:endParaRPr lang="en-US" sz="1300" b="0" dirty="0"/>
                    </a:p>
                  </a:txBody>
                  <a:tcPr marL="103632" marR="103632"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indent="0">
                        <a:buFont typeface="Arial" panose="020B0604020202020204" pitchFamily="34" charset="0"/>
                        <a:buNone/>
                      </a:pPr>
                      <a:endParaRPr lang="en-US"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indent="0">
                        <a:buFont typeface="Arial" panose="020B0604020202020204" pitchFamily="34" charset="0"/>
                        <a:buNone/>
                      </a:pPr>
                      <a:endParaRPr lang="en-US"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72156912"/>
              </p:ext>
            </p:extLst>
          </p:nvPr>
        </p:nvGraphicFramePr>
        <p:xfrm>
          <a:off x="690880" y="4526280"/>
          <a:ext cx="6131561" cy="1676400"/>
        </p:xfrm>
        <a:graphic>
          <a:graphicData uri="http://schemas.openxmlformats.org/drawingml/2006/table">
            <a:tbl>
              <a:tblPr firstRow="1" bandRow="1">
                <a:tableStyleId>{5940675A-B579-460E-94D1-54222C63F5DA}</a:tableStyleId>
              </a:tblPr>
              <a:tblGrid>
                <a:gridCol w="1986278"/>
                <a:gridCol w="690880"/>
                <a:gridCol w="604520"/>
                <a:gridCol w="629196"/>
                <a:gridCol w="740229"/>
                <a:gridCol w="740229"/>
                <a:gridCol w="740229"/>
              </a:tblGrid>
              <a:tr h="301752">
                <a:tc gridSpan="7">
                  <a:txBody>
                    <a:bodyPr/>
                    <a:lstStyle/>
                    <a:p>
                      <a:r>
                        <a:rPr lang="en-US" sz="1300" b="1" dirty="0" smtClean="0"/>
                        <a:t>Grade 3</a:t>
                      </a:r>
                      <a:endParaRPr lang="en-US" sz="1300" b="1" dirty="0"/>
                    </a:p>
                  </a:txBody>
                  <a:tcPr marL="103632" marR="103632" marT="50292" marB="50292"/>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r>
              <a:tr h="301752">
                <a:tc>
                  <a:txBody>
                    <a:bodyPr/>
                    <a:lstStyle/>
                    <a:p>
                      <a:r>
                        <a:rPr lang="en-US" sz="1300" b="1" dirty="0" smtClean="0"/>
                        <a:t>Literature  Standard</a:t>
                      </a:r>
                      <a:endParaRPr lang="en-US" sz="1300" b="1" dirty="0"/>
                    </a:p>
                  </a:txBody>
                  <a:tcPr marL="103632" marR="103632" marT="50292" marB="50292"/>
                </a:tc>
                <a:tc>
                  <a:txBody>
                    <a:bodyPr/>
                    <a:lstStyle/>
                    <a:p>
                      <a:pPr algn="ctr"/>
                      <a:r>
                        <a:rPr lang="en-US" sz="1300" b="1" dirty="0" smtClean="0"/>
                        <a:t>St. 1</a:t>
                      </a:r>
                      <a:endParaRPr lang="en-US" sz="1300" b="1" dirty="0"/>
                    </a:p>
                  </a:txBody>
                  <a:tcPr marL="103632" marR="103632" marT="50292" marB="50292" anchor="ctr"/>
                </a:tc>
                <a:tc>
                  <a:txBody>
                    <a:bodyPr/>
                    <a:lstStyle/>
                    <a:p>
                      <a:pPr algn="ctr"/>
                      <a:r>
                        <a:rPr lang="en-US" sz="1300" b="1" dirty="0" smtClean="0"/>
                        <a:t>St. 2</a:t>
                      </a:r>
                      <a:endParaRPr lang="en-US" sz="1300" b="1" dirty="0"/>
                    </a:p>
                  </a:txBody>
                  <a:tcPr marL="103632" marR="103632" marT="50292" marB="50292" anchor="ctr"/>
                </a:tc>
                <a:tc>
                  <a:txBody>
                    <a:bodyPr/>
                    <a:lstStyle/>
                    <a:p>
                      <a:pPr algn="ctr"/>
                      <a:r>
                        <a:rPr lang="en-US" sz="1300" b="1" dirty="0" smtClean="0"/>
                        <a:t>St. 3</a:t>
                      </a:r>
                      <a:endParaRPr lang="en-US" sz="1300" b="1" dirty="0"/>
                    </a:p>
                  </a:txBody>
                  <a:tcPr marL="103632" marR="103632" marT="50292" marB="50292" anchor="ctr"/>
                </a:tc>
                <a:tc>
                  <a:txBody>
                    <a:bodyPr/>
                    <a:lstStyle/>
                    <a:p>
                      <a:pPr algn="ctr"/>
                      <a:r>
                        <a:rPr lang="en-US" sz="1300" b="1" dirty="0" smtClean="0"/>
                        <a:t>St. 5</a:t>
                      </a:r>
                      <a:endParaRPr lang="en-US" sz="1300" b="1" dirty="0"/>
                    </a:p>
                  </a:txBody>
                  <a:tcPr marL="103632" marR="103632" marT="50292" marB="50292" anchor="ctr"/>
                </a:tc>
                <a:tc>
                  <a:txBody>
                    <a:bodyPr/>
                    <a:lstStyle/>
                    <a:p>
                      <a:pPr algn="ctr"/>
                      <a:r>
                        <a:rPr lang="en-US" sz="1300" b="1" dirty="0" smtClean="0"/>
                        <a:t>St. 6</a:t>
                      </a:r>
                      <a:endParaRPr lang="en-US" sz="1300" b="1" dirty="0"/>
                    </a:p>
                  </a:txBody>
                  <a:tcPr marL="103632" marR="103632" marT="50292" marB="50292" anchor="ctr"/>
                </a:tc>
                <a:tc>
                  <a:txBody>
                    <a:bodyPr/>
                    <a:lstStyle/>
                    <a:p>
                      <a:pPr algn="ctr"/>
                      <a:r>
                        <a:rPr lang="en-US" sz="1300" b="1" dirty="0" smtClean="0"/>
                        <a:t>St. 7</a:t>
                      </a:r>
                      <a:endParaRPr lang="en-US" sz="1300" b="1" dirty="0"/>
                    </a:p>
                  </a:txBody>
                  <a:tcPr marL="103632" marR="103632" marT="50292" marB="50292" anchor="ctr"/>
                </a:tc>
              </a:tr>
              <a:tr h="301752">
                <a:tc>
                  <a:txBody>
                    <a:bodyPr/>
                    <a:lstStyle/>
                    <a:p>
                      <a:r>
                        <a:rPr lang="en-US" sz="1300" b="1" dirty="0" smtClean="0"/>
                        <a:t>DOK Level</a:t>
                      </a:r>
                      <a:endParaRPr lang="en-US" sz="1300" b="1" dirty="0"/>
                    </a:p>
                  </a:txBody>
                  <a:tcPr marL="103632" marR="103632" marT="50292" marB="50292"/>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r>
              <a:tr h="167640">
                <a:tc gridSpan="7">
                  <a:txBody>
                    <a:bodyPr/>
                    <a:lstStyle/>
                    <a:p>
                      <a:pPr algn="ctr"/>
                      <a:endParaRPr lang="en-US" sz="400" b="1" dirty="0"/>
                    </a:p>
                  </a:txBody>
                  <a:tcPr marL="103632" marR="103632" marT="50292" marB="50292" anchor="ctr">
                    <a:solidFill>
                      <a:schemeClr val="bg1">
                        <a:lumMod val="65000"/>
                      </a:schemeClr>
                    </a:solidFill>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r>
              <a:tr h="301752">
                <a:tc>
                  <a:txBody>
                    <a:bodyPr/>
                    <a:lstStyle/>
                    <a:p>
                      <a:r>
                        <a:rPr lang="en-US" sz="1300" b="1" dirty="0" smtClean="0"/>
                        <a:t>Informational  Standard</a:t>
                      </a:r>
                      <a:endParaRPr lang="en-US" sz="1300" b="1" dirty="0"/>
                    </a:p>
                  </a:txBody>
                  <a:tcPr marL="103632" marR="103632" marT="50292" marB="50292"/>
                </a:tc>
                <a:tc>
                  <a:txBody>
                    <a:bodyPr/>
                    <a:lstStyle/>
                    <a:p>
                      <a:pPr algn="ctr"/>
                      <a:r>
                        <a:rPr lang="en-US" sz="1300" b="1" dirty="0" smtClean="0"/>
                        <a:t>St. 1</a:t>
                      </a:r>
                      <a:endParaRPr lang="en-US" sz="1300" b="1" dirty="0"/>
                    </a:p>
                  </a:txBody>
                  <a:tcPr marL="103632" marR="103632" marT="50292" marB="50292" anchor="ctr"/>
                </a:tc>
                <a:tc>
                  <a:txBody>
                    <a:bodyPr/>
                    <a:lstStyle/>
                    <a:p>
                      <a:pPr algn="ctr"/>
                      <a:r>
                        <a:rPr lang="en-US" sz="1300" b="1" dirty="0" smtClean="0"/>
                        <a:t>St. 2</a:t>
                      </a:r>
                      <a:endParaRPr lang="en-US" sz="1300" b="1" dirty="0"/>
                    </a:p>
                  </a:txBody>
                  <a:tcPr marL="103632" marR="103632" marT="50292" marB="50292" anchor="ctr"/>
                </a:tc>
                <a:tc>
                  <a:txBody>
                    <a:bodyPr/>
                    <a:lstStyle/>
                    <a:p>
                      <a:pPr algn="ctr"/>
                      <a:r>
                        <a:rPr lang="en-US" sz="1300" b="1" dirty="0" smtClean="0"/>
                        <a:t>St. 3</a:t>
                      </a:r>
                      <a:endParaRPr lang="en-US" sz="1300" b="1" dirty="0"/>
                    </a:p>
                  </a:txBody>
                  <a:tcPr marL="103632" marR="103632" marT="50292" marB="50292" anchor="ctr"/>
                </a:tc>
                <a:tc>
                  <a:txBody>
                    <a:bodyPr/>
                    <a:lstStyle/>
                    <a:p>
                      <a:pPr algn="ctr"/>
                      <a:r>
                        <a:rPr lang="en-US" sz="1300" b="1" dirty="0" smtClean="0"/>
                        <a:t>St. 5</a:t>
                      </a:r>
                      <a:endParaRPr lang="en-US" sz="1300" b="1" dirty="0"/>
                    </a:p>
                  </a:txBody>
                  <a:tcPr marL="103632" marR="103632" marT="50292" marB="50292" anchor="ctr"/>
                </a:tc>
                <a:tc>
                  <a:txBody>
                    <a:bodyPr/>
                    <a:lstStyle/>
                    <a:p>
                      <a:pPr algn="ctr"/>
                      <a:r>
                        <a:rPr lang="en-US" sz="1300" b="1" dirty="0" smtClean="0"/>
                        <a:t>St. 6</a:t>
                      </a:r>
                      <a:endParaRPr lang="en-US" sz="1300" b="1" dirty="0"/>
                    </a:p>
                  </a:txBody>
                  <a:tcPr marL="103632" marR="103632" marT="50292" marB="50292" anchor="ctr"/>
                </a:tc>
                <a:tc>
                  <a:txBody>
                    <a:bodyPr/>
                    <a:lstStyle/>
                    <a:p>
                      <a:pPr algn="ctr"/>
                      <a:r>
                        <a:rPr lang="en-US" sz="1300" b="1" dirty="0" smtClean="0"/>
                        <a:t>St. 7</a:t>
                      </a:r>
                      <a:endParaRPr lang="en-US" sz="1300" b="1" dirty="0"/>
                    </a:p>
                  </a:txBody>
                  <a:tcPr marL="103632" marR="103632" marT="50292" marB="50292" anchor="ctr"/>
                </a:tc>
              </a:tr>
              <a:tr h="301752">
                <a:tc>
                  <a:txBody>
                    <a:bodyPr/>
                    <a:lstStyle/>
                    <a:p>
                      <a:r>
                        <a:rPr lang="en-US" sz="1300" b="1" dirty="0" smtClean="0"/>
                        <a:t>DOK Level</a:t>
                      </a:r>
                      <a:endParaRPr lang="en-US" sz="1300" b="1" dirty="0"/>
                    </a:p>
                  </a:txBody>
                  <a:tcPr marL="103632" marR="103632" marT="50292" marB="50292"/>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r>
            </a:tbl>
          </a:graphicData>
        </a:graphic>
      </p:graphicFrame>
    </p:spTree>
    <p:extLst>
      <p:ext uri="{BB962C8B-B14F-4D97-AF65-F5344CB8AC3E}">
        <p14:creationId xmlns:p14="http://schemas.microsoft.com/office/powerpoint/2010/main" val="1031203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3149845"/>
          </a:xfrm>
          <a:prstGeom prst="rect">
            <a:avLst/>
          </a:prstGeom>
        </p:spPr>
        <p:txBody>
          <a:bodyPr wrap="square" lIns="101862" tIns="50931" rIns="101862" bIns="50931">
            <a:spAutoFit/>
          </a:bodyPr>
          <a:lstStyle/>
          <a:p>
            <a:pPr marL="443967" indent="-443967"/>
            <a:r>
              <a:rPr lang="en-US" sz="1800" b="1" dirty="0">
                <a:latin typeface="Helvetica" pitchFamily="34" charset="0"/>
              </a:rPr>
              <a:t>17.  What was </a:t>
            </a:r>
            <a:r>
              <a:rPr lang="en-US" sz="1800" b="1" dirty="0" smtClean="0">
                <a:latin typeface="Helvetica" pitchFamily="34" charset="0"/>
              </a:rPr>
              <a:t>NASA’s </a:t>
            </a:r>
            <a:r>
              <a:rPr lang="en-US" sz="1800" b="1" dirty="0">
                <a:latin typeface="Helvetica" pitchFamily="34" charset="0"/>
              </a:rPr>
              <a:t>point of view about the failed  rocket launches?</a:t>
            </a:r>
          </a:p>
          <a:p>
            <a:pPr marL="382015" indent="382015"/>
            <a:endParaRPr lang="en-US" sz="1800" dirty="0">
              <a:latin typeface="Helvetica" pitchFamily="34" charset="0"/>
            </a:endParaRPr>
          </a:p>
          <a:p>
            <a:pPr marL="382015" indent="382015">
              <a:buFont typeface="+mj-lt"/>
              <a:buAutoNum type="alphaUcPeriod"/>
            </a:pPr>
            <a:r>
              <a:rPr lang="en-US" sz="1800" dirty="0">
                <a:latin typeface="Helvetica" pitchFamily="34" charset="0"/>
              </a:rPr>
              <a:t>Astronauts would need more training.</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NASA decided to train chimpanzees to help.</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NASA decided to quit trying so no one would be hurt.</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Instead of giving up, NASA learned from the </a:t>
            </a:r>
          </a:p>
          <a:p>
            <a:pPr marL="382015"/>
            <a:r>
              <a:rPr lang="en-US" sz="1800" dirty="0">
                <a:latin typeface="Helvetica" pitchFamily="34" charset="0"/>
                <a:cs typeface="Helvetica" pitchFamily="34" charset="0"/>
              </a:rPr>
              <a:t>      failures.</a:t>
            </a: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029200"/>
            <a:ext cx="6174739" cy="2872846"/>
          </a:xfrm>
          <a:prstGeom prst="rect">
            <a:avLst/>
          </a:prstGeom>
        </p:spPr>
        <p:txBody>
          <a:bodyPr wrap="square" lIns="101862" tIns="50931" rIns="101862" bIns="50931">
            <a:spAutoFit/>
          </a:bodyPr>
          <a:lstStyle/>
          <a:p>
            <a:pPr marL="514350" indent="-514350"/>
            <a:r>
              <a:rPr lang="en-US" sz="1800" b="1" dirty="0">
                <a:latin typeface="Helvetica" pitchFamily="34" charset="0"/>
              </a:rPr>
              <a:t>18.   </a:t>
            </a:r>
            <a:r>
              <a:rPr lang="en-US" sz="1800" b="1" dirty="0" smtClean="0">
                <a:latin typeface="Helvetica" pitchFamily="34" charset="0"/>
              </a:rPr>
              <a:t>In the text </a:t>
            </a:r>
            <a:r>
              <a:rPr lang="en-US" sz="1800" b="1" i="1" u="sng" dirty="0" smtClean="0">
                <a:latin typeface="Helvetica" pitchFamily="34" charset="0"/>
              </a:rPr>
              <a:t>First American in Space</a:t>
            </a:r>
            <a:r>
              <a:rPr lang="en-US" sz="1800" b="1" dirty="0" smtClean="0">
                <a:latin typeface="Helvetica" pitchFamily="34" charset="0"/>
              </a:rPr>
              <a:t>, what </a:t>
            </a:r>
            <a:r>
              <a:rPr lang="en-US" sz="1800" b="1" dirty="0">
                <a:latin typeface="Helvetica" pitchFamily="34" charset="0"/>
              </a:rPr>
              <a:t>kind of </a:t>
            </a:r>
            <a:r>
              <a:rPr lang="en-US" sz="1800" b="1" dirty="0" smtClean="0">
                <a:latin typeface="Helvetica" pitchFamily="34" charset="0"/>
              </a:rPr>
              <a:t>spacecraft </a:t>
            </a:r>
            <a:r>
              <a:rPr lang="en-US" sz="1800" b="1" dirty="0">
                <a:latin typeface="Helvetica" pitchFamily="34" charset="0"/>
              </a:rPr>
              <a:t>did </a:t>
            </a:r>
            <a:r>
              <a:rPr lang="en-US" sz="1800" b="1" dirty="0" smtClean="0">
                <a:latin typeface="Helvetica" pitchFamily="34" charset="0"/>
              </a:rPr>
              <a:t>Alan </a:t>
            </a:r>
            <a:r>
              <a:rPr lang="en-US" sz="1800" b="1" dirty="0">
                <a:latin typeface="Helvetica" pitchFamily="34" charset="0"/>
              </a:rPr>
              <a:t>Shepard fly?</a:t>
            </a:r>
          </a:p>
          <a:p>
            <a:pPr marL="361347" indent="-361347">
              <a:buFont typeface="+mj-lt"/>
              <a:buAutoNum type="arabicPeriod" startAt="2"/>
            </a:pPr>
            <a:endParaRPr lang="en-US" sz="1800" b="1" dirty="0">
              <a:latin typeface="Helvetica" pitchFamily="34" charset="0"/>
            </a:endParaRPr>
          </a:p>
          <a:p>
            <a:pPr marL="382015" indent="382015">
              <a:buFont typeface="+mj-lt"/>
              <a:buAutoNum type="alphaUcPeriod"/>
            </a:pPr>
            <a:r>
              <a:rPr lang="en-US" sz="1800" dirty="0">
                <a:latin typeface="Helvetica" pitchFamily="34" charset="0"/>
              </a:rPr>
              <a:t>a </a:t>
            </a:r>
            <a:r>
              <a:rPr lang="en-US" sz="1800" dirty="0" smtClean="0">
                <a:latin typeface="Helvetica" pitchFamily="34" charset="0"/>
              </a:rPr>
              <a:t>large </a:t>
            </a:r>
            <a:r>
              <a:rPr lang="en-US" sz="1800" dirty="0">
                <a:latin typeface="Helvetica" pitchFamily="34" charset="0"/>
              </a:rPr>
              <a:t>space craft</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a Mercury space craft</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a:latin typeface="Helvetica" pitchFamily="34" charset="0"/>
                <a:cs typeface="Helvetica" pitchFamily="34" charset="0"/>
              </a:rPr>
              <a:t>his own space craft</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r>
              <a:rPr lang="en-US" sz="1800" dirty="0" smtClean="0">
                <a:latin typeface="Helvetica" pitchFamily="34" charset="0"/>
                <a:cs typeface="Helvetica" pitchFamily="34" charset="0"/>
              </a:rPr>
              <a:t>a </a:t>
            </a:r>
            <a:r>
              <a:rPr lang="en-US" sz="1800" dirty="0">
                <a:latin typeface="Helvetica" pitchFamily="34" charset="0"/>
                <a:cs typeface="Helvetica" pitchFamily="34" charset="0"/>
              </a:rPr>
              <a:t>man made space craft</a:t>
            </a:r>
          </a:p>
        </p:txBody>
      </p:sp>
      <p:sp>
        <p:nvSpPr>
          <p:cNvPr id="18" name="Oval 17"/>
          <p:cNvSpPr/>
          <p:nvPr/>
        </p:nvSpPr>
        <p:spPr>
          <a:xfrm>
            <a:off x="866221" y="5926257"/>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866223" y="6503199"/>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866222" y="6967873"/>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866221" y="7532915"/>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19881" y="326018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00131" y="160455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998456" y="214679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06306" y="268554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745882088"/>
              </p:ext>
            </p:extLst>
          </p:nvPr>
        </p:nvGraphicFramePr>
        <p:xfrm>
          <a:off x="5564602" y="3939540"/>
          <a:ext cx="1706546" cy="411480"/>
        </p:xfrm>
        <a:graphic>
          <a:graphicData uri="http://schemas.openxmlformats.org/drawingml/2006/table">
            <a:tbl>
              <a:tblPr/>
              <a:tblGrid>
                <a:gridCol w="1706546"/>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RI.3.6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8224">
                <a:tc>
                  <a:txBody>
                    <a:bodyPr/>
                    <a:lstStyle/>
                    <a:p>
                      <a:pPr>
                        <a:lnSpc>
                          <a:spcPct val="100000"/>
                        </a:lnSpc>
                      </a:pPr>
                      <a:r>
                        <a:rPr lang="en-US" sz="900" dirty="0" smtClean="0"/>
                        <a:t>Distinguish their own point of view from that of the author of a text.</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59177128"/>
              </p:ext>
            </p:extLst>
          </p:nvPr>
        </p:nvGraphicFramePr>
        <p:xfrm>
          <a:off x="5262563" y="8247889"/>
          <a:ext cx="1991677" cy="822960"/>
        </p:xfrm>
        <a:graphic>
          <a:graphicData uri="http://schemas.openxmlformats.org/drawingml/2006/table">
            <a:tbl>
              <a:tblPr/>
              <a:tblGrid>
                <a:gridCol w="1991677"/>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RI.3.7</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a:lnSpc>
                          <a:spcPct val="100000"/>
                        </a:lnSpc>
                      </a:pPr>
                      <a:r>
                        <a:rPr lang="en-US" sz="900" dirty="0" smtClean="0"/>
                        <a:t>Use information gained from illustrations (e.g., maps, photographs) and the words in a text to demonstrate understanding of the text (e.g., where, when, why, and how key events occur).</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625386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2205" y="725900"/>
            <a:ext cx="6436422" cy="3426844"/>
          </a:xfrm>
          <a:prstGeom prst="rect">
            <a:avLst/>
          </a:prstGeom>
        </p:spPr>
        <p:txBody>
          <a:bodyPr wrap="square" lIns="101862" tIns="50931" rIns="101862" bIns="50931">
            <a:spAutoFit/>
          </a:bodyPr>
          <a:lstStyle/>
          <a:p>
            <a:pPr marL="509412" indent="-509412"/>
            <a:r>
              <a:rPr lang="en-US" sz="1800" b="1" dirty="0">
                <a:latin typeface="Helvetica" pitchFamily="34" charset="0"/>
              </a:rPr>
              <a:t>19.   How </a:t>
            </a:r>
            <a:r>
              <a:rPr lang="en-US" sz="1800" b="1" dirty="0" smtClean="0">
                <a:latin typeface="Helvetica" pitchFamily="34" charset="0"/>
              </a:rPr>
              <a:t>long </a:t>
            </a:r>
            <a:r>
              <a:rPr lang="en-US" sz="1800" b="1" dirty="0">
                <a:latin typeface="Helvetica" pitchFamily="34" charset="0"/>
              </a:rPr>
              <a:t>did it take Alan Shepard to fly 116 miles into space?</a:t>
            </a:r>
          </a:p>
          <a:p>
            <a:pPr marL="382015" indent="382015"/>
            <a:endParaRPr lang="en-US" sz="1800" dirty="0">
              <a:latin typeface="Helvetica" pitchFamily="34" charset="0"/>
            </a:endParaRPr>
          </a:p>
          <a:p>
            <a:pPr marL="382015"/>
            <a:r>
              <a:rPr lang="en-US" sz="1800" dirty="0" smtClean="0">
                <a:latin typeface="Helvetica" pitchFamily="34" charset="0"/>
              </a:rPr>
              <a:t>  A.  16 </a:t>
            </a:r>
            <a:r>
              <a:rPr lang="en-US" sz="1800" dirty="0">
                <a:latin typeface="Helvetica" pitchFamily="34" charset="0"/>
              </a:rPr>
              <a:t>days</a:t>
            </a:r>
          </a:p>
          <a:p>
            <a:pPr marL="382015" indent="382015">
              <a:buFont typeface="+mj-lt"/>
              <a:buAutoNum type="alphaUcPeriod"/>
            </a:pPr>
            <a:endParaRPr lang="en-US" sz="1800" dirty="0">
              <a:latin typeface="Helvetica" pitchFamily="34" charset="0"/>
              <a:cs typeface="Helvetica" pitchFamily="34" charset="0"/>
            </a:endParaRPr>
          </a:p>
          <a:p>
            <a:pPr marL="382015"/>
            <a:r>
              <a:rPr lang="en-US" sz="1800" dirty="0" smtClean="0">
                <a:latin typeface="Helvetica" pitchFamily="34" charset="0"/>
                <a:cs typeface="Helvetica" pitchFamily="34" charset="0"/>
              </a:rPr>
              <a:t>  B.  16 </a:t>
            </a:r>
            <a:r>
              <a:rPr lang="en-US" sz="1800" dirty="0">
                <a:latin typeface="Helvetica" pitchFamily="34" charset="0"/>
                <a:cs typeface="Helvetica" pitchFamily="34" charset="0"/>
              </a:rPr>
              <a:t>minutes</a:t>
            </a:r>
          </a:p>
          <a:p>
            <a:pPr marL="382015" indent="382015">
              <a:buFont typeface="+mj-lt"/>
              <a:buAutoNum type="alphaUcPeriod"/>
            </a:pPr>
            <a:endParaRPr lang="en-US" sz="1800" dirty="0">
              <a:latin typeface="Helvetica" pitchFamily="34" charset="0"/>
              <a:cs typeface="Helvetica" pitchFamily="34" charset="0"/>
            </a:endParaRPr>
          </a:p>
          <a:p>
            <a:pPr marL="382015"/>
            <a:r>
              <a:rPr lang="en-US" sz="1800" dirty="0" smtClean="0">
                <a:latin typeface="Helvetica" pitchFamily="34" charset="0"/>
                <a:cs typeface="Helvetica" pitchFamily="34" charset="0"/>
              </a:rPr>
              <a:t>  C.  May </a:t>
            </a:r>
            <a:r>
              <a:rPr lang="en-US" sz="1800" dirty="0">
                <a:latin typeface="Helvetica" pitchFamily="34" charset="0"/>
                <a:cs typeface="Helvetica" pitchFamily="34" charset="0"/>
              </a:rPr>
              <a:t>5</a:t>
            </a:r>
            <a:r>
              <a:rPr lang="en-US" sz="1800" baseline="30000" dirty="0">
                <a:latin typeface="Helvetica" pitchFamily="34" charset="0"/>
                <a:cs typeface="Helvetica" pitchFamily="34" charset="0"/>
              </a:rPr>
              <a:t>th</a:t>
            </a:r>
            <a:r>
              <a:rPr lang="en-US" sz="1800" dirty="0">
                <a:latin typeface="Helvetica" pitchFamily="34" charset="0"/>
                <a:cs typeface="Helvetica" pitchFamily="34" charset="0"/>
              </a:rPr>
              <a:t>, 1961</a:t>
            </a:r>
          </a:p>
          <a:p>
            <a:pPr marL="382015" indent="382015">
              <a:buFont typeface="+mj-lt"/>
              <a:buAutoNum type="alphaUcPeriod"/>
            </a:pPr>
            <a:endParaRPr lang="en-US" sz="1800" dirty="0">
              <a:latin typeface="Helvetica" pitchFamily="34" charset="0"/>
              <a:cs typeface="Helvetica" pitchFamily="34" charset="0"/>
            </a:endParaRPr>
          </a:p>
          <a:p>
            <a:pPr marL="382015"/>
            <a:r>
              <a:rPr lang="en-US" sz="1800" dirty="0" smtClean="0">
                <a:latin typeface="Helvetica" pitchFamily="34" charset="0"/>
                <a:cs typeface="Helvetica" pitchFamily="34" charset="0"/>
              </a:rPr>
              <a:t>  D.  a </a:t>
            </a:r>
            <a:r>
              <a:rPr lang="en-US" sz="1800" dirty="0">
                <a:latin typeface="Helvetica" pitchFamily="34" charset="0"/>
                <a:cs typeface="Helvetica" pitchFamily="34" charset="0"/>
              </a:rPr>
              <a:t>long time</a:t>
            </a:r>
          </a:p>
          <a:p>
            <a:pPr marL="382015" indent="382015">
              <a:buFont typeface="+mj-lt"/>
              <a:buAutoNum type="alphaUcPeriod"/>
            </a:pPr>
            <a:endParaRPr lang="en-US" sz="1800" dirty="0">
              <a:latin typeface="Helvetica" pitchFamily="34" charset="0"/>
              <a:cs typeface="Helvetica" pitchFamily="34" charset="0"/>
            </a:endParaRPr>
          </a:p>
          <a:p>
            <a:pPr marL="382015" indent="382015">
              <a:buFont typeface="+mj-lt"/>
              <a:buAutoNum type="alphaUcPeriod"/>
            </a:pPr>
            <a:endParaRPr lang="en-US" sz="1800" dirty="0">
              <a:latin typeface="Helvetica" pitchFamily="34" charset="0"/>
              <a:cs typeface="Helvetica" pitchFamily="34" charset="0"/>
            </a:endParaRPr>
          </a:p>
        </p:txBody>
      </p:sp>
      <p:cxnSp>
        <p:nvCxnSpPr>
          <p:cNvPr id="11" name="Straight Connector 10"/>
          <p:cNvCxnSpPr/>
          <p:nvPr/>
        </p:nvCxnSpPr>
        <p:spPr>
          <a:xfrm>
            <a:off x="410118" y="40233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67715" y="269720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67715" y="322024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867715" y="159342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867715" y="20955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985344076"/>
              </p:ext>
            </p:extLst>
          </p:nvPr>
        </p:nvGraphicFramePr>
        <p:xfrm>
          <a:off x="109135" y="4442460"/>
          <a:ext cx="7513320" cy="4521744"/>
        </p:xfrm>
        <a:graphic>
          <a:graphicData uri="http://schemas.openxmlformats.org/drawingml/2006/table">
            <a:tbl>
              <a:tblPr firstRow="1" bandRow="1">
                <a:tableStyleId>{5940675A-B579-460E-94D1-54222C63F5DA}</a:tableStyleId>
              </a:tblPr>
              <a:tblGrid>
                <a:gridCol w="7513320"/>
              </a:tblGrid>
              <a:tr h="1051182">
                <a:tc>
                  <a:txBody>
                    <a:bodyPr/>
                    <a:lstStyle/>
                    <a:p>
                      <a:pPr marL="290513" marR="0" indent="-290513" algn="l" defTabSz="966612" rtl="0" eaLnBrk="1" fontAlgn="auto" latinLnBrk="0" hangingPunct="1">
                        <a:lnSpc>
                          <a:spcPct val="100000"/>
                        </a:lnSpc>
                        <a:spcBef>
                          <a:spcPts val="0"/>
                        </a:spcBef>
                        <a:spcAft>
                          <a:spcPts val="0"/>
                        </a:spcAft>
                        <a:buClrTx/>
                        <a:buSzTx/>
                        <a:buFontTx/>
                        <a:buNone/>
                        <a:tabLst/>
                        <a:defRPr/>
                      </a:pPr>
                      <a:r>
                        <a:rPr lang="en-US" sz="1800" b="1" dirty="0" smtClean="0"/>
                        <a:t>20. </a:t>
                      </a:r>
                      <a:r>
                        <a:rPr lang="en-US" sz="1800" b="1" baseline="0" dirty="0" smtClean="0"/>
                        <a:t>After reading </a:t>
                      </a:r>
                      <a:r>
                        <a:rPr lang="en-US" sz="1800" b="1" i="1" u="sng" baseline="0" dirty="0" smtClean="0"/>
                        <a:t>Project Mercury</a:t>
                      </a:r>
                      <a:r>
                        <a:rPr lang="en-US" sz="1800" b="1" i="0" u="none" baseline="0" dirty="0" smtClean="0"/>
                        <a:t> </a:t>
                      </a:r>
                      <a:r>
                        <a:rPr lang="en-US" sz="1800" b="1" baseline="0" dirty="0" smtClean="0"/>
                        <a:t>and the beginnings of space flight, do you think Project Mercury was important?  Why or why not?  Use examples from the text to support your answer.</a:t>
                      </a:r>
                      <a:endParaRPr lang="en-US" sz="1800" b="1" dirty="0" smtClean="0"/>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n-US" sz="900" b="1" baseline="0" dirty="0" smtClean="0">
                        <a:solidFill>
                          <a:srgbClr val="00206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521099635"/>
              </p:ext>
            </p:extLst>
          </p:nvPr>
        </p:nvGraphicFramePr>
        <p:xfrm>
          <a:off x="5203781" y="3080658"/>
          <a:ext cx="2065336" cy="822960"/>
        </p:xfrm>
        <a:graphic>
          <a:graphicData uri="http://schemas.openxmlformats.org/drawingml/2006/table">
            <a:tbl>
              <a:tblPr/>
              <a:tblGrid>
                <a:gridCol w="2065336"/>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RI.3.7</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a:lnSpc>
                          <a:spcPct val="100000"/>
                        </a:lnSpc>
                      </a:pPr>
                      <a:r>
                        <a:rPr lang="en-US" sz="900" dirty="0" smtClean="0"/>
                        <a:t>Use information gained from illustrations (e.g., maps, photographs) and the words in a text to demonstrate understanding of the text (e.g., where, when, why, and how key events occur).</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11319315"/>
              </p:ext>
            </p:extLst>
          </p:nvPr>
        </p:nvGraphicFramePr>
        <p:xfrm>
          <a:off x="5410200" y="9144000"/>
          <a:ext cx="1862138" cy="422148"/>
        </p:xfrm>
        <a:graphic>
          <a:graphicData uri="http://schemas.openxmlformats.org/drawingml/2006/table">
            <a:tbl>
              <a:tblPr/>
              <a:tblGrid>
                <a:gridCol w="1862138"/>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RI.3.6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4988">
                <a:tc>
                  <a:txBody>
                    <a:bodyPr/>
                    <a:lstStyle/>
                    <a:p>
                      <a:pPr>
                        <a:lnSpc>
                          <a:spcPct val="100000"/>
                        </a:lnSpc>
                      </a:pPr>
                      <a:r>
                        <a:rPr lang="en-US" sz="900" dirty="0" smtClean="0"/>
                        <a:t>Distinguish their own point of view from that of the author of a text</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2" name="TextBox 11"/>
          <p:cNvSpPr txBox="1"/>
          <p:nvPr/>
        </p:nvSpPr>
        <p:spPr>
          <a:xfrm>
            <a:off x="1524000" y="9296400"/>
            <a:ext cx="2971800" cy="276999"/>
          </a:xfrm>
          <a:prstGeom prst="rect">
            <a:avLst/>
          </a:prstGeom>
          <a:noFill/>
        </p:spPr>
        <p:txBody>
          <a:bodyPr wrap="square" rtlCol="0">
            <a:spAutoFit/>
          </a:bodyPr>
          <a:lstStyle/>
          <a:p>
            <a:r>
              <a:rPr lang="en-US" sz="1200" i="1" dirty="0" smtClean="0">
                <a:latin typeface="Helvetica" panose="020B0604020202020204" pitchFamily="34" charset="0"/>
                <a:cs typeface="Helvetica" panose="020B0604020202020204" pitchFamily="34" charset="0"/>
              </a:rPr>
              <a:t>(Teacher Only) Final Score ____/2</a:t>
            </a:r>
            <a:endParaRPr lang="en-US" sz="12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22151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2" name="TextBox 1"/>
          <p:cNvSpPr txBox="1"/>
          <p:nvPr/>
        </p:nvSpPr>
        <p:spPr>
          <a:xfrm>
            <a:off x="658576" y="6545944"/>
            <a:ext cx="6396038" cy="983420"/>
          </a:xfrm>
          <a:prstGeom prst="rect">
            <a:avLst/>
          </a:prstGeom>
          <a:noFill/>
        </p:spPr>
        <p:txBody>
          <a:bodyPr wrap="square" lIns="96356" tIns="48178" rIns="96356" bIns="48178"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6"/>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0096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2" name="Rectangle 1"/>
          <p:cNvSpPr/>
          <p:nvPr/>
        </p:nvSpPr>
        <p:spPr>
          <a:xfrm>
            <a:off x="380999" y="381000"/>
            <a:ext cx="6800850" cy="5868108"/>
          </a:xfrm>
          <a:prstGeom prst="rect">
            <a:avLst/>
          </a:prstGeom>
        </p:spPr>
        <p:txBody>
          <a:bodyPr wrap="square" lIns="96356" tIns="48178" rIns="96356" bIns="48178">
            <a:spAutoFit/>
          </a:bodyPr>
          <a:lstStyle/>
          <a:p>
            <a:endParaRPr lang="en-US" sz="1400" dirty="0"/>
          </a:p>
          <a:p>
            <a:r>
              <a:rPr lang="en-US" sz="1400" b="1" u="sng" dirty="0"/>
              <a:t>Part 2</a:t>
            </a:r>
            <a:r>
              <a:rPr lang="en-US" sz="1400" b="1" dirty="0"/>
              <a:t> </a:t>
            </a:r>
          </a:p>
          <a:p>
            <a:r>
              <a:rPr lang="en-US" sz="1400" b="1" dirty="0"/>
              <a:t>Performance Task</a:t>
            </a:r>
          </a:p>
          <a:p>
            <a:endParaRPr lang="en-US" sz="1400" dirty="0"/>
          </a:p>
          <a:p>
            <a:r>
              <a:rPr lang="en-US" sz="1400" b="1" u="sng" dirty="0"/>
              <a:t>You will</a:t>
            </a:r>
            <a:r>
              <a:rPr lang="en-US" sz="1400" dirty="0"/>
              <a:t>:</a:t>
            </a:r>
          </a:p>
          <a:p>
            <a:pPr marL="361333" indent="-361333">
              <a:buAutoNum type="arabicPeriod"/>
            </a:pPr>
            <a:r>
              <a:rPr lang="en-US" sz="1400" dirty="0"/>
              <a:t>Plan your writing.  You may use your notes and answers. You may use a graphic organizer.</a:t>
            </a:r>
          </a:p>
          <a:p>
            <a:pPr marL="361333" indent="-361333">
              <a:buAutoNum type="arabicPeriod"/>
            </a:pPr>
            <a:endParaRPr lang="en-US" sz="1400" dirty="0"/>
          </a:p>
          <a:p>
            <a:pPr marL="361333" indent="-361333">
              <a:buAutoNum type="arabicPeriod"/>
            </a:pPr>
            <a:r>
              <a:rPr lang="en-US" sz="1400" dirty="0" smtClean="0"/>
              <a:t>Write, revise </a:t>
            </a:r>
            <a:r>
              <a:rPr lang="en-US" sz="1400" dirty="0"/>
              <a:t>and </a:t>
            </a:r>
            <a:r>
              <a:rPr lang="en-US" sz="1400" dirty="0" smtClean="0"/>
              <a:t>edit </a:t>
            </a:r>
            <a:r>
              <a:rPr lang="en-US" sz="1400" dirty="0"/>
              <a:t>your first draft (your teacher will give you paper).</a:t>
            </a:r>
          </a:p>
          <a:p>
            <a:pPr marL="361333" indent="-361333">
              <a:buAutoNum type="arabicPeriod"/>
            </a:pPr>
            <a:endParaRPr lang="en-US" sz="1400" dirty="0"/>
          </a:p>
          <a:p>
            <a:pPr marL="359660" indent="-359660">
              <a:defRPr/>
            </a:pPr>
            <a:r>
              <a:rPr lang="en-US" sz="1400" dirty="0"/>
              <a:t>3.     </a:t>
            </a:r>
            <a:r>
              <a:rPr lang="en-US" sz="1400" b="1" u="sng" dirty="0"/>
              <a:t>Your assignment</a:t>
            </a:r>
            <a:r>
              <a:rPr lang="en-US" sz="1400" b="1" dirty="0"/>
              <a:t>: Part 2 </a:t>
            </a:r>
          </a:p>
          <a:p>
            <a:pPr marL="359660" indent="-359660">
              <a:defRPr/>
            </a:pPr>
            <a:r>
              <a:rPr lang="en-US" sz="1400" dirty="0"/>
              <a:t>         Your school newspaper is producing a science section about changes in space travel. The students in your class have been asked to contribute</a:t>
            </a:r>
            <a:r>
              <a:rPr lang="en-US" sz="1400" dirty="0">
                <a:solidFill>
                  <a:srgbClr val="FF0000"/>
                </a:solidFill>
              </a:rPr>
              <a:t>.   </a:t>
            </a:r>
            <a:r>
              <a:rPr lang="en-US" sz="1400" dirty="0"/>
              <a:t>Write an informational article about the first </a:t>
            </a:r>
            <a:r>
              <a:rPr lang="en-US" sz="1400" dirty="0" smtClean="0"/>
              <a:t>astronauts’ </a:t>
            </a:r>
            <a:r>
              <a:rPr lang="en-US" sz="1400" dirty="0"/>
              <a:t>experiences with space travel in </a:t>
            </a:r>
            <a:r>
              <a:rPr lang="en-US" sz="1400" b="1" i="1" u="sng" dirty="0" smtClean="0"/>
              <a:t>Project Mercury </a:t>
            </a:r>
            <a:r>
              <a:rPr lang="en-US" sz="1400" dirty="0"/>
              <a:t>and Alan Shepard's </a:t>
            </a:r>
            <a:r>
              <a:rPr lang="en-US" sz="1400" b="1" i="1" u="sng" dirty="0"/>
              <a:t>First American in Space</a:t>
            </a:r>
            <a:r>
              <a:rPr lang="en-US" sz="1400" dirty="0"/>
              <a:t> compared to the experience of the astronaut in </a:t>
            </a:r>
            <a:r>
              <a:rPr lang="en-US" sz="1400" b="1" i="1" u="sng" dirty="0" smtClean="0"/>
              <a:t>The </a:t>
            </a:r>
            <a:r>
              <a:rPr lang="en-US" sz="1400" b="1" i="1" u="sng" dirty="0"/>
              <a:t>Astronaut’s Diary</a:t>
            </a:r>
            <a:r>
              <a:rPr lang="en-US" sz="1400" b="1" i="1" dirty="0"/>
              <a:t>. </a:t>
            </a:r>
          </a:p>
          <a:p>
            <a:pPr marL="359660" indent="-359660">
              <a:defRPr/>
            </a:pPr>
            <a:endParaRPr lang="en-US" sz="1400" dirty="0"/>
          </a:p>
          <a:p>
            <a:pPr marL="359660" indent="-359660">
              <a:defRPr/>
            </a:pPr>
            <a:r>
              <a:rPr lang="en-US" sz="1400" dirty="0"/>
              <a:t>         Using all sources, develop a main idea about the </a:t>
            </a:r>
            <a:r>
              <a:rPr lang="en-US" sz="1400" dirty="0" smtClean="0"/>
              <a:t>astronauts’ </a:t>
            </a:r>
            <a:r>
              <a:rPr lang="en-US" sz="1400" dirty="0"/>
              <a:t>experiences.</a:t>
            </a:r>
          </a:p>
          <a:p>
            <a:pPr marL="359660" indent="-359660">
              <a:defRPr/>
            </a:pPr>
            <a:r>
              <a:rPr lang="en-US" sz="1400" dirty="0"/>
              <a:t>         Choose the most important information to support your main idea.  Then, write an informational  article about the main idea with details from the sources.  Use your own words except when quoting directly from the sources.</a:t>
            </a:r>
          </a:p>
          <a:p>
            <a:pPr marL="359660" indent="-359660">
              <a:defRPr/>
            </a:pPr>
            <a:endParaRPr lang="en-US" sz="1400" dirty="0"/>
          </a:p>
          <a:p>
            <a:pPr marL="359660" indent="-359660">
              <a:defRPr/>
            </a:pPr>
            <a:endParaRPr lang="en-US" sz="1400" dirty="0"/>
          </a:p>
          <a:p>
            <a:pPr algn="ctr"/>
            <a:r>
              <a:rPr lang="en-US" sz="1400" b="1" dirty="0" smtClean="0"/>
              <a:t>You Will Be Scored By…</a:t>
            </a:r>
            <a:endParaRPr lang="en-US" sz="1400" dirty="0"/>
          </a:p>
          <a:p>
            <a:endParaRPr lang="en-US" sz="1300" dirty="0"/>
          </a:p>
          <a:p>
            <a:endParaRPr lang="en-US" sz="1300" dirty="0"/>
          </a:p>
          <a:p>
            <a:endParaRPr lang="en-US" sz="1300" dirty="0"/>
          </a:p>
        </p:txBody>
      </p:sp>
      <p:graphicFrame>
        <p:nvGraphicFramePr>
          <p:cNvPr id="5" name="Table 4"/>
          <p:cNvGraphicFramePr>
            <a:graphicFrameLocks noGrp="1"/>
          </p:cNvGraphicFramePr>
          <p:nvPr>
            <p:extLst>
              <p:ext uri="{D42A27DB-BD31-4B8C-83A1-F6EECF244321}">
                <p14:modId xmlns:p14="http://schemas.microsoft.com/office/powerpoint/2010/main" val="3871881361"/>
              </p:ext>
            </p:extLst>
          </p:nvPr>
        </p:nvGraphicFramePr>
        <p:xfrm>
          <a:off x="1014413" y="5867400"/>
          <a:ext cx="5553075" cy="2013856"/>
        </p:xfrm>
        <a:graphic>
          <a:graphicData uri="http://schemas.openxmlformats.org/drawingml/2006/table">
            <a:tbl>
              <a:tblPr firstRow="1" bandRow="1">
                <a:tableStyleId>{5940675A-B579-460E-94D1-54222C63F5DA}</a:tableStyleId>
              </a:tblPr>
              <a:tblGrid>
                <a:gridCol w="1180160"/>
                <a:gridCol w="4372915"/>
              </a:tblGrid>
              <a:tr h="383177">
                <a:tc>
                  <a:txBody>
                    <a:bodyPr/>
                    <a:lstStyle/>
                    <a:p>
                      <a:pPr algn="r"/>
                      <a:r>
                        <a:rPr lang="en-US" sz="900" b="1" i="1" dirty="0" smtClean="0">
                          <a:solidFill>
                            <a:schemeClr val="tx1"/>
                          </a:solidFill>
                        </a:rPr>
                        <a:t>Purpose</a:t>
                      </a:r>
                      <a:endParaRPr lang="en-US" sz="900" b="1" i="1"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how well you maintain your focus, and establish a setting, narrator and or characters.</a:t>
                      </a: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n-US" sz="900" b="1" i="1" dirty="0" smtClean="0">
                          <a:solidFill>
                            <a:schemeClr val="tx1"/>
                          </a:solidFill>
                        </a:rPr>
                        <a:t>Organization</a:t>
                      </a:r>
                      <a:endParaRPr lang="en-US" sz="9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r>
                        <a:rPr lang="en-US" sz="900" b="1" dirty="0" smtClean="0"/>
                        <a:t>how well the events logically flow from beginning to end using effective transitions and how well you stay on topic throughout the story.</a:t>
                      </a: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900" b="1" i="1" dirty="0" smtClean="0">
                          <a:solidFill>
                            <a:schemeClr val="tx1"/>
                          </a:solidFill>
                        </a:rPr>
                        <a:t>Elaboration:</a:t>
                      </a:r>
                    </a:p>
                    <a:p>
                      <a:pPr algn="r"/>
                      <a:r>
                        <a:rPr lang="en-US" sz="900" b="1" i="1" dirty="0" smtClean="0">
                          <a:solidFill>
                            <a:schemeClr val="tx1"/>
                          </a:solidFill>
                        </a:rPr>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r>
                        <a:rPr lang="en-US" sz="900" b="1" dirty="0" smtClean="0"/>
                        <a:t>how well you elaborate with details, dialogue, and description to advance the story or illustrate the experience.</a:t>
                      </a: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83177">
                <a:tc>
                  <a:txBody>
                    <a:bodyPr/>
                    <a:lstStyle/>
                    <a:p>
                      <a:pPr algn="r"/>
                      <a:r>
                        <a:rPr lang="en-US" sz="900" b="1" i="1" dirty="0" smtClean="0">
                          <a:solidFill>
                            <a:schemeClr val="tx1"/>
                          </a:solidFill>
                        </a:rPr>
                        <a:t>Elaboration:</a:t>
                      </a:r>
                    </a:p>
                    <a:p>
                      <a:pPr algn="r"/>
                      <a:r>
                        <a:rPr lang="en-US" sz="900" b="1" i="1" dirty="0" smtClean="0">
                          <a:solidFill>
                            <a:schemeClr val="tx1"/>
                          </a:solidFill>
                        </a:rPr>
                        <a:t>of language and vocabulary</a:t>
                      </a:r>
                      <a:endParaRPr lang="en-US" sz="9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r>
                        <a:rPr lang="en-US" sz="900" b="1" dirty="0" smtClean="0"/>
                        <a:t>how well you effectively express experiences or events using sensory, concrete, and figurative language that is appropriate for your purpose.</a:t>
                      </a: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n-US" sz="900" b="1" i="1" dirty="0" smtClean="0">
                          <a:solidFill>
                            <a:schemeClr val="tx1"/>
                          </a:solidFill>
                        </a:rPr>
                        <a:t>Conventions</a:t>
                      </a:r>
                      <a:endParaRPr lang="en-US" sz="900" b="1" i="1" dirty="0">
                        <a:solidFill>
                          <a:schemeClr val="tx1"/>
                        </a:solidFill>
                      </a:endParaRPr>
                    </a:p>
                  </a:txBody>
                  <a:tcPr marL="97155" marR="97155" marT="47897" marB="47897" anchor="ctr">
                    <a:solidFill>
                      <a:schemeClr val="accent6">
                        <a:lumMod val="20000"/>
                        <a:lumOff val="80000"/>
                      </a:schemeClr>
                    </a:solidFill>
                  </a:tcPr>
                </a:tc>
                <a:tc>
                  <a:txBody>
                    <a:bodyPr/>
                    <a:lstStyle/>
                    <a:p>
                      <a:r>
                        <a:rPr lang="en-US" sz="900" b="1" dirty="0" smtClean="0"/>
                        <a:t> how well you follow the rules of grammar, usage, and mechanics (spelling, punctuation, capitalization, etc.).</a:t>
                      </a: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71317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52876615"/>
              </p:ext>
            </p:extLst>
          </p:nvPr>
        </p:nvGraphicFramePr>
        <p:xfrm>
          <a:off x="566740"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347516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91373614"/>
              </p:ext>
            </p:extLst>
          </p:nvPr>
        </p:nvGraphicFramePr>
        <p:xfrm>
          <a:off x="566740"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73506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586741"/>
            <a:ext cx="6563360" cy="7735720"/>
          </a:xfrm>
          <a:prstGeom prst="rect">
            <a:avLst/>
          </a:prstGeom>
          <a:noFill/>
        </p:spPr>
        <p:txBody>
          <a:bodyPr wrap="square" lIns="101868" tIns="50933" rIns="101868" bIns="50933" rtlCol="0">
            <a:spAutoFit/>
          </a:bodyPr>
          <a:lstStyle/>
          <a:p>
            <a:pPr algn="ctr"/>
            <a:r>
              <a:rPr lang="en-US" sz="1800" b="1" dirty="0"/>
              <a:t>Optional </a:t>
            </a:r>
          </a:p>
          <a:p>
            <a:pPr algn="ctr"/>
            <a:r>
              <a:rPr lang="en-US" sz="1800" b="1" u="sng" dirty="0"/>
              <a:t>Performance Task Directions</a:t>
            </a:r>
          </a:p>
          <a:p>
            <a:pPr algn="ctr"/>
            <a:r>
              <a:rPr lang="en-US" sz="1200" b="1" i="1" dirty="0">
                <a:latin typeface="Helvetica" pitchFamily="34" charset="0"/>
                <a:cs typeface="Helvetica" pitchFamily="34" charset="0"/>
              </a:rPr>
              <a:t>*If you are not doing the performance task have students answer questions #1-20 only</a:t>
            </a:r>
            <a:r>
              <a:rPr lang="en-US" sz="1800" b="1" i="1" dirty="0">
                <a:latin typeface="Helvetica" pitchFamily="34" charset="0"/>
                <a:cs typeface="Helvetica" pitchFamily="34" charset="0"/>
              </a:rPr>
              <a:t>.</a:t>
            </a:r>
          </a:p>
          <a:p>
            <a:endParaRPr lang="en-US" sz="1200" b="1" u="sng" dirty="0"/>
          </a:p>
          <a:p>
            <a:r>
              <a:rPr lang="en-US" sz="1200" b="1" u="sng" dirty="0"/>
              <a:t>Important Note</a:t>
            </a:r>
            <a:r>
              <a:rPr lang="en-US" sz="1200" b="1" dirty="0"/>
              <a:t>:  </a:t>
            </a:r>
          </a:p>
          <a:p>
            <a:r>
              <a:rPr lang="en-US" sz="1200" dirty="0"/>
              <a:t>This assessment has an Optional Performance Task </a:t>
            </a:r>
            <a:r>
              <a:rPr lang="en-US" sz="1200" dirty="0" smtClean="0"/>
              <a:t>(it </a:t>
            </a:r>
            <a:r>
              <a:rPr lang="en-US" sz="1200" dirty="0"/>
              <a:t>will not be recorded to Synergy).  The purpose of the Performance Task (PT) is to allow those teachers to give a PT to students, if so desired, as an instructional </a:t>
            </a:r>
            <a:r>
              <a:rPr lang="en-US" sz="1200" dirty="0" smtClean="0"/>
              <a:t>experience.</a:t>
            </a:r>
          </a:p>
          <a:p>
            <a:endParaRPr lang="en-US" sz="1200" dirty="0"/>
          </a:p>
          <a:p>
            <a:pPr>
              <a:defRPr/>
            </a:pPr>
            <a:r>
              <a:rPr lang="en-US" sz="1200" dirty="0"/>
              <a:t>Students should have access to spell-check resources but no grammar-check resources.  Students can refer back to their passages, notes and 2 research constructed responses, as often they’d like if they are participating in the Performance Task.</a:t>
            </a:r>
          </a:p>
          <a:p>
            <a:endParaRPr lang="en-US" sz="1700" u="sng" dirty="0"/>
          </a:p>
          <a:p>
            <a:r>
              <a:rPr lang="en-US" sz="1300" b="1" u="sng" dirty="0"/>
              <a:t>Directions for Performance </a:t>
            </a:r>
            <a:r>
              <a:rPr lang="en-US" sz="1300" b="1" u="sng" dirty="0" smtClean="0"/>
              <a:t>Task</a:t>
            </a:r>
            <a:r>
              <a:rPr lang="en-US" sz="1300" b="1" dirty="0" smtClean="0"/>
              <a:t>: </a:t>
            </a:r>
            <a:endParaRPr lang="en-US" sz="1300" b="1" dirty="0" smtClean="0"/>
          </a:p>
          <a:p>
            <a:r>
              <a:rPr lang="en-US" sz="1300" b="1" i="1" dirty="0" smtClean="0"/>
              <a:t>Part </a:t>
            </a:r>
            <a:r>
              <a:rPr lang="en-US" sz="1300" b="1" i="1" dirty="0"/>
              <a:t>1</a:t>
            </a:r>
          </a:p>
          <a:p>
            <a:r>
              <a:rPr lang="en-US" sz="1300" b="1" dirty="0"/>
              <a:t>1.  A </a:t>
            </a:r>
            <a:r>
              <a:rPr lang="en-US" sz="1300" b="1" dirty="0" smtClean="0"/>
              <a:t>classroom </a:t>
            </a:r>
            <a:r>
              <a:rPr lang="en-US" sz="1300" b="1" dirty="0"/>
              <a:t>a</a:t>
            </a:r>
            <a:r>
              <a:rPr lang="en-US" sz="1300" b="1" dirty="0" smtClean="0"/>
              <a:t>ctivity </a:t>
            </a:r>
            <a:r>
              <a:rPr lang="en-US" sz="1300" b="1" dirty="0"/>
              <a:t>(30 Minutes)</a:t>
            </a:r>
          </a:p>
          <a:p>
            <a:pPr marL="254706" indent="-63677"/>
            <a:r>
              <a:rPr lang="en-US" sz="1100" dirty="0"/>
              <a:t>  You may wish to have a 30 minute classroom activity.  The purpose of a PT activity is to  ensure that all students are familiar with the concepts of the topic and know </a:t>
            </a:r>
            <a:r>
              <a:rPr lang="en-US" sz="1100" dirty="0" smtClean="0"/>
              <a:t>and understand </a:t>
            </a:r>
            <a:r>
              <a:rPr lang="en-US" sz="1100" dirty="0"/>
              <a:t>key terms (vocabulary) that are at the upper end of their grade level (words they would not normally know or are unfamiliar </a:t>
            </a:r>
            <a:r>
              <a:rPr lang="en-US" sz="1100" dirty="0" smtClean="0"/>
              <a:t>with their </a:t>
            </a:r>
            <a:r>
              <a:rPr lang="en-US" sz="1100" dirty="0"/>
              <a:t>background or culture). The classroom activity </a:t>
            </a:r>
            <a:r>
              <a:rPr lang="en-US" sz="1100" b="1" dirty="0"/>
              <a:t>DOES NOT </a:t>
            </a:r>
            <a:r>
              <a:rPr lang="en-US" sz="1100" dirty="0"/>
              <a:t>pre-teach any of the content that will be assessed!</a:t>
            </a:r>
            <a:endParaRPr lang="en-US" sz="1300" dirty="0"/>
          </a:p>
          <a:p>
            <a:r>
              <a:rPr lang="en-US" sz="1300" b="1" dirty="0"/>
              <a:t>2.  Read literary and informational passages (30 minutes)</a:t>
            </a:r>
          </a:p>
          <a:p>
            <a:pPr marL="254706"/>
            <a:r>
              <a:rPr lang="en-US" sz="1100" dirty="0"/>
              <a:t>Remind students to take notes as they read.  During an actual </a:t>
            </a:r>
            <a:r>
              <a:rPr lang="en-US" sz="1100" dirty="0" smtClean="0"/>
              <a:t>SBAC assessment </a:t>
            </a:r>
            <a:r>
              <a:rPr lang="en-US" sz="1100" dirty="0"/>
              <a:t>students are allowed to keep their notes as a reference in order to complete their performance task.</a:t>
            </a:r>
          </a:p>
          <a:p>
            <a:pPr marL="254706" indent="-254706">
              <a:buAutoNum type="arabicPeriod" startAt="3"/>
            </a:pPr>
            <a:r>
              <a:rPr lang="en-US" sz="1300" b="1" dirty="0"/>
              <a:t>Answer the selected and constructed response </a:t>
            </a:r>
            <a:r>
              <a:rPr lang="en-US" sz="1300" b="1" dirty="0" smtClean="0"/>
              <a:t>questions  </a:t>
            </a:r>
            <a:endParaRPr lang="en-US" sz="1300" b="1" dirty="0"/>
          </a:p>
          <a:p>
            <a:pPr marL="254706" indent="-254706">
              <a:buAutoNum type="arabicPeriod" startAt="3"/>
            </a:pPr>
            <a:endParaRPr lang="en-US" sz="1300" b="1" dirty="0"/>
          </a:p>
          <a:p>
            <a:r>
              <a:rPr lang="en-US" sz="1300" b="1" i="1" dirty="0"/>
              <a:t>Part 2 </a:t>
            </a:r>
            <a:r>
              <a:rPr lang="en-US" sz="1200" i="1" dirty="0"/>
              <a:t>(after questions #1-20)</a:t>
            </a:r>
            <a:endParaRPr lang="en-US" sz="1200" b="1" i="1" dirty="0"/>
          </a:p>
          <a:p>
            <a:pPr marL="181681" indent="-181681">
              <a:buFont typeface="Arial" panose="020B0604020202020204" pitchFamily="34" charset="0"/>
              <a:buChar char="•"/>
            </a:pPr>
            <a:r>
              <a:rPr lang="en-US" sz="1300" dirty="0"/>
              <a:t>A </a:t>
            </a:r>
            <a:r>
              <a:rPr lang="en-US" sz="1300" dirty="0" smtClean="0"/>
              <a:t>full-composition </a:t>
            </a:r>
            <a:r>
              <a:rPr lang="en-US" sz="1300" dirty="0"/>
              <a:t>(70 Minutes)</a:t>
            </a:r>
          </a:p>
          <a:p>
            <a:r>
              <a:rPr lang="en-US" sz="1200" b="1" dirty="0"/>
              <a:t>15 minute break</a:t>
            </a:r>
          </a:p>
          <a:p>
            <a:r>
              <a:rPr lang="en-US" sz="1200" b="1" dirty="0"/>
              <a:t>70 Minutes</a:t>
            </a:r>
          </a:p>
          <a:p>
            <a:r>
              <a:rPr lang="en-US" sz="1300" b="1" dirty="0"/>
              <a:t>4.     Students write their full composition (informational piece).</a:t>
            </a:r>
          </a:p>
          <a:p>
            <a:endParaRPr lang="en-US" sz="1300" dirty="0"/>
          </a:p>
          <a:p>
            <a:r>
              <a:rPr lang="en-US" sz="1300" b="1" u="sng" dirty="0"/>
              <a:t>SCORING</a:t>
            </a:r>
          </a:p>
          <a:p>
            <a:r>
              <a:rPr lang="en-US" sz="1200" dirty="0"/>
              <a:t>An Informational Rubric is provided for the performance task.  Students receive three scores:</a:t>
            </a:r>
          </a:p>
          <a:p>
            <a:endParaRPr lang="en-US" sz="1200" dirty="0"/>
          </a:p>
          <a:p>
            <a:pPr marL="242242" indent="-242242">
              <a:buAutoNum type="arabicPeriod"/>
            </a:pPr>
            <a:r>
              <a:rPr lang="en-US" sz="1200" dirty="0"/>
              <a:t>Organization and </a:t>
            </a:r>
            <a:r>
              <a:rPr lang="en-US" sz="1200" dirty="0" smtClean="0"/>
              <a:t>purpose</a:t>
            </a:r>
            <a:endParaRPr lang="en-US" sz="1200" dirty="0"/>
          </a:p>
          <a:p>
            <a:pPr marL="242242" indent="-242242">
              <a:buAutoNum type="arabicPeriod"/>
            </a:pPr>
            <a:r>
              <a:rPr lang="en-US" sz="1200" dirty="0"/>
              <a:t>Evidence and </a:t>
            </a:r>
            <a:r>
              <a:rPr lang="en-US" sz="1200" dirty="0" smtClean="0"/>
              <a:t>elaboration</a:t>
            </a:r>
            <a:endParaRPr lang="en-US" sz="1200" dirty="0"/>
          </a:p>
          <a:p>
            <a:pPr marL="242242" indent="-242242">
              <a:buAutoNum type="arabicPeriod"/>
            </a:pPr>
            <a:r>
              <a:rPr lang="en-US" sz="1200" dirty="0"/>
              <a:t>Conventions</a:t>
            </a:r>
          </a:p>
          <a:p>
            <a:endParaRPr lang="en-US" sz="13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3820771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9293314"/>
          </a:xfrm>
          <a:prstGeom prst="rect">
            <a:avLst/>
          </a:prstGeom>
          <a:noFill/>
        </p:spPr>
        <p:txBody>
          <a:bodyPr wrap="square" lIns="101882" tIns="50941" rIns="101882" bIns="50941" rtlCol="0">
            <a:spAutoFit/>
          </a:bodyPr>
          <a:lstStyle/>
          <a:p>
            <a:pPr algn="ctr"/>
            <a:r>
              <a:rPr lang="en-US" sz="1600" b="1" dirty="0"/>
              <a:t>Space Exploration </a:t>
            </a:r>
            <a:r>
              <a:rPr lang="en-US" sz="1600" b="1" dirty="0" smtClean="0"/>
              <a:t>Performance Task Classroom Activity</a:t>
            </a:r>
            <a:endParaRPr lang="en-US" sz="1600" b="1" dirty="0"/>
          </a:p>
          <a:p>
            <a:pPr algn="ctr"/>
            <a:endParaRPr lang="en-US" sz="1600" b="1" dirty="0"/>
          </a:p>
          <a:p>
            <a:r>
              <a:rPr lang="en-US" sz="1100" i="1" dirty="0"/>
              <a:t>This classroom pre-activity follows the Smarter Balanced Assessment Consortium general design of contextual elements, resources, learning goals, key terms and purpose [</a:t>
            </a:r>
            <a:r>
              <a:rPr lang="en-US" sz="1100" i="1" dirty="0">
                <a:hlinkClick r:id="rId2"/>
              </a:rPr>
              <a:t>http://oaksportal.org/resources/</a:t>
            </a:r>
            <a:r>
              <a:rPr lang="en-US" sz="1100" i="1" dirty="0"/>
              <a:t>]</a:t>
            </a:r>
          </a:p>
          <a:p>
            <a:r>
              <a:rPr lang="en-US" sz="1100" i="1" dirty="0"/>
              <a:t>The </a:t>
            </a:r>
            <a:r>
              <a:rPr lang="en-US" sz="1100" i="1" dirty="0" smtClean="0"/>
              <a:t>classroom activity was </a:t>
            </a:r>
            <a:r>
              <a:rPr lang="en-US" sz="1100" i="1" dirty="0"/>
              <a:t>written by </a:t>
            </a:r>
            <a:r>
              <a:rPr lang="en-US" sz="1100" b="1" i="1" dirty="0"/>
              <a:t>Connie Briceno </a:t>
            </a:r>
            <a:r>
              <a:rPr lang="en-US" sz="1100" i="1" dirty="0"/>
              <a:t>and </a:t>
            </a:r>
            <a:r>
              <a:rPr lang="en-US" sz="1100" b="1" i="1" dirty="0"/>
              <a:t>Deborah Delplanche.</a:t>
            </a:r>
          </a:p>
          <a:p>
            <a:endParaRPr lang="en-US" sz="1100" i="1" dirty="0"/>
          </a:p>
          <a:p>
            <a:r>
              <a:rPr lang="en-US" sz="1300" dirty="0"/>
              <a:t>The Classroom Activity introduces students to the context of a performance task, so they are not disadvantaged in demonstrating the skills the task intends to assess. </a:t>
            </a:r>
          </a:p>
          <a:p>
            <a:endParaRPr lang="en-US" sz="700" dirty="0"/>
          </a:p>
          <a:p>
            <a:r>
              <a:rPr lang="en-US" sz="1300" dirty="0"/>
              <a:t>Contextual elements include:</a:t>
            </a:r>
          </a:p>
          <a:p>
            <a:endParaRPr lang="en-US" sz="600" dirty="0"/>
          </a:p>
          <a:p>
            <a:pPr marL="254706" indent="-254706">
              <a:buAutoNum type="arabicPeriod"/>
            </a:pPr>
            <a:r>
              <a:rPr lang="en-US" sz="1300" dirty="0"/>
              <a:t>an </a:t>
            </a:r>
            <a:r>
              <a:rPr lang="en-US" sz="1300" b="1" dirty="0"/>
              <a:t>understanding of the setting or situation </a:t>
            </a:r>
            <a:r>
              <a:rPr lang="en-US" sz="1300" dirty="0"/>
              <a:t>in which the task is placed</a:t>
            </a:r>
          </a:p>
          <a:p>
            <a:pPr marL="254706" indent="-254706">
              <a:buAutoNum type="arabicPeriod"/>
            </a:pPr>
            <a:r>
              <a:rPr lang="en-US" sz="1300" dirty="0"/>
              <a:t>potentially </a:t>
            </a:r>
            <a:r>
              <a:rPr lang="en-US" sz="1300" b="1" dirty="0"/>
              <a:t>unfamiliar concepts </a:t>
            </a:r>
            <a:r>
              <a:rPr lang="en-US" sz="1300" dirty="0"/>
              <a:t>that are associated with the scenario</a:t>
            </a:r>
          </a:p>
          <a:p>
            <a:pPr marL="254706" indent="-254706">
              <a:buAutoNum type="arabicPeriod"/>
            </a:pPr>
            <a:r>
              <a:rPr lang="en-US" sz="1300" b="1" dirty="0"/>
              <a:t>key terms or vocabulary </a:t>
            </a:r>
            <a:r>
              <a:rPr lang="en-US" sz="1300" dirty="0"/>
              <a:t>students will need to understand in order to meaningfully engage with and complete the performance task</a:t>
            </a:r>
          </a:p>
          <a:p>
            <a:endParaRPr lang="en-US" sz="600" dirty="0"/>
          </a:p>
          <a:p>
            <a:r>
              <a:rPr lang="en-US" sz="1300" dirty="0"/>
              <a:t>The Classroom Activity is also intended to generate student interest in further exploration of the key idea(s). The Classroom Activity should be easy to implement with clear instructions. </a:t>
            </a:r>
          </a:p>
          <a:p>
            <a:endParaRPr lang="en-US" sz="600" dirty="0"/>
          </a:p>
          <a:p>
            <a:r>
              <a:rPr lang="en-US" sz="130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600" dirty="0"/>
          </a:p>
          <a:p>
            <a:r>
              <a:rPr lang="en-US" sz="1300" b="1" dirty="0"/>
              <a:t>Resources needed:</a:t>
            </a:r>
          </a:p>
          <a:p>
            <a:endParaRPr lang="en-US" sz="600" b="1" dirty="0"/>
          </a:p>
          <a:p>
            <a:pPr marL="191030" indent="-191030">
              <a:buFont typeface="Arial" panose="020B0604020202020204" pitchFamily="34" charset="0"/>
              <a:buChar char="•"/>
            </a:pPr>
            <a:r>
              <a:rPr lang="en-US" sz="1300" dirty="0"/>
              <a:t>Elmo for displaying ancillary materials</a:t>
            </a:r>
          </a:p>
          <a:p>
            <a:endParaRPr lang="en-US" sz="1300" dirty="0"/>
          </a:p>
          <a:p>
            <a:endParaRPr lang="en-US" sz="600" dirty="0"/>
          </a:p>
          <a:p>
            <a:r>
              <a:rPr lang="en-US" sz="1300" b="1" dirty="0"/>
              <a:t>Learning Goals</a:t>
            </a:r>
            <a:r>
              <a:rPr lang="en-US" sz="1300" dirty="0"/>
              <a:t>:</a:t>
            </a:r>
          </a:p>
          <a:p>
            <a:endParaRPr lang="en-US" sz="600" dirty="0"/>
          </a:p>
          <a:p>
            <a:pPr marL="191030" indent="-191030">
              <a:buFont typeface="Arial" panose="020B0604020202020204" pitchFamily="34" charset="0"/>
              <a:buChar char="•"/>
            </a:pPr>
            <a:r>
              <a:rPr lang="en-US" sz="1300" dirty="0"/>
              <a:t>Students will</a:t>
            </a:r>
          </a:p>
          <a:p>
            <a:pPr marL="191030" indent="60139">
              <a:buFont typeface="Courier New" panose="02070309020205020404" pitchFamily="49" charset="0"/>
              <a:buChar char="o"/>
            </a:pPr>
            <a:r>
              <a:rPr lang="en-US" sz="1300" dirty="0"/>
              <a:t> </a:t>
            </a:r>
            <a:r>
              <a:rPr lang="en-US" sz="1300" dirty="0"/>
              <a:t>     learn key terms about space exploration</a:t>
            </a:r>
          </a:p>
          <a:p>
            <a:pPr marL="191030" indent="60139">
              <a:buFont typeface="Courier New" panose="02070309020205020404" pitchFamily="49" charset="0"/>
              <a:buChar char="o"/>
            </a:pPr>
            <a:r>
              <a:rPr lang="en-US" sz="1300" dirty="0"/>
              <a:t>      describe astronauts, their equipment and the different things they explore in space</a:t>
            </a:r>
          </a:p>
          <a:p>
            <a:pPr marL="191030"/>
            <a:endParaRPr lang="en-US" sz="1300" dirty="0"/>
          </a:p>
          <a:p>
            <a:pPr marL="191030"/>
            <a:endParaRPr lang="en-US" sz="600" dirty="0"/>
          </a:p>
          <a:p>
            <a:r>
              <a:rPr lang="en-US" sz="1300" dirty="0"/>
              <a:t>Students will understand the key terms:</a:t>
            </a:r>
          </a:p>
          <a:p>
            <a:r>
              <a:rPr lang="en-US" sz="1100" i="1" dirty="0"/>
              <a:t>Note: Definitions are provided in the ancillary materials.</a:t>
            </a:r>
            <a:endParaRPr lang="en-US" sz="1300" dirty="0"/>
          </a:p>
          <a:p>
            <a:endParaRPr lang="en-US" sz="600" b="1" dirty="0"/>
          </a:p>
          <a:p>
            <a:pPr marL="191030" indent="-191030">
              <a:buFont typeface="Arial" panose="020B0604020202020204" pitchFamily="34" charset="0"/>
              <a:buChar char="•"/>
            </a:pPr>
            <a:r>
              <a:rPr lang="en-US" sz="1300" dirty="0"/>
              <a:t>Space Exploration</a:t>
            </a:r>
          </a:p>
          <a:p>
            <a:pPr marL="191030" indent="-191030">
              <a:buFont typeface="Arial" panose="020B0604020202020204" pitchFamily="34" charset="0"/>
              <a:buChar char="•"/>
            </a:pPr>
            <a:r>
              <a:rPr lang="en-US" sz="1300" dirty="0"/>
              <a:t>Astronaut/Crew</a:t>
            </a:r>
          </a:p>
          <a:p>
            <a:pPr marL="191030" indent="-191030">
              <a:buFont typeface="Arial" panose="020B0604020202020204" pitchFamily="34" charset="0"/>
              <a:buChar char="•"/>
            </a:pPr>
            <a:r>
              <a:rPr lang="en-US" sz="1300" dirty="0"/>
              <a:t>Spacecraft</a:t>
            </a:r>
          </a:p>
          <a:p>
            <a:pPr marL="191030" indent="-191030">
              <a:buFont typeface="Arial" panose="020B0604020202020204" pitchFamily="34" charset="0"/>
              <a:buChar char="•"/>
            </a:pPr>
            <a:r>
              <a:rPr lang="en-US" sz="1300" dirty="0"/>
              <a:t>International Space Station</a:t>
            </a:r>
          </a:p>
          <a:p>
            <a:pPr marL="191030" indent="-191030">
              <a:buFont typeface="Arial" panose="020B0604020202020204" pitchFamily="34" charset="0"/>
              <a:buChar char="•"/>
            </a:pPr>
            <a:r>
              <a:rPr lang="en-US" sz="1300" dirty="0"/>
              <a:t>NASA</a:t>
            </a:r>
          </a:p>
          <a:p>
            <a:pPr marL="191030" indent="-191030">
              <a:buFont typeface="Arial" panose="020B0604020202020204" pitchFamily="34" charset="0"/>
              <a:buChar char="•"/>
            </a:pPr>
            <a:endParaRPr lang="en-US" sz="1300" dirty="0"/>
          </a:p>
          <a:p>
            <a:pPr marL="191030" indent="-191030">
              <a:buFont typeface="Arial" panose="020B0604020202020204" pitchFamily="34" charset="0"/>
              <a:buChar char="•"/>
            </a:pPr>
            <a:endParaRPr lang="en-US" sz="1300" dirty="0"/>
          </a:p>
          <a:p>
            <a:pPr marL="191030" indent="-191030">
              <a:buFont typeface="Arial" panose="020B0604020202020204" pitchFamily="34" charset="0"/>
              <a:buChar char="•"/>
            </a:pPr>
            <a:endParaRPr lang="en-US" sz="1300" b="1" dirty="0"/>
          </a:p>
          <a:p>
            <a:endParaRPr lang="en-US" sz="1300" dirty="0"/>
          </a:p>
          <a:p>
            <a:endParaRPr lang="en-US" sz="1300" dirty="0"/>
          </a:p>
          <a:p>
            <a:endParaRPr lang="en-US" sz="1300" dirty="0"/>
          </a:p>
          <a:p>
            <a:endParaRPr lang="en-US" sz="1300" dirty="0"/>
          </a:p>
          <a:p>
            <a:r>
              <a:rPr lang="en-US" sz="1000" dirty="0"/>
              <a:t>*Facilitators can decide whether they want to display ancillary materials using an overhead projector or computer/</a:t>
            </a:r>
            <a:r>
              <a:rPr lang="en-US" sz="1000" dirty="0" err="1"/>
              <a:t>Smartboard</a:t>
            </a:r>
            <a:r>
              <a:rPr lang="en-US" sz="1000" dirty="0"/>
              <a:t>, or whether they want to produce them as a handout for students.</a:t>
            </a:r>
            <a:endParaRPr lang="en-US" sz="1000" dirty="0"/>
          </a:p>
        </p:txBody>
      </p:sp>
    </p:spTree>
    <p:extLst>
      <p:ext uri="{BB962C8B-B14F-4D97-AF65-F5344CB8AC3E}">
        <p14:creationId xmlns:p14="http://schemas.microsoft.com/office/powerpoint/2010/main" val="368834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9551617"/>
          </a:xfrm>
          <a:prstGeom prst="rect">
            <a:avLst/>
          </a:prstGeom>
          <a:noFill/>
        </p:spPr>
        <p:txBody>
          <a:bodyPr wrap="square" lIns="101882" tIns="50941" rIns="101882" bIns="50941" rtlCol="0">
            <a:spAutoFit/>
          </a:bodyPr>
          <a:lstStyle/>
          <a:p>
            <a:r>
              <a:rPr lang="en-US" sz="1600" b="1" dirty="0"/>
              <a:t>Title </a:t>
            </a:r>
            <a:r>
              <a:rPr lang="en-US" sz="1600" i="1" dirty="0"/>
              <a:t>Space Exploration Classroom Activity</a:t>
            </a:r>
            <a:endParaRPr lang="en-US" sz="1300" i="1" dirty="0"/>
          </a:p>
          <a:p>
            <a:r>
              <a:rPr lang="en-US" sz="1300" i="1" dirty="0"/>
              <a:t> </a:t>
            </a:r>
            <a:r>
              <a:rPr lang="en-US" sz="1300" dirty="0"/>
              <a:t>[Purpose</a:t>
            </a:r>
            <a:r>
              <a:rPr lang="en-US" sz="1300" dirty="0"/>
              <a:t>: The facilitator’s goal is </a:t>
            </a:r>
            <a:r>
              <a:rPr lang="en-US" sz="1300" dirty="0"/>
              <a:t>to help students learn </a:t>
            </a:r>
            <a:r>
              <a:rPr lang="en-US" sz="1300" dirty="0"/>
              <a:t>key terms about space </a:t>
            </a:r>
            <a:r>
              <a:rPr lang="en-US" sz="1300" dirty="0"/>
              <a:t>exploration. The activity will also prepare students to be able to describe </a:t>
            </a:r>
            <a:r>
              <a:rPr lang="en-US" sz="1300" dirty="0"/>
              <a:t>astronauts, their equipment and the different things they explore in </a:t>
            </a:r>
            <a:r>
              <a:rPr lang="en-US" sz="1300" dirty="0"/>
              <a:t>space.</a:t>
            </a:r>
            <a:endParaRPr lang="en-US" sz="1300" dirty="0"/>
          </a:p>
          <a:p>
            <a:r>
              <a:rPr lang="en-US" sz="1300" dirty="0"/>
              <a:t> </a:t>
            </a:r>
            <a:endParaRPr lang="en-US" sz="1300" i="1" dirty="0"/>
          </a:p>
          <a:p>
            <a:r>
              <a:rPr lang="en-US" sz="1300" b="1" dirty="0"/>
              <a:t>Facilitator says:</a:t>
            </a:r>
            <a:r>
              <a:rPr lang="en-US" sz="1300" dirty="0"/>
              <a:t> “Today we will get ready for the Space Exploration Performance Task. Let’s begin by discussing the different things we can see in the night sky.  Turn to your partner and talk about the things you can see in the sky at night.”</a:t>
            </a:r>
          </a:p>
          <a:p>
            <a:endParaRPr lang="en-US" sz="1300" b="1" dirty="0"/>
          </a:p>
          <a:p>
            <a:r>
              <a:rPr lang="en-US" sz="1300" dirty="0"/>
              <a:t>[</a:t>
            </a:r>
            <a:r>
              <a:rPr lang="en-US" sz="1300" dirty="0"/>
              <a:t>Allow the students a minute to share ideas. Then come back as a whole group and share out.]</a:t>
            </a:r>
          </a:p>
          <a:p>
            <a:endParaRPr lang="en-US" sz="1300" b="1" dirty="0"/>
          </a:p>
          <a:p>
            <a:r>
              <a:rPr lang="en-US" sz="1300" b="1" dirty="0"/>
              <a:t>Discussion question: </a:t>
            </a:r>
            <a:r>
              <a:rPr lang="en-US" sz="1300" dirty="0"/>
              <a:t>“How do you think people explore space?”</a:t>
            </a:r>
          </a:p>
          <a:p>
            <a:endParaRPr lang="en-US" sz="1300" b="1" dirty="0"/>
          </a:p>
          <a:p>
            <a:r>
              <a:rPr lang="en-US" sz="1300" b="1" dirty="0"/>
              <a:t>Possible student responses:</a:t>
            </a:r>
          </a:p>
          <a:p>
            <a:pPr marL="191030" indent="-191030">
              <a:buFont typeface="Arial" panose="020B0604020202020204" pitchFamily="34" charset="0"/>
              <a:buChar char="•"/>
            </a:pPr>
            <a:r>
              <a:rPr lang="en-US" sz="1300" dirty="0"/>
              <a:t>Astronauts go up in a spaceship</a:t>
            </a:r>
          </a:p>
          <a:p>
            <a:pPr marL="191030" indent="-191030">
              <a:buFont typeface="Arial" panose="020B0604020202020204" pitchFamily="34" charset="0"/>
              <a:buChar char="•"/>
            </a:pPr>
            <a:r>
              <a:rPr lang="en-US" sz="1300" dirty="0"/>
              <a:t>Looking through a telescope</a:t>
            </a:r>
          </a:p>
          <a:p>
            <a:pPr marL="191030" indent="-191030">
              <a:buFont typeface="Arial" panose="020B0604020202020204" pitchFamily="34" charset="0"/>
              <a:buChar char="•"/>
            </a:pPr>
            <a:r>
              <a:rPr lang="en-US" sz="1300" dirty="0"/>
              <a:t>Using Satellites and land rovers</a:t>
            </a:r>
          </a:p>
          <a:p>
            <a:endParaRPr lang="en-US" sz="1300" b="1" dirty="0"/>
          </a:p>
          <a:p>
            <a:r>
              <a:rPr lang="en-US" sz="1300" b="1" dirty="0"/>
              <a:t>Facilitator says:</a:t>
            </a:r>
            <a:r>
              <a:rPr lang="en-US" sz="1300" dirty="0"/>
              <a:t> “When people want to learn more about space they do something called space exploration. We are going to look at the people and equipment involved in space exploration.”</a:t>
            </a:r>
          </a:p>
          <a:p>
            <a:endParaRPr lang="en-US" sz="1300" b="1" dirty="0"/>
          </a:p>
          <a:p>
            <a:r>
              <a:rPr lang="en-US" sz="1300" dirty="0"/>
              <a:t>[Show figure 1 from ancillary materials.]</a:t>
            </a:r>
          </a:p>
          <a:p>
            <a:endParaRPr lang="en-US" sz="1300" b="1" dirty="0"/>
          </a:p>
          <a:p>
            <a:r>
              <a:rPr lang="en-US" sz="1300" b="1" dirty="0"/>
              <a:t>Facilitator says:</a:t>
            </a:r>
            <a:r>
              <a:rPr lang="en-US" sz="1300" dirty="0"/>
              <a:t> “This is what space exploration means. Let’s read the definition together.</a:t>
            </a:r>
          </a:p>
          <a:p>
            <a:endParaRPr lang="en-US" sz="1300" b="1" dirty="0"/>
          </a:p>
          <a:p>
            <a:r>
              <a:rPr lang="en-US" sz="1300" dirty="0"/>
              <a:t>[Discuss the slide and elaborate on vocabulary as needed.]</a:t>
            </a:r>
          </a:p>
          <a:p>
            <a:endParaRPr lang="en-US" sz="1300" b="1" dirty="0"/>
          </a:p>
          <a:p>
            <a:r>
              <a:rPr lang="en-US" sz="1300" b="1" dirty="0"/>
              <a:t>Discussion question: </a:t>
            </a:r>
            <a:r>
              <a:rPr lang="en-US" sz="1300" b="1" dirty="0"/>
              <a:t>“</a:t>
            </a:r>
            <a:r>
              <a:rPr lang="en-US" sz="1300" dirty="0"/>
              <a:t>Who are the people who explore space and what do they wear?”</a:t>
            </a:r>
          </a:p>
          <a:p>
            <a:endParaRPr lang="en-US" sz="1300" dirty="0"/>
          </a:p>
          <a:p>
            <a:r>
              <a:rPr lang="en-US" sz="1300" dirty="0"/>
              <a:t>[Allow students a minute to share with partners then display figure 2 and read definitions together.]</a:t>
            </a:r>
          </a:p>
          <a:p>
            <a:endParaRPr lang="en-US" sz="1300" dirty="0"/>
          </a:p>
          <a:p>
            <a:r>
              <a:rPr lang="en-US" sz="1300" b="1" dirty="0"/>
              <a:t>Discussion question</a:t>
            </a:r>
            <a:r>
              <a:rPr lang="en-US" sz="1300" b="1" dirty="0"/>
              <a:t>:</a:t>
            </a:r>
            <a:r>
              <a:rPr lang="en-US" sz="1300" dirty="0"/>
              <a:t> “</a:t>
            </a:r>
            <a:r>
              <a:rPr lang="en-US" sz="1300" b="1" dirty="0"/>
              <a:t> </a:t>
            </a:r>
            <a:r>
              <a:rPr lang="en-US" sz="1300" dirty="0"/>
              <a:t>How do astronauts travel to space?”</a:t>
            </a:r>
          </a:p>
          <a:p>
            <a:endParaRPr lang="en-US" sz="1300" dirty="0"/>
          </a:p>
          <a:p>
            <a:r>
              <a:rPr lang="en-US" sz="1300" dirty="0"/>
              <a:t>[Students turn and talk. Then display figure 3 and read definition together.]</a:t>
            </a:r>
          </a:p>
          <a:p>
            <a:endParaRPr lang="en-US" sz="1300" dirty="0"/>
          </a:p>
          <a:p>
            <a:r>
              <a:rPr lang="en-US" sz="1300" b="1" dirty="0"/>
              <a:t>Facilitator says:</a:t>
            </a:r>
            <a:r>
              <a:rPr lang="en-US" sz="1300" dirty="0"/>
              <a:t> </a:t>
            </a:r>
            <a:r>
              <a:rPr lang="en-US" sz="1300" dirty="0"/>
              <a:t>“When astronauts from different countries come together in space they have a special place where they do research together. Does anyone know what that place is called?”</a:t>
            </a:r>
          </a:p>
          <a:p>
            <a:endParaRPr lang="en-US" sz="1300" dirty="0"/>
          </a:p>
          <a:p>
            <a:r>
              <a:rPr lang="en-US" sz="1300" dirty="0"/>
              <a:t>[Call on a student to answer the question. Then display figure 4 and read definition together.]</a:t>
            </a:r>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p:txBody>
      </p:sp>
    </p:spTree>
    <p:extLst>
      <p:ext uri="{BB962C8B-B14F-4D97-AF65-F5344CB8AC3E}">
        <p14:creationId xmlns:p14="http://schemas.microsoft.com/office/powerpoint/2010/main" val="191155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7008073"/>
          </a:xfrm>
          <a:prstGeom prst="rect">
            <a:avLst/>
          </a:prstGeom>
          <a:noFill/>
        </p:spPr>
        <p:txBody>
          <a:bodyPr wrap="square" lIns="101882" tIns="50941" rIns="101882" bIns="50941" rtlCol="0">
            <a:spAutoFit/>
          </a:bodyPr>
          <a:lstStyle/>
          <a:p>
            <a:r>
              <a:rPr lang="en-US" sz="1300" b="1" dirty="0"/>
              <a:t>Facilitator says:</a:t>
            </a:r>
            <a:r>
              <a:rPr lang="en-US" sz="1300" dirty="0"/>
              <a:t> “Does anyone know the name of the organization that supports space exploration in America?”</a:t>
            </a:r>
            <a:endParaRPr lang="en-US" sz="1300" b="1" dirty="0"/>
          </a:p>
          <a:p>
            <a:endParaRPr lang="en-US" sz="1300" b="1" dirty="0"/>
          </a:p>
          <a:p>
            <a:r>
              <a:rPr lang="en-US" sz="1300" dirty="0"/>
              <a:t>[Call on a student to answer the </a:t>
            </a:r>
            <a:r>
              <a:rPr lang="en-US" sz="1300" dirty="0"/>
              <a:t>question. Then </a:t>
            </a:r>
            <a:r>
              <a:rPr lang="en-US" sz="1300" dirty="0"/>
              <a:t>display figure </a:t>
            </a:r>
            <a:r>
              <a:rPr lang="en-US" sz="1300" dirty="0"/>
              <a:t>5 </a:t>
            </a:r>
            <a:r>
              <a:rPr lang="en-US" sz="1300" dirty="0"/>
              <a:t>and read definition </a:t>
            </a:r>
            <a:r>
              <a:rPr lang="en-US" sz="1300" dirty="0"/>
              <a:t>together.]</a:t>
            </a:r>
            <a:endParaRPr lang="en-US" sz="1300" dirty="0"/>
          </a:p>
          <a:p>
            <a:endParaRPr lang="en-US" sz="1300" b="1" dirty="0"/>
          </a:p>
          <a:p>
            <a:r>
              <a:rPr lang="en-US" sz="1300" b="1" dirty="0"/>
              <a:t>Discussion question: </a:t>
            </a:r>
            <a:r>
              <a:rPr lang="en-US" sz="1300" dirty="0"/>
              <a:t>“Why do you think it’s important for astronauts to explore outer space?”</a:t>
            </a:r>
          </a:p>
          <a:p>
            <a:endParaRPr lang="en-US" sz="1300" dirty="0"/>
          </a:p>
          <a:p>
            <a:r>
              <a:rPr lang="en-US" sz="1300" b="1" dirty="0"/>
              <a:t>Possible student </a:t>
            </a:r>
            <a:r>
              <a:rPr lang="en-US" sz="1300" b="1" dirty="0"/>
              <a:t>responses:</a:t>
            </a:r>
            <a:endParaRPr lang="en-US" sz="1300" dirty="0"/>
          </a:p>
          <a:p>
            <a:pPr marL="191030" indent="-191030">
              <a:buFont typeface="Arial" panose="020B0604020202020204" pitchFamily="34" charset="0"/>
              <a:buChar char="•"/>
            </a:pPr>
            <a:r>
              <a:rPr lang="en-US" sz="1300" dirty="0"/>
              <a:t>Look for other forms of life</a:t>
            </a:r>
          </a:p>
          <a:p>
            <a:pPr marL="191030" indent="-191030">
              <a:buFont typeface="Arial" panose="020B0604020202020204" pitchFamily="34" charset="0"/>
              <a:buChar char="•"/>
            </a:pPr>
            <a:r>
              <a:rPr lang="en-US" sz="1300" dirty="0"/>
              <a:t>Discover new galaxies</a:t>
            </a:r>
          </a:p>
          <a:p>
            <a:pPr marL="191030" indent="-191030">
              <a:buFont typeface="Arial" panose="020B0604020202020204" pitchFamily="34" charset="0"/>
              <a:buChar char="•"/>
            </a:pPr>
            <a:r>
              <a:rPr lang="en-US" sz="1300" dirty="0"/>
              <a:t>Study the stars</a:t>
            </a:r>
          </a:p>
          <a:p>
            <a:pPr marL="191030" indent="-191030">
              <a:buFont typeface="Arial" panose="020B0604020202020204" pitchFamily="34" charset="0"/>
              <a:buChar char="•"/>
            </a:pPr>
            <a:r>
              <a:rPr lang="en-US" sz="1300" dirty="0"/>
              <a:t>Explore the planets</a:t>
            </a:r>
            <a:endParaRPr lang="en-US" sz="1300" b="1" dirty="0"/>
          </a:p>
          <a:p>
            <a:endParaRPr lang="en-US" sz="1300" b="1" dirty="0"/>
          </a:p>
          <a:p>
            <a:r>
              <a:rPr lang="en-US" sz="1300" b="1" dirty="0"/>
              <a:t>Facilitator says</a:t>
            </a:r>
            <a:r>
              <a:rPr lang="en-US" sz="1300" b="1" dirty="0"/>
              <a:t>: </a:t>
            </a:r>
            <a:r>
              <a:rPr lang="en-US" sz="1300" dirty="0"/>
              <a:t>“We are now going to watch a short video of an actual space shuttle launch. Enjoy this amazing event!”</a:t>
            </a:r>
            <a:endParaRPr lang="en-US" sz="1300" b="1" dirty="0"/>
          </a:p>
          <a:p>
            <a:endParaRPr lang="en-US" sz="1300" b="1" dirty="0">
              <a:hlinkClick r:id="rId2"/>
            </a:endParaRPr>
          </a:p>
          <a:p>
            <a:r>
              <a:rPr lang="en-US" sz="1300" dirty="0">
                <a:hlinkClick r:id="rId2"/>
              </a:rPr>
              <a:t>Space shuttle launch video</a:t>
            </a:r>
            <a:r>
              <a:rPr lang="en-US" sz="1300" dirty="0"/>
              <a:t> [Right click on link and then click on </a:t>
            </a:r>
            <a:r>
              <a:rPr lang="en-US" sz="1300" i="1" dirty="0"/>
              <a:t>open hyper link </a:t>
            </a:r>
            <a:r>
              <a:rPr lang="en-US" sz="1300" dirty="0"/>
              <a:t>to access video]</a:t>
            </a:r>
          </a:p>
          <a:p>
            <a:r>
              <a:rPr lang="en-US" sz="1300" dirty="0"/>
              <a:t>Duration: 1:22</a:t>
            </a:r>
          </a:p>
          <a:p>
            <a:endParaRPr lang="en-US" sz="1300" dirty="0"/>
          </a:p>
          <a:p>
            <a:r>
              <a:rPr lang="en-US" sz="1300" b="1" dirty="0"/>
              <a:t>Facilitator </a:t>
            </a:r>
            <a:r>
              <a:rPr lang="en-US" sz="1300" b="1" dirty="0"/>
              <a:t>says: </a:t>
            </a:r>
            <a:r>
              <a:rPr lang="en-US" sz="1300" dirty="0"/>
              <a:t>"Turn to your partner and discuss what you observed from the video.”</a:t>
            </a:r>
            <a:endParaRPr lang="en-US" sz="1300" dirty="0"/>
          </a:p>
          <a:p>
            <a:endParaRPr lang="en-US" sz="1300" dirty="0"/>
          </a:p>
          <a:p>
            <a:r>
              <a:rPr lang="en-US" sz="1300" b="1" dirty="0"/>
              <a:t>Facilitator says: “In your performance task, you will be learning more </a:t>
            </a:r>
            <a:r>
              <a:rPr lang="en-US" sz="1300" b="1" dirty="0"/>
              <a:t>about the experiences of different astronauts. The </a:t>
            </a:r>
            <a:r>
              <a:rPr lang="en-US" sz="1300" b="1" dirty="0"/>
              <a:t>group work you did today should help prepare you for the research and writing you will be doing in the performance task.” </a:t>
            </a:r>
          </a:p>
          <a:p>
            <a:endParaRPr lang="en-US" sz="1300" b="1" dirty="0"/>
          </a:p>
          <a:p>
            <a:r>
              <a:rPr lang="en-US" sz="1300" b="1" dirty="0"/>
              <a:t>Note: Facilitator should collect student notes from this activity.</a:t>
            </a:r>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b="1" dirty="0"/>
          </a:p>
          <a:p>
            <a:endParaRPr lang="en-US" sz="1300" dirty="0"/>
          </a:p>
        </p:txBody>
      </p:sp>
    </p:spTree>
    <p:extLst>
      <p:ext uri="{BB962C8B-B14F-4D97-AF65-F5344CB8AC3E}">
        <p14:creationId xmlns:p14="http://schemas.microsoft.com/office/powerpoint/2010/main" val="2276133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560" y="301967"/>
            <a:ext cx="3886200" cy="410654"/>
          </a:xfrm>
          <a:prstGeom prst="rect">
            <a:avLst/>
          </a:prstGeom>
        </p:spPr>
        <p:txBody>
          <a:bodyPr lIns="101882" tIns="50941" rIns="101882" bIns="50941">
            <a:spAutoFit/>
          </a:bodyPr>
          <a:lstStyle/>
          <a:p>
            <a:pPr algn="ctr"/>
            <a:r>
              <a:rPr lang="en-US" dirty="0"/>
              <a:t>A</a:t>
            </a:r>
            <a:r>
              <a:rPr lang="en-US" dirty="0" smtClean="0"/>
              <a:t>ncillary </a:t>
            </a:r>
            <a:r>
              <a:rPr lang="en-US" dirty="0"/>
              <a:t>M</a:t>
            </a:r>
            <a:r>
              <a:rPr lang="en-US" dirty="0" smtClean="0"/>
              <a:t>aterials</a:t>
            </a:r>
            <a:endParaRPr lang="en-US" dirty="0"/>
          </a:p>
        </p:txBody>
      </p:sp>
      <p:sp>
        <p:nvSpPr>
          <p:cNvPr id="2" name="Rectangle 1"/>
          <p:cNvSpPr/>
          <p:nvPr/>
        </p:nvSpPr>
        <p:spPr>
          <a:xfrm>
            <a:off x="1377394" y="1294031"/>
            <a:ext cx="4758533" cy="7581847"/>
          </a:xfrm>
          <a:prstGeom prst="rect">
            <a:avLst/>
          </a:prstGeom>
        </p:spPr>
        <p:txBody>
          <a:bodyPr wrap="square" lIns="101882" tIns="50941" rIns="101882" bIns="50941">
            <a:spAutoFit/>
          </a:bodyPr>
          <a:lstStyle/>
          <a:p>
            <a:r>
              <a:rPr lang="en-US" dirty="0" smtClean="0"/>
              <a:t>                  </a:t>
            </a:r>
            <a:r>
              <a:rPr lang="en-US" sz="2700" dirty="0"/>
              <a:t>Space Exploration</a:t>
            </a:r>
          </a:p>
          <a:p>
            <a:endParaRPr lang="en-US" sz="2700" dirty="0"/>
          </a:p>
          <a:p>
            <a:endParaRPr lang="en-US" sz="2700" dirty="0"/>
          </a:p>
          <a:p>
            <a:endParaRPr lang="en-US" sz="2700" dirty="0"/>
          </a:p>
          <a:p>
            <a:endParaRPr lang="en-US" sz="2700" dirty="0"/>
          </a:p>
          <a:p>
            <a:endParaRPr lang="en-US" sz="2700" dirty="0"/>
          </a:p>
          <a:p>
            <a:endParaRPr lang="en-US" sz="2700" dirty="0"/>
          </a:p>
          <a:p>
            <a:r>
              <a:rPr lang="en-US" sz="2700" dirty="0"/>
              <a:t> </a:t>
            </a:r>
          </a:p>
          <a:p>
            <a:endParaRPr lang="en-US" sz="2700" dirty="0"/>
          </a:p>
          <a:p>
            <a:endParaRPr lang="en-US" sz="2700" dirty="0"/>
          </a:p>
          <a:p>
            <a:endParaRPr lang="en-US" sz="2700" dirty="0"/>
          </a:p>
          <a:p>
            <a:endParaRPr lang="en-US" sz="2700" dirty="0"/>
          </a:p>
          <a:p>
            <a:r>
              <a:rPr lang="en-US" sz="2700" dirty="0"/>
              <a:t>The </a:t>
            </a:r>
            <a:r>
              <a:rPr lang="en-US" sz="2700" dirty="0"/>
              <a:t>investigation of physical conditions in space and on stars, planets, and other celestial bodies through the use of satellites, space probes, or spacecraft with human crews.</a:t>
            </a:r>
          </a:p>
        </p:txBody>
      </p:sp>
      <p:pic>
        <p:nvPicPr>
          <p:cNvPr id="3076" name="Picture 4" descr="Image result for outer sp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91" y="2133183"/>
            <a:ext cx="5710139" cy="36880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06042" y="704169"/>
            <a:ext cx="873116" cy="349098"/>
          </a:xfrm>
          <a:prstGeom prst="rect">
            <a:avLst/>
          </a:prstGeom>
          <a:noFill/>
        </p:spPr>
        <p:txBody>
          <a:bodyPr wrap="none" lIns="101882" tIns="50941" rIns="101882" bIns="50941" rtlCol="0">
            <a:spAutoFit/>
          </a:bodyPr>
          <a:lstStyle/>
          <a:p>
            <a:r>
              <a:rPr lang="en-US" sz="1600" dirty="0"/>
              <a:t>Figure 1</a:t>
            </a:r>
            <a:endParaRPr lang="en-US" sz="1600" dirty="0"/>
          </a:p>
        </p:txBody>
      </p:sp>
    </p:spTree>
    <p:extLst>
      <p:ext uri="{BB962C8B-B14F-4D97-AF65-F5344CB8AC3E}">
        <p14:creationId xmlns:p14="http://schemas.microsoft.com/office/powerpoint/2010/main" val="3869512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560" y="301967"/>
            <a:ext cx="3886200" cy="410654"/>
          </a:xfrm>
          <a:prstGeom prst="rect">
            <a:avLst/>
          </a:prstGeom>
        </p:spPr>
        <p:txBody>
          <a:bodyPr lIns="101882" tIns="50941" rIns="101882" bIns="50941">
            <a:spAutoFit/>
          </a:bodyPr>
          <a:lstStyle/>
          <a:p>
            <a:pPr algn="ctr"/>
            <a:r>
              <a:rPr lang="en-US" dirty="0"/>
              <a:t>A</a:t>
            </a:r>
            <a:r>
              <a:rPr lang="en-US" dirty="0" smtClean="0"/>
              <a:t>ncillary </a:t>
            </a:r>
            <a:r>
              <a:rPr lang="en-US" dirty="0"/>
              <a:t>M</a:t>
            </a:r>
            <a:r>
              <a:rPr lang="en-US" dirty="0" smtClean="0"/>
              <a:t>aterials</a:t>
            </a:r>
            <a:endParaRPr lang="en-US" dirty="0"/>
          </a:p>
        </p:txBody>
      </p:sp>
      <p:sp>
        <p:nvSpPr>
          <p:cNvPr id="2" name="Rectangle 1"/>
          <p:cNvSpPr/>
          <p:nvPr/>
        </p:nvSpPr>
        <p:spPr>
          <a:xfrm>
            <a:off x="1804827" y="1257300"/>
            <a:ext cx="4758533" cy="3796196"/>
          </a:xfrm>
          <a:prstGeom prst="rect">
            <a:avLst/>
          </a:prstGeom>
        </p:spPr>
        <p:txBody>
          <a:bodyPr wrap="square" lIns="101882" tIns="50941" rIns="101882" bIns="50941">
            <a:spAutoFit/>
          </a:bodyPr>
          <a:lstStyle/>
          <a:p>
            <a:r>
              <a:rPr lang="en-US" dirty="0" smtClean="0"/>
              <a:t>                      Astronaut</a:t>
            </a: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r>
              <a:rPr lang="en-US" dirty="0" smtClean="0"/>
              <a:t> A scientist </a:t>
            </a:r>
            <a:r>
              <a:rPr lang="en-US" dirty="0"/>
              <a:t>who </a:t>
            </a:r>
            <a:r>
              <a:rPr lang="en-US" dirty="0" smtClean="0"/>
              <a:t>travels </a:t>
            </a:r>
            <a:r>
              <a:rPr lang="en-US" dirty="0"/>
              <a:t>into space.</a:t>
            </a:r>
          </a:p>
        </p:txBody>
      </p:sp>
      <p:sp>
        <p:nvSpPr>
          <p:cNvPr id="3" name="TextBox 2"/>
          <p:cNvSpPr txBox="1"/>
          <p:nvPr/>
        </p:nvSpPr>
        <p:spPr>
          <a:xfrm>
            <a:off x="3106042" y="704169"/>
            <a:ext cx="919604" cy="349098"/>
          </a:xfrm>
          <a:prstGeom prst="rect">
            <a:avLst/>
          </a:prstGeom>
          <a:noFill/>
        </p:spPr>
        <p:txBody>
          <a:bodyPr wrap="none" lIns="101882" tIns="50941" rIns="101882" bIns="50941" rtlCol="0">
            <a:spAutoFit/>
          </a:bodyPr>
          <a:lstStyle/>
          <a:p>
            <a:r>
              <a:rPr lang="en-US" sz="1600" dirty="0"/>
              <a:t>Figure 2 </a:t>
            </a:r>
            <a:endParaRPr lang="en-US" sz="1600" dirty="0"/>
          </a:p>
        </p:txBody>
      </p:sp>
      <p:pic>
        <p:nvPicPr>
          <p:cNvPr id="7170" name="Picture 2" descr="http://study.com/cimages/multimages/16/astronaut-floating-sp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4060" y="1721813"/>
            <a:ext cx="4048125" cy="28289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alesofcuriosity.com/v/Man_On_The_Moon/i/The_Crew_of_Apollo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 y="5867400"/>
            <a:ext cx="5311140" cy="2899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69765" y="5532120"/>
            <a:ext cx="738079" cy="410654"/>
          </a:xfrm>
          <a:prstGeom prst="rect">
            <a:avLst/>
          </a:prstGeom>
          <a:noFill/>
        </p:spPr>
        <p:txBody>
          <a:bodyPr wrap="none" lIns="101882" tIns="50941" rIns="101882" bIns="50941" rtlCol="0">
            <a:spAutoFit/>
          </a:bodyPr>
          <a:lstStyle/>
          <a:p>
            <a:r>
              <a:rPr lang="en-US" dirty="0" smtClean="0"/>
              <a:t>Crew</a:t>
            </a:r>
            <a:endParaRPr lang="en-US" dirty="0"/>
          </a:p>
        </p:txBody>
      </p:sp>
      <p:sp>
        <p:nvSpPr>
          <p:cNvPr id="6" name="TextBox 5"/>
          <p:cNvSpPr txBox="1"/>
          <p:nvPr/>
        </p:nvSpPr>
        <p:spPr>
          <a:xfrm>
            <a:off x="1554480" y="9017068"/>
            <a:ext cx="4547968" cy="410654"/>
          </a:xfrm>
          <a:prstGeom prst="rect">
            <a:avLst/>
          </a:prstGeom>
          <a:noFill/>
        </p:spPr>
        <p:txBody>
          <a:bodyPr wrap="none" lIns="101882" tIns="50941" rIns="101882" bIns="50941" rtlCol="0">
            <a:spAutoFit/>
          </a:bodyPr>
          <a:lstStyle/>
          <a:p>
            <a:r>
              <a:rPr lang="en-US" dirty="0" smtClean="0"/>
              <a:t>A group of astronauts who work together.</a:t>
            </a:r>
            <a:endParaRPr lang="en-US" dirty="0"/>
          </a:p>
        </p:txBody>
      </p:sp>
    </p:spTree>
    <p:extLst>
      <p:ext uri="{BB962C8B-B14F-4D97-AF65-F5344CB8AC3E}">
        <p14:creationId xmlns:p14="http://schemas.microsoft.com/office/powerpoint/2010/main" val="4064341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6250</Words>
  <Application>Microsoft Office PowerPoint</Application>
  <PresentationFormat>Custom</PresentationFormat>
  <Paragraphs>935</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Susan Richmond</cp:lastModifiedBy>
  <cp:revision>95</cp:revision>
  <dcterms:created xsi:type="dcterms:W3CDTF">2014-11-20T22:29:18Z</dcterms:created>
  <dcterms:modified xsi:type="dcterms:W3CDTF">2015-07-23T23:32:35Z</dcterms:modified>
</cp:coreProperties>
</file>