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3" r:id="rId2"/>
    <p:sldId id="346" r:id="rId3"/>
    <p:sldId id="315" r:id="rId4"/>
    <p:sldId id="316" r:id="rId5"/>
    <p:sldId id="339" r:id="rId6"/>
    <p:sldId id="340" r:id="rId7"/>
    <p:sldId id="341" r:id="rId8"/>
    <p:sldId id="342" r:id="rId9"/>
    <p:sldId id="343" r:id="rId10"/>
    <p:sldId id="344" r:id="rId11"/>
    <p:sldId id="338" r:id="rId12"/>
    <p:sldId id="318" r:id="rId13"/>
    <p:sldId id="319" r:id="rId14"/>
    <p:sldId id="320" r:id="rId15"/>
    <p:sldId id="321" r:id="rId16"/>
    <p:sldId id="322" r:id="rId17"/>
    <p:sldId id="323" r:id="rId18"/>
    <p:sldId id="324" r:id="rId19"/>
    <p:sldId id="325" r:id="rId20"/>
    <p:sldId id="326" r:id="rId21"/>
    <p:sldId id="327" r:id="rId22"/>
    <p:sldId id="328" r:id="rId23"/>
    <p:sldId id="283" r:id="rId24"/>
    <p:sldId id="330" r:id="rId25"/>
    <p:sldId id="331" r:id="rId26"/>
    <p:sldId id="332" r:id="rId27"/>
    <p:sldId id="333" r:id="rId28"/>
    <p:sldId id="334" r:id="rId29"/>
    <p:sldId id="335" r:id="rId30"/>
    <p:sldId id="336" r:id="rId31"/>
    <p:sldId id="337" r:id="rId3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1003" y="67"/>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18AC0-D98B-4F11-BEA3-9B60722A9819}" type="datetimeFigureOut">
              <a:rPr lang="en-US" smtClean="0"/>
              <a:pPr/>
              <a:t>7/23/2015</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781D6-321B-486C-B651-0589919B2DA2}" type="slidenum">
              <a:rPr lang="en-US" smtClean="0"/>
              <a:pPr/>
              <a:t>‹#›</a:t>
            </a:fld>
            <a:endParaRPr lang="en-US"/>
          </a:p>
        </p:txBody>
      </p:sp>
    </p:spTree>
    <p:extLst>
      <p:ext uri="{BB962C8B-B14F-4D97-AF65-F5344CB8AC3E}">
        <p14:creationId xmlns:p14="http://schemas.microsoft.com/office/powerpoint/2010/main" val="3881999445"/>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287CE-B50A-4DD8-802D-588755CAADF2}" type="slidenum">
              <a:rPr lang="en-US" smtClean="0"/>
              <a:pPr/>
              <a:t>3</a:t>
            </a:fld>
            <a:endParaRPr lang="en-US" dirty="0"/>
          </a:p>
        </p:txBody>
      </p:sp>
    </p:spTree>
    <p:extLst>
      <p:ext uri="{BB962C8B-B14F-4D97-AF65-F5344CB8AC3E}">
        <p14:creationId xmlns:p14="http://schemas.microsoft.com/office/powerpoint/2010/main" val="100109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0" name="Shape 150"/>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B5D8C-BA05-4D9E-A2E7-77445498C4FC}"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62800" y="9522884"/>
            <a:ext cx="609600" cy="535516"/>
          </a:xfrm>
          <a:prstGeom prst="rect">
            <a:avLst/>
          </a:prstGeom>
        </p:spPr>
        <p:txBody>
          <a:bodyPr/>
          <a:lstStyle>
            <a:lvl1pPr>
              <a:defRPr sz="1000"/>
            </a:lvl1pPr>
          </a:lstStyle>
          <a:p>
            <a:fld id="{CF669FE8-2A6A-4FDA-B6E7-4A7C87AD6E1D}" type="slidenum">
              <a:rPr lang="en-US" smtClean="0"/>
              <a:pPr/>
              <a:t>‹#›</a:t>
            </a:fld>
            <a:endParaRPr lang="en-US"/>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E1BEB-865A-47EF-9434-841B8BC93C6C}"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715000" y="9296400"/>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72ED-7862-4480-840F-C820247A0708}"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715000" y="9296400"/>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CC79C-F06D-4A69-9A25-CE1C3BF8F5A0}"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8020" y="9522884"/>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720E7-91C6-4216-872E-03BC006FF84B}"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8020" y="9522884"/>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4A0D45-F5C3-43B1-899B-02C281160BA1}"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8020" y="9522884"/>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6765F-0FCD-4A9D-A928-2F075873CE3A}" type="datetime1">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5715000" y="9296400"/>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C8F11-74A2-4CC2-BC4B-74BB92D85486}" type="datetime1">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8020" y="9522884"/>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554B6-F890-43E6-80AB-89EB187CA525}" type="datetime1">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8020" y="9522884"/>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9405C-7B77-4F20-B2A4-BE5349BD657B}"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715000" y="9296400"/>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0F5C9-9C1D-4B92-B816-DA5832A4B8D5}"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715000" y="9296400"/>
            <a:ext cx="754380" cy="535516"/>
          </a:xfrm>
          <a:prstGeom prst="rect">
            <a:avLst/>
          </a:prstGeom>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51A53201-A8E2-4430-A194-F7EE5F911057}" type="datetime1">
              <a:rPr lang="en-US" smtClean="0"/>
              <a:pPr/>
              <a:t>7/23/2015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7" name="TextBox 6"/>
          <p:cNvSpPr txBox="1"/>
          <p:nvPr/>
        </p:nvSpPr>
        <p:spPr>
          <a:xfrm>
            <a:off x="381000" y="9812179"/>
            <a:ext cx="5638800" cy="246221"/>
          </a:xfrm>
          <a:prstGeom prst="rect">
            <a:avLst/>
          </a:prstGeom>
          <a:noFill/>
        </p:spPr>
        <p:txBody>
          <a:bodyPr wrap="square" rtlCol="0">
            <a:spAutoFit/>
          </a:bodyPr>
          <a:lstStyle/>
          <a:p>
            <a:r>
              <a:rPr lang="en-US" sz="1000" dirty="0" smtClean="0"/>
              <a:t>HSD –</a:t>
            </a:r>
            <a:r>
              <a:rPr lang="en-US" sz="1000" baseline="0" dirty="0" smtClean="0"/>
              <a:t> OSP  Susan Richmond 2015</a:t>
            </a:r>
            <a:endParaRPr lang="en-US" sz="1000" dirty="0"/>
          </a:p>
        </p:txBody>
      </p:sp>
      <p:sp>
        <p:nvSpPr>
          <p:cNvPr id="8" name="Slide Number Placeholder 5"/>
          <p:cNvSpPr>
            <a:spLocks noGrp="1"/>
          </p:cNvSpPr>
          <p:nvPr>
            <p:ph type="sldNum" sz="quarter" idx="4"/>
          </p:nvPr>
        </p:nvSpPr>
        <p:spPr>
          <a:xfrm>
            <a:off x="7162800" y="9522884"/>
            <a:ext cx="609600" cy="535516"/>
          </a:xfrm>
          <a:prstGeom prst="rect">
            <a:avLst/>
          </a:prstGeom>
        </p:spPr>
        <p:txBody>
          <a:bodyPr/>
          <a:lstStyle>
            <a:lvl1pPr>
              <a:defRPr sz="1000"/>
            </a:lvl1pPr>
          </a:lstStyle>
          <a:p>
            <a:fld id="{CF669FE8-2A6A-4FDA-B6E7-4A7C87AD6E1D}" type="slidenum">
              <a:rPr lang="en-US" smtClean="0"/>
              <a:pPr/>
              <a:t>‹#›</a:t>
            </a:fld>
            <a:endParaRPr lang="en-US"/>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google.com/url?sa=i&amp;rct=j&amp;q=&amp;esrc=s&amp;source=images&amp;cd=&amp;cad=rja&amp;uact=8&amp;ved=0CAcQjRw&amp;url=http://carlosmalpacheco.blogspot.com/2011/09/los-franceses-y-los-numeros.html&amp;ei=U4VzVOroOqOrjAK-24GgAQ&amp;bvm=bv.80185997,d.cGE&amp;psig=AFQjCNE7XImk6Rk8L8aKqqucOpnR_jvN7w&amp;ust=141694329552848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carlosmalpacheco.blogspot.com/2011/09/los-franceses-y-los-numeros.html&amp;ei=U4VzVOroOqOrjAK-24GgAQ&amp;bvm=bv.80185997,d.cGE&amp;psig=AFQjCNE7XImk6Rk8L8aKqqucOpnR_jvN7w&amp;ust=141694329552848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healycrew.files.wordpress.com/2011/08/cropped-pta20kids20clipart_sma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599" y="228600"/>
            <a:ext cx="5029201" cy="95259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29" name="Picture 2" descr="http://www.hsd.k12.or.us/Portals/_default/Skins/DistrictSkin/images/webheads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181600" y="9296400"/>
            <a:ext cx="18481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04799" y="1071373"/>
            <a:ext cx="7162801" cy="8148827"/>
            <a:chOff x="68579" y="990600"/>
            <a:chExt cx="6873240" cy="7876929"/>
          </a:xfrm>
        </p:grpSpPr>
        <p:grpSp>
          <p:nvGrpSpPr>
            <p:cNvPr id="23" name="Group 22"/>
            <p:cNvGrpSpPr/>
            <p:nvPr/>
          </p:nvGrpSpPr>
          <p:grpSpPr>
            <a:xfrm>
              <a:off x="68579" y="990600"/>
              <a:ext cx="6873240" cy="7876929"/>
              <a:chOff x="0" y="990600"/>
              <a:chExt cx="6873240" cy="7876929"/>
            </a:xfrm>
          </p:grpSpPr>
          <p:grpSp>
            <p:nvGrpSpPr>
              <p:cNvPr id="21" name="Group 20"/>
              <p:cNvGrpSpPr/>
              <p:nvPr/>
            </p:nvGrpSpPr>
            <p:grpSpPr>
              <a:xfrm>
                <a:off x="0" y="990600"/>
                <a:ext cx="6873240" cy="7876929"/>
                <a:chOff x="0" y="990600"/>
                <a:chExt cx="6873240" cy="7876929"/>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143000"/>
                      <a:ext cx="6858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25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1533860"/>
                    <a:ext cx="6858000" cy="6994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bg1"/>
                        </a:solidFill>
                        <a:effectLst>
                          <a:reflection blurRad="12700" stA="50000" endPos="50000" dist="5000" dir="5400000" sy="-100000" rotWithShape="0"/>
                        </a:effectLst>
                        <a:latin typeface="Comic Sans MS" panose="030F0702030302020204" pitchFamily="66" charset="0"/>
                      </a:rPr>
                      <a:t>INTERIM</a:t>
                    </a:r>
                    <a:r>
                      <a:rPr lang="en-US" sz="44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 </a:t>
                    </a:r>
                    <a:r>
                      <a:rPr lang="en-US" sz="44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ASSESSMENT</a:t>
                    </a: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2"/>
                  <a:ext cx="5791199" cy="594377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960120" y="3124200"/>
                <a:ext cx="3505200" cy="2052799"/>
              </a:xfrm>
              <a:prstGeom prst="rect">
                <a:avLst/>
              </a:prstGeom>
              <a:noFill/>
            </p:spPr>
            <p:txBody>
              <a:bodyPr wrap="square" rtlCol="0">
                <a:spAutoFit/>
              </a:bodyPr>
              <a:lstStyle/>
              <a:p>
                <a:pPr algn="r"/>
                <a:endParaRPr lang="en-US" sz="2400" b="1" i="1" dirty="0" smtClean="0">
                  <a:effectLst>
                    <a:outerShdw blurRad="38100" dist="38100" dir="2700000" algn="tl">
                      <a:srgbClr val="000000">
                        <a:alpha val="43137"/>
                      </a:srgbClr>
                    </a:outerShdw>
                  </a:effectLst>
                </a:endParaRPr>
              </a:p>
              <a:p>
                <a:pPr algn="r"/>
                <a:endParaRPr lang="en-US" sz="2400" b="1" i="1" dirty="0" smtClean="0">
                  <a:effectLst>
                    <a:outerShdw blurRad="38100" dist="38100" dir="2700000" algn="tl">
                      <a:srgbClr val="000000">
                        <a:alpha val="43137"/>
                      </a:srgbClr>
                    </a:outerShdw>
                  </a:effectLst>
                </a:endParaRPr>
              </a:p>
              <a:p>
                <a:pPr algn="r"/>
                <a:r>
                  <a:rPr lang="en-US" sz="2400" b="1" i="1" dirty="0" smtClean="0">
                    <a:effectLst>
                      <a:outerShdw blurRad="38100" dist="38100" dir="2700000" algn="tl">
                        <a:srgbClr val="000000">
                          <a:alpha val="43137"/>
                        </a:srgbClr>
                      </a:outerShdw>
                    </a:effectLst>
                  </a:rPr>
                  <a:t>Teacher Directions</a:t>
                </a:r>
              </a:p>
              <a:p>
                <a:pPr algn="r"/>
                <a:endParaRPr lang="en-US" sz="2400" b="1" i="1" dirty="0">
                  <a:effectLst>
                    <a:outerShdw blurRad="38100" dist="38100" dir="2700000" algn="tl">
                      <a:srgbClr val="000000">
                        <a:alpha val="43137"/>
                      </a:srgbClr>
                    </a:outerShdw>
                  </a:effectLst>
                </a:endParaRPr>
              </a:p>
              <a:p>
                <a:pPr algn="r"/>
                <a:endParaRPr lang="en-US" sz="3600" b="1" dirty="0">
                  <a:effectLst>
                    <a:outerShdw blurRad="38100" dist="38100" dir="2700000" algn="tl">
                      <a:srgbClr val="000000">
                        <a:alpha val="43137"/>
                      </a:srgbClr>
                    </a:outerShdw>
                  </a:effectLst>
                </a:endParaRPr>
              </a:p>
            </p:txBody>
          </p:sp>
        </p:grpSp>
        <p:sp>
          <p:nvSpPr>
            <p:cNvPr id="25" name="Rectangle 24"/>
            <p:cNvSpPr/>
            <p:nvPr/>
          </p:nvSpPr>
          <p:spPr>
            <a:xfrm>
              <a:off x="2167419" y="5847573"/>
              <a:ext cx="2633186" cy="803270"/>
            </a:xfrm>
            <a:prstGeom prst="rect">
              <a:avLst/>
            </a:prstGeom>
            <a:noFill/>
          </p:spPr>
          <p:txBody>
            <a:bodyPr wrap="none" lIns="91440" tIns="45720" rIns="91440" bIns="45720">
              <a:spAutoFit/>
            </a:bodyPr>
            <a:lstStyle/>
            <a:p>
              <a:pPr algn="ctr"/>
              <a:r>
                <a:rPr lang="en-US" sz="4800" b="1" i="1" dirty="0">
                  <a:ln w="1905"/>
                  <a:solidFill>
                    <a:schemeClr val="bg2">
                      <a:lumMod val="10000"/>
                    </a:schemeClr>
                  </a:solidFill>
                  <a:effectLst>
                    <a:innerShdw blurRad="69850" dist="43180" dir="5400000">
                      <a:srgbClr val="000000">
                        <a:alpha val="65000"/>
                      </a:srgbClr>
                    </a:innerShdw>
                  </a:effectLst>
                </a:rPr>
                <a:t>First Grade</a:t>
              </a:r>
            </a:p>
          </p:txBody>
        </p:sp>
      </p:grpSp>
      <p:pic>
        <p:nvPicPr>
          <p:cNvPr id="1026" name="Picture 2" descr="https://encrypted-tbn2.gstatic.com/images?q=tbn:ANd9GcTFbOO8s7MVPpb067Bj72xBxfmBuddPEIrOyYZD821qYC-GpYN7">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46" r="18056"/>
          <a:stretch/>
        </p:blipFill>
        <p:spPr bwMode="auto">
          <a:xfrm>
            <a:off x="1615668" y="5618936"/>
            <a:ext cx="898932" cy="1478830"/>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p:cNvSpPr>
            <a:spLocks noGrp="1"/>
          </p:cNvSpPr>
          <p:nvPr>
            <p:ph type="sldNum" sz="quarter" idx="12"/>
          </p:nvPr>
        </p:nvSpPr>
        <p:spPr/>
        <p:txBody>
          <a:bodyPr/>
          <a:lstStyle/>
          <a:p>
            <a:fld id="{CF669FE8-2A6A-4FDA-B6E7-4A7C87AD6E1D}" type="slidenum">
              <a:rPr lang="en-US" smtClean="0"/>
              <a:pPr/>
              <a:t>1</a:t>
            </a:fld>
            <a:endParaRPr lang="en-US"/>
          </a:p>
        </p:txBody>
      </p:sp>
    </p:spTree>
    <p:extLst>
      <p:ext uri="{BB962C8B-B14F-4D97-AF65-F5344CB8AC3E}">
        <p14:creationId xmlns:p14="http://schemas.microsoft.com/office/powerpoint/2010/main" val="26686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320362"/>
          </a:xfrm>
          <a:prstGeom prst="rect">
            <a:avLst/>
          </a:prstGeom>
        </p:spPr>
        <p:txBody>
          <a:bodyPr wrap="square" lIns="101882" tIns="50941" rIns="101882" bIns="50941">
            <a:spAutoFit/>
          </a:bodyPr>
          <a:lstStyle/>
          <a:p>
            <a:pPr algn="ctr"/>
            <a:r>
              <a:rPr lang="en-US" dirty="0"/>
              <a:t>A</a:t>
            </a:r>
            <a:r>
              <a:rPr lang="en-US" dirty="0" smtClean="0"/>
              <a:t>ncillary Materials</a:t>
            </a:r>
          </a:p>
          <a:p>
            <a:endParaRPr lang="en-US" sz="1300" dirty="0"/>
          </a:p>
          <a:p>
            <a:endParaRPr lang="en-US" sz="1300" dirty="0"/>
          </a:p>
          <a:p>
            <a:r>
              <a:rPr lang="en-US" sz="1300" dirty="0"/>
              <a:t>Picture 3</a:t>
            </a:r>
          </a:p>
          <a:p>
            <a:endParaRPr lang="en-US"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 y="1990923"/>
            <a:ext cx="6539854" cy="421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3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Shape 144"/>
          <p:cNvGraphicFramePr/>
          <p:nvPr/>
        </p:nvGraphicFramePr>
        <p:xfrm>
          <a:off x="123818" y="687841"/>
          <a:ext cx="7556200" cy="7556360"/>
        </p:xfrm>
        <a:graphic>
          <a:graphicData uri="http://schemas.openxmlformats.org/drawingml/2006/table">
            <a:tbl>
              <a:tblPr>
                <a:noFill/>
              </a:tblPr>
              <a:tblGrid>
                <a:gridCol w="677850"/>
                <a:gridCol w="1542275"/>
                <a:gridCol w="1465150"/>
                <a:gridCol w="1310925"/>
                <a:gridCol w="1388050"/>
                <a:gridCol w="117195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-W.1.2.1-3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-W.2.2.1-3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-none</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-W.1.2.4</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-W.K.2.3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-W.1.5.2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3129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Explains something more about the topic OR a connection is</a:t>
                      </a:r>
                    </a:p>
                    <a:p>
                      <a:pPr marL="0" marR="0" lvl="0" indent="0" algn="l" rtl="0">
                        <a:spcBef>
                          <a:spcPts val="0"/>
                        </a:spcBef>
                        <a:buSzPct val="25000"/>
                        <a:buNone/>
                      </a:pPr>
                      <a:r>
                        <a:rPr lang="en-US" sz="900" u="none" strike="noStrike" cap="none" baseline="0">
                          <a:latin typeface="Calibri"/>
                          <a:ea typeface="Calibri"/>
                          <a:cs typeface="Calibri"/>
                          <a:sym typeface="Calibri"/>
                        </a:rPr>
                        <a:t>made between topic &amp; broader idea(s)</a:t>
                      </a:r>
                    </a:p>
                    <a:p>
                      <a:pPr marL="0" marR="0" lvl="0" indent="0" algn="l" rtl="0">
                        <a:spcBef>
                          <a:spcPts val="0"/>
                        </a:spcBef>
                        <a:buSzPct val="25000"/>
                        <a:buNone/>
                      </a:pPr>
                      <a:r>
                        <a:rPr lang="en-US" sz="900" u="none" strike="noStrike" cap="none" baseline="0">
                          <a:latin typeface="Calibri"/>
                          <a:ea typeface="Calibri"/>
                          <a:cs typeface="Calibri"/>
                          <a:sym typeface="Calibri"/>
                        </a:rPr>
                        <a:t>Clearly presents the topic and focus/controlling idea</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 conclusion support focus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 because, since, and, but, also, for example, since) to connect or</a:t>
                      </a:r>
                    </a:p>
                    <a:p>
                      <a:pPr marL="0" marR="0" lvl="0" indent="0" algn="l" rtl="0">
                        <a:spcBef>
                          <a:spcPts val="0"/>
                        </a:spcBef>
                        <a:buSzPct val="25000"/>
                        <a:buNone/>
                      </a:pPr>
                      <a:r>
                        <a:rPr lang="en-US" sz="900" u="none" strike="noStrike" cap="none" baseline="0">
                          <a:latin typeface="Calibri"/>
                          <a:ea typeface="Calibri"/>
                          <a:cs typeface="Calibri"/>
                          <a:sym typeface="Calibri"/>
                        </a:rPr>
                        <a:t>group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depth of information; insightful </a:t>
                      </a:r>
                    </a:p>
                    <a:p>
                      <a:pPr marL="0" marR="0" lvl="0" indent="0" algn="l" rtl="0">
                        <a:spcBef>
                          <a:spcPts val="0"/>
                        </a:spcBef>
                        <a:buSzPct val="25000"/>
                        <a:buNone/>
                      </a:pPr>
                      <a:r>
                        <a:rPr lang="en-US" sz="900" u="none" strike="noStrike" cap="none" baseline="0">
                          <a:latin typeface="Calibri"/>
                          <a:ea typeface="Calibri"/>
                          <a:cs typeface="Calibri"/>
                          <a:sym typeface="Calibri"/>
                        </a:rPr>
                        <a:t>Elaborates using a variety of relevant details,</a:t>
                      </a:r>
                    </a:p>
                    <a:p>
                      <a:pPr marL="0" marR="0" lvl="0" indent="0" algn="l" rtl="0">
                        <a:spcBef>
                          <a:spcPts val="0"/>
                        </a:spcBef>
                        <a:buSzPct val="25000"/>
                        <a:buNone/>
                      </a:pPr>
                      <a:r>
                        <a:rPr lang="en-US" sz="900" u="none" strike="noStrike" cap="none" baseline="0">
                          <a:latin typeface="Calibri"/>
                          <a:ea typeface="Calibri"/>
                          <a:cs typeface="Calibri"/>
                          <a:sym typeface="Calibri"/>
                        </a:rPr>
                        <a:t>definitions,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text evidence to</a:t>
                      </a:r>
                    </a:p>
                    <a:p>
                      <a:pPr marL="0" marR="0" lvl="0" indent="0" algn="l" rtl="0">
                        <a:spcBef>
                          <a:spcPts val="0"/>
                        </a:spcBef>
                        <a:buSzPct val="25000"/>
                        <a:buNone/>
                      </a:pPr>
                      <a:r>
                        <a:rPr lang="en-US" sz="900" u="none" strike="noStrike" cap="none" baseline="0">
                          <a:latin typeface="Calibri"/>
                          <a:ea typeface="Calibri"/>
                          <a:cs typeface="Calibri"/>
                          <a:sym typeface="Calibri"/>
                        </a:rPr>
                        <a:t>support focus/concepts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voice/tone of</a:t>
                      </a:r>
                    </a:p>
                    <a:p>
                      <a:pPr marL="0" marR="0" lvl="0" indent="0" algn="l" rtl="0">
                        <a:spcBef>
                          <a:spcPts val="0"/>
                        </a:spcBef>
                        <a:buSzPct val="25000"/>
                        <a:buNone/>
                      </a:pPr>
                      <a:r>
                        <a:rPr lang="en-US" sz="900" u="none" strike="noStrike" cap="none" baseline="0">
                          <a:latin typeface="Calibri"/>
                          <a:ea typeface="Calibri"/>
                          <a:cs typeface="Calibri"/>
                          <a:sym typeface="Calibri"/>
                        </a:rPr>
                        <a:t>knowledgeable person</a:t>
                      </a:r>
                    </a:p>
                    <a:p>
                      <a:pPr marL="0" marR="0" lvl="0" indent="0" algn="l" rtl="0">
                        <a:spcBef>
                          <a:spcPts val="0"/>
                        </a:spcBef>
                        <a:buSzPct val="25000"/>
                        <a:buNone/>
                      </a:pPr>
                      <a:r>
                        <a:rPr lang="en-US" sz="900" u="none" strike="noStrike" cap="none" baseline="0">
                          <a:latin typeface="Calibri"/>
                          <a:ea typeface="Calibri"/>
                          <a:cs typeface="Calibri"/>
                          <a:sym typeface="Calibri"/>
                        </a:rPr>
                        <a:t>conveying information</a:t>
                      </a:r>
                    </a:p>
                    <a:p>
                      <a:pPr marL="0" marR="0" lvl="0" indent="0" algn="l" rtl="0">
                        <a:spcBef>
                          <a:spcPts val="0"/>
                        </a:spcBef>
                        <a:buSzPct val="25000"/>
                        <a:buNone/>
                      </a:pPr>
                      <a:r>
                        <a:rPr lang="en-US" sz="900" u="none" strike="noStrike" cap="none" baseline="0">
                          <a:latin typeface="Calibri"/>
                          <a:ea typeface="Calibri"/>
                          <a:cs typeface="Calibri"/>
                          <a:sym typeface="Calibri"/>
                        </a:rPr>
                        <a:t>– knows when to use</a:t>
                      </a:r>
                    </a:p>
                    <a:p>
                      <a:pPr marL="0" marR="0" lvl="0" indent="0" algn="l" rtl="0">
                        <a:spcBef>
                          <a:spcPts val="0"/>
                        </a:spcBef>
                        <a:buSzPct val="25000"/>
                        <a:buNone/>
                      </a:pPr>
                      <a:r>
                        <a:rPr lang="en-US" sz="900" u="none" strike="noStrike" cap="none" baseline="0">
                          <a:latin typeface="Calibri"/>
                          <a:ea typeface="Calibri"/>
                          <a:cs typeface="Calibri"/>
                          <a:sym typeface="Calibri"/>
                        </a:rPr>
                        <a:t>formal-informal</a:t>
                      </a:r>
                    </a:p>
                    <a:p>
                      <a:pPr marL="0" marR="0" lvl="0" indent="0" algn="l" rtl="0">
                        <a:spcBef>
                          <a:spcPts val="0"/>
                        </a:spcBef>
                        <a:buSzPct val="25000"/>
                        <a:buNone/>
                      </a:pPr>
                      <a:r>
                        <a:rPr lang="en-US" sz="900" u="none" strike="noStrike" cap="none" baseline="0">
                          <a:latin typeface="Calibri"/>
                          <a:ea typeface="Calibri"/>
                          <a:cs typeface="Calibri"/>
                          <a:sym typeface="Calibri"/>
                        </a:rPr>
                        <a:t>language</a:t>
                      </a:r>
                    </a:p>
                    <a:p>
                      <a:pPr marL="0" marR="0" lvl="0" indent="0" algn="l" rtl="0">
                        <a:spcBef>
                          <a:spcPts val="0"/>
                        </a:spcBef>
                        <a:buSzPct val="25000"/>
                        <a:buNone/>
                      </a:pPr>
                      <a:r>
                        <a:rPr lang="en-US" sz="900" u="none" strike="noStrike" cap="none" baseline="0">
                          <a:latin typeface="Calibri"/>
                          <a:ea typeface="Calibri"/>
                          <a:cs typeface="Calibri"/>
                          <a:sym typeface="Calibri"/>
                        </a:rPr>
                        <a:t>Uses effective, precise</a:t>
                      </a:r>
                    </a:p>
                    <a:p>
                      <a:pPr marL="0" marR="0" lvl="0" indent="0" algn="l" rtl="0">
                        <a:spcBef>
                          <a:spcPts val="0"/>
                        </a:spcBef>
                        <a:buSzPct val="25000"/>
                        <a:buNone/>
                      </a:pPr>
                      <a:r>
                        <a:rPr lang="en-US" sz="900" u="none" strike="noStrike" cap="none" baseline="0">
                          <a:latin typeface="Calibri"/>
                          <a:ea typeface="Calibri"/>
                          <a:cs typeface="Calibri"/>
                          <a:sym typeface="Calibri"/>
                        </a:rPr>
                        <a:t>vocabulary and variety</a:t>
                      </a:r>
                    </a:p>
                    <a:p>
                      <a:pPr marL="0" marR="0" lvl="0" indent="0" algn="l" rtl="0">
                        <a:spcBef>
                          <a:spcPts val="0"/>
                        </a:spcBef>
                        <a:buSzPct val="25000"/>
                        <a:buNone/>
                      </a:pPr>
                      <a:r>
                        <a:rPr lang="en-US" sz="900" u="none" strike="noStrike" cap="none" baseline="0">
                          <a:latin typeface="Calibri"/>
                          <a:ea typeface="Calibri"/>
                          <a:cs typeface="Calibri"/>
                          <a:sym typeface="Calibri"/>
                        </a:rPr>
                        <a:t>of sentence structures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 or mechanics as appropriate to grade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107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Topic (context) and</a:t>
                      </a:r>
                    </a:p>
                    <a:p>
                      <a:pPr marL="0" marR="0" lvl="0" indent="0" algn="l" rtl="0">
                        <a:spcBef>
                          <a:spcPts val="0"/>
                        </a:spcBef>
                        <a:buSzPct val="25000"/>
                        <a:buNone/>
                      </a:pPr>
                      <a:r>
                        <a:rPr lang="en-US" sz="900" b="0" i="0" u="none" strike="noStrike" cap="none" baseline="0">
                          <a:latin typeface="Calibri"/>
                          <a:ea typeface="Calibri"/>
                          <a:cs typeface="Calibri"/>
                          <a:sym typeface="Calibri"/>
                        </a:rPr>
                        <a:t>focus/controlling idea</a:t>
                      </a:r>
                    </a:p>
                    <a:p>
                      <a:pPr marL="0" marR="0" lvl="0" indent="0" algn="l" rtl="0">
                        <a:spcBef>
                          <a:spcPts val="0"/>
                        </a:spcBef>
                        <a:buSzPct val="25000"/>
                        <a:buNone/>
                      </a:pPr>
                      <a:r>
                        <a:rPr lang="en-US" sz="900" b="0" i="0" u="none" strike="noStrike" cap="none" baseline="0">
                          <a:latin typeface="Calibri"/>
                          <a:ea typeface="Calibri"/>
                          <a:cs typeface="Calibri"/>
                          <a:sym typeface="Calibri"/>
                        </a:rPr>
                        <a:t>are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overall coherence</a:t>
                      </a:r>
                    </a:p>
                    <a:p>
                      <a:pPr marL="0" marR="0" lvl="0" indent="0" algn="l" rtl="0">
                        <a:spcBef>
                          <a:spcPts val="0"/>
                        </a:spcBef>
                        <a:buSzPct val="25000"/>
                        <a:buNone/>
                      </a:pPr>
                      <a:r>
                        <a:rPr lang="en-US" sz="900" b="0" i="0" u="none" strike="noStrike" cap="none" baseline="0">
                          <a:latin typeface="Calibri"/>
                          <a:ea typeface="Calibri"/>
                          <a:cs typeface="Calibri"/>
                          <a:sym typeface="Calibri"/>
                        </a:rPr>
                        <a:t>(K-3); Provides a</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 2, 3)</a:t>
                      </a:r>
                    </a:p>
                    <a:p>
                      <a:pPr marL="0" marR="0" lvl="0" indent="0" algn="l" rtl="0">
                        <a:spcBef>
                          <a:spcPts val="0"/>
                        </a:spcBef>
                        <a:buSzPct val="25000"/>
                        <a:buNone/>
                      </a:pPr>
                      <a:r>
                        <a:rPr lang="en-US" sz="900" b="0" i="0" u="none" strike="noStrike" cap="none" baseline="0">
                          <a:latin typeface="Calibri"/>
                          <a:ea typeface="Calibri"/>
                          <a:cs typeface="Calibri"/>
                          <a:sym typeface="Calibri"/>
                        </a:rPr>
                        <a:t>Groups related ideas</a:t>
                      </a:r>
                    </a:p>
                    <a:p>
                      <a:pPr marL="0" marR="0" lvl="0" indent="0" algn="l" rtl="0">
                        <a:spcBef>
                          <a:spcPts val="0"/>
                        </a:spcBef>
                        <a:buSzPct val="25000"/>
                        <a:buNone/>
                      </a:pPr>
                      <a:r>
                        <a:rPr lang="en-US" sz="900" b="0" i="0" u="none" strike="noStrike" cap="none" baseline="0">
                          <a:latin typeface="Calibri"/>
                          <a:ea typeface="Calibri"/>
                          <a:cs typeface="Calibri"/>
                          <a:sym typeface="Calibri"/>
                        </a:rPr>
                        <a:t>(gr3) that support the</a:t>
                      </a:r>
                    </a:p>
                    <a:p>
                      <a:pPr marL="0" marR="0" lvl="0" indent="0" algn="l" rtl="0">
                        <a:spcBef>
                          <a:spcPts val="0"/>
                        </a:spcBef>
                        <a:buSzPct val="25000"/>
                        <a:buNone/>
                      </a:pPr>
                      <a:r>
                        <a:rPr lang="en-US" sz="900" b="0" i="0" u="none" strike="noStrike" cap="none" baseline="0">
                          <a:latin typeface="Calibri"/>
                          <a:ea typeface="Calibri"/>
                          <a:cs typeface="Calibri"/>
                          <a:sym typeface="Calibri"/>
                        </a:rPr>
                        <a:t>focus</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(gr3)</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Some authentic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definitions, facts, text</a:t>
                      </a:r>
                    </a:p>
                    <a:p>
                      <a:pPr marL="0" marR="0" lvl="0" indent="0" algn="l" rtl="0">
                        <a:spcBef>
                          <a:spcPts val="0"/>
                        </a:spcBef>
                        <a:buSzPct val="25000"/>
                        <a:buNone/>
                      </a:pPr>
                      <a:r>
                        <a:rPr lang="en-US" sz="900" b="0" i="0" u="none" strike="noStrike" cap="none" baseline="0">
                          <a:latin typeface="Calibri"/>
                          <a:ea typeface="Calibri"/>
                          <a:cs typeface="Calibri"/>
                          <a:sym typeface="Calibri"/>
                        </a:rPr>
                        <a:t>evidence support focus</a:t>
                      </a:r>
                    </a:p>
                    <a:p>
                      <a:pPr marL="0" marR="0" lvl="0" indent="0" algn="l" rtl="0">
                        <a:spcBef>
                          <a:spcPts val="0"/>
                        </a:spcBef>
                        <a:buSzPct val="25000"/>
                        <a:buNone/>
                      </a:pPr>
                      <a:r>
                        <a:rPr lang="en-US" sz="900" b="0" i="0" u="none" strike="noStrike" cap="none" baseline="0">
                          <a:latin typeface="Calibri"/>
                          <a:ea typeface="Calibri"/>
                          <a:cs typeface="Calibri"/>
                          <a:sym typeface="Calibri"/>
                        </a:rPr>
                        <a:t>Adds labels or captions</a:t>
                      </a:r>
                    </a:p>
                    <a:p>
                      <a:pPr marL="0" marR="0" lvl="0" indent="0" algn="l" rtl="0">
                        <a:spcBef>
                          <a:spcPts val="0"/>
                        </a:spcBef>
                        <a:buSzPct val="25000"/>
                        <a:buNone/>
                      </a:pPr>
                      <a:r>
                        <a:rPr lang="en-US" sz="900" b="0" i="0" u="none" strike="noStrike" cap="none" baseline="0">
                          <a:latin typeface="Calibri"/>
                          <a:ea typeface="Calibri"/>
                          <a:cs typeface="Calibri"/>
                          <a:sym typeface="Calibri"/>
                        </a:rPr>
                        <a:t>to illustration, drawing,</a:t>
                      </a:r>
                    </a:p>
                    <a:p>
                      <a:pPr marL="0" marR="0" lvl="0" indent="0" algn="l" rtl="0">
                        <a:spcBef>
                          <a:spcPts val="0"/>
                        </a:spcBef>
                        <a:buSzPct val="25000"/>
                        <a:buNone/>
                      </a:pPr>
                      <a:r>
                        <a:rPr lang="en-US" sz="900" b="0" i="0" u="none" strike="noStrike" cap="none" baseline="0">
                          <a:latin typeface="Calibri"/>
                          <a:ea typeface="Calibri"/>
                          <a:cs typeface="Calibri"/>
                          <a:sym typeface="Calibri"/>
                        </a:rPr>
                        <a:t>visuals, charts/tables,</a:t>
                      </a:r>
                    </a:p>
                    <a:p>
                      <a:pPr marL="0" marR="0" lvl="0" indent="0" algn="l" rtl="0">
                        <a:spcBef>
                          <a:spcPts val="0"/>
                        </a:spcBef>
                        <a:buSzPct val="25000"/>
                        <a:buNone/>
                      </a:pPr>
                      <a:r>
                        <a:rPr lang="en-US" sz="900" b="0" i="0" u="none" strike="noStrike" cap="none" baseline="0">
                          <a:latin typeface="Calibri"/>
                          <a:ea typeface="Calibri"/>
                          <a:cs typeface="Calibri"/>
                          <a:sym typeface="Calibri"/>
                        </a:rPr>
                        <a:t>or diagram to enhance</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facts, and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Produces complete simple</a:t>
                      </a:r>
                    </a:p>
                    <a:p>
                      <a:pPr marL="0" marR="0" lvl="0" indent="0" algn="l" rtl="0">
                        <a:spcBef>
                          <a:spcPts val="0"/>
                        </a:spcBef>
                        <a:buSzPct val="25000"/>
                        <a:buNone/>
                      </a:pPr>
                      <a:r>
                        <a:rPr lang="en-US" sz="900" b="0" i="0" u="none" strike="noStrike" cap="none" baseline="0">
                          <a:latin typeface="Calibri"/>
                          <a:ea typeface="Calibri"/>
                          <a:cs typeface="Calibri"/>
                          <a:sym typeface="Calibri"/>
                        </a:rPr>
                        <a:t>(K), compound (g, 1- 3),</a:t>
                      </a:r>
                    </a:p>
                    <a:p>
                      <a:pPr marL="0" marR="0" lvl="0" indent="0" algn="l" rtl="0">
                        <a:spcBef>
                          <a:spcPts val="0"/>
                        </a:spcBef>
                        <a:buSzPct val="25000"/>
                        <a:buNone/>
                      </a:pPr>
                      <a:r>
                        <a:rPr lang="en-US" sz="900" b="0" i="0" u="none" strike="noStrike" cap="none" baseline="0">
                          <a:latin typeface="Calibri"/>
                          <a:ea typeface="Calibri"/>
                          <a:cs typeface="Calibri"/>
                          <a:sym typeface="Calibri"/>
                        </a:rPr>
                        <a:t>complex (gr3) sentences</a:t>
                      </a:r>
                    </a:p>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verbs, pronouns,</a:t>
                      </a:r>
                    </a:p>
                    <a:p>
                      <a:pPr marL="0" marR="0" lvl="0" indent="0" algn="l" rtl="0">
                        <a:spcBef>
                          <a:spcPts val="0"/>
                        </a:spcBef>
                        <a:buSzPct val="25000"/>
                        <a:buNone/>
                      </a:pPr>
                      <a:r>
                        <a:rPr lang="en-US" sz="900" b="0" i="0" u="none" strike="noStrike" cap="none" baseline="0">
                          <a:latin typeface="Calibri"/>
                          <a:ea typeface="Calibri"/>
                          <a:cs typeface="Calibri"/>
                          <a:sym typeface="Calibri"/>
                        </a:rPr>
                        <a:t>adjectives, adverb,</a:t>
                      </a:r>
                    </a:p>
                    <a:p>
                      <a:pPr marL="0" marR="0" lvl="0" indent="0" algn="l" rtl="0">
                        <a:spcBef>
                          <a:spcPts val="0"/>
                        </a:spcBef>
                        <a:buSzPct val="25000"/>
                        <a:buNone/>
                      </a:pPr>
                      <a:r>
                        <a:rPr lang="en-US" sz="900" b="0" i="0" u="none" strike="noStrike" cap="none" baseline="0">
                          <a:latin typeface="Calibri"/>
                          <a:ea typeface="Calibri"/>
                          <a:cs typeface="Calibri"/>
                          <a:sym typeface="Calibri"/>
                        </a:rPr>
                        <a:t>content-specific)</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/resources (gr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 (e.g.,</a:t>
                      </a:r>
                    </a:p>
                    <a:p>
                      <a:pPr marL="0" marR="0" lvl="0" indent="0" algn="l" rtl="0">
                        <a:spcBef>
                          <a:spcPts val="0"/>
                        </a:spcBef>
                        <a:buSzPct val="25000"/>
                        <a:buNone/>
                      </a:pPr>
                      <a:r>
                        <a:rPr lang="en-US" sz="900" b="0" i="0" u="none" strike="noStrike" cap="none" baseline="0">
                          <a:latin typeface="Calibri"/>
                          <a:ea typeface="Calibri"/>
                          <a:cs typeface="Calibri"/>
                          <a:sym typeface="Calibri"/>
                        </a:rPr>
                        <a:t>capitalization,</a:t>
                      </a:r>
                    </a:p>
                    <a:p>
                      <a:pPr marL="0" marR="0" lvl="0" indent="0" algn="l" rtl="0">
                        <a:spcBef>
                          <a:spcPts val="0"/>
                        </a:spcBef>
                        <a:buSzPct val="25000"/>
                        <a:buNone/>
                      </a:pPr>
                      <a:r>
                        <a:rPr lang="en-US" sz="900" b="0" i="0" u="none" strike="noStrike" cap="none" baseline="0">
                          <a:latin typeface="Calibri"/>
                          <a:ea typeface="Calibri"/>
                          <a:cs typeface="Calibri"/>
                          <a:sym typeface="Calibri"/>
                        </a:rPr>
                        <a:t>punctuation;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540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 writing</a:t>
                      </a:r>
                    </a:p>
                    <a:p>
                      <a:pPr marL="0" marR="0" lvl="0" indent="0" algn="l" rtl="0">
                        <a:spcBef>
                          <a:spcPts val="0"/>
                        </a:spcBef>
                        <a:buSzPct val="25000"/>
                        <a:buNone/>
                      </a:pPr>
                      <a:r>
                        <a:rPr lang="en-US" sz="900" u="none" strike="noStrike" cap="none" baseline="0">
                          <a:latin typeface="Calibri"/>
                          <a:ea typeface="Calibri"/>
                          <a:cs typeface="Calibri"/>
                          <a:sym typeface="Calibri"/>
                        </a:rPr>
                        <a:t>(K)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focus/information,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 (e.g.,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ideas, but may</a:t>
                      </a:r>
                    </a:p>
                    <a:p>
                      <a:pPr marL="0" marR="0" lvl="0" indent="0" algn="l" rtl="0">
                        <a:spcBef>
                          <a:spcPts val="0"/>
                        </a:spcBef>
                        <a:buSzPct val="25000"/>
                        <a:buNone/>
                      </a:pPr>
                      <a:r>
                        <a:rPr lang="en-US" sz="900" u="none" strike="noStrike" cap="none" baseline="0">
                          <a:latin typeface="Calibri"/>
                          <a:ea typeface="Calibri"/>
                          <a:cs typeface="Calibri"/>
                          <a:sym typeface="Calibri"/>
                        </a:rPr>
                        <a:t>not be logical or make</a:t>
                      </a:r>
                    </a:p>
                    <a:p>
                      <a:pPr marL="0" marR="0" lvl="0" indent="0" algn="l" rtl="0">
                        <a:spcBef>
                          <a:spcPts val="0"/>
                        </a:spcBef>
                        <a:buSzPct val="25000"/>
                        <a:buNone/>
                      </a:pPr>
                      <a:r>
                        <a:rPr lang="en-US" sz="900" u="none" strike="noStrike" cap="none" baseline="0">
                          <a:latin typeface="Calibri"/>
                          <a:ea typeface="Calibri"/>
                          <a:cs typeface="Calibri"/>
                          <a:sym typeface="Calibri"/>
                        </a:rPr>
                        <a:t>sense)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with support/</a:t>
                      </a:r>
                    </a:p>
                    <a:p>
                      <a:pPr marL="0" marR="0" lvl="0" indent="0" algn="l" rtl="0">
                        <a:spcBef>
                          <a:spcPts val="0"/>
                        </a:spcBef>
                        <a:buSzPct val="25000"/>
                        <a:buNone/>
                      </a:pPr>
                      <a:r>
                        <a:rPr lang="en-US" sz="900" u="none" strike="noStrike" cap="none" baseline="0">
                          <a:latin typeface="Calibri"/>
                          <a:ea typeface="Calibri"/>
                          <a:cs typeface="Calibri"/>
                          <a:sym typeface="Calibri"/>
                        </a:rPr>
                        <a:t>questioning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K -1)</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topic</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 basic mechanics and word use with some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or may have more than</a:t>
                      </a:r>
                    </a:p>
                    <a:p>
                      <a:pPr marL="0" marR="0" lvl="0" indent="0" algn="l" rtl="0">
                        <a:spcBef>
                          <a:spcPts val="0"/>
                        </a:spcBef>
                        <a:buSzPct val="25000"/>
                        <a:buNone/>
                      </a:pPr>
                      <a:r>
                        <a:rPr lang="en-US" sz="900" u="none" strike="noStrike" cap="none" baseline="0">
                          <a:latin typeface="Calibri"/>
                          <a:ea typeface="Calibri"/>
                          <a:cs typeface="Calibri"/>
                          <a:sym typeface="Calibri"/>
                        </a:rPr>
                        <a:t>one topic or confusing</a:t>
                      </a:r>
                    </a:p>
                    <a:p>
                      <a:pPr marL="0" marR="0" lvl="0" indent="0" algn="l" rtl="0">
                        <a:spcBef>
                          <a:spcPts val="0"/>
                        </a:spcBef>
                        <a:buSzPct val="25000"/>
                        <a:buNone/>
                      </a:pPr>
                      <a:r>
                        <a:rPr lang="en-US" sz="900" u="none" strike="noStrike" cap="none" baseline="0">
                          <a:latin typeface="Calibri"/>
                          <a:ea typeface="Calibri"/>
                          <a:cs typeface="Calibri"/>
                          <a:sym typeface="Calibri"/>
                        </a:rPr>
                        <a:t>topic as stated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5" name="Shape 145"/>
          <p:cNvSpPr/>
          <p:nvPr/>
        </p:nvSpPr>
        <p:spPr>
          <a:xfrm>
            <a:off x="184750" y="18424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K - 2: Generic 4-Point Informational/Explanatory Writing Rubric </a:t>
            </a:r>
          </a:p>
        </p:txBody>
      </p:sp>
      <p:sp>
        <p:nvSpPr>
          <p:cNvPr id="146" name="Shape 146"/>
          <p:cNvSpPr/>
          <p:nvPr/>
        </p:nvSpPr>
        <p:spPr>
          <a:xfrm>
            <a:off x="369502" y="92964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47" name="Shape 147"/>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94867956"/>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358302"/>
              </p:ext>
            </p:extLst>
          </p:nvPr>
        </p:nvGraphicFramePr>
        <p:xfrm>
          <a:off x="302260" y="52776"/>
          <a:ext cx="7297420" cy="9243624"/>
        </p:xfrm>
        <a:graphic>
          <a:graphicData uri="http://schemas.openxmlformats.org/drawingml/2006/table">
            <a:tbl>
              <a:tblPr firstRow="1" bandRow="1">
                <a:tableStyleId>{5940675A-B579-460E-94D1-54222C63F5DA}</a:tableStyleId>
              </a:tblPr>
              <a:tblGrid>
                <a:gridCol w="7297420"/>
              </a:tblGrid>
              <a:tr h="376122">
                <a:tc>
                  <a:txBody>
                    <a:bodyPr/>
                    <a:lstStyle/>
                    <a:p>
                      <a:pPr algn="ctr"/>
                      <a:r>
                        <a:rPr lang="en-US" sz="1800" dirty="0" smtClean="0"/>
                        <a:t>Performance Task Answer Key (optional)</a:t>
                      </a:r>
                      <a:endParaRPr lang="en-US" sz="1800" dirty="0"/>
                    </a:p>
                  </a:txBody>
                  <a:tcPr marL="97155" marR="97155" marT="47897" marB="47897">
                    <a:solidFill>
                      <a:schemeClr val="bg2"/>
                    </a:solidFill>
                  </a:tcPr>
                </a:tc>
              </a:tr>
              <a:tr h="623903">
                <a:tc>
                  <a:txBody>
                    <a:bodyPr/>
                    <a:lstStyle/>
                    <a:p>
                      <a:pPr algn="ctr"/>
                      <a:r>
                        <a:rPr lang="en-US" sz="1800" b="1" u="sng" dirty="0" smtClean="0"/>
                        <a:t>Tamika’s Trip to the Zoo</a:t>
                      </a:r>
                      <a:r>
                        <a:rPr lang="en-US" sz="1800" b="0" u="none" baseline="0" dirty="0" smtClean="0"/>
                        <a:t> </a:t>
                      </a:r>
                    </a:p>
                    <a:p>
                      <a:pPr algn="ctr"/>
                      <a:r>
                        <a:rPr lang="en-US" sz="1800" b="0" u="none" baseline="0" dirty="0" smtClean="0"/>
                        <a:t>Polar Bear Map</a:t>
                      </a:r>
                      <a:endParaRPr lang="en-US" sz="1800" dirty="0"/>
                    </a:p>
                  </a:txBody>
                  <a:tcPr marL="97155" marR="97155" marT="47897" marB="47897"/>
                </a:tc>
              </a:tr>
              <a:tr h="2350177">
                <a:tc>
                  <a:txBody>
                    <a:bodyPr/>
                    <a:lstStyle/>
                    <a:p>
                      <a:endParaRPr lang="en-US" sz="1700" dirty="0"/>
                    </a:p>
                    <a:p>
                      <a:r>
                        <a:rPr lang="en-US" sz="1700" dirty="0" smtClean="0"/>
                        <a:t>     The student “map” must have three things:</a:t>
                      </a:r>
                    </a:p>
                    <a:p>
                      <a:endParaRPr lang="en-US" sz="1700" dirty="0" smtClean="0"/>
                    </a:p>
                    <a:p>
                      <a:pPr marL="342900" indent="-115888">
                        <a:buFont typeface="+mj-lt"/>
                        <a:buAutoNum type="arabicPeriod"/>
                      </a:pPr>
                      <a:r>
                        <a:rPr lang="en-US" sz="1700" dirty="0" smtClean="0"/>
                        <a:t>      a</a:t>
                      </a:r>
                      <a:r>
                        <a:rPr lang="en-US" sz="1700" baseline="0" dirty="0" smtClean="0"/>
                        <a:t> zoo entrance of some kind</a:t>
                      </a:r>
                    </a:p>
                    <a:p>
                      <a:pPr marL="342900" indent="-115888">
                        <a:buFont typeface="+mj-lt"/>
                        <a:buAutoNum type="arabicPeriod"/>
                      </a:pPr>
                      <a:r>
                        <a:rPr lang="en-US" sz="1700" baseline="0" dirty="0" smtClean="0"/>
                        <a:t>      a pathway that turns left</a:t>
                      </a:r>
                    </a:p>
                    <a:p>
                      <a:pPr marL="342900" indent="-115888">
                        <a:buFont typeface="+mj-lt"/>
                        <a:buAutoNum type="arabicPeriod"/>
                      </a:pPr>
                      <a:r>
                        <a:rPr lang="en-US" sz="1700" baseline="0" dirty="0" smtClean="0"/>
                        <a:t>      a straight path that leads to the polar bears</a:t>
                      </a:r>
                    </a:p>
                    <a:p>
                      <a:pPr marL="227012" indent="0">
                        <a:buFont typeface="+mj-lt"/>
                        <a:buNone/>
                      </a:pPr>
                      <a:endParaRPr lang="en-US" sz="1700" baseline="0" dirty="0" smtClean="0"/>
                    </a:p>
                    <a:p>
                      <a:pPr marL="227012" indent="0">
                        <a:buFont typeface="+mj-lt"/>
                        <a:buNone/>
                      </a:pPr>
                      <a:r>
                        <a:rPr lang="en-US" sz="1700" baseline="0" dirty="0" smtClean="0"/>
                        <a:t>Other information on the map is acceptable </a:t>
                      </a:r>
                      <a:r>
                        <a:rPr lang="en-US" sz="1700" b="1" i="1" baseline="0" dirty="0" smtClean="0"/>
                        <a:t>if it has the 3 criteria</a:t>
                      </a:r>
                      <a:r>
                        <a:rPr lang="en-US" sz="1700" baseline="0" dirty="0" smtClean="0"/>
                        <a:t>, but</a:t>
                      </a:r>
                    </a:p>
                    <a:p>
                      <a:pPr marL="227012" indent="0">
                        <a:buFont typeface="+mj-lt"/>
                        <a:buNone/>
                      </a:pPr>
                      <a:r>
                        <a:rPr lang="en-US" sz="1700" baseline="0" dirty="0" smtClean="0"/>
                        <a:t>does not count toward a full composition score.</a:t>
                      </a:r>
                    </a:p>
                  </a:txBody>
                  <a:tcPr marL="97155" marR="97155" marT="47897" marB="47897"/>
                </a:tc>
              </a:tr>
              <a:tr h="5513049">
                <a:tc>
                  <a:txBody>
                    <a:bodyPr/>
                    <a:lstStyle/>
                    <a:p>
                      <a:pPr algn="ctr"/>
                      <a:endParaRPr lang="en-US" sz="1700" b="1" u="sng" dirty="0" smtClean="0"/>
                    </a:p>
                    <a:p>
                      <a:pPr algn="ctr"/>
                      <a:r>
                        <a:rPr lang="en-US" sz="1700" b="1" u="sng" dirty="0" smtClean="0"/>
                        <a:t>What the Baby Polar Bears Did at the Zoo</a:t>
                      </a:r>
                    </a:p>
                    <a:p>
                      <a:pPr algn="ctr"/>
                      <a:r>
                        <a:rPr lang="en-US" sz="1700" dirty="0" smtClean="0"/>
                        <a:t>By ___________________</a:t>
                      </a:r>
                    </a:p>
                    <a:p>
                      <a:endParaRPr lang="en-US" sz="1700" dirty="0" smtClean="0"/>
                    </a:p>
                    <a:p>
                      <a:r>
                        <a:rPr lang="en-US" sz="1700" dirty="0" smtClean="0"/>
                        <a:t>Students were asked to write “what the polar bears were doing,” at the zoo</a:t>
                      </a:r>
                    </a:p>
                    <a:p>
                      <a:r>
                        <a:rPr lang="en-US" sz="1700" dirty="0" smtClean="0"/>
                        <a:t>based on the texts,</a:t>
                      </a:r>
                      <a:r>
                        <a:rPr lang="en-US" sz="1700" baseline="0" dirty="0" smtClean="0"/>
                        <a:t> </a:t>
                      </a:r>
                      <a:r>
                        <a:rPr lang="en-US" sz="1700" b="1" i="1" u="sng" baseline="0" dirty="0" smtClean="0"/>
                        <a:t>Tamika’s Trip to the Zoo</a:t>
                      </a:r>
                      <a:r>
                        <a:rPr lang="en-US" sz="1700" b="0" i="0" u="none" baseline="0" dirty="0" smtClean="0"/>
                        <a:t> and </a:t>
                      </a:r>
                      <a:r>
                        <a:rPr lang="en-US" sz="1700" b="1" i="1" u="sng" baseline="0" dirty="0" smtClean="0"/>
                        <a:t>A Baby Polar Bear Grows Up</a:t>
                      </a:r>
                      <a:r>
                        <a:rPr lang="en-US" sz="1700" b="0" i="0" u="none" baseline="0" dirty="0" smtClean="0"/>
                        <a:t>.</a:t>
                      </a:r>
                      <a:r>
                        <a:rPr lang="en-US" sz="1700" baseline="0" dirty="0" smtClean="0"/>
                        <a:t>   It is challenging for students to not write about their own experiences or background knowledge, but the task requires text-based evidence.  If students put in their own experiences it is acceptable in first grade as long as they still have </a:t>
                      </a:r>
                      <a:r>
                        <a:rPr lang="en-US" sz="1700" b="1" i="1" baseline="0" dirty="0" smtClean="0"/>
                        <a:t>sufficient evidence from the texts</a:t>
                      </a:r>
                      <a:r>
                        <a:rPr lang="en-US" sz="1700" b="0" i="0" baseline="0" dirty="0" smtClean="0"/>
                        <a:t>, of what could be expected for a polar bear to be seen doing at the zoo.</a:t>
                      </a:r>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a:p>
                  </a:txBody>
                  <a:tcPr marL="97155" marR="97155" marT="47897" marB="47897"/>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90799445"/>
              </p:ext>
            </p:extLst>
          </p:nvPr>
        </p:nvGraphicFramePr>
        <p:xfrm>
          <a:off x="345440" y="7193957"/>
          <a:ext cx="7254235" cy="2102443"/>
        </p:xfrm>
        <a:graphic>
          <a:graphicData uri="http://schemas.openxmlformats.org/drawingml/2006/table">
            <a:tbl>
              <a:tblPr firstRow="1" bandRow="1">
                <a:tableStyleId>{5940675A-B579-460E-94D1-54222C63F5DA}</a:tableStyleId>
              </a:tblPr>
              <a:tblGrid>
                <a:gridCol w="779917"/>
                <a:gridCol w="553243"/>
                <a:gridCol w="553243"/>
                <a:gridCol w="553243"/>
                <a:gridCol w="661193"/>
                <a:gridCol w="661193"/>
                <a:gridCol w="661193"/>
                <a:gridCol w="661193"/>
                <a:gridCol w="445293"/>
                <a:gridCol w="445293"/>
                <a:gridCol w="445293"/>
                <a:gridCol w="833938"/>
              </a:tblGrid>
              <a:tr h="498131">
                <a:tc gridSpan="12">
                  <a:txBody>
                    <a:bodyPr/>
                    <a:lstStyle/>
                    <a:p>
                      <a:r>
                        <a:rPr lang="en-US" sz="1300" b="0" dirty="0" smtClean="0"/>
                        <a:t>Students receive three scores, one for each criterion.  In</a:t>
                      </a:r>
                      <a:r>
                        <a:rPr lang="en-US" sz="1300" b="0" baseline="0" dirty="0" smtClean="0"/>
                        <a:t> grade one, use your judgment  along with the </a:t>
                      </a:r>
                      <a:r>
                        <a:rPr lang="en-US" sz="1300" b="1" baseline="0" dirty="0" smtClean="0"/>
                        <a:t>writing rubric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827314">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Introduces the topic</a:t>
                      </a:r>
                      <a:endParaRPr lang="en-US" sz="900" b="0" baseline="0" dirty="0" smtClean="0"/>
                    </a:p>
                    <a:p>
                      <a:pPr marL="171450" indent="-171450">
                        <a:buFont typeface="Arial" panose="020B0604020202020204" pitchFamily="34" charset="0"/>
                        <a:buChar char="•"/>
                      </a:pPr>
                      <a:r>
                        <a:rPr lang="en-US" sz="900" b="0" baseline="0" dirty="0" smtClean="0"/>
                        <a:t>Explains more about what happened.</a:t>
                      </a:r>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from the texts.</a:t>
                      </a:r>
                    </a:p>
                    <a:p>
                      <a:pPr marL="171450" indent="-171450">
                        <a:buFont typeface="Arial" panose="020B0604020202020204" pitchFamily="34" charset="0"/>
                        <a:buChar char="•"/>
                      </a:pPr>
                      <a:r>
                        <a:rPr lang="en-US" sz="900" b="0" baseline="0" dirty="0" smtClean="0"/>
                        <a:t>Uses vocabulary learned from the passage</a:t>
                      </a:r>
                    </a:p>
                    <a:p>
                      <a:pPr marL="171450" indent="-171450">
                        <a:buFont typeface="Arial" panose="020B0604020202020204" pitchFamily="34" charset="0"/>
                        <a:buChar char="•"/>
                      </a:pPr>
                      <a:r>
                        <a:rPr lang="en-US" sz="900" b="0" baseline="0" dirty="0" smtClean="0"/>
                        <a:t>If sharing, makes good sense.</a:t>
                      </a:r>
                      <a:endParaRPr lang="en-US" sz="900" b="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p>
                    <a:p>
                      <a:pPr marL="171450" indent="-171450">
                        <a:buFont typeface="Arial" panose="020B0604020202020204" pitchFamily="34" charset="0"/>
                        <a:buChar char="•"/>
                      </a:pPr>
                      <a:r>
                        <a:rPr lang="en-US" sz="900" b="0" dirty="0" smtClean="0"/>
                        <a:t>If sharing, uses grammar appropriate for age</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Tree>
    <p:extLst>
      <p:ext uri="{BB962C8B-B14F-4D97-AF65-F5344CB8AC3E}">
        <p14:creationId xmlns:p14="http://schemas.microsoft.com/office/powerpoint/2010/main" val="270433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84655055"/>
              </p:ext>
            </p:extLst>
          </p:nvPr>
        </p:nvGraphicFramePr>
        <p:xfrm>
          <a:off x="385434" y="251460"/>
          <a:ext cx="6822440" cy="608990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Interim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103632" marR="103632" marT="50292" marB="50292"/>
                </a:tc>
                <a:tc hMerge="1">
                  <a:txBody>
                    <a:bodyPr/>
                    <a:lstStyle/>
                    <a:p>
                      <a:endParaRPr lang="en-US"/>
                    </a:p>
                  </a:txBody>
                  <a:tcPr/>
                </a:tc>
              </a:tr>
              <a:tr h="588264">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700" b="1" dirty="0" smtClean="0"/>
                        <a:t>Question </a:t>
                      </a:r>
                      <a:r>
                        <a:rPr lang="en-US" sz="1700" b="1" dirty="0" smtClean="0">
                          <a:solidFill>
                            <a:schemeClr val="tx1"/>
                          </a:solidFill>
                        </a:rPr>
                        <a:t>#10 RL.1.6 Prompt</a:t>
                      </a:r>
                      <a:r>
                        <a:rPr lang="en-US" sz="1700" b="1" dirty="0" smtClean="0"/>
                        <a:t>: </a:t>
                      </a:r>
                      <a:r>
                        <a:rPr lang="en-US" sz="1500" b="1" dirty="0" smtClean="0"/>
                        <a:t>What</a:t>
                      </a:r>
                      <a:r>
                        <a:rPr lang="en-US" sz="1500" b="1" baseline="0" dirty="0" smtClean="0"/>
                        <a:t> do you think Tamika’s father </a:t>
                      </a:r>
                      <a:r>
                        <a:rPr lang="en-US" sz="1500" b="1" u="sng" baseline="0" dirty="0" smtClean="0"/>
                        <a:t>might have said</a:t>
                      </a:r>
                      <a:r>
                        <a:rPr lang="en-US" sz="1500" b="1" u="none" baseline="0" dirty="0" smtClean="0"/>
                        <a:t> </a:t>
                      </a:r>
                      <a:r>
                        <a:rPr lang="en-US" sz="1500" b="1" baseline="0" dirty="0" smtClean="0"/>
                        <a:t>to Tamika as they were looking for the polar bears?</a:t>
                      </a:r>
                      <a:endParaRPr lang="en-US" sz="800" b="1" baseline="0" dirty="0" smtClean="0">
                        <a:solidFill>
                          <a:srgbClr val="002060"/>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77698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that would contribute to what Tamika’s father might have said based on the details in the text.  This does require </a:t>
                      </a:r>
                      <a:r>
                        <a:rPr lang="en-US" sz="1100" b="1" dirty="0" smtClean="0"/>
                        <a:t>reasoning and inference </a:t>
                      </a:r>
                      <a:r>
                        <a:rPr lang="en-US" sz="1100" dirty="0" smtClean="0"/>
                        <a:t>which is at the </a:t>
                      </a:r>
                      <a:r>
                        <a:rPr lang="en-US" sz="1100" b="1" dirty="0" smtClean="0"/>
                        <a:t>DOK 3 level </a:t>
                      </a:r>
                      <a:r>
                        <a:rPr lang="en-US" sz="1100" dirty="0" smtClean="0"/>
                        <a:t>of standard RL.1.6.</a:t>
                      </a:r>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from textual details into an</a:t>
                      </a:r>
                      <a:r>
                        <a:rPr lang="en-US" sz="1100" baseline="0" dirty="0" smtClean="0"/>
                        <a:t> integrated response based on reasoning.  The response could include any actions in the text that would support dialogue including Tamika’s father talking about (1) meeting Jesse at the zoo, (2) going to see Milly and Tilly, (3) explaining how to get to the bears as he draws a map, (4) greeting Jesse when they arrived.</a:t>
                      </a:r>
                    </a:p>
                    <a:p>
                      <a:pPr marL="0" marR="0" indent="0" algn="l" defTabSz="914318" rtl="0" eaLnBrk="1" fontAlgn="auto" latinLnBrk="0" hangingPunct="1">
                        <a:lnSpc>
                          <a:spcPct val="100000"/>
                        </a:lnSpc>
                        <a:spcBef>
                          <a:spcPts val="0"/>
                        </a:spcBef>
                        <a:spcAft>
                          <a:spcPts val="0"/>
                        </a:spcAft>
                        <a:buClrTx/>
                        <a:buSzTx/>
                        <a:buFontTx/>
                        <a:buNone/>
                        <a:tabLst/>
                        <a:defRPr/>
                      </a:pPr>
                      <a:r>
                        <a:rPr lang="en-US" sz="1100" baseline="0" dirty="0" smtClean="0"/>
                        <a:t>This is a very subjective constructed response.  Any answer is acceptable if it can be linked to details from the text and makes logical sense.</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1324356">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Student uses reasoning and logic to connect what Tamika’s father could have said based on sufficient details from the text.</a:t>
                      </a:r>
                    </a:p>
                    <a:p>
                      <a:r>
                        <a:rPr lang="en-US" sz="1200" b="0" i="0" baseline="0" dirty="0" smtClean="0"/>
                        <a:t>Tamika’s father took Tamika to the zoo.  He probably told her we are going to the zoo!  We will see Milly and Tilly and guess what…your friend Jesse will be there!  I bet Tamika was happy to hear that.  Then I think the dad said Tamika this is how we will find the polar bears and lets draw a map.  The map goes like this and this.  Then when they saw Jesse dad said Hi Jesse!</a:t>
                      </a:r>
                    </a:p>
                  </a:txBody>
                  <a:tcPr marL="103632" marR="103632" marT="50292" marB="50292"/>
                </a:tc>
              </a:tr>
              <a:tr h="43586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baseline="0" dirty="0" smtClean="0"/>
                        <a:t>Student uses some </a:t>
                      </a:r>
                      <a:r>
                        <a:rPr lang="en-US" sz="1000" b="0" i="1" baseline="0" dirty="0" smtClean="0">
                          <a:solidFill>
                            <a:schemeClr val="tx1"/>
                          </a:solidFill>
                        </a:rPr>
                        <a:t>reasoning to connect </a:t>
                      </a:r>
                      <a:r>
                        <a:rPr lang="en-US" sz="1000" b="0" i="1" baseline="0" dirty="0" smtClean="0"/>
                        <a:t>what Tamika’s father could have said but with vague details from the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0" i="0" baseline="0" dirty="0" smtClean="0"/>
                        <a:t>Dad told Tamika they could go to the zoo.  He drew a map and he helped her find the bears.  </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Student does not use reasoning to connect what Tamika’s father could have said with the text as a reference.</a:t>
                      </a:r>
                    </a:p>
                    <a:p>
                      <a:r>
                        <a:rPr lang="en-US" sz="1200" b="0" i="0" baseline="0" dirty="0" smtClean="0"/>
                        <a:t>I want to go to the zoo someday like Tamika and see polar bears.</a:t>
                      </a:r>
                    </a:p>
                  </a:txBody>
                  <a:tcPr marL="103632" marR="103632" marT="50292" marB="50292"/>
                </a:tc>
              </a:tr>
            </a:tbl>
          </a:graphicData>
        </a:graphic>
      </p:graphicFrame>
    </p:spTree>
    <p:extLst>
      <p:ext uri="{BB962C8B-B14F-4D97-AF65-F5344CB8AC3E}">
        <p14:creationId xmlns:p14="http://schemas.microsoft.com/office/powerpoint/2010/main" val="68061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9522884"/>
            <a:ext cx="754380" cy="535516"/>
          </a:xfrm>
        </p:spPr>
        <p:txBody>
          <a:bodyPr/>
          <a:lstStyle/>
          <a:p>
            <a:fld id="{F177B04D-AEB5-43ED-B9BA-B3D1EC9C9067}"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72494437"/>
              </p:ext>
            </p:extLst>
          </p:nvPr>
        </p:nvGraphicFramePr>
        <p:xfrm>
          <a:off x="431800" y="702565"/>
          <a:ext cx="6822440" cy="525018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Interim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867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tc>
                <a:tc hMerge="1">
                  <a:txBody>
                    <a:bodyPr/>
                    <a:lstStyle/>
                    <a:p>
                      <a:endParaRPr lang="en-US"/>
                    </a:p>
                  </a:txBody>
                  <a:tcPr/>
                </a:tc>
              </a:tr>
              <a:tr h="57150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Question #20 RI.1.6</a:t>
                      </a:r>
                      <a:r>
                        <a:rPr lang="en-US" sz="1500" b="1" baseline="0" dirty="0" smtClean="0">
                          <a:solidFill>
                            <a:schemeClr val="tx1"/>
                          </a:solidFill>
                        </a:rPr>
                        <a:t> </a:t>
                      </a:r>
                      <a:r>
                        <a:rPr lang="en-US" sz="1500" b="1" dirty="0" smtClean="0">
                          <a:solidFill>
                            <a:schemeClr val="tx1"/>
                          </a:solidFill>
                        </a:rPr>
                        <a:t>Prompt:  </a:t>
                      </a:r>
                      <a:r>
                        <a:rPr lang="en-US" sz="1500" b="1" baseline="0" dirty="0" smtClean="0">
                          <a:solidFill>
                            <a:schemeClr val="tx1"/>
                          </a:solidFill>
                        </a:rPr>
                        <a:t>What does a polar bear cub have to learn to live by itself?  Give details from the passage to support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10642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 evidence</a:t>
                      </a:r>
                      <a:r>
                        <a:rPr lang="en-US" sz="1100" b="1"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cite</a:t>
                      </a:r>
                      <a:r>
                        <a:rPr lang="en-US" sz="1100" baseline="0" dirty="0" smtClean="0">
                          <a:solidFill>
                            <a:schemeClr val="tx1"/>
                          </a:solidFill>
                        </a:rPr>
                        <a:t> evidence to support the student’s response of what the polar bear cub  has to learn in order to live by itself.  The student response should connect details specifically from the text (not prior knowledge) using some inference to what polar bears normally do as necessary for survival.   Evidence to support ideas could include that polar bear cubs need to (1) know how to hunt, (2) be able to swim, (3) and grow stronger (more of an inference).  Students may also come to their own conclusions based on the text that a cub needs to be able to do what its mother does.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95554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a:t>
                      </a:r>
                      <a:r>
                        <a:rPr lang="en-US" sz="1000" i="1" baseline="0" dirty="0" smtClean="0">
                          <a:solidFill>
                            <a:schemeClr val="tx1"/>
                          </a:solidFill>
                        </a:rPr>
                        <a:t> explains what a polar bear cub needs to be able to do to live on its own using specific and sufficient details from the text as evidence.</a:t>
                      </a:r>
                      <a:endParaRPr lang="en-US" sz="1000" i="1" dirty="0" smtClean="0">
                        <a:solidFill>
                          <a:schemeClr val="tx1"/>
                        </a:solidFill>
                      </a:endParaRPr>
                    </a:p>
                    <a:p>
                      <a:r>
                        <a:rPr lang="en-US" sz="1200" i="0" dirty="0" smtClean="0">
                          <a:solidFill>
                            <a:schemeClr val="tx1"/>
                          </a:solidFill>
                        </a:rPr>
                        <a:t>To live on its own a polar</a:t>
                      </a:r>
                      <a:r>
                        <a:rPr lang="en-US" sz="1200" i="0" baseline="0" dirty="0" smtClean="0">
                          <a:solidFill>
                            <a:schemeClr val="tx1"/>
                          </a:solidFill>
                        </a:rPr>
                        <a:t> bear cub needs to learn how to </a:t>
                      </a:r>
                      <a:r>
                        <a:rPr lang="en-US" sz="1200" b="0" i="0" baseline="0" dirty="0" smtClean="0">
                          <a:solidFill>
                            <a:schemeClr val="tx1"/>
                          </a:solidFill>
                        </a:rPr>
                        <a:t>hunt so it can find its own food</a:t>
                      </a:r>
                      <a:r>
                        <a:rPr lang="en-US" sz="1200" i="0" baseline="0" dirty="0" smtClean="0">
                          <a:solidFill>
                            <a:schemeClr val="tx1"/>
                          </a:solidFill>
                        </a:rPr>
                        <a:t> and swim from its mother.  When a polar bear grows up it gets stronger and can do what the mother used to do for it. </a:t>
                      </a:r>
                      <a:endParaRPr lang="en-US" sz="1200" i="0" strike="sngStrike" dirty="0">
                        <a:solidFill>
                          <a:schemeClr val="tx1"/>
                        </a:solidFill>
                      </a:endParaRPr>
                    </a:p>
                  </a:txBody>
                  <a:tcPr marL="103632" marR="103632" marT="50292" marB="50292"/>
                </a:tc>
              </a:tr>
              <a:tr h="586740">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solidFill>
                            <a:schemeClr val="tx1"/>
                          </a:solidFill>
                        </a:rPr>
                        <a:t>Student</a:t>
                      </a:r>
                      <a:r>
                        <a:rPr lang="en-US" sz="1000" i="1" baseline="0" dirty="0" smtClean="0">
                          <a:solidFill>
                            <a:schemeClr val="tx1"/>
                          </a:solidFill>
                        </a:rPr>
                        <a:t> vaguely explains what a polar bear cub needs to be able to do to live on its own but using only  partial details from the text as evidence.</a:t>
                      </a:r>
                      <a:endParaRPr lang="en-US" sz="1000" i="1" dirty="0" smtClean="0">
                        <a:solidFill>
                          <a:schemeClr val="tx1"/>
                        </a:solidFill>
                      </a:endParaRPr>
                    </a:p>
                    <a:p>
                      <a:r>
                        <a:rPr lang="en-US" sz="1200" i="0" dirty="0" smtClean="0">
                          <a:solidFill>
                            <a:schemeClr val="tx1"/>
                          </a:solidFill>
                        </a:rPr>
                        <a:t>When the cub grows</a:t>
                      </a:r>
                      <a:r>
                        <a:rPr lang="en-US" sz="1200" i="0" baseline="0" dirty="0" smtClean="0">
                          <a:solidFill>
                            <a:schemeClr val="tx1"/>
                          </a:solidFill>
                        </a:rPr>
                        <a:t> </a:t>
                      </a:r>
                      <a:r>
                        <a:rPr lang="en-US" sz="1200" i="0" dirty="0" smtClean="0">
                          <a:solidFill>
                            <a:schemeClr val="tx1"/>
                          </a:solidFill>
                        </a:rPr>
                        <a:t>bigger it can walk.  Then the mother shows it how to hunt.</a:t>
                      </a:r>
                    </a:p>
                  </a:txBody>
                  <a:tcPr marL="103632" marR="103632" marT="50292" marB="50292"/>
                </a:tc>
              </a:tr>
              <a:tr h="469392">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solidFill>
                            <a:schemeClr val="tx1"/>
                          </a:solidFill>
                        </a:rPr>
                        <a:t>Student does not </a:t>
                      </a:r>
                      <a:r>
                        <a:rPr lang="en-US" sz="1000" i="1" baseline="0" dirty="0" smtClean="0">
                          <a:solidFill>
                            <a:schemeClr val="tx1"/>
                          </a:solidFill>
                        </a:rPr>
                        <a:t> explain what a polar bear cub needs to be able to do to live on its own.</a:t>
                      </a:r>
                      <a:endParaRPr lang="en-US" sz="1000" i="1" dirty="0" smtClean="0">
                        <a:solidFill>
                          <a:schemeClr val="tx1"/>
                        </a:solidFill>
                      </a:endParaRPr>
                    </a:p>
                    <a:p>
                      <a:r>
                        <a:rPr lang="en-US" sz="1400" i="0" dirty="0" smtClean="0">
                          <a:solidFill>
                            <a:schemeClr val="tx1"/>
                          </a:solidFill>
                        </a:rPr>
                        <a:t>The polar bear cub likes to play and roll in the snow.</a:t>
                      </a:r>
                      <a:endParaRPr lang="en-US" sz="1400" i="0" dirty="0">
                        <a:solidFill>
                          <a:schemeClr val="tx1"/>
                        </a:solidFill>
                      </a:endParaRPr>
                    </a:p>
                  </a:txBody>
                  <a:tcPr marL="103632" marR="103632" marT="50292" marB="50292"/>
                </a:tc>
              </a:tr>
            </a:tbl>
          </a:graphicData>
        </a:graphic>
      </p:graphicFrame>
    </p:spTree>
    <p:extLst>
      <p:ext uri="{BB962C8B-B14F-4D97-AF65-F5344CB8AC3E}">
        <p14:creationId xmlns:p14="http://schemas.microsoft.com/office/powerpoint/2010/main" val="319961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1800" y="9522884"/>
            <a:ext cx="754380" cy="535516"/>
          </a:xfrm>
        </p:spPr>
        <p:txBody>
          <a:bodyPr/>
          <a:lstStyle/>
          <a:p>
            <a:fld id="{F177B04D-AEB5-43ED-B9BA-B3D1EC9C9067}" type="slidenum">
              <a:rPr lang="en-US" smtClean="0"/>
              <a:pPr/>
              <a:t>15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4566608"/>
              </p:ext>
            </p:extLst>
          </p:nvPr>
        </p:nvGraphicFramePr>
        <p:xfrm>
          <a:off x="172720" y="402465"/>
          <a:ext cx="7426960" cy="7832179"/>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601142"/>
                <a:gridCol w="825818"/>
              </a:tblGrid>
              <a:tr h="404252">
                <a:tc gridSpan="2">
                  <a:txBody>
                    <a:bodyPr/>
                    <a:lstStyle/>
                    <a:p>
                      <a:pPr marL="0" marR="0" indent="0" algn="ctr" defTabSz="966612" rtl="0" eaLnBrk="1" fontAlgn="auto" latinLnBrk="0" hangingPunct="1">
                        <a:lnSpc>
                          <a:spcPct val="115000"/>
                        </a:lnSpc>
                        <a:spcBef>
                          <a:spcPts val="0"/>
                        </a:spcBef>
                        <a:spcAft>
                          <a:spcPts val="1000"/>
                        </a:spcAft>
                        <a:buClrTx/>
                        <a:buSzTx/>
                        <a:buFontTx/>
                        <a:buNone/>
                        <a:tabLst/>
                        <a:defRPr/>
                      </a:pPr>
                      <a:r>
                        <a:rPr lang="en-US" sz="1800" b="1" baseline="0" dirty="0" smtClean="0">
                          <a:effectLst>
                            <a:outerShdw blurRad="38100" dist="38100" dir="2700000" algn="tl">
                              <a:srgbClr val="000000">
                                <a:alpha val="43137"/>
                              </a:srgbClr>
                            </a:outerShdw>
                          </a:effectLst>
                          <a:latin typeface="+mn-lt"/>
                        </a:rPr>
                        <a:t> Interim Assessment Selected Response Answer/Points Key</a:t>
                      </a:r>
                      <a:endParaRPr lang="en-US" sz="1800" b="1" dirty="0" smtClean="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51915">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 Why did Tamika and her father plan a trip to the zoo?  RL.1.1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mn-cs"/>
                        </a:rPr>
                        <a:t> </a:t>
                      </a:r>
                      <a:r>
                        <a:rPr lang="en-US" sz="1200" b="0" dirty="0" smtClean="0">
                          <a:latin typeface="+mn-lt"/>
                        </a:rPr>
                        <a:t>Where did they need to show their tickets? </a:t>
                      </a:r>
                      <a:r>
                        <a:rPr lang="en-US" sz="1200" b="0" u="none" baseline="0" dirty="0" smtClean="0">
                          <a:effectLst/>
                          <a:latin typeface="+mn-lt"/>
                          <a:ea typeface="+mn-ea"/>
                          <a:cs typeface="+mn-cs"/>
                        </a:rPr>
                        <a:t>RL.1.1</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3</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What is the main idea of the story </a:t>
                      </a:r>
                      <a:r>
                        <a:rPr lang="en-US" sz="1200" b="0" u="sng" dirty="0" smtClean="0">
                          <a:latin typeface="+mn-lt"/>
                        </a:rPr>
                        <a:t>Tamika’s Trip to the Zoo?</a:t>
                      </a:r>
                      <a:r>
                        <a:rPr lang="en-US" sz="1200" b="0" u="none" baseline="0" dirty="0" smtClean="0">
                          <a:effectLst/>
                          <a:latin typeface="+mn-lt"/>
                          <a:ea typeface="Calibri"/>
                          <a:cs typeface="Times New Roman"/>
                        </a:rPr>
                        <a:t> RL.1.2</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B</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4</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0" u="none" dirty="0" smtClean="0">
                          <a:effectLst>
                            <a:outerShdw blurRad="38100" dist="38100" dir="2700000" algn="tl">
                              <a:srgbClr val="000000">
                                <a:alpha val="43137"/>
                              </a:srgbClr>
                            </a:outerShdw>
                          </a:effectLst>
                          <a:latin typeface="+mn-lt"/>
                          <a:ea typeface="Calibri"/>
                          <a:cs typeface="Times New Roman"/>
                        </a:rPr>
                        <a:t>H</a:t>
                      </a:r>
                      <a:r>
                        <a:rPr lang="en-US" sz="1200" b="0" dirty="0" smtClean="0">
                          <a:latin typeface="+mn-lt"/>
                        </a:rPr>
                        <a:t>ow did Tamika and her father find the baby polar bears? RL.1.2</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5</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none" strike="noStrik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After the path turned left what happened next?</a:t>
                      </a:r>
                      <a:r>
                        <a:rPr lang="en-US" sz="1200" b="0" baseline="0" dirty="0" smtClean="0">
                          <a:latin typeface="+mn-lt"/>
                        </a:rPr>
                        <a:t> </a:t>
                      </a:r>
                      <a:r>
                        <a:rPr lang="en-US" sz="1200" b="0" i="0" u="none" strike="noStrike" baseline="0" dirty="0" smtClean="0">
                          <a:effectLst/>
                          <a:latin typeface="+mn-lt"/>
                          <a:ea typeface="+mn-ea"/>
                          <a:cs typeface="+mn-cs"/>
                        </a:rPr>
                        <a:t>RL.1.3</a:t>
                      </a:r>
                      <a:endParaRPr lang="en-US" sz="1200" b="0" i="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B</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96963">
                <a:tc>
                  <a:txBody>
                    <a:bodyPr/>
                    <a:lstStyle/>
                    <a:p>
                      <a:pPr marL="0" indent="0">
                        <a:buNone/>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6</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What can you learn in </a:t>
                      </a:r>
                      <a:r>
                        <a:rPr lang="en-US" sz="1200" b="0" u="sng" dirty="0" smtClean="0">
                          <a:latin typeface="+mn-lt"/>
                        </a:rPr>
                        <a:t>Tamika’s Trip to the Zoo</a:t>
                      </a:r>
                      <a:r>
                        <a:rPr lang="en-US" sz="1200" b="0" dirty="0" smtClean="0">
                          <a:latin typeface="+mn-lt"/>
                        </a:rPr>
                        <a:t> ? RL.1.5</a:t>
                      </a:r>
                      <a:endParaRPr lang="en-US" sz="1200" b="0" dirty="0">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7</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 Who is telling the story of Tamika’s trip to the Zoo?</a:t>
                      </a:r>
                      <a:r>
                        <a:rPr lang="en-US" sz="1100" b="0" baseline="0" dirty="0" smtClean="0">
                          <a:latin typeface="+mn-lt"/>
                        </a:rPr>
                        <a:t>  </a:t>
                      </a:r>
                      <a:r>
                        <a:rPr lang="en-US" sz="1200" b="0" dirty="0" smtClean="0">
                          <a:latin typeface="+mn-lt"/>
                        </a:rPr>
                        <a:t>RL.1.6</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81367">
                <a:tc>
                  <a:txBody>
                    <a:bodyPr/>
                    <a:lstStyle/>
                    <a:p>
                      <a:pPr marL="0" indent="0">
                        <a:buNone/>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8</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What two things does the story tell you about Tamika’s father?  Choose two answers.</a:t>
                      </a:r>
                      <a:r>
                        <a:rPr lang="en-US" sz="1000" b="0" baseline="0" dirty="0" smtClean="0">
                          <a:latin typeface="+mn-lt"/>
                        </a:rPr>
                        <a:t>  </a:t>
                      </a:r>
                      <a:r>
                        <a:rPr lang="en-US" sz="1200" b="0" dirty="0" smtClean="0">
                          <a:latin typeface="+mn-lt"/>
                          <a:cs typeface="Helvetica" pitchFamily="34" charset="0"/>
                        </a:rPr>
                        <a:t>RL.1.7</a:t>
                      </a:r>
                      <a:endParaRPr lang="en-US" sz="1200" b="0" i="1" dirty="0" smtClean="0">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253583" indent="-253583"/>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9</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Times New Roman"/>
                        </a:rPr>
                        <a:t> </a:t>
                      </a:r>
                      <a:r>
                        <a:rPr lang="en-US" sz="1200" b="0" dirty="0" smtClean="0">
                          <a:latin typeface="+mn-lt"/>
                        </a:rPr>
                        <a:t>What two things does the story tell you about Tamika? Choose two answers.</a:t>
                      </a:r>
                      <a:r>
                        <a:rPr lang="en-US" sz="1200" b="0" baseline="0" dirty="0" smtClean="0">
                          <a:latin typeface="+mn-lt"/>
                        </a:rPr>
                        <a:t>  </a:t>
                      </a:r>
                      <a:r>
                        <a:rPr lang="en-US" sz="1200" b="0" u="none" baseline="0" dirty="0" smtClean="0">
                          <a:effectLst/>
                          <a:latin typeface="+mn-lt"/>
                          <a:ea typeface="+mn-ea"/>
                          <a:cs typeface="Times New Roman"/>
                        </a:rPr>
                        <a:t>RL.1.7</a:t>
                      </a:r>
                      <a:endParaRPr lang="en-US" sz="1200" b="0" dirty="0" smtClean="0">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B,C</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10</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sng" dirty="0" smtClean="0">
                          <a:effectLst>
                            <a:outerShdw blurRad="38100" dist="38100" dir="2700000" algn="tl">
                              <a:srgbClr val="000000">
                                <a:alpha val="43137"/>
                              </a:srgbClr>
                            </a:outerShdw>
                          </a:effectLst>
                          <a:latin typeface="+mn-lt"/>
                          <a:cs typeface="Helvetica" pitchFamily="34" charset="0"/>
                        </a:rPr>
                        <a:t>Constructed</a:t>
                      </a:r>
                      <a:r>
                        <a:rPr lang="en-US" sz="1300" b="1" u="sng" baseline="0" dirty="0" smtClean="0">
                          <a:effectLst>
                            <a:outerShdw blurRad="38100" dist="38100" dir="2700000" algn="tl">
                              <a:srgbClr val="000000">
                                <a:alpha val="43137"/>
                              </a:srgbClr>
                            </a:outerShdw>
                          </a:effectLst>
                          <a:latin typeface="+mn-lt"/>
                          <a:cs typeface="Helvetica" pitchFamily="34" charset="0"/>
                        </a:rPr>
                        <a:t> Response</a:t>
                      </a:r>
                      <a:endParaRPr lang="en-US" sz="1300" b="1" u="sng" dirty="0" smtClean="0">
                        <a:effectLst>
                          <a:outerShdw blurRad="38100" dist="38100" dir="2700000" algn="tl">
                            <a:srgbClr val="000000">
                              <a:alpha val="43137"/>
                            </a:srgbClr>
                          </a:outerShdw>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strike="noStrike" dirty="0" smtClean="0">
                          <a:solidFill>
                            <a:schemeClr val="tx1"/>
                          </a:solidFill>
                          <a:effectLst>
                            <a:outerShdw blurRad="38100" dist="38100" dir="2700000" algn="tl">
                              <a:srgbClr val="000000">
                                <a:alpha val="43137"/>
                              </a:srgbClr>
                            </a:outerShdw>
                          </a:effectLst>
                          <a:latin typeface="+mn-lt"/>
                          <a:ea typeface="Calibri"/>
                          <a:cs typeface="Times New Roman"/>
                        </a:rPr>
                        <a:t>RL.1.6</a:t>
                      </a:r>
                      <a:endParaRPr lang="en-US"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0" u="none" dirty="0" smtClean="0">
                          <a:effectLst/>
                          <a:latin typeface="+mn-lt"/>
                          <a:ea typeface="Calibri"/>
                          <a:cs typeface="Times New Roman"/>
                        </a:rPr>
                        <a:t>W</a:t>
                      </a:r>
                      <a:r>
                        <a:rPr lang="en-US" sz="1300" b="0" u="none" dirty="0" smtClean="0">
                          <a:effectLst>
                            <a:outerShdw blurRad="38100" dist="38100" dir="2700000" algn="tl">
                              <a:srgbClr val="000000">
                                <a:alpha val="43137"/>
                              </a:srgbClr>
                            </a:outerShdw>
                          </a:effectLst>
                          <a:latin typeface="+mn-lt"/>
                          <a:ea typeface="Calibri"/>
                          <a:cs typeface="Times New Roman"/>
                        </a:rPr>
                        <a:t>h</a:t>
                      </a:r>
                      <a:r>
                        <a:rPr lang="en-US" sz="1200" b="0" dirty="0" smtClean="0">
                          <a:latin typeface="+mn-lt"/>
                          <a:cs typeface="Helvetica" pitchFamily="34" charset="0"/>
                        </a:rPr>
                        <a:t>at is a cub?</a:t>
                      </a:r>
                      <a:r>
                        <a:rPr lang="en-US" sz="1200" b="0" baseline="0" dirty="0" smtClean="0">
                          <a:latin typeface="+mn-lt"/>
                          <a:cs typeface="Helvetica" pitchFamily="34" charset="0"/>
                        </a:rPr>
                        <a:t>  </a:t>
                      </a:r>
                      <a:r>
                        <a:rPr lang="en-US" sz="1200" b="0" u="none" dirty="0" smtClean="0">
                          <a:effectLst/>
                          <a:latin typeface="+mn-lt"/>
                          <a:ea typeface="+mn-ea"/>
                          <a:cs typeface="+mn-cs"/>
                        </a:rPr>
                        <a:t>RI.1.1</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pitchFamily="34" charset="0"/>
                        </a:rPr>
                        <a:t>What is a polar bear like when it is first born?</a:t>
                      </a:r>
                      <a:r>
                        <a:rPr lang="en-US" sz="1200" b="0" baseline="0" dirty="0" smtClean="0">
                          <a:latin typeface="+mn-lt"/>
                          <a:cs typeface="Helvetica" pitchFamily="34" charset="0"/>
                        </a:rPr>
                        <a:t>  </a:t>
                      </a:r>
                      <a:r>
                        <a:rPr lang="en-US" sz="1200" b="0" dirty="0" smtClean="0">
                          <a:latin typeface="+mn-lt"/>
                        </a:rPr>
                        <a:t>RI.1.1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B</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13</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pitchFamily="34" charset="0"/>
                        </a:rPr>
                        <a:t>What is the main topic of “A Baby Polar Bear Grows Up”?</a:t>
                      </a:r>
                      <a:r>
                        <a:rPr lang="en-US" sz="1200" b="0" baseline="0" dirty="0" smtClean="0">
                          <a:latin typeface="+mn-lt"/>
                          <a:cs typeface="Helvetica" pitchFamily="34" charset="0"/>
                        </a:rPr>
                        <a:t>  </a:t>
                      </a:r>
                      <a:r>
                        <a:rPr lang="en-US" sz="1200" b="0" dirty="0" smtClean="0">
                          <a:latin typeface="+mn-lt"/>
                        </a:rPr>
                        <a:t>RI.1.2</a:t>
                      </a:r>
                      <a:endParaRPr lang="en-US" sz="1200" b="0" i="1"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14</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pitchFamily="34" charset="0"/>
                        </a:rPr>
                        <a:t>What would be another good title for this story?</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RI.1.2</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15</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pitchFamily="34" charset="0"/>
                        </a:rPr>
                        <a:t>If a polar bear cub can walk, find its own food and swim, what do you know about the cub?</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RI.1.3</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16</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pitchFamily="34" charset="0"/>
                        </a:rPr>
                        <a:t>When do polar bear cubs come out of their den?</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RI.1.5</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17</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pitchFamily="34" charset="0"/>
                        </a:rPr>
                        <a:t>What would be the best caption to go with the picture?</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RI.1.6</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18</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300" b="0" dirty="0" smtClean="0">
                          <a:latin typeface="+mn-lt"/>
                          <a:cs typeface="Helvetica" panose="020B0604020202020204" pitchFamily="34" charset="0"/>
                        </a:rPr>
                        <a:t>What information is the same in </a:t>
                      </a:r>
                      <a:r>
                        <a:rPr lang="en-US" sz="1300" b="0" i="1" u="sng" dirty="0" smtClean="0">
                          <a:latin typeface="+mn-lt"/>
                          <a:cs typeface="Helvetica" panose="020B0604020202020204" pitchFamily="34" charset="0"/>
                        </a:rPr>
                        <a:t>A Baby  Polar Bear Grows Up</a:t>
                      </a:r>
                      <a:r>
                        <a:rPr lang="en-US" sz="1300" b="0" dirty="0" smtClean="0">
                          <a:latin typeface="+mn-lt"/>
                          <a:cs typeface="Helvetica" panose="020B0604020202020204" pitchFamily="34" charset="0"/>
                        </a:rPr>
                        <a:t> and  </a:t>
                      </a:r>
                      <a:r>
                        <a:rPr lang="en-US" sz="1300" b="0" i="1" u="sng" dirty="0" smtClean="0">
                          <a:latin typeface="+mn-lt"/>
                          <a:cs typeface="Helvetica" panose="020B0604020202020204" pitchFamily="34" charset="0"/>
                        </a:rPr>
                        <a:t>Fun Facts</a:t>
                      </a:r>
                      <a:r>
                        <a:rPr lang="en-US" sz="1300" b="0" dirty="0" smtClean="0">
                          <a:latin typeface="+mn-lt"/>
                          <a:cs typeface="Helvetica" panose="020B0604020202020204" pitchFamily="34" charset="0"/>
                        </a:rPr>
                        <a:t>?</a:t>
                      </a:r>
                      <a:r>
                        <a:rPr lang="en-US" sz="1300" b="0" baseline="0" dirty="0" smtClean="0">
                          <a:latin typeface="+mn-lt"/>
                          <a:cs typeface="Helvetica" panose="020B0604020202020204" pitchFamily="34" charset="0"/>
                        </a:rPr>
                        <a:t> </a:t>
                      </a:r>
                      <a:r>
                        <a:rPr kumimoji="0" lang="en-US" sz="13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RI.1.7</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19</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What can you learn from </a:t>
                      </a:r>
                      <a:r>
                        <a:rPr lang="en-US" sz="1200" b="0" i="1" u="sng" dirty="0" smtClean="0">
                          <a:latin typeface="+mn-lt"/>
                        </a:rPr>
                        <a:t>Fun Facts</a:t>
                      </a:r>
                      <a:r>
                        <a:rPr lang="en-US" sz="1200" b="0" i="1" dirty="0" smtClean="0">
                          <a:latin typeface="+mn-lt"/>
                        </a:rPr>
                        <a:t> </a:t>
                      </a:r>
                      <a:r>
                        <a:rPr lang="en-US" sz="1200" b="0" dirty="0" smtClean="0">
                          <a:latin typeface="+mn-lt"/>
                        </a:rPr>
                        <a:t>that you can   not learn from </a:t>
                      </a:r>
                      <a:r>
                        <a:rPr lang="en-US" sz="1200" b="0" i="1" u="sng" dirty="0" smtClean="0">
                          <a:latin typeface="+mn-lt"/>
                        </a:rPr>
                        <a:t>A Baby Polar Bear Grows Up</a:t>
                      </a:r>
                      <a:r>
                        <a:rPr lang="en-US" sz="1200" b="0" dirty="0" smtClean="0">
                          <a:latin typeface="+mn-lt"/>
                        </a:rPr>
                        <a:t>?</a:t>
                      </a:r>
                      <a:r>
                        <a:rPr lang="en-US" sz="1200" b="0" baseline="0" dirty="0" smtClean="0">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RI.1.7</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20272">
                <a:tc>
                  <a:txBody>
                    <a:bodyPr/>
                    <a:lstStyle/>
                    <a:p>
                      <a:pPr marL="0" marR="0">
                        <a:lnSpc>
                          <a:spcPct val="115000"/>
                        </a:lnSpc>
                        <a:spcBef>
                          <a:spcPts val="0"/>
                        </a:spcBef>
                        <a:spcAft>
                          <a:spcPts val="1000"/>
                        </a:spcAft>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20</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sng" dirty="0" smtClean="0">
                          <a:effectLst>
                            <a:outerShdw blurRad="38100" dist="38100" dir="2700000" algn="tl">
                              <a:srgbClr val="000000">
                                <a:alpha val="43137"/>
                              </a:srgbClr>
                            </a:outerShdw>
                          </a:effectLst>
                          <a:latin typeface="+mn-lt"/>
                          <a:ea typeface="Calibri"/>
                          <a:cs typeface="Times New Roman"/>
                        </a:rPr>
                        <a:t>Constructed</a:t>
                      </a:r>
                      <a:r>
                        <a:rPr lang="en-US" sz="1300" b="1" u="sng" baseline="0" dirty="0" smtClean="0">
                          <a:effectLst>
                            <a:outerShdw blurRad="38100" dist="38100" dir="2700000" algn="tl">
                              <a:srgbClr val="000000">
                                <a:alpha val="43137"/>
                              </a:srgbClr>
                            </a:outerShdw>
                          </a:effectLst>
                          <a:latin typeface="+mn-lt"/>
                          <a:ea typeface="Calibri"/>
                          <a:cs typeface="Times New Roman"/>
                        </a:rPr>
                        <a:t> Response</a:t>
                      </a:r>
                      <a:endParaRPr lang="en-US" sz="1300" b="0" strike="noStrike"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RI.1.6</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9343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healycrew.files.wordpress.com/2011/08/cropped-pta20kids20clipart_sma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56787"/>
            <a:ext cx="5943601" cy="131481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grpSp>
        <p:nvGrpSpPr>
          <p:cNvPr id="23" name="Group 22"/>
          <p:cNvGrpSpPr/>
          <p:nvPr/>
        </p:nvGrpSpPr>
        <p:grpSpPr>
          <a:xfrm>
            <a:off x="-16485" y="1071373"/>
            <a:ext cx="7789672" cy="4562951"/>
            <a:chOff x="0" y="990600"/>
            <a:chExt cx="6873240" cy="4148138"/>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143000"/>
                  <a:ext cx="6858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25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1211416"/>
                <a:ext cx="6858000" cy="109120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rPr>
                  <a:t>INTERIM </a:t>
                </a:r>
                <a:endParaRPr lang="en-US" sz="3600" b="1" cap="all" dirty="0" smtClean="0">
                  <a:ln w="0"/>
                  <a:solidFill>
                    <a:schemeClr val="bg1">
                      <a:lumMod val="75000"/>
                    </a:schemeClr>
                  </a:solidFill>
                  <a:effectLst>
                    <a:reflection blurRad="12700" stA="50000" endPos="50000" dist="5000" dir="5400000" sy="-100000" rotWithShape="0"/>
                  </a:effectLst>
                  <a:latin typeface="Comic Sans MS" panose="030F0702030302020204" pitchFamily="66" charset="0"/>
                </a:endParaRPr>
              </a:p>
              <a:p>
                <a:pPr algn="ctr"/>
                <a:r>
                  <a:rPr lang="en-US" sz="3600" b="1" cap="all" dirty="0" smtClean="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ASSESSMENT</a:t>
                </a:r>
                <a:endParaRPr lang="en-US" sz="3600" b="1" cap="all" dirty="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sp>
          <p:nvSpPr>
            <p:cNvPr id="22" name="TextBox 21"/>
            <p:cNvSpPr txBox="1"/>
            <p:nvPr/>
          </p:nvSpPr>
          <p:spPr>
            <a:xfrm>
              <a:off x="15240" y="3124200"/>
              <a:ext cx="6858000" cy="2014538"/>
            </a:xfrm>
            <a:prstGeom prst="rect">
              <a:avLst/>
            </a:prstGeom>
            <a:noFill/>
          </p:spPr>
          <p:txBody>
            <a:bodyPr wrap="square" rtlCol="0">
              <a:spAutoFit/>
            </a:bodyPr>
            <a:lstStyle/>
            <a:p>
              <a:pPr algn="ctr"/>
              <a:endParaRPr lang="en-US" sz="4900" b="1" dirty="0" smtClean="0">
                <a:effectLst>
                  <a:outerShdw blurRad="38100" dist="38100" dir="2700000" algn="tl">
                    <a:srgbClr val="000000">
                      <a:alpha val="43137"/>
                    </a:srgbClr>
                  </a:outerShdw>
                </a:effectLst>
              </a:endParaRPr>
            </a:p>
            <a:p>
              <a:pPr algn="ctr"/>
              <a:endParaRPr lang="en-US" sz="4900" b="1" dirty="0">
                <a:effectLst>
                  <a:outerShdw blurRad="38100" dist="38100" dir="2700000" algn="tl">
                    <a:srgbClr val="000000">
                      <a:alpha val="43137"/>
                    </a:srgbClr>
                  </a:outerShdw>
                </a:effectLst>
              </a:endParaRPr>
            </a:p>
            <a:p>
              <a:pPr algn="ctr"/>
              <a:r>
                <a:rPr lang="en-US" sz="4000" dirty="0">
                  <a:effectLst>
                    <a:outerShdw blurRad="38100" dist="38100" dir="2700000" algn="tl">
                      <a:srgbClr val="000000">
                        <a:alpha val="43137"/>
                      </a:srgbClr>
                    </a:outerShdw>
                  </a:effectLst>
                </a:rPr>
                <a:t>Name _______________</a:t>
              </a:r>
              <a:endParaRPr lang="en-US" sz="4000" dirty="0"/>
            </a:p>
          </p:txBody>
        </p:sp>
      </p:grpSp>
      <p:pic>
        <p:nvPicPr>
          <p:cNvPr id="1026" name="Picture 2" descr="https://encrypted-tbn2.gstatic.com/images?q=tbn:ANd9GcTFbOO8s7MVPpb067Bj72xBxfmBuddPEIrOyYZD821qYC-GpYN7">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46" r="18056"/>
          <a:stretch/>
        </p:blipFill>
        <p:spPr bwMode="auto">
          <a:xfrm>
            <a:off x="345441" y="1356359"/>
            <a:ext cx="568959" cy="93599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p:cNvSpPr>
            <a:spLocks noGrp="1"/>
          </p:cNvSpPr>
          <p:nvPr>
            <p:ph type="sldNum" sz="quarter" idx="12"/>
          </p:nvPr>
        </p:nvSpPr>
        <p:spPr/>
        <p:txBody>
          <a:bodyPr/>
          <a:lstStyle/>
          <a:p>
            <a:fld id="{CF669FE8-2A6A-4FDA-B6E7-4A7C87AD6E1D}" type="slidenum">
              <a:rPr lang="en-US" smtClean="0"/>
              <a:pPr/>
              <a:t>16</a:t>
            </a:fld>
            <a:endParaRPr lang="en-US"/>
          </a:p>
        </p:txBody>
      </p:sp>
    </p:spTree>
    <p:extLst>
      <p:ext uri="{BB962C8B-B14F-4D97-AF65-F5344CB8AC3E}">
        <p14:creationId xmlns:p14="http://schemas.microsoft.com/office/powerpoint/2010/main" val="316673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520" y="419100"/>
            <a:ext cx="6563360" cy="6258408"/>
          </a:xfrm>
          <a:prstGeom prst="rect">
            <a:avLst/>
          </a:prstGeom>
        </p:spPr>
        <p:txBody>
          <a:bodyPr wrap="square" lIns="101882" tIns="50941" rIns="101882" bIns="50941">
            <a:spAutoFit/>
          </a:bodyPr>
          <a:lstStyle/>
          <a:p>
            <a:pPr algn="ctr"/>
            <a:r>
              <a:rPr lang="en-US" b="1" u="sng" dirty="0" smtClean="0"/>
              <a:t>Tamika’s </a:t>
            </a:r>
            <a:r>
              <a:rPr lang="en-US" b="1" u="sng" dirty="0"/>
              <a:t>Trip to the </a:t>
            </a:r>
            <a:r>
              <a:rPr lang="en-US" b="1" u="sng" dirty="0" smtClean="0"/>
              <a:t>Zoo</a:t>
            </a:r>
          </a:p>
          <a:p>
            <a:pPr algn="ctr"/>
            <a:r>
              <a:rPr lang="en-US" sz="1200" dirty="0" smtClean="0"/>
              <a:t>Readworks.org</a:t>
            </a:r>
            <a:endParaRPr lang="en-US" sz="1200" dirty="0"/>
          </a:p>
          <a:p>
            <a:r>
              <a:rPr lang="en-US" b="1" dirty="0"/>
              <a:t> </a:t>
            </a:r>
            <a:endParaRPr lang="en-US" dirty="0"/>
          </a:p>
          <a:p>
            <a:r>
              <a:rPr lang="en-US" dirty="0"/>
              <a:t>Tamika and her father planned a trip to </a:t>
            </a:r>
            <a:r>
              <a:rPr lang="en-US" dirty="0" smtClean="0"/>
              <a:t>the zoo</a:t>
            </a:r>
            <a:r>
              <a:rPr lang="en-US" dirty="0"/>
              <a:t>. </a:t>
            </a:r>
          </a:p>
          <a:p>
            <a:r>
              <a:rPr lang="en-US" dirty="0"/>
              <a:t> </a:t>
            </a:r>
          </a:p>
          <a:p>
            <a:r>
              <a:rPr lang="en-US" dirty="0"/>
              <a:t>The new baby polar bears were there.</a:t>
            </a:r>
          </a:p>
          <a:p>
            <a:r>
              <a:rPr lang="en-US" dirty="0"/>
              <a:t>They were called Milly and Tilly. </a:t>
            </a:r>
          </a:p>
          <a:p>
            <a:r>
              <a:rPr lang="en-US" dirty="0"/>
              <a:t> </a:t>
            </a:r>
          </a:p>
          <a:p>
            <a:r>
              <a:rPr lang="en-US" dirty="0"/>
              <a:t>Tamika would meet her friend Jesse near the polar bears.</a:t>
            </a:r>
          </a:p>
          <a:p>
            <a:r>
              <a:rPr lang="en-US" dirty="0"/>
              <a:t> </a:t>
            </a:r>
          </a:p>
          <a:p>
            <a:r>
              <a:rPr lang="en-US" dirty="0"/>
              <a:t>Tamika’s father drew a map of the path they would follow. He drew a picture of the zoo’s front gate. That is where they had to show their tickets. </a:t>
            </a:r>
          </a:p>
          <a:p>
            <a:r>
              <a:rPr lang="en-US" dirty="0"/>
              <a:t> </a:t>
            </a:r>
          </a:p>
          <a:p>
            <a:r>
              <a:rPr lang="en-US" dirty="0"/>
              <a:t>He drew a path from the gate to the polar bears. The path turned left. Then it went straight. The polar bears would be right there. </a:t>
            </a:r>
          </a:p>
          <a:p>
            <a:r>
              <a:rPr lang="en-US" dirty="0"/>
              <a:t> </a:t>
            </a:r>
          </a:p>
          <a:p>
            <a:r>
              <a:rPr lang="en-US" dirty="0"/>
              <a:t>He drew a picture of a baby polar bear on the map.</a:t>
            </a:r>
          </a:p>
          <a:p>
            <a:r>
              <a:rPr lang="en-US" dirty="0"/>
              <a:t>When they got to the bear house, Jesse was there!</a:t>
            </a:r>
          </a:p>
        </p:txBody>
      </p:sp>
      <p:sp>
        <p:nvSpPr>
          <p:cNvPr id="4" name="Slide Number Placeholder 3"/>
          <p:cNvSpPr>
            <a:spLocks noGrp="1"/>
          </p:cNvSpPr>
          <p:nvPr>
            <p:ph type="sldNum" sz="quarter" idx="12"/>
          </p:nvPr>
        </p:nvSpPr>
        <p:spPr/>
        <p:txBody>
          <a:bodyPr/>
          <a:lstStyle/>
          <a:p>
            <a:fld id="{CF669FE8-2A6A-4FDA-B6E7-4A7C87AD6E1D}" type="slidenum">
              <a:rPr lang="en-US" smtClean="0"/>
              <a:pPr/>
              <a:t>17</a:t>
            </a:fld>
            <a:endParaRPr lang="en-US"/>
          </a:p>
        </p:txBody>
      </p:sp>
      <p:sp>
        <p:nvSpPr>
          <p:cNvPr id="2" name="TextBox 1"/>
          <p:cNvSpPr txBox="1"/>
          <p:nvPr/>
        </p:nvSpPr>
        <p:spPr>
          <a:xfrm>
            <a:off x="5501244" y="419100"/>
            <a:ext cx="1981200" cy="830997"/>
          </a:xfrm>
          <a:prstGeom prst="rect">
            <a:avLst/>
          </a:prstGeom>
          <a:noFill/>
        </p:spPr>
        <p:txBody>
          <a:bodyPr wrap="square" rtlCol="0">
            <a:spAutoFit/>
          </a:bodyPr>
          <a:lstStyle/>
          <a:p>
            <a:pPr algn="r"/>
            <a:r>
              <a:rPr lang="en-US" sz="800" dirty="0" smtClean="0"/>
              <a:t>Grade Equivalent 1.7</a:t>
            </a:r>
          </a:p>
          <a:p>
            <a:pPr algn="r"/>
            <a:r>
              <a:rPr lang="en-US" sz="800" dirty="0" smtClean="0"/>
              <a:t>Lexile Measure 490L</a:t>
            </a:r>
          </a:p>
          <a:p>
            <a:pPr algn="r"/>
            <a:r>
              <a:rPr lang="en-US" sz="800" dirty="0" smtClean="0"/>
              <a:t>Mean Sentence Length 8.85</a:t>
            </a:r>
          </a:p>
          <a:p>
            <a:pPr algn="r"/>
            <a:r>
              <a:rPr lang="en-US" sz="800" dirty="0" smtClean="0"/>
              <a:t>Mean Log Word Frequency 3.77</a:t>
            </a:r>
          </a:p>
          <a:p>
            <a:pPr algn="r"/>
            <a:r>
              <a:rPr lang="en-US" sz="800" dirty="0" smtClean="0"/>
              <a:t>Word Count 115</a:t>
            </a:r>
          </a:p>
          <a:p>
            <a:endParaRPr lang="en-US" sz="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90058" y="6671520"/>
            <a:ext cx="3792284" cy="2386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07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754381"/>
            <a:ext cx="6436422" cy="2734346"/>
          </a:xfrm>
          <a:prstGeom prst="rect">
            <a:avLst/>
          </a:prstGeom>
        </p:spPr>
        <p:txBody>
          <a:bodyPr wrap="square" lIns="101862" tIns="50931" rIns="101862" bIns="50931">
            <a:spAutoFit/>
          </a:bodyPr>
          <a:lstStyle/>
          <a:p>
            <a:pPr marL="382059" indent="-382059">
              <a:buAutoNum type="arabicPeriod"/>
            </a:pPr>
            <a:r>
              <a:rPr lang="en-US" sz="1900" b="1" dirty="0">
                <a:latin typeface="Helvetica" pitchFamily="34" charset="0"/>
              </a:rPr>
              <a:t>Why did Tamika and her father plan a trip to the zoo? </a:t>
            </a:r>
          </a:p>
          <a:p>
            <a:pPr marL="382059" indent="-382059">
              <a:buAutoNum type="arabicPeriod"/>
            </a:pPr>
            <a:endParaRPr lang="en-US" sz="1900" b="1" dirty="0">
              <a:latin typeface="Helvetica" pitchFamily="34" charset="0"/>
            </a:endParaRPr>
          </a:p>
          <a:p>
            <a:pPr marL="891471" lvl="1" indent="-382059">
              <a:buAutoNum type="alphaUcPeriod"/>
            </a:pPr>
            <a:r>
              <a:rPr lang="en-US" sz="1900" dirty="0">
                <a:latin typeface="Helvetica" pitchFamily="34" charset="0"/>
              </a:rPr>
              <a:t>They wanted to see the new baby polar bears.</a:t>
            </a:r>
          </a:p>
          <a:p>
            <a:pPr lvl="1"/>
            <a:endParaRPr lang="en-US" sz="1900" dirty="0">
              <a:latin typeface="Helvetica" pitchFamily="34" charset="0"/>
            </a:endParaRPr>
          </a:p>
          <a:p>
            <a:pPr marL="891471" lvl="1" indent="-382059">
              <a:buFont typeface="+mj-lt"/>
              <a:buAutoNum type="alphaUcPeriod" startAt="2"/>
            </a:pPr>
            <a:r>
              <a:rPr lang="en-US" sz="1900" dirty="0">
                <a:latin typeface="Helvetica" pitchFamily="34" charset="0"/>
              </a:rPr>
              <a:t>Tamika wanted to meet her friend Jesse.</a:t>
            </a:r>
          </a:p>
          <a:p>
            <a:pPr lvl="1"/>
            <a:endParaRPr lang="en-US" sz="1900" dirty="0">
              <a:latin typeface="Helvetica" pitchFamily="34" charset="0"/>
            </a:endParaRPr>
          </a:p>
          <a:p>
            <a:pPr marL="891471" lvl="1" indent="-382059">
              <a:buFont typeface="+mj-lt"/>
              <a:buAutoNum type="alphaUcPeriod" startAt="3"/>
            </a:pPr>
            <a:r>
              <a:rPr lang="en-US" sz="1900" dirty="0">
                <a:latin typeface="Helvetica" pitchFamily="34" charset="0"/>
              </a:rPr>
              <a:t>They wanted to draw a map.</a:t>
            </a:r>
          </a:p>
          <a:p>
            <a:pPr lvl="1"/>
            <a:endParaRPr lang="en-US" sz="1900" dirty="0">
              <a:latin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5748338" cy="4473284"/>
          </a:xfrm>
          <a:prstGeom prst="rect">
            <a:avLst/>
          </a:prstGeom>
        </p:spPr>
        <p:txBody>
          <a:bodyPr wrap="square" lIns="101862" tIns="50931" rIns="101862" bIns="50931">
            <a:spAutoFit/>
          </a:bodyPr>
          <a:lstStyle/>
          <a:p>
            <a:r>
              <a:rPr lang="en-US" sz="1900" b="1" dirty="0" smtClean="0">
                <a:latin typeface="Helvetica" pitchFamily="34" charset="0"/>
              </a:rPr>
              <a:t>2.   Where </a:t>
            </a:r>
            <a:r>
              <a:rPr lang="en-US" sz="1900" b="1" dirty="0">
                <a:latin typeface="Helvetica" pitchFamily="34" charset="0"/>
              </a:rPr>
              <a:t>did they need to show their tickets?</a:t>
            </a:r>
          </a:p>
          <a:p>
            <a:endParaRPr lang="en-US" sz="1900" dirty="0">
              <a:latin typeface="Helvetica" pitchFamily="34" charset="0"/>
            </a:endParaRPr>
          </a:p>
          <a:p>
            <a:r>
              <a:rPr lang="en-US" sz="1900" dirty="0">
                <a:latin typeface="Helvetica" pitchFamily="34" charset="0"/>
              </a:rPr>
              <a:t>     </a:t>
            </a:r>
            <a:r>
              <a:rPr lang="en-US" sz="1900" dirty="0" smtClean="0">
                <a:latin typeface="Helvetica" pitchFamily="34" charset="0"/>
              </a:rPr>
              <a:t>A. </a:t>
            </a:r>
            <a:r>
              <a:rPr lang="en-US" sz="1900" dirty="0">
                <a:latin typeface="Helvetica" pitchFamily="34" charset="0"/>
              </a:rPr>
              <a:t>They needed to show their tickets to her        </a:t>
            </a:r>
          </a:p>
          <a:p>
            <a:r>
              <a:rPr lang="en-US" sz="1900" dirty="0">
                <a:latin typeface="Helvetica" pitchFamily="34" charset="0"/>
              </a:rPr>
              <a:t>          friend Jesse.</a:t>
            </a:r>
          </a:p>
          <a:p>
            <a:endParaRPr lang="en-US" sz="1900" dirty="0">
              <a:latin typeface="Helvetica" pitchFamily="34" charset="0"/>
            </a:endParaRPr>
          </a:p>
          <a:p>
            <a:r>
              <a:rPr lang="en-US" sz="1900" dirty="0">
                <a:latin typeface="Helvetica" pitchFamily="34" charset="0"/>
              </a:rPr>
              <a:t>     </a:t>
            </a:r>
            <a:r>
              <a:rPr lang="en-US" sz="1900" dirty="0" smtClean="0">
                <a:latin typeface="Helvetica" pitchFamily="34" charset="0"/>
              </a:rPr>
              <a:t>B. </a:t>
            </a:r>
            <a:r>
              <a:rPr lang="en-US" sz="1900" dirty="0">
                <a:latin typeface="Helvetica" pitchFamily="34" charset="0"/>
              </a:rPr>
              <a:t>They needed to show their tickets at the </a:t>
            </a:r>
          </a:p>
          <a:p>
            <a:r>
              <a:rPr lang="en-US" sz="1900" dirty="0">
                <a:latin typeface="Helvetica" pitchFamily="34" charset="0"/>
              </a:rPr>
              <a:t>          zoo’s front gate.</a:t>
            </a:r>
          </a:p>
          <a:p>
            <a:endParaRPr lang="en-US" sz="1900" dirty="0">
              <a:latin typeface="Helvetica" pitchFamily="34" charset="0"/>
            </a:endParaRPr>
          </a:p>
          <a:p>
            <a:r>
              <a:rPr lang="en-US" sz="1900" dirty="0">
                <a:latin typeface="Helvetica" pitchFamily="34" charset="0"/>
              </a:rPr>
              <a:t>     </a:t>
            </a:r>
            <a:r>
              <a:rPr lang="en-US" sz="1900" dirty="0" smtClean="0">
                <a:latin typeface="Helvetica" pitchFamily="34" charset="0"/>
              </a:rPr>
              <a:t>C. </a:t>
            </a:r>
            <a:r>
              <a:rPr lang="en-US" sz="1900" dirty="0">
                <a:latin typeface="Helvetica" pitchFamily="34" charset="0"/>
              </a:rPr>
              <a:t>They needed to show their tickets at the  </a:t>
            </a:r>
          </a:p>
          <a:p>
            <a:r>
              <a:rPr lang="en-US" sz="1900" dirty="0">
                <a:latin typeface="Helvetica" pitchFamily="34" charset="0"/>
              </a:rPr>
              <a:t>          polar bear house.</a:t>
            </a:r>
          </a:p>
          <a:p>
            <a:endParaRPr lang="en-US" sz="1900" dirty="0">
              <a:latin typeface="Helvetica" pitchFamily="34" charset="0"/>
            </a:endParaRPr>
          </a:p>
          <a:p>
            <a:endParaRPr lang="en-US" sz="1600" b="1" dirty="0">
              <a:latin typeface="Helvetica" pitchFamily="34" charset="0"/>
            </a:endParaRPr>
          </a:p>
          <a:p>
            <a:endParaRPr lang="en-US" sz="1600" b="1" dirty="0">
              <a:latin typeface="Helvetica" pitchFamily="34" charset="0"/>
            </a:endParaRPr>
          </a:p>
          <a:p>
            <a:pPr marL="382059" indent="-382059">
              <a:buAutoNum type="arabicPeriod"/>
            </a:pPr>
            <a:endParaRPr lang="en-US" sz="1600" b="1" dirty="0">
              <a:latin typeface="Helvetica" pitchFamily="34" charset="0"/>
            </a:endParaRPr>
          </a:p>
          <a:p>
            <a:endParaRPr lang="en-US" sz="1600" b="1" dirty="0">
              <a:latin typeface="Helvetica" pitchFamily="34" charset="0"/>
            </a:endParaRPr>
          </a:p>
          <a:p>
            <a:endParaRPr lang="en-US" sz="1100" b="1" dirty="0">
              <a:latin typeface="Helvetica" pitchFamily="34" charset="0"/>
            </a:endParaRPr>
          </a:p>
        </p:txBody>
      </p:sp>
      <p:sp>
        <p:nvSpPr>
          <p:cNvPr id="18" name="Oval 17"/>
          <p:cNvSpPr/>
          <p:nvPr/>
        </p:nvSpPr>
        <p:spPr>
          <a:xfrm>
            <a:off x="894865" y="569976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94865" y="654993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94865" y="7388135"/>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94866" y="1676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94866" y="22751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94866" y="286185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64524294"/>
              </p:ext>
            </p:extLst>
          </p:nvPr>
        </p:nvGraphicFramePr>
        <p:xfrm>
          <a:off x="5547318" y="4308587"/>
          <a:ext cx="1781175" cy="526827"/>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RL.1.1</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n-US" sz="1000" dirty="0" smtClean="0"/>
                        <a:t>Ask and answer questions about key details in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18</a:t>
            </a:fld>
            <a:endParaRPr lang="en-US"/>
          </a:p>
        </p:txBody>
      </p:sp>
    </p:spTree>
    <p:extLst>
      <p:ext uri="{BB962C8B-B14F-4D97-AF65-F5344CB8AC3E}">
        <p14:creationId xmlns:p14="http://schemas.microsoft.com/office/powerpoint/2010/main" val="77991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560737" cy="3288344"/>
          </a:xfrm>
          <a:prstGeom prst="rect">
            <a:avLst/>
          </a:prstGeom>
        </p:spPr>
        <p:txBody>
          <a:bodyPr wrap="square" lIns="101862" tIns="50931" rIns="101862" bIns="50931">
            <a:spAutoFit/>
          </a:bodyPr>
          <a:lstStyle/>
          <a:p>
            <a:pPr marL="282542" indent="-282542"/>
            <a:r>
              <a:rPr lang="en-US" sz="1900" b="1" dirty="0">
                <a:latin typeface="Helvetica" pitchFamily="34" charset="0"/>
              </a:rPr>
              <a:t>3.  What is the main idea of the </a:t>
            </a:r>
            <a:r>
              <a:rPr lang="en-US" sz="1900" b="1" dirty="0" smtClean="0">
                <a:latin typeface="Helvetica" pitchFamily="34" charset="0"/>
              </a:rPr>
              <a:t>text </a:t>
            </a:r>
            <a:r>
              <a:rPr lang="en-US" sz="1900" b="1" i="1" u="sng" dirty="0">
                <a:latin typeface="Helvetica" pitchFamily="34" charset="0"/>
              </a:rPr>
              <a:t>Tamika’s Trip to the Zoo</a:t>
            </a:r>
            <a:r>
              <a:rPr lang="en-US" sz="1900" b="1" dirty="0">
                <a:latin typeface="Helvetica" pitchFamily="34" charset="0"/>
              </a:rPr>
              <a:t>?</a:t>
            </a:r>
          </a:p>
          <a:p>
            <a:pPr marL="382015" indent="382015"/>
            <a:endParaRPr lang="en-US" sz="1700" dirty="0">
              <a:latin typeface="Helvetica" pitchFamily="34" charset="0"/>
            </a:endParaRPr>
          </a:p>
          <a:p>
            <a:pPr marL="382015" indent="382015">
              <a:buFont typeface="+mj-lt"/>
              <a:buAutoNum type="alphaUcPeriod"/>
            </a:pPr>
            <a:r>
              <a:rPr lang="en-US" sz="1900" dirty="0">
                <a:latin typeface="Helvetica" pitchFamily="34" charset="0"/>
              </a:rPr>
              <a:t>There were new baby polar bears called Milly and   </a:t>
            </a:r>
          </a:p>
          <a:p>
            <a:pPr marL="382015"/>
            <a:r>
              <a:rPr lang="en-US" sz="1900" dirty="0">
                <a:latin typeface="Helvetica" pitchFamily="34" charset="0"/>
              </a:rPr>
              <a:t>      Tilly.</a:t>
            </a:r>
          </a:p>
          <a:p>
            <a:pPr marL="382015"/>
            <a:endParaRPr lang="en-US" sz="1900" dirty="0">
              <a:solidFill>
                <a:srgbClr val="FF0000"/>
              </a:solidFill>
              <a:latin typeface="Helvetica" pitchFamily="34" charset="0"/>
              <a:cs typeface="Helvetica" pitchFamily="34" charset="0"/>
            </a:endParaRPr>
          </a:p>
          <a:p>
            <a:pPr marL="764074" indent="-382059">
              <a:buAutoNum type="alphaUcPeriod" startAt="2"/>
            </a:pPr>
            <a:r>
              <a:rPr lang="en-US" sz="1900" dirty="0">
                <a:latin typeface="Helvetica" pitchFamily="34" charset="0"/>
                <a:cs typeface="Helvetica" pitchFamily="34" charset="0"/>
              </a:rPr>
              <a:t>Tamika and her father went to the zoo to see the polar bears.</a:t>
            </a:r>
          </a:p>
          <a:p>
            <a:pPr marL="764074" indent="-382059">
              <a:buAutoNum type="alphaUcPeriod" startAt="2"/>
            </a:pPr>
            <a:endParaRPr lang="en-US" sz="1900" dirty="0">
              <a:latin typeface="Helvetica" pitchFamily="34" charset="0"/>
              <a:cs typeface="Helvetica" pitchFamily="34" charset="0"/>
            </a:endParaRPr>
          </a:p>
          <a:p>
            <a:pPr marL="764074" indent="-382059">
              <a:buAutoNum type="alphaUcPeriod" startAt="2"/>
            </a:pPr>
            <a:r>
              <a:rPr lang="en-US" sz="1900" dirty="0">
                <a:latin typeface="Helvetica" pitchFamily="34" charset="0"/>
                <a:cs typeface="Helvetica" pitchFamily="34" charset="0"/>
              </a:rPr>
              <a:t>Tamika’s father drew a map.</a:t>
            </a:r>
          </a:p>
          <a:p>
            <a:pPr marL="382015"/>
            <a:endParaRPr lang="en-US" sz="19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7240" y="5154041"/>
            <a:ext cx="5958840" cy="3965453"/>
          </a:xfrm>
          <a:prstGeom prst="rect">
            <a:avLst/>
          </a:prstGeom>
        </p:spPr>
        <p:txBody>
          <a:bodyPr wrap="square" lIns="101862" tIns="50931" rIns="101862" bIns="50931">
            <a:spAutoFit/>
          </a:bodyPr>
          <a:lstStyle/>
          <a:p>
            <a:pPr marL="382059" indent="-382059">
              <a:buAutoNum type="arabicPeriod" startAt="4"/>
            </a:pPr>
            <a:r>
              <a:rPr lang="en-US" sz="1900" b="1" dirty="0">
                <a:latin typeface="Helvetica" pitchFamily="34" charset="0"/>
              </a:rPr>
              <a:t>How did Tamika and her father find the baby </a:t>
            </a:r>
          </a:p>
          <a:p>
            <a:r>
              <a:rPr lang="en-US" sz="1900" b="1" dirty="0">
                <a:latin typeface="Helvetica" pitchFamily="34" charset="0"/>
              </a:rPr>
              <a:t>      polar bears? </a:t>
            </a:r>
          </a:p>
          <a:p>
            <a:pPr marL="380290"/>
            <a:endParaRPr lang="en-US" sz="1900" dirty="0">
              <a:latin typeface="Helvetica" pitchFamily="34" charset="0"/>
            </a:endParaRPr>
          </a:p>
          <a:p>
            <a:pPr marL="382059" indent="-1769">
              <a:buFont typeface="+mj-lt"/>
              <a:buAutoNum type="alphaUcPeriod"/>
            </a:pPr>
            <a:r>
              <a:rPr lang="en-US" sz="1900" dirty="0">
                <a:latin typeface="Helvetica" pitchFamily="34" charset="0"/>
              </a:rPr>
              <a:t>  They met her friend Jesse.</a:t>
            </a:r>
          </a:p>
          <a:p>
            <a:pPr marL="382059" indent="-1769">
              <a:buFont typeface="+mj-lt"/>
              <a:buAutoNum type="alphaUcPeriod"/>
            </a:pPr>
            <a:endParaRPr lang="en-US" sz="1900" dirty="0">
              <a:latin typeface="Helvetica" pitchFamily="34" charset="0"/>
            </a:endParaRPr>
          </a:p>
          <a:p>
            <a:pPr marL="382059" indent="-1769">
              <a:buFont typeface="+mj-lt"/>
              <a:buAutoNum type="alphaUcPeriod"/>
            </a:pPr>
            <a:r>
              <a:rPr lang="en-US" sz="1900" dirty="0">
                <a:latin typeface="Helvetica" pitchFamily="34" charset="0"/>
              </a:rPr>
              <a:t>  They followed a map.</a:t>
            </a:r>
          </a:p>
          <a:p>
            <a:pPr marL="382059" indent="-1769">
              <a:buFont typeface="+mj-lt"/>
              <a:buAutoNum type="alphaUcPeriod"/>
            </a:pPr>
            <a:endParaRPr lang="en-US" sz="1900" dirty="0">
              <a:latin typeface="Helvetica" pitchFamily="34" charset="0"/>
            </a:endParaRPr>
          </a:p>
          <a:p>
            <a:pPr marL="774731" indent="-396210">
              <a:buFont typeface="+mj-lt"/>
              <a:buAutoNum type="alphaUcPeriod"/>
            </a:pPr>
            <a:r>
              <a:rPr lang="en-US" sz="1900" dirty="0">
                <a:latin typeface="Helvetica" pitchFamily="34" charset="0"/>
              </a:rPr>
              <a:t>Her father drew a picture of a baby polar bear</a:t>
            </a:r>
            <a:r>
              <a:rPr lang="en-US" sz="1900" b="1" dirty="0">
                <a:latin typeface="Helvetica" pitchFamily="34" charset="0"/>
              </a:rPr>
              <a:t>.</a:t>
            </a:r>
          </a:p>
          <a:p>
            <a:pPr marL="382059" indent="-382059">
              <a:buAutoNum type="alphaUcPeriod"/>
            </a:pPr>
            <a:endParaRPr lang="en-US" sz="1900" b="1" dirty="0">
              <a:latin typeface="Helvetica" pitchFamily="34" charset="0"/>
            </a:endParaRPr>
          </a:p>
          <a:p>
            <a:pPr marL="254706" indent="-254706">
              <a:buAutoNum type="alphaUcPeriod"/>
            </a:pPr>
            <a:endParaRPr lang="en-US" sz="1600" b="1" dirty="0">
              <a:latin typeface="Helvetica" pitchFamily="34" charset="0"/>
            </a:endParaRPr>
          </a:p>
          <a:p>
            <a:pPr marL="254706" indent="-254706">
              <a:buAutoNum type="alphaUcPeriod"/>
            </a:pPr>
            <a:endParaRPr lang="en-US" sz="1600" b="1" dirty="0">
              <a:latin typeface="Helvetica" pitchFamily="34" charset="0"/>
            </a:endParaRPr>
          </a:p>
          <a:p>
            <a:pPr marL="254706" indent="-254706">
              <a:buAutoNum type="alphaUcPeriod"/>
            </a:pPr>
            <a:endParaRPr lang="en-US" sz="1600" b="1" dirty="0">
              <a:latin typeface="Helvetica" pitchFamily="34" charset="0"/>
            </a:endParaRPr>
          </a:p>
          <a:p>
            <a:pPr marL="254706" indent="-254706">
              <a:buAutoNum type="alphaUcPeriod"/>
            </a:pPr>
            <a:endParaRPr lang="en-US" sz="1600" b="1" dirty="0">
              <a:latin typeface="Helvetica" pitchFamily="34" charset="0"/>
            </a:endParaRPr>
          </a:p>
          <a:p>
            <a:pPr marL="254706" indent="-254706">
              <a:buAutoNum type="alphaUcPeriod"/>
            </a:pPr>
            <a:endParaRPr lang="en-US" sz="1600" b="1" dirty="0">
              <a:latin typeface="Helvetica" pitchFamily="34" charset="0"/>
            </a:endParaRPr>
          </a:p>
        </p:txBody>
      </p:sp>
      <p:sp>
        <p:nvSpPr>
          <p:cNvPr id="18" name="Oval 17"/>
          <p:cNvSpPr/>
          <p:nvPr/>
        </p:nvSpPr>
        <p:spPr>
          <a:xfrm>
            <a:off x="856225" y="6032184"/>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56224" y="664828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56223" y="7160688"/>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296" y="16315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0296" y="248688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0296" y="3326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828845368"/>
              </p:ext>
            </p:extLst>
          </p:nvPr>
        </p:nvGraphicFramePr>
        <p:xfrm>
          <a:off x="5645786" y="4176071"/>
          <a:ext cx="1781175" cy="797954"/>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RL.1.2</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marL="0" marR="0" algn="l" defTabSz="966612" rtl="0" eaLnBrk="1" latinLnBrk="0" hangingPunct="1">
                        <a:lnSpc>
                          <a:spcPct val="100000"/>
                        </a:lnSpc>
                        <a:spcBef>
                          <a:spcPts val="0"/>
                        </a:spcBef>
                        <a:spcAft>
                          <a:spcPts val="0"/>
                        </a:spcAft>
                      </a:pPr>
                      <a:r>
                        <a:rPr lang="en-US" sz="1000" dirty="0" smtClean="0"/>
                        <a:t>Retell stories, including key details, and demonstrate understanding of their central message or lesson</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19</a:t>
            </a:fld>
            <a:endParaRPr lang="en-US"/>
          </a:p>
        </p:txBody>
      </p:sp>
    </p:spTree>
    <p:extLst>
      <p:ext uri="{BB962C8B-B14F-4D97-AF65-F5344CB8AC3E}">
        <p14:creationId xmlns:p14="http://schemas.microsoft.com/office/powerpoint/2010/main" val="2131897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83" y="381000"/>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68388153"/>
              </p:ext>
            </p:extLst>
          </p:nvPr>
        </p:nvGraphicFramePr>
        <p:xfrm>
          <a:off x="349038" y="914400"/>
          <a:ext cx="6813762" cy="8431494"/>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written, reviewed and revised  by the</a:t>
                      </a:r>
                    </a:p>
                    <a:p>
                      <a:pPr marL="0" marR="0" lvl="0" indent="0" algn="r" defTabSz="1018824" rtl="0" eaLnBrk="1" fontAlgn="auto" latinLnBrk="0" hangingPunct="1">
                        <a:lnSpc>
                          <a:spcPct val="100000"/>
                        </a:lnSpc>
                        <a:spcBef>
                          <a:spcPts val="0"/>
                        </a:spcBef>
                        <a:spcAft>
                          <a:spcPts val="0"/>
                        </a:spcAft>
                        <a:buClrTx/>
                        <a:buSzTx/>
                        <a:buFontTx/>
                        <a:buNone/>
                        <a:tabLst>
                          <a:tab pos="688975" algn="l"/>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Reviewed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and revised in June of 2015 by the following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HSD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Written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in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Dori</a:t>
                      </a: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George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Girad</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Thoen</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assessments have been edited by Vicki Daniels.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114466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688180"/>
          </a:xfrm>
          <a:prstGeom prst="rect">
            <a:avLst/>
          </a:prstGeom>
        </p:spPr>
        <p:txBody>
          <a:bodyPr wrap="square" lIns="101862" tIns="50931" rIns="101862" bIns="50931">
            <a:spAutoFit/>
          </a:bodyPr>
          <a:lstStyle/>
          <a:p>
            <a:pPr marL="382059" indent="-382059">
              <a:buAutoNum type="arabicPeriod" startAt="5"/>
            </a:pPr>
            <a:r>
              <a:rPr lang="en-US" sz="1900" b="1" dirty="0">
                <a:latin typeface="Helvetica" pitchFamily="34" charset="0"/>
              </a:rPr>
              <a:t>After the path turned left what happened next?</a:t>
            </a:r>
          </a:p>
          <a:p>
            <a:pPr marL="382059" indent="-382059">
              <a:buFont typeface="+mj-lt"/>
              <a:buAutoNum type="alphaUcPeriod"/>
            </a:pPr>
            <a:endParaRPr lang="en-US" sz="1900" b="1" dirty="0">
              <a:latin typeface="Helvetica" pitchFamily="34" charset="0"/>
            </a:endParaRPr>
          </a:p>
          <a:p>
            <a:pPr marL="966612" lvl="1" indent="-457200">
              <a:buFont typeface="+mj-lt"/>
              <a:buAutoNum type="alphaUcPeriod"/>
            </a:pPr>
            <a:r>
              <a:rPr lang="en-US" sz="1900" dirty="0">
                <a:latin typeface="Helvetica" pitchFamily="34" charset="0"/>
              </a:rPr>
              <a:t>Tamika’s father drew a map.</a:t>
            </a:r>
          </a:p>
          <a:p>
            <a:pPr marL="966612" lvl="1" indent="-457200">
              <a:buFont typeface="+mj-lt"/>
              <a:buAutoNum type="alphaUcPeriod"/>
            </a:pPr>
            <a:endParaRPr lang="en-US" sz="1900" dirty="0">
              <a:latin typeface="Helvetica" pitchFamily="34" charset="0"/>
            </a:endParaRPr>
          </a:p>
          <a:p>
            <a:pPr marL="966612" lvl="1" indent="-457200">
              <a:buFont typeface="+mj-lt"/>
              <a:buAutoNum type="alphaUcPeriod"/>
            </a:pPr>
            <a:r>
              <a:rPr lang="en-US" sz="1900" dirty="0">
                <a:latin typeface="Helvetica" pitchFamily="34" charset="0"/>
              </a:rPr>
              <a:t>The path went straight.</a:t>
            </a:r>
          </a:p>
          <a:p>
            <a:pPr marL="966612" lvl="1" indent="-457200">
              <a:buFont typeface="+mj-lt"/>
              <a:buAutoNum type="alphaUcPeriod"/>
            </a:pPr>
            <a:endParaRPr lang="en-US" sz="1900" dirty="0">
              <a:latin typeface="Helvetica" pitchFamily="34" charset="0"/>
            </a:endParaRPr>
          </a:p>
          <a:p>
            <a:pPr marL="966612" lvl="1" indent="-457200">
              <a:buFont typeface="+mj-lt"/>
              <a:buAutoNum type="alphaUcPeriod"/>
            </a:pPr>
            <a:r>
              <a:rPr lang="en-US" sz="1900" dirty="0">
                <a:latin typeface="Helvetica" pitchFamily="34" charset="0"/>
              </a:rPr>
              <a:t>They got to the polar bear house.</a:t>
            </a:r>
          </a:p>
          <a:p>
            <a:pPr lvl="1"/>
            <a:endParaRPr lang="en-US" sz="1900" b="1" dirty="0">
              <a:latin typeface="Helvetica" pitchFamily="34" charset="0"/>
            </a:endParaRPr>
          </a:p>
          <a:p>
            <a:pPr marL="382015"/>
            <a:endParaRPr lang="en-US" sz="1600" dirty="0">
              <a:latin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433819" cy="2149571"/>
          </a:xfrm>
          <a:prstGeom prst="rect">
            <a:avLst/>
          </a:prstGeom>
        </p:spPr>
        <p:txBody>
          <a:bodyPr wrap="square" lIns="101862" tIns="50931" rIns="101862" bIns="50931">
            <a:spAutoFit/>
          </a:bodyPr>
          <a:lstStyle/>
          <a:p>
            <a:pPr marL="382059" indent="-382059">
              <a:buAutoNum type="arabicPeriod" startAt="6"/>
            </a:pPr>
            <a:r>
              <a:rPr lang="en-US" sz="1900" b="1" dirty="0">
                <a:latin typeface="Helvetica" pitchFamily="34" charset="0"/>
              </a:rPr>
              <a:t>What can you learn in </a:t>
            </a:r>
            <a:r>
              <a:rPr lang="en-US" sz="1900" b="1" i="1" u="sng" dirty="0">
                <a:latin typeface="Helvetica" pitchFamily="34" charset="0"/>
              </a:rPr>
              <a:t>Tamika’s Trip to the Zoo</a:t>
            </a:r>
            <a:r>
              <a:rPr lang="en-US" sz="1900" b="1" i="1" dirty="0">
                <a:latin typeface="Helvetica" pitchFamily="34" charset="0"/>
              </a:rPr>
              <a:t> </a:t>
            </a:r>
            <a:r>
              <a:rPr lang="en-US" sz="1900" b="1" dirty="0">
                <a:latin typeface="Helvetica" pitchFamily="34" charset="0"/>
              </a:rPr>
              <a:t>?</a:t>
            </a:r>
          </a:p>
          <a:p>
            <a:pPr marL="382059" indent="-382059">
              <a:buFont typeface="+mj-lt"/>
              <a:buAutoNum type="alphaUcPeriod"/>
            </a:pPr>
            <a:endParaRPr lang="en-US" sz="1900" b="1" dirty="0">
              <a:latin typeface="Helvetica" pitchFamily="34" charset="0"/>
            </a:endParaRPr>
          </a:p>
          <a:p>
            <a:pPr marL="966612" lvl="1" indent="-457200">
              <a:buFont typeface="+mj-lt"/>
              <a:buAutoNum type="alphaUcPeriod"/>
            </a:pPr>
            <a:r>
              <a:rPr lang="en-US" sz="1900" dirty="0">
                <a:latin typeface="Helvetica" pitchFamily="34" charset="0"/>
              </a:rPr>
              <a:t>Maps can help you find what you are looking for.</a:t>
            </a:r>
          </a:p>
          <a:p>
            <a:pPr marL="966612" lvl="1" indent="-457200">
              <a:buFont typeface="+mj-lt"/>
              <a:buAutoNum type="alphaUcPeriod"/>
            </a:pPr>
            <a:endParaRPr lang="en-US" sz="1900" dirty="0">
              <a:latin typeface="Helvetica" pitchFamily="34" charset="0"/>
            </a:endParaRPr>
          </a:p>
          <a:p>
            <a:pPr marL="966612" lvl="1" indent="-457200">
              <a:buFont typeface="+mj-lt"/>
              <a:buAutoNum type="alphaUcPeriod"/>
            </a:pPr>
            <a:r>
              <a:rPr lang="en-US" sz="1900" dirty="0">
                <a:latin typeface="Helvetica" pitchFamily="34" charset="0"/>
              </a:rPr>
              <a:t>A polar bear cub is born with its </a:t>
            </a:r>
            <a:r>
              <a:rPr lang="en-US" sz="1900" dirty="0" smtClean="0">
                <a:latin typeface="Helvetica" pitchFamily="34" charset="0"/>
              </a:rPr>
              <a:t>eyes </a:t>
            </a:r>
            <a:r>
              <a:rPr lang="en-US" sz="1900" dirty="0">
                <a:latin typeface="Helvetica" pitchFamily="34" charset="0"/>
              </a:rPr>
              <a:t>closed.</a:t>
            </a:r>
          </a:p>
          <a:p>
            <a:pPr marL="966612" lvl="1" indent="-457200">
              <a:buFont typeface="+mj-lt"/>
              <a:buAutoNum type="alphaUcPeriod"/>
            </a:pPr>
            <a:endParaRPr lang="en-US" sz="1900" dirty="0">
              <a:latin typeface="Helvetica" pitchFamily="34" charset="0"/>
            </a:endParaRPr>
          </a:p>
          <a:p>
            <a:pPr marL="966612" lvl="1" indent="-457200">
              <a:buFont typeface="+mj-lt"/>
              <a:buAutoNum type="alphaUcPeriod"/>
            </a:pPr>
            <a:r>
              <a:rPr lang="en-US" sz="1900" dirty="0">
                <a:latin typeface="Helvetica" pitchFamily="34" charset="0"/>
              </a:rPr>
              <a:t>A baby polar bear is a cub.</a:t>
            </a:r>
          </a:p>
        </p:txBody>
      </p:sp>
      <p:sp>
        <p:nvSpPr>
          <p:cNvPr id="18" name="Oval 17"/>
          <p:cNvSpPr/>
          <p:nvPr/>
        </p:nvSpPr>
        <p:spPr>
          <a:xfrm>
            <a:off x="996462" y="5654626"/>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1004187" y="62552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1006140" y="6789420"/>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296" y="14249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0296" y="192786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0296" y="252657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29897141"/>
              </p:ext>
            </p:extLst>
          </p:nvPr>
        </p:nvGraphicFramePr>
        <p:xfrm>
          <a:off x="5521470" y="3580353"/>
          <a:ext cx="1781175" cy="645554"/>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RL.1.3</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2628">
                <a:tc>
                  <a:txBody>
                    <a:bodyPr/>
                    <a:lstStyle/>
                    <a:p>
                      <a:pPr marL="0" marR="0" algn="l" defTabSz="966612" rtl="0" eaLnBrk="1" latinLnBrk="0" hangingPunct="1">
                        <a:lnSpc>
                          <a:spcPct val="100000"/>
                        </a:lnSpc>
                        <a:spcBef>
                          <a:spcPts val="0"/>
                        </a:spcBef>
                        <a:spcAft>
                          <a:spcPts val="0"/>
                        </a:spcAft>
                      </a:pPr>
                      <a:r>
                        <a:rPr lang="en-US" sz="1000" dirty="0" smtClean="0"/>
                        <a:t>Describe characters, settings, and major events in a story, using key details.</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84992134"/>
              </p:ext>
            </p:extLst>
          </p:nvPr>
        </p:nvGraphicFramePr>
        <p:xfrm>
          <a:off x="5494424" y="8579219"/>
          <a:ext cx="1781175" cy="950354"/>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RL.1.5</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54380">
                <a:tc>
                  <a:txBody>
                    <a:bodyPr/>
                    <a:lstStyle/>
                    <a:p>
                      <a:pPr marL="0" marR="0" algn="l" defTabSz="966612" rtl="0" eaLnBrk="1" latinLnBrk="0" hangingPunct="1">
                        <a:lnSpc>
                          <a:spcPct val="100000"/>
                        </a:lnSpc>
                        <a:spcBef>
                          <a:spcPts val="0"/>
                        </a:spcBef>
                        <a:spcAft>
                          <a:spcPts val="0"/>
                        </a:spcAft>
                      </a:pPr>
                      <a:r>
                        <a:rPr lang="en-US" sz="1000" dirty="0" smtClean="0"/>
                        <a:t>Explain major differences between books that tell stories and books that give information, drawing on a wide reading of a range of text types</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20</a:t>
            </a:fld>
            <a:endParaRPr lang="en-US"/>
          </a:p>
        </p:txBody>
      </p:sp>
    </p:spTree>
    <p:extLst>
      <p:ext uri="{BB962C8B-B14F-4D97-AF65-F5344CB8AC3E}">
        <p14:creationId xmlns:p14="http://schemas.microsoft.com/office/powerpoint/2010/main" val="1629719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272955"/>
          </a:xfrm>
          <a:prstGeom prst="rect">
            <a:avLst/>
          </a:prstGeom>
        </p:spPr>
        <p:txBody>
          <a:bodyPr wrap="square" lIns="101862" tIns="50931" rIns="101862" bIns="50931">
            <a:spAutoFit/>
          </a:bodyPr>
          <a:lstStyle/>
          <a:p>
            <a:pPr marL="382059" indent="-382059">
              <a:buAutoNum type="arabicPeriod" startAt="7"/>
            </a:pPr>
            <a:r>
              <a:rPr lang="en-US" sz="1900" b="1" dirty="0">
                <a:latin typeface="Helvetica" pitchFamily="34" charset="0"/>
              </a:rPr>
              <a:t>Who is telling the story of Tamika’s trip to the Zoo?</a:t>
            </a:r>
          </a:p>
          <a:p>
            <a:pPr lvl="1"/>
            <a:endParaRPr lang="en-US" sz="1900" dirty="0">
              <a:latin typeface="Helvetica" pitchFamily="34" charset="0"/>
            </a:endParaRPr>
          </a:p>
          <a:p>
            <a:pPr marL="891471" lvl="1" indent="-382059">
              <a:buFont typeface="+mj-lt"/>
              <a:buAutoNum type="alphaUcPeriod"/>
            </a:pPr>
            <a:r>
              <a:rPr lang="en-US" sz="1900" dirty="0">
                <a:latin typeface="Helvetica" pitchFamily="34" charset="0"/>
              </a:rPr>
              <a:t>Tamika</a:t>
            </a:r>
          </a:p>
          <a:p>
            <a:pPr marL="891471" lvl="1" indent="-382059">
              <a:buFont typeface="+mj-lt"/>
              <a:buAutoNum type="alphaUcPeriod"/>
            </a:pPr>
            <a:endParaRPr lang="en-US" sz="1900" dirty="0">
              <a:latin typeface="Helvetica" pitchFamily="34" charset="0"/>
            </a:endParaRPr>
          </a:p>
          <a:p>
            <a:pPr marL="891471" lvl="1" indent="-382059">
              <a:buFont typeface="+mj-lt"/>
              <a:buAutoNum type="alphaUcPeriod"/>
            </a:pPr>
            <a:r>
              <a:rPr lang="en-US" sz="1900" dirty="0">
                <a:latin typeface="Helvetica" pitchFamily="34" charset="0"/>
              </a:rPr>
              <a:t>A person not in the story</a:t>
            </a:r>
          </a:p>
          <a:p>
            <a:pPr marL="891471" lvl="1" indent="-382059">
              <a:buFont typeface="+mj-lt"/>
              <a:buAutoNum type="alphaUcPeriod"/>
            </a:pPr>
            <a:endParaRPr lang="en-US" sz="1900" dirty="0">
              <a:latin typeface="Helvetica" pitchFamily="34" charset="0"/>
            </a:endParaRPr>
          </a:p>
          <a:p>
            <a:pPr marL="891471" lvl="1" indent="-382059">
              <a:buFont typeface="+mj-lt"/>
              <a:buAutoNum type="alphaUcPeriod"/>
            </a:pPr>
            <a:r>
              <a:rPr lang="en-US" sz="1900" dirty="0">
                <a:latin typeface="Helvetica" pitchFamily="34" charset="0"/>
              </a:rPr>
              <a:t>Jesse</a:t>
            </a:r>
          </a:p>
          <a:p>
            <a:pPr marL="382059" indent="-382059">
              <a:buAutoNum type="arabicPeriod" startAt="7"/>
            </a:pPr>
            <a:endParaRPr lang="en-US" sz="1900" b="1" dirty="0">
              <a:latin typeface="Helvetica" pitchFamily="34" charset="0"/>
            </a:endParaRPr>
          </a:p>
          <a:p>
            <a:pPr lvl="1"/>
            <a:endParaRPr lang="en-US" sz="1900" b="1" dirty="0">
              <a:latin typeface="Helvetica" pitchFamily="34" charset="0"/>
            </a:endParaRPr>
          </a:p>
          <a:p>
            <a:pPr marL="382015"/>
            <a:endParaRPr lang="en-US" sz="1600" dirty="0">
              <a:latin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1"/>
            <a:ext cx="6174739" cy="3272955"/>
          </a:xfrm>
          <a:prstGeom prst="rect">
            <a:avLst/>
          </a:prstGeom>
        </p:spPr>
        <p:txBody>
          <a:bodyPr wrap="square" lIns="101862" tIns="50931" rIns="101862" bIns="50931">
            <a:spAutoFit/>
          </a:bodyPr>
          <a:lstStyle/>
          <a:p>
            <a:pPr marL="382059" indent="-382059">
              <a:buAutoNum type="arabicPeriod" startAt="8"/>
            </a:pPr>
            <a:r>
              <a:rPr lang="en-US" sz="1900" b="1" dirty="0">
                <a:latin typeface="Helvetica" pitchFamily="34" charset="0"/>
              </a:rPr>
              <a:t>What two things does the </a:t>
            </a:r>
            <a:r>
              <a:rPr lang="en-US" sz="1900" b="1" dirty="0" smtClean="0">
                <a:latin typeface="Helvetica" pitchFamily="34" charset="0"/>
              </a:rPr>
              <a:t>text </a:t>
            </a:r>
            <a:r>
              <a:rPr lang="en-US" sz="1900" b="1" dirty="0">
                <a:latin typeface="Helvetica" pitchFamily="34" charset="0"/>
              </a:rPr>
              <a:t>tell you about Tamika’s father?  Choose two answers.</a:t>
            </a:r>
          </a:p>
          <a:p>
            <a:endParaRPr lang="en-US" sz="1900" b="1" dirty="0">
              <a:latin typeface="Helvetica" pitchFamily="34" charset="0"/>
            </a:endParaRPr>
          </a:p>
          <a:p>
            <a:pPr marL="891471" lvl="1" indent="-382059">
              <a:buFont typeface="+mj-lt"/>
              <a:buAutoNum type="alphaUcPeriod"/>
            </a:pPr>
            <a:r>
              <a:rPr lang="en-US" sz="1900" dirty="0">
                <a:latin typeface="Helvetica" pitchFamily="34" charset="0"/>
              </a:rPr>
              <a:t>He planned a trip to the zoo.</a:t>
            </a:r>
          </a:p>
          <a:p>
            <a:pPr lvl="1"/>
            <a:endParaRPr lang="en-US" sz="1900" dirty="0">
              <a:latin typeface="Helvetica" pitchFamily="34" charset="0"/>
            </a:endParaRPr>
          </a:p>
          <a:p>
            <a:pPr marL="891471" lvl="1" indent="-382059">
              <a:buFont typeface="+mj-lt"/>
              <a:buAutoNum type="alphaUcPeriod"/>
            </a:pPr>
            <a:r>
              <a:rPr lang="en-US" sz="1900" dirty="0">
                <a:latin typeface="Helvetica" pitchFamily="34" charset="0"/>
              </a:rPr>
              <a:t>He likes polar bears.</a:t>
            </a:r>
          </a:p>
          <a:p>
            <a:pPr marL="891471" lvl="1" indent="-382059">
              <a:buFont typeface="+mj-lt"/>
              <a:buAutoNum type="alphaUcPeriod"/>
            </a:pPr>
            <a:endParaRPr lang="en-US" sz="1900" dirty="0">
              <a:latin typeface="Helvetica" pitchFamily="34" charset="0"/>
            </a:endParaRPr>
          </a:p>
          <a:p>
            <a:pPr marL="891471" lvl="1" indent="-382059">
              <a:buFont typeface="+mj-lt"/>
              <a:buAutoNum type="alphaUcPeriod"/>
            </a:pPr>
            <a:r>
              <a:rPr lang="en-US" sz="1900" dirty="0">
                <a:latin typeface="Helvetica" pitchFamily="34" charset="0"/>
              </a:rPr>
              <a:t>He knows how to draw a map.</a:t>
            </a:r>
          </a:p>
          <a:p>
            <a:pPr marL="382059" indent="-382059">
              <a:buAutoNum type="arabicPeriod" startAt="8"/>
            </a:pPr>
            <a:endParaRPr lang="en-US" sz="1900" b="1" dirty="0">
              <a:latin typeface="Helvetica" pitchFamily="34" charset="0"/>
            </a:endParaRPr>
          </a:p>
          <a:p>
            <a:pPr lvl="1"/>
            <a:endParaRPr lang="en-US" sz="1900" dirty="0">
              <a:latin typeface="Helvetica" pitchFamily="34" charset="0"/>
            </a:endParaRPr>
          </a:p>
          <a:p>
            <a:endParaRPr lang="en-US" sz="1600" b="1" dirty="0">
              <a:latin typeface="Helvetica" pitchFamily="34" charset="0"/>
            </a:endParaRPr>
          </a:p>
        </p:txBody>
      </p:sp>
      <p:sp>
        <p:nvSpPr>
          <p:cNvPr id="18" name="Oval 17"/>
          <p:cNvSpPr/>
          <p:nvPr/>
        </p:nvSpPr>
        <p:spPr>
          <a:xfrm>
            <a:off x="1036321" y="5963195"/>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1036321" y="654993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1036321" y="7096320"/>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296" y="168837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0296" y="22751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0296" y="277803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76777853"/>
              </p:ext>
            </p:extLst>
          </p:nvPr>
        </p:nvGraphicFramePr>
        <p:xfrm>
          <a:off x="5213986" y="2634363"/>
          <a:ext cx="1781175" cy="526827"/>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RL.1.6</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n-US" sz="1000" dirty="0" smtClean="0"/>
                        <a:t>Identify who is telling the story at various points in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99939975"/>
              </p:ext>
            </p:extLst>
          </p:nvPr>
        </p:nvGraphicFramePr>
        <p:xfrm>
          <a:off x="5320750" y="8884921"/>
          <a:ext cx="1781175" cy="645554"/>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RL.1.7</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2628">
                <a:tc>
                  <a:txBody>
                    <a:bodyPr/>
                    <a:lstStyle/>
                    <a:p>
                      <a:pPr marL="0" marR="0" algn="l" defTabSz="966612" rtl="0" eaLnBrk="1" latinLnBrk="0" hangingPunct="1">
                        <a:lnSpc>
                          <a:spcPct val="100000"/>
                        </a:lnSpc>
                        <a:spcBef>
                          <a:spcPts val="0"/>
                        </a:spcBef>
                        <a:spcAft>
                          <a:spcPts val="0"/>
                        </a:spcAft>
                      </a:pPr>
                      <a:r>
                        <a:rPr lang="en-US" sz="1000" dirty="0" smtClean="0"/>
                        <a:t>Use illustrations and details in a story to describe its characters, setting, or events</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21</a:t>
            </a:fld>
            <a:endParaRPr lang="en-US"/>
          </a:p>
        </p:txBody>
      </p:sp>
    </p:spTree>
    <p:extLst>
      <p:ext uri="{BB962C8B-B14F-4D97-AF65-F5344CB8AC3E}">
        <p14:creationId xmlns:p14="http://schemas.microsoft.com/office/powerpoint/2010/main" val="3580517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586740"/>
            <a:ext cx="6436422" cy="2441959"/>
          </a:xfrm>
          <a:prstGeom prst="rect">
            <a:avLst/>
          </a:prstGeom>
        </p:spPr>
        <p:txBody>
          <a:bodyPr wrap="square" lIns="101862" tIns="50931" rIns="101862" bIns="50931">
            <a:spAutoFit/>
          </a:bodyPr>
          <a:lstStyle/>
          <a:p>
            <a:pPr marL="282542" indent="-282542"/>
            <a:r>
              <a:rPr lang="en-US" sz="1900" b="1" dirty="0">
                <a:latin typeface="Helvetica" pitchFamily="34" charset="0"/>
              </a:rPr>
              <a:t>9.   What two things does the </a:t>
            </a:r>
            <a:r>
              <a:rPr lang="en-US" sz="1900" b="1" dirty="0" smtClean="0">
                <a:latin typeface="Helvetica" pitchFamily="34" charset="0"/>
              </a:rPr>
              <a:t>text </a:t>
            </a:r>
            <a:r>
              <a:rPr lang="en-US" sz="1900" b="1" dirty="0">
                <a:latin typeface="Helvetica" pitchFamily="34" charset="0"/>
              </a:rPr>
              <a:t>tell you about    </a:t>
            </a:r>
          </a:p>
          <a:p>
            <a:pPr marL="282542" indent="-282542"/>
            <a:r>
              <a:rPr lang="en-US" sz="1900" b="1" dirty="0">
                <a:latin typeface="Helvetica" pitchFamily="34" charset="0"/>
              </a:rPr>
              <a:t>      Tamika? Choose two answers.</a:t>
            </a:r>
          </a:p>
          <a:p>
            <a:pPr marL="282542" indent="-282542"/>
            <a:endParaRPr lang="en-US" sz="1900" dirty="0">
              <a:latin typeface="Helvetica" pitchFamily="34" charset="0"/>
            </a:endParaRPr>
          </a:p>
          <a:p>
            <a:pPr marL="891471" lvl="1" indent="-382059">
              <a:buFont typeface="+mj-lt"/>
              <a:buAutoNum type="alphaUcPeriod"/>
            </a:pPr>
            <a:r>
              <a:rPr lang="en-US" sz="1900" dirty="0">
                <a:latin typeface="Helvetica" pitchFamily="34" charset="0"/>
              </a:rPr>
              <a:t>The baby polar bears were named Milly and Tilly.</a:t>
            </a:r>
          </a:p>
          <a:p>
            <a:pPr marL="891471" lvl="1" indent="-382059">
              <a:buFont typeface="+mj-lt"/>
              <a:buAutoNum type="alphaUcPeriod"/>
            </a:pPr>
            <a:endParaRPr lang="en-US" sz="1900" dirty="0">
              <a:latin typeface="Helvetica" pitchFamily="34" charset="0"/>
            </a:endParaRPr>
          </a:p>
          <a:p>
            <a:pPr marL="891471" lvl="1" indent="-382059">
              <a:buFont typeface="+mj-lt"/>
              <a:buAutoNum type="alphaUcPeriod"/>
            </a:pPr>
            <a:r>
              <a:rPr lang="en-US" sz="1900" dirty="0">
                <a:latin typeface="Helvetica" pitchFamily="34" charset="0"/>
              </a:rPr>
              <a:t>She has a friend named Jesse.</a:t>
            </a:r>
          </a:p>
          <a:p>
            <a:pPr marL="891471" lvl="1" indent="-382059">
              <a:buFont typeface="+mj-lt"/>
              <a:buAutoNum type="alphaUcPeriod"/>
            </a:pPr>
            <a:endParaRPr lang="en-US" sz="1900" dirty="0">
              <a:latin typeface="Helvetica" pitchFamily="34" charset="0"/>
            </a:endParaRPr>
          </a:p>
          <a:p>
            <a:pPr marL="891471" lvl="1" indent="-382059">
              <a:buFont typeface="+mj-lt"/>
              <a:buAutoNum type="alphaUcPeriod"/>
            </a:pPr>
            <a:r>
              <a:rPr lang="en-US" sz="1900" dirty="0">
                <a:latin typeface="Helvetica" pitchFamily="34" charset="0"/>
              </a:rPr>
              <a:t>She went to the zoo with her dad</a:t>
            </a:r>
            <a:r>
              <a:rPr lang="en-US" sz="1900" dirty="0" smtClean="0">
                <a:latin typeface="Helvetica" pitchFamily="34" charset="0"/>
              </a:rPr>
              <a:t>.</a:t>
            </a:r>
            <a:endParaRPr lang="en-US" sz="1900" dirty="0">
              <a:latin typeface="Helvetica" pitchFamily="34" charset="0"/>
            </a:endParaRPr>
          </a:p>
        </p:txBody>
      </p:sp>
      <p:cxnSp>
        <p:nvCxnSpPr>
          <p:cNvPr id="11" name="Straight Connector 10"/>
          <p:cNvCxnSpPr/>
          <p:nvPr/>
        </p:nvCxnSpPr>
        <p:spPr>
          <a:xfrm>
            <a:off x="410117" y="43586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29099" y="150876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9099" y="20955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9" y="2598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357815563"/>
              </p:ext>
            </p:extLst>
          </p:nvPr>
        </p:nvGraphicFramePr>
        <p:xfrm>
          <a:off x="109135" y="4554066"/>
          <a:ext cx="7404185" cy="3306726"/>
        </p:xfrm>
        <a:graphic>
          <a:graphicData uri="http://schemas.openxmlformats.org/drawingml/2006/table">
            <a:tbl>
              <a:tblPr firstRow="1" bandRow="1">
                <a:tableStyleId>{5940675A-B579-460E-94D1-54222C63F5DA}</a:tableStyleId>
              </a:tblPr>
              <a:tblGrid>
                <a:gridCol w="7404185"/>
              </a:tblGrid>
              <a:tr h="648846">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lain" startAt="10"/>
                        <a:tabLst/>
                        <a:defRPr/>
                      </a:pPr>
                      <a:r>
                        <a:rPr lang="en-US" sz="1800" b="1" dirty="0" smtClean="0"/>
                        <a:t>What</a:t>
                      </a:r>
                      <a:r>
                        <a:rPr lang="en-US" sz="1800" b="1" baseline="0" dirty="0" smtClean="0"/>
                        <a:t> do you think Tamika’s father might have said to Tamika as they were looking for the polar bears?</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60952966"/>
              </p:ext>
            </p:extLst>
          </p:nvPr>
        </p:nvGraphicFramePr>
        <p:xfrm>
          <a:off x="5786121" y="3604261"/>
          <a:ext cx="1781175" cy="599834"/>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RL.1.7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algn="l" defTabSz="966612" rtl="0" eaLnBrk="1" latinLnBrk="0" hangingPunct="1">
                        <a:lnSpc>
                          <a:spcPct val="100000"/>
                        </a:lnSpc>
                        <a:spcBef>
                          <a:spcPts val="0"/>
                        </a:spcBef>
                        <a:spcAft>
                          <a:spcPts val="0"/>
                        </a:spcAft>
                      </a:pPr>
                      <a:r>
                        <a:rPr lang="en-US" sz="900" dirty="0" smtClean="0"/>
                        <a:t>Use illustrations and details in a story to describe its characters, setting, or events</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55220575"/>
              </p:ext>
            </p:extLst>
          </p:nvPr>
        </p:nvGraphicFramePr>
        <p:xfrm>
          <a:off x="5514827" y="8046720"/>
          <a:ext cx="1781175" cy="526827"/>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RL.1.6</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n-US" sz="1000" dirty="0" smtClean="0"/>
                        <a:t>Identify who is telling the story at various points in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Slide Number Placeholder 11"/>
          <p:cNvSpPr>
            <a:spLocks noGrp="1"/>
          </p:cNvSpPr>
          <p:nvPr>
            <p:ph type="sldNum" sz="quarter" idx="12"/>
          </p:nvPr>
        </p:nvSpPr>
        <p:spPr/>
        <p:txBody>
          <a:bodyPr/>
          <a:lstStyle/>
          <a:p>
            <a:fld id="{CF669FE8-2A6A-4FDA-B6E7-4A7C87AD6E1D}" type="slidenum">
              <a:rPr lang="en-US" smtClean="0"/>
              <a:pPr/>
              <a:t>22</a:t>
            </a:fld>
            <a:endParaRPr lang="en-US"/>
          </a:p>
        </p:txBody>
      </p:sp>
    </p:spTree>
    <p:extLst>
      <p:ext uri="{BB962C8B-B14F-4D97-AF65-F5344CB8AC3E}">
        <p14:creationId xmlns:p14="http://schemas.microsoft.com/office/powerpoint/2010/main" val="21904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36320" y="7040880"/>
            <a:ext cx="5872480" cy="2430780"/>
            <a:chOff x="914400" y="6400800"/>
            <a:chExt cx="5181600" cy="2209800"/>
          </a:xfrm>
        </p:grpSpPr>
        <p:sp>
          <p:nvSpPr>
            <p:cNvPr id="10" name="Rectangle 9"/>
            <p:cNvSpPr/>
            <p:nvPr/>
          </p:nvSpPr>
          <p:spPr>
            <a:xfrm>
              <a:off x="914400" y="6400800"/>
              <a:ext cx="5181600"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6629400"/>
              <a:ext cx="45720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6" name="Rectangle 5"/>
          <p:cNvSpPr/>
          <p:nvPr/>
        </p:nvSpPr>
        <p:spPr>
          <a:xfrm>
            <a:off x="485775" y="718457"/>
            <a:ext cx="6800850" cy="358923"/>
          </a:xfrm>
          <a:prstGeom prst="rect">
            <a:avLst/>
          </a:prstGeom>
        </p:spPr>
        <p:txBody>
          <a:bodyPr wrap="square" lIns="96371" tIns="48186" rIns="96371" bIns="48186">
            <a:spAutoFit/>
          </a:bodyPr>
          <a:lstStyle/>
          <a:p>
            <a:r>
              <a:rPr lang="en-US" sz="1700" dirty="0"/>
              <a:t> </a:t>
            </a:r>
          </a:p>
        </p:txBody>
      </p:sp>
      <p:sp>
        <p:nvSpPr>
          <p:cNvPr id="2" name="Rectangle 1"/>
          <p:cNvSpPr/>
          <p:nvPr/>
        </p:nvSpPr>
        <p:spPr>
          <a:xfrm>
            <a:off x="566737" y="798286"/>
            <a:ext cx="6557963" cy="4283074"/>
          </a:xfrm>
          <a:prstGeom prst="rect">
            <a:avLst/>
          </a:prstGeom>
        </p:spPr>
        <p:txBody>
          <a:bodyPr wrap="square" lIns="96371" tIns="48186" rIns="96371" bIns="48186">
            <a:spAutoFit/>
          </a:bodyPr>
          <a:lstStyle/>
          <a:p>
            <a:pPr algn="ctr"/>
            <a:r>
              <a:rPr lang="en-US" sz="1700" b="1" u="sng" dirty="0"/>
              <a:t>A Baby Polar Bear Grows Up</a:t>
            </a:r>
            <a:r>
              <a:rPr lang="en-US" sz="1700" dirty="0"/>
              <a:t> </a:t>
            </a:r>
            <a:endParaRPr lang="en-US" sz="1700" dirty="0" smtClean="0"/>
          </a:p>
          <a:p>
            <a:pPr algn="ctr"/>
            <a:r>
              <a:rPr lang="en-US" sz="1200" dirty="0" smtClean="0"/>
              <a:t>By Elizabeth Yeo</a:t>
            </a:r>
            <a:endParaRPr lang="en-US" sz="1200" dirty="0"/>
          </a:p>
          <a:p>
            <a:r>
              <a:rPr lang="en-US" sz="1700" dirty="0"/>
              <a:t> </a:t>
            </a:r>
          </a:p>
          <a:p>
            <a:r>
              <a:rPr lang="en-US" sz="1700" dirty="0"/>
              <a:t>1 </a:t>
            </a:r>
          </a:p>
          <a:p>
            <a:r>
              <a:rPr lang="en-US" sz="1700" dirty="0"/>
              <a:t>Polar bears live in ice and snow.  A polar bear baby is a cub.  A cub is born with its eyes closed.  It does not have much hair.  A cub drinks its mother’s milk.  The mother keeps the cub warm.</a:t>
            </a:r>
          </a:p>
          <a:p>
            <a:r>
              <a:rPr lang="en-US" sz="1700" dirty="0"/>
              <a:t>	</a:t>
            </a:r>
          </a:p>
          <a:p>
            <a:r>
              <a:rPr lang="en-US" sz="1700" dirty="0"/>
              <a:t>2</a:t>
            </a:r>
          </a:p>
          <a:p>
            <a:r>
              <a:rPr lang="en-US" sz="1700" dirty="0"/>
              <a:t>The cub grows bigger.  Soon the cub can walk.  Its mother shows it how to hunt.  She shows it how to swim.  The cub likes to play.  It rolls in the snow.</a:t>
            </a:r>
          </a:p>
          <a:p>
            <a:r>
              <a:rPr lang="en-US" sz="1700" dirty="0"/>
              <a:t> </a:t>
            </a:r>
          </a:p>
          <a:p>
            <a:r>
              <a:rPr lang="en-US" sz="1700" dirty="0"/>
              <a:t>3</a:t>
            </a:r>
          </a:p>
          <a:p>
            <a:r>
              <a:rPr lang="en-US" sz="1700" dirty="0"/>
              <a:t>The cub grows stronger.  The cub learns to swim.  It can find its own food.  Now the cub can live by itself.</a:t>
            </a:r>
          </a:p>
        </p:txBody>
      </p:sp>
      <p:pic>
        <p:nvPicPr>
          <p:cNvPr id="8" name="Picture 7" descr="https://encrypted-tbn1.gstatic.com/images?q=tbn:ANd9GcS_EF42YT8NNmHmW4lKVgjPaDlKj4lWKgSpWX5sZifKi1blNGA3NA"/>
          <p:cNvPicPr/>
          <p:nvPr/>
        </p:nvPicPr>
        <p:blipFill>
          <a:blip r:embed="rId2" cstate="print">
            <a:extLst>
              <a:ext uri="{BEBA8EAE-BF5A-486C-A8C5-ECC9F3942E4B}">
                <a14:imgProps xmlns:a14="http://schemas.microsoft.com/office/drawing/2010/main">
                  <a14:imgLayer r:embed="rId3">
                    <a14:imgEffect>
                      <a14:sharpenSoften amount="57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18080" y="4945380"/>
            <a:ext cx="3281680" cy="160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p:cNvGrpSpPr/>
          <p:nvPr/>
        </p:nvGrpSpPr>
        <p:grpSpPr>
          <a:xfrm>
            <a:off x="1586106" y="7208520"/>
            <a:ext cx="4792980" cy="1997470"/>
            <a:chOff x="1143000" y="6624259"/>
            <a:chExt cx="4229100" cy="1815882"/>
          </a:xfrm>
        </p:grpSpPr>
        <p:pic>
          <p:nvPicPr>
            <p:cNvPr id="7" name="Picture 2" descr="http://www.oneworldoneocean.com/images/SeaCreatureFunFacts/SCFFPrintables/SCFF_WebCorner_Printables-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964" t="21278" b="52450"/>
            <a:stretch/>
          </p:blipFill>
          <p:spPr bwMode="auto">
            <a:xfrm>
              <a:off x="3619500" y="6824028"/>
              <a:ext cx="1752600" cy="14163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6624259"/>
              <a:ext cx="3352800" cy="1815882"/>
            </a:xfrm>
            <a:prstGeom prst="rect">
              <a:avLst/>
            </a:prstGeom>
            <a:noFill/>
          </p:spPr>
          <p:txBody>
            <a:bodyPr wrap="square" rtlCol="0">
              <a:spAutoFit/>
            </a:bodyPr>
            <a:lstStyle/>
            <a:p>
              <a:pPr algn="ctr"/>
              <a:r>
                <a:rPr lang="en-US" sz="1800" b="1" i="1" dirty="0"/>
                <a:t>           </a:t>
              </a:r>
              <a:r>
                <a:rPr lang="en-US" sz="1600" b="1" i="1" u="sng" dirty="0"/>
                <a:t>Fun Facts</a:t>
              </a:r>
            </a:p>
            <a:p>
              <a:r>
                <a:rPr lang="en-US" sz="1300" b="1" dirty="0"/>
                <a:t>Polar bear cubs are playful.  They chase and slide.</a:t>
              </a:r>
            </a:p>
            <a:p>
              <a:endParaRPr lang="en-US" sz="1300" b="1" dirty="0"/>
            </a:p>
            <a:p>
              <a:r>
                <a:rPr lang="en-US" sz="1300" b="1" dirty="0"/>
                <a:t>A new cub weighs two pounds.</a:t>
              </a:r>
            </a:p>
            <a:p>
              <a:endParaRPr lang="en-US" sz="1300" b="1" dirty="0"/>
            </a:p>
            <a:p>
              <a:r>
                <a:rPr lang="en-US" sz="1300" b="1" dirty="0"/>
                <a:t>They come out of the den when they are four months old.</a:t>
              </a:r>
            </a:p>
            <a:p>
              <a:endParaRPr lang="en-US" sz="1300" b="1" dirty="0"/>
            </a:p>
            <a:p>
              <a:r>
                <a:rPr lang="en-US" sz="1300" b="1" dirty="0"/>
                <a:t>They stay with their mother for two years.</a:t>
              </a:r>
            </a:p>
          </p:txBody>
        </p:sp>
      </p:grpSp>
      <p:sp>
        <p:nvSpPr>
          <p:cNvPr id="9" name="TextBox 8"/>
          <p:cNvSpPr txBox="1"/>
          <p:nvPr/>
        </p:nvSpPr>
        <p:spPr>
          <a:xfrm>
            <a:off x="5867400" y="533400"/>
            <a:ext cx="1600200" cy="707886"/>
          </a:xfrm>
          <a:prstGeom prst="rect">
            <a:avLst/>
          </a:prstGeom>
          <a:noFill/>
        </p:spPr>
        <p:txBody>
          <a:bodyPr wrap="square" rtlCol="0">
            <a:spAutoFit/>
          </a:bodyPr>
          <a:lstStyle/>
          <a:p>
            <a:pPr algn="r"/>
            <a:r>
              <a:rPr lang="en-US" sz="800" dirty="0" smtClean="0"/>
              <a:t>Grade Equivalent 0.0</a:t>
            </a:r>
          </a:p>
          <a:p>
            <a:pPr algn="r"/>
            <a:r>
              <a:rPr lang="en-US" sz="800" dirty="0" smtClean="0"/>
              <a:t>Lexile Measure 350L</a:t>
            </a:r>
          </a:p>
          <a:p>
            <a:pPr algn="r"/>
            <a:r>
              <a:rPr lang="en-US" sz="800" dirty="0" smtClean="0"/>
              <a:t>Mean Sentence Length 6.25</a:t>
            </a:r>
          </a:p>
          <a:p>
            <a:pPr algn="r"/>
            <a:r>
              <a:rPr lang="en-US" sz="800" dirty="0" smtClean="0"/>
              <a:t>Mean Log Word Frequency 3.48</a:t>
            </a:r>
          </a:p>
          <a:p>
            <a:pPr algn="r"/>
            <a:r>
              <a:rPr lang="en-US" sz="800" dirty="0" smtClean="0"/>
              <a:t>Word Count 100</a:t>
            </a:r>
            <a:endParaRPr lang="en-US" sz="800" dirty="0"/>
          </a:p>
        </p:txBody>
      </p:sp>
    </p:spTree>
    <p:extLst>
      <p:ext uri="{BB962C8B-B14F-4D97-AF65-F5344CB8AC3E}">
        <p14:creationId xmlns:p14="http://schemas.microsoft.com/office/powerpoint/2010/main" val="406267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7318" y="555023"/>
            <a:ext cx="7066002" cy="2149583"/>
          </a:xfrm>
          <a:prstGeom prst="rect">
            <a:avLst/>
          </a:prstGeom>
          <a:ln>
            <a:noFill/>
          </a:ln>
        </p:spPr>
        <p:txBody>
          <a:bodyPr wrap="square" lIns="101874" tIns="50937" rIns="101874" bIns="50937">
            <a:spAutoFit/>
          </a:bodyPr>
          <a:lstStyle/>
          <a:p>
            <a:r>
              <a:rPr lang="en-US" sz="1900" b="1" dirty="0">
                <a:latin typeface="Helvetica" pitchFamily="34" charset="0"/>
                <a:cs typeface="Helvetica" pitchFamily="34" charset="0"/>
              </a:rPr>
              <a:t>11. What is a cub?</a:t>
            </a:r>
          </a:p>
          <a:p>
            <a:pPr marL="457200"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A baby polar bear</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A grown up polar bear</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A mother polar bear 	</a:t>
            </a:r>
            <a:endParaRPr lang="en-US" sz="17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cxnSp>
        <p:nvCxnSpPr>
          <p:cNvPr id="11" name="Straight Connector 10"/>
          <p:cNvCxnSpPr/>
          <p:nvPr/>
        </p:nvCxnSpPr>
        <p:spPr>
          <a:xfrm>
            <a:off x="444957" y="4777740"/>
            <a:ext cx="684402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25233" y="122414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1225233" y="18161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1225233" y="229507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95062085"/>
              </p:ext>
            </p:extLst>
          </p:nvPr>
        </p:nvGraphicFramePr>
        <p:xfrm>
          <a:off x="5466055" y="4514327"/>
          <a:ext cx="1781175" cy="526827"/>
        </p:xfrm>
        <a:graphic>
          <a:graphicData uri="http://schemas.openxmlformats.org/drawingml/2006/table">
            <a:tbl>
              <a:tblPr/>
              <a:tblGrid>
                <a:gridCol w="1781175"/>
              </a:tblGrid>
              <a:tr h="188354">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RI.1.1</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n-US" sz="1000" b="1" kern="1200" dirty="0" smtClean="0">
                          <a:solidFill>
                            <a:srgbClr val="000000"/>
                          </a:solidFill>
                          <a:latin typeface="+mn-lt"/>
                          <a:ea typeface="Times New Roman"/>
                          <a:cs typeface="Times New Roman"/>
                        </a:rPr>
                        <a:t>Ask and answer questions about key details in the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9" name="Rectangle 18"/>
          <p:cNvSpPr/>
          <p:nvPr/>
        </p:nvSpPr>
        <p:spPr>
          <a:xfrm>
            <a:off x="333971" y="5699760"/>
            <a:ext cx="7066002" cy="2441971"/>
          </a:xfrm>
          <a:prstGeom prst="rect">
            <a:avLst/>
          </a:prstGeom>
          <a:ln>
            <a:noFill/>
          </a:ln>
        </p:spPr>
        <p:txBody>
          <a:bodyPr wrap="square" lIns="101874" tIns="50937" rIns="101874" bIns="50937">
            <a:spAutoFit/>
          </a:bodyPr>
          <a:lstStyle/>
          <a:p>
            <a:pPr marL="361390" indent="-361390"/>
            <a:r>
              <a:rPr lang="en-US" sz="1900" b="1" dirty="0">
                <a:latin typeface="Helvetica" pitchFamily="34" charset="0"/>
                <a:cs typeface="Helvetica" pitchFamily="34" charset="0"/>
              </a:rPr>
              <a:t>12.   What is a polar bear like when it is first born?</a:t>
            </a:r>
          </a:p>
          <a:p>
            <a:pPr marL="361390" indent="-361390">
              <a:buAutoNum type="arabi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It likes to play and roll in the snow.</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Its eyes are closed and it does not have much hair</a:t>
            </a:r>
            <a:r>
              <a:rPr lang="en-US" sz="1900" dirty="0" smtClean="0">
                <a:latin typeface="Helvetica" pitchFamily="34" charset="0"/>
                <a:cs typeface="Helvetica" pitchFamily="34" charset="0"/>
              </a:rPr>
              <a:t>.</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It can live by itself.</a:t>
            </a:r>
            <a:endParaRPr lang="en-US" sz="1700" dirty="0">
              <a:latin typeface="Helvetica" pitchFamily="34" charset="0"/>
            </a:endParaRPr>
          </a:p>
        </p:txBody>
      </p:sp>
      <p:sp>
        <p:nvSpPr>
          <p:cNvPr id="20" name="Oval 19"/>
          <p:cNvSpPr/>
          <p:nvPr/>
        </p:nvSpPr>
        <p:spPr>
          <a:xfrm>
            <a:off x="1052513" y="636737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1052513" y="692617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1052513" y="776459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301875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5747871"/>
            <a:ext cx="7208496" cy="2149583"/>
          </a:xfrm>
          <a:prstGeom prst="rect">
            <a:avLst/>
          </a:prstGeom>
          <a:ln>
            <a:noFill/>
          </a:ln>
        </p:spPr>
        <p:txBody>
          <a:bodyPr wrap="square" lIns="101874" tIns="50937" rIns="101874" bIns="50937">
            <a:spAutoFit/>
          </a:bodyPr>
          <a:lstStyle/>
          <a:p>
            <a:r>
              <a:rPr lang="en-US" sz="1900" b="1" dirty="0"/>
              <a:t>14. </a:t>
            </a:r>
            <a:r>
              <a:rPr lang="en-US" sz="1900" b="1" dirty="0">
                <a:latin typeface="Helvetica" pitchFamily="34" charset="0"/>
                <a:cs typeface="Helvetica" pitchFamily="34" charset="0"/>
              </a:rPr>
              <a:t>What would be another good title for this story?</a:t>
            </a:r>
          </a:p>
          <a:p>
            <a:pPr marL="1018733" lvl="2"/>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An Animal in the Arctic</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A Polar Bear Learns to Swim</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The Life of a Polar Bear Cub  </a:t>
            </a:r>
          </a:p>
        </p:txBody>
      </p:sp>
      <p:sp>
        <p:nvSpPr>
          <p:cNvPr id="19" name="Rectangle 18"/>
          <p:cNvSpPr/>
          <p:nvPr/>
        </p:nvSpPr>
        <p:spPr>
          <a:xfrm>
            <a:off x="242889" y="399143"/>
            <a:ext cx="7286625" cy="3026746"/>
          </a:xfrm>
          <a:prstGeom prst="rect">
            <a:avLst/>
          </a:prstGeom>
          <a:ln>
            <a:noFill/>
          </a:ln>
        </p:spPr>
        <p:txBody>
          <a:bodyPr wrap="square" lIns="101874" tIns="50937" rIns="101874" bIns="50937">
            <a:spAutoFit/>
          </a:bodyPr>
          <a:lstStyle/>
          <a:p>
            <a:pPr marL="304504" indent="-304504"/>
            <a:r>
              <a:rPr lang="en-US" sz="1900" b="1" dirty="0">
                <a:latin typeface="Helvetica" pitchFamily="34" charset="0"/>
                <a:cs typeface="Helvetica" pitchFamily="34" charset="0"/>
              </a:rPr>
              <a:t>13. What is the main topic of “A Baby Polar Bear Grows</a:t>
            </a:r>
          </a:p>
          <a:p>
            <a:pPr marL="304504" indent="-304504"/>
            <a:r>
              <a:rPr lang="en-US" sz="1900" b="1" dirty="0">
                <a:latin typeface="Helvetica" pitchFamily="34" charset="0"/>
                <a:cs typeface="Helvetica" pitchFamily="34" charset="0"/>
              </a:rPr>
              <a:t>       Up”?</a:t>
            </a:r>
          </a:p>
          <a:p>
            <a:pPr marL="1018733" lvl="2"/>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It is about how a baby polar bear cub learns to swim.</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It is about what a polar bear cub is like and how it learns to live by itself.</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It is about why a baby polar bear cub rolls in the </a:t>
            </a:r>
            <a:r>
              <a:rPr lang="en-US" sz="1900" dirty="0" smtClean="0">
                <a:latin typeface="Helvetica" pitchFamily="34" charset="0"/>
                <a:cs typeface="Helvetica" pitchFamily="34" charset="0"/>
              </a:rPr>
              <a:t>snow.</a:t>
            </a:r>
            <a:endParaRPr lang="en-US" sz="19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cxnSp>
        <p:nvCxnSpPr>
          <p:cNvPr id="11" name="Straight Connector 10"/>
          <p:cNvCxnSpPr/>
          <p:nvPr/>
        </p:nvCxnSpPr>
        <p:spPr>
          <a:xfrm>
            <a:off x="323852" y="5188857"/>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52513" y="132761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1052513" y="191251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1052513" y="276546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517869553"/>
              </p:ext>
            </p:extLst>
          </p:nvPr>
        </p:nvGraphicFramePr>
        <p:xfrm>
          <a:off x="5230274" y="4925444"/>
          <a:ext cx="1808162" cy="526827"/>
        </p:xfrm>
        <a:graphic>
          <a:graphicData uri="http://schemas.openxmlformats.org/drawingml/2006/table">
            <a:tbl>
              <a:tblPr/>
              <a:tblGrid>
                <a:gridCol w="1808162"/>
              </a:tblGrid>
              <a:tr h="188354">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 RI.1.2</a:t>
                      </a: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n-US" sz="1000" b="1" kern="1200" dirty="0" smtClean="0">
                          <a:solidFill>
                            <a:srgbClr val="000000"/>
                          </a:solidFill>
                          <a:latin typeface="+mn-lt"/>
                          <a:ea typeface="Times New Roman"/>
                          <a:cs typeface="Times New Roman"/>
                        </a:rPr>
                        <a:t>Identify the </a:t>
                      </a:r>
                      <a:r>
                        <a:rPr lang="en-US" sz="1000" b="1" u="sng" kern="1200" dirty="0" smtClean="0">
                          <a:solidFill>
                            <a:srgbClr val="000000"/>
                          </a:solidFill>
                          <a:latin typeface="+mn-lt"/>
                          <a:ea typeface="Times New Roman"/>
                          <a:cs typeface="Times New Roman"/>
                        </a:rPr>
                        <a:t>main topi</a:t>
                      </a:r>
                      <a:r>
                        <a:rPr lang="en-US" sz="1000" b="1" u="none" kern="1200" dirty="0" smtClean="0">
                          <a:solidFill>
                            <a:srgbClr val="000000"/>
                          </a:solidFill>
                          <a:latin typeface="+mn-lt"/>
                          <a:ea typeface="Times New Roman"/>
                          <a:cs typeface="Times New Roman"/>
                        </a:rPr>
                        <a:t>c </a:t>
                      </a:r>
                      <a:r>
                        <a:rPr lang="en-US" sz="1000" b="1" kern="1200" dirty="0" smtClean="0">
                          <a:solidFill>
                            <a:srgbClr val="000000"/>
                          </a:solidFill>
                          <a:latin typeface="+mn-lt"/>
                          <a:ea typeface="Times New Roman"/>
                          <a:cs typeface="Times New Roman"/>
                        </a:rPr>
                        <a:t>and recall the key details of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0" name="Oval 19"/>
          <p:cNvSpPr/>
          <p:nvPr/>
        </p:nvSpPr>
        <p:spPr>
          <a:xfrm>
            <a:off x="1112355" y="639669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1122912" y="692576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1122912" y="755746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39595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42888" y="5812454"/>
            <a:ext cx="7208496" cy="3026746"/>
          </a:xfrm>
          <a:prstGeom prst="rect">
            <a:avLst/>
          </a:prstGeom>
          <a:ln>
            <a:noFill/>
          </a:ln>
        </p:spPr>
        <p:txBody>
          <a:bodyPr wrap="square" lIns="101874" tIns="50937" rIns="101874" bIns="50937">
            <a:spAutoFit/>
          </a:bodyPr>
          <a:lstStyle/>
          <a:p>
            <a:r>
              <a:rPr lang="en-US" sz="1900" b="1" dirty="0">
                <a:latin typeface="Helvetica" pitchFamily="34" charset="0"/>
                <a:cs typeface="Helvetica" pitchFamily="34" charset="0"/>
              </a:rPr>
              <a:t>16. When </a:t>
            </a:r>
            <a:r>
              <a:rPr lang="en-US" sz="1900" b="1" dirty="0" smtClean="0">
                <a:latin typeface="Helvetica" pitchFamily="34" charset="0"/>
                <a:cs typeface="Helvetica" pitchFamily="34" charset="0"/>
              </a:rPr>
              <a:t>does a </a:t>
            </a:r>
            <a:r>
              <a:rPr lang="en-US" sz="1900" b="1" dirty="0">
                <a:latin typeface="Helvetica" pitchFamily="34" charset="0"/>
                <a:cs typeface="Helvetica" pitchFamily="34" charset="0"/>
              </a:rPr>
              <a:t>polar bear </a:t>
            </a:r>
            <a:r>
              <a:rPr lang="en-US" sz="1900" b="1" dirty="0" smtClean="0">
                <a:latin typeface="Helvetica" pitchFamily="34" charset="0"/>
                <a:cs typeface="Helvetica" pitchFamily="34" charset="0"/>
              </a:rPr>
              <a:t>cub </a:t>
            </a:r>
            <a:r>
              <a:rPr lang="en-US" sz="1900" b="1" dirty="0">
                <a:latin typeface="Helvetica" pitchFamily="34" charset="0"/>
                <a:cs typeface="Helvetica" pitchFamily="34" charset="0"/>
              </a:rPr>
              <a:t>come out of </a:t>
            </a:r>
            <a:r>
              <a:rPr lang="en-US" sz="1900" b="1" dirty="0" smtClean="0">
                <a:latin typeface="Helvetica" pitchFamily="34" charset="0"/>
                <a:cs typeface="Helvetica" pitchFamily="34" charset="0"/>
              </a:rPr>
              <a:t>its </a:t>
            </a:r>
            <a:r>
              <a:rPr lang="en-US" sz="1900" b="1" dirty="0">
                <a:latin typeface="Helvetica" pitchFamily="34" charset="0"/>
                <a:cs typeface="Helvetica" pitchFamily="34" charset="0"/>
              </a:rPr>
              <a:t>den?</a:t>
            </a:r>
            <a:endParaRPr lang="en-US" sz="1900" dirty="0">
              <a:latin typeface="Helvetica" pitchFamily="34" charset="0"/>
              <a:cs typeface="Helvetica" pitchFamily="34" charset="0"/>
            </a:endParaRPr>
          </a:p>
          <a:p>
            <a:pPr marL="1018733" lvl="2"/>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at four months old</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at two years old</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when it is hungry</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endParaRPr lang="en-US" sz="1900" dirty="0">
              <a:latin typeface="Helvetica" pitchFamily="34" charset="0"/>
              <a:cs typeface="Helvetica" pitchFamily="34" charset="0"/>
            </a:endParaRPr>
          </a:p>
          <a:p>
            <a:pPr marL="1018733" lvl="2"/>
            <a:endParaRPr lang="en-US" sz="1900" dirty="0">
              <a:latin typeface="Helvetica" pitchFamily="34" charset="0"/>
              <a:cs typeface="Helvetica" pitchFamily="34" charset="0"/>
            </a:endParaRPr>
          </a:p>
        </p:txBody>
      </p:sp>
      <p:sp>
        <p:nvSpPr>
          <p:cNvPr id="10" name="Rectangle 9"/>
          <p:cNvSpPr/>
          <p:nvPr/>
        </p:nvSpPr>
        <p:spPr>
          <a:xfrm>
            <a:off x="242888" y="851573"/>
            <a:ext cx="7208496" cy="2734358"/>
          </a:xfrm>
          <a:prstGeom prst="rect">
            <a:avLst/>
          </a:prstGeom>
          <a:ln>
            <a:noFill/>
          </a:ln>
        </p:spPr>
        <p:txBody>
          <a:bodyPr wrap="square" lIns="101874" tIns="50937" rIns="101874" bIns="50937">
            <a:spAutoFit/>
          </a:bodyPr>
          <a:lstStyle/>
          <a:p>
            <a:pPr marL="301158" indent="-240927"/>
            <a:r>
              <a:rPr lang="en-US" sz="1900" b="1" dirty="0">
                <a:latin typeface="Helvetica" pitchFamily="34" charset="0"/>
                <a:cs typeface="Helvetica" pitchFamily="34" charset="0"/>
              </a:rPr>
              <a:t>15.  If a polar bear cub can walk, find its own food and</a:t>
            </a:r>
          </a:p>
          <a:p>
            <a:pPr marL="301158" indent="-240927"/>
            <a:r>
              <a:rPr lang="en-US" sz="1900" b="1" dirty="0">
                <a:latin typeface="Helvetica" pitchFamily="34" charset="0"/>
                <a:cs typeface="Helvetica" pitchFamily="34" charset="0"/>
              </a:rPr>
              <a:t>       swim, what do you know about the cub?</a:t>
            </a:r>
          </a:p>
          <a:p>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The cub was just born.</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The cub can live by itself.</a:t>
            </a:r>
          </a:p>
          <a:p>
            <a:pPr marL="1380123" lvl="2" indent="-361390">
              <a:buFont typeface="+mj-lt"/>
              <a:buAutoNum type="alphaUcPeriod"/>
            </a:pPr>
            <a:endParaRPr lang="en-US" sz="1900" dirty="0">
              <a:latin typeface="Helvetica" pitchFamily="34" charset="0"/>
              <a:cs typeface="Helvetica" pitchFamily="34" charset="0"/>
            </a:endParaRPr>
          </a:p>
          <a:p>
            <a:pPr marL="1380123" lvl="2" indent="-361390">
              <a:buFont typeface="+mj-lt"/>
              <a:buAutoNum type="alphaUcPeriod"/>
            </a:pPr>
            <a:r>
              <a:rPr lang="en-US" sz="1900" dirty="0">
                <a:latin typeface="Helvetica" pitchFamily="34" charset="0"/>
                <a:cs typeface="Helvetica" pitchFamily="34" charset="0"/>
              </a:rPr>
              <a:t>The cub lives in ice and snow.</a:t>
            </a:r>
          </a:p>
          <a:p>
            <a:pPr marL="1018733" lvl="2"/>
            <a:endParaRPr lang="en-US" sz="19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cxnSp>
        <p:nvCxnSpPr>
          <p:cNvPr id="11" name="Straight Connector 10"/>
          <p:cNvCxnSpPr/>
          <p:nvPr/>
        </p:nvCxnSpPr>
        <p:spPr>
          <a:xfrm>
            <a:off x="323852" y="5188857"/>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66153" y="177219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966153" y="233099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966153" y="288979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4205218331"/>
              </p:ext>
            </p:extLst>
          </p:nvPr>
        </p:nvGraphicFramePr>
        <p:xfrm>
          <a:off x="5267961" y="4107181"/>
          <a:ext cx="1543685" cy="797954"/>
        </p:xfrm>
        <a:graphic>
          <a:graphicData uri="http://schemas.openxmlformats.org/drawingml/2006/table">
            <a:tbl>
              <a:tblPr/>
              <a:tblGrid>
                <a:gridCol w="1543685"/>
              </a:tblGrid>
              <a:tr h="188354">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a:t>
                      </a:r>
                      <a:r>
                        <a:rPr lang="en-US" sz="1000" b="1" baseline="0" dirty="0" smtClean="0">
                          <a:solidFill>
                            <a:srgbClr val="000000"/>
                          </a:solidFill>
                          <a:latin typeface="+mn-lt"/>
                          <a:ea typeface="Times New Roman"/>
                          <a:cs typeface="Times New Roman"/>
                        </a:rPr>
                        <a:t> RI.1.3</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marL="0" marR="0" algn="l" defTabSz="966612" rtl="0" eaLnBrk="1" latinLnBrk="0" hangingPunct="1">
                        <a:lnSpc>
                          <a:spcPct val="100000"/>
                        </a:lnSpc>
                        <a:spcBef>
                          <a:spcPts val="0"/>
                        </a:spcBef>
                        <a:spcAft>
                          <a:spcPts val="0"/>
                        </a:spcAft>
                      </a:pPr>
                      <a:r>
                        <a:rPr lang="en-US" sz="1000" b="1" kern="1200" dirty="0" smtClean="0">
                          <a:solidFill>
                            <a:srgbClr val="000000"/>
                          </a:solidFill>
                          <a:latin typeface="+mn-lt"/>
                          <a:ea typeface="Times New Roman"/>
                          <a:cs typeface="Times New Roman"/>
                        </a:rPr>
                        <a:t>Describe the connection between two individuals, events, ideas, or pieces of information in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6" name="Oval 15"/>
          <p:cNvSpPr/>
          <p:nvPr/>
        </p:nvSpPr>
        <p:spPr>
          <a:xfrm>
            <a:off x="978617" y="648301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8" name="Oval 17"/>
          <p:cNvSpPr/>
          <p:nvPr/>
        </p:nvSpPr>
        <p:spPr>
          <a:xfrm>
            <a:off x="978617" y="698593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978616" y="761400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463443290"/>
              </p:ext>
            </p:extLst>
          </p:nvPr>
        </p:nvGraphicFramePr>
        <p:xfrm>
          <a:off x="4976388" y="9136381"/>
          <a:ext cx="2442504" cy="724802"/>
        </p:xfrm>
        <a:graphic>
          <a:graphicData uri="http://schemas.openxmlformats.org/drawingml/2006/table">
            <a:tbl>
              <a:tblPr/>
              <a:tblGrid>
                <a:gridCol w="2442504"/>
              </a:tblGrid>
              <a:tr h="188354">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a:t>
                      </a:r>
                      <a:r>
                        <a:rPr lang="en-US" sz="900" b="1" baseline="0" dirty="0" smtClean="0">
                          <a:solidFill>
                            <a:srgbClr val="000000"/>
                          </a:solidFill>
                          <a:latin typeface="+mn-lt"/>
                          <a:ea typeface="Times New Roman"/>
                          <a:cs typeface="Times New Roman"/>
                        </a:rPr>
                        <a:t> RI.1.5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en-US" sz="900" dirty="0" smtClean="0"/>
                        <a:t>Know and use various text features (e.g., headings, tables of contents, glossaries, electronic menus, icons) to locate key facts or information in a text.</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20208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10118" y="46939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5748338" cy="3319122"/>
          </a:xfrm>
          <a:prstGeom prst="rect">
            <a:avLst/>
          </a:prstGeom>
        </p:spPr>
        <p:txBody>
          <a:bodyPr wrap="square" lIns="101862" tIns="50931" rIns="101862" bIns="50931">
            <a:spAutoFit/>
          </a:bodyPr>
          <a:lstStyle/>
          <a:p>
            <a:pPr marL="440430" indent="-440430"/>
            <a:r>
              <a:rPr lang="en-US" sz="1900" b="1" dirty="0">
                <a:latin typeface="Helvetica" pitchFamily="34" charset="0"/>
              </a:rPr>
              <a:t>18.   </a:t>
            </a:r>
            <a:r>
              <a:rPr lang="en-US" sz="1900" b="1" dirty="0">
                <a:latin typeface="Helvetica" panose="020B0604020202020204" pitchFamily="34" charset="0"/>
                <a:cs typeface="Helvetica" panose="020B0604020202020204" pitchFamily="34" charset="0"/>
              </a:rPr>
              <a:t>What information is the same in </a:t>
            </a:r>
            <a:r>
              <a:rPr lang="en-US" sz="1900" b="1" i="1" u="sng" dirty="0">
                <a:latin typeface="Helvetica" panose="020B0604020202020204" pitchFamily="34" charset="0"/>
                <a:cs typeface="Helvetica" panose="020B0604020202020204" pitchFamily="34" charset="0"/>
              </a:rPr>
              <a:t>A Baby  Polar Bear Grows Up</a:t>
            </a:r>
            <a:r>
              <a:rPr lang="en-US" sz="1900" b="1" dirty="0">
                <a:latin typeface="Helvetica" panose="020B0604020202020204" pitchFamily="34" charset="0"/>
                <a:cs typeface="Helvetica" panose="020B0604020202020204" pitchFamily="34" charset="0"/>
              </a:rPr>
              <a:t> and  </a:t>
            </a:r>
            <a:r>
              <a:rPr lang="en-US" sz="1900" b="1" i="1" u="sng" dirty="0">
                <a:latin typeface="Helvetica" pitchFamily="34" charset="0"/>
                <a:cs typeface="Helvetica" panose="020B0604020202020204" pitchFamily="34" charset="0"/>
              </a:rPr>
              <a:t>Fun Facts</a:t>
            </a:r>
            <a:r>
              <a:rPr lang="en-US" sz="1900" b="1" dirty="0">
                <a:latin typeface="Helvetica" pitchFamily="34" charset="0"/>
                <a:cs typeface="Helvetica" panose="020B0604020202020204" pitchFamily="34" charset="0"/>
              </a:rPr>
              <a:t>?</a:t>
            </a:r>
          </a:p>
          <a:p>
            <a:pPr marL="361347" indent="-361347">
              <a:buFont typeface="+mj-lt"/>
              <a:buAutoNum type="arabicPeriod" startAt="2"/>
            </a:pPr>
            <a:endParaRPr lang="en-US" sz="1900" b="1" dirty="0">
              <a:latin typeface="Helvetica" pitchFamily="34" charset="0"/>
            </a:endParaRPr>
          </a:p>
          <a:p>
            <a:pPr marL="382015" indent="382015">
              <a:buFont typeface="+mj-lt"/>
              <a:buAutoNum type="alphaUcPeriod"/>
            </a:pPr>
            <a:r>
              <a:rPr lang="en-US" sz="1900" dirty="0">
                <a:latin typeface="Helvetica" pitchFamily="34" charset="0"/>
              </a:rPr>
              <a:t>Polar bear cubs like to play.</a:t>
            </a:r>
          </a:p>
          <a:p>
            <a:pPr marL="382015" indent="382015">
              <a:buFont typeface="+mj-lt"/>
              <a:buAutoNum type="alphaUcPeriod"/>
            </a:pPr>
            <a:endParaRPr lang="en-US" sz="1900" dirty="0">
              <a:latin typeface="Helvetica" pitchFamily="34" charset="0"/>
              <a:cs typeface="Helvetica" pitchFamily="34" charset="0"/>
            </a:endParaRPr>
          </a:p>
          <a:p>
            <a:pPr marL="382015" indent="382015">
              <a:buFont typeface="+mj-lt"/>
              <a:buAutoNum type="alphaUcPeriod"/>
            </a:pPr>
            <a:r>
              <a:rPr lang="en-US" sz="1900" dirty="0">
                <a:latin typeface="Helvetica" pitchFamily="34" charset="0"/>
                <a:cs typeface="Helvetica" pitchFamily="34" charset="0"/>
              </a:rPr>
              <a:t>Polar bears are born with their eyes closed.</a:t>
            </a:r>
          </a:p>
          <a:p>
            <a:pPr marL="382015" indent="382015">
              <a:buFont typeface="+mj-lt"/>
              <a:buAutoNum type="alphaUcPeriod"/>
            </a:pPr>
            <a:endParaRPr lang="en-US" sz="1900" dirty="0">
              <a:latin typeface="Helvetica" pitchFamily="34" charset="0"/>
              <a:cs typeface="Helvetica" pitchFamily="34" charset="0"/>
            </a:endParaRPr>
          </a:p>
          <a:p>
            <a:pPr marL="382015" indent="382015">
              <a:buFont typeface="+mj-lt"/>
              <a:buAutoNum type="alphaUcPeriod"/>
            </a:pPr>
            <a:r>
              <a:rPr lang="en-US" sz="1900" dirty="0">
                <a:latin typeface="Helvetica" pitchFamily="34" charset="0"/>
                <a:cs typeface="Helvetica" pitchFamily="34" charset="0"/>
              </a:rPr>
              <a:t>Bear cubs stay with their mother for two</a:t>
            </a:r>
          </a:p>
          <a:p>
            <a:pPr marL="382015"/>
            <a:r>
              <a:rPr lang="en-US" sz="1900" dirty="0">
                <a:latin typeface="Helvetica" pitchFamily="34" charset="0"/>
                <a:cs typeface="Helvetica" pitchFamily="34" charset="0"/>
              </a:rPr>
              <a:t>      years.</a:t>
            </a:r>
          </a:p>
          <a:p>
            <a:pPr marL="382015"/>
            <a:endParaRPr lang="en-US" sz="1900" dirty="0">
              <a:latin typeface="Helvetica" pitchFamily="34" charset="0"/>
              <a:cs typeface="Helvetica" pitchFamily="34" charset="0"/>
            </a:endParaRPr>
          </a:p>
          <a:p>
            <a:pPr marL="382015" indent="382015">
              <a:buFont typeface="+mj-lt"/>
              <a:buAutoNum type="alphaUcPeriod"/>
            </a:pPr>
            <a:endParaRPr lang="en-US" sz="1900" dirty="0">
              <a:latin typeface="Helvetica" pitchFamily="34" charset="0"/>
              <a:cs typeface="Helvetica" pitchFamily="34" charset="0"/>
            </a:endParaRPr>
          </a:p>
        </p:txBody>
      </p:sp>
      <p:sp>
        <p:nvSpPr>
          <p:cNvPr id="18" name="Oval 17"/>
          <p:cNvSpPr/>
          <p:nvPr/>
        </p:nvSpPr>
        <p:spPr>
          <a:xfrm>
            <a:off x="894866" y="595122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94866" y="650213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94866" y="7094371"/>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44401379"/>
              </p:ext>
            </p:extLst>
          </p:nvPr>
        </p:nvGraphicFramePr>
        <p:xfrm>
          <a:off x="5267960" y="3801479"/>
          <a:ext cx="1986280" cy="736994"/>
        </p:xfrm>
        <a:graphic>
          <a:graphicData uri="http://schemas.openxmlformats.org/drawingml/2006/table">
            <a:tbl>
              <a:tblPr/>
              <a:tblGrid>
                <a:gridCol w="1986280"/>
              </a:tblGrid>
              <a:tr h="188354">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a:t>
                      </a:r>
                      <a:r>
                        <a:rPr lang="en-US" sz="900" b="1" baseline="0" dirty="0" smtClean="0">
                          <a:solidFill>
                            <a:srgbClr val="000000"/>
                          </a:solidFill>
                          <a:latin typeface="+mn-lt"/>
                          <a:ea typeface="Times New Roman"/>
                          <a:cs typeface="Times New Roman"/>
                        </a:rPr>
                        <a:t> RI.1.6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en-US" sz="900" dirty="0" smtClean="0"/>
                        <a:t>Distinguish between information provided by pictures or other illustrations and information provided by the words in a text.</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30558651"/>
              </p:ext>
            </p:extLst>
          </p:nvPr>
        </p:nvGraphicFramePr>
        <p:xfrm>
          <a:off x="5293557" y="8534400"/>
          <a:ext cx="1813560" cy="538843"/>
        </p:xfrm>
        <a:graphic>
          <a:graphicData uri="http://schemas.openxmlformats.org/drawingml/2006/table">
            <a:tbl>
              <a:tblPr/>
              <a:tblGrid>
                <a:gridCol w="1813560"/>
              </a:tblGrid>
              <a:tr h="188354">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a:t>
                      </a:r>
                      <a:r>
                        <a:rPr lang="en-US" sz="1000" b="1" baseline="0" dirty="0" smtClean="0">
                          <a:solidFill>
                            <a:srgbClr val="000000"/>
                          </a:solidFill>
                          <a:latin typeface="+mn-lt"/>
                          <a:ea typeface="Times New Roman"/>
                          <a:cs typeface="Times New Roman"/>
                        </a:rPr>
                        <a:t> RI.1.7</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489">
                <a:tc>
                  <a:txBody>
                    <a:bodyPr/>
                    <a:lstStyle/>
                    <a:p>
                      <a:pPr marL="0" marR="0" algn="l" defTabSz="966612" rtl="0" eaLnBrk="1" latinLnBrk="0" hangingPunct="1">
                        <a:lnSpc>
                          <a:spcPct val="100000"/>
                        </a:lnSpc>
                        <a:spcBef>
                          <a:spcPts val="0"/>
                        </a:spcBef>
                        <a:spcAft>
                          <a:spcPts val="0"/>
                        </a:spcAft>
                      </a:pPr>
                      <a:r>
                        <a:rPr lang="en-US" sz="1000" dirty="0" smtClean="0"/>
                        <a:t>Use the illustrations and details in a text to describe its key ideas</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6" name="Rectangle 15"/>
          <p:cNvSpPr/>
          <p:nvPr/>
        </p:nvSpPr>
        <p:spPr>
          <a:xfrm>
            <a:off x="242888" y="335280"/>
            <a:ext cx="7208496" cy="3319134"/>
          </a:xfrm>
          <a:prstGeom prst="rect">
            <a:avLst/>
          </a:prstGeom>
          <a:ln>
            <a:noFill/>
          </a:ln>
        </p:spPr>
        <p:txBody>
          <a:bodyPr wrap="square" lIns="101874" tIns="50937" rIns="101874" bIns="50937">
            <a:spAutoFit/>
          </a:bodyPr>
          <a:lstStyle/>
          <a:p>
            <a:r>
              <a:rPr lang="en-US" sz="1900" b="1" dirty="0">
                <a:latin typeface="Helvetica" pitchFamily="34" charset="0"/>
                <a:cs typeface="Helvetica" pitchFamily="34" charset="0"/>
              </a:rPr>
              <a:t>17. What would be the best caption to go with this picture?</a:t>
            </a:r>
          </a:p>
          <a:p>
            <a:endParaRPr lang="en-US" sz="1900" b="1" dirty="0">
              <a:latin typeface="Helvetica" pitchFamily="34" charset="0"/>
              <a:cs typeface="Helvetica" pitchFamily="34" charset="0"/>
            </a:endParaRPr>
          </a:p>
          <a:p>
            <a:endParaRPr lang="en-US" sz="1900" b="1" dirty="0">
              <a:latin typeface="Helvetica" pitchFamily="34" charset="0"/>
              <a:cs typeface="Helvetica" pitchFamily="34" charset="0"/>
            </a:endParaRPr>
          </a:p>
          <a:p>
            <a:endParaRPr lang="en-US" sz="1900" dirty="0">
              <a:latin typeface="Helvetica" pitchFamily="34" charset="0"/>
              <a:cs typeface="Helvetica" pitchFamily="34" charset="0"/>
            </a:endParaRPr>
          </a:p>
          <a:p>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Polar bear cubs are born with their eyes closed.</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A baby polar bear stays with its mother until it can live by itself.</a:t>
            </a:r>
          </a:p>
          <a:p>
            <a:pPr marL="1475933" lvl="2" indent="-457200">
              <a:buFont typeface="+mj-lt"/>
              <a:buAutoNum type="alphaUcPeriod"/>
            </a:pPr>
            <a:endParaRPr lang="en-US" sz="1900" dirty="0">
              <a:latin typeface="Helvetica" pitchFamily="34" charset="0"/>
              <a:cs typeface="Helvetica" pitchFamily="34" charset="0"/>
            </a:endParaRPr>
          </a:p>
          <a:p>
            <a:pPr marL="1475933" lvl="2" indent="-457200">
              <a:buFont typeface="+mj-lt"/>
              <a:buAutoNum type="alphaUcPeriod"/>
            </a:pPr>
            <a:r>
              <a:rPr lang="en-US" sz="1900" dirty="0">
                <a:latin typeface="Helvetica" pitchFamily="34" charset="0"/>
                <a:cs typeface="Helvetica" pitchFamily="34" charset="0"/>
              </a:rPr>
              <a:t>The polar bear is hungry.</a:t>
            </a:r>
          </a:p>
        </p:txBody>
      </p:sp>
      <p:pic>
        <p:nvPicPr>
          <p:cNvPr id="17" name="Picture 16" descr="https://encrypted-tbn1.gstatic.com/images?q=tbn:ANd9GcS_EF42YT8NNmHmW4lKVgjPaDlKj4lWKgSpWX5sZifKi1blNGA3NA"/>
          <p:cNvPicPr/>
          <p:nvPr/>
        </p:nvPicPr>
        <p:blipFill>
          <a:blip r:embed="rId2" cstate="print">
            <a:extLst>
              <a:ext uri="{BEBA8EAE-BF5A-486C-A8C5-ECC9F3942E4B}">
                <a14:imgProps xmlns:a14="http://schemas.microsoft.com/office/drawing/2010/main">
                  <a14:imgLayer r:embed="rId3">
                    <a14:imgEffect>
                      <a14:sharpenSoften amount="57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0407" y="758793"/>
            <a:ext cx="2133459" cy="919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Slide Number Placeholder 11"/>
          <p:cNvSpPr>
            <a:spLocks noGrp="1"/>
          </p:cNvSpPr>
          <p:nvPr>
            <p:ph type="sldNum" sz="quarter" idx="12"/>
          </p:nvPr>
        </p:nvSpPr>
        <p:spPr/>
        <p:txBody>
          <a:bodyPr/>
          <a:lstStyle/>
          <a:p>
            <a:fld id="{CF669FE8-2A6A-4FDA-B6E7-4A7C87AD6E1D}" type="slidenum">
              <a:rPr lang="en-US" smtClean="0"/>
              <a:pPr/>
              <a:t>27</a:t>
            </a:fld>
            <a:endParaRPr lang="en-US"/>
          </a:p>
        </p:txBody>
      </p:sp>
      <p:sp>
        <p:nvSpPr>
          <p:cNvPr id="14" name="Oval 13"/>
          <p:cNvSpPr/>
          <p:nvPr/>
        </p:nvSpPr>
        <p:spPr>
          <a:xfrm>
            <a:off x="924562" y="1875104"/>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924562" y="24384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924562" y="32766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565949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2597" y="419099"/>
            <a:ext cx="6436422" cy="2441959"/>
          </a:xfrm>
          <a:prstGeom prst="rect">
            <a:avLst/>
          </a:prstGeom>
        </p:spPr>
        <p:txBody>
          <a:bodyPr wrap="square" lIns="101862" tIns="50931" rIns="101862" bIns="50931">
            <a:spAutoFit/>
          </a:bodyPr>
          <a:lstStyle/>
          <a:p>
            <a:pPr marL="578396" indent="-578396"/>
            <a:r>
              <a:rPr lang="en-US" sz="1900" b="1" dirty="0">
                <a:latin typeface="Helvetica" pitchFamily="34" charset="0"/>
              </a:rPr>
              <a:t>19.   What can you learn from </a:t>
            </a:r>
            <a:r>
              <a:rPr lang="en-US" sz="1900" b="1" i="1" u="sng" dirty="0">
                <a:latin typeface="Helvetica" pitchFamily="34" charset="0"/>
              </a:rPr>
              <a:t>Fun Facts</a:t>
            </a:r>
            <a:r>
              <a:rPr lang="en-US" sz="1900" b="1" i="1" dirty="0">
                <a:latin typeface="Helvetica" pitchFamily="34" charset="0"/>
              </a:rPr>
              <a:t> </a:t>
            </a:r>
            <a:r>
              <a:rPr lang="en-US" sz="1900" b="1" dirty="0">
                <a:latin typeface="Helvetica" pitchFamily="34" charset="0"/>
              </a:rPr>
              <a:t>that you can   not learn from </a:t>
            </a:r>
            <a:r>
              <a:rPr lang="en-US" sz="1900" b="1" i="1" u="sng" dirty="0">
                <a:latin typeface="Helvetica" pitchFamily="34" charset="0"/>
              </a:rPr>
              <a:t>A Baby Polar Bear Grows Up</a:t>
            </a:r>
            <a:r>
              <a:rPr lang="en-US" sz="1900" b="1" dirty="0">
                <a:latin typeface="Helvetica" pitchFamily="34" charset="0"/>
              </a:rPr>
              <a:t>?</a:t>
            </a:r>
          </a:p>
          <a:p>
            <a:pPr marL="382015"/>
            <a:endParaRPr lang="en-US" sz="1900" dirty="0">
              <a:latin typeface="Helvetica" pitchFamily="34" charset="0"/>
              <a:cs typeface="Helvetica" pitchFamily="34" charset="0"/>
            </a:endParaRPr>
          </a:p>
          <a:p>
            <a:pPr marL="382015" indent="382015">
              <a:buFont typeface="+mj-lt"/>
              <a:buAutoNum type="alphaUcPeriod"/>
            </a:pPr>
            <a:r>
              <a:rPr lang="en-US" sz="1900" dirty="0">
                <a:latin typeface="Helvetica" pitchFamily="34" charset="0"/>
                <a:cs typeface="Helvetica" pitchFamily="34" charset="0"/>
              </a:rPr>
              <a:t>A new cub weighs two pounds.</a:t>
            </a:r>
          </a:p>
          <a:p>
            <a:pPr marL="382015" indent="382015">
              <a:buFont typeface="+mj-lt"/>
              <a:buAutoNum type="alphaUcPeriod"/>
            </a:pPr>
            <a:endParaRPr lang="en-US" sz="1900" dirty="0">
              <a:latin typeface="Helvetica" pitchFamily="34" charset="0"/>
              <a:cs typeface="Helvetica" pitchFamily="34" charset="0"/>
            </a:endParaRPr>
          </a:p>
          <a:p>
            <a:pPr marL="382015" indent="382015">
              <a:buFont typeface="+mj-lt"/>
              <a:buAutoNum type="alphaUcPeriod"/>
            </a:pPr>
            <a:r>
              <a:rPr lang="en-US" sz="1900" dirty="0">
                <a:latin typeface="Helvetica" pitchFamily="34" charset="0"/>
                <a:cs typeface="Helvetica" pitchFamily="34" charset="0"/>
              </a:rPr>
              <a:t>Cubs drink their mother’s milk.</a:t>
            </a:r>
          </a:p>
          <a:p>
            <a:pPr marL="382015" indent="382015">
              <a:buFont typeface="+mj-lt"/>
              <a:buAutoNum type="alphaUcPeriod"/>
            </a:pPr>
            <a:endParaRPr lang="en-US" sz="1900" dirty="0">
              <a:latin typeface="Helvetica" pitchFamily="34" charset="0"/>
              <a:cs typeface="Helvetica" pitchFamily="34" charset="0"/>
            </a:endParaRPr>
          </a:p>
          <a:p>
            <a:pPr marL="382015" indent="382015">
              <a:buFont typeface="+mj-lt"/>
              <a:buAutoNum type="alphaUcPeriod"/>
            </a:pPr>
            <a:r>
              <a:rPr lang="en-US" sz="1900" dirty="0">
                <a:latin typeface="Helvetica" pitchFamily="34" charset="0"/>
                <a:cs typeface="Helvetica" pitchFamily="34" charset="0"/>
              </a:rPr>
              <a:t>Cubs do not have much hair.</a:t>
            </a:r>
          </a:p>
        </p:txBody>
      </p:sp>
      <p:cxnSp>
        <p:nvCxnSpPr>
          <p:cNvPr id="11" name="Straight Connector 10"/>
          <p:cNvCxnSpPr/>
          <p:nvPr/>
        </p:nvCxnSpPr>
        <p:spPr>
          <a:xfrm>
            <a:off x="410118" y="40233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11535" y="13116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1532" y="18968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9" y="25037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6530552"/>
              </p:ext>
            </p:extLst>
          </p:nvPr>
        </p:nvGraphicFramePr>
        <p:xfrm>
          <a:off x="109135" y="4401276"/>
          <a:ext cx="7513320" cy="4247424"/>
        </p:xfrm>
        <a:graphic>
          <a:graphicData uri="http://schemas.openxmlformats.org/drawingml/2006/table">
            <a:tbl>
              <a:tblPr firstRow="1" bandRow="1">
                <a:tableStyleId>{5940675A-B579-460E-94D1-54222C63F5DA}</a:tableStyleId>
              </a:tblPr>
              <a:tblGrid>
                <a:gridCol w="7513320"/>
              </a:tblGrid>
              <a:tr h="782958">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20"/>
                        <a:tabLst/>
                        <a:defRPr/>
                      </a:pPr>
                      <a:r>
                        <a:rPr lang="en-US" sz="1800" b="1" baseline="0" dirty="0" smtClean="0">
                          <a:solidFill>
                            <a:schemeClr val="tx1"/>
                          </a:solidFill>
                        </a:rPr>
                        <a:t>What does a polar bear cub have to learn to live by itself?</a:t>
                      </a:r>
                      <a:r>
                        <a:rPr lang="en-US" sz="1800" b="1" dirty="0" smtClean="0">
                          <a:solidFill>
                            <a:schemeClr val="tx1"/>
                          </a:solidFill>
                        </a:rPr>
                        <a:t>  Give details from the passage to support your answer.</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9975767"/>
              </p:ext>
            </p:extLst>
          </p:nvPr>
        </p:nvGraphicFramePr>
        <p:xfrm>
          <a:off x="5454363" y="3352800"/>
          <a:ext cx="1813560" cy="538843"/>
        </p:xfrm>
        <a:graphic>
          <a:graphicData uri="http://schemas.openxmlformats.org/drawingml/2006/table">
            <a:tbl>
              <a:tblPr/>
              <a:tblGrid>
                <a:gridCol w="1813560"/>
              </a:tblGrid>
              <a:tr h="188354">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a:t>
                      </a:r>
                      <a:r>
                        <a:rPr lang="en-US" sz="1000" b="1" baseline="0" dirty="0" smtClean="0">
                          <a:solidFill>
                            <a:srgbClr val="000000"/>
                          </a:solidFill>
                          <a:latin typeface="+mn-lt"/>
                          <a:ea typeface="Times New Roman"/>
                          <a:cs typeface="Times New Roman"/>
                        </a:rPr>
                        <a:t> RI.1.7</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489">
                <a:tc>
                  <a:txBody>
                    <a:bodyPr/>
                    <a:lstStyle/>
                    <a:p>
                      <a:pPr marL="0" marR="0" algn="l" defTabSz="966612" rtl="0" eaLnBrk="1" latinLnBrk="0" hangingPunct="1">
                        <a:lnSpc>
                          <a:spcPct val="100000"/>
                        </a:lnSpc>
                        <a:spcBef>
                          <a:spcPts val="0"/>
                        </a:spcBef>
                        <a:spcAft>
                          <a:spcPts val="0"/>
                        </a:spcAft>
                      </a:pPr>
                      <a:r>
                        <a:rPr lang="en-US" sz="1000" dirty="0" smtClean="0"/>
                        <a:t>Use the illustrations and details in a text to describe its key ideas</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36428598"/>
              </p:ext>
            </p:extLst>
          </p:nvPr>
        </p:nvGraphicFramePr>
        <p:xfrm>
          <a:off x="5105400" y="8915400"/>
          <a:ext cx="1899920" cy="838200"/>
        </p:xfrm>
        <a:graphic>
          <a:graphicData uri="http://schemas.openxmlformats.org/drawingml/2006/table">
            <a:tbl>
              <a:tblPr/>
              <a:tblGrid>
                <a:gridCol w="1899920"/>
              </a:tblGrid>
              <a:tr h="199377">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a:t>
                      </a:r>
                      <a:r>
                        <a:rPr lang="en-US" sz="1000" b="1" baseline="0" dirty="0" smtClean="0">
                          <a:solidFill>
                            <a:srgbClr val="000000"/>
                          </a:solidFill>
                          <a:latin typeface="+mn-lt"/>
                          <a:ea typeface="Times New Roman"/>
                          <a:cs typeface="Times New Roman"/>
                        </a:rPr>
                        <a:t> RI.1.6</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8823">
                <a:tc>
                  <a:txBody>
                    <a:bodyPr/>
                    <a:lstStyle/>
                    <a:p>
                      <a:pPr marL="0" marR="0" algn="l" defTabSz="966612" rtl="0" eaLnBrk="1" latinLnBrk="0" hangingPunct="1">
                        <a:lnSpc>
                          <a:spcPct val="100000"/>
                        </a:lnSpc>
                        <a:spcBef>
                          <a:spcPts val="0"/>
                        </a:spcBef>
                        <a:spcAft>
                          <a:spcPts val="0"/>
                        </a:spcAft>
                      </a:pPr>
                      <a:r>
                        <a:rPr lang="en-US" sz="1000" dirty="0" smtClean="0"/>
                        <a:t>Distinguish between information provided by pictures or other illustrations and information provided by the words in a text.</a:t>
                      </a:r>
                      <a:endParaRPr lang="en-US" sz="10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Slide Number Placeholder 11"/>
          <p:cNvSpPr>
            <a:spLocks noGrp="1"/>
          </p:cNvSpPr>
          <p:nvPr>
            <p:ph type="sldNum" sz="quarter" idx="12"/>
          </p:nvPr>
        </p:nvSpPr>
        <p:spPr/>
        <p:txBody>
          <a:bodyPr/>
          <a:lstStyle/>
          <a:p>
            <a:fld id="{CF669FE8-2A6A-4FDA-B6E7-4A7C87AD6E1D}" type="slidenum">
              <a:rPr lang="en-US" smtClean="0"/>
              <a:pPr/>
              <a:t>28</a:t>
            </a:fld>
            <a:endParaRPr lang="en-US"/>
          </a:p>
        </p:txBody>
      </p:sp>
    </p:spTree>
    <p:extLst>
      <p:ext uri="{BB962C8B-B14F-4D97-AF65-F5344CB8AC3E}">
        <p14:creationId xmlns:p14="http://schemas.microsoft.com/office/powerpoint/2010/main" val="301739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2" name="TextBox 1"/>
          <p:cNvSpPr txBox="1"/>
          <p:nvPr/>
        </p:nvSpPr>
        <p:spPr>
          <a:xfrm>
            <a:off x="658576" y="6545944"/>
            <a:ext cx="6396038" cy="983420"/>
          </a:xfrm>
          <a:prstGeom prst="rect">
            <a:avLst/>
          </a:prstGeom>
          <a:noFill/>
        </p:spPr>
        <p:txBody>
          <a:bodyPr wrap="square" lIns="96356" tIns="48178" rIns="96356" bIns="48178"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6"/>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024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175378"/>
              </p:ext>
            </p:extLst>
          </p:nvPr>
        </p:nvGraphicFramePr>
        <p:xfrm>
          <a:off x="172720" y="251460"/>
          <a:ext cx="7340600" cy="9893808"/>
        </p:xfrm>
        <a:graphic>
          <a:graphicData uri="http://schemas.openxmlformats.org/drawingml/2006/table">
            <a:tbl>
              <a:tblPr firstRow="1" bandRow="1">
                <a:tableStyleId>{5940675A-B579-460E-94D1-54222C63F5DA}</a:tableStyleId>
              </a:tblPr>
              <a:tblGrid>
                <a:gridCol w="1813561"/>
                <a:gridCol w="1899918"/>
                <a:gridCol w="1813561"/>
                <a:gridCol w="1813560"/>
              </a:tblGrid>
              <a:tr h="1307592">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itchFamily="34" charset="0"/>
                        </a:rPr>
                        <a:t>The HSD Elementary Interim Assessment is required. Please enter the student scores into </a:t>
                      </a:r>
                      <a:r>
                        <a:rPr lang="en-US" sz="1300" u="sng" dirty="0" smtClean="0">
                          <a:latin typeface="Helvetica" pitchFamily="34" charset="0"/>
                          <a:cs typeface="Helvetica" pitchFamily="34" charset="0"/>
                        </a:rPr>
                        <a:t>Synergy</a:t>
                      </a:r>
                      <a:r>
                        <a:rPr lang="en-US" sz="130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Helvetica" pitchFamily="34" charset="0"/>
                        <a:cs typeface="Helvetica" pitchFamily="34" charset="0"/>
                      </a:endParaRPr>
                    </a:p>
                    <a:p>
                      <a:pPr algn="l"/>
                      <a:r>
                        <a:rPr lang="en-US" sz="1300" dirty="0" smtClean="0"/>
                        <a:t>This</a:t>
                      </a:r>
                      <a:r>
                        <a:rPr lang="en-US" sz="1300" baseline="0" dirty="0" smtClean="0"/>
                        <a:t> assessment contains 20 total questions including 18 Selected Responses and 2 Constructed Responses.  Selected Responses are 1 point each and Constructed Responses are 2 points each.</a:t>
                      </a:r>
                    </a:p>
                    <a:p>
                      <a:pPr algn="l"/>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69976">
                <a:tc gridSpan="4">
                  <a:txBody>
                    <a:bodyPr/>
                    <a:lstStyle/>
                    <a:p>
                      <a:pPr algn="ctr"/>
                      <a:r>
                        <a:rPr lang="en-US" sz="1800" b="1" u="sng" dirty="0" smtClean="0"/>
                        <a:t>Assessment Targets</a:t>
                      </a:r>
                    </a:p>
                    <a:p>
                      <a:pPr algn="ctr"/>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n-US" sz="1300" dirty="0" smtClean="0"/>
                        <a:t>DOK-2</a:t>
                      </a:r>
                    </a:p>
                    <a:p>
                      <a:pPr algn="ctr"/>
                      <a:r>
                        <a:rPr lang="en-US" sz="1300" b="1" u="sng" dirty="0" smtClean="0"/>
                        <a:t>Key Ideas –</a:t>
                      </a:r>
                      <a:r>
                        <a:rPr lang="en-US" sz="1300" b="1" u="sng" baseline="0" dirty="0" smtClean="0"/>
                        <a:t> </a:t>
                      </a:r>
                      <a:r>
                        <a:rPr lang="en-US" sz="1300" b="1" u="sng" dirty="0" smtClean="0"/>
                        <a:t>Details</a:t>
                      </a:r>
                    </a:p>
                    <a:p>
                      <a:pPr algn="ctr"/>
                      <a:r>
                        <a:rPr lang="en-US" sz="1200" b="1" i="1" dirty="0" smtClean="0"/>
                        <a:t>Standard 1</a:t>
                      </a:r>
                      <a:endParaRPr lang="en-US" sz="1200" b="1" i="1"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DOK-2</a:t>
                      </a:r>
                    </a:p>
                    <a:p>
                      <a:pPr algn="ctr"/>
                      <a:r>
                        <a:rPr lang="en-US" sz="1300" b="1" u="sng" dirty="0" smtClean="0"/>
                        <a:t>Central Idea</a:t>
                      </a:r>
                    </a:p>
                    <a:p>
                      <a:pPr algn="ctr"/>
                      <a:r>
                        <a:rPr lang="en-US" sz="1200" b="1" i="1" dirty="0" smtClean="0"/>
                        <a:t>Standard 2</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3-4</a:t>
                      </a:r>
                    </a:p>
                    <a:p>
                      <a:pPr algn="ctr"/>
                      <a:r>
                        <a:rPr lang="en-US" sz="1300" b="1" u="sng" dirty="0" smtClean="0"/>
                        <a:t>Reasoning</a:t>
                      </a:r>
                    </a:p>
                    <a:p>
                      <a:pPr algn="ctr"/>
                      <a:r>
                        <a:rPr lang="en-US" sz="1200" b="1" i="1" dirty="0" smtClean="0"/>
                        <a:t>Standards</a:t>
                      </a:r>
                      <a:r>
                        <a:rPr lang="en-US" sz="1200" b="1" i="1" baseline="0" dirty="0" smtClean="0"/>
                        <a:t> </a:t>
                      </a:r>
                      <a:r>
                        <a:rPr lang="en-US" sz="1200" b="1" i="1" dirty="0" smtClean="0"/>
                        <a:t>3,6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2-3</a:t>
                      </a:r>
                    </a:p>
                    <a:p>
                      <a:pPr algn="ctr"/>
                      <a:r>
                        <a:rPr lang="en-US" sz="1300" b="1" u="sng" dirty="0" smtClean="0"/>
                        <a:t>Text</a:t>
                      </a:r>
                      <a:r>
                        <a:rPr lang="en-US" sz="1300" b="1" u="sng" baseline="0" dirty="0" smtClean="0"/>
                        <a:t> Structures</a:t>
                      </a:r>
                    </a:p>
                    <a:p>
                      <a:pPr algn="ctr"/>
                      <a:r>
                        <a:rPr lang="en-US" sz="1200" b="1" i="1" baseline="0" dirty="0" smtClean="0"/>
                        <a:t>Standards 5,7</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p>
                    <a:p>
                      <a:pPr marL="171450" indent="-171450">
                        <a:buFont typeface="Arial" panose="020B0604020202020204" pitchFamily="34" charset="0"/>
                        <a:buChar char="•"/>
                      </a:pPr>
                      <a:r>
                        <a:rPr lang="en-US" sz="1300" baseline="0" dirty="0" smtClean="0"/>
                        <a:t>1 Literature CR</a:t>
                      </a:r>
                    </a:p>
                    <a:p>
                      <a:pPr marL="171450" indent="-171450">
                        <a:buFont typeface="Arial" panose="020B0604020202020204" pitchFamily="34" charset="0"/>
                        <a:buChar char="•"/>
                      </a:pPr>
                      <a:r>
                        <a:rPr lang="en-US" sz="1300" baseline="0" dirty="0" smtClean="0"/>
                        <a:t>1 Informational CR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3 Literature SRs</a:t>
                      </a:r>
                    </a:p>
                    <a:p>
                      <a:pPr marL="171450" indent="-171450">
                        <a:buFont typeface="Arial" panose="020B0604020202020204" pitchFamily="34" charset="0"/>
                        <a:buChar char="•"/>
                      </a:pPr>
                      <a:r>
                        <a:rPr lang="en-US" sz="1300" dirty="0" smtClean="0"/>
                        <a:t>3</a:t>
                      </a:r>
                      <a:r>
                        <a:rPr lang="en-US" sz="1300" baseline="0" dirty="0" smtClean="0"/>
                        <a:t> Informational SRs</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n-US" sz="1300" dirty="0" smtClean="0"/>
                        <a:t>Total:  4 </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4</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Total:  6</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n-US" sz="1100" b="1" i="1" dirty="0" smtClean="0"/>
                        <a:t>Possible Points:</a:t>
                      </a:r>
                      <a:r>
                        <a:rPr lang="en-US" sz="1100" b="1" i="1" baseline="0" dirty="0" smtClean="0"/>
                        <a:t>  4</a:t>
                      </a:r>
                      <a:endParaRPr lang="en-US" sz="1100" b="1" i="1"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4</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8</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t>Possible Points:</a:t>
                      </a:r>
                      <a:r>
                        <a:rPr lang="en-US" sz="1100" b="1" i="1" baseline="0" dirty="0" smtClean="0"/>
                        <a:t>  6</a:t>
                      </a:r>
                      <a:endParaRPr lang="en-US" sz="1100" b="1" i="1" dirty="0" smtClean="0"/>
                    </a:p>
                  </a:txBody>
                  <a:tcPr marL="103632" marR="103632"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50636">
                <a:tc gridSpan="4">
                  <a:txBody>
                    <a:bodyPr/>
                    <a:lstStyle/>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500" b="1" u="sng" dirty="0" smtClean="0">
                          <a:effectLst/>
                          <a:latin typeface="+mn-lt"/>
                          <a:cs typeface="Helvetica" pitchFamily="34" charset="0"/>
                        </a:rPr>
                        <a:t>Directions</a:t>
                      </a:r>
                      <a:r>
                        <a:rPr lang="en-US" sz="1500" b="1" u="none" dirty="0" smtClean="0">
                          <a:effectLst/>
                          <a:latin typeface="+mn-lt"/>
                          <a:cs typeface="Helvetica" pitchFamily="34" charset="0"/>
                        </a:rPr>
                        <a:t>:</a:t>
                      </a:r>
                    </a:p>
                    <a:p>
                      <a:pPr marL="171450" indent="-171450">
                        <a:buFont typeface="Arial" panose="020B0604020202020204" pitchFamily="34" charset="0"/>
                        <a:buChar char="•"/>
                      </a:pPr>
                      <a:r>
                        <a:rPr lang="en-US" sz="1200" b="0" u="none" dirty="0" smtClean="0">
                          <a:effectLst/>
                          <a:latin typeface="+mn-lt"/>
                          <a:cs typeface="Helvetica" pitchFamily="34" charset="0"/>
                        </a:rPr>
                        <a:t>Students</a:t>
                      </a:r>
                      <a:r>
                        <a:rPr lang="en-US" sz="1200" b="0" u="none" baseline="0" dirty="0" smtClean="0">
                          <a:effectLst/>
                          <a:latin typeface="+mn-lt"/>
                          <a:cs typeface="Helvetica" pitchFamily="34" charset="0"/>
                        </a:rPr>
                        <a:t> r</a:t>
                      </a:r>
                      <a:r>
                        <a:rPr lang="en-US" sz="1200" b="0" u="none" dirty="0" smtClean="0">
                          <a:effectLst/>
                          <a:latin typeface="+mn-lt"/>
                          <a:cs typeface="Helvetica" pitchFamily="34" charset="0"/>
                        </a:rPr>
                        <a:t>ead the texts</a:t>
                      </a:r>
                    </a:p>
                    <a:p>
                      <a:pPr marL="171450" indent="-171450">
                        <a:buFont typeface="Arial" panose="020B0604020202020204" pitchFamily="34" charset="0"/>
                        <a:buChar char="•"/>
                      </a:pPr>
                      <a:r>
                        <a:rPr lang="en-US" sz="1200" b="0" u="none" dirty="0" smtClean="0">
                          <a:effectLst/>
                          <a:latin typeface="+mn-lt"/>
                          <a:cs typeface="Helvetica" pitchFamily="34" charset="0"/>
                        </a:rPr>
                        <a:t>Students answer the SR and CR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latin typeface="Helvetica" pitchFamily="34" charset="0"/>
                          <a:cs typeface="Helvetica" pitchFamily="34" charset="0"/>
                        </a:rPr>
                        <a:t>*If you are not doing the performance task have students answer questions #1-20 only.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smtClean="0">
                          <a:effectLst/>
                          <a:latin typeface="Helvetica" pitchFamily="34" charset="0"/>
                          <a:cs typeface="Helvetica" pitchFamily="34" charset="0"/>
                        </a:rPr>
                        <a:t>If you are not doing the performance task your</a:t>
                      </a:r>
                      <a:r>
                        <a:rPr lang="en-US" sz="1200" b="0" i="0" u="none" baseline="0" dirty="0" smtClean="0">
                          <a:effectLst/>
                          <a:latin typeface="Helvetica" pitchFamily="34" charset="0"/>
                          <a:cs typeface="Helvetica" pitchFamily="34" charset="0"/>
                        </a:rPr>
                        <a:t> students will stop on the red “stop sign.”</a:t>
                      </a:r>
                      <a:endParaRPr lang="en-US" sz="1200" b="0" i="0" u="none" dirty="0" smtClean="0">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K – 2</a:t>
                      </a:r>
                    </a:p>
                    <a:p>
                      <a:endParaRPr lang="en-US" sz="1200" b="1" u="sng" dirty="0" smtClean="0">
                        <a:solidFill>
                          <a:srgbClr val="C00000"/>
                        </a:solidFill>
                        <a:latin typeface="+mn-lt"/>
                        <a:cs typeface="Helvetica" pitchFamily="34" charset="0"/>
                      </a:endParaRPr>
                    </a:p>
                    <a:p>
                      <a:r>
                        <a:rPr lang="en-US" sz="1200" dirty="0" smtClean="0">
                          <a:latin typeface="+mn-lt"/>
                          <a:cs typeface="Helvetica" pitchFamily="34" charset="0"/>
                        </a:rPr>
                        <a:t>Students in kindergarten should have the texts read to them as a listening comprehension assessment.</a:t>
                      </a:r>
                    </a:p>
                    <a:p>
                      <a:endParaRPr lang="en-US" sz="1200" dirty="0" smtClean="0">
                        <a:latin typeface="+mn-lt"/>
                        <a:cs typeface="Helvetica" pitchFamily="34" charset="0"/>
                      </a:endParaRPr>
                    </a:p>
                    <a:p>
                      <a:r>
                        <a:rPr lang="en-US" sz="1200" dirty="0" smtClean="0">
                          <a:latin typeface="+mn-lt"/>
                          <a:cs typeface="Helvetica" pitchFamily="34" charset="0"/>
                        </a:rPr>
                        <a:t>Students in grades 1 – 2 should read the texts independently if they can;</a:t>
                      </a:r>
                      <a:r>
                        <a:rPr lang="en-US" sz="1200" baseline="0" dirty="0" smtClean="0">
                          <a:latin typeface="+mn-lt"/>
                          <a:cs typeface="Helvetica" pitchFamily="34" charset="0"/>
                        </a:rPr>
                        <a:t> </a:t>
                      </a:r>
                      <a:r>
                        <a:rPr lang="en-US" sz="1200" dirty="0" smtClean="0">
                          <a:latin typeface="+mn-lt"/>
                          <a:cs typeface="Helvetica" pitchFamily="34" charset="0"/>
                        </a:rPr>
                        <a:t>however,</a:t>
                      </a:r>
                      <a:r>
                        <a:rPr lang="en-US" sz="1200" baseline="0" dirty="0" smtClean="0">
                          <a:latin typeface="+mn-lt"/>
                          <a:cs typeface="Helvetica" pitchFamily="34" charset="0"/>
                        </a:rPr>
                        <a:t> </a:t>
                      </a:r>
                      <a:r>
                        <a:rPr lang="en-US" sz="1200" dirty="0" smtClean="0">
                          <a:latin typeface="+mn-lt"/>
                          <a:cs typeface="Helvetica" pitchFamily="34" charset="0"/>
                        </a:rPr>
                        <a:t>students not reading at grade level may have the texts read to them.</a:t>
                      </a:r>
                    </a:p>
                    <a:p>
                      <a:endParaRPr lang="en-US" sz="1200" b="1" u="sng" dirty="0" smtClean="0">
                        <a:solidFill>
                          <a:srgbClr val="C00000"/>
                        </a:solidFill>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3 – 6</a:t>
                      </a:r>
                    </a:p>
                    <a:p>
                      <a:endParaRPr lang="en-US" sz="1200" b="1" u="sng" dirty="0" smtClean="0">
                        <a:latin typeface="+mn-lt"/>
                        <a:cs typeface="Helvetica" pitchFamily="34" charset="0"/>
                      </a:endParaRPr>
                    </a:p>
                    <a:p>
                      <a:r>
                        <a:rPr lang="en-US" sz="1200" dirty="0" smtClean="0">
                          <a:latin typeface="+mn-lt"/>
                          <a:cs typeface="Helvetica" pitchFamily="34" charset="0"/>
                        </a:rPr>
                        <a:t>Students in grades 3 – 6 should read the texts</a:t>
                      </a:r>
                      <a:r>
                        <a:rPr lang="en-US" sz="1200" baseline="0" dirty="0" smtClean="0">
                          <a:latin typeface="+mn-lt"/>
                          <a:cs typeface="Helvetica" pitchFamily="34" charset="0"/>
                        </a:rPr>
                        <a:t> </a:t>
                      </a:r>
                      <a:r>
                        <a:rPr lang="en-US" sz="1200" dirty="0" smtClean="0">
                          <a:latin typeface="+mn-lt"/>
                          <a:cs typeface="Helvetica" pitchFamily="34" charset="0"/>
                        </a:rPr>
                        <a:t> </a:t>
                      </a:r>
                      <a:r>
                        <a:rPr lang="en-US" sz="1200" b="1" u="sng" dirty="0" smtClean="0">
                          <a:latin typeface="+mn-lt"/>
                          <a:cs typeface="Helvetica" pitchFamily="34" charset="0"/>
                        </a:rPr>
                        <a:t>independently</a:t>
                      </a:r>
                      <a:r>
                        <a:rPr lang="en-US" sz="1200" dirty="0" smtClean="0">
                          <a:latin typeface="+mn-lt"/>
                          <a:cs typeface="Helvetica" pitchFamily="34" charset="0"/>
                        </a:rPr>
                        <a:t> unless an IEP signifies otherwise.</a:t>
                      </a:r>
                    </a:p>
                    <a:p>
                      <a:pPr marL="0" indent="0">
                        <a:buFont typeface="Arial" panose="020B0604020202020204" pitchFamily="34" charset="0"/>
                        <a:buNone/>
                      </a:pPr>
                      <a:endParaRPr lang="en-US" sz="1500" b="1" dirty="0" smtClean="0"/>
                    </a:p>
                    <a:p>
                      <a:endParaRPr lang="en-US" sz="700" dirty="0" smtClean="0">
                        <a:latin typeface="Helvetica" pitchFamily="34" charset="0"/>
                        <a:cs typeface="Helvetica" pitchFamily="34" charset="0"/>
                      </a:endParaRPr>
                    </a:p>
                    <a:p>
                      <a:pPr marL="0" indent="0">
                        <a:buFont typeface="Arial" panose="020B0604020202020204" pitchFamily="34" charset="0"/>
                        <a:buNone/>
                      </a:pPr>
                      <a:endParaRPr lang="en-US" sz="1300" b="0"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7647428"/>
              </p:ext>
            </p:extLst>
          </p:nvPr>
        </p:nvGraphicFramePr>
        <p:xfrm>
          <a:off x="690880" y="4610100"/>
          <a:ext cx="6131561" cy="1676400"/>
        </p:xfrm>
        <a:graphic>
          <a:graphicData uri="http://schemas.openxmlformats.org/drawingml/2006/table">
            <a:tbl>
              <a:tblPr firstRow="1" bandRow="1">
                <a:tableStyleId>{5940675A-B579-460E-94D1-54222C63F5DA}</a:tableStyleId>
              </a:tblPr>
              <a:tblGrid>
                <a:gridCol w="1986278"/>
                <a:gridCol w="690880"/>
                <a:gridCol w="604520"/>
                <a:gridCol w="629196"/>
                <a:gridCol w="740229"/>
                <a:gridCol w="740229"/>
                <a:gridCol w="740229"/>
              </a:tblGrid>
              <a:tr h="301752">
                <a:tc gridSpan="7">
                  <a:txBody>
                    <a:bodyPr/>
                    <a:lstStyle/>
                    <a:p>
                      <a:r>
                        <a:rPr lang="en-US" sz="1300" b="1" dirty="0" smtClean="0"/>
                        <a:t>Grade 1</a:t>
                      </a:r>
                      <a:endParaRPr lang="en-US" sz="1300" b="1" dirty="0"/>
                    </a:p>
                  </a:txBody>
                  <a:tcPr marL="103632" marR="103632" marT="50292" marB="50292"/>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r>
              <a:tr h="301752">
                <a:tc>
                  <a:txBody>
                    <a:bodyPr/>
                    <a:lstStyle/>
                    <a:p>
                      <a:r>
                        <a:rPr lang="en-US" sz="1300" b="1" dirty="0" smtClean="0"/>
                        <a:t>Literature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r>
              <a:tr h="167640">
                <a:tc gridSpan="7">
                  <a:txBody>
                    <a:bodyPr/>
                    <a:lstStyle/>
                    <a:p>
                      <a:pPr algn="ctr"/>
                      <a:endParaRPr lang="en-US" sz="400" b="1" dirty="0"/>
                    </a:p>
                  </a:txBody>
                  <a:tcPr marL="103632" marR="103632" marT="50292" marB="50292" anchor="ctr">
                    <a:solidFill>
                      <a:schemeClr val="bg1">
                        <a:lumMod val="65000"/>
                      </a:schemeClr>
                    </a:solidFill>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301752">
                <a:tc>
                  <a:txBody>
                    <a:bodyPr/>
                    <a:lstStyle/>
                    <a:p>
                      <a:r>
                        <a:rPr lang="en-US" sz="1300" b="1" dirty="0" smtClean="0"/>
                        <a:t>Informational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r>
            </a:tbl>
          </a:graphicData>
        </a:graphic>
      </p:graphicFrame>
      <p:sp>
        <p:nvSpPr>
          <p:cNvPr id="5" name="Slide Number Placeholder 4"/>
          <p:cNvSpPr>
            <a:spLocks noGrp="1"/>
          </p:cNvSpPr>
          <p:nvPr>
            <p:ph type="sldNum" sz="quarter" idx="12"/>
          </p:nvPr>
        </p:nvSpPr>
        <p:spPr/>
        <p:txBody>
          <a:bodyPr/>
          <a:lstStyle/>
          <a:p>
            <a:fld id="{CF669FE8-2A6A-4FDA-B6E7-4A7C87AD6E1D}" type="slidenum">
              <a:rPr lang="en-US" smtClean="0"/>
              <a:pPr/>
              <a:t>3</a:t>
            </a:fld>
            <a:endParaRPr lang="en-US"/>
          </a:p>
        </p:txBody>
      </p:sp>
    </p:spTree>
    <p:extLst>
      <p:ext uri="{BB962C8B-B14F-4D97-AF65-F5344CB8AC3E}">
        <p14:creationId xmlns:p14="http://schemas.microsoft.com/office/powerpoint/2010/main" val="4041473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TextBox 4"/>
          <p:cNvSpPr txBox="1"/>
          <p:nvPr/>
        </p:nvSpPr>
        <p:spPr>
          <a:xfrm>
            <a:off x="242887" y="304800"/>
            <a:ext cx="7448550" cy="7171180"/>
          </a:xfrm>
          <a:prstGeom prst="rect">
            <a:avLst/>
          </a:prstGeom>
          <a:noFill/>
        </p:spPr>
        <p:txBody>
          <a:bodyPr wrap="square" lIns="91427" tIns="45713" rIns="91427" bIns="45713" rtlCol="0">
            <a:spAutoFit/>
          </a:bodyPr>
          <a:lstStyle/>
          <a:p>
            <a:r>
              <a:rPr lang="en-US" sz="1800" u="sng" dirty="0"/>
              <a:t>Performance Task</a:t>
            </a:r>
          </a:p>
          <a:p>
            <a:r>
              <a:rPr lang="en-US" sz="1800" u="sng" dirty="0"/>
              <a:t>Student Directions</a:t>
            </a:r>
            <a:r>
              <a:rPr lang="en-US" sz="1300" dirty="0"/>
              <a:t>:  </a:t>
            </a:r>
          </a:p>
          <a:p>
            <a:endParaRPr lang="en-US" sz="1600" b="1" u="sng" dirty="0"/>
          </a:p>
          <a:p>
            <a:r>
              <a:rPr lang="en-US" sz="1600" b="1" u="sng" dirty="0"/>
              <a:t>Part 2</a:t>
            </a:r>
            <a:r>
              <a:rPr lang="en-US" sz="1600" b="1" dirty="0"/>
              <a:t> </a:t>
            </a:r>
          </a:p>
          <a:p>
            <a:r>
              <a:rPr lang="en-US" sz="1600" b="1" u="sng" dirty="0"/>
              <a:t>Your assignment</a:t>
            </a:r>
            <a:r>
              <a:rPr lang="en-US" sz="1600" b="1" dirty="0"/>
              <a:t>:</a:t>
            </a:r>
          </a:p>
          <a:p>
            <a:r>
              <a:rPr lang="en-US" sz="1600" dirty="0"/>
              <a:t>Your class is going to the zoo to see the polar bears.  First you will make a map to show how to find the polar bears based on </a:t>
            </a:r>
            <a:r>
              <a:rPr lang="en-US" sz="1600" b="1" i="1" u="sng" dirty="0"/>
              <a:t>Tamika’s Trip to the Zoo</a:t>
            </a:r>
            <a:r>
              <a:rPr lang="en-US" sz="1600" dirty="0"/>
              <a:t>.</a:t>
            </a:r>
          </a:p>
          <a:p>
            <a:r>
              <a:rPr lang="en-US" sz="1600" dirty="0"/>
              <a:t>Your map should have these things:</a:t>
            </a:r>
          </a:p>
          <a:p>
            <a:pPr marL="382059" indent="-382059">
              <a:buFont typeface="+mj-lt"/>
              <a:buAutoNum type="arabicPeriod"/>
            </a:pPr>
            <a:r>
              <a:rPr lang="en-US" sz="1600" dirty="0"/>
              <a:t>The zoo’s front gate</a:t>
            </a:r>
          </a:p>
          <a:p>
            <a:pPr marL="382059" indent="-382059">
              <a:buFont typeface="+mj-lt"/>
              <a:buAutoNum type="arabicPeriod"/>
            </a:pPr>
            <a:r>
              <a:rPr lang="en-US" sz="1600" dirty="0"/>
              <a:t>A path turning left from the gate</a:t>
            </a:r>
          </a:p>
          <a:p>
            <a:pPr marL="382059" indent="-382059">
              <a:buFont typeface="+mj-lt"/>
              <a:buAutoNum type="arabicPeriod"/>
            </a:pPr>
            <a:r>
              <a:rPr lang="en-US" sz="1600" dirty="0"/>
              <a:t>A straight path to the polar bears.</a:t>
            </a:r>
          </a:p>
          <a:p>
            <a:pPr marL="382059" indent="-382059">
              <a:buFont typeface="+mj-lt"/>
              <a:buAutoNum type="arabicPeriod"/>
            </a:pPr>
            <a:endParaRPr lang="en-US" sz="1600" dirty="0"/>
          </a:p>
          <a:p>
            <a:r>
              <a:rPr lang="en-US" sz="1600" dirty="0"/>
              <a:t>Then, you will write an article about what the polar bears were doing at the zoo based on </a:t>
            </a:r>
            <a:r>
              <a:rPr lang="en-US" sz="1600" b="1" i="1" u="sng" dirty="0"/>
              <a:t>Tamika’s Trip to the Zoo</a:t>
            </a:r>
            <a:r>
              <a:rPr lang="en-US" sz="1600" b="1" dirty="0"/>
              <a:t> </a:t>
            </a:r>
            <a:r>
              <a:rPr lang="en-US" sz="1600" dirty="0"/>
              <a:t>and</a:t>
            </a:r>
            <a:r>
              <a:rPr lang="en-US" sz="1600" b="1" dirty="0"/>
              <a:t> </a:t>
            </a:r>
            <a:r>
              <a:rPr lang="en-US" sz="1600" b="1" i="1" u="sng" dirty="0"/>
              <a:t>A Baby Polar Bear Grows Up</a:t>
            </a:r>
            <a:r>
              <a:rPr lang="en-US" sz="1600" b="1" dirty="0"/>
              <a:t>.</a:t>
            </a:r>
            <a:r>
              <a:rPr lang="en-US" sz="1600" dirty="0"/>
              <a:t>  Use details from both texts to write your article. When you get back to school you will share your writing with the class </a:t>
            </a:r>
            <a:r>
              <a:rPr lang="en-US" sz="1600" dirty="0" smtClean="0"/>
              <a:t>and your </a:t>
            </a:r>
            <a:r>
              <a:rPr lang="en-US" sz="1600" dirty="0"/>
              <a:t>teacher.  </a:t>
            </a:r>
          </a:p>
          <a:p>
            <a:endParaRPr lang="en-US" sz="1600" dirty="0"/>
          </a:p>
          <a:p>
            <a:endParaRPr lang="en-US" sz="1600" dirty="0"/>
          </a:p>
          <a:p>
            <a:pPr marL="342850" indent="-342850">
              <a:buAutoNum type="arabicPeriod"/>
            </a:pPr>
            <a:r>
              <a:rPr lang="en-US" sz="1600" u="sng" dirty="0"/>
              <a:t>Plan</a:t>
            </a:r>
            <a:r>
              <a:rPr lang="en-US" sz="1600" dirty="0"/>
              <a:t> your writing.  You may use your notes and answers.</a:t>
            </a:r>
          </a:p>
          <a:p>
            <a:pPr marL="342850" indent="-342850">
              <a:buAutoNum type="arabicPeriod"/>
            </a:pPr>
            <a:endParaRPr lang="en-US" sz="1600" dirty="0"/>
          </a:p>
          <a:p>
            <a:pPr marL="342850" indent="-342850">
              <a:buAutoNum type="arabicPeriod"/>
            </a:pPr>
            <a:r>
              <a:rPr lang="en-US" sz="1600" u="sng" dirty="0"/>
              <a:t>Write</a:t>
            </a:r>
            <a:r>
              <a:rPr lang="en-US" sz="1600" dirty="0"/>
              <a:t> – Revise and Edit your first draft.</a:t>
            </a:r>
          </a:p>
          <a:p>
            <a:pPr marL="342850" indent="-342850">
              <a:buAutoNum type="arabicPeriod"/>
            </a:pPr>
            <a:endParaRPr lang="en-US" sz="1600" dirty="0"/>
          </a:p>
          <a:p>
            <a:pPr marL="342850" indent="-342850">
              <a:buAutoNum type="arabicPeriod"/>
            </a:pPr>
            <a:r>
              <a:rPr lang="en-US" sz="1600" u="sng" dirty="0"/>
              <a:t>Write a final draft </a:t>
            </a:r>
            <a:r>
              <a:rPr lang="en-US" sz="1600" dirty="0"/>
              <a:t>about what you saw on your trip to the zoo.</a:t>
            </a:r>
          </a:p>
          <a:p>
            <a:pPr marL="342850" indent="-342850">
              <a:buAutoNum type="arabicPeriod"/>
            </a:pPr>
            <a:endParaRPr lang="en-US" sz="1600" b="1" dirty="0"/>
          </a:p>
          <a:p>
            <a:pPr algn="ctr"/>
            <a:r>
              <a:rPr lang="en-US" sz="1600" b="1" u="sng" dirty="0"/>
              <a:t>How you will be scored</a:t>
            </a:r>
          </a:p>
          <a:p>
            <a:endParaRPr lang="en-US" sz="1600" b="1" u="sng" dirty="0"/>
          </a:p>
          <a:p>
            <a:endParaRPr lang="en-US"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62352071"/>
              </p:ext>
            </p:extLst>
          </p:nvPr>
        </p:nvGraphicFramePr>
        <p:xfrm>
          <a:off x="685800" y="6705600"/>
          <a:ext cx="6084888" cy="2276475"/>
        </p:xfrm>
        <a:graphic>
          <a:graphicData uri="http://schemas.openxmlformats.org/presentationml/2006/ole">
            <mc:AlternateContent xmlns:mc="http://schemas.openxmlformats.org/markup-compatibility/2006">
              <mc:Choice xmlns:v="urn:schemas-microsoft-com:vml" Requires="v">
                <p:oleObj spid="_x0000_s1035" name="Document" r:id="rId4" imgW="6084200" imgH="2278214" progId="Word.Document.12">
                  <p:embed/>
                </p:oleObj>
              </mc:Choice>
              <mc:Fallback>
                <p:oleObj name="Document" r:id="rId4" imgW="6084200" imgH="2278214" progId="Word.Document.12">
                  <p:embed/>
                  <p:pic>
                    <p:nvPicPr>
                      <p:cNvPr id="0" name=""/>
                      <p:cNvPicPr/>
                      <p:nvPr/>
                    </p:nvPicPr>
                    <p:blipFill>
                      <a:blip r:embed="rId5"/>
                      <a:stretch>
                        <a:fillRect/>
                      </a:stretch>
                    </p:blipFill>
                    <p:spPr>
                      <a:xfrm>
                        <a:off x="685800" y="6705600"/>
                        <a:ext cx="6084888" cy="2276475"/>
                      </a:xfrm>
                      <a:prstGeom prst="rect">
                        <a:avLst/>
                      </a:prstGeom>
                    </p:spPr>
                  </p:pic>
                </p:oleObj>
              </mc:Fallback>
            </mc:AlternateContent>
          </a:graphicData>
        </a:graphic>
      </p:graphicFrame>
    </p:spTree>
    <p:extLst>
      <p:ext uri="{BB962C8B-B14F-4D97-AF65-F5344CB8AC3E}">
        <p14:creationId xmlns:p14="http://schemas.microsoft.com/office/powerpoint/2010/main" val="3845506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9463902"/>
              </p:ext>
            </p:extLst>
          </p:nvPr>
        </p:nvGraphicFramePr>
        <p:xfrm>
          <a:off x="242888" y="502921"/>
          <a:ext cx="7124700" cy="8491340"/>
        </p:xfrm>
        <a:graphic>
          <a:graphicData uri="http://schemas.openxmlformats.org/drawingml/2006/table">
            <a:tbl>
              <a:tblPr firstRow="1" bandRow="1">
                <a:tableStyleId>{5940675A-B579-460E-94D1-54222C63F5DA}</a:tableStyleId>
              </a:tblPr>
              <a:tblGrid>
                <a:gridCol w="7124700"/>
              </a:tblGrid>
              <a:tr h="632243">
                <a:tc>
                  <a:txBody>
                    <a:bodyPr/>
                    <a:lstStyle/>
                    <a:p>
                      <a:pPr algn="ctr"/>
                      <a:r>
                        <a:rPr lang="en-US" sz="1800" b="1" u="sng" dirty="0" smtClean="0"/>
                        <a:t>Tamika’s Trip to the Zoo</a:t>
                      </a:r>
                      <a:r>
                        <a:rPr lang="en-US" sz="1800" b="0" u="none" baseline="0" dirty="0" smtClean="0"/>
                        <a:t> </a:t>
                      </a:r>
                    </a:p>
                    <a:p>
                      <a:pPr algn="ctr"/>
                      <a:r>
                        <a:rPr lang="en-US" sz="1800" b="0" u="none" baseline="0" dirty="0" smtClean="0"/>
                        <a:t>Polar Bear Map</a:t>
                      </a:r>
                      <a:endParaRPr lang="en-US" sz="1800" dirty="0"/>
                    </a:p>
                  </a:txBody>
                  <a:tcPr marL="97155" marR="97155" marT="47897" marB="47897"/>
                </a:tc>
              </a:tr>
              <a:tr h="2828592">
                <a:tc>
                  <a:txBody>
                    <a:bodyPr/>
                    <a:lstStyle/>
                    <a:p>
                      <a:endParaRPr lang="en-US" sz="1700" dirty="0"/>
                    </a:p>
                  </a:txBody>
                  <a:tcPr marL="97155" marR="97155" marT="47897" marB="47897"/>
                </a:tc>
              </a:tr>
              <a:tr h="4873535">
                <a:tc>
                  <a:txBody>
                    <a:bodyPr/>
                    <a:lstStyle/>
                    <a:p>
                      <a:pPr algn="ctr"/>
                      <a:r>
                        <a:rPr lang="en-US" sz="1700" b="1" u="sng" dirty="0" smtClean="0"/>
                        <a:t>What the Baby Polar Bears Did at the Zoo</a:t>
                      </a:r>
                    </a:p>
                    <a:p>
                      <a:pPr algn="ctr"/>
                      <a:r>
                        <a:rPr lang="en-US" sz="1700" dirty="0" smtClean="0"/>
                        <a:t>By ___________________</a:t>
                      </a:r>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a:p>
                  </a:txBody>
                  <a:tcPr marL="97155" marR="97155" marT="47897" marB="47897"/>
                </a:tc>
              </a:tr>
            </a:tbl>
          </a:graphicData>
        </a:graphic>
      </p:graphicFrame>
    </p:spTree>
    <p:extLst>
      <p:ext uri="{BB962C8B-B14F-4D97-AF65-F5344CB8AC3E}">
        <p14:creationId xmlns:p14="http://schemas.microsoft.com/office/powerpoint/2010/main" val="292627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86740"/>
            <a:ext cx="6563360" cy="8797549"/>
          </a:xfrm>
          <a:prstGeom prst="rect">
            <a:avLst/>
          </a:prstGeom>
          <a:noFill/>
        </p:spPr>
        <p:txBody>
          <a:bodyPr wrap="square" lIns="101868" tIns="50933" rIns="101868" bIns="50933" rtlCol="0">
            <a:spAutoFit/>
          </a:bodyPr>
          <a:lstStyle/>
          <a:p>
            <a:pPr algn="ctr"/>
            <a:r>
              <a:rPr lang="en-US" sz="1800" b="1" dirty="0"/>
              <a:t>Optional </a:t>
            </a:r>
          </a:p>
          <a:p>
            <a:pPr algn="ctr"/>
            <a:r>
              <a:rPr lang="en-US" sz="1800" b="1" u="sng" dirty="0"/>
              <a:t>Performance Task Directions</a:t>
            </a:r>
          </a:p>
          <a:p>
            <a:pPr algn="ctr"/>
            <a:r>
              <a:rPr lang="en-US" sz="1200" b="1" i="1" dirty="0">
                <a:latin typeface="Helvetica" pitchFamily="34" charset="0"/>
                <a:cs typeface="Helvetica" pitchFamily="34" charset="0"/>
              </a:rPr>
              <a:t>*If you are not doing the performance task have students answer questions #1-20 only</a:t>
            </a:r>
            <a:r>
              <a:rPr lang="en-US" sz="1800" b="1" i="1" dirty="0">
                <a:latin typeface="Helvetica" pitchFamily="34" charset="0"/>
                <a:cs typeface="Helvetica" pitchFamily="34" charset="0"/>
              </a:rPr>
              <a:t>.</a:t>
            </a:r>
          </a:p>
          <a:p>
            <a:endParaRPr lang="en-US" sz="1200" b="1" u="sng" dirty="0"/>
          </a:p>
          <a:p>
            <a:r>
              <a:rPr lang="en-US" sz="1200" b="1" u="sng" dirty="0"/>
              <a:t>Important Note</a:t>
            </a:r>
            <a:r>
              <a:rPr lang="en-US" sz="1200" b="1" dirty="0"/>
              <a:t>:  </a:t>
            </a:r>
          </a:p>
          <a:p>
            <a:r>
              <a:rPr lang="en-US" sz="1200" dirty="0"/>
              <a:t>This assessment has an Optional Performance Task ( it will not be recorded </a:t>
            </a:r>
            <a:r>
              <a:rPr lang="en-US" sz="1200" dirty="0" smtClean="0"/>
              <a:t>into </a:t>
            </a:r>
            <a:r>
              <a:rPr lang="en-US" sz="1200" dirty="0"/>
              <a:t>Synergy).  The purpose of the Performance Task (PT) is to allow those teachers to give a PT to students, if so desired, as an instructional experience for the SBAC assessment which will include a PT.</a:t>
            </a:r>
          </a:p>
          <a:p>
            <a:endParaRPr lang="en-US" sz="1200" dirty="0"/>
          </a:p>
          <a:p>
            <a:pPr>
              <a:defRPr/>
            </a:pPr>
            <a:r>
              <a:rPr lang="en-US" sz="1200" dirty="0"/>
              <a:t>Students should have access to spell-check resources but no grammar-check resources.  Students can refer back to their </a:t>
            </a:r>
            <a:r>
              <a:rPr lang="en-US" sz="1200" dirty="0" smtClean="0"/>
              <a:t>texts, </a:t>
            </a:r>
            <a:r>
              <a:rPr lang="en-US" sz="1200" dirty="0"/>
              <a:t>notes and 2 research constructed responses, as </a:t>
            </a:r>
            <a:r>
              <a:rPr lang="en-US" sz="1200" dirty="0" smtClean="0"/>
              <a:t>often as </a:t>
            </a:r>
            <a:r>
              <a:rPr lang="en-US" sz="1200" dirty="0"/>
              <a:t>they’d like if they are participating in the Performance Task.</a:t>
            </a:r>
          </a:p>
          <a:p>
            <a:endParaRPr lang="en-US" sz="1700" u="sng" dirty="0"/>
          </a:p>
          <a:p>
            <a:r>
              <a:rPr lang="en-US" sz="1300" b="1" u="sng" dirty="0"/>
              <a:t>Directions for Performance Task</a:t>
            </a:r>
            <a:r>
              <a:rPr lang="en-US" sz="1300" b="1" dirty="0"/>
              <a:t> please do </a:t>
            </a:r>
            <a:r>
              <a:rPr lang="en-US" sz="1300" i="1" dirty="0"/>
              <a:t>Part 1 </a:t>
            </a:r>
            <a:r>
              <a:rPr lang="en-US" sz="1300" b="1" dirty="0"/>
              <a:t>before beginning the assessment.</a:t>
            </a:r>
          </a:p>
          <a:p>
            <a:r>
              <a:rPr lang="en-US" sz="1300" b="1" i="1" u="sng" dirty="0"/>
              <a:t>Part 1</a:t>
            </a:r>
          </a:p>
          <a:p>
            <a:r>
              <a:rPr lang="en-US" sz="1300" b="1" dirty="0"/>
              <a:t>1.  A Classroom Activity (30 Minutes)</a:t>
            </a:r>
          </a:p>
          <a:p>
            <a:pPr marL="254706" indent="-63677"/>
            <a:r>
              <a:rPr lang="en-US" sz="1100" dirty="0"/>
              <a:t>  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a:t>
            </a:r>
            <a:r>
              <a:rPr lang="en-US" sz="1100" dirty="0" smtClean="0"/>
              <a:t>unfamiliar with due  </a:t>
            </a:r>
            <a:r>
              <a:rPr lang="en-US" sz="1100" dirty="0"/>
              <a:t>to their background or culture). The classroom activity </a:t>
            </a:r>
            <a:r>
              <a:rPr lang="en-US" sz="1100" b="1" dirty="0"/>
              <a:t>DOES NOT </a:t>
            </a:r>
            <a:r>
              <a:rPr lang="en-US" sz="1100" dirty="0"/>
              <a:t>pre-teach any of the content that will be assessed!  </a:t>
            </a:r>
            <a:r>
              <a:rPr lang="en-US" sz="1100" b="1" i="1" dirty="0"/>
              <a:t>Skills your students need to have:</a:t>
            </a:r>
          </a:p>
          <a:p>
            <a:pPr marL="382059" indent="-191030">
              <a:buFont typeface="Arial" panose="020B0604020202020204" pitchFamily="34" charset="0"/>
              <a:buChar char="•"/>
            </a:pPr>
            <a:r>
              <a:rPr lang="en-US" sz="1100" b="1" dirty="0"/>
              <a:t>  You may also want to give background information on what a map is and how to create one.</a:t>
            </a:r>
          </a:p>
          <a:p>
            <a:pPr marL="382059" indent="-191030">
              <a:buFont typeface="Arial" panose="020B0604020202020204" pitchFamily="34" charset="0"/>
              <a:buChar char="•"/>
            </a:pPr>
            <a:r>
              <a:rPr lang="en-US" sz="1100" b="1" dirty="0"/>
              <a:t>  Looking at pictures and text for different kinds of information.</a:t>
            </a:r>
          </a:p>
          <a:p>
            <a:pPr marL="382059" indent="-191030">
              <a:buFont typeface="Arial" panose="020B0604020202020204" pitchFamily="34" charset="0"/>
              <a:buChar char="•"/>
            </a:pPr>
            <a:r>
              <a:rPr lang="en-US" sz="1100" b="1" dirty="0"/>
              <a:t>  Writing only from text-based details (not experiences).</a:t>
            </a:r>
          </a:p>
          <a:p>
            <a:pPr marL="254706" indent="-63677"/>
            <a:endParaRPr lang="en-US" sz="1300" b="1" dirty="0"/>
          </a:p>
          <a:p>
            <a:r>
              <a:rPr lang="en-US" sz="1300" b="1" dirty="0"/>
              <a:t>2.  Read literary and informational </a:t>
            </a:r>
            <a:r>
              <a:rPr lang="en-US" sz="1300" b="1" dirty="0" smtClean="0"/>
              <a:t>texts (30 </a:t>
            </a:r>
            <a:r>
              <a:rPr lang="en-US" sz="1300" b="1" dirty="0"/>
              <a:t>minutes)</a:t>
            </a:r>
          </a:p>
          <a:p>
            <a:pPr marL="254706"/>
            <a:r>
              <a:rPr lang="en-US" sz="1100" dirty="0"/>
              <a:t>Remind students to take notes as they read.  During an actual SBAC   assessment students are allowed to keep their notes as a reference in order to complete their performance task.</a:t>
            </a:r>
          </a:p>
          <a:p>
            <a:pPr marL="254706"/>
            <a:endParaRPr lang="en-US" sz="1100" dirty="0"/>
          </a:p>
          <a:p>
            <a:pPr marL="254706" indent="-254706">
              <a:buAutoNum type="arabicPeriod" startAt="3"/>
            </a:pPr>
            <a:r>
              <a:rPr lang="en-US" sz="1300" b="1" dirty="0"/>
              <a:t>Answer the selected and constructed response questions.  </a:t>
            </a:r>
          </a:p>
          <a:p>
            <a:pPr marL="254706" indent="-254706">
              <a:buAutoNum type="arabicPeriod" startAt="3"/>
            </a:pPr>
            <a:endParaRPr lang="en-US" sz="1300" b="1" dirty="0"/>
          </a:p>
          <a:p>
            <a:r>
              <a:rPr lang="en-US" sz="1300" b="1" i="1" u="sng" dirty="0"/>
              <a:t>Part 2</a:t>
            </a:r>
            <a:r>
              <a:rPr lang="en-US" sz="1300" b="1" i="1" dirty="0"/>
              <a:t> </a:t>
            </a:r>
            <a:r>
              <a:rPr lang="en-US" sz="1200" i="1" dirty="0"/>
              <a:t>(after questions #1-20)</a:t>
            </a:r>
            <a:endParaRPr lang="en-US" sz="1200" b="1" i="1" dirty="0"/>
          </a:p>
          <a:p>
            <a:pPr marL="181681" indent="-181681">
              <a:buFont typeface="Arial" panose="020B0604020202020204" pitchFamily="34" charset="0"/>
              <a:buChar char="•"/>
            </a:pPr>
            <a:r>
              <a:rPr lang="en-US" sz="1300" dirty="0"/>
              <a:t>A Full-Composition (70 Minutes)</a:t>
            </a:r>
          </a:p>
          <a:p>
            <a:r>
              <a:rPr lang="en-US" sz="1200" b="1" dirty="0"/>
              <a:t>15 minute </a:t>
            </a:r>
            <a:r>
              <a:rPr lang="en-US" sz="1200" b="1" dirty="0" smtClean="0"/>
              <a:t>break</a:t>
            </a:r>
          </a:p>
          <a:p>
            <a:endParaRPr lang="en-US" sz="1200" b="1" dirty="0"/>
          </a:p>
          <a:p>
            <a:r>
              <a:rPr lang="en-US" sz="1200" b="1" dirty="0"/>
              <a:t>70 Minutes</a:t>
            </a:r>
          </a:p>
          <a:p>
            <a:r>
              <a:rPr lang="en-US" sz="1300" b="1" dirty="0"/>
              <a:t>4.     Students write their full composition (informational piece).</a:t>
            </a:r>
          </a:p>
          <a:p>
            <a:endParaRPr lang="en-US" sz="1300" dirty="0"/>
          </a:p>
          <a:p>
            <a:r>
              <a:rPr lang="en-US" sz="1300" b="1" u="sng" dirty="0"/>
              <a:t>SCORING</a:t>
            </a:r>
          </a:p>
          <a:p>
            <a:r>
              <a:rPr lang="en-US" sz="1200" dirty="0"/>
              <a:t>An Informational Rubric is provided for the performance task.  Students receive three scores:</a:t>
            </a:r>
          </a:p>
          <a:p>
            <a:endParaRPr lang="en-US" sz="1200" dirty="0"/>
          </a:p>
          <a:p>
            <a:pPr marL="242242" indent="-242242">
              <a:buAutoNum type="arabicPeriod"/>
            </a:pPr>
            <a:r>
              <a:rPr lang="en-US" sz="1200" dirty="0"/>
              <a:t>Organization and Purpose</a:t>
            </a:r>
          </a:p>
          <a:p>
            <a:pPr marL="242242" indent="-242242">
              <a:buAutoNum type="arabicPeriod"/>
            </a:pPr>
            <a:r>
              <a:rPr lang="en-US" sz="1200" dirty="0"/>
              <a:t>Evidence and Elaboration</a:t>
            </a:r>
          </a:p>
          <a:p>
            <a:pPr marL="242242" indent="-242242">
              <a:buAutoNum type="arabicPeriod"/>
            </a:pPr>
            <a:r>
              <a:rPr lang="en-US" sz="12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3055085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9056325"/>
          </a:xfrm>
          <a:prstGeom prst="rect">
            <a:avLst/>
          </a:prstGeom>
          <a:noFill/>
        </p:spPr>
        <p:txBody>
          <a:bodyPr wrap="square" lIns="101882" tIns="50941" rIns="101882" bIns="50941" rtlCol="0">
            <a:spAutoFit/>
          </a:bodyPr>
          <a:lstStyle/>
          <a:p>
            <a:pPr algn="ctr"/>
            <a:r>
              <a:rPr lang="en-US" sz="1600" b="1" dirty="0"/>
              <a:t>Key Details </a:t>
            </a:r>
            <a:r>
              <a:rPr lang="en-US" sz="1600" b="1" dirty="0" smtClean="0"/>
              <a:t>Performance Task Classroom </a:t>
            </a:r>
            <a:r>
              <a:rPr lang="en-US" sz="1600" b="1" dirty="0"/>
              <a:t>Activity</a:t>
            </a:r>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a:t>
            </a:r>
            <a:r>
              <a:rPr lang="en-US" sz="1100" i="1" dirty="0" smtClean="0"/>
              <a:t>classroom activity was written by </a:t>
            </a:r>
            <a:r>
              <a:rPr lang="en-US" sz="1100" b="1" i="1" dirty="0" smtClean="0"/>
              <a:t>Jamie Lentz</a:t>
            </a:r>
            <a:r>
              <a:rPr lang="en-US" sz="1100" i="1" dirty="0" smtClean="0"/>
              <a:t>.</a:t>
            </a:r>
            <a:endParaRPr lang="en-US" sz="1100" i="1" dirty="0"/>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1 color copy of pictures 1-3 from the ancillary materials (these will be posted on chart paper)</a:t>
            </a:r>
          </a:p>
          <a:p>
            <a:pPr marL="191030" indent="-191030">
              <a:buFont typeface="Arial" panose="020B0604020202020204" pitchFamily="34" charset="0"/>
              <a:buChar char="•"/>
            </a:pPr>
            <a:r>
              <a:rPr lang="en-US" sz="1300" dirty="0"/>
              <a:t>1 large piece of chart paper</a:t>
            </a:r>
          </a:p>
          <a:p>
            <a:pPr marL="191030" indent="-191030">
              <a:buFont typeface="Arial" panose="020B0604020202020204" pitchFamily="34" charset="0"/>
              <a:buChar char="•"/>
            </a:pPr>
            <a:r>
              <a:rPr lang="en-US" sz="1300" dirty="0"/>
              <a:t>Black marker (for recording student responses on chart paper)</a:t>
            </a:r>
          </a:p>
          <a:p>
            <a:pPr marL="191030" indent="-191030">
              <a:buFont typeface="Arial" panose="020B0604020202020204" pitchFamily="34" charset="0"/>
              <a:buChar char="•"/>
            </a:pPr>
            <a:r>
              <a:rPr lang="en-US" sz="1300" dirty="0"/>
              <a:t>Tape</a:t>
            </a:r>
          </a:p>
          <a:p>
            <a:endParaRPr lang="en-US" sz="600" dirty="0"/>
          </a:p>
          <a:p>
            <a:endParaRPr lang="en-US" sz="600"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 understand the context of the key concepts related to the topic:</a:t>
            </a:r>
          </a:p>
          <a:p>
            <a:pPr marL="191030" indent="60139">
              <a:buFont typeface="Courier New" panose="02070309020205020404" pitchFamily="49" charset="0"/>
              <a:buChar char="o"/>
            </a:pPr>
            <a:r>
              <a:rPr lang="en-US" sz="1300" dirty="0"/>
              <a:t>      adding key details from the text</a:t>
            </a:r>
          </a:p>
          <a:p>
            <a:pPr marL="191030"/>
            <a:endParaRPr lang="en-US" sz="1300" dirty="0"/>
          </a:p>
          <a:p>
            <a:pPr marL="191030"/>
            <a:endParaRPr lang="en-US" sz="600" b="1" dirty="0"/>
          </a:p>
          <a:p>
            <a:r>
              <a:rPr lang="en-US" sz="1300" b="1"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dirty="0"/>
              <a:t>Details- small pieces of information</a:t>
            </a:r>
          </a:p>
          <a:p>
            <a:pPr marL="191030" indent="-191030">
              <a:buFont typeface="Arial" panose="020B0604020202020204" pitchFamily="34" charset="0"/>
              <a:buChar char="•"/>
            </a:pPr>
            <a:r>
              <a:rPr lang="en-US" sz="1300" dirty="0"/>
              <a:t>Key details from the text- important pieces of information from the text that need to be in our writing</a:t>
            </a:r>
          </a:p>
          <a:p>
            <a:pPr marL="191030" indent="-191030">
              <a:buFont typeface="Arial" panose="020B0604020202020204" pitchFamily="34" charset="0"/>
              <a:buChar char="•"/>
            </a:pPr>
            <a:endParaRPr lang="en-US" sz="1300" b="1" dirty="0"/>
          </a:p>
          <a:p>
            <a:r>
              <a:rPr lang="en-US" sz="1300" dirty="0"/>
              <a:t>[Purpose: The facilitator’s goal is to help students understand that key details need to be included when summarizing/retelling a story.]</a:t>
            </a:r>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410124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351563"/>
          </a:xfrm>
          <a:prstGeom prst="rect">
            <a:avLst/>
          </a:prstGeom>
          <a:noFill/>
        </p:spPr>
        <p:txBody>
          <a:bodyPr wrap="square" lIns="101882" tIns="50941" rIns="101882" bIns="50941" rtlCol="0">
            <a:spAutoFit/>
          </a:bodyPr>
          <a:lstStyle/>
          <a:p>
            <a:r>
              <a:rPr lang="en-US" sz="1600" b="1" dirty="0"/>
              <a:t>Key Details Classroom Activity</a:t>
            </a:r>
            <a:endParaRPr lang="en-US" sz="1300" i="1" dirty="0"/>
          </a:p>
          <a:p>
            <a:endParaRPr lang="en-US" sz="1300" i="1" dirty="0"/>
          </a:p>
          <a:p>
            <a:r>
              <a:rPr lang="en-US" sz="1300" b="1" dirty="0"/>
              <a:t>Discussion question:</a:t>
            </a:r>
          </a:p>
          <a:p>
            <a:pPr marL="191030" indent="-191030">
              <a:buFont typeface="Arial" panose="020B0604020202020204" pitchFamily="34" charset="0"/>
              <a:buChar char="•"/>
            </a:pPr>
            <a:r>
              <a:rPr lang="en-US" sz="1300" dirty="0"/>
              <a:t>What are key details?</a:t>
            </a:r>
          </a:p>
          <a:p>
            <a:pPr marL="191030" indent="-191030">
              <a:buFont typeface="Arial" panose="020B0604020202020204" pitchFamily="34" charset="0"/>
              <a:buChar char="•"/>
            </a:pPr>
            <a:r>
              <a:rPr lang="en-US" sz="1300" dirty="0"/>
              <a:t>Why do we need key details?</a:t>
            </a:r>
          </a:p>
          <a:p>
            <a:pPr marL="191030" indent="-191030">
              <a:buFont typeface="Arial" panose="020B0604020202020204" pitchFamily="34" charset="0"/>
              <a:buChar char="•"/>
            </a:pPr>
            <a:r>
              <a:rPr lang="en-US" sz="1300" dirty="0"/>
              <a:t>What key details match this illustration?</a:t>
            </a:r>
          </a:p>
          <a:p>
            <a:endParaRPr lang="en-US" sz="1300" b="1" dirty="0"/>
          </a:p>
          <a:p>
            <a:r>
              <a:rPr lang="en-US" sz="1300" b="1" dirty="0"/>
              <a:t>Facilitator says: </a:t>
            </a:r>
            <a:r>
              <a:rPr lang="en-US" sz="1300" dirty="0"/>
              <a:t>“Today we will be getting ready for the Zoo Lion Performance Task.  We are going to talk about </a:t>
            </a:r>
            <a:r>
              <a:rPr lang="en-US" sz="1300" b="1" dirty="0"/>
              <a:t>key details</a:t>
            </a:r>
            <a:r>
              <a:rPr lang="en-US" sz="1300" dirty="0"/>
              <a:t>.  What are </a:t>
            </a:r>
            <a:r>
              <a:rPr lang="en-US" sz="1300" b="1" dirty="0"/>
              <a:t>key details</a:t>
            </a:r>
            <a:r>
              <a:rPr lang="en-US" sz="1300" dirty="0"/>
              <a:t>?  Think about what </a:t>
            </a:r>
            <a:r>
              <a:rPr lang="en-US" sz="1300" b="1" dirty="0"/>
              <a:t>key details </a:t>
            </a:r>
            <a:r>
              <a:rPr lang="en-US" sz="1300" dirty="0"/>
              <a:t>are and then we will share with our partners. (Model your classroom “think” signal/cue and then signal them to begin sharing with their partners). Key details are…”</a:t>
            </a:r>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They’re like the keys that go in the door</a:t>
            </a:r>
          </a:p>
          <a:p>
            <a:pPr marL="191030" indent="-191030">
              <a:buFont typeface="Arial" panose="020B0604020202020204" pitchFamily="34" charset="0"/>
              <a:buChar char="•"/>
            </a:pPr>
            <a:r>
              <a:rPr lang="en-US" sz="1300" dirty="0"/>
              <a:t>Parts of the story</a:t>
            </a:r>
          </a:p>
          <a:p>
            <a:pPr marL="191030" indent="-191030">
              <a:buFont typeface="Arial" panose="020B0604020202020204" pitchFamily="34" charset="0"/>
              <a:buChar char="•"/>
            </a:pPr>
            <a:r>
              <a:rPr lang="en-US" sz="1300" dirty="0"/>
              <a:t>Maybe a tail that looks like a key</a:t>
            </a:r>
            <a:endParaRPr lang="en-US" sz="1300" b="1" dirty="0"/>
          </a:p>
          <a:p>
            <a:endParaRPr lang="en-US" sz="1300" b="1" dirty="0"/>
          </a:p>
          <a:p>
            <a:r>
              <a:rPr lang="en-US" sz="1300" b="1" dirty="0"/>
              <a:t>Facilitator says: </a:t>
            </a:r>
            <a:r>
              <a:rPr lang="en-US" sz="1300" dirty="0"/>
              <a:t>“Ok let’s see what you and your partner came up with.  What are key details _______?  (Call on a few students to share.  If the correct answer is given move to the next facilitator prompt.  If the correct answer is not given continue here.) “You have some great ideas!  Details are small pieces of information from the text, and key details are important pieces of information from the text that need to be in our writing about the story.”</a:t>
            </a:r>
          </a:p>
          <a:p>
            <a:endParaRPr lang="en-US" sz="1300" dirty="0"/>
          </a:p>
          <a:p>
            <a:r>
              <a:rPr lang="en-US" sz="1300" b="1" dirty="0"/>
              <a:t>Facilitator says: </a:t>
            </a:r>
            <a:r>
              <a:rPr lang="en-US" sz="1300" dirty="0"/>
              <a:t>“Ok, it’s time to get key details stuck in our brains, are you ready?  Repeat after me… key details (make motion of turning a key) are important pieces of information (make “muscle arms” motion) that need to be in our writing (make writing motion).  Wow, nice work!  Let’s do it again in a whisper voice (repeat several times using different voices to keep students engaged).”</a:t>
            </a:r>
          </a:p>
          <a:p>
            <a:endParaRPr lang="en-US" sz="1300" b="1" dirty="0"/>
          </a:p>
          <a:p>
            <a:r>
              <a:rPr lang="en-US" sz="1300" b="1" dirty="0"/>
              <a:t>Facilitator says: </a:t>
            </a:r>
            <a:r>
              <a:rPr lang="en-US" sz="1300" dirty="0"/>
              <a:t>“Now we’re going to practice writing key details, who remembers our story about Sammy the dog? (Show students pictures 1-3 from </a:t>
            </a:r>
            <a:r>
              <a:rPr lang="en-US" sz="1300" b="1" i="1" dirty="0"/>
              <a:t>ancillary materials</a:t>
            </a:r>
            <a:r>
              <a:rPr lang="en-US" sz="1300" dirty="0"/>
              <a:t>, one at a time as you share the story). “One day Sammy the dog was walking across the backyard. Sammy was happy because he liked being outside in the sun. All of a sudden Sammy slipped and fell into a huge hole! The hole was muddy and slimy. Sammy barked as loud as he could and eventually Marvin, his owner, came and pulled him out. Marvin gave Sammy a hug.  He was glad that Sammy was ok! Turn to your partner and share the key details, or the important pieces of information that need to be in our writing.  The key details are…”</a:t>
            </a:r>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Sammy was walking in the backyard</a:t>
            </a:r>
          </a:p>
          <a:p>
            <a:pPr marL="191030" indent="-191030">
              <a:buFont typeface="Arial" panose="020B0604020202020204" pitchFamily="34" charset="0"/>
              <a:buChar char="•"/>
            </a:pPr>
            <a:r>
              <a:rPr lang="en-US" sz="1300" dirty="0"/>
              <a:t>Sammy was happy because it was sunny</a:t>
            </a:r>
          </a:p>
          <a:p>
            <a:pPr marL="191030" indent="-191030">
              <a:buFont typeface="Arial" panose="020B0604020202020204" pitchFamily="34" charset="0"/>
              <a:buChar char="•"/>
            </a:pPr>
            <a:r>
              <a:rPr lang="en-US" sz="1300" dirty="0"/>
              <a:t>Marvin hugged Sammy</a:t>
            </a:r>
          </a:p>
          <a:p>
            <a:pPr marL="191030" indent="-191030">
              <a:buFont typeface="Arial" panose="020B0604020202020204" pitchFamily="34" charset="0"/>
              <a:buChar char="•"/>
            </a:pPr>
            <a:r>
              <a:rPr lang="en-US" sz="1300" dirty="0"/>
              <a:t>The hole was muddy and slimy</a:t>
            </a:r>
          </a:p>
          <a:p>
            <a:pPr marL="191030" indent="-191030">
              <a:buFont typeface="Arial" panose="020B0604020202020204" pitchFamily="34" charset="0"/>
              <a:buChar char="•"/>
            </a:pPr>
            <a:r>
              <a:rPr lang="en-US" sz="1300" dirty="0"/>
              <a:t>Marvin pulled Sammy out of the hole</a:t>
            </a:r>
          </a:p>
          <a:p>
            <a:pPr marL="191030" indent="-191030">
              <a:buFont typeface="Arial" panose="020B0604020202020204" pitchFamily="34" charset="0"/>
              <a:buChar char="•"/>
            </a:pPr>
            <a:endParaRPr lang="en-US" sz="1300" dirty="0"/>
          </a:p>
          <a:p>
            <a:r>
              <a:rPr lang="en-US" sz="1300" b="1" u="sng" dirty="0"/>
              <a:t>Facilitator needs to post the three story pictures in a vertical line on the chart paper, leaving space to record student responses to the left of each picture.</a:t>
            </a:r>
          </a:p>
        </p:txBody>
      </p:sp>
    </p:spTree>
    <p:extLst>
      <p:ext uri="{BB962C8B-B14F-4D97-AF65-F5344CB8AC3E}">
        <p14:creationId xmlns:p14="http://schemas.microsoft.com/office/powerpoint/2010/main" val="255941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4570482"/>
          </a:xfrm>
          <a:prstGeom prst="rect">
            <a:avLst/>
          </a:prstGeom>
          <a:noFill/>
        </p:spPr>
        <p:txBody>
          <a:bodyPr wrap="square" lIns="101882" tIns="50941" rIns="101882" bIns="50941" rtlCol="0">
            <a:spAutoFit/>
          </a:bodyPr>
          <a:lstStyle/>
          <a:p>
            <a:endParaRPr lang="en-US" sz="1300" b="1" dirty="0"/>
          </a:p>
          <a:p>
            <a:r>
              <a:rPr lang="en-US" sz="1300" b="1" dirty="0"/>
              <a:t>Facilitator says: </a:t>
            </a:r>
            <a:r>
              <a:rPr lang="en-US" sz="1300" dirty="0"/>
              <a:t>“Let’s see what </a:t>
            </a:r>
            <a:r>
              <a:rPr lang="en-US" sz="1300" b="1" dirty="0"/>
              <a:t>key details</a:t>
            </a:r>
            <a:r>
              <a:rPr lang="en-US" sz="1300" dirty="0"/>
              <a:t> you and your partner came up with.  ______ what </a:t>
            </a:r>
            <a:r>
              <a:rPr lang="en-US" sz="1300" b="1" dirty="0"/>
              <a:t>key details</a:t>
            </a:r>
            <a:r>
              <a:rPr lang="en-US" sz="1300" dirty="0"/>
              <a:t> did you and your partner discuss?  (Record student’s answers on the chart paper next to the appropriate picture.  Prompt students to give you additional information and/or go back to the text if students need additional support in identifying key details from the text for each illustration.  Continue calling on students as need to complete the chart).”</a:t>
            </a:r>
          </a:p>
          <a:p>
            <a:endParaRPr lang="en-US" sz="1300" b="1" dirty="0"/>
          </a:p>
          <a:p>
            <a:r>
              <a:rPr lang="en-US" sz="1300" b="1" dirty="0"/>
              <a:t>Possibly student responses (unscripted):</a:t>
            </a:r>
          </a:p>
          <a:p>
            <a:pPr marL="191030" indent="-191030">
              <a:buFont typeface="Arial" panose="020B0604020202020204" pitchFamily="34" charset="0"/>
              <a:buChar char="•"/>
            </a:pPr>
            <a:r>
              <a:rPr lang="en-US" sz="1300" dirty="0"/>
              <a:t>Sammy was walking in the backyard</a:t>
            </a:r>
          </a:p>
          <a:p>
            <a:pPr marL="191030" indent="-191030">
              <a:buFont typeface="Arial" panose="020B0604020202020204" pitchFamily="34" charset="0"/>
              <a:buChar char="•"/>
            </a:pPr>
            <a:r>
              <a:rPr lang="en-US" sz="1300" dirty="0"/>
              <a:t>Sammy was happy</a:t>
            </a:r>
          </a:p>
          <a:p>
            <a:pPr marL="191030" indent="-191030">
              <a:buFont typeface="Arial" panose="020B0604020202020204" pitchFamily="34" charset="0"/>
              <a:buChar char="•"/>
            </a:pPr>
            <a:r>
              <a:rPr lang="en-US" sz="1300" dirty="0"/>
              <a:t>Sammy fell in the hole</a:t>
            </a:r>
          </a:p>
          <a:p>
            <a:pPr marL="191030" indent="-191030">
              <a:buFont typeface="Arial" panose="020B0604020202020204" pitchFamily="34" charset="0"/>
              <a:buChar char="•"/>
            </a:pPr>
            <a:r>
              <a:rPr lang="en-US" sz="1300" dirty="0"/>
              <a:t>The hole was muddy and slimy</a:t>
            </a:r>
          </a:p>
          <a:p>
            <a:pPr marL="191030" indent="-191030">
              <a:buFont typeface="Arial" panose="020B0604020202020204" pitchFamily="34" charset="0"/>
              <a:buChar char="•"/>
            </a:pPr>
            <a:r>
              <a:rPr lang="en-US" sz="1300" dirty="0"/>
              <a:t>Sammy barked loud so Marvin would come</a:t>
            </a:r>
          </a:p>
          <a:p>
            <a:pPr marL="191030" indent="-191030">
              <a:buFont typeface="Arial" panose="020B0604020202020204" pitchFamily="34" charset="0"/>
              <a:buChar char="•"/>
            </a:pPr>
            <a:r>
              <a:rPr lang="en-US" sz="1300" dirty="0"/>
              <a:t>Marvin pulled Sammy out of the hole</a:t>
            </a:r>
          </a:p>
          <a:p>
            <a:pPr marL="191030" indent="-191030">
              <a:buFont typeface="Arial" panose="020B0604020202020204" pitchFamily="34" charset="0"/>
              <a:buChar char="•"/>
            </a:pPr>
            <a:r>
              <a:rPr lang="en-US" sz="1300" dirty="0"/>
              <a:t>Marvin hugged Sammy</a:t>
            </a:r>
          </a:p>
          <a:p>
            <a:endParaRPr lang="en-US" sz="1300" b="1" dirty="0"/>
          </a:p>
          <a:p>
            <a:r>
              <a:rPr lang="en-US" sz="1300" b="1" dirty="0"/>
              <a:t>Facilitator says: </a:t>
            </a:r>
            <a:r>
              <a:rPr lang="en-US" sz="1300" dirty="0"/>
              <a:t>“In your performance task, you will be learning more about writing key details about a text.  The partner work you did today should help prepare you for the research and writing you will be doing in the performance task.” </a:t>
            </a:r>
          </a:p>
          <a:p>
            <a:endParaRPr lang="en-US" sz="1300" b="1" dirty="0"/>
          </a:p>
          <a:p>
            <a:r>
              <a:rPr lang="en-US" sz="1300" b="1" dirty="0"/>
              <a:t>Note: Facilitator should collect student notes from this activity.</a:t>
            </a:r>
          </a:p>
          <a:p>
            <a:endParaRPr lang="en-US" sz="1300" dirty="0"/>
          </a:p>
        </p:txBody>
      </p:sp>
    </p:spTree>
    <p:extLst>
      <p:ext uri="{BB962C8B-B14F-4D97-AF65-F5344CB8AC3E}">
        <p14:creationId xmlns:p14="http://schemas.microsoft.com/office/powerpoint/2010/main" val="315077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320362"/>
          </a:xfrm>
          <a:prstGeom prst="rect">
            <a:avLst/>
          </a:prstGeom>
        </p:spPr>
        <p:txBody>
          <a:bodyPr wrap="square" lIns="101882" tIns="50941" rIns="101882" bIns="50941">
            <a:spAutoFit/>
          </a:bodyPr>
          <a:lstStyle/>
          <a:p>
            <a:pPr algn="ctr"/>
            <a:r>
              <a:rPr lang="en-US" dirty="0"/>
              <a:t>A</a:t>
            </a:r>
            <a:r>
              <a:rPr lang="en-US" dirty="0" smtClean="0"/>
              <a:t>ncillary Materials</a:t>
            </a:r>
          </a:p>
          <a:p>
            <a:endParaRPr lang="en-US" sz="1300" dirty="0"/>
          </a:p>
          <a:p>
            <a:endParaRPr lang="en-US" sz="1300" dirty="0"/>
          </a:p>
          <a:p>
            <a:r>
              <a:rPr lang="en-US" sz="1300" dirty="0"/>
              <a:t>Picture 1</a:t>
            </a:r>
          </a:p>
          <a:p>
            <a:endParaRPr lang="en-US"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60" y="2179320"/>
            <a:ext cx="5872480"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5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320362"/>
          </a:xfrm>
          <a:prstGeom prst="rect">
            <a:avLst/>
          </a:prstGeom>
        </p:spPr>
        <p:txBody>
          <a:bodyPr wrap="square" lIns="101882" tIns="50941" rIns="101882" bIns="50941">
            <a:spAutoFit/>
          </a:bodyPr>
          <a:lstStyle/>
          <a:p>
            <a:pPr algn="ctr"/>
            <a:r>
              <a:rPr lang="en-US" dirty="0"/>
              <a:t>A</a:t>
            </a:r>
            <a:r>
              <a:rPr lang="en-US" dirty="0" smtClean="0"/>
              <a:t>ncillary Materials</a:t>
            </a:r>
          </a:p>
          <a:p>
            <a:endParaRPr lang="en-US" sz="1300" dirty="0"/>
          </a:p>
          <a:p>
            <a:endParaRPr lang="en-US" sz="1300" dirty="0"/>
          </a:p>
          <a:p>
            <a:r>
              <a:rPr lang="en-US" sz="1300" dirty="0"/>
              <a:t>Picture 2</a:t>
            </a:r>
          </a:p>
          <a:p>
            <a:endParaRPr lang="en-US"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12432" y="1990923"/>
            <a:ext cx="5947537" cy="584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273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5513</Words>
  <Application>Microsoft Office PowerPoint</Application>
  <PresentationFormat>Custom</PresentationFormat>
  <Paragraphs>901</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7</cp:revision>
  <dcterms:modified xsi:type="dcterms:W3CDTF">2015-07-23T21:02:46Z</dcterms:modified>
</cp:coreProperties>
</file>