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07" r:id="rId2"/>
    <p:sldId id="326" r:id="rId3"/>
    <p:sldId id="291" r:id="rId4"/>
    <p:sldId id="335" r:id="rId5"/>
    <p:sldId id="308" r:id="rId6"/>
    <p:sldId id="327" r:id="rId7"/>
    <p:sldId id="328" r:id="rId8"/>
    <p:sldId id="329" r:id="rId9"/>
    <p:sldId id="330" r:id="rId10"/>
    <p:sldId id="331" r:id="rId11"/>
    <p:sldId id="332" r:id="rId12"/>
    <p:sldId id="334" r:id="rId13"/>
    <p:sldId id="325" r:id="rId14"/>
    <p:sldId id="306" r:id="rId15"/>
    <p:sldId id="309" r:id="rId16"/>
    <p:sldId id="310" r:id="rId17"/>
    <p:sldId id="298" r:id="rId18"/>
    <p:sldId id="311" r:id="rId19"/>
    <p:sldId id="312" r:id="rId20"/>
    <p:sldId id="314" r:id="rId21"/>
    <p:sldId id="315" r:id="rId22"/>
    <p:sldId id="316" r:id="rId23"/>
    <p:sldId id="302" r:id="rId24"/>
    <p:sldId id="317" r:id="rId25"/>
    <p:sldId id="283" r:id="rId26"/>
    <p:sldId id="284" r:id="rId27"/>
    <p:sldId id="323" r:id="rId28"/>
    <p:sldId id="318" r:id="rId29"/>
    <p:sldId id="319" r:id="rId30"/>
    <p:sldId id="320" r:id="rId31"/>
    <p:sldId id="321" r:id="rId32"/>
    <p:sldId id="282" r:id="rId33"/>
    <p:sldId id="322" r:id="rId34"/>
    <p:sldId id="304" r:id="rId35"/>
    <p:sldId id="305" r:id="rId36"/>
  </p:sldIdLst>
  <p:sldSz cx="7772400" cy="10058400"/>
  <p:notesSz cx="6858000" cy="91440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94B"/>
    <a:srgbClr val="C05B08"/>
    <a:srgbClr val="255997"/>
    <a:srgbClr val="DEE9C9"/>
    <a:srgbClr val="CADBA9"/>
    <a:srgbClr val="B8CF8B"/>
    <a:srgbClr val="ACC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29" autoAdjust="0"/>
  </p:normalViewPr>
  <p:slideViewPr>
    <p:cSldViewPr>
      <p:cViewPr>
        <p:scale>
          <a:sx n="92" d="100"/>
          <a:sy n="92" d="100"/>
        </p:scale>
        <p:origin x="-350" y="123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F3DFC-6E40-4F90-9118-F736B43CEC03}" type="datetimeFigureOut">
              <a:rPr lang="en-US" smtClean="0"/>
              <a:pPr/>
              <a:t>7/23/2015</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FEB79-F0D0-4C20-92F0-0057A2D926F4}" type="slidenum">
              <a:rPr lang="en-US" smtClean="0"/>
              <a:pPr/>
              <a:t>‹#›</a:t>
            </a:fld>
            <a:endParaRPr lang="en-US" dirty="0"/>
          </a:p>
        </p:txBody>
      </p:sp>
    </p:spTree>
    <p:extLst>
      <p:ext uri="{BB962C8B-B14F-4D97-AF65-F5344CB8AC3E}">
        <p14:creationId xmlns:p14="http://schemas.microsoft.com/office/powerpoint/2010/main" val="4050678081"/>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F287CE-B50A-4DD8-802D-588755CAADF2}" type="slidenum">
              <a:rPr lang="en-US" smtClean="0"/>
              <a:pPr/>
              <a:t>3</a:t>
            </a:fld>
            <a:endParaRPr lang="en-US" dirty="0"/>
          </a:p>
        </p:txBody>
      </p:sp>
    </p:spTree>
    <p:extLst>
      <p:ext uri="{BB962C8B-B14F-4D97-AF65-F5344CB8AC3E}">
        <p14:creationId xmlns:p14="http://schemas.microsoft.com/office/powerpoint/2010/main" val="100109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0" name="Shape 300"/>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4982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5" name="Shape 305"/>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4248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30244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2143125" y="685800"/>
            <a:ext cx="25717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0979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24354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8" name="Shape 328"/>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1559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0" name="Shape 150"/>
          <p:cNvSpPr>
            <a:spLocks noGrp="1" noRot="1" noChangeAspect="1"/>
          </p:cNvSpPr>
          <p:nvPr>
            <p:ph type="sldImg" idx="2"/>
          </p:nvPr>
        </p:nvSpPr>
        <p:spPr>
          <a:xfrm>
            <a:off x="2105025" y="685800"/>
            <a:ext cx="264795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79793-05E8-44EA-9477-A4B8BD94BEB0}"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426620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60791-493C-4089-833B-8045FD408FAD}"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538195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51F5E9-1024-4CD7-9DCD-718B7EAB904B}"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2601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8DB-D944-4856-9BB5-627AFB1600F0}"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3221794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2206B5-50CB-44C6-B8D0-6A88DE7AD0BE}" type="datetime1">
              <a:rPr lang="en-US" smtClean="0"/>
              <a:pPr/>
              <a:t>7/23/2015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4076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512C4-015A-4A5E-AB7B-CD202E2F859F}"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84312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037C4D-0041-446B-B933-2D4028B2697C}" type="datetime1">
              <a:rPr lang="en-US" smtClean="0"/>
              <a:pPr/>
              <a:t>7/23/2015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94969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502FD-D581-4489-8908-3ECA9F14221B}" type="datetime1">
              <a:rPr lang="en-US" smtClean="0"/>
              <a:pPr/>
              <a:t>7/23/2015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7557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C1282-F6E8-4AE5-AF29-1A8B751B86D3}" type="datetime1">
              <a:rPr lang="en-US" smtClean="0"/>
              <a:pPr/>
              <a:t>7/23/2015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102859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E4AD7-AC24-469C-B216-BFAEF8573BE5}"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983963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B976C-DE08-4992-B28B-C2961A8B6F9A}" type="datetime1">
              <a:rPr lang="en-US" smtClean="0"/>
              <a:pPr/>
              <a:t>7/23/2015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669FE8-2A6A-4FDA-B6E7-4A7C87AD6E1D}" type="slidenum">
              <a:rPr lang="en-US" smtClean="0"/>
              <a:pPr/>
              <a:t>‹#›</a:t>
            </a:fld>
            <a:endParaRPr lang="en-US" dirty="0"/>
          </a:p>
        </p:txBody>
      </p:sp>
    </p:spTree>
    <p:extLst>
      <p:ext uri="{BB962C8B-B14F-4D97-AF65-F5344CB8AC3E}">
        <p14:creationId xmlns:p14="http://schemas.microsoft.com/office/powerpoint/2010/main" val="208578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16845AA5-A10E-49E8-8B7C-C88DEB158EFD}" type="datetime1">
              <a:rPr lang="en-US" smtClean="0"/>
              <a:pPr/>
              <a:t>7/23/2015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18020" y="9522884"/>
            <a:ext cx="75438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CF669FE8-2A6A-4FDA-B6E7-4A7C87AD6E1D}" type="slidenum">
              <a:rPr lang="en-US" smtClean="0"/>
              <a:pPr/>
              <a:t>‹#›</a:t>
            </a:fld>
            <a:endParaRPr lang="en-US" dirty="0"/>
          </a:p>
        </p:txBody>
      </p:sp>
      <p:sp>
        <p:nvSpPr>
          <p:cNvPr id="7" name="TextBox 6"/>
          <p:cNvSpPr txBox="1"/>
          <p:nvPr userDrawn="1"/>
        </p:nvSpPr>
        <p:spPr>
          <a:xfrm>
            <a:off x="381000" y="9812179"/>
            <a:ext cx="5638800" cy="246221"/>
          </a:xfrm>
          <a:prstGeom prst="rect">
            <a:avLst/>
          </a:prstGeom>
          <a:noFill/>
        </p:spPr>
        <p:txBody>
          <a:bodyPr wrap="square" rtlCol="0">
            <a:spAutoFit/>
          </a:bodyPr>
          <a:lstStyle/>
          <a:p>
            <a:r>
              <a:rPr lang="en-US" sz="1000" dirty="0" smtClean="0"/>
              <a:t>HSD –</a:t>
            </a:r>
            <a:r>
              <a:rPr lang="en-US" sz="1000" baseline="0" dirty="0" smtClean="0"/>
              <a:t> OSP  Susan Richmond 2015</a:t>
            </a:r>
            <a:endParaRPr lang="en-US" sz="1000" dirty="0"/>
          </a:p>
        </p:txBody>
      </p:sp>
    </p:spTree>
    <p:extLst>
      <p:ext uri="{BB962C8B-B14F-4D97-AF65-F5344CB8AC3E}">
        <p14:creationId xmlns:p14="http://schemas.microsoft.com/office/powerpoint/2010/main" val="3741178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wbNeIn3vVKM&amp;list=W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youtube.com/watch?v=OdYbV53TF9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pic>
        <p:nvPicPr>
          <p:cNvPr id="29" name="Picture 2" descr="http://www.hsd.k12.or.us/Portals/_default/Skins/DistrictSkin/images/webheadsm.png"/>
          <p:cNvPicPr>
            <a:picLocks noChangeAspect="1" noChangeArrowheads="1"/>
          </p:cNvPicPr>
          <p:nvPr/>
        </p:nvPicPr>
        <p:blipFill>
          <a:blip r:embed="rId2" cstate="print">
            <a:biLevel thresh="75000"/>
            <a:extLst>
              <a:ext uri="{28A0092B-C50C-407E-A947-70E740481C1C}">
                <a14:useLocalDpi xmlns:a14="http://schemas.microsoft.com/office/drawing/2010/main" val="0"/>
              </a:ext>
            </a:extLst>
          </a:blip>
          <a:srcRect/>
          <a:stretch>
            <a:fillRect/>
          </a:stretch>
        </p:blipFill>
        <p:spPr bwMode="auto">
          <a:xfrm>
            <a:off x="4495800" y="9372600"/>
            <a:ext cx="2457703" cy="586740"/>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11"/>
          <p:cNvGrpSpPr/>
          <p:nvPr/>
        </p:nvGrpSpPr>
        <p:grpSpPr>
          <a:xfrm>
            <a:off x="380999" y="76200"/>
            <a:ext cx="6858001" cy="9372602"/>
            <a:chOff x="-14546" y="69272"/>
            <a:chExt cx="6873240" cy="8520547"/>
          </a:xfrm>
        </p:grpSpPr>
        <p:pic>
          <p:nvPicPr>
            <p:cNvPr id="1028" name="Picture 4" descr="https://encrypted-tbn0.gstatic.com/images?q=tbn:ANd9GcRANVX5RUC30XJmn0Q0opbZV2mAfhBmaFaSOAjt5NzM163sl6L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148" y="69272"/>
              <a:ext cx="5378824" cy="1110320"/>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p:cNvGrpSpPr/>
            <p:nvPr/>
          </p:nvGrpSpPr>
          <p:grpSpPr>
            <a:xfrm>
              <a:off x="-14546" y="973975"/>
              <a:ext cx="6873240" cy="7615844"/>
              <a:chOff x="68579" y="990600"/>
              <a:chExt cx="6873240" cy="7615844"/>
            </a:xfrm>
          </p:grpSpPr>
          <p:grpSp>
            <p:nvGrpSpPr>
              <p:cNvPr id="23" name="Group 22"/>
              <p:cNvGrpSpPr/>
              <p:nvPr/>
            </p:nvGrpSpPr>
            <p:grpSpPr>
              <a:xfrm>
                <a:off x="68579" y="990600"/>
                <a:ext cx="6873240" cy="7615844"/>
                <a:chOff x="0" y="990600"/>
                <a:chExt cx="6873240" cy="7615844"/>
              </a:xfrm>
            </p:grpSpPr>
            <p:grpSp>
              <p:nvGrpSpPr>
                <p:cNvPr id="21" name="Group 20"/>
                <p:cNvGrpSpPr/>
                <p:nvPr/>
              </p:nvGrpSpPr>
              <p:grpSpPr>
                <a:xfrm>
                  <a:off x="0" y="990600"/>
                  <a:ext cx="6873240" cy="7615844"/>
                  <a:chOff x="0" y="990600"/>
                  <a:chExt cx="6873240" cy="7615844"/>
                </a:xfrm>
              </p:grpSpPr>
              <p:grpSp>
                <p:nvGrpSpPr>
                  <p:cNvPr id="11" name="Group 10"/>
                  <p:cNvGrpSpPr/>
                  <p:nvPr/>
                </p:nvGrpSpPr>
                <p:grpSpPr>
                  <a:xfrm>
                    <a:off x="0" y="990600"/>
                    <a:ext cx="6873240" cy="1645920"/>
                    <a:chOff x="0" y="990600"/>
                    <a:chExt cx="6873240" cy="16459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50000"/>
                            </a:schemeClr>
                          </a:solidFill>
                        </a:endParaRPr>
                      </a:p>
                    </p:txBody>
                  </p:sp>
                  <p:sp>
                    <p:nvSpPr>
                      <p:cNvPr id="4" name="Rectangle 3"/>
                      <p:cNvSpPr/>
                      <p:nvPr/>
                    </p:nvSpPr>
                    <p:spPr>
                      <a:xfrm>
                        <a:off x="0" y="1143000"/>
                        <a:ext cx="6858000" cy="762000"/>
                      </a:xfrm>
                      <a:prstGeom prst="rect">
                        <a:avLst/>
                      </a:prstGeom>
                      <a:solidFill>
                        <a:srgbClr val="C05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1447800"/>
                        <a:ext cx="6858000" cy="76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1676400"/>
                        <a:ext cx="6858000" cy="762000"/>
                      </a:xfrm>
                      <a:prstGeom prst="rect">
                        <a:avLst/>
                      </a:prstGeom>
                      <a:solidFill>
                        <a:srgbClr val="F79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0" y="1874520"/>
                        <a:ext cx="6858000" cy="762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2133600"/>
                        <a:ext cx="6858000" cy="5029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p:cNvSpPr/>
                    <p:nvPr/>
                  </p:nvSpPr>
                  <p:spPr>
                    <a:xfrm>
                      <a:off x="15240" y="1339355"/>
                      <a:ext cx="6858000" cy="64353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dirty="0">
                          <a:ln w="0"/>
                          <a:solidFill>
                            <a:schemeClr val="tx1">
                              <a:lumMod val="95000"/>
                              <a:lumOff val="5000"/>
                            </a:schemeClr>
                          </a:solidFill>
                          <a:effectLst>
                            <a:reflection blurRad="12700" stA="50000" endPos="50000" dist="5000" dir="5400000" sy="-100000" rotWithShape="0"/>
                          </a:effectLst>
                          <a:latin typeface="Comic Sans MS" panose="030F0702030302020204" pitchFamily="66" charset="0"/>
                        </a:rPr>
                        <a:t>INTERIM </a:t>
                      </a:r>
                      <a:r>
                        <a:rPr lang="en-US" sz="4000" b="1" cap="all" dirty="0">
                          <a:ln w="0"/>
                          <a:solidFill>
                            <a:schemeClr val="tx1">
                              <a:lumMod val="95000"/>
                              <a:lumOff val="5000"/>
                            </a:schemeClr>
                          </a:solidFill>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ASSESSMENT</a:t>
                      </a:r>
                    </a:p>
                  </p:txBody>
                </p:sp>
              </p:grpSp>
              <p:pic>
                <p:nvPicPr>
                  <p:cNvPr id="1046" name="Picture 22" descr="https://encrypted-tbn0.gstatic.com/images?q=tbn:ANd9GcR670A4_NsEz0rkw5S0fSUFOZdfd06A1vBExtciEnjTubFApCQoFg"/>
                  <p:cNvPicPr>
                    <a:picLocks noChangeAspect="1" noChangeArrowheads="1"/>
                  </p:cNvPicPr>
                  <p:nvPr/>
                </p:nvPicPr>
                <p:blipFill rotWithShape="1">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l="7720" r="3589"/>
                  <a:stretch/>
                </p:blipFill>
                <p:spPr bwMode="auto">
                  <a:xfrm>
                    <a:off x="609600" y="2923753"/>
                    <a:ext cx="5791199" cy="5682691"/>
                  </a:xfrm>
                  <a:prstGeom prst="rect">
                    <a:avLst/>
                  </a:prstGeom>
                  <a:noFill/>
                  <a:extLst>
                    <a:ext uri="{909E8E84-426E-40DD-AFC4-6F175D3DCCD1}">
                      <a14:hiddenFill xmlns:a14="http://schemas.microsoft.com/office/drawing/2010/main">
                        <a:solidFill>
                          <a:srgbClr val="FFFFFF"/>
                        </a:solidFill>
                      </a14:hiddenFill>
                    </a:ext>
                  </a:extLst>
                </p:spPr>
              </p:pic>
            </p:grpSp>
            <p:sp>
              <p:nvSpPr>
                <p:cNvPr id="22" name="TextBox 21"/>
                <p:cNvSpPr txBox="1"/>
                <p:nvPr/>
              </p:nvSpPr>
              <p:spPr>
                <a:xfrm>
                  <a:off x="960120" y="3124200"/>
                  <a:ext cx="5226626" cy="1412974"/>
                </a:xfrm>
                <a:prstGeom prst="rect">
                  <a:avLst/>
                </a:prstGeom>
                <a:noFill/>
              </p:spPr>
              <p:txBody>
                <a:bodyPr wrap="square" rtlCol="0">
                  <a:spAutoFit/>
                </a:bodyPr>
                <a:lstStyle/>
                <a:p>
                  <a:r>
                    <a:rPr lang="en-US" sz="2800" b="1" i="1" dirty="0" smtClean="0">
                      <a:effectLst>
                        <a:outerShdw blurRad="38100" dist="38100" dir="2700000" algn="tl">
                          <a:srgbClr val="000000">
                            <a:alpha val="43137"/>
                          </a:srgbClr>
                        </a:outerShdw>
                      </a:effectLst>
                    </a:rPr>
                    <a:t>Teacher </a:t>
                  </a:r>
                  <a:r>
                    <a:rPr lang="en-US" sz="2800" b="1" i="1" dirty="0">
                      <a:effectLst>
                        <a:outerShdw blurRad="38100" dist="38100" dir="2700000" algn="tl">
                          <a:srgbClr val="000000">
                            <a:alpha val="43137"/>
                          </a:srgbClr>
                        </a:outerShdw>
                      </a:effectLst>
                    </a:rPr>
                    <a:t>Directions</a:t>
                  </a:r>
                </a:p>
                <a:p>
                  <a:pPr algn="r"/>
                  <a:endParaRPr lang="en-US" sz="6700" b="1" dirty="0">
                    <a:effectLst>
                      <a:outerShdw blurRad="38100" dist="38100" dir="2700000" algn="tl">
                        <a:srgbClr val="000000">
                          <a:alpha val="43137"/>
                        </a:srgbClr>
                      </a:outerShdw>
                    </a:effectLst>
                  </a:endParaRPr>
                </a:p>
              </p:txBody>
            </p:sp>
          </p:grpSp>
          <p:sp>
            <p:nvSpPr>
              <p:cNvPr id="25" name="Rectangle 24"/>
              <p:cNvSpPr/>
              <p:nvPr/>
            </p:nvSpPr>
            <p:spPr>
              <a:xfrm>
                <a:off x="2654711" y="5274425"/>
                <a:ext cx="3005516" cy="699492"/>
              </a:xfrm>
              <a:prstGeom prst="rect">
                <a:avLst/>
              </a:prstGeom>
              <a:noFill/>
            </p:spPr>
            <p:txBody>
              <a:bodyPr wrap="none" lIns="91440" tIns="45720" rIns="91440" bIns="45720">
                <a:spAutoFit/>
              </a:bodyPr>
              <a:lstStyle/>
              <a:p>
                <a:pPr algn="ctr"/>
                <a:r>
                  <a:rPr lang="en-US" sz="4400" b="1" i="1" dirty="0">
                    <a:ln w="1905"/>
                    <a:solidFill>
                      <a:schemeClr val="bg2">
                        <a:lumMod val="10000"/>
                      </a:schemeClr>
                    </a:solidFill>
                    <a:effectLst>
                      <a:innerShdw blurRad="69850" dist="43180" dir="5400000">
                        <a:srgbClr val="000000">
                          <a:alpha val="65000"/>
                        </a:srgbClr>
                      </a:innerShdw>
                    </a:effectLst>
                  </a:rPr>
                  <a:t>Second Grade</a:t>
                </a:r>
              </a:p>
            </p:txBody>
          </p:sp>
        </p:grpSp>
      </p:grpSp>
      <p:pic>
        <p:nvPicPr>
          <p:cNvPr id="9" name="Picture 2" descr="https://encrypted-tbn2.gstatic.com/images?q=tbn:ANd9GcQjIUktC17n-xeWhJgmGOT7dzrX3mTaX41xJfrFEEScgtTDSsuc7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8080" y="5441207"/>
            <a:ext cx="971320" cy="1386100"/>
          </a:xfrm>
          <a:prstGeom prst="rect">
            <a:avLst/>
          </a:prstGeom>
          <a:noFill/>
          <a:extLst>
            <a:ext uri="{909E8E84-426E-40DD-AFC4-6F175D3DCCD1}">
              <a14:hiddenFill xmlns:a14="http://schemas.microsoft.com/office/drawing/2010/main">
                <a:solidFill>
                  <a:srgbClr val="FFFFFF"/>
                </a:solidFill>
              </a14:hiddenFill>
            </a:ext>
          </a:extLst>
        </p:spPr>
      </p:pic>
      <p:sp>
        <p:nvSpPr>
          <p:cNvPr id="27" name="Slide Number Placeholder 26"/>
          <p:cNvSpPr>
            <a:spLocks noGrp="1"/>
          </p:cNvSpPr>
          <p:nvPr>
            <p:ph type="sldNum" sz="quarter" idx="12"/>
          </p:nvPr>
        </p:nvSpPr>
        <p:spPr/>
        <p:txBody>
          <a:bodyPr/>
          <a:lstStyle/>
          <a:p>
            <a:fld id="{CF669FE8-2A6A-4FDA-B6E7-4A7C87AD6E1D}" type="slidenum">
              <a:rPr lang="en-US" smtClean="0"/>
              <a:pPr/>
              <a:t>1</a:t>
            </a:fld>
            <a:endParaRPr lang="en-US" dirty="0"/>
          </a:p>
        </p:txBody>
      </p:sp>
      <p:sp>
        <p:nvSpPr>
          <p:cNvPr id="14" name="TextBox 13"/>
          <p:cNvSpPr txBox="1"/>
          <p:nvPr/>
        </p:nvSpPr>
        <p:spPr>
          <a:xfrm>
            <a:off x="8839200" y="4419600"/>
            <a:ext cx="184731" cy="400110"/>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94688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p:nvPr/>
        </p:nvSpPr>
        <p:spPr>
          <a:xfrm>
            <a:off x="381000" y="609601"/>
            <a:ext cx="6858000" cy="4800600"/>
          </a:xfrm>
          <a:prstGeom prst="rect">
            <a:avLst/>
          </a:prstGeom>
          <a:noFill/>
          <a:ln>
            <a:noFill/>
          </a:ln>
        </p:spPr>
        <p:txBody>
          <a:bodyPr lIns="101866" tIns="101866" rIns="101866" bIns="101866" anchor="t" anchorCtr="0">
            <a:noAutofit/>
          </a:bodyPr>
          <a:lstStyle/>
          <a:p>
            <a:r>
              <a:rPr lang="en-US" b="1" dirty="0">
                <a:solidFill>
                  <a:schemeClr val="dk1"/>
                </a:solidFill>
                <a:latin typeface="Calibri"/>
                <a:ea typeface="Calibri"/>
                <a:cs typeface="Calibri"/>
                <a:sym typeface="Calibri"/>
              </a:rPr>
              <a:t>Traveling Abroad </a:t>
            </a:r>
            <a:r>
              <a:rPr lang="en-US" sz="1300" i="1" dirty="0">
                <a:solidFill>
                  <a:schemeClr val="dk1"/>
                </a:solidFill>
                <a:latin typeface="Calibri"/>
                <a:ea typeface="Calibri"/>
                <a:cs typeface="Calibri"/>
                <a:sym typeface="Calibri"/>
              </a:rPr>
              <a:t>continued</a:t>
            </a:r>
            <a:r>
              <a:rPr lang="en-US" sz="1300" i="1" dirty="0" smtClean="0">
                <a:solidFill>
                  <a:schemeClr val="dk1"/>
                </a:solidFill>
                <a:latin typeface="Calibri"/>
                <a:ea typeface="Calibri"/>
                <a:cs typeface="Calibri"/>
                <a:sym typeface="Calibri"/>
              </a:rPr>
              <a:t>…</a:t>
            </a:r>
          </a:p>
          <a:p>
            <a:endParaRPr lang="en-US" sz="1300" i="1"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Facilitator says: “In your performance task, you will be learning more about how to create a poster that informs your reader about a new place. </a:t>
            </a:r>
          </a:p>
          <a:p>
            <a:r>
              <a:rPr lang="en-US" sz="1300" dirty="0">
                <a:solidFill>
                  <a:schemeClr val="dk1"/>
                </a:solidFill>
                <a:latin typeface="Calibri"/>
                <a:ea typeface="Calibri"/>
                <a:cs typeface="Calibri"/>
                <a:sym typeface="Calibri"/>
              </a:rPr>
              <a:t>The group work you did today should help prepare you for the research and writing you will be doing in the performance task.” </a:t>
            </a:r>
          </a:p>
          <a:p>
            <a:endParaRPr sz="1300"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Note: Facilitator should collect student notes from this </a:t>
            </a:r>
            <a:r>
              <a:rPr lang="en-US" sz="1300" dirty="0" smtClean="0">
                <a:solidFill>
                  <a:schemeClr val="dk1"/>
                </a:solidFill>
                <a:latin typeface="Calibri"/>
                <a:ea typeface="Calibri"/>
                <a:cs typeface="Calibri"/>
                <a:sym typeface="Calibri"/>
              </a:rPr>
              <a:t>activity.</a:t>
            </a: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smtClean="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04629768"/>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p:nvPr/>
        </p:nvSpPr>
        <p:spPr>
          <a:xfrm>
            <a:off x="1813560" y="301966"/>
            <a:ext cx="3886200" cy="406265"/>
          </a:xfrm>
          <a:prstGeom prst="rect">
            <a:avLst/>
          </a:prstGeom>
          <a:noFill/>
          <a:ln>
            <a:noFill/>
          </a:ln>
        </p:spPr>
        <p:txBody>
          <a:bodyPr lIns="101866" tIns="50919" rIns="101866" bIns="50919" anchor="t" anchorCtr="0">
            <a:noAutofit/>
          </a:bodyPr>
          <a:lstStyle/>
          <a:p>
            <a:pPr algn="ctr">
              <a:buSzPct val="25000"/>
            </a:pPr>
            <a:r>
              <a:rPr lang="en-US">
                <a:solidFill>
                  <a:schemeClr val="dk1"/>
                </a:solidFill>
                <a:latin typeface="Calibri"/>
                <a:ea typeface="Calibri"/>
                <a:cs typeface="Calibri"/>
                <a:sym typeface="Calibri"/>
              </a:rPr>
              <a:t>ancillary materials</a:t>
            </a:r>
          </a:p>
        </p:txBody>
      </p:sp>
      <p:sp>
        <p:nvSpPr>
          <p:cNvPr id="323" name="Shape 323"/>
          <p:cNvSpPr txBox="1"/>
          <p:nvPr/>
        </p:nvSpPr>
        <p:spPr>
          <a:xfrm>
            <a:off x="777580" y="1289888"/>
            <a:ext cx="6588520" cy="1180080"/>
          </a:xfrm>
          <a:prstGeom prst="rect">
            <a:avLst/>
          </a:prstGeom>
          <a:noFill/>
          <a:ln>
            <a:noFill/>
          </a:ln>
        </p:spPr>
        <p:txBody>
          <a:bodyPr lIns="101866" tIns="101866" rIns="101866" bIns="101866" anchor="t" anchorCtr="0">
            <a:noAutofit/>
          </a:bodyPr>
          <a:lstStyle/>
          <a:p>
            <a:r>
              <a:rPr lang="en-US" u="sng">
                <a:solidFill>
                  <a:schemeClr val="hlink"/>
                </a:solidFill>
                <a:hlinkClick r:id="rId3"/>
              </a:rPr>
              <a:t>Great Barrier Reef Video: </a:t>
            </a:r>
            <a:r>
              <a:rPr lang="en-US"/>
              <a:t>https://www.youtube.com/watch?v=wbNeIn3vVKM&amp;list=WL</a:t>
            </a:r>
          </a:p>
          <a:p>
            <a:r>
              <a:rPr lang="en-US" u="sng">
                <a:solidFill>
                  <a:schemeClr val="hlink"/>
                </a:solidFill>
                <a:hlinkClick r:id="rId4"/>
              </a:rPr>
              <a:t>Video de la Gran Barrera de Coral:</a:t>
            </a:r>
            <a:r>
              <a:rPr lang="en-US"/>
              <a:t> https://www.youtube.com/watch?v=OdYbV53TF9I</a:t>
            </a:r>
          </a:p>
        </p:txBody>
      </p:sp>
      <p:pic>
        <p:nvPicPr>
          <p:cNvPr id="324" name="Shape 324"/>
          <p:cNvPicPr preferRelativeResize="0"/>
          <p:nvPr/>
        </p:nvPicPr>
        <p:blipFill>
          <a:blip r:embed="rId5">
            <a:alphaModFix/>
          </a:blip>
          <a:stretch>
            <a:fillRect/>
          </a:stretch>
        </p:blipFill>
        <p:spPr>
          <a:xfrm>
            <a:off x="712470" y="2819545"/>
            <a:ext cx="6347460" cy="3080385"/>
          </a:xfrm>
          <a:prstGeom prst="rect">
            <a:avLst/>
          </a:prstGeom>
          <a:noFill/>
          <a:ln>
            <a:noFill/>
          </a:ln>
        </p:spPr>
      </p:pic>
      <p:sp>
        <p:nvSpPr>
          <p:cNvPr id="325" name="Shape 325"/>
          <p:cNvSpPr txBox="1"/>
          <p:nvPr/>
        </p:nvSpPr>
        <p:spPr>
          <a:xfrm>
            <a:off x="2428620" y="6629400"/>
            <a:ext cx="2656079" cy="795960"/>
          </a:xfrm>
          <a:prstGeom prst="rect">
            <a:avLst/>
          </a:prstGeom>
          <a:noFill/>
          <a:ln>
            <a:noFill/>
          </a:ln>
        </p:spPr>
        <p:txBody>
          <a:bodyPr lIns="101866" tIns="101866" rIns="101866" bIns="101866" anchor="t" anchorCtr="0">
            <a:noAutofit/>
          </a:bodyPr>
          <a:lstStyle/>
          <a:p>
            <a:pPr algn="ctr"/>
            <a:r>
              <a:rPr lang="en-US" dirty="0"/>
              <a:t>World Map with Continents and Oceans </a:t>
            </a:r>
          </a:p>
        </p:txBody>
      </p:sp>
    </p:spTree>
    <p:extLst>
      <p:ext uri="{BB962C8B-B14F-4D97-AF65-F5344CB8AC3E}">
        <p14:creationId xmlns:p14="http://schemas.microsoft.com/office/powerpoint/2010/main" val="3423018315"/>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88734950"/>
              </p:ext>
            </p:extLst>
          </p:nvPr>
        </p:nvGraphicFramePr>
        <p:xfrm>
          <a:off x="304800" y="533400"/>
          <a:ext cx="7239000" cy="8869680"/>
        </p:xfrm>
        <a:graphic>
          <a:graphicData uri="http://schemas.openxmlformats.org/drawingml/2006/table">
            <a:tbl>
              <a:tblPr firstRow="1" bandRow="1">
                <a:tableStyleId>{5940675A-B579-460E-94D1-54222C63F5DA}</a:tableStyleId>
              </a:tblPr>
              <a:tblGrid>
                <a:gridCol w="3619500"/>
                <a:gridCol w="3619500"/>
              </a:tblGrid>
              <a:tr h="370840">
                <a:tc gridSpan="2">
                  <a:txBody>
                    <a:bodyPr/>
                    <a:lstStyle/>
                    <a:p>
                      <a:r>
                        <a:rPr lang="en-US" dirty="0" smtClean="0"/>
                        <a:t>Name__________________________</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tc hMerge="1">
                  <a:txBody>
                    <a:bodyPr/>
                    <a:lstStyle/>
                    <a:p>
                      <a:endParaRPr lang="en-US" dirty="0"/>
                    </a:p>
                  </a:txBody>
                  <a:tcPr>
                    <a:solidFill>
                      <a:schemeClr val="bg1"/>
                    </a:solidFill>
                  </a:tcPr>
                </a:tc>
              </a:tr>
              <a:tr h="370840">
                <a:tc gridSpan="2">
                  <a:txBody>
                    <a:bodyPr/>
                    <a:lstStyle/>
                    <a:p>
                      <a:pPr algn="ctr"/>
                      <a:r>
                        <a:rPr lang="en-US" sz="1600" u="sng" dirty="0" smtClean="0"/>
                        <a:t>Title</a:t>
                      </a:r>
                    </a:p>
                    <a:p>
                      <a:pPr algn="ctr"/>
                      <a:endParaRPr lang="en-US" sz="1600" u="sng" dirty="0" smtClean="0"/>
                    </a:p>
                    <a:p>
                      <a:pPr algn="ctr"/>
                      <a:endParaRPr lang="en-US" sz="1600" u="sng" dirty="0"/>
                    </a:p>
                  </a:txBody>
                  <a:tcPr anchor="ctr">
                    <a:solidFill>
                      <a:schemeClr val="bg1"/>
                    </a:solidFill>
                  </a:tcPr>
                </a:tc>
                <a:tc hMerge="1">
                  <a:txBody>
                    <a:bodyPr/>
                    <a:lstStyle/>
                    <a:p>
                      <a:endParaRPr lang="en-US" dirty="0"/>
                    </a:p>
                  </a:txBody>
                  <a:tcPr>
                    <a:solidFill>
                      <a:schemeClr val="bg1"/>
                    </a:solidFill>
                  </a:tcPr>
                </a:tc>
              </a:tr>
              <a:tr h="370840">
                <a:tc gridSpan="2">
                  <a:txBody>
                    <a:bodyPr/>
                    <a:lstStyle/>
                    <a:p>
                      <a:pPr algn="ctr"/>
                      <a:r>
                        <a:rPr lang="en-US" sz="1600" u="sng" dirty="0" smtClean="0"/>
                        <a:t>Introduction</a:t>
                      </a:r>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a:p>
                  </a:txBody>
                  <a:tcPr>
                    <a:solidFill>
                      <a:schemeClr val="bg1"/>
                    </a:solidFill>
                  </a:tcPr>
                </a:tc>
                <a:tc hMerge="1">
                  <a:txBody>
                    <a:bodyPr/>
                    <a:lstStyle/>
                    <a:p>
                      <a:endParaRPr lang="en-US" dirty="0"/>
                    </a:p>
                  </a:txBody>
                  <a:tcPr>
                    <a:solidFill>
                      <a:schemeClr val="bg1"/>
                    </a:solidFill>
                  </a:tcPr>
                </a:tc>
              </a:tr>
              <a:tr h="370840">
                <a:tc>
                  <a:txBody>
                    <a:bodyPr/>
                    <a:lstStyle/>
                    <a:p>
                      <a:pPr algn="ctr"/>
                      <a:r>
                        <a:rPr lang="en-US" sz="1600" u="sng" dirty="0" smtClean="0"/>
                        <a:t>How to Get There</a:t>
                      </a:r>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a:p>
                  </a:txBody>
                  <a:tcPr>
                    <a:solidFill>
                      <a:schemeClr val="bg1"/>
                    </a:solidFill>
                  </a:tcPr>
                </a:tc>
                <a:tc>
                  <a:txBody>
                    <a:bodyPr/>
                    <a:lstStyle/>
                    <a:p>
                      <a:pPr algn="ctr"/>
                      <a:r>
                        <a:rPr lang="en-US" sz="1600" u="sng" dirty="0" smtClean="0"/>
                        <a:t>Where to Stay</a:t>
                      </a:r>
                      <a:endParaRPr lang="en-US" sz="1600" u="sng" dirty="0"/>
                    </a:p>
                  </a:txBody>
                  <a:tcPr>
                    <a:solidFill>
                      <a:schemeClr val="bg1"/>
                    </a:solidFill>
                  </a:tcPr>
                </a:tc>
              </a:tr>
              <a:tr h="370840">
                <a:tc>
                  <a:txBody>
                    <a:bodyPr/>
                    <a:lstStyle/>
                    <a:p>
                      <a:pPr algn="ctr"/>
                      <a:r>
                        <a:rPr lang="en-US" sz="1600" u="sng" dirty="0" smtClean="0"/>
                        <a:t>What You Will See</a:t>
                      </a:r>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smtClean="0"/>
                    </a:p>
                    <a:p>
                      <a:pPr algn="ctr"/>
                      <a:endParaRPr lang="en-US" sz="1600" u="sng" dirty="0"/>
                    </a:p>
                  </a:txBody>
                  <a:tcPr>
                    <a:solidFill>
                      <a:schemeClr val="bg1"/>
                    </a:solidFill>
                  </a:tcPr>
                </a:tc>
                <a:tc>
                  <a:txBody>
                    <a:bodyPr/>
                    <a:lstStyle/>
                    <a:p>
                      <a:pPr algn="ctr"/>
                      <a:r>
                        <a:rPr lang="en-US" sz="1600" u="sng" dirty="0" smtClean="0"/>
                        <a:t>How You</a:t>
                      </a:r>
                      <a:r>
                        <a:rPr lang="en-US" sz="1600" u="sng" baseline="0" dirty="0" smtClean="0"/>
                        <a:t> Will Get Around</a:t>
                      </a:r>
                      <a:endParaRPr lang="en-US" sz="1600" u="sng" dirty="0"/>
                    </a:p>
                  </a:txBody>
                  <a:tcPr>
                    <a:solidFill>
                      <a:schemeClr val="bg1"/>
                    </a:solidFill>
                  </a:tcPr>
                </a:tc>
              </a:tr>
            </a:tbl>
          </a:graphicData>
        </a:graphic>
      </p:graphicFrame>
    </p:spTree>
    <p:extLst>
      <p:ext uri="{BB962C8B-B14F-4D97-AF65-F5344CB8AC3E}">
        <p14:creationId xmlns:p14="http://schemas.microsoft.com/office/powerpoint/2010/main" val="3498637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graphicFrame>
        <p:nvGraphicFramePr>
          <p:cNvPr id="144" name="Shape 144"/>
          <p:cNvGraphicFramePr/>
          <p:nvPr/>
        </p:nvGraphicFramePr>
        <p:xfrm>
          <a:off x="123818" y="687841"/>
          <a:ext cx="7556200" cy="7556360"/>
        </p:xfrm>
        <a:graphic>
          <a:graphicData uri="http://schemas.openxmlformats.org/drawingml/2006/table">
            <a:tbl>
              <a:tblPr>
                <a:noFill/>
              </a:tblPr>
              <a:tblGrid>
                <a:gridCol w="677850"/>
                <a:gridCol w="1542275"/>
                <a:gridCol w="1465150"/>
                <a:gridCol w="1310925"/>
                <a:gridCol w="1388050"/>
                <a:gridCol w="117195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-L.K.1a, L.K.2a, &amp; L.K.2d </a:t>
                      </a: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-L.1.1a, L.1.2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-W.1.2.1-3</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-W.2.2.1-3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-none</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-W.1.2.4</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Purposes/Production and Distribution of Writing:</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-W.K.2.3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-W.1.5.2</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-W.2.2.3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Kinder</a:t>
                      </a:r>
                      <a:r>
                        <a:rPr lang="en-US" sz="600" b="1">
                          <a:solidFill>
                            <a:schemeClr val="dk1"/>
                          </a:solidFill>
                          <a:latin typeface="Calibri"/>
                          <a:ea typeface="Calibri"/>
                          <a:cs typeface="Calibri"/>
                          <a:sym typeface="Calibri"/>
                        </a:rPr>
                        <a:t>-L.K.1b-f &amp; L.K.6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1st</a:t>
                      </a:r>
                      <a:r>
                        <a:rPr lang="en-US" sz="600" b="1">
                          <a:solidFill>
                            <a:schemeClr val="dk1"/>
                          </a:solidFill>
                          <a:latin typeface="Calibri"/>
                          <a:ea typeface="Calibri"/>
                          <a:cs typeface="Calibri"/>
                          <a:sym typeface="Calibri"/>
                        </a:rPr>
                        <a:t>-L.1.1b-j &amp; L.1.6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2nd</a:t>
                      </a:r>
                      <a:r>
                        <a:rPr lang="en-US" sz="600" b="1">
                          <a:solidFill>
                            <a:schemeClr val="dk1"/>
                          </a:solidFill>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Explains something more about the topic OR a connection is</a:t>
                      </a:r>
                    </a:p>
                    <a:p>
                      <a:pPr marL="0" marR="0" lvl="0" indent="0" algn="l" rtl="0">
                        <a:spcBef>
                          <a:spcPts val="0"/>
                        </a:spcBef>
                        <a:buSzPct val="25000"/>
                        <a:buNone/>
                      </a:pPr>
                      <a:r>
                        <a:rPr lang="en-US" sz="900" u="none" strike="noStrike" cap="none" baseline="0">
                          <a:latin typeface="Calibri"/>
                          <a:ea typeface="Calibri"/>
                          <a:cs typeface="Calibri"/>
                          <a:sym typeface="Calibri"/>
                        </a:rPr>
                        <a:t>made between topic &amp; broader idea(s)</a:t>
                      </a:r>
                    </a:p>
                    <a:p>
                      <a:pPr marL="0" marR="0" lvl="0" indent="0" algn="l" rtl="0">
                        <a:spcBef>
                          <a:spcPts val="0"/>
                        </a:spcBef>
                        <a:buSzPct val="25000"/>
                        <a:buNone/>
                      </a:pPr>
                      <a:r>
                        <a:rPr lang="en-US" sz="900" u="none" strike="noStrike" cap="none" baseline="0">
                          <a:latin typeface="Calibri"/>
                          <a:ea typeface="Calibri"/>
                          <a:cs typeface="Calibri"/>
                          <a:sym typeface="Calibri"/>
                        </a:rPr>
                        <a:t>Clearly presents the topic and focus/controlling idea</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 body, and conclusion support focus</a:t>
                      </a:r>
                    </a:p>
                    <a:p>
                      <a:pPr marL="0" marR="0" lvl="0" indent="0" algn="l" rtl="0">
                        <a:spcBef>
                          <a:spcPts val="0"/>
                        </a:spcBef>
                        <a:buSzPct val="25000"/>
                        <a:buNone/>
                      </a:pPr>
                      <a:r>
                        <a:rPr lang="en-US" sz="900" u="none" strike="noStrike" cap="none" baseline="0">
                          <a:latin typeface="Calibri"/>
                          <a:ea typeface="Calibri"/>
                          <a:cs typeface="Calibri"/>
                          <a:sym typeface="Calibri"/>
                        </a:rPr>
                        <a:t>Uses several transitions</a:t>
                      </a:r>
                    </a:p>
                    <a:p>
                      <a:pPr marL="0" marR="0" lvl="0" indent="0" algn="l" rtl="0">
                        <a:spcBef>
                          <a:spcPts val="0"/>
                        </a:spcBef>
                        <a:buSzPct val="25000"/>
                        <a:buNone/>
                      </a:pPr>
                      <a:r>
                        <a:rPr lang="en-US" sz="900" u="none" strike="noStrike" cap="none" baseline="0">
                          <a:latin typeface="Calibri"/>
                          <a:ea typeface="Calibri"/>
                          <a:cs typeface="Calibri"/>
                          <a:sym typeface="Calibri"/>
                        </a:rPr>
                        <a:t>appropriately (e.g., because, since, and, but, also, for example, since) to connect or</a:t>
                      </a:r>
                    </a:p>
                    <a:p>
                      <a:pPr marL="0" marR="0" lvl="0" indent="0" algn="l" rtl="0">
                        <a:spcBef>
                          <a:spcPts val="0"/>
                        </a:spcBef>
                        <a:buSzPct val="25000"/>
                        <a:buNone/>
                      </a:pPr>
                      <a:r>
                        <a:rPr lang="en-US" sz="900" u="none" strike="noStrike" cap="none" baseline="0">
                          <a:latin typeface="Calibri"/>
                          <a:ea typeface="Calibri"/>
                          <a:cs typeface="Calibri"/>
                          <a:sym typeface="Calibri"/>
                        </a:rPr>
                        <a:t>group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Has a depth of information; insightful </a:t>
                      </a:r>
                    </a:p>
                    <a:p>
                      <a:pPr marL="0" marR="0" lvl="0" indent="0" algn="l" rtl="0">
                        <a:spcBef>
                          <a:spcPts val="0"/>
                        </a:spcBef>
                        <a:buSzPct val="25000"/>
                        <a:buNone/>
                      </a:pPr>
                      <a:r>
                        <a:rPr lang="en-US" sz="900" u="none" strike="noStrike" cap="none" baseline="0">
                          <a:latin typeface="Calibri"/>
                          <a:ea typeface="Calibri"/>
                          <a:cs typeface="Calibri"/>
                          <a:sym typeface="Calibri"/>
                        </a:rPr>
                        <a:t>Elaborates using a variety of relevant details,</a:t>
                      </a:r>
                    </a:p>
                    <a:p>
                      <a:pPr marL="0" marR="0" lvl="0" indent="0" algn="l" rtl="0">
                        <a:spcBef>
                          <a:spcPts val="0"/>
                        </a:spcBef>
                        <a:buSzPct val="25000"/>
                        <a:buNone/>
                      </a:pPr>
                      <a:r>
                        <a:rPr lang="en-US" sz="900" u="none" strike="noStrike" cap="none" baseline="0">
                          <a:latin typeface="Calibri"/>
                          <a:ea typeface="Calibri"/>
                          <a:cs typeface="Calibri"/>
                          <a:sym typeface="Calibri"/>
                        </a:rPr>
                        <a:t>definitions, examples,</a:t>
                      </a:r>
                    </a:p>
                    <a:p>
                      <a:pPr marL="0" marR="0" lvl="0" indent="0" algn="l" rtl="0">
                        <a:spcBef>
                          <a:spcPts val="0"/>
                        </a:spcBef>
                        <a:buSzPct val="25000"/>
                        <a:buNone/>
                      </a:pPr>
                      <a:r>
                        <a:rPr lang="en-US" sz="900" u="none" strike="noStrike" cap="none" baseline="0">
                          <a:latin typeface="Calibri"/>
                          <a:ea typeface="Calibri"/>
                          <a:cs typeface="Calibri"/>
                          <a:sym typeface="Calibri"/>
                        </a:rPr>
                        <a:t>quotes, text evidence to</a:t>
                      </a:r>
                    </a:p>
                    <a:p>
                      <a:pPr marL="0" marR="0" lvl="0" indent="0" algn="l" rtl="0">
                        <a:spcBef>
                          <a:spcPts val="0"/>
                        </a:spcBef>
                        <a:buSzPct val="25000"/>
                        <a:buNone/>
                      </a:pPr>
                      <a:r>
                        <a:rPr lang="en-US" sz="900" u="none" strike="noStrike" cap="none" baseline="0">
                          <a:latin typeface="Calibri"/>
                          <a:ea typeface="Calibri"/>
                          <a:cs typeface="Calibri"/>
                          <a:sym typeface="Calibri"/>
                        </a:rPr>
                        <a:t>support focus/concepts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Maintains voice/tone of</a:t>
                      </a:r>
                    </a:p>
                    <a:p>
                      <a:pPr marL="0" marR="0" lvl="0" indent="0" algn="l" rtl="0">
                        <a:spcBef>
                          <a:spcPts val="0"/>
                        </a:spcBef>
                        <a:buSzPct val="25000"/>
                        <a:buNone/>
                      </a:pPr>
                      <a:r>
                        <a:rPr lang="en-US" sz="900" u="none" strike="noStrike" cap="none" baseline="0">
                          <a:latin typeface="Calibri"/>
                          <a:ea typeface="Calibri"/>
                          <a:cs typeface="Calibri"/>
                          <a:sym typeface="Calibri"/>
                        </a:rPr>
                        <a:t>knowledgeable person</a:t>
                      </a:r>
                    </a:p>
                    <a:p>
                      <a:pPr marL="0" marR="0" lvl="0" indent="0" algn="l" rtl="0">
                        <a:spcBef>
                          <a:spcPts val="0"/>
                        </a:spcBef>
                        <a:buSzPct val="25000"/>
                        <a:buNone/>
                      </a:pPr>
                      <a:r>
                        <a:rPr lang="en-US" sz="900" u="none" strike="noStrike" cap="none" baseline="0">
                          <a:latin typeface="Calibri"/>
                          <a:ea typeface="Calibri"/>
                          <a:cs typeface="Calibri"/>
                          <a:sym typeface="Calibri"/>
                        </a:rPr>
                        <a:t>conveying information</a:t>
                      </a:r>
                    </a:p>
                    <a:p>
                      <a:pPr marL="0" marR="0" lvl="0" indent="0" algn="l" rtl="0">
                        <a:spcBef>
                          <a:spcPts val="0"/>
                        </a:spcBef>
                        <a:buSzPct val="25000"/>
                        <a:buNone/>
                      </a:pPr>
                      <a:r>
                        <a:rPr lang="en-US" sz="900" u="none" strike="noStrike" cap="none" baseline="0">
                          <a:latin typeface="Calibri"/>
                          <a:ea typeface="Calibri"/>
                          <a:cs typeface="Calibri"/>
                          <a:sym typeface="Calibri"/>
                        </a:rPr>
                        <a:t>– knows when to use</a:t>
                      </a:r>
                    </a:p>
                    <a:p>
                      <a:pPr marL="0" marR="0" lvl="0" indent="0" algn="l" rtl="0">
                        <a:spcBef>
                          <a:spcPts val="0"/>
                        </a:spcBef>
                        <a:buSzPct val="25000"/>
                        <a:buNone/>
                      </a:pPr>
                      <a:r>
                        <a:rPr lang="en-US" sz="900" u="none" strike="noStrike" cap="none" baseline="0">
                          <a:latin typeface="Calibri"/>
                          <a:ea typeface="Calibri"/>
                          <a:cs typeface="Calibri"/>
                          <a:sym typeface="Calibri"/>
                        </a:rPr>
                        <a:t>formal-informal</a:t>
                      </a:r>
                    </a:p>
                    <a:p>
                      <a:pPr marL="0" marR="0" lvl="0" indent="0" algn="l" rtl="0">
                        <a:spcBef>
                          <a:spcPts val="0"/>
                        </a:spcBef>
                        <a:buSzPct val="25000"/>
                        <a:buNone/>
                      </a:pPr>
                      <a:r>
                        <a:rPr lang="en-US" sz="900" u="none" strike="noStrike" cap="none" baseline="0">
                          <a:latin typeface="Calibri"/>
                          <a:ea typeface="Calibri"/>
                          <a:cs typeface="Calibri"/>
                          <a:sym typeface="Calibri"/>
                        </a:rPr>
                        <a:t>language</a:t>
                      </a:r>
                    </a:p>
                    <a:p>
                      <a:pPr marL="0" marR="0" lvl="0" indent="0" algn="l" rtl="0">
                        <a:spcBef>
                          <a:spcPts val="0"/>
                        </a:spcBef>
                        <a:buSzPct val="25000"/>
                        <a:buNone/>
                      </a:pPr>
                      <a:r>
                        <a:rPr lang="en-US" sz="900" u="none" strike="noStrike" cap="none" baseline="0">
                          <a:latin typeface="Calibri"/>
                          <a:ea typeface="Calibri"/>
                          <a:cs typeface="Calibri"/>
                          <a:sym typeface="Calibri"/>
                        </a:rPr>
                        <a:t>Uses effective, precise</a:t>
                      </a:r>
                    </a:p>
                    <a:p>
                      <a:pPr marL="0" marR="0" lvl="0" indent="0" algn="l" rtl="0">
                        <a:spcBef>
                          <a:spcPts val="0"/>
                        </a:spcBef>
                        <a:buSzPct val="25000"/>
                        <a:buNone/>
                      </a:pPr>
                      <a:r>
                        <a:rPr lang="en-US" sz="900" u="none" strike="noStrike" cap="none" baseline="0">
                          <a:latin typeface="Calibri"/>
                          <a:ea typeface="Calibri"/>
                          <a:cs typeface="Calibri"/>
                          <a:sym typeface="Calibri"/>
                        </a:rPr>
                        <a:t>vocabulary and variety</a:t>
                      </a:r>
                    </a:p>
                    <a:p>
                      <a:pPr marL="0" marR="0" lvl="0" indent="0" algn="l" rtl="0">
                        <a:spcBef>
                          <a:spcPts val="0"/>
                        </a:spcBef>
                        <a:buSzPct val="25000"/>
                        <a:buNone/>
                      </a:pPr>
                      <a:r>
                        <a:rPr lang="en-US" sz="900" u="none" strike="noStrike" cap="none" baseline="0">
                          <a:latin typeface="Calibri"/>
                          <a:ea typeface="Calibri"/>
                          <a:cs typeface="Calibri"/>
                          <a:sym typeface="Calibri"/>
                        </a:rPr>
                        <a:t>of sentence structures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 or mechanics as appropriate to grade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b="0" i="0" u="none" strike="noStrike" cap="none" baseline="0">
                          <a:latin typeface="Calibri"/>
                          <a:ea typeface="Calibri"/>
                          <a:cs typeface="Calibri"/>
                          <a:sym typeface="Calibri"/>
                        </a:rPr>
                        <a:t>Topic (context) and</a:t>
                      </a:r>
                    </a:p>
                    <a:p>
                      <a:pPr marL="0" marR="0" lvl="0" indent="0" algn="l" rtl="0">
                        <a:spcBef>
                          <a:spcPts val="0"/>
                        </a:spcBef>
                        <a:buSzPct val="25000"/>
                        <a:buNone/>
                      </a:pPr>
                      <a:r>
                        <a:rPr lang="en-US" sz="900" b="0" i="0" u="none" strike="noStrike" cap="none" baseline="0">
                          <a:latin typeface="Calibri"/>
                          <a:ea typeface="Calibri"/>
                          <a:cs typeface="Calibri"/>
                          <a:sym typeface="Calibri"/>
                        </a:rPr>
                        <a:t>focus/controlling idea</a:t>
                      </a:r>
                    </a:p>
                    <a:p>
                      <a:pPr marL="0" marR="0" lvl="0" indent="0" algn="l" rtl="0">
                        <a:spcBef>
                          <a:spcPts val="0"/>
                        </a:spcBef>
                        <a:buSzPct val="25000"/>
                        <a:buNone/>
                      </a:pPr>
                      <a:r>
                        <a:rPr lang="en-US" sz="900" b="0" i="0" u="none" strike="noStrike" cap="none" baseline="0">
                          <a:latin typeface="Calibri"/>
                          <a:ea typeface="Calibri"/>
                          <a:cs typeface="Calibri"/>
                          <a:sym typeface="Calibri"/>
                        </a:rPr>
                        <a:t>are clearly stated</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Has overall coherence</a:t>
                      </a:r>
                    </a:p>
                    <a:p>
                      <a:pPr marL="0" marR="0" lvl="0" indent="0" algn="l" rtl="0">
                        <a:spcBef>
                          <a:spcPts val="0"/>
                        </a:spcBef>
                        <a:buSzPct val="25000"/>
                        <a:buNone/>
                      </a:pPr>
                      <a:r>
                        <a:rPr lang="en-US" sz="900" b="0" i="0" u="none" strike="noStrike" cap="none" baseline="0">
                          <a:latin typeface="Calibri"/>
                          <a:ea typeface="Calibri"/>
                          <a:cs typeface="Calibri"/>
                          <a:sym typeface="Calibri"/>
                        </a:rPr>
                        <a:t>(K-3); Provides a</a:t>
                      </a:r>
                    </a:p>
                    <a:p>
                      <a:pPr marL="0" marR="0" lvl="0" indent="0" algn="l" rtl="0">
                        <a:spcBef>
                          <a:spcPts val="0"/>
                        </a:spcBef>
                        <a:buSzPct val="25000"/>
                        <a:buNone/>
                      </a:pPr>
                      <a:r>
                        <a:rPr lang="en-US" sz="900" b="0" i="0" u="none" strike="noStrike" cap="none" baseline="0">
                          <a:latin typeface="Calibri"/>
                          <a:ea typeface="Calibri"/>
                          <a:cs typeface="Calibri"/>
                          <a:sym typeface="Calibri"/>
                        </a:rPr>
                        <a:t>concluding statement</a:t>
                      </a:r>
                    </a:p>
                    <a:p>
                      <a:pPr marL="0" marR="0" lvl="0" indent="0" algn="l" rtl="0">
                        <a:spcBef>
                          <a:spcPts val="0"/>
                        </a:spcBef>
                        <a:buSzPct val="25000"/>
                        <a:buNone/>
                      </a:pPr>
                      <a:r>
                        <a:rPr lang="en-US" sz="900" b="0" i="0" u="none" strike="noStrike" cap="none" baseline="0">
                          <a:latin typeface="Calibri"/>
                          <a:ea typeface="Calibri"/>
                          <a:cs typeface="Calibri"/>
                          <a:sym typeface="Calibri"/>
                        </a:rPr>
                        <a:t>or section (gr, 1, 2, 3)</a:t>
                      </a:r>
                    </a:p>
                    <a:p>
                      <a:pPr marL="0" marR="0" lvl="0" indent="0" algn="l" rtl="0">
                        <a:spcBef>
                          <a:spcPts val="0"/>
                        </a:spcBef>
                        <a:buSzPct val="25000"/>
                        <a:buNone/>
                      </a:pPr>
                      <a:r>
                        <a:rPr lang="en-US" sz="900" b="0" i="0" u="none" strike="noStrike" cap="none" baseline="0">
                          <a:latin typeface="Calibri"/>
                          <a:ea typeface="Calibri"/>
                          <a:cs typeface="Calibri"/>
                          <a:sym typeface="Calibri"/>
                        </a:rPr>
                        <a:t>Groups related ideas</a:t>
                      </a:r>
                    </a:p>
                    <a:p>
                      <a:pPr marL="0" marR="0" lvl="0" indent="0" algn="l" rtl="0">
                        <a:spcBef>
                          <a:spcPts val="0"/>
                        </a:spcBef>
                        <a:buSzPct val="25000"/>
                        <a:buNone/>
                      </a:pPr>
                      <a:r>
                        <a:rPr lang="en-US" sz="900" b="0" i="0" u="none" strike="noStrike" cap="none" baseline="0">
                          <a:latin typeface="Calibri"/>
                          <a:ea typeface="Calibri"/>
                          <a:cs typeface="Calibri"/>
                          <a:sym typeface="Calibri"/>
                        </a:rPr>
                        <a:t>(gr3) that support the</a:t>
                      </a:r>
                    </a:p>
                    <a:p>
                      <a:pPr marL="0" marR="0" lvl="0" indent="0" algn="l" rtl="0">
                        <a:spcBef>
                          <a:spcPts val="0"/>
                        </a:spcBef>
                        <a:buSzPct val="25000"/>
                        <a:buNone/>
                      </a:pPr>
                      <a:r>
                        <a:rPr lang="en-US" sz="900" b="0" i="0" u="none" strike="noStrike" cap="none" baseline="0">
                          <a:latin typeface="Calibri"/>
                          <a:ea typeface="Calibri"/>
                          <a:cs typeface="Calibri"/>
                          <a:sym typeface="Calibri"/>
                        </a:rPr>
                        <a:t>focus</a:t>
                      </a:r>
                    </a:p>
                    <a:p>
                      <a:pPr marL="0" marR="0" lvl="0" indent="0" algn="l" rtl="0">
                        <a:spcBef>
                          <a:spcPts val="0"/>
                        </a:spcBef>
                        <a:buSzPct val="25000"/>
                        <a:buNone/>
                      </a:pPr>
                      <a:r>
                        <a:rPr lang="en-US" sz="900" b="0" i="0" u="none" strike="noStrike" cap="none" baseline="0">
                          <a:latin typeface="Calibri"/>
                          <a:ea typeface="Calibri"/>
                          <a:cs typeface="Calibri"/>
                          <a:sym typeface="Calibri"/>
                        </a:rPr>
                        <a:t>Uses transitions to</a:t>
                      </a:r>
                    </a:p>
                    <a:p>
                      <a:pPr marL="0" marR="0" lvl="0" indent="0" algn="l" rtl="0">
                        <a:spcBef>
                          <a:spcPts val="0"/>
                        </a:spcBef>
                        <a:buSzPct val="25000"/>
                        <a:buNone/>
                      </a:pPr>
                      <a:r>
                        <a:rPr lang="en-US" sz="900" b="0" i="0" u="none" strike="noStrike" cap="none" baseline="0">
                          <a:latin typeface="Calibri"/>
                          <a:ea typeface="Calibri"/>
                          <a:cs typeface="Calibri"/>
                          <a:sym typeface="Calibri"/>
                        </a:rPr>
                        <a:t>connect ideas (gr3)</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Some authentic details,</a:t>
                      </a:r>
                    </a:p>
                    <a:p>
                      <a:pPr marL="0" marR="0" lvl="0" indent="0" algn="l" rtl="0">
                        <a:spcBef>
                          <a:spcPts val="0"/>
                        </a:spcBef>
                        <a:buSzPct val="25000"/>
                        <a:buNone/>
                      </a:pPr>
                      <a:r>
                        <a:rPr lang="en-US" sz="900" b="0" i="0" u="none" strike="noStrike" cap="none" baseline="0">
                          <a:latin typeface="Calibri"/>
                          <a:ea typeface="Calibri"/>
                          <a:cs typeface="Calibri"/>
                          <a:sym typeface="Calibri"/>
                        </a:rPr>
                        <a:t>definitions, facts, text</a:t>
                      </a:r>
                    </a:p>
                    <a:p>
                      <a:pPr marL="0" marR="0" lvl="0" indent="0" algn="l" rtl="0">
                        <a:spcBef>
                          <a:spcPts val="0"/>
                        </a:spcBef>
                        <a:buSzPct val="25000"/>
                        <a:buNone/>
                      </a:pPr>
                      <a:r>
                        <a:rPr lang="en-US" sz="900" b="0" i="0" u="none" strike="noStrike" cap="none" baseline="0">
                          <a:latin typeface="Calibri"/>
                          <a:ea typeface="Calibri"/>
                          <a:cs typeface="Calibri"/>
                          <a:sym typeface="Calibri"/>
                        </a:rPr>
                        <a:t>evidence support focus</a:t>
                      </a:r>
                    </a:p>
                    <a:p>
                      <a:pPr marL="0" marR="0" lvl="0" indent="0" algn="l" rtl="0">
                        <a:spcBef>
                          <a:spcPts val="0"/>
                        </a:spcBef>
                        <a:buSzPct val="25000"/>
                        <a:buNone/>
                      </a:pPr>
                      <a:r>
                        <a:rPr lang="en-US" sz="900" b="0" i="0" u="none" strike="noStrike" cap="none" baseline="0">
                          <a:latin typeface="Calibri"/>
                          <a:ea typeface="Calibri"/>
                          <a:cs typeface="Calibri"/>
                          <a:sym typeface="Calibri"/>
                        </a:rPr>
                        <a:t>Adds labels or captions</a:t>
                      </a:r>
                    </a:p>
                    <a:p>
                      <a:pPr marL="0" marR="0" lvl="0" indent="0" algn="l" rtl="0">
                        <a:spcBef>
                          <a:spcPts val="0"/>
                        </a:spcBef>
                        <a:buSzPct val="25000"/>
                        <a:buNone/>
                      </a:pPr>
                      <a:r>
                        <a:rPr lang="en-US" sz="900" b="0" i="0" u="none" strike="noStrike" cap="none" baseline="0">
                          <a:latin typeface="Calibri"/>
                          <a:ea typeface="Calibri"/>
                          <a:cs typeface="Calibri"/>
                          <a:sym typeface="Calibri"/>
                        </a:rPr>
                        <a:t>to illustration, drawing,</a:t>
                      </a:r>
                    </a:p>
                    <a:p>
                      <a:pPr marL="0" marR="0" lvl="0" indent="0" algn="l" rtl="0">
                        <a:spcBef>
                          <a:spcPts val="0"/>
                        </a:spcBef>
                        <a:buSzPct val="25000"/>
                        <a:buNone/>
                      </a:pPr>
                      <a:r>
                        <a:rPr lang="en-US" sz="900" b="0" i="0" u="none" strike="noStrike" cap="none" baseline="0">
                          <a:latin typeface="Calibri"/>
                          <a:ea typeface="Calibri"/>
                          <a:cs typeface="Calibri"/>
                          <a:sym typeface="Calibri"/>
                        </a:rPr>
                        <a:t>visuals, charts/tables,</a:t>
                      </a:r>
                    </a:p>
                    <a:p>
                      <a:pPr marL="0" marR="0" lvl="0" indent="0" algn="l" rtl="0">
                        <a:spcBef>
                          <a:spcPts val="0"/>
                        </a:spcBef>
                        <a:buSzPct val="25000"/>
                        <a:buNone/>
                      </a:pPr>
                      <a:r>
                        <a:rPr lang="en-US" sz="900" b="0" i="0" u="none" strike="noStrike" cap="none" baseline="0">
                          <a:latin typeface="Calibri"/>
                          <a:ea typeface="Calibri"/>
                          <a:cs typeface="Calibri"/>
                          <a:sym typeface="Calibri"/>
                        </a:rPr>
                        <a:t>or diagram to enhance</a:t>
                      </a:r>
                    </a:p>
                    <a:p>
                      <a:pPr marL="0" marR="0" lvl="0" indent="0" algn="l" rtl="0">
                        <a:spcBef>
                          <a:spcPts val="0"/>
                        </a:spcBef>
                        <a:buSzPct val="25000"/>
                        <a:buNone/>
                      </a:pPr>
                      <a:r>
                        <a:rPr lang="en-US" sz="900" b="0" i="0" u="none" strike="noStrike" cap="none" baseline="0">
                          <a:latin typeface="Calibri"/>
                          <a:ea typeface="Calibri"/>
                          <a:cs typeface="Calibri"/>
                          <a:sym typeface="Calibri"/>
                        </a:rPr>
                        <a:t>details, facts, and ideas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Produces complete simple</a:t>
                      </a:r>
                    </a:p>
                    <a:p>
                      <a:pPr marL="0" marR="0" lvl="0" indent="0" algn="l" rtl="0">
                        <a:spcBef>
                          <a:spcPts val="0"/>
                        </a:spcBef>
                        <a:buSzPct val="25000"/>
                        <a:buNone/>
                      </a:pPr>
                      <a:r>
                        <a:rPr lang="en-US" sz="900" b="0" i="0" u="none" strike="noStrike" cap="none" baseline="0">
                          <a:latin typeface="Calibri"/>
                          <a:ea typeface="Calibri"/>
                          <a:cs typeface="Calibri"/>
                          <a:sym typeface="Calibri"/>
                        </a:rPr>
                        <a:t>(K), compound (g, 1- 3),</a:t>
                      </a:r>
                    </a:p>
                    <a:p>
                      <a:pPr marL="0" marR="0" lvl="0" indent="0" algn="l" rtl="0">
                        <a:spcBef>
                          <a:spcPts val="0"/>
                        </a:spcBef>
                        <a:buSzPct val="25000"/>
                        <a:buNone/>
                      </a:pPr>
                      <a:r>
                        <a:rPr lang="en-US" sz="900" b="0" i="0" u="none" strike="noStrike" cap="none" baseline="0">
                          <a:latin typeface="Calibri"/>
                          <a:ea typeface="Calibri"/>
                          <a:cs typeface="Calibri"/>
                          <a:sym typeface="Calibri"/>
                        </a:rPr>
                        <a:t>complex (gr3) sentences</a:t>
                      </a:r>
                    </a:p>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 </a:t>
                      </a:r>
                    </a:p>
                    <a:p>
                      <a:pPr marL="0" marR="0" lvl="0" indent="0" algn="l" rtl="0">
                        <a:spcBef>
                          <a:spcPts val="0"/>
                        </a:spcBef>
                        <a:buSzPct val="25000"/>
                        <a:buNone/>
                      </a:pPr>
                      <a:r>
                        <a:rPr lang="en-US" sz="900" b="0" i="0" u="none" strike="noStrike" cap="none" baseline="0">
                          <a:latin typeface="Calibri"/>
                          <a:ea typeface="Calibri"/>
                          <a:cs typeface="Calibri"/>
                          <a:sym typeface="Calibri"/>
                        </a:rPr>
                        <a:t>vocabulary (nouns,</a:t>
                      </a:r>
                    </a:p>
                    <a:p>
                      <a:pPr marL="0" marR="0" lvl="0" indent="0" algn="l" rtl="0">
                        <a:spcBef>
                          <a:spcPts val="0"/>
                        </a:spcBef>
                        <a:buSzPct val="25000"/>
                        <a:buNone/>
                      </a:pPr>
                      <a:r>
                        <a:rPr lang="en-US" sz="900" b="0" i="0" u="none" strike="noStrike" cap="none" baseline="0">
                          <a:latin typeface="Calibri"/>
                          <a:ea typeface="Calibri"/>
                          <a:cs typeface="Calibri"/>
                          <a:sym typeface="Calibri"/>
                        </a:rPr>
                        <a:t>plurals, verbs, pronouns,</a:t>
                      </a:r>
                    </a:p>
                    <a:p>
                      <a:pPr marL="0" marR="0" lvl="0" indent="0" algn="l" rtl="0">
                        <a:spcBef>
                          <a:spcPts val="0"/>
                        </a:spcBef>
                        <a:buSzPct val="25000"/>
                        <a:buNone/>
                      </a:pPr>
                      <a:r>
                        <a:rPr lang="en-US" sz="900" b="0" i="0" u="none" strike="noStrike" cap="none" baseline="0">
                          <a:latin typeface="Calibri"/>
                          <a:ea typeface="Calibri"/>
                          <a:cs typeface="Calibri"/>
                          <a:sym typeface="Calibri"/>
                        </a:rPr>
                        <a:t>adjectives, adverb,</a:t>
                      </a:r>
                    </a:p>
                    <a:p>
                      <a:pPr marL="0" marR="0" lvl="0" indent="0" algn="l" rtl="0">
                        <a:spcBef>
                          <a:spcPts val="0"/>
                        </a:spcBef>
                        <a:buSzPct val="25000"/>
                        <a:buNone/>
                      </a:pPr>
                      <a:r>
                        <a:rPr lang="en-US" sz="900" b="0" i="0" u="none" strike="noStrike" cap="none" baseline="0">
                          <a:latin typeface="Calibri"/>
                          <a:ea typeface="Calibri"/>
                          <a:cs typeface="Calibri"/>
                          <a:sym typeface="Calibri"/>
                        </a:rPr>
                        <a:t>content-specific)</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 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/resources (gr 2-3)</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 (e.g.,</a:t>
                      </a:r>
                    </a:p>
                    <a:p>
                      <a:pPr marL="0" marR="0" lvl="0" indent="0" algn="l" rtl="0">
                        <a:spcBef>
                          <a:spcPts val="0"/>
                        </a:spcBef>
                        <a:buSzPct val="25000"/>
                        <a:buNone/>
                      </a:pPr>
                      <a:r>
                        <a:rPr lang="en-US" sz="900" b="0" i="0" u="none" strike="noStrike" cap="none" baseline="0">
                          <a:latin typeface="Calibri"/>
                          <a:ea typeface="Calibri"/>
                          <a:cs typeface="Calibri"/>
                          <a:sym typeface="Calibri"/>
                        </a:rPr>
                        <a:t>capitalization,</a:t>
                      </a:r>
                    </a:p>
                    <a:p>
                      <a:pPr marL="0" marR="0" lvl="0" indent="0" algn="l" rtl="0">
                        <a:spcBef>
                          <a:spcPts val="0"/>
                        </a:spcBef>
                        <a:buSzPct val="25000"/>
                        <a:buNone/>
                      </a:pPr>
                      <a:r>
                        <a:rPr lang="en-US" sz="900" b="0" i="0" u="none" strike="noStrike" cap="none" baseline="0">
                          <a:latin typeface="Calibri"/>
                          <a:ea typeface="Calibri"/>
                          <a:cs typeface="Calibri"/>
                          <a:sym typeface="Calibri"/>
                        </a:rPr>
                        <a:t>punctuation; spelling)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 writing</a:t>
                      </a:r>
                    </a:p>
                    <a:p>
                      <a:pPr marL="0" marR="0" lvl="0" indent="0" algn="l" rtl="0">
                        <a:spcBef>
                          <a:spcPts val="0"/>
                        </a:spcBef>
                        <a:buSzPct val="25000"/>
                        <a:buNone/>
                      </a:pPr>
                      <a:r>
                        <a:rPr lang="en-US" sz="900" u="none" strike="noStrike" cap="none" baseline="0">
                          <a:latin typeface="Calibri"/>
                          <a:ea typeface="Calibri"/>
                          <a:cs typeface="Calibri"/>
                          <a:sym typeface="Calibri"/>
                        </a:rPr>
                        <a:t>(K) to compose</a:t>
                      </a:r>
                    </a:p>
                    <a:p>
                      <a:pPr marL="0" marR="0" lvl="0" indent="0" algn="l" rtl="0">
                        <a:spcBef>
                          <a:spcPts val="0"/>
                        </a:spcBef>
                        <a:buSzPct val="25000"/>
                        <a:buNone/>
                      </a:pPr>
                      <a:r>
                        <a:rPr lang="en-US" sz="900" u="none" strike="noStrike" cap="none" baseline="0">
                          <a:latin typeface="Calibri"/>
                          <a:ea typeface="Calibri"/>
                          <a:cs typeface="Calibri"/>
                          <a:sym typeface="Calibri"/>
                        </a:rPr>
                        <a:t>Has topic and attempts</a:t>
                      </a:r>
                    </a:p>
                    <a:p>
                      <a:pPr marL="0" marR="0" lvl="0" indent="0" algn="l" rtl="0">
                        <a:spcBef>
                          <a:spcPts val="0"/>
                        </a:spcBef>
                        <a:buSzPct val="25000"/>
                        <a:buNone/>
                      </a:pPr>
                      <a:r>
                        <a:rPr lang="en-US" sz="900" u="none" strike="noStrike" cap="none" baseline="0">
                          <a:latin typeface="Calibri"/>
                          <a:ea typeface="Calibri"/>
                          <a:cs typeface="Calibri"/>
                          <a:sym typeface="Calibri"/>
                        </a:rPr>
                        <a:t>a focus/information, but</a:t>
                      </a:r>
                    </a:p>
                    <a:p>
                      <a:pPr marL="0" marR="0" lvl="0" indent="0" algn="l" rtl="0">
                        <a:spcBef>
                          <a:spcPts val="0"/>
                        </a:spcBef>
                        <a:buSzPct val="25000"/>
                        <a:buNone/>
                      </a:pPr>
                      <a:r>
                        <a:rPr lang="en-US" sz="900" u="none" strike="noStrike" cap="none" baseline="0">
                          <a:latin typeface="Calibri"/>
                          <a:ea typeface="Calibri"/>
                          <a:cs typeface="Calibri"/>
                          <a:sym typeface="Calibri"/>
                        </a:rPr>
                        <a:t>focus may shift or not</a:t>
                      </a:r>
                    </a:p>
                    <a:p>
                      <a:pPr marL="0" marR="0" lvl="0" indent="0" algn="l" rtl="0">
                        <a:spcBef>
                          <a:spcPts val="0"/>
                        </a:spcBef>
                        <a:buSzPct val="25000"/>
                        <a:buNone/>
                      </a:pPr>
                      <a:r>
                        <a:rPr lang="en-US" sz="900" u="none" strike="noStrike" cap="none" baseline="0">
                          <a:latin typeface="Calibri"/>
                          <a:ea typeface="Calibri"/>
                          <a:cs typeface="Calibri"/>
                          <a:sym typeface="Calibri"/>
                        </a:rPr>
                        <a:t>be relevant to the topic</a:t>
                      </a:r>
                    </a:p>
                    <a:p>
                      <a:pPr marL="0" marR="0" lvl="0" indent="0" algn="l" rtl="0">
                        <a:spcBef>
                          <a:spcPts val="0"/>
                        </a:spcBef>
                        <a:buSzPct val="25000"/>
                        <a:buNone/>
                      </a:pPr>
                      <a:r>
                        <a:rPr lang="en-US" sz="900" u="none" strike="noStrike" cap="none" baseline="0">
                          <a:latin typeface="Calibri"/>
                          <a:ea typeface="Calibri"/>
                          <a:cs typeface="Calibri"/>
                          <a:sym typeface="Calibri"/>
                        </a:rPr>
                        <a:t>chosen</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Introduction,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are evident,</a:t>
                      </a:r>
                    </a:p>
                    <a:p>
                      <a:pPr marL="0" marR="0" lvl="0" indent="0" algn="l" rtl="0">
                        <a:spcBef>
                          <a:spcPts val="0"/>
                        </a:spcBef>
                        <a:buSzPct val="25000"/>
                        <a:buNone/>
                      </a:pPr>
                      <a:r>
                        <a:rPr lang="en-US" sz="900" u="none" strike="noStrike" cap="none" baseline="0">
                          <a:latin typeface="Calibri"/>
                          <a:ea typeface="Calibri"/>
                          <a:cs typeface="Calibri"/>
                          <a:sym typeface="Calibri"/>
                        </a:rPr>
                        <a:t>but may lack clarity or</a:t>
                      </a:r>
                    </a:p>
                    <a:p>
                      <a:pPr marL="0" marR="0" lvl="0" indent="0" algn="l" rtl="0">
                        <a:spcBef>
                          <a:spcPts val="0"/>
                        </a:spcBef>
                        <a:buSzPct val="25000"/>
                        <a:buNone/>
                      </a:pPr>
                      <a:r>
                        <a:rPr lang="en-US" sz="900" u="none" strike="noStrike" cap="none" baseline="0">
                          <a:latin typeface="Calibri"/>
                          <a:ea typeface="Calibri"/>
                          <a:cs typeface="Calibri"/>
                          <a:sym typeface="Calibri"/>
                        </a:rPr>
                        <a:t>Coherence (e.g., attempts to</a:t>
                      </a:r>
                    </a:p>
                    <a:p>
                      <a:pPr marL="0" marR="0" lvl="0" indent="0" algn="l" rtl="0">
                        <a:spcBef>
                          <a:spcPts val="0"/>
                        </a:spcBef>
                        <a:buSzPct val="25000"/>
                        <a:buNone/>
                      </a:pPr>
                      <a:r>
                        <a:rPr lang="en-US" sz="900" u="none" strike="noStrike" cap="none" baseline="0">
                          <a:latin typeface="Calibri"/>
                          <a:ea typeface="Calibri"/>
                          <a:cs typeface="Calibri"/>
                          <a:sym typeface="Calibri"/>
                        </a:rPr>
                        <a:t>connect ideas, but may</a:t>
                      </a:r>
                    </a:p>
                    <a:p>
                      <a:pPr marL="0" marR="0" lvl="0" indent="0" algn="l" rtl="0">
                        <a:spcBef>
                          <a:spcPts val="0"/>
                        </a:spcBef>
                        <a:buSzPct val="25000"/>
                        <a:buNone/>
                      </a:pPr>
                      <a:r>
                        <a:rPr lang="en-US" sz="900" u="none" strike="noStrike" cap="none" baseline="0">
                          <a:latin typeface="Calibri"/>
                          <a:ea typeface="Calibri"/>
                          <a:cs typeface="Calibri"/>
                          <a:sym typeface="Calibri"/>
                        </a:rPr>
                        <a:t>not be logical or make</a:t>
                      </a:r>
                    </a:p>
                    <a:p>
                      <a:pPr marL="0" marR="0" lvl="0" indent="0" algn="l" rtl="0">
                        <a:spcBef>
                          <a:spcPts val="0"/>
                        </a:spcBef>
                        <a:buSzPct val="25000"/>
                        <a:buNone/>
                      </a:pPr>
                      <a:r>
                        <a:rPr lang="en-US" sz="900" u="none" strike="noStrike" cap="none" baseline="0">
                          <a:latin typeface="Calibri"/>
                          <a:ea typeface="Calibri"/>
                          <a:cs typeface="Calibri"/>
                          <a:sym typeface="Calibri"/>
                        </a:rPr>
                        <a:t>sense)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a:t>
                      </a:r>
                    </a:p>
                    <a:p>
                      <a:pPr marL="0" marR="0" lvl="0" indent="0" algn="l" rtl="0">
                        <a:spcBef>
                          <a:spcPts val="0"/>
                        </a:spcBef>
                        <a:buSzPct val="25000"/>
                        <a:buNone/>
                      </a:pPr>
                      <a:r>
                        <a:rPr lang="en-US" sz="900" u="none" strike="noStrike" cap="none" baseline="0">
                          <a:latin typeface="Calibri"/>
                          <a:ea typeface="Calibri"/>
                          <a:cs typeface="Calibri"/>
                          <a:sym typeface="Calibri"/>
                        </a:rPr>
                        <a:t>strategies are evident in</a:t>
                      </a:r>
                    </a:p>
                    <a:p>
                      <a:pPr marL="0" marR="0" lvl="0" indent="0" algn="l" rtl="0">
                        <a:spcBef>
                          <a:spcPts val="0"/>
                        </a:spcBef>
                        <a:buSzPct val="25000"/>
                        <a:buNone/>
                      </a:pPr>
                      <a:r>
                        <a:rPr lang="en-US" sz="900" u="none" strike="noStrike" cap="none" baseline="0">
                          <a:latin typeface="Calibri"/>
                          <a:ea typeface="Calibri"/>
                          <a:cs typeface="Calibri"/>
                          <a:sym typeface="Calibri"/>
                        </a:rPr>
                        <a:t>drawings or writing (gr</a:t>
                      </a:r>
                    </a:p>
                    <a:p>
                      <a:pPr marL="0" marR="0" lvl="0" indent="0" algn="l" rtl="0">
                        <a:spcBef>
                          <a:spcPts val="0"/>
                        </a:spcBef>
                        <a:buSzPct val="25000"/>
                        <a:buNone/>
                      </a:pPr>
                      <a:r>
                        <a:rPr lang="en-US" sz="900" u="none" strike="noStrike" cap="none" baseline="0">
                          <a:latin typeface="Calibri"/>
                          <a:ea typeface="Calibri"/>
                          <a:cs typeface="Calibri"/>
                          <a:sym typeface="Calibri"/>
                        </a:rPr>
                        <a:t>K-3), or with support/</a:t>
                      </a:r>
                    </a:p>
                    <a:p>
                      <a:pPr marL="0" marR="0" lvl="0" indent="0" algn="l" rtl="0">
                        <a:spcBef>
                          <a:spcPts val="0"/>
                        </a:spcBef>
                        <a:buSzPct val="25000"/>
                        <a:buNone/>
                      </a:pPr>
                      <a:r>
                        <a:rPr lang="en-US" sz="900" u="none" strike="noStrike" cap="none" baseline="0">
                          <a:latin typeface="Calibri"/>
                          <a:ea typeface="Calibri"/>
                          <a:cs typeface="Calibri"/>
                          <a:sym typeface="Calibri"/>
                        </a:rPr>
                        <a:t>questioning from peers</a:t>
                      </a:r>
                    </a:p>
                    <a:p>
                      <a:pPr marL="0" marR="0" lvl="0" indent="0" algn="l" rtl="0">
                        <a:spcBef>
                          <a:spcPts val="0"/>
                        </a:spcBef>
                        <a:buSzPct val="25000"/>
                        <a:buNone/>
                      </a:pPr>
                      <a:r>
                        <a:rPr lang="en-US" sz="900" u="none" strike="noStrike" cap="none" baseline="0">
                          <a:latin typeface="Calibri"/>
                          <a:ea typeface="Calibri"/>
                          <a:cs typeface="Calibri"/>
                          <a:sym typeface="Calibri"/>
                        </a:rPr>
                        <a:t>or adults (gr K -1)</a:t>
                      </a:r>
                    </a:p>
                    <a:p>
                      <a:pPr marL="0" marR="0" lvl="0" indent="0" algn="l" rtl="0">
                        <a:spcBef>
                          <a:spcPts val="0"/>
                        </a:spcBef>
                        <a:buSzPct val="25000"/>
                        <a:buNone/>
                      </a:pPr>
                      <a:r>
                        <a:rPr lang="en-US" sz="900" u="none" strike="noStrike" cap="none" baseline="0">
                          <a:latin typeface="Calibri"/>
                          <a:ea typeface="Calibri"/>
                          <a:cs typeface="Calibri"/>
                          <a:sym typeface="Calibri"/>
                        </a:rPr>
                        <a:t>Ideas may not be fully</a:t>
                      </a:r>
                    </a:p>
                    <a:p>
                      <a:pPr marL="0" marR="0" lvl="0" indent="0" algn="l" rtl="0">
                        <a:spcBef>
                          <a:spcPts val="0"/>
                        </a:spcBef>
                        <a:buSzPct val="25000"/>
                        <a:buNone/>
                      </a:pPr>
                      <a:r>
                        <a:rPr lang="en-US" sz="900" u="none" strike="noStrike" cap="none" baseline="0">
                          <a:latin typeface="Calibri"/>
                          <a:ea typeface="Calibri"/>
                          <a:cs typeface="Calibri"/>
                          <a:sym typeface="Calibri"/>
                        </a:rPr>
                        <a:t>elaborated or details</a:t>
                      </a:r>
                    </a:p>
                    <a:p>
                      <a:pPr marL="0" marR="0" lvl="0" indent="0" algn="l" rtl="0">
                        <a:spcBef>
                          <a:spcPts val="0"/>
                        </a:spcBef>
                        <a:buSzPct val="25000"/>
                        <a:buNone/>
                      </a:pPr>
                      <a:r>
                        <a:rPr lang="en-US" sz="900" u="none" strike="noStrike" cap="none" baseline="0">
                          <a:latin typeface="Calibri"/>
                          <a:ea typeface="Calibri"/>
                          <a:cs typeface="Calibri"/>
                          <a:sym typeface="Calibri"/>
                        </a:rPr>
                        <a:t>may be insufficient to</a:t>
                      </a:r>
                    </a:p>
                    <a:p>
                      <a:pPr marL="0" marR="0" lvl="0" indent="0" algn="l" rtl="0">
                        <a:spcBef>
                          <a:spcPts val="0"/>
                        </a:spcBef>
                        <a:buSzPct val="25000"/>
                        <a:buNone/>
                      </a:pPr>
                      <a:r>
                        <a:rPr lang="en-US" sz="900" u="none" strike="noStrike" cap="none" baseline="0">
                          <a:latin typeface="Calibri"/>
                          <a:ea typeface="Calibri"/>
                          <a:cs typeface="Calibri"/>
                          <a:sym typeface="Calibri"/>
                        </a:rPr>
                        <a:t>support topic</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a:t>
                      </a:r>
                    </a:p>
                    <a:p>
                      <a:pPr marL="0" marR="0" lvl="0" indent="0" algn="l" rtl="0">
                        <a:spcBef>
                          <a:spcPts val="0"/>
                        </a:spcBef>
                        <a:buSzPct val="25000"/>
                        <a:buNone/>
                      </a:pPr>
                      <a:r>
                        <a:rPr lang="en-US" sz="900" u="none" strike="noStrike" cap="none" baseline="0">
                          <a:latin typeface="Calibri"/>
                          <a:ea typeface="Calibri"/>
                          <a:cs typeface="Calibri"/>
                          <a:sym typeface="Calibri"/>
                        </a:rPr>
                        <a:t>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a:t>
                      </a:r>
                    </a:p>
                    <a:p>
                      <a:pPr marL="0" marR="0" lvl="0" indent="0" algn="l" rtl="0">
                        <a:spcBef>
                          <a:spcPts val="0"/>
                        </a:spcBef>
                        <a:buSzPct val="25000"/>
                        <a:buNone/>
                      </a:pPr>
                      <a:r>
                        <a:rPr lang="en-US" sz="900" u="none" strike="noStrike" cap="none" baseline="0">
                          <a:latin typeface="Calibri"/>
                          <a:ea typeface="Calibri"/>
                          <a:cs typeface="Calibri"/>
                          <a:sym typeface="Calibri"/>
                        </a:rPr>
                        <a:t>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 basic mechanics and word use with some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 drawing, dictation, &amp; 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Attempts to identify a</a:t>
                      </a:r>
                    </a:p>
                    <a:p>
                      <a:pPr marL="0" marR="0" lvl="0" indent="0" algn="l" rtl="0">
                        <a:spcBef>
                          <a:spcPts val="0"/>
                        </a:spcBef>
                        <a:buSzPct val="25000"/>
                        <a:buNone/>
                      </a:pPr>
                      <a:r>
                        <a:rPr lang="en-US" sz="900" u="none" strike="noStrike" cap="none" baseline="0">
                          <a:latin typeface="Calibri"/>
                          <a:ea typeface="Calibri"/>
                          <a:cs typeface="Calibri"/>
                          <a:sym typeface="Calibri"/>
                        </a:rPr>
                        <a:t>topic but lacks a focus</a:t>
                      </a:r>
                    </a:p>
                    <a:p>
                      <a:pPr marL="0" marR="0" lvl="0" indent="0" algn="l" rtl="0">
                        <a:spcBef>
                          <a:spcPts val="0"/>
                        </a:spcBef>
                        <a:buSzPct val="25000"/>
                        <a:buNone/>
                      </a:pPr>
                      <a:r>
                        <a:rPr lang="en-US" sz="900" u="none" strike="noStrike" cap="none" baseline="0">
                          <a:latin typeface="Calibri"/>
                          <a:ea typeface="Calibri"/>
                          <a:cs typeface="Calibri"/>
                          <a:sym typeface="Calibri"/>
                        </a:rPr>
                        <a:t>or may have more than</a:t>
                      </a:r>
                    </a:p>
                    <a:p>
                      <a:pPr marL="0" marR="0" lvl="0" indent="0" algn="l" rtl="0">
                        <a:spcBef>
                          <a:spcPts val="0"/>
                        </a:spcBef>
                        <a:buSzPct val="25000"/>
                        <a:buNone/>
                      </a:pPr>
                      <a:r>
                        <a:rPr lang="en-US" sz="900" u="none" strike="noStrike" cap="none" baseline="0">
                          <a:latin typeface="Calibri"/>
                          <a:ea typeface="Calibri"/>
                          <a:cs typeface="Calibri"/>
                          <a:sym typeface="Calibri"/>
                        </a:rPr>
                        <a:t>one topic or confusing</a:t>
                      </a:r>
                    </a:p>
                    <a:p>
                      <a:pPr marL="0" marR="0" lvl="0" indent="0" algn="l" rtl="0">
                        <a:spcBef>
                          <a:spcPts val="0"/>
                        </a:spcBef>
                        <a:buSzPct val="25000"/>
                        <a:buNone/>
                      </a:pPr>
                      <a:r>
                        <a:rPr lang="en-US" sz="900" u="none" strike="noStrike" cap="none" baseline="0">
                          <a:latin typeface="Calibri"/>
                          <a:ea typeface="Calibri"/>
                          <a:cs typeface="Calibri"/>
                          <a:sym typeface="Calibri"/>
                        </a:rPr>
                        <a:t>topic as stated</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introduction,</a:t>
                      </a:r>
                    </a:p>
                    <a:p>
                      <a:pPr marL="0" marR="0" lvl="0" indent="0" algn="l" rtl="0">
                        <a:spcBef>
                          <a:spcPts val="0"/>
                        </a:spcBef>
                        <a:buSzPct val="25000"/>
                        <a:buNone/>
                      </a:pPr>
                      <a:r>
                        <a:rPr lang="en-US" sz="900" u="none" strike="noStrike" cap="none" baseline="0">
                          <a:latin typeface="Calibri"/>
                          <a:ea typeface="Calibri"/>
                          <a:cs typeface="Calibri"/>
                          <a:sym typeface="Calibri"/>
                        </a:rPr>
                        <a:t>body, and conclusion,</a:t>
                      </a:r>
                    </a:p>
                    <a:p>
                      <a:pPr marL="0" marR="0" lvl="0" indent="0" algn="l" rtl="0">
                        <a:spcBef>
                          <a:spcPts val="0"/>
                        </a:spcBef>
                        <a:buSzPct val="25000"/>
                        <a:buNone/>
                      </a:pPr>
                      <a:r>
                        <a:rPr lang="en-US" sz="900" u="none" strike="noStrike" cap="none" baseline="0">
                          <a:latin typeface="Calibri"/>
                          <a:ea typeface="Calibri"/>
                          <a:cs typeface="Calibri"/>
                          <a:sym typeface="Calibri"/>
                        </a:rPr>
                        <a:t>but one or more parts</a:t>
                      </a:r>
                    </a:p>
                    <a:p>
                      <a:pPr marL="0" marR="0" lvl="0" indent="0" algn="l" rtl="0">
                        <a:spcBef>
                          <a:spcPts val="0"/>
                        </a:spcBef>
                        <a:buSzPct val="25000"/>
                        <a:buNone/>
                      </a:pPr>
                      <a:r>
                        <a:rPr lang="en-US" sz="900" u="none" strike="noStrike" cap="none" baseline="0">
                          <a:latin typeface="Calibri"/>
                          <a:ea typeface="Calibri"/>
                          <a:cs typeface="Calibri"/>
                          <a:sym typeface="Calibri"/>
                        </a:rPr>
                        <a:t>are missing</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No details provided or</a:t>
                      </a:r>
                    </a:p>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which may be random,</a:t>
                      </a:r>
                    </a:p>
                    <a:p>
                      <a:pPr marL="0" marR="0" lvl="0" indent="0" algn="l" rtl="0">
                        <a:spcBef>
                          <a:spcPts val="0"/>
                        </a:spcBef>
                        <a:buSzPct val="25000"/>
                        <a:buNone/>
                      </a:pPr>
                      <a:r>
                        <a:rPr lang="en-US" sz="900" u="none" strike="noStrike" cap="none" baseline="0">
                          <a:latin typeface="Calibri"/>
                          <a:ea typeface="Calibri"/>
                          <a:cs typeface="Calibri"/>
                          <a:sym typeface="Calibri"/>
                        </a:rPr>
                        <a:t>inaccurate, or irrelevant</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a:t>
                      </a:r>
                    </a:p>
                    <a:p>
                      <a:pPr marL="0" marR="0" lvl="0" indent="0" algn="l" rtl="0">
                        <a:spcBef>
                          <a:spcPts val="0"/>
                        </a:spcBef>
                        <a:buSzPct val="25000"/>
                        <a:buNone/>
                      </a:pPr>
                      <a:r>
                        <a:rPr lang="en-US" sz="900" u="none" strike="noStrike" cap="none" baseline="0">
                          <a:latin typeface="Calibri"/>
                          <a:ea typeface="Calibri"/>
                          <a:cs typeface="Calibri"/>
                          <a:sym typeface="Calibri"/>
                        </a:rPr>
                        <a:t>revise</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 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below grade-level</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with</a:t>
                      </a:r>
                    </a:p>
                    <a:p>
                      <a:pPr marL="0" marR="0" lvl="0" indent="0" algn="l" rtl="0">
                        <a:spcBef>
                          <a:spcPts val="0"/>
                        </a:spcBef>
                        <a:buSzPct val="25000"/>
                        <a:buNone/>
                      </a:pPr>
                      <a:r>
                        <a:rPr lang="en-US" sz="900" u="none" strike="noStrike" cap="none" baseline="0">
                          <a:latin typeface="Calibri"/>
                          <a:ea typeface="Calibri"/>
                          <a:cs typeface="Calibri"/>
                          <a:sym typeface="Calibri"/>
                        </a:rPr>
                        <a:t>frequent errors</a:t>
                      </a:r>
                    </a:p>
                  </a:txBody>
                  <a:tcPr marL="27750"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45" name="Shape 145"/>
          <p:cNvSpPr/>
          <p:nvPr/>
        </p:nvSpPr>
        <p:spPr>
          <a:xfrm>
            <a:off x="207024" y="357361"/>
            <a:ext cx="7248671" cy="346227"/>
          </a:xfrm>
          <a:prstGeom prst="rect">
            <a:avLst/>
          </a:prstGeom>
          <a:noFill/>
          <a:ln>
            <a:noFill/>
          </a:ln>
        </p:spPr>
        <p:txBody>
          <a:bodyPr lIns="96875" tIns="48425" rIns="96875" bIns="48425" anchor="t" anchorCtr="0">
            <a:noAutofit/>
          </a:bodyPr>
          <a:lstStyle/>
          <a:p>
            <a:pPr marL="0" marR="0" lvl="0" indent="0" algn="ctr"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K - 2: Generic 4-Point Informational/Explanatory Writing Rubric </a:t>
            </a:r>
          </a:p>
        </p:txBody>
      </p:sp>
      <p:sp>
        <p:nvSpPr>
          <p:cNvPr id="147" name="Shape 147"/>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893975986"/>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13297284"/>
              </p:ext>
            </p:extLst>
          </p:nvPr>
        </p:nvGraphicFramePr>
        <p:xfrm>
          <a:off x="566740" y="381000"/>
          <a:ext cx="6638925" cy="5004815"/>
        </p:xfrm>
        <a:graphic>
          <a:graphicData uri="http://schemas.openxmlformats.org/drawingml/2006/table">
            <a:tbl>
              <a:tblPr firstRow="1" bandRow="1">
                <a:tableStyleId>{5940675A-B579-460E-94D1-54222C63F5DA}</a:tableStyleId>
              </a:tblPr>
              <a:tblGrid>
                <a:gridCol w="6638925"/>
              </a:tblGrid>
              <a:tr h="29748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rPr>
                        <a:t>Performance Task Answer Key (Optional)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Your class is creating a poster exhibit about Africa.  You have been asked to create a poster so people will want to go on an African Safari.   Give your poster a title.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Your poster will have three parts: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Illustrations that tell about your poster</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An exciting introduction</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Basic information which should include:</a:t>
                      </a:r>
                    </a:p>
                    <a:p>
                      <a:pPr marL="342900"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how they will get there</a:t>
                      </a:r>
                    </a:p>
                    <a:p>
                      <a:pPr marL="342900"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where they will stay</a:t>
                      </a:r>
                    </a:p>
                    <a:p>
                      <a:pPr marL="342900"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how they will get around</a:t>
                      </a:r>
                    </a:p>
                    <a:p>
                      <a:pPr marL="342900" marR="0" lvl="0" indent="1682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what they will see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You may also include other information that you feel would make an African Safari something people would like to do.  Use details and examples from both texts </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An Adventure in African</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and </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African Animals</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a:t>
                      </a: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577597">
                <a:tc>
                  <a:txBody>
                    <a:bodyPr/>
                    <a:lstStyle/>
                    <a:p>
                      <a:pPr algn="ctr"/>
                      <a:r>
                        <a:rPr lang="en-US" sz="1900" b="1" dirty="0" smtClean="0"/>
                        <a:t>Student’s Title</a:t>
                      </a:r>
                      <a:r>
                        <a:rPr lang="en-US" sz="1900" dirty="0" smtClean="0"/>
                        <a:t> </a:t>
                      </a:r>
                    </a:p>
                    <a:p>
                      <a:pPr marL="171450" indent="-171450" algn="ctr">
                        <a:buFont typeface="Arial" panose="020B0604020202020204" pitchFamily="34" charset="0"/>
                        <a:buChar char="•"/>
                      </a:pPr>
                      <a:r>
                        <a:rPr lang="en-US" sz="1300" i="1" dirty="0" smtClean="0"/>
                        <a:t>Title is reflected in the poster content.</a:t>
                      </a:r>
                    </a:p>
                  </a:txBody>
                  <a:tcPr marL="97155" marR="97155">
                    <a:lnL w="12700" cap="flat" cmpd="sng" algn="ctr">
                      <a:solidFill>
                        <a:schemeClr val="tx1"/>
                      </a:solidFill>
                      <a:prstDash val="solid"/>
                      <a:round/>
                      <a:headEnd type="none" w="med" len="med"/>
                      <a:tailEnd type="none" w="med" len="med"/>
                    </a:lnL>
                  </a:tcPr>
                </a:tc>
              </a:tr>
              <a:tr h="676655">
                <a:tc>
                  <a:txBody>
                    <a:bodyPr/>
                    <a:lstStyle/>
                    <a:p>
                      <a:r>
                        <a:rPr lang="en-US" sz="1100" dirty="0" smtClean="0"/>
                        <a:t>Illustrations </a:t>
                      </a:r>
                    </a:p>
                    <a:p>
                      <a:endParaRPr lang="en-US" sz="1100" dirty="0" smtClean="0"/>
                    </a:p>
                    <a:p>
                      <a:r>
                        <a:rPr lang="en-US" sz="1100" dirty="0" smtClean="0"/>
                        <a:t>Student illustrations should connect to the words and ideas of the poster.</a:t>
                      </a:r>
                    </a:p>
                  </a:txBody>
                  <a:tcPr marL="97155" marR="97155">
                    <a:lnL w="12700" cap="flat" cmpd="sng" algn="ctr">
                      <a:solidFill>
                        <a:schemeClr val="tx1"/>
                      </a:solidFill>
                      <a:prstDash val="solid"/>
                      <a:round/>
                      <a:headEnd type="none" w="med" len="med"/>
                      <a:tailEnd type="none" w="med" len="med"/>
                    </a:lnL>
                  </a:tcPr>
                </a:tc>
              </a:tr>
              <a:tr h="381000">
                <a:tc>
                  <a:txBody>
                    <a:bodyPr/>
                    <a:lstStyle/>
                    <a:p>
                      <a:pPr algn="ctr"/>
                      <a:r>
                        <a:rPr lang="en-US" sz="1900" b="1" dirty="0" smtClean="0"/>
                        <a:t>Introduction</a:t>
                      </a:r>
                      <a:endParaRPr lang="en-US" sz="1900" b="1" dirty="0"/>
                    </a:p>
                  </a:txBody>
                  <a:tcPr marL="97155" marR="97155">
                    <a:lnL w="12700" cap="flat" cmpd="sng" algn="ctr">
                      <a:solidFill>
                        <a:schemeClr val="tx1"/>
                      </a:solidFill>
                      <a:prstDash val="solid"/>
                      <a:round/>
                      <a:headEnd type="none" w="med" len="med"/>
                      <a:tailEnd type="none" w="med" len="med"/>
                    </a:lnL>
                  </a:tcPr>
                </a:tc>
              </a:tr>
              <a:tr h="381000">
                <a:tc>
                  <a:txBody>
                    <a:bodyPr/>
                    <a:lstStyle/>
                    <a:p>
                      <a:pPr marL="285750" indent="-285750" algn="ctr">
                        <a:buFont typeface="Arial" panose="020B0604020202020204" pitchFamily="34" charset="0"/>
                        <a:buChar char="•"/>
                      </a:pPr>
                      <a:r>
                        <a:rPr lang="en-US" sz="1500" i="1" dirty="0" smtClean="0"/>
                        <a:t>Student introduces poster with an exciting tone</a:t>
                      </a:r>
                      <a:endParaRPr lang="en-US" sz="1500" i="1" dirty="0"/>
                    </a:p>
                  </a:txBody>
                  <a:tcPr marL="97155" marR="97155">
                    <a:lnL w="12700" cap="flat" cmpd="sng" algn="ctr">
                      <a:solidFill>
                        <a:schemeClr val="tx1"/>
                      </a:solidFill>
                      <a:prstDash val="solid"/>
                      <a:round/>
                      <a:headEnd type="none" w="med" len="med"/>
                      <a:tailEnd type="none" w="med" len="med"/>
                    </a:ln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0810970"/>
              </p:ext>
            </p:extLst>
          </p:nvPr>
        </p:nvGraphicFramePr>
        <p:xfrm>
          <a:off x="559437" y="5448300"/>
          <a:ext cx="6638925" cy="762000"/>
        </p:xfrm>
        <a:graphic>
          <a:graphicData uri="http://schemas.openxmlformats.org/drawingml/2006/table">
            <a:tbl>
              <a:tblPr firstRow="1" bandRow="1">
                <a:tableStyleId>{5940675A-B579-460E-94D1-54222C63F5DA}</a:tableStyleId>
              </a:tblPr>
              <a:tblGrid>
                <a:gridCol w="6638925"/>
              </a:tblGrid>
              <a:tr h="381000">
                <a:tc>
                  <a:txBody>
                    <a:bodyPr/>
                    <a:lstStyle/>
                    <a:p>
                      <a:pPr algn="ctr"/>
                      <a:r>
                        <a:rPr lang="en-US" sz="1900" b="1" dirty="0" smtClean="0"/>
                        <a:t>Basic Information</a:t>
                      </a:r>
                      <a:endParaRPr lang="en-US" sz="1900" b="1" dirty="0"/>
                    </a:p>
                  </a:txBody>
                  <a:tcPr marL="97155" marR="97155">
                    <a:lnL w="12700" cap="flat" cmpd="sng" algn="ctr">
                      <a:solidFill>
                        <a:schemeClr val="tx1"/>
                      </a:solidFill>
                      <a:prstDash val="solid"/>
                      <a:round/>
                      <a:headEnd type="none" w="med" len="med"/>
                      <a:tailEnd type="none" w="med" len="med"/>
                    </a:lnL>
                  </a:tcPr>
                </a:tc>
              </a:tr>
              <a:tr h="381000">
                <a:tc>
                  <a:txBody>
                    <a:bodyPr/>
                    <a:lstStyle/>
                    <a:p>
                      <a:pPr marL="285750" indent="-285750" algn="ctr">
                        <a:buFont typeface="Arial" panose="020B0604020202020204" pitchFamily="34" charset="0"/>
                        <a:buChar char="•"/>
                      </a:pPr>
                      <a:r>
                        <a:rPr lang="en-US" sz="1500" i="1" dirty="0" smtClean="0"/>
                        <a:t>Student presents</a:t>
                      </a:r>
                      <a:r>
                        <a:rPr lang="en-US" sz="1500" i="1" baseline="0" dirty="0" smtClean="0"/>
                        <a:t> the basic information listed on task.</a:t>
                      </a:r>
                      <a:endParaRPr lang="en-US" sz="1500" i="1" dirty="0"/>
                    </a:p>
                  </a:txBody>
                  <a:tcPr marL="97155" marR="97155" anchor="ctr">
                    <a:lnL w="12700" cap="flat" cmpd="sng" algn="ctr">
                      <a:solidFill>
                        <a:schemeClr val="tx1"/>
                      </a:solidFill>
                      <a:prstDash val="solid"/>
                      <a:round/>
                      <a:headEnd type="none" w="med" len="med"/>
                      <a:tailEnd type="none" w="med" len="med"/>
                    </a:ln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95502679"/>
              </p:ext>
            </p:extLst>
          </p:nvPr>
        </p:nvGraphicFramePr>
        <p:xfrm>
          <a:off x="548642" y="6239933"/>
          <a:ext cx="6649717" cy="2577931"/>
        </p:xfrm>
        <a:graphic>
          <a:graphicData uri="http://schemas.openxmlformats.org/drawingml/2006/table">
            <a:tbl>
              <a:tblPr firstRow="1" bandRow="1">
                <a:tableStyleId>{5940675A-B579-460E-94D1-54222C63F5DA}</a:tableStyleId>
              </a:tblPr>
              <a:tblGrid>
                <a:gridCol w="560773"/>
                <a:gridCol w="520312"/>
                <a:gridCol w="520312"/>
                <a:gridCol w="520312"/>
                <a:gridCol w="621836"/>
                <a:gridCol w="621836"/>
                <a:gridCol w="621836"/>
                <a:gridCol w="621836"/>
                <a:gridCol w="572545"/>
                <a:gridCol w="431800"/>
                <a:gridCol w="431800"/>
                <a:gridCol w="604519"/>
              </a:tblGrid>
              <a:tr h="699299">
                <a:tc gridSpan="12">
                  <a:txBody>
                    <a:bodyPr/>
                    <a:lstStyle/>
                    <a:p>
                      <a:r>
                        <a:rPr lang="en-US" sz="1300" b="0" dirty="0" smtClean="0"/>
                        <a:t>Students receive three scores, one for each criterion.  In</a:t>
                      </a:r>
                      <a:r>
                        <a:rPr lang="en-US" sz="1300" b="0" baseline="0" dirty="0" smtClean="0"/>
                        <a:t> grade two, use your judgment  along with the </a:t>
                      </a:r>
                      <a:r>
                        <a:rPr lang="en-US" sz="1300" b="1" baseline="0" dirty="0" smtClean="0"/>
                        <a:t>writing rubric </a:t>
                      </a:r>
                      <a:r>
                        <a:rPr lang="en-US" sz="1300" b="0" baseline="0" dirty="0" smtClean="0"/>
                        <a:t>to decide how the final product best supports each of these three areas.  </a:t>
                      </a:r>
                      <a:endParaRPr lang="en-US" sz="1300" b="0" dirty="0"/>
                    </a:p>
                  </a:txBody>
                  <a:tcPr marL="97155" marR="97155" marT="47897" marB="47897"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1084871">
                <a:tc gridSpan="4">
                  <a:txBody>
                    <a:bodyPr/>
                    <a:lstStyle/>
                    <a:p>
                      <a:r>
                        <a:rPr lang="en-US" sz="1200" b="1" dirty="0" smtClean="0"/>
                        <a:t>Purpose and Organization (4)</a:t>
                      </a:r>
                    </a:p>
                    <a:p>
                      <a:pPr marL="171450" indent="-171450">
                        <a:buFont typeface="Arial" panose="020B0604020202020204" pitchFamily="34" charset="0"/>
                        <a:buChar char="•"/>
                      </a:pPr>
                      <a:r>
                        <a:rPr lang="en-US" sz="900" b="0" dirty="0" smtClean="0"/>
                        <a:t>Introduces the topic</a:t>
                      </a:r>
                    </a:p>
                    <a:p>
                      <a:pPr marL="171450" indent="-171450">
                        <a:buFont typeface="Arial" panose="020B0604020202020204" pitchFamily="34" charset="0"/>
                        <a:buChar char="•"/>
                      </a:pPr>
                      <a:r>
                        <a:rPr lang="en-US" sz="900" b="0" baseline="0" dirty="0" smtClean="0"/>
                        <a:t>Illustrations support topic</a:t>
                      </a:r>
                    </a:p>
                    <a:p>
                      <a:pPr marL="171450" indent="-171450">
                        <a:buFont typeface="Arial" panose="020B0604020202020204" pitchFamily="34" charset="0"/>
                        <a:buChar char="•"/>
                      </a:pPr>
                      <a:r>
                        <a:rPr lang="en-US" sz="900" b="0" baseline="0" dirty="0" smtClean="0"/>
                        <a:t>Connects ideas of Safari from the texts </a:t>
                      </a:r>
                    </a:p>
                    <a:p>
                      <a:pPr marL="171450" indent="-171450">
                        <a:buFont typeface="Arial" panose="020B0604020202020204" pitchFamily="34" charset="0"/>
                        <a:buChar char="•"/>
                      </a:pPr>
                      <a:r>
                        <a:rPr lang="en-US" sz="900" b="0" baseline="0" dirty="0" smtClean="0"/>
                        <a:t>Poster has good transitions between basic information (paragraphs)</a:t>
                      </a:r>
                    </a:p>
                  </a:txBody>
                  <a:tcPr marL="97155" marR="97155" marT="47897" marB="47897">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r>
                        <a:rPr lang="en-US" sz="1200" b="1" dirty="0" smtClean="0"/>
                        <a:t>Language -Elaboration of Evidence (4)</a:t>
                      </a:r>
                    </a:p>
                    <a:p>
                      <a:pPr marL="171450" indent="-171450">
                        <a:buFont typeface="Arial" panose="020B0604020202020204" pitchFamily="34" charset="0"/>
                        <a:buChar char="•"/>
                      </a:pPr>
                      <a:r>
                        <a:rPr lang="en-US" sz="900" b="0" dirty="0" smtClean="0"/>
                        <a:t>Introduction is exciting and with elaboration</a:t>
                      </a:r>
                      <a:endParaRPr lang="en-US" sz="900" b="0" baseline="0" dirty="0" smtClean="0"/>
                    </a:p>
                    <a:p>
                      <a:pPr marL="171450" indent="-171450">
                        <a:buFont typeface="Arial" panose="020B0604020202020204" pitchFamily="34" charset="0"/>
                        <a:buChar char="•"/>
                      </a:pPr>
                      <a:r>
                        <a:rPr lang="en-US" sz="900" b="0" baseline="0" dirty="0" smtClean="0"/>
                        <a:t>Uses vocabulary learned from the texts</a:t>
                      </a:r>
                    </a:p>
                    <a:p>
                      <a:pPr marL="171450" indent="-171450">
                        <a:buFont typeface="Arial" panose="020B0604020202020204" pitchFamily="34" charset="0"/>
                        <a:buChar char="•"/>
                      </a:pPr>
                      <a:r>
                        <a:rPr lang="en-US" sz="900" b="0" baseline="0" dirty="0" smtClean="0"/>
                        <a:t>Language maintains an exciting and positive voice throughout the poster</a:t>
                      </a:r>
                      <a:endParaRPr lang="en-US" sz="900" b="0" dirty="0"/>
                    </a:p>
                  </a:txBody>
                  <a:tcPr marL="97155" marR="97155" marT="47897" marB="47897">
                    <a:solidFill>
                      <a:schemeClr val="bg1">
                        <a:lumMod val="8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r>
                        <a:rPr lang="en-US" sz="1200" b="1" dirty="0" smtClean="0"/>
                        <a:t>Conventions (4)</a:t>
                      </a:r>
                    </a:p>
                    <a:p>
                      <a:pPr marL="171450" indent="-171450">
                        <a:buFont typeface="Arial" panose="020B0604020202020204" pitchFamily="34" charset="0"/>
                        <a:buChar char="•"/>
                      </a:pPr>
                      <a:r>
                        <a:rPr lang="en-US" sz="900" b="0" dirty="0" smtClean="0"/>
                        <a:t>Uses words appropriate to grade</a:t>
                      </a:r>
                    </a:p>
                    <a:p>
                      <a:pPr marL="171450" indent="-171450">
                        <a:buFont typeface="Arial" panose="020B0604020202020204" pitchFamily="34" charset="0"/>
                        <a:buChar char="•"/>
                      </a:pPr>
                      <a:r>
                        <a:rPr lang="en-US" sz="900" b="0" dirty="0" smtClean="0"/>
                        <a:t>Uses capitals and periods correctly</a:t>
                      </a:r>
                    </a:p>
                    <a:p>
                      <a:pPr marL="171450" indent="-171450">
                        <a:buFont typeface="Arial" panose="020B0604020202020204" pitchFamily="34" charset="0"/>
                        <a:buChar char="•"/>
                      </a:pPr>
                      <a:r>
                        <a:rPr lang="en-US" sz="900" b="0" dirty="0" smtClean="0"/>
                        <a:t>If a series uses commas correctly</a:t>
                      </a:r>
                    </a:p>
                    <a:p>
                      <a:pPr marL="171450" indent="-171450">
                        <a:buFont typeface="Arial" panose="020B0604020202020204" pitchFamily="34" charset="0"/>
                        <a:buChar char="•"/>
                      </a:pPr>
                      <a:r>
                        <a:rPr lang="en-US" sz="900" b="0" dirty="0" smtClean="0"/>
                        <a:t>Very minor errors in spelling</a:t>
                      </a:r>
                      <a:endParaRPr lang="en-US" sz="900" b="0" dirty="0"/>
                    </a:p>
                  </a:txBody>
                  <a:tcPr marL="97155" marR="97155" marT="47897" marB="47897">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88499">
                <a:tc>
                  <a:txBody>
                    <a:bodyPr/>
                    <a:lstStyle/>
                    <a:p>
                      <a:pPr algn="ctr"/>
                      <a:r>
                        <a:rPr lang="en-US" sz="1700" b="1" dirty="0" smtClean="0"/>
                        <a:t>1</a:t>
                      </a:r>
                      <a:endParaRPr lang="en-US" sz="1700" b="1" dirty="0"/>
                    </a:p>
                  </a:txBody>
                  <a:tcPr marL="97155" marR="97155" marT="47897" marB="47897"/>
                </a:tc>
                <a:tc>
                  <a:txBody>
                    <a:bodyPr/>
                    <a:lstStyle/>
                    <a:p>
                      <a:pPr algn="ctr"/>
                      <a:r>
                        <a:rPr lang="en-US" sz="1700" b="1" dirty="0" smtClean="0"/>
                        <a:t>2</a:t>
                      </a:r>
                      <a:endParaRPr lang="en-US" sz="1700" b="1" dirty="0"/>
                    </a:p>
                  </a:txBody>
                  <a:tcPr marL="97155" marR="97155" marT="47897" marB="47897"/>
                </a:tc>
                <a:tc>
                  <a:txBody>
                    <a:bodyPr/>
                    <a:lstStyle/>
                    <a:p>
                      <a:pPr algn="ctr"/>
                      <a:r>
                        <a:rPr lang="en-US" sz="1700" b="1" dirty="0" smtClean="0"/>
                        <a:t>3</a:t>
                      </a:r>
                      <a:endParaRPr lang="en-US" sz="1700" b="1" dirty="0"/>
                    </a:p>
                  </a:txBody>
                  <a:tcPr marL="97155" marR="97155" marT="47897" marB="47897"/>
                </a:tc>
                <a:tc>
                  <a:txBody>
                    <a:bodyPr/>
                    <a:lstStyle/>
                    <a:p>
                      <a:pPr algn="ctr"/>
                      <a:r>
                        <a:rPr lang="en-US" sz="1700" b="1" dirty="0" smtClean="0"/>
                        <a:t>4</a:t>
                      </a:r>
                      <a:endParaRPr lang="en-US" sz="1700" b="1" dirty="0"/>
                    </a:p>
                  </a:txBody>
                  <a:tcPr marL="97155" marR="97155" marT="47897" marB="47897"/>
                </a:tc>
                <a:tc>
                  <a:txBody>
                    <a:bodyPr/>
                    <a:lstStyle/>
                    <a:p>
                      <a:pPr algn="ctr"/>
                      <a:r>
                        <a:rPr lang="en-US" sz="1700" b="1" dirty="0" smtClean="0"/>
                        <a:t>1</a:t>
                      </a:r>
                      <a:endParaRPr lang="en-US" sz="1700" b="1" dirty="0"/>
                    </a:p>
                  </a:txBody>
                  <a:tcPr marL="97155" marR="97155" marT="47897" marB="47897"/>
                </a:tc>
                <a:tc>
                  <a:txBody>
                    <a:bodyPr/>
                    <a:lstStyle/>
                    <a:p>
                      <a:pPr algn="ctr"/>
                      <a:r>
                        <a:rPr lang="en-US" sz="1700" b="1" dirty="0" smtClean="0"/>
                        <a:t>2</a:t>
                      </a:r>
                      <a:endParaRPr lang="en-US" sz="1700" b="1" dirty="0"/>
                    </a:p>
                  </a:txBody>
                  <a:tcPr marL="97155" marR="97155" marT="47897" marB="47897"/>
                </a:tc>
                <a:tc>
                  <a:txBody>
                    <a:bodyPr/>
                    <a:lstStyle/>
                    <a:p>
                      <a:pPr algn="ctr"/>
                      <a:r>
                        <a:rPr lang="en-US" sz="1700" b="1" dirty="0" smtClean="0"/>
                        <a:t>3</a:t>
                      </a:r>
                      <a:endParaRPr lang="en-US" sz="1700" b="1" dirty="0"/>
                    </a:p>
                  </a:txBody>
                  <a:tcPr marL="97155" marR="97155" marT="47897" marB="47897"/>
                </a:tc>
                <a:tc>
                  <a:txBody>
                    <a:bodyPr/>
                    <a:lstStyle/>
                    <a:p>
                      <a:pPr algn="ctr"/>
                      <a:r>
                        <a:rPr lang="en-US" sz="1700" b="1" dirty="0" smtClean="0"/>
                        <a:t>4</a:t>
                      </a:r>
                      <a:endParaRPr lang="en-US" sz="1700" b="1" dirty="0"/>
                    </a:p>
                  </a:txBody>
                  <a:tcPr marL="97155" marR="97155" marT="47897" marB="47897"/>
                </a:tc>
                <a:tc>
                  <a:txBody>
                    <a:bodyPr/>
                    <a:lstStyle/>
                    <a:p>
                      <a:pPr algn="ctr"/>
                      <a:r>
                        <a:rPr lang="en-US" sz="1700" b="1" dirty="0" smtClean="0"/>
                        <a:t>1</a:t>
                      </a:r>
                      <a:endParaRPr lang="en-US" sz="1700" b="1" dirty="0"/>
                    </a:p>
                  </a:txBody>
                  <a:tcPr marL="97155" marR="97155" marT="47897" marB="47897"/>
                </a:tc>
                <a:tc>
                  <a:txBody>
                    <a:bodyPr/>
                    <a:lstStyle/>
                    <a:p>
                      <a:pPr algn="ctr"/>
                      <a:r>
                        <a:rPr lang="en-US" sz="1700" b="1" dirty="0" smtClean="0"/>
                        <a:t>2</a:t>
                      </a:r>
                      <a:endParaRPr lang="en-US" sz="1700" b="1" dirty="0"/>
                    </a:p>
                  </a:txBody>
                  <a:tcPr marL="97155" marR="97155" marT="47897" marB="47897"/>
                </a:tc>
                <a:tc>
                  <a:txBody>
                    <a:bodyPr/>
                    <a:lstStyle/>
                    <a:p>
                      <a:pPr algn="ctr"/>
                      <a:r>
                        <a:rPr lang="en-US" sz="1700" b="1" dirty="0" smtClean="0"/>
                        <a:t>3</a:t>
                      </a:r>
                      <a:endParaRPr lang="en-US" sz="1700" b="1" dirty="0"/>
                    </a:p>
                  </a:txBody>
                  <a:tcPr marL="97155" marR="97155" marT="47897" marB="47897"/>
                </a:tc>
                <a:tc>
                  <a:txBody>
                    <a:bodyPr/>
                    <a:lstStyle/>
                    <a:p>
                      <a:pPr algn="ctr"/>
                      <a:r>
                        <a:rPr lang="en-US" sz="1700" b="1" dirty="0" smtClean="0"/>
                        <a:t>4</a:t>
                      </a:r>
                      <a:endParaRPr lang="en-US" sz="1700" b="1" dirty="0"/>
                    </a:p>
                  </a:txBody>
                  <a:tcPr marL="97155" marR="97155" marT="47897" marB="47897"/>
                </a:tc>
              </a:tr>
              <a:tr h="388499">
                <a:tc gridSpan="12">
                  <a:txBody>
                    <a:bodyPr/>
                    <a:lstStyle/>
                    <a:p>
                      <a:pPr algn="ctr"/>
                      <a:r>
                        <a:rPr lang="en-US" sz="1700" b="1" dirty="0" smtClean="0"/>
                        <a:t>Total Score    /12</a:t>
                      </a:r>
                      <a:endParaRPr lang="en-US" sz="1700" b="1" dirty="0"/>
                    </a:p>
                  </a:txBody>
                  <a:tcPr marL="97155" marR="97155" marT="47897" marB="47897"/>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c hMerge="1">
                  <a:txBody>
                    <a:bodyPr/>
                    <a:lstStyle/>
                    <a:p>
                      <a:pPr algn="ctr"/>
                      <a:endParaRPr lang="en-US" sz="1600" b="1" dirty="0"/>
                    </a:p>
                  </a:txBody>
                  <a:tcPr/>
                </a:tc>
              </a:tr>
            </a:tbl>
          </a:graphicData>
        </a:graphic>
      </p:graphicFrame>
    </p:spTree>
    <p:extLst>
      <p:ext uri="{BB962C8B-B14F-4D97-AF65-F5344CB8AC3E}">
        <p14:creationId xmlns:p14="http://schemas.microsoft.com/office/powerpoint/2010/main" val="134691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37578562"/>
              </p:ext>
            </p:extLst>
          </p:nvPr>
        </p:nvGraphicFramePr>
        <p:xfrm>
          <a:off x="385434" y="251460"/>
          <a:ext cx="6822440" cy="674827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Interim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none" dirty="0" smtClean="0">
                          <a:solidFill>
                            <a:schemeClr val="tx1"/>
                          </a:solidFill>
                        </a:rPr>
                        <a:t>Constructed Response</a:t>
                      </a:r>
                      <a:r>
                        <a:rPr lang="en-US" sz="1500" b="1" u="none" baseline="0" dirty="0" smtClean="0">
                          <a:solidFill>
                            <a:schemeClr val="tx1"/>
                          </a:solidFill>
                        </a:rPr>
                        <a:t> </a:t>
                      </a:r>
                      <a:r>
                        <a:rPr lang="en-US" sz="1500" b="1" u="none" dirty="0" smtClean="0">
                          <a:solidFill>
                            <a:schemeClr val="tx1"/>
                          </a:solidFill>
                        </a:rPr>
                        <a:t>Research Rubrics</a:t>
                      </a:r>
                      <a:r>
                        <a:rPr lang="en-US" sz="1500" b="1" u="none" baseline="0" dirty="0" smtClean="0">
                          <a:solidFill>
                            <a:schemeClr val="tx1"/>
                          </a:solidFill>
                        </a:rPr>
                        <a:t> </a:t>
                      </a:r>
                      <a:r>
                        <a:rPr lang="en-US" sz="1500" b="1" u="none" dirty="0" smtClean="0">
                          <a:solidFill>
                            <a:schemeClr val="tx1"/>
                          </a:solidFill>
                        </a:rPr>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Locate, Select, Interpret and Integrate Information.</a:t>
                      </a:r>
                    </a:p>
                  </a:txBody>
                  <a:tcPr marL="103632" marR="103632" marT="50292" marB="50292"/>
                </a:tc>
                <a:tc hMerge="1">
                  <a:txBody>
                    <a:bodyPr/>
                    <a:lstStyle/>
                    <a:p>
                      <a:endParaRPr lang="en-US"/>
                    </a:p>
                  </a:txBody>
                  <a:tcPr/>
                </a:tc>
              </a:tr>
              <a:tr h="588264">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rPr>
                        <a:t>Question # 20  Prompt:  </a:t>
                      </a:r>
                      <a:r>
                        <a:rPr lang="en-US" sz="1500" b="1" dirty="0" smtClean="0">
                          <a:solidFill>
                            <a:schemeClr val="tx1"/>
                          </a:solidFill>
                        </a:rPr>
                        <a:t>In what way are the animals in the text, </a:t>
                      </a:r>
                      <a:r>
                        <a:rPr lang="en-US" sz="1500" b="1" i="1" u="sng" dirty="0" smtClean="0">
                          <a:solidFill>
                            <a:schemeClr val="tx1"/>
                          </a:solidFill>
                        </a:rPr>
                        <a:t>African Animals</a:t>
                      </a:r>
                      <a:r>
                        <a:rPr lang="en-US" sz="1500" b="1" i="1" u="none" dirty="0" smtClean="0">
                          <a:solidFill>
                            <a:schemeClr val="tx1"/>
                          </a:solidFill>
                        </a:rPr>
                        <a:t>,</a:t>
                      </a:r>
                      <a:r>
                        <a:rPr lang="en-US" sz="1500" b="1" dirty="0" smtClean="0">
                          <a:solidFill>
                            <a:schemeClr val="tx1"/>
                          </a:solidFill>
                        </a:rPr>
                        <a:t> the same?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72669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rPr>
                        <a:t>The response gives sufficient evidence</a:t>
                      </a:r>
                      <a:r>
                        <a:rPr lang="en-US" sz="1100" b="1" u="none" dirty="0" smtClean="0">
                          <a:solidFill>
                            <a:schemeClr val="tx1"/>
                          </a:solidFill>
                        </a:rPr>
                        <a:t> </a:t>
                      </a:r>
                      <a:r>
                        <a:rPr lang="en-US" sz="1100" u="none" dirty="0" smtClean="0">
                          <a:solidFill>
                            <a:schemeClr val="tx1"/>
                          </a:solidFill>
                        </a:rPr>
                        <a:t>of </a:t>
                      </a:r>
                      <a:r>
                        <a:rPr lang="en-US" sz="1100" dirty="0" smtClean="0">
                          <a:solidFill>
                            <a:schemeClr val="tx1"/>
                          </a:solidFill>
                        </a:rPr>
                        <a:t>the ability to locate and select</a:t>
                      </a:r>
                      <a:r>
                        <a:rPr lang="en-US" sz="1100" baseline="0" dirty="0" smtClean="0">
                          <a:solidFill>
                            <a:schemeClr val="tx1"/>
                          </a:solidFill>
                        </a:rPr>
                        <a:t> </a:t>
                      </a:r>
                      <a:r>
                        <a:rPr lang="en-US" sz="1100" dirty="0" smtClean="0">
                          <a:solidFill>
                            <a:schemeClr val="tx1"/>
                          </a:solidFill>
                        </a:rPr>
                        <a:t>information that is similar about each of the animals in the</a:t>
                      </a:r>
                      <a:r>
                        <a:rPr lang="en-US" sz="1100" baseline="0" dirty="0" smtClean="0">
                          <a:solidFill>
                            <a:schemeClr val="tx1"/>
                          </a:solidFill>
                        </a:rPr>
                        <a:t> text </a:t>
                      </a:r>
                      <a:r>
                        <a:rPr lang="en-US" sz="1100" b="1" i="1" u="sng" baseline="0" dirty="0" smtClean="0">
                          <a:solidFill>
                            <a:schemeClr val="tx1"/>
                          </a:solidFill>
                        </a:rPr>
                        <a:t>African Animals</a:t>
                      </a:r>
                      <a:r>
                        <a:rPr lang="en-US" sz="1100" baseline="0" dirty="0" smtClean="0">
                          <a:solidFill>
                            <a:schemeClr val="tx1"/>
                          </a:solidFill>
                        </a:rPr>
                        <a:t>. </a:t>
                      </a:r>
                      <a:endParaRPr lang="en-US" sz="1100" b="1" i="0" u="sng" baseline="0" dirty="0" smtClean="0">
                        <a:solidFill>
                          <a:schemeClr val="tx1"/>
                        </a:solidFill>
                      </a:endParaRPr>
                    </a:p>
                    <a:p>
                      <a:pPr marL="0" marR="0" indent="0" algn="l" defTabSz="914318" rtl="0" eaLnBrk="1" fontAlgn="auto" latinLnBrk="0" hangingPunct="1">
                        <a:lnSpc>
                          <a:spcPct val="100000"/>
                        </a:lnSpc>
                        <a:spcBef>
                          <a:spcPts val="0"/>
                        </a:spcBef>
                        <a:spcAft>
                          <a:spcPts val="0"/>
                        </a:spcAft>
                        <a:buClrTx/>
                        <a:buSzTx/>
                        <a:buFontTx/>
                        <a:buNone/>
                        <a:tabLst/>
                        <a:defRPr/>
                      </a:pPr>
                      <a:r>
                        <a:rPr lang="en-US" sz="1100" b="1" i="0" u="sng" baseline="0" dirty="0" smtClean="0">
                          <a:solidFill>
                            <a:schemeClr val="tx1"/>
                          </a:solidFill>
                        </a:rPr>
                        <a:t>T</a:t>
                      </a:r>
                      <a:r>
                        <a:rPr lang="en-US" sz="1100" b="1" i="0" u="sng" dirty="0" smtClean="0">
                          <a:solidFill>
                            <a:schemeClr val="tx1"/>
                          </a:solidFill>
                        </a:rPr>
                        <a:t>he response gives sufficient evidence</a:t>
                      </a:r>
                      <a:r>
                        <a:rPr lang="en-US" sz="1100" b="1" i="0" u="none" dirty="0" smtClean="0">
                          <a:solidFill>
                            <a:schemeClr val="tx1"/>
                          </a:solidFill>
                        </a:rPr>
                        <a:t> </a:t>
                      </a:r>
                      <a:r>
                        <a:rPr lang="en-US" sz="1100" u="none" dirty="0" smtClean="0">
                          <a:solidFill>
                            <a:schemeClr val="tx1"/>
                          </a:solidFill>
                        </a:rPr>
                        <a:t>of </a:t>
                      </a:r>
                      <a:r>
                        <a:rPr lang="en-US" sz="1100" dirty="0" smtClean="0">
                          <a:solidFill>
                            <a:schemeClr val="tx1"/>
                          </a:solidFill>
                        </a:rPr>
                        <a:t>the ability to interpret and integrate information</a:t>
                      </a:r>
                      <a:r>
                        <a:rPr lang="en-US" sz="1100" baseline="0" dirty="0" smtClean="0">
                          <a:solidFill>
                            <a:schemeClr val="tx1"/>
                          </a:solidFill>
                        </a:rPr>
                        <a:t> by writing about the similarities of each animal in a written and logical response.  Information that is integrated to support what kind of information about each animal is the same should include (1) a description of the animal either a physical description or a way to identify something unique about them, (2) what the animal eats and (3) what kind of group the animal lives in.</a:t>
                      </a:r>
                    </a:p>
                    <a:p>
                      <a:pPr marL="0" marR="0" indent="0" algn="l" defTabSz="914318" rtl="0" eaLnBrk="1" fontAlgn="auto" latinLnBrk="0" hangingPunct="1">
                        <a:lnSpc>
                          <a:spcPct val="100000"/>
                        </a:lnSpc>
                        <a:spcBef>
                          <a:spcPts val="0"/>
                        </a:spcBef>
                        <a:spcAft>
                          <a:spcPts val="0"/>
                        </a:spcAft>
                        <a:buClrTx/>
                        <a:buSzTx/>
                        <a:buFontTx/>
                        <a:buNone/>
                        <a:tabLst/>
                        <a:defRPr/>
                      </a:pPr>
                      <a:r>
                        <a:rPr lang="en-US" sz="1000" i="1" baseline="0" dirty="0" smtClean="0">
                          <a:solidFill>
                            <a:schemeClr val="tx1"/>
                          </a:solidFill>
                        </a:rPr>
                        <a:t>This supports standard RI.2.6 because having to locate, select, interpret and then integrate (write about) information requires students to understand that the author’s purpose was to inform the readers of similarities  of animals that live in the African savanna.</a:t>
                      </a:r>
                      <a:endParaRPr lang="en-US" sz="1000" i="1"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1508760">
                <a:tc>
                  <a:txBody>
                    <a:bodyPr/>
                    <a:lstStyle/>
                    <a:p>
                      <a:pPr algn="ctr"/>
                      <a:r>
                        <a:rPr lang="en-US" sz="2000" b="1" dirty="0" smtClean="0"/>
                        <a:t>2</a:t>
                      </a:r>
                      <a:endParaRPr lang="en-US" sz="2000" b="1" dirty="0"/>
                    </a:p>
                  </a:txBody>
                  <a:tcPr marL="103632" marR="103632" marT="50292" marB="50292" anchor="ctr"/>
                </a:tc>
                <a:tc>
                  <a:txBody>
                    <a:bodyPr/>
                    <a:lstStyle/>
                    <a:p>
                      <a:r>
                        <a:rPr lang="en-US" sz="1000" b="0" i="1" baseline="0" dirty="0" smtClean="0">
                          <a:solidFill>
                            <a:schemeClr val="tx1"/>
                          </a:solidFill>
                        </a:rPr>
                        <a:t>Student locates and selects similar and sufficient information about each of the animals in the text and summarizes the information into an integrated and logical response.</a:t>
                      </a:r>
                    </a:p>
                    <a:p>
                      <a:r>
                        <a:rPr lang="en-US" sz="1200" b="0" i="0" baseline="0" dirty="0" smtClean="0">
                          <a:solidFill>
                            <a:schemeClr val="tx1"/>
                          </a:solidFill>
                        </a:rPr>
                        <a:t>Some animals live in the savanna in Africa.  The author tells about some of them like the lion, elephant, giraffe, wart hog and hippo.  The author tells about what each animal looks like or does.  The lion has gold fur and the elephant has tusks and warthogs look like pigs.  The author also tells what each animal eat.  Some are carnivores.  That means they eat meat.  Some are herbivores.  That means they eat plants.   Every animal lives in a group and the author tells all the names of each group.  I didn’t know that a group of warthogs is called a sounder!</a:t>
                      </a:r>
                      <a:endParaRPr lang="en-US" sz="1000" b="0" i="0" baseline="0" dirty="0" smtClean="0">
                        <a:solidFill>
                          <a:schemeClr val="tx1"/>
                        </a:solidFill>
                      </a:endParaRPr>
                    </a:p>
                  </a:txBody>
                  <a:tcPr marL="103632" marR="103632" marT="50292" marB="50292"/>
                </a:tc>
              </a:tr>
              <a:tr h="955548">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baseline="0" dirty="0" smtClean="0">
                          <a:solidFill>
                            <a:schemeClr val="tx1"/>
                          </a:solidFill>
                        </a:rPr>
                        <a:t>Student locates and selects some similar but only partial information about each of the animals in the text to write a vague summary.</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tx1"/>
                          </a:solidFill>
                        </a:rPr>
                        <a:t>This story is about animals in Africa and there are so many kinds that the author tells about like lions and giraffes.  All animals are the same because they all have legs and a head and most have hair.  I think the author wants us to know that they all live with other animals too.</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b="0" i="1" baseline="0" dirty="0" smtClean="0">
                          <a:solidFill>
                            <a:schemeClr val="tx1"/>
                          </a:solidFill>
                        </a:rPr>
                        <a:t>Student does not locate similar information about each of the animals in the text.</a:t>
                      </a:r>
                    </a:p>
                    <a:p>
                      <a:r>
                        <a:rPr lang="en-US" sz="1200" b="0" i="0" baseline="0" dirty="0" smtClean="0">
                          <a:solidFill>
                            <a:schemeClr val="tx1"/>
                          </a:solidFill>
                        </a:rPr>
                        <a:t>Africa is where wild animals live.  There is a lion in the picture and some giraffes too.</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13733116"/>
              </p:ext>
            </p:extLst>
          </p:nvPr>
        </p:nvGraphicFramePr>
        <p:xfrm>
          <a:off x="4922521" y="7292340"/>
          <a:ext cx="2185988" cy="653470"/>
        </p:xfrm>
        <a:graphic>
          <a:graphicData uri="http://schemas.openxmlformats.org/drawingml/2006/table">
            <a:tbl>
              <a:tblPr/>
              <a:tblGrid>
                <a:gridCol w="2185988"/>
              </a:tblGrid>
              <a:tr h="154229">
                <a:tc>
                  <a:txBody>
                    <a:bodyPr/>
                    <a:lstStyle/>
                    <a:p>
                      <a:pPr marL="0" marR="0" algn="l">
                        <a:lnSpc>
                          <a:spcPct val="115000"/>
                        </a:lnSpc>
                        <a:spcBef>
                          <a:spcPts val="0"/>
                        </a:spcBef>
                        <a:spcAft>
                          <a:spcPts val="0"/>
                        </a:spcAft>
                      </a:pPr>
                      <a:r>
                        <a:rPr lang="en-US" sz="900" b="0" dirty="0" smtClean="0">
                          <a:solidFill>
                            <a:srgbClr val="000000"/>
                          </a:solidFill>
                          <a:latin typeface="+mn-lt"/>
                          <a:ea typeface="Times New Roman"/>
                          <a:cs typeface="Times New Roman"/>
                        </a:rPr>
                        <a:t>Standard RI.</a:t>
                      </a:r>
                      <a:r>
                        <a:rPr lang="en-US" sz="900" b="0" baseline="0" dirty="0" smtClean="0">
                          <a:solidFill>
                            <a:srgbClr val="000000"/>
                          </a:solidFill>
                          <a:latin typeface="+mn-lt"/>
                          <a:ea typeface="Times New Roman"/>
                          <a:cs typeface="Times New Roman"/>
                        </a:rPr>
                        <a:t>2.6</a:t>
                      </a:r>
                      <a:endParaRPr lang="en-US" sz="900" b="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5736">
                <a:tc>
                  <a:txBody>
                    <a:bodyPr/>
                    <a:lstStyle/>
                    <a:p>
                      <a:pPr marL="0" marR="0" algn="l" defTabSz="966612" rtl="0" eaLnBrk="1" latinLnBrk="0" hangingPunct="1">
                        <a:lnSpc>
                          <a:spcPct val="115000"/>
                        </a:lnSpc>
                        <a:spcBef>
                          <a:spcPts val="0"/>
                        </a:spcBef>
                        <a:spcAft>
                          <a:spcPts val="0"/>
                        </a:spcAft>
                      </a:pPr>
                      <a:r>
                        <a:rPr lang="en-US" sz="900" b="0" kern="1200" dirty="0" smtClean="0">
                          <a:solidFill>
                            <a:srgbClr val="000000"/>
                          </a:solidFill>
                          <a:latin typeface="+mn-lt"/>
                          <a:ea typeface="Times New Roman"/>
                          <a:cs typeface="Times New Roman"/>
                        </a:rPr>
                        <a:t>Identify the main purpose of a text, including what the author wants to answer, explain, or describe.</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2568750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27807369"/>
              </p:ext>
            </p:extLst>
          </p:nvPr>
        </p:nvGraphicFramePr>
        <p:xfrm>
          <a:off x="568961" y="685801"/>
          <a:ext cx="6822440" cy="640537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Interim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86156">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none" dirty="0" smtClean="0">
                          <a:solidFill>
                            <a:schemeClr val="tx1"/>
                          </a:solidFill>
                        </a:rPr>
                        <a:t>Constructed Response</a:t>
                      </a:r>
                      <a:r>
                        <a:rPr lang="en-US" sz="1300" b="1" u="none" baseline="0" dirty="0" smtClean="0">
                          <a:solidFill>
                            <a:schemeClr val="tx1"/>
                          </a:solidFill>
                        </a:rPr>
                        <a:t> </a:t>
                      </a:r>
                      <a:r>
                        <a:rPr lang="en-US" sz="1300" b="1" u="none" dirty="0" smtClean="0">
                          <a:solidFill>
                            <a:schemeClr val="tx1"/>
                          </a:solidFill>
                        </a:rPr>
                        <a:t>Research Rubrics</a:t>
                      </a:r>
                      <a:r>
                        <a:rPr lang="en-US" sz="1300" b="1" u="none" baseline="0" dirty="0" smtClean="0">
                          <a:solidFill>
                            <a:schemeClr val="tx1"/>
                          </a:solidFill>
                        </a:rPr>
                        <a:t> </a:t>
                      </a:r>
                      <a:r>
                        <a:rPr lang="en-US" sz="1300" b="1" u="none" dirty="0" smtClean="0">
                          <a:solidFill>
                            <a:schemeClr val="tx1"/>
                          </a:solidFill>
                        </a:rPr>
                        <a:t>Target</a:t>
                      </a:r>
                      <a:r>
                        <a:rPr lang="en-US" sz="1300" b="1" u="none" baseline="0" dirty="0" smtClean="0">
                          <a:solidFill>
                            <a:schemeClr val="tx1"/>
                          </a:solidFill>
                        </a:rPr>
                        <a:t> 3:</a:t>
                      </a:r>
                      <a:endParaRPr lang="en-US" sz="1300" b="1" u="none"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none"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804672">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Question #10  Prompt:  How did Kevin’s mother,</a:t>
                      </a:r>
                      <a:r>
                        <a:rPr lang="en-US" sz="1500" b="1" baseline="0" dirty="0" smtClean="0">
                          <a:solidFill>
                            <a:schemeClr val="tx1"/>
                          </a:solidFill>
                        </a:rPr>
                        <a:t> father and Jim all help change the </a:t>
                      </a:r>
                      <a:r>
                        <a:rPr lang="en-US" sz="1500" b="1" dirty="0" smtClean="0">
                          <a:solidFill>
                            <a:schemeClr val="tx1"/>
                          </a:solidFill>
                        </a:rPr>
                        <a:t>way Kevin felt about the safari?  Use evidence from the passage to support your answer.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441704">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rPr>
                        <a:t>The response gives sufficient evidence</a:t>
                      </a:r>
                      <a:r>
                        <a:rPr lang="en-US" sz="1100" b="1" u="none" dirty="0" smtClean="0">
                          <a:solidFill>
                            <a:schemeClr val="tx1"/>
                          </a:solidFill>
                        </a:rPr>
                        <a:t> </a:t>
                      </a:r>
                      <a:r>
                        <a:rPr lang="en-US" sz="1100" u="none" dirty="0" smtClean="0">
                          <a:solidFill>
                            <a:schemeClr val="tx1"/>
                          </a:solidFill>
                        </a:rPr>
                        <a:t>of </a:t>
                      </a:r>
                      <a:r>
                        <a:rPr lang="en-US" sz="1100" dirty="0" smtClean="0">
                          <a:solidFill>
                            <a:schemeClr val="tx1"/>
                          </a:solidFill>
                        </a:rPr>
                        <a:t>the ability to distinguish relevant from irrelevant</a:t>
                      </a:r>
                      <a:r>
                        <a:rPr lang="en-US" sz="1100" baseline="0" dirty="0" smtClean="0">
                          <a:solidFill>
                            <a:schemeClr val="tx1"/>
                          </a:solidFill>
                        </a:rPr>
                        <a:t> information that supports and answer the prompt.  Information that supports how Kevin’s parents and Jim helped changed the way Kevin felt about going on is relevant.  Details must come directly from the passage.  Some of these relevant details could include (1) his parents took the time to explain to him what a safari was like, (2)  his parents stayed calm, (3) his mother said, “Good morning, Kevin!” and looked happy and excited, (4) mother reassured Kevin that everything would be ok if they listened to the guide, (5) the driver, Jim, was kind, (6) Jim made sure they were OK when Kevin spotted something move and (7)  Kevin’s mother and father stayed with him so Kevin could see the giraffe.</a:t>
                      </a:r>
                      <a:endParaRPr lang="en-US" sz="110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1324356">
                <a:tc>
                  <a:txBody>
                    <a:bodyPr/>
                    <a:lstStyle/>
                    <a:p>
                      <a:pPr algn="ctr"/>
                      <a:r>
                        <a:rPr lang="en-US" sz="2000" b="1" dirty="0" smtClean="0"/>
                        <a:t>2</a:t>
                      </a:r>
                      <a:endParaRPr lang="en-US" sz="2000" b="1" dirty="0"/>
                    </a:p>
                  </a:txBody>
                  <a:tcPr marL="103632" marR="103632" marT="50292" marB="50292" anchor="ctr"/>
                </a:tc>
                <a:tc>
                  <a:txBody>
                    <a:bodyPr/>
                    <a:lstStyle/>
                    <a:p>
                      <a:r>
                        <a:rPr lang="en-US" sz="1000" b="0" i="1" baseline="0" dirty="0" smtClean="0">
                          <a:solidFill>
                            <a:schemeClr val="tx1"/>
                          </a:solidFill>
                        </a:rPr>
                        <a:t>Student provides sufficient relevant details explicitly from the passage to support how Kevin’s parents and Jim helped changed how Kevin felt about the safari.</a:t>
                      </a:r>
                    </a:p>
                    <a:p>
                      <a:r>
                        <a:rPr lang="en-US" sz="1200" b="0" i="0" baseline="0" dirty="0" smtClean="0">
                          <a:solidFill>
                            <a:schemeClr val="tx1"/>
                          </a:solidFill>
                        </a:rPr>
                        <a:t>At first Kevin was really afraid to go on the safari.  His mother and father stayed calm and I think that helped him stay calm too.  His mother was happy and excited.  She said “Good morning Kevin!”  The guide was very kind and made sure Kevin and his parents were safe.  Kevin saw something move and Jim told everyone to be very quiet.  Then Kevin saw a giraffe.  His parents were there too.</a:t>
                      </a:r>
                    </a:p>
                  </a:txBody>
                  <a:tcPr marL="103632" marR="103632" marT="50292" marB="50292"/>
                </a:tc>
              </a:tr>
              <a:tr h="787908">
                <a:tc>
                  <a:txBody>
                    <a:bodyPr/>
                    <a:lstStyle/>
                    <a:p>
                      <a:pPr algn="ctr"/>
                      <a:r>
                        <a:rPr lang="en-US" sz="2000" b="1" dirty="0" smtClean="0"/>
                        <a:t>1</a:t>
                      </a:r>
                      <a:endParaRPr lang="en-US" sz="2000" b="1" dirty="0"/>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i="1" baseline="0" dirty="0" smtClean="0">
                          <a:solidFill>
                            <a:schemeClr val="tx1"/>
                          </a:solidFill>
                        </a:rPr>
                        <a:t>Student provides partial relevant and not relevant details partially or vaguely from the passage to support how Kevin’s parents and Jim helped changed how Kevin felt about the safari</a:t>
                      </a:r>
                      <a:r>
                        <a:rPr lang="en-US" sz="1100" b="0" i="1" baseline="0" dirty="0" smtClean="0">
                          <a:solidFill>
                            <a:schemeClr val="tx1"/>
                          </a:solidFill>
                        </a:rPr>
                        <a:t>.</a:t>
                      </a:r>
                    </a:p>
                    <a:p>
                      <a:pPr marL="0" marR="0" indent="0" algn="l" defTabSz="1018824"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tx1"/>
                          </a:solidFill>
                        </a:rPr>
                        <a:t>Kevin and his mom and dad went to Africa on a safari.  That means they went to see animals.  They had a lot of fun too.  Kevin saw a tall giraffe.  His mom told him it would be OK.</a:t>
                      </a:r>
                    </a:p>
                  </a:txBody>
                  <a:tcPr marL="103632" marR="103632" marT="50292" marB="50292"/>
                </a:tc>
              </a:tr>
              <a:tr h="586740">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1" baseline="0" dirty="0" smtClean="0">
                          <a:solidFill>
                            <a:schemeClr val="tx1"/>
                          </a:solidFill>
                        </a:rPr>
                        <a:t>Student provides no relevant details explicitly from the passage to support how Kevin’s parents and Jim helped changed how Kevin felt about the safari.</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tx1"/>
                          </a:solidFill>
                        </a:rPr>
                        <a:t>Lions live in Africa.  So do other animals.  I like giraffes the most.</a:t>
                      </a:r>
                      <a:endParaRPr lang="en-US" sz="1200" b="0" i="1" baseline="0" dirty="0" smtClean="0">
                        <a:solidFill>
                          <a:schemeClr val="tx1"/>
                        </a:solidFill>
                      </a:endParaRPr>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07705922"/>
              </p:ext>
            </p:extLst>
          </p:nvPr>
        </p:nvGraphicFramePr>
        <p:xfrm>
          <a:off x="5181601" y="7292340"/>
          <a:ext cx="2137583" cy="685800"/>
        </p:xfrm>
        <a:graphic>
          <a:graphicData uri="http://schemas.openxmlformats.org/drawingml/2006/table">
            <a:tbl>
              <a:tblPr/>
              <a:tblGrid>
                <a:gridCol w="2137583"/>
              </a:tblGrid>
              <a:tr h="134112">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RL.2.6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36448">
                <a:tc>
                  <a:txBody>
                    <a:bodyPr/>
                    <a:lstStyle/>
                    <a:p>
                      <a:pPr marL="0" marR="0" algn="l" defTabSz="966612" rtl="0" eaLnBrk="1" latinLnBrk="0" hangingPunct="1">
                        <a:lnSpc>
                          <a:spcPct val="100000"/>
                        </a:lnSpc>
                        <a:spcBef>
                          <a:spcPts val="0"/>
                        </a:spcBef>
                        <a:spcAft>
                          <a:spcPts val="0"/>
                        </a:spcAft>
                      </a:pPr>
                      <a:r>
                        <a:rPr lang="en-US" sz="900" dirty="0" smtClean="0"/>
                        <a:t>Acknowledge differences in the points of view of characters, including by speaking in a different voice for each character when reading dialogue aloud</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394377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66755779"/>
              </p:ext>
            </p:extLst>
          </p:nvPr>
        </p:nvGraphicFramePr>
        <p:xfrm>
          <a:off x="172720" y="220111"/>
          <a:ext cx="7426961" cy="8588446"/>
        </p:xfrm>
        <a:graphic>
          <a:graphicData uri="http://schemas.openxmlformats.org/drawingml/2006/table">
            <a:tbl>
              <a:tblPr bandRow="1">
                <a:effectLst>
                  <a:outerShdw blurRad="50800" dist="38100" dir="5400000" algn="t" rotWithShape="0">
                    <a:prstClr val="black">
                      <a:alpha val="40000"/>
                    </a:prstClr>
                  </a:outerShdw>
                </a:effectLst>
                <a:tableStyleId>{5C22544A-7EE6-4342-B048-85BDC9FD1C3A}</a:tableStyleId>
              </a:tblPr>
              <a:tblGrid>
                <a:gridCol w="6162797"/>
                <a:gridCol w="632082"/>
                <a:gridCol w="632082"/>
              </a:tblGrid>
              <a:tr h="365695">
                <a:tc gridSpan="3">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r>
                        <a:rPr lang="en-US" sz="1500" b="1" baseline="0" dirty="0" smtClean="0">
                          <a:effectLst>
                            <a:outerShdw blurRad="38100" dist="38100" dir="2700000" algn="tl">
                              <a:srgbClr val="000000">
                                <a:alpha val="43137"/>
                              </a:srgbClr>
                            </a:outerShdw>
                          </a:effectLst>
                          <a:latin typeface="+mn-lt"/>
                        </a:rPr>
                        <a:t>Interim Assessment Selected Response Answer/Points Key</a:t>
                      </a:r>
                      <a:endParaRPr lang="en-US" sz="1500" b="1" dirty="0" smtClean="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c hMerge="1">
                  <a:txBody>
                    <a:bodyPr/>
                    <a:lstStyle/>
                    <a:p>
                      <a:pPr marL="0" marR="0" algn="ctr">
                        <a:lnSpc>
                          <a:spcPct val="115000"/>
                        </a:lnSpc>
                        <a:spcBef>
                          <a:spcPts val="0"/>
                        </a:spcBef>
                        <a:spcAft>
                          <a:spcPts val="1000"/>
                        </a:spcAft>
                      </a:pPr>
                      <a:endParaRPr lang="en-US" sz="12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85725" marR="85725" marT="43543" marB="43543" anchor="ctr">
                    <a:solidFill>
                      <a:schemeClr val="bg1">
                        <a:lumMod val="95000"/>
                      </a:schemeClr>
                    </a:solidFill>
                  </a:tcPr>
                </a:tc>
                <a:tc hMerge="1">
                  <a:txBody>
                    <a:bodyPr/>
                    <a:lstStyle/>
                    <a:p>
                      <a:pPr marL="0" marR="0" indent="0" algn="ctr" defTabSz="966612" rtl="0" eaLnBrk="1" fontAlgn="auto" latinLnBrk="0" hangingPunct="1">
                        <a:lnSpc>
                          <a:spcPct val="115000"/>
                        </a:lnSpc>
                        <a:spcBef>
                          <a:spcPts val="0"/>
                        </a:spcBef>
                        <a:spcAft>
                          <a:spcPts val="1000"/>
                        </a:spcAft>
                        <a:buClrTx/>
                        <a:buSzTx/>
                        <a:buFontTx/>
                        <a:buNone/>
                        <a:tabLst/>
                        <a:defRPr/>
                      </a:pPr>
                      <a:endParaRPr lang="en-US" sz="1500" b="1" dirty="0" smtClean="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r>
              <a:tr h="351915">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1</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300" b="1" u="none" baseline="0"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cs typeface="Calibri"/>
                        </a:rPr>
                        <a:t>What best describes how Kevin was feeling in the first paragraph? </a:t>
                      </a:r>
                      <a:r>
                        <a:rPr lang="en-US" sz="1200" b="0" dirty="0" smtClean="0">
                          <a:latin typeface="+mn-lt"/>
                        </a:rPr>
                        <a:t>RL.1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A</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2</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300" b="0" u="none" baseline="0" dirty="0" smtClean="0">
                          <a:effectLst/>
                          <a:latin typeface="+mn-lt"/>
                          <a:ea typeface="+mn-ea"/>
                          <a:cs typeface="+mn-cs"/>
                        </a:rPr>
                        <a:t> </a:t>
                      </a:r>
                      <a:r>
                        <a:rPr lang="en-US" sz="1200" b="0" dirty="0" smtClean="0">
                          <a:latin typeface="+mn-lt"/>
                          <a:cs typeface="Calibri"/>
                        </a:rPr>
                        <a:t>Why did the guide say giraffes always have enough to eat?</a:t>
                      </a:r>
                      <a:r>
                        <a:rPr lang="en-US" sz="1200" b="0" baseline="0" dirty="0" smtClean="0">
                          <a:latin typeface="+mn-lt"/>
                          <a:cs typeface="Calibri"/>
                        </a:rPr>
                        <a:t> </a:t>
                      </a:r>
                      <a:r>
                        <a:rPr lang="en-US" sz="1200" b="0" u="none" baseline="0" dirty="0" smtClean="0">
                          <a:effectLst/>
                          <a:latin typeface="+mn-lt"/>
                          <a:ea typeface="+mn-ea"/>
                          <a:cs typeface="+mn-cs"/>
                        </a:rPr>
                        <a:t>RL.1</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B</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smtClean="0">
                          <a:effectLst>
                            <a:outerShdw blurRad="38100" dist="38100" dir="2700000" algn="tl">
                              <a:srgbClr val="000000">
                                <a:alpha val="43137"/>
                              </a:srgbClr>
                            </a:outerShdw>
                          </a:effectLst>
                          <a:latin typeface="+mn-lt"/>
                          <a:ea typeface="Calibri"/>
                          <a:cs typeface="Times New Roman"/>
                        </a:rPr>
                        <a:t>Question 3</a:t>
                      </a:r>
                      <a:r>
                        <a:rPr lang="en-US" sz="1200" b="1" u="none" baseline="0" dirty="0" smtClean="0">
                          <a:effectLst>
                            <a:outerShdw blurRad="38100" dist="38100" dir="2700000" algn="tl">
                              <a:srgbClr val="000000">
                                <a:alpha val="43137"/>
                              </a:srgbClr>
                            </a:outerShdw>
                          </a:effectLst>
                          <a:latin typeface="+mn-lt"/>
                          <a:ea typeface="Calibri"/>
                          <a:cs typeface="Times New Roman"/>
                        </a:rPr>
                        <a:t> </a:t>
                      </a:r>
                      <a:r>
                        <a:rPr lang="en-US" sz="1200" b="0" u="none" baseline="0" dirty="0" smtClean="0">
                          <a:effectLst/>
                          <a:latin typeface="+mn-lt"/>
                          <a:ea typeface="Calibri"/>
                          <a:cs typeface="Times New Roman"/>
                        </a:rPr>
                        <a:t> </a:t>
                      </a:r>
                      <a:r>
                        <a:rPr lang="en-US" sz="1200" b="0" dirty="0" smtClean="0">
                          <a:latin typeface="+mn-lt"/>
                          <a:cs typeface="Calibri"/>
                        </a:rPr>
                        <a:t>What is the central message of the text?</a:t>
                      </a:r>
                      <a:r>
                        <a:rPr lang="en-US" sz="1200" b="0" baseline="0" dirty="0" smtClean="0">
                          <a:latin typeface="+mn-lt"/>
                          <a:cs typeface="Calibri"/>
                        </a:rPr>
                        <a:t> </a:t>
                      </a:r>
                      <a:r>
                        <a:rPr lang="en-US" sz="1200" b="0" u="none" baseline="0" dirty="0" smtClean="0">
                          <a:effectLst/>
                          <a:latin typeface="+mn-lt"/>
                          <a:ea typeface="Calibri"/>
                          <a:cs typeface="Times New Roman"/>
                        </a:rPr>
                        <a:t>RL.2</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C</a:t>
                      </a:r>
                      <a:endParaRPr lang="en-US" sz="1300" b="1" dirty="0">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1</a:t>
                      </a:r>
                      <a:endParaRPr lang="en-US" sz="1300" b="1" dirty="0">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200" b="1" u="sng" dirty="0">
                          <a:effectLst>
                            <a:outerShdw blurRad="38100" dist="38100" dir="2700000" algn="tl">
                              <a:srgbClr val="000000">
                                <a:alpha val="43137"/>
                              </a:srgbClr>
                            </a:outerShdw>
                          </a:effectLst>
                          <a:latin typeface="+mn-lt"/>
                          <a:ea typeface="Calibri"/>
                          <a:cs typeface="Times New Roman"/>
                        </a:rPr>
                        <a:t>Question </a:t>
                      </a:r>
                      <a:r>
                        <a:rPr lang="en-US" sz="1200" b="1" u="sng" dirty="0" smtClean="0">
                          <a:effectLst>
                            <a:outerShdw blurRad="38100" dist="38100" dir="2700000" algn="tl">
                              <a:srgbClr val="000000">
                                <a:alpha val="43137"/>
                              </a:srgbClr>
                            </a:outerShdw>
                          </a:effectLst>
                          <a:latin typeface="+mn-lt"/>
                          <a:ea typeface="Calibri"/>
                          <a:cs typeface="Times New Roman"/>
                        </a:rPr>
                        <a:t>4</a:t>
                      </a:r>
                      <a:r>
                        <a:rPr lang="en-US" sz="12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What is the main idea of paragraph 5? RL.2</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D</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strike="noStrike" dirty="0">
                          <a:effectLst>
                            <a:outerShdw blurRad="38100" dist="38100" dir="2700000" algn="tl">
                              <a:srgbClr val="000000">
                                <a:alpha val="43137"/>
                              </a:srgbClr>
                            </a:outerShdw>
                          </a:effectLst>
                          <a:latin typeface="+mn-lt"/>
                          <a:ea typeface="Calibri"/>
                          <a:cs typeface="Times New Roman"/>
                        </a:rPr>
                        <a:t>Question </a:t>
                      </a:r>
                      <a:r>
                        <a:rPr lang="en-US" sz="1200" b="1" u="sng" strike="noStrike" dirty="0" smtClean="0">
                          <a:effectLst>
                            <a:outerShdw blurRad="38100" dist="38100" dir="2700000" algn="tl">
                              <a:srgbClr val="000000">
                                <a:alpha val="43137"/>
                              </a:srgbClr>
                            </a:outerShdw>
                          </a:effectLst>
                          <a:latin typeface="+mn-lt"/>
                          <a:ea typeface="Calibri"/>
                          <a:cs typeface="Times New Roman"/>
                        </a:rPr>
                        <a:t>5</a:t>
                      </a:r>
                      <a:r>
                        <a:rPr lang="en-US" sz="1200" b="1" u="none" strike="noStrike" dirty="0" smtClean="0">
                          <a:effectLst>
                            <a:outerShdw blurRad="38100" dist="38100" dir="2700000" algn="tl">
                              <a:srgbClr val="000000">
                                <a:alpha val="43137"/>
                              </a:srgbClr>
                            </a:outerShdw>
                          </a:effectLst>
                          <a:latin typeface="+mn-lt"/>
                          <a:ea typeface="Calibri"/>
                          <a:cs typeface="Times New Roman"/>
                        </a:rPr>
                        <a:t> </a:t>
                      </a:r>
                      <a:r>
                        <a:rPr lang="en-US" sz="1200" b="1" u="none" strike="noStrike" baseline="0" dirty="0" smtClean="0">
                          <a:effectLst>
                            <a:outerShdw blurRad="38100" dist="38100" dir="2700000" algn="tl">
                              <a:srgbClr val="000000">
                                <a:alpha val="43137"/>
                              </a:srgbClr>
                            </a:outerShdw>
                          </a:effectLst>
                          <a:latin typeface="+mn-lt"/>
                          <a:ea typeface="Calibri"/>
                          <a:cs typeface="Times New Roman"/>
                        </a:rPr>
                        <a:t> </a:t>
                      </a:r>
                      <a:r>
                        <a:rPr lang="en-US" sz="1200" b="0" u="none" strike="noStrike" baseline="0" dirty="0" smtClean="0">
                          <a:effectLst>
                            <a:outerShdw blurRad="38100" dist="38100" dir="2700000" algn="tl">
                              <a:srgbClr val="000000">
                                <a:alpha val="43137"/>
                              </a:srgbClr>
                            </a:outerShdw>
                          </a:effectLst>
                          <a:latin typeface="+mn-lt"/>
                          <a:ea typeface="Calibri"/>
                          <a:cs typeface="Times New Roman"/>
                        </a:rPr>
                        <a:t>Whi</a:t>
                      </a:r>
                      <a:r>
                        <a:rPr lang="en-US" sz="1200" b="0" dirty="0" smtClean="0">
                          <a:latin typeface="+mn-lt"/>
                        </a:rPr>
                        <a:t>ch of the following details explains why Kevin could not sleep in the </a:t>
                      </a:r>
                      <a:r>
                        <a:rPr lang="en-US" sz="1200" b="0" baseline="0" dirty="0" smtClean="0">
                          <a:latin typeface="+mn-lt"/>
                        </a:rPr>
                        <a:t> </a:t>
                      </a:r>
                      <a:r>
                        <a:rPr lang="en-US" sz="1200" b="0" dirty="0" smtClean="0">
                          <a:latin typeface="+mn-lt"/>
                        </a:rPr>
                        <a:t>beginning of the story?</a:t>
                      </a:r>
                      <a:r>
                        <a:rPr lang="en-US" sz="1200" b="0" baseline="0" dirty="0" smtClean="0">
                          <a:latin typeface="+mn-lt"/>
                        </a:rPr>
                        <a:t> </a:t>
                      </a:r>
                      <a:r>
                        <a:rPr lang="en-US" sz="1200" b="0" i="0" u="none" strike="noStrike" baseline="0" dirty="0" smtClean="0">
                          <a:effectLst/>
                          <a:latin typeface="+mn-lt"/>
                          <a:ea typeface="+mn-ea"/>
                          <a:cs typeface="+mn-cs"/>
                        </a:rPr>
                        <a:t>RL.3</a:t>
                      </a:r>
                      <a:endParaRPr lang="en-US" sz="1200" b="0" i="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B</a:t>
                      </a:r>
                      <a:endParaRPr lang="en-US" sz="13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1</a:t>
                      </a:r>
                      <a:endParaRPr lang="en-US" sz="13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81367">
                <a:tc>
                  <a:txBody>
                    <a:bodyPr/>
                    <a:lstStyle/>
                    <a:p>
                      <a:pPr marL="0" indent="0">
                        <a:buNone/>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6</a:t>
                      </a:r>
                      <a:r>
                        <a:rPr lang="en-US" sz="1300" b="1" u="none" baseline="0"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Which details are found in the introduction of the story?  Pick the two choices  </a:t>
                      </a:r>
                      <a:r>
                        <a:rPr lang="en-US" sz="1200" b="0" baseline="0" dirty="0" smtClean="0">
                          <a:latin typeface="+mn-lt"/>
                        </a:rPr>
                        <a:t> </a:t>
                      </a:r>
                      <a:r>
                        <a:rPr lang="en-US" sz="1200" b="0" dirty="0" smtClean="0">
                          <a:latin typeface="+mn-lt"/>
                        </a:rPr>
                        <a:t>that are correct.</a:t>
                      </a:r>
                      <a:r>
                        <a:rPr lang="en-US" sz="1200" b="0" baseline="0" dirty="0" smtClean="0">
                          <a:latin typeface="+mn-lt"/>
                        </a:rPr>
                        <a:t>  </a:t>
                      </a:r>
                      <a:r>
                        <a:rPr lang="en-US" sz="1200" b="0" u="none" baseline="0" dirty="0" smtClean="0">
                          <a:effectLst/>
                          <a:latin typeface="+mn-lt"/>
                          <a:ea typeface="Calibri"/>
                          <a:cs typeface="Times New Roman"/>
                        </a:rPr>
                        <a:t>RL.5   </a:t>
                      </a:r>
                      <a:r>
                        <a:rPr lang="en-US" sz="1200" b="0" u="none" baseline="0" dirty="0" smtClean="0">
                          <a:effectLst>
                            <a:outerShdw blurRad="38100" dist="38100" dir="2700000" algn="tl">
                              <a:srgbClr val="000000">
                                <a:alpha val="43137"/>
                              </a:srgbClr>
                            </a:outerShdw>
                          </a:effectLst>
                          <a:latin typeface="+mn-lt"/>
                          <a:ea typeface="Calibri"/>
                          <a:cs typeface="Times New Roman"/>
                        </a:rPr>
                        <a:t>                      </a:t>
                      </a:r>
                      <a:endParaRPr lang="en-US" sz="1200" b="0" dirty="0">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n-US" sz="1300" b="1" dirty="0" smtClean="0">
                          <a:effectLst>
                            <a:outerShdw blurRad="38100" dist="38100" dir="2700000" algn="tl">
                              <a:srgbClr val="000000">
                                <a:alpha val="43137"/>
                              </a:srgbClr>
                            </a:outerShdw>
                          </a:effectLst>
                          <a:latin typeface="+mn-lt"/>
                        </a:rPr>
                        <a:t>A,B</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algn="ct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27138">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7</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300" b="0" dirty="0" smtClean="0">
                          <a:latin typeface="+mn-lt"/>
                        </a:rPr>
                        <a:t> </a:t>
                      </a:r>
                      <a:r>
                        <a:rPr lang="en-US" sz="1200" b="0" dirty="0" smtClean="0">
                          <a:latin typeface="+mn-lt"/>
                        </a:rPr>
                        <a:t>Who said, “It’s nothing dangerous.  If we speak loudly, we’ll scare it away!”?</a:t>
                      </a:r>
                      <a:r>
                        <a:rPr lang="en-US" sz="1200" b="0" baseline="0" dirty="0" smtClean="0">
                          <a:latin typeface="+mn-lt"/>
                        </a:rPr>
                        <a:t>        RL.6</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n-US" sz="1300" b="1" dirty="0" smtClean="0">
                          <a:effectLst>
                            <a:outerShdw blurRad="38100" dist="38100" dir="2700000" algn="tl">
                              <a:srgbClr val="000000">
                                <a:alpha val="43137"/>
                              </a:srgbClr>
                            </a:outerShdw>
                          </a:effectLst>
                          <a:latin typeface="+mn-lt"/>
                        </a:rPr>
                        <a:t>D</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481367">
                <a:tc>
                  <a:txBody>
                    <a:bodyPr/>
                    <a:lstStyle/>
                    <a:p>
                      <a:pPr marL="0" indent="0">
                        <a:buNone/>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8</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Based on the conclusion of the story, what do you think Kevin will do the rest of the day?</a:t>
                      </a:r>
                      <a:r>
                        <a:rPr lang="en-US" sz="1200" b="0" baseline="0" dirty="0" smtClean="0">
                          <a:latin typeface="+mn-lt"/>
                        </a:rPr>
                        <a:t>   </a:t>
                      </a:r>
                      <a:r>
                        <a:rPr lang="en-US" sz="1200" b="0" dirty="0" smtClean="0">
                          <a:latin typeface="+mn-lt"/>
                          <a:cs typeface="Helvetica" pitchFamily="34" charset="0"/>
                        </a:rPr>
                        <a:t>RL.7</a:t>
                      </a:r>
                      <a:endParaRPr lang="en-US" sz="1200" b="0" i="1" dirty="0" smtClean="0">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D</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1300" b="1" dirty="0" smtClean="0">
                          <a:solidFill>
                            <a:schemeClr val="tx1"/>
                          </a:solidFill>
                          <a:effectLst>
                            <a:outerShdw blurRad="38100" dist="38100" dir="2700000" algn="tl">
                              <a:srgbClr val="000000">
                                <a:alpha val="43137"/>
                              </a:srgbClr>
                            </a:outerShdw>
                          </a:effectLst>
                          <a:latin typeface="+mn-lt"/>
                          <a:ea typeface="Calibri"/>
                          <a:cs typeface="Times New Roman"/>
                        </a:rPr>
                        <a:t>1</a:t>
                      </a:r>
                      <a:endParaRPr lang="en-US" sz="1300" b="1"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481367">
                <a:tc>
                  <a:txBody>
                    <a:bodyPr/>
                    <a:lstStyle/>
                    <a:p>
                      <a:pPr marL="0" indent="0">
                        <a:buNone/>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9</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0" u="none" baseline="0" dirty="0" smtClean="0">
                          <a:effectLst/>
                          <a:latin typeface="+mn-lt"/>
                          <a:ea typeface="+mn-ea"/>
                          <a:cs typeface="Times New Roman"/>
                        </a:rPr>
                        <a:t> </a:t>
                      </a:r>
                      <a:r>
                        <a:rPr lang="en-US" sz="1200" b="0" dirty="0" smtClean="0">
                          <a:latin typeface="+mn-lt"/>
                        </a:rPr>
                        <a:t>Paragraph 2 states, “When the sun came up…” What does</a:t>
                      </a:r>
                      <a:r>
                        <a:rPr lang="en-US" sz="1200" b="0" baseline="0" dirty="0" smtClean="0">
                          <a:latin typeface="+mn-lt"/>
                        </a:rPr>
                        <a:t> </a:t>
                      </a:r>
                      <a:r>
                        <a:rPr lang="en-US" sz="1200" b="0" dirty="0" smtClean="0">
                          <a:latin typeface="+mn-lt"/>
                        </a:rPr>
                        <a:t>this detail tell you        about the time of day?</a:t>
                      </a:r>
                      <a:r>
                        <a:rPr lang="en-US" sz="1200" b="0" baseline="0" dirty="0" smtClean="0">
                          <a:latin typeface="+mn-lt"/>
                        </a:rPr>
                        <a:t>  </a:t>
                      </a:r>
                      <a:r>
                        <a:rPr lang="en-US" sz="1200" b="0" u="none" baseline="0" dirty="0" smtClean="0">
                          <a:effectLst/>
                          <a:latin typeface="+mn-lt"/>
                          <a:ea typeface="+mn-ea"/>
                          <a:cs typeface="Times New Roman"/>
                        </a:rPr>
                        <a:t>RL.7</a:t>
                      </a:r>
                      <a:endParaRPr lang="en-US" sz="1200" b="0" dirty="0" smtClean="0">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B</a:t>
                      </a:r>
                      <a:endParaRPr lang="en-US" sz="1300" b="1" dirty="0">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marL="0" marR="0" algn="ctr">
                        <a:lnSpc>
                          <a:spcPct val="115000"/>
                        </a:lnSpc>
                        <a:spcBef>
                          <a:spcPts val="0"/>
                        </a:spcBef>
                        <a:spcAft>
                          <a:spcPts val="1000"/>
                        </a:spcAft>
                      </a:pPr>
                      <a:r>
                        <a:rPr lang="en-US" sz="1300" b="1" dirty="0" smtClean="0">
                          <a:effectLst>
                            <a:outerShdw blurRad="38100" dist="38100" dir="2700000" algn="tl">
                              <a:srgbClr val="000000">
                                <a:alpha val="43137"/>
                              </a:srgbClr>
                            </a:outerShdw>
                          </a:effectLst>
                          <a:latin typeface="+mn-lt"/>
                          <a:ea typeface="Calibri"/>
                          <a:cs typeface="Times New Roman"/>
                        </a:rPr>
                        <a:t>1</a:t>
                      </a:r>
                      <a:endParaRPr lang="en-US" sz="1300" b="1" dirty="0">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smtClean="0">
                          <a:effectLst>
                            <a:outerShdw blurRad="38100" dist="38100" dir="2700000" algn="tl">
                              <a:srgbClr val="000000">
                                <a:alpha val="43137"/>
                              </a:srgbClr>
                            </a:outerShdw>
                          </a:effectLst>
                          <a:latin typeface="+mn-lt"/>
                          <a:ea typeface="Calibri"/>
                          <a:cs typeface="Times New Roman"/>
                        </a:rPr>
                        <a:t>Question 10</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1" dirty="0" smtClean="0">
                          <a:effectLst>
                            <a:outerShdw blurRad="38100" dist="38100" dir="2700000" algn="tl">
                              <a:srgbClr val="000000">
                                <a:alpha val="43137"/>
                              </a:srgbClr>
                            </a:outerShdw>
                          </a:effectLst>
                          <a:latin typeface="+mn-lt"/>
                          <a:cs typeface="Helvetica" pitchFamily="34" charset="0"/>
                        </a:rPr>
                        <a:t>RL.6  </a:t>
                      </a:r>
                      <a:r>
                        <a:rPr lang="en-US" sz="1200" b="1" u="sng" dirty="0" smtClean="0">
                          <a:effectLst>
                            <a:outerShdw blurRad="38100" dist="38100" dir="2700000" algn="tl">
                              <a:srgbClr val="000000">
                                <a:alpha val="43137"/>
                              </a:srgbClr>
                            </a:outerShdw>
                          </a:effectLst>
                          <a:latin typeface="+mn-lt"/>
                          <a:cs typeface="Helvetica" pitchFamily="34" charset="0"/>
                        </a:rPr>
                        <a:t>Constructed</a:t>
                      </a:r>
                      <a:r>
                        <a:rPr lang="en-US" sz="1200" b="1" u="sng" baseline="0" dirty="0" smtClean="0">
                          <a:effectLst>
                            <a:outerShdw blurRad="38100" dist="38100" dir="2700000" algn="tl">
                              <a:srgbClr val="000000">
                                <a:alpha val="43137"/>
                              </a:srgbClr>
                            </a:outerShdw>
                          </a:effectLst>
                          <a:latin typeface="+mn-lt"/>
                          <a:cs typeface="Helvetica" pitchFamily="34" charset="0"/>
                        </a:rPr>
                        <a:t> Response</a:t>
                      </a:r>
                      <a:endParaRPr lang="en-US" sz="1200" b="1" u="sng" dirty="0" smtClean="0">
                        <a:effectLst>
                          <a:outerShdw blurRad="38100" dist="38100" dir="2700000" algn="tl">
                            <a:srgbClr val="000000">
                              <a:alpha val="43137"/>
                            </a:srgbClr>
                          </a:outerShdw>
                        </a:effectLst>
                        <a:latin typeface="+mn-lt"/>
                        <a:cs typeface="Helvetica" pitchFamily="34" charset="0"/>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endParaRPr lang="en-US" sz="1300" b="1" strike="noStrike"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1000"/>
                        </a:spcAft>
                      </a:pPr>
                      <a:r>
                        <a:rPr lang="en-US" sz="1300" b="1" strike="noStrike"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300" b="1" strike="noStrike"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11</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Which sentence </a:t>
                      </a:r>
                      <a:r>
                        <a:rPr lang="en-US" sz="1200" b="0" u="sng" dirty="0" smtClean="0">
                          <a:latin typeface="+mn-lt"/>
                        </a:rPr>
                        <a:t>best</a:t>
                      </a:r>
                      <a:r>
                        <a:rPr lang="en-US" sz="1200" b="0" dirty="0" smtClean="0">
                          <a:latin typeface="+mn-lt"/>
                        </a:rPr>
                        <a:t> describes a carnivore?</a:t>
                      </a:r>
                      <a:r>
                        <a:rPr lang="en-US" sz="1200" b="0" baseline="0" dirty="0" smtClean="0">
                          <a:latin typeface="+mn-lt"/>
                        </a:rPr>
                        <a:t> </a:t>
                      </a:r>
                      <a:r>
                        <a:rPr lang="en-US" sz="1200" b="0" u="none" dirty="0" smtClean="0">
                          <a:effectLst/>
                          <a:latin typeface="+mn-lt"/>
                          <a:ea typeface="+mn-ea"/>
                          <a:cs typeface="+mn-cs"/>
                        </a:rPr>
                        <a:t>RI.1</a:t>
                      </a:r>
                      <a:endParaRPr lang="en-US" sz="1200" b="0"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B</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indent="0" algn="l" defTabSz="966612" rtl="0" eaLnBrk="1" fontAlgn="auto" latinLnBrk="0" hangingPunct="1">
                        <a:lnSpc>
                          <a:spcPct val="115000"/>
                        </a:lnSpc>
                        <a:spcBef>
                          <a:spcPts val="0"/>
                        </a:spcBef>
                        <a:spcAft>
                          <a:spcPts val="100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12</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According to the text, how are elephants and giraffes alike? RI.1</a:t>
                      </a: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D</a:t>
                      </a:r>
                      <a:endParaRPr lang="en-US" sz="13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solidFill>
                            <a:schemeClr val="tx1"/>
                          </a:solidFill>
                          <a:effectLst>
                            <a:outerShdw blurRad="38100" dist="38100" dir="2700000" algn="tl">
                              <a:srgbClr val="000000">
                                <a:alpha val="43137"/>
                              </a:srgbClr>
                            </a:outerShdw>
                          </a:effectLst>
                          <a:latin typeface="+mn-lt"/>
                        </a:rPr>
                        <a:t>1</a:t>
                      </a:r>
                      <a:endParaRPr lang="en-US" sz="13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300" b="1" u="sng" dirty="0">
                          <a:effectLst>
                            <a:outerShdw blurRad="38100" dist="38100" dir="2700000" algn="tl">
                              <a:srgbClr val="000000">
                                <a:alpha val="43137"/>
                              </a:srgbClr>
                            </a:outerShdw>
                          </a:effectLst>
                          <a:latin typeface="+mn-lt"/>
                          <a:ea typeface="Calibri"/>
                          <a:cs typeface="Times New Roman"/>
                        </a:rPr>
                        <a:t>Question </a:t>
                      </a:r>
                      <a:r>
                        <a:rPr lang="en-US" sz="1300" b="1" u="sng" dirty="0" smtClean="0">
                          <a:effectLst>
                            <a:outerShdw blurRad="38100" dist="38100" dir="2700000" algn="tl">
                              <a:srgbClr val="000000">
                                <a:alpha val="43137"/>
                              </a:srgbClr>
                            </a:outerShdw>
                          </a:effectLst>
                          <a:latin typeface="+mn-lt"/>
                          <a:ea typeface="Calibri"/>
                          <a:cs typeface="Times New Roman"/>
                        </a:rPr>
                        <a:t>13</a:t>
                      </a:r>
                      <a:r>
                        <a:rPr lang="en-US" sz="13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What information can the reader learn from </a:t>
                      </a:r>
                      <a:r>
                        <a:rPr lang="en-US" sz="1200" b="0" u="sng" dirty="0" smtClean="0">
                          <a:latin typeface="+mn-lt"/>
                        </a:rPr>
                        <a:t>all</a:t>
                      </a:r>
                      <a:r>
                        <a:rPr lang="en-US" sz="1200" b="0" dirty="0" smtClean="0">
                          <a:latin typeface="+mn-lt"/>
                        </a:rPr>
                        <a:t> of the paragraphs in the passage </a:t>
                      </a:r>
                      <a:r>
                        <a:rPr lang="en-US" sz="1200" b="0" i="1" u="sng" dirty="0" smtClean="0">
                          <a:latin typeface="+mn-lt"/>
                        </a:rPr>
                        <a:t>African Animals</a:t>
                      </a:r>
                      <a:r>
                        <a:rPr lang="en-US" sz="1200" b="0" dirty="0" smtClean="0">
                          <a:latin typeface="+mn-lt"/>
                        </a:rPr>
                        <a:t>?</a:t>
                      </a:r>
                      <a:r>
                        <a:rPr lang="en-US" sz="1200" b="0" baseline="0" dirty="0" smtClean="0">
                          <a:latin typeface="+mn-lt"/>
                        </a:rPr>
                        <a:t> </a:t>
                      </a:r>
                      <a:r>
                        <a:rPr lang="en-US" sz="1200" b="1" u="none" dirty="0" smtClean="0">
                          <a:effectLst>
                            <a:outerShdw blurRad="38100" dist="38100" dir="2700000" algn="tl">
                              <a:srgbClr val="000000">
                                <a:alpha val="43137"/>
                              </a:srgbClr>
                            </a:outerShdw>
                          </a:effectLst>
                          <a:latin typeface="+mn-lt"/>
                          <a:ea typeface="Calibri"/>
                          <a:cs typeface="Times New Roman"/>
                        </a:rPr>
                        <a:t> </a:t>
                      </a:r>
                      <a:r>
                        <a:rPr lang="en-US" sz="1200" b="0" dirty="0" smtClean="0">
                          <a:latin typeface="+mn-lt"/>
                        </a:rPr>
                        <a:t>RI.2</a:t>
                      </a:r>
                      <a:endParaRPr lang="en-US" sz="1200" b="0" i="1" dirty="0" smtClean="0">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14</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is the main topic of the passage </a:t>
                      </a:r>
                      <a:r>
                        <a:rPr lang="en-US" sz="1200" b="0" i="1" u="sng" dirty="0" smtClean="0">
                          <a:latin typeface="+mn-lt"/>
                        </a:rPr>
                        <a:t>African Animals</a:t>
                      </a:r>
                      <a:r>
                        <a:rPr lang="en-US" sz="1200" b="0" dirty="0" smtClean="0">
                          <a:latin typeface="+mn-lt"/>
                        </a:rPr>
                        <a:t>?</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RI.2</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15</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en-US"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What animal group eats most like a hippopotamus?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RI.3</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B</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16</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en-US" sz="13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Which two sentences support Figure 1?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RI.5 (BOTH MUST BE CORRECT)</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A,B</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539202">
                <a:tc>
                  <a:txBody>
                    <a:bodyPr/>
                    <a:lstStyle/>
                    <a:p>
                      <a:pPr marL="0" marR="0" lvl="0" indent="0" algn="l" defTabSz="966612" rtl="0" eaLnBrk="1" fontAlgn="auto" latinLnBrk="0" hangingPunct="1">
                        <a:lnSpc>
                          <a:spcPct val="115000"/>
                        </a:lnSpc>
                        <a:spcBef>
                          <a:spcPts val="0"/>
                        </a:spcBef>
                        <a:spcAft>
                          <a:spcPts val="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17</a:t>
                      </a:r>
                      <a:r>
                        <a:rPr kumimoji="0" lang="en-US"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Which sentence best explains the author’s </a:t>
                      </a:r>
                      <a:r>
                        <a:rPr lang="en-US" sz="1200" b="0" u="sng" dirty="0" smtClean="0">
                          <a:latin typeface="+mn-lt"/>
                        </a:rPr>
                        <a:t>main purpose</a:t>
                      </a:r>
                      <a:r>
                        <a:rPr lang="en-US" sz="1200" b="0" dirty="0" smtClean="0">
                          <a:latin typeface="+mn-lt"/>
                        </a:rPr>
                        <a:t> for writing  the  passage </a:t>
                      </a:r>
                      <a:r>
                        <a:rPr lang="en-US" sz="1200" b="0" i="1" u="sng" dirty="0" smtClean="0">
                          <a:latin typeface="+mn-lt"/>
                        </a:rPr>
                        <a:t>African Animals</a:t>
                      </a:r>
                      <a:r>
                        <a:rPr lang="en-US" sz="1200" b="1" dirty="0" smtClean="0">
                          <a:latin typeface="+mn-lt"/>
                        </a:rPr>
                        <a:t>?</a:t>
                      </a:r>
                      <a:r>
                        <a:rPr lang="en-US" sz="1200" b="1" baseline="0" dirty="0" smtClean="0">
                          <a:latin typeface="+mn-lt"/>
                        </a:rPr>
                        <a:t> </a:t>
                      </a:r>
                      <a:r>
                        <a:rPr kumimoji="0" lang="en-US"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RI.6</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D</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539202">
                <a:tc>
                  <a:txBody>
                    <a:bodyPr/>
                    <a:lstStyle/>
                    <a:p>
                      <a:pPr marL="0" marR="0" lvl="0" indent="0" algn="l" defTabSz="966612" rtl="0" eaLnBrk="1" fontAlgn="auto" latinLnBrk="0" hangingPunct="1">
                        <a:lnSpc>
                          <a:spcPct val="115000"/>
                        </a:lnSpc>
                        <a:spcBef>
                          <a:spcPts val="0"/>
                        </a:spcBef>
                        <a:spcAft>
                          <a:spcPts val="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18</a:t>
                      </a:r>
                      <a:r>
                        <a:rPr kumimoji="0" lang="en-US" sz="13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cs typeface="Helvetica" panose="020B0604020202020204" pitchFamily="34" charset="0"/>
                        </a:rPr>
                        <a:t>Which sentence from African Animals, helps the reader understand the photograph in </a:t>
                      </a:r>
                      <a:r>
                        <a:rPr lang="en-US" sz="1200" b="0" u="sng" dirty="0" smtClean="0">
                          <a:latin typeface="+mn-lt"/>
                          <a:cs typeface="Helvetica" panose="020B0604020202020204" pitchFamily="34" charset="0"/>
                        </a:rPr>
                        <a:t>Figure 2</a:t>
                      </a:r>
                      <a:r>
                        <a:rPr lang="en-US" sz="1200" b="0" dirty="0" smtClean="0">
                          <a:latin typeface="+mn-lt"/>
                          <a:cs typeface="Helvetica" panose="020B0604020202020204" pitchFamily="34" charset="0"/>
                        </a:rPr>
                        <a:t>?</a:t>
                      </a:r>
                      <a:r>
                        <a:rPr lang="en-US" sz="1200" b="0" baseline="0" dirty="0" smtClean="0">
                          <a:latin typeface="+mn-lt"/>
                          <a:cs typeface="Helvetica" panose="020B0604020202020204" pitchFamily="34" charset="0"/>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RI.7</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C</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300" b="1" dirty="0" smtClean="0">
                          <a:effectLst>
                            <a:outerShdw blurRad="38100" dist="38100" dir="2700000" algn="tl">
                              <a:srgbClr val="000000">
                                <a:alpha val="43137"/>
                              </a:srgbClr>
                            </a:outerShdw>
                          </a:effectLst>
                          <a:latin typeface="+mn-lt"/>
                        </a:rPr>
                        <a:t>1</a:t>
                      </a:r>
                      <a:endParaRPr lang="en-US" sz="13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539202">
                <a:tc>
                  <a:txBody>
                    <a:bodyPr/>
                    <a:lstStyle/>
                    <a:p>
                      <a:pPr marL="0" marR="0" lvl="0" indent="0" algn="l" defTabSz="966612" rtl="0" eaLnBrk="1" fontAlgn="auto" latinLnBrk="0" hangingPunct="1">
                        <a:lnSpc>
                          <a:spcPct val="115000"/>
                        </a:lnSpc>
                        <a:spcBef>
                          <a:spcPts val="0"/>
                        </a:spcBef>
                        <a:spcAft>
                          <a:spcPts val="1000"/>
                        </a:spcAft>
                        <a:buClrTx/>
                        <a:buSzTx/>
                        <a:buFontTx/>
                        <a:buNone/>
                        <a:tabLst/>
                        <a:defRPr/>
                      </a:pPr>
                      <a:r>
                        <a:rPr kumimoji="0" lang="en-US" sz="13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Question 19</a:t>
                      </a:r>
                      <a:r>
                        <a:rPr kumimoji="0" lang="en-US" sz="1200" b="1"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Calibri"/>
                          <a:cs typeface="Times New Roman"/>
                        </a:rPr>
                        <a:t>  </a:t>
                      </a:r>
                      <a:r>
                        <a:rPr lang="en-US" sz="1200" b="0" dirty="0" smtClean="0">
                          <a:latin typeface="+mn-lt"/>
                        </a:rPr>
                        <a:t>Why might the author have included Figures 1 and 2 in the passage </a:t>
                      </a:r>
                      <a:r>
                        <a:rPr lang="en-US" sz="1200" b="0" i="1" u="sng" dirty="0" smtClean="0">
                          <a:latin typeface="+mn-lt"/>
                        </a:rPr>
                        <a:t>African Animals</a:t>
                      </a:r>
                      <a:r>
                        <a:rPr lang="en-US" sz="1200" b="0" dirty="0" smtClean="0">
                          <a:latin typeface="+mn-lt"/>
                        </a:rPr>
                        <a:t>?</a:t>
                      </a:r>
                      <a:r>
                        <a:rPr lang="en-US" sz="1200" b="0" baseline="0" dirty="0" smtClean="0">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RI.7</a:t>
                      </a:r>
                      <a:endParaRPr kumimoji="0" lang="en-US" sz="1200" b="0" i="1" u="none" strike="noStrike" kern="1200" cap="none" spc="0" normalizeH="0" baseline="0" noProof="0" dirty="0" smtClean="0">
                        <a:ln>
                          <a:noFill/>
                        </a:ln>
                        <a:solidFill>
                          <a:prstClr val="black"/>
                        </a:solidFill>
                        <a:effectLst/>
                        <a:uLnTx/>
                        <a:uFillTx/>
                        <a:latin typeface="+mn-lt"/>
                        <a:ea typeface="+mn-ea"/>
                        <a:cs typeface="+mn-cs"/>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1</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2"/>
                    </a:solidFill>
                  </a:tcPr>
                </a:tc>
              </a:tr>
              <a:tr h="327138">
                <a:tc>
                  <a:txBody>
                    <a:bodyPr/>
                    <a:lstStyle/>
                    <a:p>
                      <a:pPr marL="0" marR="0">
                        <a:lnSpc>
                          <a:spcPct val="115000"/>
                        </a:lnSpc>
                        <a:spcBef>
                          <a:spcPts val="0"/>
                        </a:spcBef>
                        <a:spcAft>
                          <a:spcPts val="1000"/>
                        </a:spcAft>
                      </a:pPr>
                      <a:r>
                        <a:rPr lang="en-US" sz="1300" b="1" u="sng" strike="noStrike" dirty="0">
                          <a:effectLst>
                            <a:outerShdw blurRad="38100" dist="38100" dir="2700000" algn="tl">
                              <a:srgbClr val="000000">
                                <a:alpha val="43137"/>
                              </a:srgbClr>
                            </a:outerShdw>
                          </a:effectLst>
                          <a:latin typeface="+mn-lt"/>
                          <a:ea typeface="Calibri"/>
                          <a:cs typeface="Times New Roman"/>
                        </a:rPr>
                        <a:t>Question </a:t>
                      </a:r>
                      <a:r>
                        <a:rPr lang="en-US" sz="1300" b="1" u="sng" strike="noStrike" dirty="0" smtClean="0">
                          <a:effectLst>
                            <a:outerShdw blurRad="38100" dist="38100" dir="2700000" algn="tl">
                              <a:srgbClr val="000000">
                                <a:alpha val="43137"/>
                              </a:srgbClr>
                            </a:outerShdw>
                          </a:effectLst>
                          <a:latin typeface="+mn-lt"/>
                          <a:ea typeface="Calibri"/>
                          <a:cs typeface="Times New Roman"/>
                        </a:rPr>
                        <a:t>20</a:t>
                      </a:r>
                      <a:r>
                        <a:rPr lang="en-US" sz="1300" b="1" u="none" strike="noStrike" dirty="0" smtClean="0">
                          <a:effectLst>
                            <a:outerShdw blurRad="38100" dist="38100" dir="2700000" algn="tl">
                              <a:srgbClr val="000000">
                                <a:alpha val="43137"/>
                              </a:srgbClr>
                            </a:outerShdw>
                          </a:effectLst>
                          <a:latin typeface="+mn-lt"/>
                          <a:ea typeface="Calibri"/>
                          <a:cs typeface="Times New Roman"/>
                        </a:rPr>
                        <a:t>                                           </a:t>
                      </a:r>
                      <a:r>
                        <a:rPr lang="en-US" sz="1200" b="1" u="none" strike="noStrike" dirty="0" smtClean="0">
                          <a:effectLst>
                            <a:outerShdw blurRad="38100" dist="38100" dir="2700000" algn="tl">
                              <a:srgbClr val="000000">
                                <a:alpha val="43137"/>
                              </a:srgbClr>
                            </a:outerShdw>
                          </a:effectLst>
                          <a:latin typeface="+mn-lt"/>
                          <a:ea typeface="Calibri"/>
                          <a:cs typeface="Times New Roman"/>
                        </a:rPr>
                        <a:t>RI.6  </a:t>
                      </a:r>
                      <a:r>
                        <a:rPr lang="en-US" sz="1200" b="1" u="sng" dirty="0" smtClean="0">
                          <a:effectLst>
                            <a:outerShdw blurRad="38100" dist="38100" dir="2700000" algn="tl">
                              <a:srgbClr val="000000">
                                <a:alpha val="43137"/>
                              </a:srgbClr>
                            </a:outerShdw>
                          </a:effectLst>
                          <a:latin typeface="+mn-lt"/>
                          <a:ea typeface="Calibri"/>
                          <a:cs typeface="Times New Roman"/>
                        </a:rPr>
                        <a:t>Constructed</a:t>
                      </a:r>
                      <a:r>
                        <a:rPr lang="en-US" sz="1200" b="1" u="sng" baseline="0" dirty="0" smtClean="0">
                          <a:effectLst>
                            <a:outerShdw blurRad="38100" dist="38100" dir="2700000" algn="tl">
                              <a:srgbClr val="000000">
                                <a:alpha val="43137"/>
                              </a:srgbClr>
                            </a:outerShdw>
                          </a:effectLst>
                          <a:latin typeface="+mn-lt"/>
                          <a:ea typeface="Calibri"/>
                          <a:cs typeface="Times New Roman"/>
                        </a:rPr>
                        <a:t> Response</a:t>
                      </a:r>
                      <a:endParaRPr lang="en-US" sz="1200" b="0" strike="noStrike" dirty="0">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15000"/>
                        </a:lnSpc>
                      </a:pPr>
                      <a:r>
                        <a:rPr lang="en-US" sz="1200" b="1" dirty="0" smtClean="0">
                          <a:effectLst>
                            <a:outerShdw blurRad="38100" dist="38100" dir="2700000" algn="tl">
                              <a:srgbClr val="000000">
                                <a:alpha val="43137"/>
                              </a:srgbClr>
                            </a:outerShdw>
                          </a:effectLst>
                          <a:latin typeface="+mn-lt"/>
                        </a:rPr>
                        <a:t>2</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bl>
          </a:graphicData>
        </a:graphic>
      </p:graphicFrame>
      <p:sp>
        <p:nvSpPr>
          <p:cNvPr id="1026" name="AutoShape 2"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28" name="AutoShape 4" descr="data:image/jpeg;base64,/9j/4AAQSkZJRgABAQAAAQABAAD/2wCEAAkGBxIPDw8QDxAQDQ8PDQ8PEA8OEA8NDxAPFREWFhUUFBUYICggGBolHBQUIjEhJSkrLi4vFx8zODMsNygtLisBCgoKDg0OGxAQGiwkHyQwLCwtLCwsLCwsLCwtLCwsLCwwLCwsLCwtLCwsLC0sLCwsLCwsLCwsLCwsLCwsLCwsLf/AABEIAOAA4QMBEQACEQEDEQH/xAAcAAEAAQUBAQAAAAAAAAAAAAAAAQIDBAYHBQj/xABBEAACAQICBQcKBAQGAwAAAAAAAQIDEQQSBQYhMUEHUWFxgZGxExQiIzJCUqHB8GKC0eEzcpKyJGNzosLSFUNT/8QAGgEBAAIDAQAAAAAAAAAAAAAAAAEFAwQGAv/EADMRAQACAQIEAwYGAgIDAAAAAAABAgMEEQUSITFBUYEiMmFx0fATkaGxwfFC4TNDFSNS/9oADAMBAAIRAxEAPwDuIAAAAAAAAAAAAAAAAAAAAAAAAAAAAAAAAAAAAAAAAAAAAAAAAAAAAAAAAAAAAAAAAAAAAAAAAAAAAAAABhY/S2Hw/wDHr0qPROcU+7eZKYb392Jlivmx096Yhr+J5RtHQ3Vp1P5KVS3zSNmNBmnvtHq154hh8N59PqwpcqeCW6GIl1Qj/wBj3/47J5wxzxLH5T+n1VU+VHAvfGvHrpxfgyJ4dk84THEsflL0MJygaPqtLzjybfCrCpBd9rLvMdtDmjw39WSuvwz0329Gw4TGU60c1KpCrHnpyjNfI1rUtTpaNmzTJW8b1ndfPL2AAAAAAAAAAAAAAAAAAAAAAAPH1k1lw+j6eevL0mnkpRs6k30LgulmfDp75Z6dvNgz6imGPa7+Tlmm9e8bjG1SfmdF7o036xrpnv7rFzg0FK9dt5+P0Ueo4je3TfaPKPq1rza7cptzk3duTbbZvxihXTmnwXVQiuCPfJDHOS0p8muYcsI5pPJrmHLBzSolhovgiJpD1GS0FCE6MlOhUnRmt0oScX8jHbDExsy01ExO7cdAcpNeg1DHR84pbvKwSVWK6Vul8usrM/D6z1r0n9Frp+JWjpbrH6/7dR0ZpKliqUatCpGrTlxjvT5muD6GVGTHbHPLaFzjyVyV5qyyzwyAAAAAAAAAAAAAAAAAAAAa/rlrNDR1DO7TrTvGjS+KXO/wq5s6bTzmt8PFranURhr8Z7OK4mtVxNWVfEzdSrN327orgkuCOixYa0jbZzGfUWvM9fVUjZaqQAACABAkkRKN95ExuROzJ0Dpqto2sqtFuVJteVotvLOPVwfM+BpanTVvXaf6WGl1dqW3+5dx0LpWnjKEK9F5oTV7cYy4xl0o53Ljtjty2dNiy1yVi1WcY2QAAAAAAAAAAAAAAAAAKK9WNOEpzajGEXKUnuUUrtkxEzO0ImYiN5cE07paWkMXUxE/YTcKMeEaaez752zp9LgjHSI+93Ka3UTkvM+f7eDFNxopIEEiLhJcCLgSghIAgGBsXJxpx4PGLDzf+HxTSV90K26L+nb0FVxDT81d47x9zC64dqtrbT2np9J/h2YoXQAAAAAAAAAAAAAAAAABp3KppF0NHShF2niKkaK58rvKXhbtN3QY+bLv5dWlr8nLi28+jktKOVJLgjpYjaNnJ2ned1Z6QXIEMJY08Q8zjBZ5Le37MevnfQa+XURXpDbw6WbxvPYtU41GuiMVFGtOqt5tyuip5JtVW6ebonFNd+8RqreZbRU8k0sRd5ZLJNK+XemueL4m5izxf5tDNp7Y+vgvpmZrpIQAWcXF5brZKDzJremjxkjerLhttZ3zVvSPnWDw9fe6lKLl/OtkvmmcpmpyZJq7DBk/ExxZ6RiZQAAAAAAAAAAAAAAABzLlhqt1MFT4etqNdPopeDLfhVetp+Sm4vaYisfP+Ghl454ABLHxlRxjs9p7I9b2LxRizX5KzLNgx894hlYXB5IKK7Xxb4tlJa7oq44iHrYLVzE11mp0Kk4v3rWi+17DHOSI7yyxSZ7QqxereJorNUoVIxW+VrxXW0IyxPaSccx3h42kcG3DMvbh6UX0rh27jNjyzExLBlxRaswtUJ5oqXOi8pPNG7m715bbLp6eAkQ1cJjo6vyT1c2jYxf/AK69WK6FdS8ZM5jiEbZvSHV8PnfD6y3I0m8AAAAAAAAAAAAAAAAOXcr0P8Rg5cHSqLukv1LrhPa0fL+VJxj/AB9f4aOXKgAAFicb1aS/Ff5r9jU1fut7Q++6ZqNq/CrJ1qsc0KbSjF7pT37ehbO85/LfbpDpcdd+roaRrs6QOf68aBhTflqcVGNS6lFbEp23rof0NjFffpLBlrERu5fglaLXNK3yR0uD3Pvyhymp/wCSfvxlkGZrgAkdS5JIWwE3z4mpb+mJzXEZ/wDd6Q6vhv8Awest2NBvgAAAAAAAAAAAAAAADReVnBOeGo1krujWyy6ITW/+qMV2llwu/Ll5fOFZxXHzYebylzA6JzIEBAs15ZZU5/DNX6nb6pGDPXeGzprctnb9R5ReETjtTnJ7OlI5rUVmt9pdVp7xekTDYDAzgGq8o+KjSwMnJpNz9G/F5ZfqbOkpN8jV1eSKY93GsHG0Ffi3Lv3fKx0+ONquUzTvZfPbEEiiT2ESmO7tWoOBdDR2Hi1aU4yqv88nJf7XE5XV5OfNaY+9nYaPHyYaxP3u2E1myAAAAAAAAAAAAAAAAMPS+AjiaFWhPYqsHG/GL4SXU7PsPeO80tFo8HjJSL1ms9pcHxuFnRqTpVFlnTm4SXSvpx6mjrcWSMlIvXxcdmxTivNLeC0jIwpApnFNNPczzMbxsmJmJ3h7Gqmt1bRknCUXXw8ntjf0o9KZXanSRk7/AJ/VaaXWTj931j6eToWF5SdHzScqkqT4xnB3XcVk6DJv0mJ9fqto4ji26xMem/7brWkOU3A04vyTniJ8Iwi4rtbJrw+8z7UxH6/s834ljiPZiZ/T93N9YdPV9J1VOt6ulH+HRW5LpLbT6WtI2j/c/fkp9Vq7ZJ3mev6R9+bEsbyuCRDCXp6taHeNxVOik8l89Vr3aS9p/TrZqa3P+DimfGezd0On/GyxHhHWXdYRSSSVkkkktySOWdYkAAAAAAAAAAAAAAAAAAabr7qq8UvOKEb4iEbTgtnloLdb8S4c+7mLDQ6z8C3Lb3ZV3ENF+PXmr70fq5TODXfbammnzNcGdHExaN6zvDmLVms8to2lCJQkhA1cG61KgnwR5mkPcXmExopcBFYRN5lcR7eQCGEruFw06s4wpxc5zkoxjHa5P74njLkrjrzWZMWK2W3LSOrsmpuriwFG0rSr1bSqyW5bNkI/hW3r2s5fVam2e/NPbwdXpNNXT05Y7+LYDWbQAAAAAAAAAAAAAAAAAAAHNOU+WBg8yllxze2NFRlnX+dH7Za6Cc9esdK/Hx+UKjiMae3SY3t8PD5z4ffRz2lVctuTIuu/y4F5W027xsoL1rXtO66emMAACQAECzVrOO6GZW377Pq4954te1e0MtKVt3nZ03kvr4Fw9XK+NatUdbKqj6Ka4R6N5Q66uaZ5rTvH338nRaC2CsctY2n9/l5uglaswAAAAAAAAAAAAAAAAAAANA5QNdnh28JhHfENesqLaqK5l+Lw8LLR6Tn9u0fKPvwVmt1vJvSk/Of4+f7OYRpXblNuc5O8pSd22XtMcQ52+WbLpkYgASlFwJuAuEJIENAWnScZKdOTp1Iu8ZxdmmuoxXxxLNTLMd3UeT/XfzlrC4tqOJS9Ce5Vkv8Al4lFq9Jye1WPnH8/J0Oi1nPtS8/Kf4n4/u30rlmAAAAAAAAAAAAAAAAAGv68af8AMMHOpF+un6uiuOdrfbo39xs6XD+Lfae0d2rq8/4WPeO89I+/g4lTi7uc3mnNuUpPa22dNjpyw5TLfmlcMjEARcJXsHhZ1pqnShKrUbSUY8Ot8DDm1FMXvNjDpsmafZ7ebb8HydYqaTnOhQv7rUqsl1u9iutxb/5hZ04Nv71pRjeTvFQV4SoYi3urNRl2PcKcWj/KqL8GmI9mzUcVhp0punUhKlUjvhNWfZzos8WemWN6yq82nyYZ2vHqtIyMKQgAs1YNNTg3GpBqUJLY00Y8lOaGXFk5Zds1G1h/8hhIzlZVqfq60fxr3u39TmdVh/Cv07T2+/g6vSZ/xcfXvHf6+rYjWbQAAAAAAAAAAAAAAAA41yl6S840h5JP1eFgo24eUe2T6+H5S/4bh2pvPj1+jneKZt8kxHh0+v0a2WinSBAStybuox2yk7Lr+/Aw5sv4dd2fT4vxbxDsHJ7oKOGw6qtXqVVe735efrf6HNajLN7OrwYopXo2012cA1vXfV6GMw8pWtWpRc4TS9LYtxnwZrY7RMMGow1yVmJhxjam4y2Si2n1r7+Z0+HLGSu7k8+GcV5qqMrCkIQBsXJtpJ4bSKpN2p4uLg1wzpNxffs/Myr4jh3pM+XX6rjhmaYyRHn0/mHZygdEAAAAAAAAAAAAAAARKVk3zJsD54r1nVq16r2urXnO/W7/AFZ1uCnLSIcbqL899/Pr+coMzXAASq0XDNWu90d3fb6fMq9dfedlzw6m0TL6BwcFGnTitypxS7Eihnuv47LxCQCGrgcB1hpKGLnbc5SXdJr6ovuH38HP8Tp2liItVMqCEAKVd0qtGqt9KrGa7Hcw5qc1dmfT35Lb+v5PohO6utz2nJOzSAAAAAAAAAAAAAABi6UlahXa3qhUa68jPVPeh5v7suA0MPJq6V1d83OdhDird13zafw+BLwebT+HwAjzafw+ASnRCtOaexqX1ZUauOq70M+z9+UO8aJxCq4ejNe9Tj32s/mmUto2mYXlZ3jdlnl6AKas1GMpPYoxcm+hK4HA9YJeUrprfKcn3zTLzRRtKi4hO9fvyWfNZ/D4Fuo0+bT+HwCDzafw+AFnE0JKN2rLNHm50ebdnund9BYH+FS/0of2o4+e7tq9l8hIAAAAAAAAAAAAAC1i6eenUj8VOUe9NExO07omN42cL0ffJZ71KSfXc7Gs7w4m8bSyiXgAWA8+gsuImvi2rx+su40NRTdZ6TJs6PqXpxU15Cq7RbvTk90W96fQyoz4Jn2oXODPEezLds6NJvGdAazrjpuMKUqFN3nNWm17seK62bODDMzzS1s+aI9mHKa3pYmC+FNv7/p7y60tNlFrcm/Rnlgq0gQBi4+DkowW+dSEV13PF52ruy4q81tnd4RypJbkkl2HHu1VAAAAAAAAUKYE5gGYCHMCHUApdYCh1wOOaQw3kcXiqXBV5Tj/ACyd18mjq9Jfnw1t8P2chrcfJmtHx/fqoRsNRIADCx9J+jUj7UPmvv6mLJXxZsVtuj1NH4lTimmatsTdrme7g9LVqatCckubZJdzMN9LS3WYZ6au9ekSuV9OV5KzqSS6LR8DzGjxx2h6trclu9ngaQxShFuT/cz1xMFs2zydH023KpLfN7OiP39DbxV26tHNfedmaZWAJENgZOgMN5fSGFhvUJutLoUFmX9tu009fk5MFp9Pzb/DsfPnrHr+X+3YFVOXdWqUwKs4E3AXAZgIcgIzAWkwJuAbApbAobAolIC3KQGi6/4HLOliorZZUqtu1xf07EXXCc3fFPzj+VHxjB0jLHyn+GuJl0okkIADCWHLDuEs1N5XxXB/oYprMdmWLxPdfhpScdkoPrW1Eb18d3r2vDZM9Kzfswfbs8R7PxPa+DHjQlUlmqu/NFbl+pMVme7zN4jt3ZqMrCAQ2SKZSttZCW18nmAaVXFSW2o/J0+iCfpPvsvysouK5t7xjjw7/N0XCcHLSck+Pb5N3jIqVurTArTAqTAm4ABcCLgQBIBoCloClxAtyAszAwsfh41qc6c1eE4uL5+tdJ6peaWi1e8PGSlb1mtu0uaYzByw1WVGfDbCXCUeDOs0+euox89fWPJyGp09tPk5LdvCfOFBma5cgSAAhxGydxRGxukILgCRDCVzR+Aliqyowuo76k/hjfxNfVaiNPj5p7+ENrSaadRk5Y7eMunYSlGnCMILLGEVGKXBI5S1ptMzPd11axWIiO0MuDISvRYF1ICpICoCAIAARYCQJAmwFMogY80BjVGBiVqiA8TTWGp4iGWexrbGa3xf3wM+n1F8F+en9tfU6amopyX/AKaZiKUqUss+yS2qS6Dp9PqceorvTv4w5XU6XJprbX7eEqUzMwKrhBcBcCbgQ2AuBFyRNGlKtLJD80nuijDqdTj09d79/CGxptNk1NtqdvGfJuuhMNTw9NQhx2yk98pc/wCxy2oz3z357/06vT6emCnJT+3t0aiMLOzKbAyaaAvxQEgAFgIYFIEXAm4DMBGcCl1ALFRgYVdMDzMUmB42LzAeZXi5JqSuuZnqtprPNWdpebUreOW0bw8+pgmtsHdfDL6MuMHF5jpmjf4x3Umo4NE+1gnb4T2WJXj7ScetbO/cWmPVYMnu2j5T0lU5dLqMXv0n5x1gUjY5Za3PVNxtKeaPMuNpOaPNDY5ZRz180Rk37KcupXMOTPhxe/aI/dnxYM2X/jpM/Hw/Nfp4KUvbdlzLf+xV5+L+GGPWfottPwbxzz6R9Xo4enlVoKy6Clve155rTvK8pStK8tY2h62EUjy9vZwqYHp0EwMyDsBdUwKs4E5gJzALgRcC3cCGwIbApbAocgLcpAW5NgW5QvwJ2RuszwsX7qGxusz0XB74jY3WJaApvg11MnlRzQty1bp/FJdzHKjnhjz1RpPj25Yp96M1L5Ke7aY9ZYb0xX96sT84hQ9S6XxyXf8AqZ41eoj/ADlrzo9NP/XCFqXT/wDpL5/qTOs1E/5yiNFpY/64XIan0lxv1xT8TBfLlt71pn1lnpiw092kR6Qvx1apr3pfJGHlbHPC9DV+muDfWyOVPNC/DRUFuiRsnmXoYVLdFDY3XoRtwI2N12NwlciBcTAqTAqUgJuBNwFwKbkoQBDApaCEZSTdTlCN0ZSdjcyjZG6MpOyNyxKFLJQgbo2BujYJ3Ngjc2SNzYG6dkoJVWISZSEpykJ3TYbJ3TYhO6RsbpISkCUBICwFJKAAACEEiAhAEEoQBARsiwNiwNkWBsWJCxAWAWBsmwNlSBskJSBNglNiEliBKCUgSAAAUgAAAIQSFgIsEFgIsAsBFggsSFiAsAsAsAsSFiAsBISkCUBNgBCQCQlIAAB//9k="/>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6" name="AutoShape 12"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38" name="AutoShape 14" descr="data:image/jpeg;base64,/9j/4AAQSkZJRgABAQAAAQABAAD/2wCEAAkGBxAQDRIMDA4QDQ0MEBAQDA8PDg8PEQ4NFBEWGBURExYYHDQgGBwmGxYTLTMiJSkrLy4uIx8zOTMtOCgtLisBCgoKDAwMDwwMDysZExkrKysrKysrKysrKysrLCsrKysrKyssKysrKysrKysrKysrKysrKysrKysrKysrKysrK//AABEIAOEA4QMBIgACEQEDEQH/xAAcAAEAAgIDAQAAAAAAAAAAAAAABggBBwIDBQT/xABJEAABAgIBDA4JAQgDAQAAAAAAAQIDBAUHERIXMjM1UnKRk7EGEyExUVRxc5Kys7TR0hQ2VWF0dYTC00EiU2KBlKHB4hUWgyP/xAAUAQEAAAAAAAAAAAAAAAAAAAAA/8QAFBEBAAAAAAAAAAAAAAAAAAAAAP/aAAwDAQACEQMRAD8A3dEfW/x7zqVXL+qN9yJX/uFWu9f4URE/nv8A+DRlUDZtPRqSiyMjGjS8GXjOl4bJZz2RY0ZrrByq5n7SqrkVERF4AN42DsdcyDa3Y65kK72GyHGpvSz/AImbDZDjU3pZ/wAQLD7W7HXMhna3Y65kK72GyHGpvSz/AIiw2Q41N6Wf8QLEbW7HXMg2t2OuZCu9hshxqb0s/wCIsNkONTeln/ECxG1Ox1zINqXHXMhXew2Q41N6Wf8AEWGyHGpvSz/iBYnanY65kG0rjrmQrtYbIcam9LP+IsNkONTeln/ECxO1LjrmQbSuOuZCu217Icam9LP+I2vZDjU3paQ8QLE7SuOuZDO0rjrmQrrteyHGpvS0h4ja9kONTelpDxAsVtK465kG0rjrmQrrteyHGpvS0h4ja9kONTelpDxAsTtK465kG0rjrmQrtteyHGpvS0h4ja9kONTelpDxAsTtK465kG1LjrmQrtYbIcam9LP+IsNkONTeln/ECxO1LjrmQxtS465kK72GyHGpvSz/AIiw2Q41N6Wf8QLEbU7HXMg2t2OuZCu9hshxqb0s/wCJ0TU/TksiRo8xSsBqORGvjxptGWX6Itmtiu9vKBY5Yjm3W6nCn+U/Q74b65EKmmyR9JUcsSZRFjwIjoEdyIiJFVGtcj6yb1dHJX99ckMlE3Vaq3KqmZawHogAD5WXTuVCvDfWlfnUTvqlh4d07lTUV4b60r86f31QLGAAAZMADIBmsBgyKxmsBgAyAPkpCPFZY7SyzrqtluKtberJufz3T6zIBAAAMAADBkVgMAADAAAEAq24H+pgfcT4gFW3A/1MD7gPjqD4OmfjF7CETiVX/wCjst3WUg9QfB0z8YvYQibyt9dlu6ygevXBgAdEO6dypqK8M9aV+dRO+qWHh3TuVNRXhnrSvzqJ31QLGAAAZQ1Xs/qjzkjSESSloUurIbIbkfFZEc6u5iKtes5ENfUzs9pObRWRpt8OGu/Dl02hq+5Vb+0qe5VA3Fs4qhy1HtdBgq2ant5sFrv2YS40Zyb2Tvr7t9NGTuyOejRXx4s5MWcV1k6wjxYbE9zWtWs1EStuIeWicBkD7f8AmJvjk1/VR/Md8hS80seEizk0qLFhIqLNR1RUs03F/aPLO+j7/C56F2iAW0AAAyAAMGTxdmNLPkqOjzsJrXxJdiOY19exVVe1N2tu/qB7J81I0hBl4To81FZAhMunxHI1E93vX3GiZ6q3SkRFSGsvLov6w4Cq5P5vcqf2IdSdJzE0/bZyPFmHpXrLFerrGvipvN5ErATbZ/VKizjvRqPdElpNi11iNc6HGmFTeVVTdY33b6/rwEL/AOYm+OTX9VH8x8QA+3/mJvjk1/VR/MbcqFzcWLBnFjRosZWxYNisWK+IrUsHbiWS7hpY3HUDvE7zsHqOA2sYAAEAq24H+pgfcT8gFW3A/wBTA+4D46g+Dpn4xewhE3lb67Ld1lIPUHwdM/GL2EInErfXZbusoHrAADoh3TuVNRXhnrSvzuJ35SxEK6dypqK7s9aV+dxO/KBY0wZAFeasGHI3NwOzQhhubZ5U3nJ+kYk7Aiy7IcRsJqJEdER1drERa9ZtYj9pukP38p04vkA1yCSbL9hcxRaQlmokF/pCvRm1OetawRK9euicKEbAHfR9/hc9C7RDoO+j7/C56F2iAW0MgAADAAi1VDAU5zbe1YSk8XZlRL5yjZiSgua2JMMRrFeqo1FR7V3aye4CrwNjWm6Q/fynTi+QWm6Q/fynTi+QDXIMubWVU4FVMymABuOoHeJ3nYPUcacNx1A7xO87B6jgNqgAAQCrbgf6mB9xPyAVbMD/AFMD7gPiqEYOmfjF7CETiVvrst3WUg9QjB0z8YvYQicSt9dlu6ygesAAOmFdO5U1Fd2etK/O4nflLEQrp3Kmoruz1pX53E78oFjQAAMgAalq/XEllTGphp83BV+uJLKmNTDT4A76Pv8AC56F2iHQd9H3+Fz0LtEAtqAAMAAAYAAABAKjxrt2U7WpxOUa7dlO1qcQBuOoHeJ3nYPUcacNxVBLxO87A6jgNrAGABAatmB/qYH3E+IDVswP9TA+4D4qhGDpn4xewhE4lb47Ld1lIPUIwdM/GL2EInErfHZbusoHrAADphXTuVNRXdnrSvzuJ35SxEG6dypqK7s9aV+dxO/KBY0yYMgADIGpKv1xJZUxqYafNwVfriSypjUw0+AO+j7/AAuehdoh0HfR9/hc9C7RALamAoAAGAAAAwZQwZQCo8a7dlO1qcTlGu3ZTtanEAbiqCXid52B1HGnTcVQS8TvOwOo4DaxgAAQCrZgf6mB9xPyAVbMD/UwPuA+OoRg6Z+MXsIROJW+Oy3dZSD1CMHTPxi9hCJxK3x2W7rKB6wAA6YN07lTUV3Z60r87id+UsRBuncqaiu7PWlfncTvqgWOAAAyABqSr9cSWVMamGnzcFX64ksqY1MNPgDvo+/wuehdoh0HfR9/hc9C7RALaAADAAAGAAATfAQCpEa7dlO1qcTlGu3ZTtanEAbiqCXid52B1HGnTcVQS8TvOwOo4DaoBgAQGrZgf6mB9xPiA1bMD/UwPuA+KoTg6Z+MXsIROZW+Oy3dZSDVCcHTPxi9hCJzK3x2W7rKB6wAA6oN07lTUV2Z60r87id9UsTBuncqaiuzPWlfncTvqgWOMgAADIGpKv8AcSWVMamGnjcNX+4ksqY1MNPADvo+/wALnoXaIdB30ff4XPQu0QC2imDKmABgyYAAGABlDATfAqTGu3ZTtanE5Rrt2U7WpxAG4qgl4nedgdRxp03FUEvE7zsDqOA2oAABAatmB/qYH3E9IDVrwP8AUwPuA+OoTg6Z+MXsIROZW+Oy3dZSDVCcHTPxi9hCJzKXx2W7rKB6wAA6oN07lTUV2Z60r87id9UsTBuncqaiuzPWlfncTvqgWPAAGQABqSr/AHEllTGphp43DV+uJLKmNTDTwA76Pv8AC56F2iHQd9H3+Fz0LtEAtopgKYAAAAYAABN8BN8CpMa7dlO1qcTlGu3ZTtanEAbiqC3id52B1HGnTcVQW8TnOwOo4DagBgAQGrXgf6mB9xPiA1a8D/UwdTgPjqE4OmfjF7CETmUvjst2tSDVCcHTPxi9hCJzKXx2W7WoHrAADqgXTuVNRXZnrSvzuJ35SxMC6dypqK7M9aV+dxO/KBY8yAAMGTAGpKv1xJZUxqYafNwVfriSypjUw0+AO+j7/C56F2iHQd8hf4XPQu0QC2amDKmABgyYAAAAE3zAbvgVKjXbsp2tTico127KdrU4gDcVQW8TnOwOo406bhqC3id52B1HAbUAAAgNWvA/1MHU4npAqteB/qYOpwHx1CcHTPxi9hCJzKXx2W7WpBahWD5n4xewhE6lL47LdrUD1gAB1QLp3Kmorsz1pX53E78pYmBdO5U1FdmetK/O4nflAsgAYA+SlKTgSsJZibitgQWq1qvetZqOctZE/mp43/fqJ9oy/TXwPKq0YDic9LdqhX0DZ1WbZBKTjJRJKZhzCwnRlibWtexRUZWr5lNYgADtknIkaG5y1mtiw1cvAiPRVU6gBZZdntE+0Zfpr4H0Udsto+ZjNl5adgxo0SvYQ2OVXOsWqq1tzgRSsJLqkuHZXkmO7xALFAAAAYA8Of2YUdAiul5iegwo0JUSJDc5Uc1VRFRF3OBUOhNnlE+0ZfpL4Gj6pWHZ/nofd4RGwOUVa7nKm8rnKnJXOIAA2fUd2QScnCmmzszDl1ixISw0iKqWSI1yKqZ0NYACyX/e6J9oy/SXwPao+fhTEJsxLRGxoMSvYRGLXa6s5UWt/NFKplhqk+ApX/37xEAlxAqteB/qYOpxPSA1asD/AFMHU4D46hWD5n4xewhE6lL47LdrUgtQrB8z8YvYQidSl8dlu1qB6wAA64F07lTUV1Z60r87id+UsVAuncqaiurPWlfncTvygWQUwABBqtGA4nPS3aoV9LQbMNjzaRknST4roLXvhvs2NRypYOR1asvIQS0pA9oRtDD8QNNA3LaUge0I2hh+ItKQPaEbQw/EDTQNy2lIHtCNoYfiYtKwPaEbQw/EDTZLqkuHZXkmO7xCbWlYHtCNoYfiersWqYQpCdhzzJyLGdAs6zHQmNR1nDczdVF/iAn4BgAAAK2VSsOz/PQ+7wiNm9NkVSuDOTsaedORYTpl7XuY2ExyNVIbWVkVV/hQ860tA9oRtDD8QNOA3HaWge0I2hh+ItLwPaEfQw/EDTgNx2l4HtCPoYfiYtLwPaEfQQ/EDTpYapPgKV/9+8RCN2l4HtCPoIXiT3YxQrZCShyLIjozYNnWe5qNV1nEc/dRMoD1CBVasD/UwdTiekCq1YH+pg6nAfHUKwfM/GL2EInUpfHZbtakFqFYPmfjF7CETqUvjst2tQPWAAHXAuncqaiurPWlfncTvylioN07lQrdSUwktsjjR4yORsvSsWM9ET9ra0mlfXRPe1UVALLA1/bfovgmtB/sLb9F8E1oE8wE/BALb9F8E1oE8xi2/RfBNaBPMBPwQC29RfBNaD/YW3qL4JnQf7AT8wQC29RfBNaBPMLb1F8E1oE8wE/BALb1F8E1oE8wtu0XwTWgTzAT8+ebm2Q61nX/AGq9aslfe31/uQi27RfBNaBPMdcWqvRLq1m2YdW3Ury6LWXpAbBQEBtu0XwTOgTzC25RfBM6BPMBPgQG25RfBM6BPMLblF8EzoE8wE9BAbblGcEzoE8wtuUZwTOgTzAT4wQK23RnBM6BPMLbdGcEzoE8wE9MECtt0ZwTOgTzC23RnBM6BPMBPSBVasD/AFMHU4W26M4JnQJ5iL1RtnklSEgkrKpG2zbocRdshIxti1HV92v70A9yoVg+Z+MXsIROpS+Oy3a1IPULYqUbMOVFRHTjrFeGtBhItYnEpfHZbusoHrAyAPne6wfZfou47/CkZ2VVPpGkoiTMRYkGOqIjosu5iba1NxLNHIqLW4d8lsRlc+GLKLXrtVW8iqmoCA2l5Hjk5nl/xi0vI8bnM8v+Mm6y8THf03D0eJjv6bgIRaXkeNzmeX/GLS8jxuczy/4yb+jxMd/TcPR4mO/puAhFpeR43OZ5f8Zi0xI8bnM8v+MnHo8THf03D0eJjv6bgIPaYkeNzmeX/GLTEjxuczy/4ycejxMd/TcY9HiY7+m4CEWmJHjc5nl/xi0xI8bnM8v+Mm/o8THf03D0eJjv6bgIPaZkeNzmeX/GLTMjxuczy/4ycejxMd/TcPR4mO/puAg9pmR43OZ5f8YtMyPG5zPL/jJx6NEx39Nw9GiY7+m4CD2mZHjc5nl/xmLTUlxuczy/4yc+jRMd/TcPRn47+m4CDWmpLjc5nl/xi01I8bnM8v8AjJz6M/Hf03D0Z+O/pOAg1pqR43OZ5f8AGYtNyXG5zPL/AIydejPx39Jw9Gfjv6TgILabkuNzmeX/ABi03JcbnM8v+MnXoz8d/ScPRn47+k4CC2m5Ljc5nl/xnJlRyRRUV01OORF3UsoCV04K6QycejPx39Jw9FfjP6TgOMrLQZKXZKyrEhshpWhQ03d/fc5d9d3dVV3zvo6DW3xAkK27WPQhw6wHYAAAAA4qYAAAAAAAAAAAAAAAAAAAAAAAAAAAAAZQwAOaAAAAAP/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
        <p:nvSpPr>
          <p:cNvPr id="1042" name="AutoShape 18" descr="data:image/jpeg;base64,/9j/4AAQSkZJRgABAQAAAQABAAD/2wCEAAkGBxQQDxAMDBAQDw0OEBIODRAQEhAQEA4PFBUYFxUUFRMYHSggGBolHRUVIjEhMSkrLi4uFyAzODUtNygtLisBCgoKDAwMDwwMDysZFBkrLCsrKyssKysrKysrKywrKysrKyssKysrKysrKysrKysrKysrKysrKysrKysrKysrK//AABEIAOEA4QMBIgACEQEDEQH/xAAcAAACAgMBAQAAAAAAAAAAAAAABwUIAQMGBAL/xABOEAABAwECAxMKBAUDAwUAAAABAAIDBAURBxIhBhMUFzEyNUFRUlRxcnSRkrGz0hY0VWFzgZOywdEiQqGiI1NilKOCwtMz4fAVJCVD8f/EABQBAQAAAAAAAAAAAAAAAAAAAAD/xAAUEQEAAAAAAAAAAAAAAAAAAAAA/9oADAMBAAIRAxEAPwB4rQ6YnW9J1PduondecXa1XcW5/wCbi4nCHm6bZjWwwtbLWytxmNdfiRR6mO+7Kct9zdu47iDsjjb4+4BYuO/P6fZVzqMIdovcXGukZf8AljbExo4gGrX5fWj6Qn6Y/Cgshcd+f0+yLjvz+n2Vb/L60fSE/TH4UeX1o+kJ+mPwoLIYp35/T7IxTvz+n2Vb/L60fSE3TH4UeX1o+kJumPwoLI4p35/T7IxTvz+n2VbvL60fSE3TH4UeX1o+kJumPwoLI4h37v0+yMQ7936fZVu8vrR9ITdMfhR5fWj6Qm6Y/CgsliHfu/b9kZ2d+79v2VbfL60fSE3TH4UeX1o+kJumPwoLJZ2d+79v2Wc7O/d+37Ktnl9aPpCbpj8KPL60fSE3+PwoLJ52d+79v2RnR37v2/ZVs8vrR9ITf4/Cjy/tH0hN/j8KCymdHfu/b9kZ0d+79v2Va/L+0fSE3+Pwo8v7R9ITf4/CgspnR37v2/ZGcnfu/b9lWvy/tH0hN/j8KPL+0fSE3+PwoLK5yd+79v2RnJ37v2/ZVq8v7R9ITf4/Cjy/tH0hN/j8KCyucnfu/b9lgscNR1/qOT9VWvy/tH0hN/j8K6XMphaqIZGstM6KpXEB8ga1s8Q3wxQA8Dcuv3DtIHhHPludkO2CtwK8kpEkYliIcC0Pjc3KHtIvyHcIX1RzYwCD1IQhB5CfxO4wP0/7quWE6dz7Xri434j2xt9TWRtAH/m6rGN1z+P6BVvwkbLWh7c/I1A/rAsWClpoqeniY1rWNvOK0ue4jK5ztUknKpDOG7xnVain1jOQ3sC2INecN3jOq1Zzhu8Z1Wr7WUGvOG7xnVas5w3eM6rV9rKDXnDd4zqtWc4bvGdVq+1lBrzhu8Z1WrOcN3jOq1fayg15w3eM6rVnOG7xnVatii7Tr3xvDGXAXB15F+N/2QSGcN3jOq1Zzhu8Z1WrML8ZrXEXFzQSNy8L7Qa84bvGdVqM4bvGdVq2LKDXodm8Z1Wo0O3eM6rVsWUGvQ7N4zqtRodm8Z1WrYsoNeh2bxnVCxodm8Z1Qtqwg16HZvGdVqROGqyIqeuikp2Nj0TCZJWsAa0yNddjADUJBF/FftlPpJPD353R83k+dB32CicvsajLjfiCSMclkjmtHuAA9ymbPdcSNoEjoKgcEWw1Lypu+epyi1zuUe1BMXoXyhB5m65/H9Aq34SNlrQ9ufkarIN1z+P6BVvwkbLWh7c/I1BY6n1jOQ3sC2LXT6xnIb2BbUAhaaqqZE3HmkZEy+7Gkc1jb9y87a521sINn0zSXVTJnjUjp/4zydy8fhHvIQdO94aC5xDWtBc5xNwaBlJJ2guLfhVs0Etz6Z1xIvbBIWuuN14N2UetLPNxhDmtEGniaaaiJyx418k12pnrhku/pGT1lcYgf2mvZv8AMn/t5V0mZ234a+E1NG5zog8xEvY5hxmgE5DxhVdT2wIbFv53L8rEDBQhZQC+XRg3YwBu1LwDcvpROaTNHT2fDn9ZJig3iONv4pZnD8rG7fHqDbIQS68NqW1T0oxqyohgG1nkjWk8QJvKR2afClV1RdHSk0VOcgEZvncP6pfy8TbuMrhXuLnF7iXPcb3OcS5zjulxykoLD1OFCzWG7RLn+zhmcOnFuXxFhVs1xuM8reVBNd+jVXtCCz1m5sqGoIbBW07nnUY54Y8/6XXFTo3VUMi/Icqmsz+auroCNB1D2xj/AOl5MkBG5nZyD3XFBaNC4HMNhMhr3Npapopa12RovvhnO5G46jv6T7iV3qAQhYQCSmHvzuj5u/5060lMPXndHzd/eIO5wRbDUvKm756nKLXO5R7VB4IthqXlTd89TdFrnco9qCXQhCDzN1z+P6BVvwkbLWh7c/I1WQbrn8f0CrdhI2WtD2x+RqCyFPrGchvYFsWun1jOQ3sC2IOBw2j/AOKHO4flekQn1hoic6yw1jXPOiojc1pcbsV+0EjdAy/yZvhSfZBoQvuWBzLs8Y9l+pjtc2/ivC+EAntgP2LfzuX5WJEp7YD9i387l+ViBhIQhBzebnNhFZcGO8Z5UyXimgBuMjh+Zx/KwbZ9wyqvFtWvNWTOqquQySv9zWN2mMb+Vo3PrlTewsZhX1RNqUWPJUMjDZoLy7PI2X3GIbThefwjV2suqk0GUIXSZkcxNTaZxqdojpgS11RLeI7xqhg1XkerINshBzaE77PwM0rQDU1FTM7bDTHFHf6hil37l6KvA7QuF0UlVC7aLZGP6Q9pQIhC7TNng3qLOa6oYRVUjddIxpa+EbsjMuT+oZN25cWgP/0eop6YJM27qxhs+tdjVcDcaKQnLUQjIb917dvdBB1b0i167HtN9JUQ1kN+eU7xIAMmOBrmH1OF496C2CwtVJUNljZNGb45WNkYd1rheD0FbUAkph687o+bv7xOpJXD153R83f3iDucEWw1Lypu+epui1x5R7VCYIthqXlTd89TdFrjyj2oJdCEIPM3XP4/oFW/CRstaHtj8jVZBuufx/QKt+EjZa0PbH5GoLH0+sZyG9gW1a6fWM5DewLYgAs3oQgU2Hs/hoOOfsjSiTdw962g45+yNKJAJ7YD9i387l+ViRKe+A/Yt/O5flYgYKELKASrwoYO89x7Ts1n8bK6qp2j/rbskYH590fm49VqLKBCYM8wBtAitrAW2e0/gaMjqtwOoDtRjbO3qDbKfFPA2NjYomtZGwBrGNAa1rRqAAagX2BdkAuG4FlALKwsoMOaCCCAQRcQcoIO0Qq1YRsz7bPtGWCEXU8gFRTjaYx5N7B6muDgPVcrLJIYeiNG0gGqKZ2NxGQ3dhQLJCEILI4L6nPLHoicuJGYfdG9zB+gC6hcfgjjLbGpb/zGZw4jM8hdggElMPXndHzd/eJ1pKYevO6Pm7+8Qdzgj2GpeVN3z1OUOuPKPaoPBHsNS8qbvnqcodceUe1BLoQhB5m65/H9Aq34SNlrQ9sfkarIM1z+P6BVvwkbLWh7Y/I1BZCn1jOQ3sC2LXT6xnIb2BbUAhCygUuHvW0HHP2RpRJu4e9bQcc/ZGlEgE98B+xb+dy/KxIhPfAfsW/ncvysQMJCFlAIQhBlCFF1WaWjic6OatpY5GHFex88TXMO4Wk3goJVC5ybN3ZzMpr6Y3bx4kPQ29QNqYXqCMHQ+f1TxkAZG6JvvdJdk4gUHezStY10kjgxjAXPc4gNa0ZSSdoKs+bzNALQtCarZfnIuhp78hMLL7nXbWMS53+pevNjm+qrS/hPIgpL79DxE3P3DI/VfxZB6lyiARcTkaC5xyNaMpc46gHrKEw8D+ZM1VSLRnb/AO1pH3xXjJNUjKLt0MyEnduG0UDkzNWboSipaPbggZG47rwPxHpvUkhYQCSuHrzuj5u/vE6klcPPndHzd/eIO5wR7DUvKm756nKHXHlHtUHgj2GpeVN3z1OUOuPKPagl0IQg87Nc/j+gVbsJGy1oe2PyNVkWa5/H9Aq3YSdlrQ9sfkagsjT6xnIb2BbFrp9YzkN7AtiDKELKBSYfNbQcc/ZGlEm7h81tBxz9kaUSAT3wHbFv53L8rEiE98B2xb+dy/KxAwllCEAsoQgFWTCFsvX84d2BWcVY8IWy9fzh3YEHPoQhAIAQgG4gg3EZQRkIO6g7/MTgwnrC2orw+lo7w7FIxaicbjWnKxp3xy7g209KKkZBGyCBjY4YmhkbGi5rWjaCQOZfCbWUZaydxrKYZCyZxz1o/om1fcbxxJ3Zm80UFoQaJo34zQcWRhySQvuvxXt2j+h2kEssIQgElcPPndHzd/eJ0pLYefO6Pm7+8Qdxgj2GpeVN3z1O0OuPKPaoLBHsNS8qbvnqdodceUe1BLoQhB52a5/H9Aq3YSNlrQ9sfkarIs1z+V9Aq3YSNlrQ9sfkagsjT6xnIb2BbVrp9YzkN7AtiAWUIQKXD5raDjn7I0oU3sPmtoOOfsjShQCfGA7Yt/O5flYkOnxgO2LfzuX5WIGEsrCygFlYWUAldmjwSuq6uorW1oj0RIZMQwF2JeALsbHF+omghAlpcCk41ldA7lRSM/UOKhbRwUWjEC5jIKkDUEEv4yOTI1vaVYJCCpldRSQPMNTFJDKNVkjXMdxgHVHrWhWptyxIK2I09bE2WM6l+RzDvmPGVp9YVfc3uY59lzht5kpJidDTEZTdlMb7tR4HSMo2wA5hS+ZXNDLZ1U2rp7zqNnjvubPFflYfXuHaPvUQhBa6zLQZUwRVVO7GhmYJIzt3HaI2iNQj1L1JU4CrZLo6mzXn/okVEF+8eSJGj1Bwaf8AWU1UAkth587o+bv7xOlJbDz53R83f3iDuMEmw9Lypu+ep2h1x5R7VBYJNh6XlTd89TtDrjyj2oJdCEIPPHrn8r6BVuwk7LWh7Y/I1WSj1z+V9Aq24SdlrQ9sfkagslT6xnIb2BbVrp9YzkN7AtiAQhZQKTD7raDjn7I0oU3sPutoOOfsjShQCfGA7Yt/O5flYkOnxgN2LfzuX5WIGGhCygEIXy5wGUkAbpyBBlCFhAIQsIBc3hFskVdl1URF744zUQnbbJEMYXcYBbxOK6ReW1CNDzl2tzmTG4sQ3oKngrK+ItaOIL7Qdlghqs7tiAfzo5oD672Y/bGFYVVswa7MUF3853dPvVk0GEl8PHndHzd/eJ0JL4ePO6Pm7+8Qdvgk2HpeVN3z1PUOuPKPaoHBJsPS8qbvnqeodceUe1BLoQhBoj1X8r6BVtwk7LWh7Y/I1WSj1X8r6BVtwk7LWh7Y/I1BZOn1jOQ3sC2LXTaxnIb2BbEAsoWbkCjw+62g45+yNKFN/D7raDjn7I0oEAnxgN2LfzuX5WJDp84Ddi387l+ViBhoQuZwjaKFmzvsyR0c8YEjsQfxHQj/AKgYdUOuvIIy5LhqoNWbHN5TWaCyR2fVV17aaMjHy6hedRjePLuApHZq82NVaT76mTEhacaKCIlscZBvDt1zhvj7rlz5deS4kuLjjOcSSXE6pJOqfWhBYzBtmuFpUgErho2nAZUt1C/aEoG4673G8LrlVGxrVlo52VdI8xzR6h2nNOqxw/M07Y9Q2wCnrmRwmUta1sdS5tHV6hZIbopHbschye43Hj1UHcIQ03i8ZQdQjKChBhchhTtwUlmTAG6aqBpYRt3vH43e5mMeO7dUhmnzZUlnsJqZQ6a78FPEQ+Z53MX8o9ZuCQGa7NNLaVSamf8AC1oLIIgb2wx36g3Scl527vUAghFlCEHZYIKXPLYgP8mOac+q5mJ2yBWESqwF2MWx1NpPGSYimgv3jCTI4eouLR/oKaqASXw8ed0fN394nOkvh486o+bv7xB3GCTYel5U3fPU9Q648o9qgcEuw9Lypu+ep6h1x5R7UEuhCEGiLVfyvoFW3CTstaHtj8jVZKLVfyvoFW3CTstaHtj8jUFlKfWM5DewLYtdPrGchvYFsQZVUv8A1mp4XV/3M/iVrQqioN1TWyy3Z/NNLi34ueySSYt+rdjE3LShCAXop7QmjGJDPPE2+/Fjmljbfu3NIF686EHVZhLVndalCx9TUvY6oaHNfPM5rhlyFpdcVZFVjwf7LUHOWfVWcQIPCnmINDM6upWk0E7r3AZRSyuOVp3GE6h2ibty/gFbaogbIx0UrWvje0sexwDmuadUEHVCSubjBXJAXVNkh09PrnU+umh5H8xvq1w/qQLNYKyRcSDkLSWuByFpGqCNooQeqjtOeG4U9RUQgagimljb0NIC9FRmhq5BiyVtW5u4aia48YxsqjUIMbp2zlJ2yVlCEApTM1YUtfUso6cZXm+R917YYhrnu4tobZuC25mMzFRaMmd0jL2A3SzuvEMO7jO2z/SMvan/AJj8ykNmQZzBe+V9zqiZwGPK4fK0bTdr1kkoJSy7PZTQRUtO3FhhYI4xqm4bZO2Tqk7pXpWVhAJL4ePOqPm7+8ToSXw8edUfN394g7fBLsPS8qbvnqfodceUe1QGCXYel5U3fPU/Q648o9qCXQhCDTFqv5X0CrZhJ2WtD23+xqsnFqv5X0CrZhJ2WtD23+xqCylPrGchvYFsWun1jOQ3sC2oBJvSRk9JR/2jv+ZORZQJrSRk9JR/2jv+ZZ0kZPSUf9o7/mTkWUCa0kZPSUf9o7/mWNJGT0lH/aO/5k5lhArMzmCR9JWU9a6vZIKeUSlgpnML7trGz03dCaaFhAIQou0rRdG8MYBqAkm/LfuIPHmjzG0df+KrgGe3XCaP+HMP9Y13Ebwl3auBd4JdQ1jHN/LHUMLXDjlZeD1QnBFJjNa667GaHXbl4X0gr3UYLLSZqQxSeuOZhH7sVaY8GdpnJoXF9bpoAP0crFLCBFUOB+uef48lLA3dxnzO6rWgfuXY2FgipISH1j5Kx41WkZzDfyGkk8RcUxFhBqpqdkTGxQsbHEwXMYxoa1o3ABkC2oWEAhCwgEmMO/nVHzd/eJzpMYd/OqPm7+8Qdvgl2HpeVN3z1P0OuPKPaoDBLsPS8qbvnqfodceUe1BLoQhBpi1X8r6BVswk7LWh7b/Y1WTabnuG7lHu1fokjhpzNvhqzabGl1LVYolcBeIpw0NuduBwAuO7eNxA8KbWM5DewLYkLYmFqrp4GU8kUNRnTQxkjy9khYMgDrsjiBt5PXur36dNRwOn+JKgdiEk9Oqo4HT9eRGnVUcDp+vIgdqEktOqo4HT9eRGnVUcDp+vIgdiEk9Oqo4HT/EkRp01HA6f4kqB1oSU06ajgdP8SVGnTUcDp+vKgdS1ywtddjta67UvANyTOnTUcDp/iSrGnRUcDp+vKgdSEldOio4HT9eVGnRUcDp+vKgdSwktp0VHA6fryo06KjgdP15UDpWEl9Oeo4HT9eVGnPUcDp+vKgdCwkxpz1HA6fryrGnPUcDp+vKgdCwkxpz1HA6fryo05qjgdP15UDmSZw7+dUfN394jTmqOB0/XlXG2valVa9a1zm57Uy4sMEMTSGsaDka0ZSGgkkuJ2ySbtQHTgl2HpeVN3z1P0OuPKPatOZyzBQUMFJfjaHiue4aj5De55HG4lb7MbqE+9BLIX1chBpqGfmGqMoWoyMkaYpQ0hwxXMeAWvB2suQj1L1kLzT0odtIOZqMGlmvcXGjDSdqOSWNvua11wWvSuszgrvjT+JTzqIjUJA9RIXxoR2+d0lBCaV1mcFd8afxLOldZnBnfGn8SmtCO3zuko0I7fO6SghNK6zOCu+NP4kaV1mcFd8afxKb0I7fO6SjQjt87pKCE0rrM4K740/iRpXWZwV3xp/EpvQjt87pKNCO3zukoIPSvszgrvjT+JGlfZnBXfGn8SnNCO3zuko0I7fO6Sgg9K+zOCu+NP4kaWFmcFd8afxKb0I7dd0lGhHbrukoIPSwszgrvjT+JGlhZnBXfGn8SnNBu3XdJRoN267pKCC0sLN4K740/iRpYWbwV3xp/Ep3Qbt13SUaDduu6SggtLCzeCu+NP4ljSxs3grvjT+JT2g3bruko0Gd13SUEDpY2bwV3xp/EjSxs3grvjT+JT2gzuu6SjQZ3XdJQQGllZvBXfGn8SNLKzeCu+NP4lP6DO67pKNBndd0lBAaWVm8Fd8afxKZsmwaSgadCwRQY2Rz9V7xuF7r3HivW7QZ3XdJWWWflvIQap5jKQ1oIjBvy6rj9lJ0UNwRBSBu0vUAgyhCEAhCEGCvlCEAhCEAhCEAhCEAhCEAhCEAhCEAhCEAhCEAhCEAhCEAvoIQgyhCEAhCEH//Z"/>
          <p:cNvSpPr>
            <a:spLocks noChangeAspect="1" noChangeArrowheads="1"/>
          </p:cNvSpPr>
          <p:nvPr/>
        </p:nvSpPr>
        <p:spPr bwMode="auto">
          <a:xfrm>
            <a:off x="165298" y="-151342"/>
            <a:ext cx="323850" cy="319315"/>
          </a:xfrm>
          <a:prstGeom prst="rect">
            <a:avLst/>
          </a:prstGeom>
          <a:noFill/>
        </p:spPr>
        <p:txBody>
          <a:bodyPr vert="horz" wrap="square" lIns="96367" tIns="48184" rIns="96367" bIns="48184"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2581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descr="data:image/jpeg;base64,/9j/4AAQSkZJRgABAQAAAQABAAD/2wCEAAkGBxMSDxQUEhIRFBQUFBQUFBQUFhgVFA8UFBQWFhQUFBQYHyggGBolHBQUITEhJSkrLi4uFx8zODMsOCgtLiwBCgoKDg0OFw8PGiwcHBwsLCwsLCwsLCwsLCwsLCwsLCwsLSwsLCwsLCwsLCwsLCwsLCwsLCwsLC0sLCwtLCwsLP/AABEIAQAAxQMBIgACEQEDEQH/xAAbAAADAQEBAQEAAAAAAAAAAAAAAQIDBQQGB//EAEgQAAECAgcECAMFBgQEBwAAAAEAAgMRBBITUVKR0SFhkqEFIjEyQWKi4RQjQhVTcoHSVGNxlMHTJDSx8AdDk7MGM0SCwsPj/8QAFwEBAQEBAAAAAAAAAAAAAAAAAAECA//EABsRAQACAwEBAAAAAAAAAAAAAAABQQIRITED/9oADAMBAAIRAxEAPwD9jpfSMNjqlY19mxrXOqz7K1UGrPbKcprwx+kYlo1rGFzZgPJrtLQTKberVdLtO0Lm9KPf8YA2VT4hlat22ohAzaB9NWoNp7ezeU2DS3UyC5lJgMgCdrBq/Mjdsg2c5bR2gjkrj1l9AIhvKdobyoCaKmPGcAJE95gze0HkStLQ3lYUruj8cP8A7jVqqtKtDeUWhvUoVZVaG8otDeVKE0LtDeUrQ3lShQVaG8otDeVKEFWhvKLQ3lQhBdob0WpvUpop2pvKLU3lSUIijFN6Vqb1LkFFVam9Fqb1CER6qO8mc0KaJ2FCkq+X6bb/AI5hcS012BuwNa6GGmZrjaXBznbCdg7AJknm9KOoH2xRbR0Y0uTrCTiYYNU1q0uzZ4HZ2b10+mQG01plWnEhkuDTWYQ2Qh1+xwlMyB2Vjs601FN6RpQp0FkOhtdR3TtaQ4gPhbD3WzmZ7PDxTGOJb6QLwUnpqjw4wgvjQ2xXSqwy4BxncF62xRv4Tovyn/xP/wAMo9K6VdSRHaIUSKxziQ+0hsaxrS1rasi7qkAzlIjskrqR+q0ruj8cP/uNWq88d4qjt70PwONu5a2g38J0V11qZ4tCi0Hm4XaItBv4ToqytCm0G/hOiLQb+E6IKQorjfkdE6435HRNCpJJB435HRFoN/CdFNCgiSmuN+R0RXG/I6JoWhRaDfkdEWg35HRTSqKFNoN+R0RaDfkdE0KKSRiDfkUrQXqoopKbVt4zStm4m5hND2UTsKFNCeCDIg/wM0LMq+X6af8A41tUAERIdZtYzeS3ZEszIAdjawPWqkHuhZdKwIpp1GiGmmCxpP8AhZMHxfgBMv2yJHYCvR0+XfFww50haMMPrANq7A/qgh1aczMzEpSIMwuL07GoP2tQ4ceE+JSya1HiCuYcIgkzcK4GwtHgZbFcPIR9qHnC7lqmXnC706oFby5HVPrXtyOq0Mo7zIdV3eZhxt3rUvOE8tVlSK1UbR34fgfvG71rJ27I6qWtCucJ9OqKxwnlqnJ14yOqJOvbkdVUKscLvTqiscJ5ap9a9uR1RJ17cjqgVY4Ty1TrHCeWqJOvbkdUpOvbkdUDrHCcwiscJzGqJOvbkdUSde3hOqArHCeWqKxwnlqiTr25HVEnXtyOqArnCeWqK5wnlqiTrxkdUdby80BWOF3LVKucLvTqn1vLzR1t3NQIvOF3LVFc4XenVBJuGfsgk3DP2QFc4XctUq+53JOZuGfsiZuGfsg9NEdOew/mhFEnIzAzmhZkfL9LgfGNq1iDGh1jUHVe1oAaHkisJSMpGRJ2jsSp8XpEU6A2DChGhkfPiuLa7Np2NbMHaKvgUumSPjWbGsNqztrAxuqPmdoaZbGzEyJSmOxePpagNPSlGiO6UMGTZChB0viu9+8ExtH0k7O3slcPC31oYcR5aIqHEeWigBuL1HVPq4vUdVRNIaao6x78O77xu5a1TiPLRYR6tUbfqZ9XnbvWsm3+r3S1pVU4jy0SqnEfTolJt/q90pNvHF7qoqocTsm6IqHE7JuimTbxxe6Orf6vdBVQ4nZN0TqHE706KOpiHF7p9TEOL3VFVTiPLRFQ4jy0U9TF6jqiTcXqOqC6hxH06JVDid6dEpNxeo6p1W3niOqAqHE706IqHE706IqC88R1RZi93E7VQBYcTvToiocRyboizF7uJ2qLIXu4naoEWnEchogtOLkE7P8AFxHVBh/izKgUjfyRI3jL3RU3uzKdTec0Hoog2GaaVFEge1NZkfL9OOlTIYe6YMRhYBElVbKRrQtnjM19vbLZ48zpmk0FvSlFbEokWLSDKzjsY4sgEl3fMxdOcjyXT6VIFLaWCIRbstO5UtAz6Z9etVq9vV/OamlxukvjoNlDgihS+dXItp9aZZI/h2S/PbsYeDvB7bjwnRO0bv4Toi0OB3p1RaHC706rYzjxGyGw95n0uxt3LS1FzuF2iikPMh1Xd5mHG3etK5wO9OqLRWguPC7RFoLjwu0TrnA706ornA706ogtBceF2iLQXHhdogPOF3p1RXOF3p1VBajzcLtEWo83C7ROucLvTqiucLvTqgVqLncDtECK253A7ROucLvTqgRDhd6dUCtG3Hgdoiu248LtFVocLvTqiucLvTqgisy70nRE2Xek6K65wu9OqK5wu5aqCPl3Dh9lPy7m5ey2r+V3LVTX8ruWqozNn5OSfy/JyVGLudknabnZFQZzh/u+SJw/JyV2oudwlFqPNwnRB6KHVkZS/KSE6K6YPbkR/qhYkfMdLVjTWGo1pD2ta6zM4jZE7Y4MpT+iUxKe0LnUyiQ/tmC9/SDmxxD6tCESTYwqxBMt7CJFxlKfV7buh0s3/GwwYjXExA4ND3V4Tapl8na2Xb19h2gbe1cylUqijpuDCNDivpBhlzKUGAshNk+ZIPZ2SrS8ZJh4PspuubmdETdc3iOiKhxHIIqnEchotDOkF1UbB3ofj527lp1rm5lZUhpqjrHvQ/AfeNWtU4jkEhaHWubmdETdc3M6IqnEchoiqcRyGiqCbrm5nRE3XNzOiKpxHIaILTiOQ0VDm65uZ0QC65uZ0RVOI5BFU4uQQE3XNzOic3XNzOiQacXIIqnFyCBguubmdE5uubmdEg04uQRI4uSgc3XDiOiJuubxHREjeMvdEnXjL3QFZ1zeI6JEuwt4vZOTrxl7pSde3hOqCS52EcXsmXOwji9kEOvbwnVEnXt4TqgVd2Hn7JVnYeYVSde3I6pSde3L3QeminYdkkIos5GcvyQsSPlukHMNNY1leYjAvbXbVrGG7aGTrsMvEANO3tTjQ+kftGHUsfgKvzJuda1qru6Z9s6nhKXiq6UfENLhB7QGCL1DIGYs3mZdXn/7ag/iVyqV0fQz01CiGnFsdsOTaJWAbFbUftLfHYSZduyaYeD7KyF7uI6pWQvdxHVR8vyckTh+Tkt9CpELYO93mfU7G3etrL8XE7VeakCHVHc70O7G1a9S5uSnVpdkPNxO1RZi93E7VRNnlyCJw/JyV6jSzF7uI6osvxcTtVE4fk5I+X5OSouy/FxO1RY/i4naqPl+TkiUPyckF2P4uJ2qYhfi4jqspQ/3fJAEL936UGtlvdmdU7Le7MrKrD/d+lMNh/u/Sg1st7s0We92azlD/d8kSh+TkoNLPzO5aKbM4nctFNWH5OSQDL25qizDOJ3p0Sszid6dEqrbxmnVbf6jqoFUOJ3p0RUOI5DRFQXniOqKgvPEdUHpoo2HaTl/RCKK2QPbmShYkfLU8SpzPnNifNmYcyXwpw4ktleqG9n0A7yvDFptH+2oUM9HRDHsiW0yp1YYqPJbW7Bsm2c/qkvdTIkP46G1jXteIrnEF1VkT5cSs5sIu2mZHXq/ntTinpL7RZVFG+Aq9cEm1rVXSqmXbWq7pKYeK74ieV3LVFp5XctUg52FvF7L8wpn/FtzOknUcUMmBDjmjvilxr1hEsy8CUgJ9jTtI8R2LY/S6TE6o2O78O7G3etbTc7JZUkukNg78P6v3jdy1m64cR0Qo7Tc7lqlaeV3LVE3XDP2RN1wz9lUFp5XctUxE8rsvdE3YRn7JVnXDP2QO03OyRa7ncJRWdcM/ZFZ2EZ+yBWu53CUxF3O4Sis7CM/ZFY4eaAtRc7hKoRR5uE6Ka5w8wnXOE5jVA7Qb+E6ItRv4XaJ1zhd6dUVzhd6dUEmKN/C7RK0G/hdonaHC706otDhdy1QIxBv4Togvb/tp0QYhwu9OqZiHC706oIrt/2Doglm7JVaeV3LVFp5XctVRvQyJGUvyQnRHTnsI/ihc5HzXSBjGmQg6zay1NmWzLpiDE78yO0VtgH5rmvoED7ZZF+PcKS1lX4SsAyIDDdtMOc3ADrduwgFe+nQ2/Gs+c9xMQ1odYOEH5T5FrAOrtA2m9c98ej/AGyxnwUe3szKmWYqNaWE1S+XVn1hPfvT5rL61ofe3hP6lyI//hajvpApDobLUGtWAcA47Nrm1pOOwdty64hHE7loqszidy0WhlSA6Q2t77PpONu9ayde3hOqypEMyHWd3mXYxuWtmcTuWiE+CTr28J/UlJ17eE/qTqHE7lonUOJ3LRVC617eE6o617eE6p1Did6dEqhxOybogJOvbkdU+te3I6pVDid6dE6hxH06ICTr25HVEnXtyOqKhxHloiqcR5aIHJ3lyOqOt5cjqgNOI8tEBhxHlogfW8vNHW8vNAacRyGidU4jkEEzdc3M6Im65uZ0TqHEcglUOLkEAS65vEdEEuwt4joiq7FyQWuvGXuoFWdhbxHRE3XN4joiTrxl7ok69vCdVR6KITIzA/Iz/ohFEBkZyP8AAS/qhYkfLU1zPj2AQHNeHmcV0Oq2KLKJsEUdvhsNymrTPtETNG+Bs9onKKIkthGyZ23mUivVTmxvjIdYw7KuS2qHWjTZRO9OYIO3skuQIdG+2g4U6P8AECCT8J1rJ7asi4zbIkTBkDMSBvmwWX1Qs725p/LvZmFQijfwu0TEUb+F2i2jz0gQ5Dud5niMYWny728XulSIgkO3vM+k4xuWtqN/CdFOrSOpe3i90+peOJXaDfwnRFcb8joqiepeM05NvGfunXFx4Toiu270nRAurf6vdEhf6jqisP8AYOidYf7BQMAXniOqA0XniOqU27skTbuyUFVN5zOqdT+PEVHVuGSJs8uSosM3nMp2e92ZWYLPLyRNnk5INLPe7MpWf4syorMvZyR1PLyQVZb3ZlBh73ZlQanl5Jmp5eSgdnvdmipvOanqeXkg1fLyVHrogkDtJ/ihTRJSMpdvghYkfMU90D7Qb84viAkuo4i16os3SfYk9TbV60h2ryOpkH7Xa37OiW1mZUyzFVgqnqGJ2CYmO3x3rq9IRn/FQ2tgkScZRHuYGO+W+YAa4vnIntaOxect6Q+PBrUf4KzkWy+YIkthbsn23nxOzYmCy7YiHC7lqnaHAcxqpFfy5HVPr+XmtIypMQ1R1Hd5mHG3etbQ4HenVY0utVG1vfh+B+8bvW3X8vNRqlCIcLuWqK5wu5apCv5eafW8vNVkWhwu5aornC7lqjreXmjrXNzKArnC7lqnXOF3LVKbrm5nRFZ1zeI6IornC7lqnX3HlqlN2FvF7IrOubxeyIqvuPJFfcUTdcMzolM3DP2RVV9xRX3HJIE3DP2TrG4Z+yILTcckrTcciis64cXsis64Z+yBGJuORTri45FSXOwjP2TrHDzRRaC45FIxBceE6J1jh5pVjh5qj00R0we3t8QR/qhFEOwzEtqFiRwukYUT4mGbSTKxkAwAt+W87XEmfZLsHauLDo9G+16wp0X4my/y8+o5lXa6RbJx7PHZV3FdHpNkH4xhquL65rSEQ/8ALdKRlIbap2XLxsjwz0nZ/BvDxDn8XOYAwF3aJ9bsJ8L0wSX0ghnG7Juidmcbsm6KWwhe7jdqmIYxO43arYilwzVHXd34fg37xu5a2ZxuybosaVDFUbXd+H9bvvG71rZC93G7VS1pVmcbsm6J1Djdk3RTYi93G7VOxF7+N2qqHUOI5DROqcXIJWAvfxO1RYi93E7VQOqcXIIqnFyRZb3cR1RZb3cRQEjeMkSdeMvdFnvdmUWe92ZQOTr25HVEnXjI6os97s0VN7uWiKcnXjI6oIdeMjqiobzy0RU3u5aIEQ69vCf1Ik69vCf1IqHE7lolZnE706IhEPvbwn9SqTr28J1UmGcTvTonZnG706ICTr25HVHWvbkdUrM4nenRFmcbsm6Ir1UQGRnLt8EJUNpAMyTt8Zf0AQsyPn+lIkT4qGLOHUrGq8vJJNk+c4dTZsrePgL9nmZR6T8a5zokM0Wrsh2QrB8u0ODZgdmwk+O6V9KMlTGuNJiEFxnCnBAhCzftb1a+0yG131LwQW0T7Uc5rovxVnth7WtqEOE57A76u0nu+VMEl9G0Q8I4DorBZcOE6IbEOF3p1VCIcLvTqtjGlFlUdX62fQcbdy0FnhHAdFNLiGqOq7vw8P3jd61EQ4HenVRqiFncOH2TlDwt4fZO0OF3LVVaHC7lqjLOrDwt4fZOrDubkFVocLuWqdocLuWqKmrDuZkESh3M5K7Tyu5aotPK5BEofk5IlD8nJXX8rskWm52SCJQ/JyR1PJmFdpudki0FzsignqXtzCfUvbmqtPxZHRFoLjwnRBHUvbml1L25qzEFzuE6ItB5uF2iDM1MQ4vdOTLxxHVUYguPC7RFcXHhOiCZMv8AV7pVWX+o6q64uPCdFJe270nRB66CBIyM9t5P+qSdClIyvukhZkfMdJvHxzatGcXg/wDmljA2KDDf1REnMkdsiPpWbKRE+OLPg2BtUE0kH6qrpDuAkSEpz+qUu1b9KQqQaWz5sJsMvNnKG60YRCiVq7i+q4ETlsEpjtWbaPH+MJ+LBhVWix6lbuum4yb2zLd0h2bSmBLsNL7m5nRUC65uZ0WbYbsbsm6KhDdjdk3RaRFKLqo7vfh+J+8atg51zczovPSYZqjru78Pwb943ct6hxuybopbVKBdc3M6Jzdc3M6KahxHJuidQ4jkNFUObrm8R0TDnXN4vZTUOI5DROq7FyCCqzrm8R0TrOubxHRSA7EMk5OxDJA6zsLeI6IrOwt4j+lKTsQ4fdEnYm8J/UgKzsLeI/pTrOwji9kpOvbwn9SJOvbwnVA6zsPP2RWOHmjrXt4TqiTr28J/UgKxw80Vjh5hKTr28J/UiTr28J/UgC84TmE65wnMKSHXt4TqiTr28J1QFc4TmNUq5wu9OqDWvbkdUiXeXmg9tDMwdhG3d/RCKFOqZy7fBCzI+P6WfRftEB0Q2tYWjTEiNDW2L6gbtAE+rMNv29qwBoX2hsrtjlrdu0MIqRara47Nhimrv/gun0pSIopkMGEKlc1HBwNoTBfOsO1sutskezt2yXn+LjCl1TAaYMh80NdWaar5gjbMTDB2fUeyW1gkurDDMZ/6jtV+Y9OdH9IN6dtYcZ7oT+4BFNVjBDAsyyfZXE5jYe2fav05kVtx4HaK7Vtx4HaLfRnSQyrsee/D+sn/AJjd62kzF6zqsqREbVGw96H9LvvG7lratuPA7RS2qOTMXrOqcm4jxnVK0bceB2iLRtx4HaK9ZOTcR4zqmGtxHjOqm1bceB2iK7bjwO0U6rQMF7uI6p2QvdxO1WM2YfQdFXy8PoOivTbWyF7uJ2qLLe7iOqy+Xh9B0R8vCOA6JobWW92ZSst7syspQ7mZJ/LuZkFBrZ+Z3+/yTszidy0WUofkyCr5fk5IKszidy0QYRxO5aKDZ+TkpNn5OSCzDOJ3p0Tszidy0WLjDvZmEEw8TOIaoNCw4nenRKocTsm6LOtDxN4vdKcPEOP3VHSoI6pmZ7d39EKej5VTIz23zQsSPlelA0U5pbSYhNp121gWwfluk1ocC1p23T638Fh/68ltId3WToxiEhwlGk4Nd2TMzMdtkLjP6rpDotr3tiVW12mc5DrbCJOMpy2r5F1D6TdGtHULo+s3un4mLMSDh90Z7HO8PEqYc9SX0LXuw8wrD3Yea4s+lf2Sg/zUT+wi06W/YqF/Nv8A7K1uB1473VR1fqZ4+dq1D3YRxey4L3dLEf5OhdrT/m3+BB+53KjF6W8KFQv5t/8AZTcNU7td2EcXsnXdhHF7LgCL0v8AsVB/mn/2kW3S/wCxUH+af/aTcI79d2HmnaOw8wuAI3S/7DQf5t/9pUI/Sv7BQ/5x39lNwO3anAcxqrEU4HenVcRtI6U8ej6N/PH+wtW0rpHx6PgflTf/AMFR17U4HenVFocDvTquY2lU/wAaBDH8KWD/APUtG0imeNBypEM//EKDoWhwu5aotDhdy1XiFJpP7E/8o0I/6kKhSaR40KL/ANSB+tB7LQ4XctU7Tyu5aryClRv2OPx0f+6n8VG/Y6Rx0f8AvIPSYnldy1SMXyu5arD4mL+yUjio/wDdVWkT9njcUH+4m4Fui+V2SRi+V2SK0T7mIPzh/wBHqw15+hw/NuqbgZmKLncJStRc7hdotrN2E8tUhCdhdy1TcD09HOBaZT7fEEf6oVUBhDesJE7ZbJjZ2GWyf8EKSP/Z"/>
          <p:cNvSpPr>
            <a:spLocks noChangeAspect="1" noChangeArrowheads="1"/>
          </p:cNvSpPr>
          <p:nvPr/>
        </p:nvSpPr>
        <p:spPr bwMode="auto">
          <a:xfrm>
            <a:off x="0"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6" name="AutoShape 12"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172720" y="873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sp>
        <p:nvSpPr>
          <p:cNvPr id="17" name="AutoShape 14" descr="data:image/jpeg;base64,/9j/4AAQSkZJRgABAQAAAQABAAD/2wCEAAkGBhIGERAIBw0QDxANEBIQEA8PFhQSDw8RFhAXFRkTHhcXJycfIxkjGRcSHzskIygpLS84Fyo9NTAqODI3LCkBCQoKBQUFDQUFDSkYEhgpKSkpKSkpKSkpKSkpKSkpKSkpKSkpKSkpKSkpKSkpKSkpKSkpKSkpKSkpKSkpKSkpKf/AABEIAOEA4QMBIgACEQEDEQH/xAAcAAEBAQEAAwEBAAAAAAAAAAAABwgGAwQFAQL/xABEEAABAwEDBA4JAgQHAQAAAAAAAQIDBAUGEQcIITESFRYiM0FRYXFzgZGz0RM1VFVygpKTtBQyQlJToSQ0RGKDorIj/8QAFAEBAAAAAAAAAAAAAAAAAAAAAP/EABQRAQAAAAAAAAAAAAAAAAAAAAD/2gAMAwEAAhEDEQA/ALiAAAAA8U9UymwWeRjMdWzVG4954ttYPaIfrZ5kizleAoOum8NpAwNs7awe0Q/WzzG2sHtEP1s8zEwA2ztrB7RD9bPMbawe0Q/WzzMTADbO2sHtEP1s8zzxStmRHxORzV1OaqKi9qGIDVuRr1LQfBL+TIB2oAAAAD+ZJUhRXyuRrU1q5URE7VPX21g9oh+tnmRXOEvvs1ZdaifobsZqvBePXHEv9nr0tIgBtnbWD2iH62eY21g9oh+tnmYmAG2dtYPaIfrZ5jbWD2iH62eZiYAbZ21g9oh+tnmeSCsjqcUgkY9U1oxyOw7jEaadCGqckNyNxtC1almFVV4S1GP7m6N5F8qKva5QO5AAAAAAAAAAAAARjOV4Cg66bw2kDL5nK8BQddN4bSBgAAAAAA1dka9S0HwS/kyGUTV2Rr1LQfBL+TIB2oAAHxL5XnjufRzWtU4L6NuEbP6krtDGdq9yIqn2zNeXa++6Cr2no3409nuVrsNUlRqevy/s+rlAnNo2hJassldWPV8s73SPcv8AE5y4qp6wAAAAAD2KChfacsdFRsV8kz2xsYmtznLgiAUPIdcfdLWbaVjMaagVr9Kb2SfWxnQn7l6E5TTB8K5N1WXNo4bKp8FVibKWREw9LM7S9/foTmREPugAAAAAAAAAAAAAEYzleAoOum8NpAy+ZyvAUHXTeG0gYAAAAAANXZGvUtB8Ev5MhlE1dka9S0HwS/kyAdqAfjnIxFc5URETFVXQiJygcblXvruLoHzQORKmpxhpk40cqb6ToYmnpVOUyg52yXZOXFV0qq61Owyp31W+tc+ohcq00GMNMnErEXTJhyvXT0YJxHHAAAAAAAt2b5cf0ivvTXM0N2UVIi8btUkvZpYnzchKbo3akvbVw2TSaFldv38UcaaXvXobj06ENg2VZkdjQxWfQs2EUDGxsbyNRMO/jx5wPaAAAAAAAAAAAAAAABGM5XgKDrpvDaQMvmcrwFB103htIGAAAAAADV2Rr1LQfBL+TIZRNXZGvUtB8Ev5MgHakty8X22hpEsWjfhUV7VR+GuOm1OX513vRsikWnaMdkQy19a9GRQMdI9y8TWpivbzGP733mkvdWTWtVYp6V28ZrSOJNDGdiYdK4rxgfGAAAAAADsslVyVvrXMhmav6anwmqV4lYi6I8eV66OjFeICv5CLj7QUi23WswqK9qKzHXHTa2p0vXfdGxKkfjWoxEa1ERETBETQiIfoAAAAAAAAAAAAAAAAEYzleAoOum8NpAy+ZyvAUHXTeG0gYAAAAAANXZGvUtB8Ev5MhlE0rcm80d0bs09rVWC+iil2DNSySrUyIxnauHQmKgc5nCX3/Zdahf8AyzVaovbHEv8AZ6/KQ09q07RkteaWvrXq+Wd7pHuXjc5cV7OY9UAAAAAA/pjFkVGMRVVVRERNKqq8WBrHJbcpLk0LKeVqfqZ8JqlePZqmiPHkamjpxXjJDkGuPt5VLbtazGCgcno0XVJU4Yt+hMHdKtNHAAAAAAAAAAAAAAAAAAABGM5XgKDrpvDaQMvmcrwFB103htIGAAAAAADo7cva606Gz7AixSGgZI56f1J3yvdsuhrHIidLjnAAAAAAAD3LIsuS254rOoW7KWoe2Nic6rrXmTWq8x6Z2mR+222Ha1LLUI3YTK6nVzkxViypsWuReLfbFMeRVA0xdS7kd06SCyaP9sLMHOwwWSRdLnrzq7FT64AAAAAAAAAAAAAAAAAAAARjOV4Cg66bw2kDL5nK8BQddN4bSBgAAAAAAAAAAAAAA/WuVio5q4Ki4oqa0XlPwAbFuLeFL00FLamO+liRJeaVu8f/ANkd3n3iHZuF5P8ANXfmXkqoU7mSJ4S95cQAAAAAAAAAAAAAAAAAAAjGcrwFB103htIGXzOV4Cg66bw2kDAAAAAAAAAAAAAAAAA+/cS8S3VtCltTFUZHKiS4ccT94/8A6qq9iGw2OR6I5q4oqYoqalTlMOmrMjl5N0dlwOkdjLSf4WXlxjRNivbGrNPLiB24AAAAAAAAAAAAAAAAAAjGcrwFB103htIGXzOV4Cg66bw2kDAAAAAAAAAA7bJPcXdtWtZUtVaWlwlqV04OTHexY8rlRexFPgXtsJbs1tVZT/8ATzOa1V/ijVcWO7WK1e0D5AAAAAAVjN5vJtdXS2PKu8ro8WddEiuTvYsnchJz3LGtR9iVENo0v76eVkredWuRcOhdXaBtcHrWZaDLWhir6VcY6iNkrF/2vajk/sp7IAAAAAAAAAAAAAAAAEYzleAoOum8NpAy+ZyvAUHXTeG0gYAAAAAAPJT07qt7Kenar3yORjGt0uc5y4I1E5VVUQ8ZZs3+4v6yR16K9m8gVY6VF1OlwwdJ0NRcE51XkAquTm5rbkUUdnpgsz//AK1L0/jmciYpj/K1MGp0Y8ZKM427v6eemt2Fu9qGLBKqf1I9LVXnViqn/GX85DKvd3dLZdVTsbjJC39RFy7OLfYJzq3Zt+YDJYAAAAAAANI5v15NtbPdZUrsZLPk2KIuv0MmLm9zvSJ2IVIyzkUvJuftSGOV2EVai0r8dWyeqLGv1o1Mf9ympgAAAAAAAAAAAAAAAAIxnK8BQddN4bSBl8zleAoOum8NpAwAAAAAAauyNepaD4JfyZDKJq7I16loPgl/JkA7ULpAAx9lBu9uXtGrs1qYMZKr4uT0T9+zuaqJ2HOlyzkLu/5S34m8tLKvfJGvip3ENAAAAAAP7ikWFySRqqOaqK1U1oqLiimxrm3gS9FDS2s3DGeJFeiamypvXt7Ho4xsXfNwvJ6RlVd+ZdLFSphTj2K4MkToRfRr8ygWwAAAAAAAAAAAAAAAEYzleAoOum8NpAy+ZyvAUHXTeG0gYAAAAAANXZGvUtB8Ev5MhlE1dka9S0HwS/kyAdqAAOdyg3d3U2dV2a1MXvjV8XL6Vm/Z3uRE7TH66DcRkvKvd3c1alVTsTCOZ36iLk2Eu+wTmR2zb8oHIAAAAAB0eT28e5W0aW0nLhG2RGTdS/eP7kXZfKc4ANxIuOlD9ONySXk3TWXTTSO2UtOn6abHXs40REVedWbBe07IAAAAAAAAAAAAAAjGcrwFB103htIGXzOV4Cg66bw2kDAAAAAABq7I16loPgl/JkMomrsjXqWg+CX8mQDtQAAI3nG3d/U09NbsLd9TvWCVU1+jk0tVeZHoqf8AIWQ+Re2wkvNRVVlSYf4iJzWqupsmtjux6NXsAxmD+5Ylgc6KVFa5qq1zV0KiouCp3n8AAAAAAFdzdryfoauaxJnbysj9JGi/1okVVROliu+hDQxiuwbXfYFTBadN++mlZIifzbF2Kt6FTFO02bQVrLRijrKZ2yjnjZIx3KxzUci9yoB5wAAAAAAAAAAAAEYzleAoOum8NpAzbNdZcNpoja+nimRqqrUlY2RGqvGmyRT1NydF7upPsReQGMQbO3J0Xu6k+xF5DcnRe7qT7EXkBjEGztydF7upPsReQ3J0Xu6k+xF5AYxNXZGvUtB8Ev5Mh0G5Oi93Un2IvI+hS0rKJqQUsbI2N/ayNqNY3FcdCJo1qoHlAAAAAZYy1Xd2gtWd8aYR1qJVM6XqqPT7iPXtQ4M2vXWPBaatdX00MysRUassbJFai68Nki4cR625Oi93Un2IvIDGINnbk6L3dSfYi8huTovd1J9iLyAxiDZ25Oi93Un2IvIbk6L3dSfYi8gMYmlsgV5NuLOWzpVxks+T0fP6J+L2L/7b8h3G5Oi93Un2IvI9mhseCzFc6gpoYVeiI5Yo2Rq5E1IuxRMeMD3AAAAAAAAAAAAAAAAAAAAAAAAAAAAAAAAAAAAAAAAAAAAAAAAf/9k="/>
          <p:cNvSpPr>
            <a:spLocks noChangeAspect="1" noChangeArrowheads="1"/>
          </p:cNvSpPr>
          <p:nvPr/>
        </p:nvSpPr>
        <p:spPr bwMode="auto">
          <a:xfrm>
            <a:off x="345440" y="176371"/>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grpSp>
        <p:nvGrpSpPr>
          <p:cNvPr id="12" name="Group 11"/>
          <p:cNvGrpSpPr/>
          <p:nvPr/>
        </p:nvGrpSpPr>
        <p:grpSpPr>
          <a:xfrm>
            <a:off x="-16485" y="197757"/>
            <a:ext cx="7941285" cy="8391221"/>
            <a:chOff x="-14546" y="179779"/>
            <a:chExt cx="7007016" cy="7628384"/>
          </a:xfrm>
        </p:grpSpPr>
        <p:pic>
          <p:nvPicPr>
            <p:cNvPr id="1028" name="Picture 4" descr="https://encrypted-tbn0.gstatic.com/images?q=tbn:ANd9GcRANVX5RUC30XJmn0Q0opbZV2mAfhBmaFaSOAjt5NzM163sl6L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4057" y="179779"/>
              <a:ext cx="5177119" cy="1072802"/>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p:cNvGrpSpPr/>
            <p:nvPr/>
          </p:nvGrpSpPr>
          <p:grpSpPr>
            <a:xfrm>
              <a:off x="-14546" y="973975"/>
              <a:ext cx="7007016" cy="6834188"/>
              <a:chOff x="0" y="990600"/>
              <a:chExt cx="7007016" cy="6834188"/>
            </a:xfrm>
          </p:grpSpPr>
          <p:grpSp>
            <p:nvGrpSpPr>
              <p:cNvPr id="11" name="Group 10"/>
              <p:cNvGrpSpPr/>
              <p:nvPr/>
            </p:nvGrpSpPr>
            <p:grpSpPr>
              <a:xfrm>
                <a:off x="0" y="990600"/>
                <a:ext cx="7007016" cy="1645920"/>
                <a:chOff x="0" y="990600"/>
                <a:chExt cx="7007016" cy="1645920"/>
              </a:xfrm>
            </p:grpSpPr>
            <p:grpSp>
              <p:nvGrpSpPr>
                <p:cNvPr id="8" name="Group 7"/>
                <p:cNvGrpSpPr/>
                <p:nvPr/>
              </p:nvGrpSpPr>
              <p:grpSpPr>
                <a:xfrm>
                  <a:off x="0" y="990600"/>
                  <a:ext cx="6858000" cy="1645920"/>
                  <a:chOff x="0" y="990600"/>
                  <a:chExt cx="6858000" cy="1645920"/>
                </a:xfrm>
              </p:grpSpPr>
              <p:sp>
                <p:nvSpPr>
                  <p:cNvPr id="2" name="Rectangle 1"/>
                  <p:cNvSpPr/>
                  <p:nvPr/>
                </p:nvSpPr>
                <p:spPr>
                  <a:xfrm>
                    <a:off x="0" y="990600"/>
                    <a:ext cx="6858000" cy="76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50000"/>
                        </a:schemeClr>
                      </a:solidFill>
                    </a:endParaRPr>
                  </a:p>
                </p:txBody>
              </p:sp>
              <p:sp>
                <p:nvSpPr>
                  <p:cNvPr id="4" name="Rectangle 3"/>
                  <p:cNvSpPr/>
                  <p:nvPr/>
                </p:nvSpPr>
                <p:spPr>
                  <a:xfrm>
                    <a:off x="0" y="1143000"/>
                    <a:ext cx="6858000" cy="762000"/>
                  </a:xfrm>
                  <a:prstGeom prst="rect">
                    <a:avLst/>
                  </a:prstGeom>
                  <a:solidFill>
                    <a:srgbClr val="C05B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1447800"/>
                    <a:ext cx="6858000" cy="76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0" y="1676400"/>
                    <a:ext cx="6858000" cy="762000"/>
                  </a:xfrm>
                  <a:prstGeom prst="rect">
                    <a:avLst/>
                  </a:prstGeom>
                  <a:solidFill>
                    <a:srgbClr val="F799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0" y="1874520"/>
                    <a:ext cx="6858000" cy="762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2133600"/>
                    <a:ext cx="6858000" cy="5029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Rectangle 9"/>
                <p:cNvSpPr/>
                <p:nvPr/>
              </p:nvSpPr>
              <p:spPr>
                <a:xfrm>
                  <a:off x="149016" y="1263534"/>
                  <a:ext cx="6858000" cy="109120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a:ln w="0"/>
                      <a:solidFill>
                        <a:schemeClr val="tx1">
                          <a:lumMod val="75000"/>
                          <a:lumOff val="25000"/>
                        </a:schemeClr>
                      </a:solidFill>
                      <a:effectLst>
                        <a:reflection blurRad="12700" stA="50000" endPos="50000" dist="5000" dir="5400000" sy="-100000" rotWithShape="0"/>
                      </a:effectLst>
                      <a:latin typeface="Comic Sans MS" panose="030F0702030302020204" pitchFamily="66" charset="0"/>
                    </a:rPr>
                    <a:t>INTERIM </a:t>
                  </a:r>
                  <a:endParaRPr lang="en-US" sz="3600" b="1" cap="all" dirty="0" smtClean="0">
                    <a:ln w="0"/>
                    <a:solidFill>
                      <a:schemeClr val="tx1">
                        <a:lumMod val="75000"/>
                        <a:lumOff val="25000"/>
                      </a:schemeClr>
                    </a:solidFill>
                    <a:effectLst>
                      <a:reflection blurRad="12700" stA="50000" endPos="50000" dist="5000" dir="5400000" sy="-100000" rotWithShape="0"/>
                    </a:effectLst>
                    <a:latin typeface="Comic Sans MS" panose="030F0702030302020204" pitchFamily="66" charset="0"/>
                  </a:endParaRPr>
                </a:p>
                <a:p>
                  <a:pPr algn="ctr"/>
                  <a:r>
                    <a:rPr lang="en-US" sz="3600" b="1" cap="all" dirty="0" smtClean="0">
                      <a:ln w="0"/>
                      <a:solidFill>
                        <a:schemeClr val="tx1">
                          <a:lumMod val="75000"/>
                          <a:lumOff val="25000"/>
                        </a:schemeClr>
                      </a:solidFill>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rPr>
                    <a:t>ASSESSMENT</a:t>
                  </a:r>
                  <a:endParaRPr lang="en-US" sz="3600" b="1" cap="all" dirty="0">
                    <a:ln w="0"/>
                    <a:solidFill>
                      <a:schemeClr val="tx1">
                        <a:lumMod val="75000"/>
                        <a:lumOff val="25000"/>
                      </a:schemeClr>
                    </a:solidFill>
                    <a:effectLst>
                      <a:outerShdw blurRad="38100" dist="38100" dir="2700000" algn="tl">
                        <a:srgbClr val="000000">
                          <a:alpha val="43137"/>
                        </a:srgbClr>
                      </a:outerShdw>
                      <a:reflection blurRad="12700" stA="50000" endPos="50000" dist="5000" dir="5400000" sy="-100000" rotWithShape="0"/>
                    </a:effectLst>
                    <a:latin typeface="Comic Sans MS" panose="030F0702030302020204" pitchFamily="66" charset="0"/>
                  </a:endParaRPr>
                </a:p>
              </p:txBody>
            </p:sp>
          </p:grpSp>
          <p:sp>
            <p:nvSpPr>
              <p:cNvPr id="22" name="TextBox 21"/>
              <p:cNvSpPr txBox="1"/>
              <p:nvPr/>
            </p:nvSpPr>
            <p:spPr>
              <a:xfrm>
                <a:off x="21581" y="3124200"/>
                <a:ext cx="6836419" cy="4700588"/>
              </a:xfrm>
              <a:prstGeom prst="rect">
                <a:avLst/>
              </a:prstGeom>
              <a:noFill/>
            </p:spPr>
            <p:txBody>
              <a:bodyPr wrap="square" rtlCol="0">
                <a:spAutoFit/>
              </a:bodyPr>
              <a:lstStyle/>
              <a:p>
                <a:pPr algn="ctr"/>
                <a:r>
                  <a:rPr lang="en-US" sz="4900" b="1" dirty="0" smtClean="0">
                    <a:effectLst>
                      <a:outerShdw blurRad="38100" dist="38100" dir="2700000" algn="tl">
                        <a:srgbClr val="000000">
                          <a:alpha val="43137"/>
                        </a:srgbClr>
                      </a:outerShdw>
                    </a:effectLst>
                  </a:rPr>
                  <a:t>Student Copy</a:t>
                </a:r>
              </a:p>
              <a:p>
                <a:pPr algn="ctr"/>
                <a:endParaRPr lang="en-US" sz="4900" b="1" dirty="0">
                  <a:effectLst>
                    <a:outerShdw blurRad="38100" dist="38100" dir="2700000" algn="tl">
                      <a:srgbClr val="000000">
                        <a:alpha val="43137"/>
                      </a:srgbClr>
                    </a:outerShdw>
                  </a:effectLst>
                </a:endParaRPr>
              </a:p>
              <a:p>
                <a:pPr algn="ctr"/>
                <a:endParaRPr lang="en-US" sz="4900" b="1" dirty="0" smtClean="0">
                  <a:effectLst>
                    <a:outerShdw blurRad="38100" dist="38100" dir="2700000" algn="tl">
                      <a:srgbClr val="000000">
                        <a:alpha val="43137"/>
                      </a:srgbClr>
                    </a:outerShdw>
                  </a:effectLst>
                </a:endParaRPr>
              </a:p>
              <a:p>
                <a:pPr algn="ctr"/>
                <a:endParaRPr lang="en-US" sz="4900" b="1" dirty="0">
                  <a:effectLst>
                    <a:outerShdw blurRad="38100" dist="38100" dir="2700000" algn="tl">
                      <a:srgbClr val="000000">
                        <a:alpha val="43137"/>
                      </a:srgbClr>
                    </a:outerShdw>
                  </a:effectLst>
                </a:endParaRPr>
              </a:p>
              <a:p>
                <a:pPr algn="ctr"/>
                <a:endParaRPr lang="en-US" sz="4900" b="1" dirty="0">
                  <a:effectLst>
                    <a:outerShdw blurRad="38100" dist="38100" dir="2700000" algn="tl">
                      <a:srgbClr val="000000">
                        <a:alpha val="43137"/>
                      </a:srgbClr>
                    </a:outerShdw>
                  </a:effectLst>
                </a:endParaRPr>
              </a:p>
              <a:p>
                <a:pPr algn="ctr"/>
                <a:endParaRPr lang="en-US" sz="4900" b="1" dirty="0">
                  <a:effectLst>
                    <a:outerShdw blurRad="38100" dist="38100" dir="2700000" algn="tl">
                      <a:srgbClr val="000000">
                        <a:alpha val="43137"/>
                      </a:srgbClr>
                    </a:outerShdw>
                  </a:effectLst>
                </a:endParaRPr>
              </a:p>
              <a:p>
                <a:pPr algn="ctr"/>
                <a:r>
                  <a:rPr lang="en-US" sz="3600" dirty="0"/>
                  <a:t>Name_________________________</a:t>
                </a:r>
              </a:p>
            </p:txBody>
          </p:sp>
        </p:grpSp>
      </p:grpSp>
      <p:pic>
        <p:nvPicPr>
          <p:cNvPr id="9" name="Picture 2" descr="https://encrypted-tbn2.gstatic.com/images?q=tbn:ANd9GcQjIUktC17n-xeWhJgmGOT7dzrX3mTaX41xJfrFEEScgtTDSsuc7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1" y="1339884"/>
            <a:ext cx="609600" cy="869916"/>
          </a:xfrm>
          <a:prstGeom prst="rect">
            <a:avLst/>
          </a:prstGeom>
          <a:noFill/>
          <a:extLst>
            <a:ext uri="{909E8E84-426E-40DD-AFC4-6F175D3DCCD1}">
              <a14:hiddenFill xmlns:a14="http://schemas.microsoft.com/office/drawing/2010/main">
                <a:solidFill>
                  <a:srgbClr val="FFFFFF"/>
                </a:solidFill>
              </a14:hiddenFill>
            </a:ext>
          </a:extLst>
        </p:spPr>
      </p:pic>
      <p:sp>
        <p:nvSpPr>
          <p:cNvPr id="19" name="Slide Number Placeholder 18"/>
          <p:cNvSpPr>
            <a:spLocks noGrp="1"/>
          </p:cNvSpPr>
          <p:nvPr>
            <p:ph type="sldNum" sz="quarter" idx="12"/>
          </p:nvPr>
        </p:nvSpPr>
        <p:spPr/>
        <p:txBody>
          <a:bodyPr/>
          <a:lstStyle/>
          <a:p>
            <a:fld id="{CF669FE8-2A6A-4FDA-B6E7-4A7C87AD6E1D}" type="slidenum">
              <a:rPr lang="en-US" smtClean="0"/>
              <a:pPr/>
              <a:t>18</a:t>
            </a:fld>
            <a:endParaRPr lang="en-US" dirty="0"/>
          </a:p>
        </p:txBody>
      </p:sp>
    </p:spTree>
    <p:extLst>
      <p:ext uri="{BB962C8B-B14F-4D97-AF65-F5344CB8AC3E}">
        <p14:creationId xmlns:p14="http://schemas.microsoft.com/office/powerpoint/2010/main" val="258133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6077" y="453246"/>
            <a:ext cx="7340600" cy="8982231"/>
          </a:xfrm>
          <a:prstGeom prst="rect">
            <a:avLst/>
          </a:prstGeom>
        </p:spPr>
        <p:txBody>
          <a:bodyPr wrap="square" lIns="101882" tIns="50941" rIns="101882" bIns="50941">
            <a:spAutoFit/>
          </a:bodyPr>
          <a:lstStyle/>
          <a:p>
            <a:pPr algn="ctr"/>
            <a:r>
              <a:rPr lang="en-US" sz="1800" b="1" u="sng" dirty="0"/>
              <a:t>An Adventure in Africa</a:t>
            </a:r>
            <a:endParaRPr lang="en-US" sz="1800" dirty="0"/>
          </a:p>
          <a:p>
            <a:r>
              <a:rPr lang="en-US" sz="1300" b="1" dirty="0"/>
              <a:t> </a:t>
            </a:r>
            <a:endParaRPr lang="en-US" sz="1300" dirty="0"/>
          </a:p>
          <a:p>
            <a:r>
              <a:rPr lang="en-US" sz="1300" b="1" dirty="0" smtClean="0"/>
              <a:t>1</a:t>
            </a:r>
          </a:p>
          <a:p>
            <a:r>
              <a:rPr lang="en-US" sz="1300" dirty="0" smtClean="0"/>
              <a:t>It </a:t>
            </a:r>
            <a:r>
              <a:rPr lang="en-US" sz="1300" dirty="0"/>
              <a:t>was late at night, but Kevin lay awake in bed. He could not sleep because he was very scared. His bed was inside a huge camping tent. Just outside the tent were the fields of Africa.  Africa was filled with wild animals. Kevin looked at his parents. They slept soundly in a bed across from him. He thought, “How they could be so calm? What if a lion came into their tent to attack them?”  It took a long time before Kevin could fall asleep. </a:t>
            </a:r>
          </a:p>
          <a:p>
            <a:r>
              <a:rPr lang="en-US" sz="1300" dirty="0"/>
              <a:t> </a:t>
            </a:r>
          </a:p>
          <a:p>
            <a:r>
              <a:rPr lang="en-US" sz="1300" b="1" dirty="0"/>
              <a:t>2</a:t>
            </a:r>
            <a:endParaRPr lang="en-US" sz="1300" dirty="0"/>
          </a:p>
          <a:p>
            <a:r>
              <a:rPr lang="en-US" sz="1300" dirty="0"/>
              <a:t>When the sun came up, he felt his mother’s hand on his head. “Good morning, Kevin!” she said. She looked happy and excited. “Time to wake up and go on the safari.”</a:t>
            </a:r>
          </a:p>
          <a:p>
            <a:r>
              <a:rPr lang="en-US" sz="1300" dirty="0"/>
              <a:t> </a:t>
            </a:r>
          </a:p>
          <a:p>
            <a:r>
              <a:rPr lang="en-US" sz="1300" b="1" dirty="0"/>
              <a:t>3</a:t>
            </a:r>
            <a:endParaRPr lang="en-US" sz="1300" dirty="0"/>
          </a:p>
          <a:p>
            <a:r>
              <a:rPr lang="en-US" sz="1300" dirty="0"/>
              <a:t>“I’m scared,” said Kevin. Before they left America on the plane, his parents told him that a safari was a long drive to see animals, often in Africa. During a safari you can see lions and zebras living free.  They were not cooped up in a zoo. “What if we get close to a lion?” he asked. </a:t>
            </a:r>
          </a:p>
          <a:p>
            <a:r>
              <a:rPr lang="en-US" sz="1300" dirty="0"/>
              <a:t> </a:t>
            </a:r>
          </a:p>
          <a:p>
            <a:r>
              <a:rPr lang="en-US" sz="1300" b="1" dirty="0"/>
              <a:t>4</a:t>
            </a:r>
            <a:endParaRPr lang="en-US" sz="1300" dirty="0"/>
          </a:p>
          <a:p>
            <a:r>
              <a:rPr lang="en-US" sz="1300" dirty="0"/>
              <a:t>“Oh darling,” she said. ““Like I told you, nothing will happen to us if we listen to what our guide says.” </a:t>
            </a:r>
          </a:p>
          <a:p>
            <a:r>
              <a:rPr lang="en-US" sz="1300" dirty="0"/>
              <a:t> </a:t>
            </a:r>
          </a:p>
          <a:p>
            <a:r>
              <a:rPr lang="en-US" sz="1300" b="1" dirty="0"/>
              <a:t>5</a:t>
            </a:r>
            <a:endParaRPr lang="en-US" sz="1300" dirty="0"/>
          </a:p>
          <a:p>
            <a:r>
              <a:rPr lang="en-US" sz="1300" dirty="0"/>
              <a:t>Kevin rubbed his eyes and put on his clothes. He could hear the birds singing outside. He began to feel less afraid. He walked out of the tent into bright sunlight. Then he ate his eggs at the table outside. Kevin got into a big green jeep with his mother and father. The driver was a kind looking man. He had a thick gray beard. His name was Jim, and he was their guide. </a:t>
            </a:r>
          </a:p>
          <a:p>
            <a:r>
              <a:rPr lang="en-US" sz="1300" dirty="0"/>
              <a:t> </a:t>
            </a:r>
          </a:p>
          <a:p>
            <a:r>
              <a:rPr lang="en-US" sz="1300" b="1" dirty="0"/>
              <a:t>6</a:t>
            </a:r>
            <a:endParaRPr lang="en-US" sz="1300" dirty="0"/>
          </a:p>
          <a:p>
            <a:r>
              <a:rPr lang="en-US" sz="1300" dirty="0"/>
              <a:t>The jeep took off along a dirt road. After a little while Kevin saw something move out of the corner of his eye. “Wait!” he said. “I see something!” </a:t>
            </a:r>
          </a:p>
          <a:p>
            <a:r>
              <a:rPr lang="en-US" sz="1300" dirty="0"/>
              <a:t> </a:t>
            </a:r>
          </a:p>
          <a:p>
            <a:r>
              <a:rPr lang="en-US" sz="1300" b="1" dirty="0"/>
              <a:t>7</a:t>
            </a:r>
            <a:endParaRPr lang="en-US" sz="1300" dirty="0"/>
          </a:p>
          <a:p>
            <a:r>
              <a:rPr lang="en-US" sz="1300" dirty="0"/>
              <a:t>Jim stopped the car and told them all to get out. Kevin and his parents waited in the tall grass.  Jim walked ahead of them and looked around. After a minute Jim raised his hands in the air. “</a:t>
            </a:r>
            <a:r>
              <a:rPr lang="en-US" sz="1300" dirty="0" err="1"/>
              <a:t>Shhh</a:t>
            </a:r>
            <a:r>
              <a:rPr lang="en-US" sz="1300" dirty="0"/>
              <a:t>,” he whispered. “It’s nothing dangerous. If we speak loudly, we’ll scare it away!” Kevin and his parents walked up to where Jim stood, and soon Kevin saw an animal come very close to them. It was a golden creature with dark brown spots and a very, very long neck. It had come to eat the leaves of a tall tree. “The giraffe is the only animal around here tall enough to reach those leaves,” whispered Jim. “That’s why it always has food to eat.” </a:t>
            </a:r>
          </a:p>
          <a:p>
            <a:r>
              <a:rPr lang="en-US" sz="1300" dirty="0"/>
              <a:t> </a:t>
            </a:r>
          </a:p>
          <a:p>
            <a:r>
              <a:rPr lang="en-US" sz="1300" b="1" dirty="0"/>
              <a:t>8</a:t>
            </a:r>
            <a:endParaRPr lang="en-US" sz="1300" dirty="0"/>
          </a:p>
          <a:p>
            <a:r>
              <a:rPr lang="en-US" sz="1300" dirty="0"/>
              <a:t>“Wow,” whispered Kevin. He could not believe how close he was to the giraffe. All his fears left and he began to get excited about the day to come.</a:t>
            </a:r>
          </a:p>
          <a:p>
            <a:endParaRPr lang="en-US" sz="1300" dirty="0"/>
          </a:p>
        </p:txBody>
      </p:sp>
      <p:sp>
        <p:nvSpPr>
          <p:cNvPr id="4" name="Slide Number Placeholder 3"/>
          <p:cNvSpPr>
            <a:spLocks noGrp="1"/>
          </p:cNvSpPr>
          <p:nvPr>
            <p:ph type="sldNum" sz="quarter" idx="12"/>
          </p:nvPr>
        </p:nvSpPr>
        <p:spPr/>
        <p:txBody>
          <a:bodyPr/>
          <a:lstStyle/>
          <a:p>
            <a:fld id="{CF669FE8-2A6A-4FDA-B6E7-4A7C87AD6E1D}" type="slidenum">
              <a:rPr lang="en-US" smtClean="0"/>
              <a:pPr/>
              <a:t>19</a:t>
            </a:fld>
            <a:endParaRPr lang="en-US" dirty="0"/>
          </a:p>
        </p:txBody>
      </p:sp>
      <p:sp>
        <p:nvSpPr>
          <p:cNvPr id="5" name="Rectangle 4"/>
          <p:cNvSpPr/>
          <p:nvPr/>
        </p:nvSpPr>
        <p:spPr>
          <a:xfrm>
            <a:off x="5410200" y="77337"/>
            <a:ext cx="2095695" cy="707886"/>
          </a:xfrm>
          <a:prstGeom prst="rect">
            <a:avLst/>
          </a:prstGeom>
        </p:spPr>
        <p:txBody>
          <a:bodyPr wrap="square">
            <a:spAutoFit/>
          </a:bodyPr>
          <a:lstStyle/>
          <a:p>
            <a:pPr algn="r"/>
            <a:r>
              <a:rPr lang="en-US" sz="800" dirty="0" smtClean="0"/>
              <a:t>Grade Equivalent 2.9</a:t>
            </a:r>
          </a:p>
          <a:p>
            <a:pPr algn="r"/>
            <a:r>
              <a:rPr lang="en-US" sz="800" dirty="0" smtClean="0"/>
              <a:t>Lexile Measure 630L </a:t>
            </a:r>
          </a:p>
          <a:p>
            <a:pPr algn="r"/>
            <a:r>
              <a:rPr lang="en-US" sz="800" dirty="0" smtClean="0"/>
              <a:t>Mean </a:t>
            </a:r>
            <a:r>
              <a:rPr lang="en-US" sz="800" dirty="0"/>
              <a:t>Sentence </a:t>
            </a:r>
            <a:r>
              <a:rPr lang="en-US" sz="800" dirty="0" smtClean="0"/>
              <a:t>Length 13.53</a:t>
            </a:r>
          </a:p>
          <a:p>
            <a:pPr algn="r"/>
            <a:r>
              <a:rPr lang="en-US" sz="800" dirty="0" smtClean="0"/>
              <a:t> </a:t>
            </a:r>
            <a:r>
              <a:rPr lang="en-US" sz="800" dirty="0"/>
              <a:t>Mean Log Word </a:t>
            </a:r>
            <a:r>
              <a:rPr lang="en-US" sz="800" dirty="0" smtClean="0"/>
              <a:t>Frequency 3.70</a:t>
            </a:r>
          </a:p>
          <a:p>
            <a:pPr algn="r"/>
            <a:r>
              <a:rPr lang="en-US" sz="800" dirty="0" smtClean="0"/>
              <a:t> </a:t>
            </a:r>
            <a:r>
              <a:rPr lang="en-US" sz="800" dirty="0"/>
              <a:t>Word </a:t>
            </a:r>
            <a:r>
              <a:rPr lang="en-US" sz="800" dirty="0" smtClean="0"/>
              <a:t>Count 460 </a:t>
            </a:r>
            <a:endParaRPr lang="en-US" sz="800" dirty="0"/>
          </a:p>
        </p:txBody>
      </p:sp>
    </p:spTree>
    <p:extLst>
      <p:ext uri="{BB962C8B-B14F-4D97-AF65-F5344CB8AC3E}">
        <p14:creationId xmlns:p14="http://schemas.microsoft.com/office/powerpoint/2010/main" val="285979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9183" y="381000"/>
            <a:ext cx="2905654" cy="134729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2" tIns="48176" rIns="96352" bIns="48176"/>
          <a:lstStyle/>
          <a:p>
            <a:fld id="{F177B04D-AEB5-43ED-B9BA-B3D1EC9C9067}" type="slidenum">
              <a:rPr lang="en-US" smtClean="0"/>
              <a:pPr/>
              <a:t>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07459076"/>
              </p:ext>
            </p:extLst>
          </p:nvPr>
        </p:nvGraphicFramePr>
        <p:xfrm>
          <a:off x="349038" y="914400"/>
          <a:ext cx="6813762" cy="8431494"/>
        </p:xfrm>
        <a:graphic>
          <a:graphicData uri="http://schemas.openxmlformats.org/drawingml/2006/table">
            <a:tbl>
              <a:tblPr firstRow="1" bandRow="1">
                <a:tableStyleId>{5940675A-B579-460E-94D1-54222C63F5DA}</a:tableStyleId>
              </a:tblPr>
              <a:tblGrid>
                <a:gridCol w="2546562"/>
                <a:gridCol w="1905000"/>
                <a:gridCol w="2362200"/>
              </a:tblGrid>
              <a:tr h="838200">
                <a:tc gridSpan="3">
                  <a:txBody>
                    <a:bodyP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r"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written, reviewed and revised  by the</a:t>
                      </a:r>
                    </a:p>
                    <a:p>
                      <a:pPr marL="0" marR="0" lvl="0" indent="0" algn="r" defTabSz="1018824" rtl="0" eaLnBrk="1" fontAlgn="auto" latinLnBrk="0" hangingPunct="1">
                        <a:lnSpc>
                          <a:spcPct val="100000"/>
                        </a:lnSpc>
                        <a:spcBef>
                          <a:spcPts val="0"/>
                        </a:spcBef>
                        <a:spcAft>
                          <a:spcPts val="0"/>
                        </a:spcAft>
                        <a:buClrTx/>
                        <a:buSzTx/>
                        <a:buFontTx/>
                        <a:buNone/>
                        <a:tabLst>
                          <a:tab pos="688975" algn="l"/>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pPr algn="ctr"/>
                      <a:endParaRPr lang="en-US" sz="1500" dirty="0"/>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14400">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Reviewed </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and revised in June of 2015 by the following </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HSD </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8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prstClr val="black"/>
                          </a:solidFill>
                          <a:effectLst/>
                          <a:uLnTx/>
                          <a:uFillTx/>
                          <a:latin typeface="+mn-lt"/>
                          <a:ea typeface="+mn-ea"/>
                          <a:cs typeface="+mn-cs"/>
                        </a:rPr>
                        <a:t>Written by the following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 in 2014.</a:t>
                      </a: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Ko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Tammy Cole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Carrie Ellis</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Dori</a:t>
                      </a: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George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Girad</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Goldstein</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Raquel Lemus</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Alfonso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Berta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Lule</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Heather McCullum</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Irma Ramirez</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Jean Summers</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Teacher Mentor</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Nikki </a:t>
                      </a:r>
                      <a:r>
                        <a:rPr kumimoji="0" lang="en-US" sz="105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Thoen</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25915">
                <a:tc vMerge="1">
                  <a:txBody>
                    <a:bodyPr/>
                    <a:lstStyle/>
                    <a:p>
                      <a:endParaRPr lang="en-US"/>
                    </a:p>
                  </a:txBody>
                  <a:tcPr/>
                </a:tc>
                <a:tc v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Maritza Dash</a:t>
                      </a:r>
                      <a:endPar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518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5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50" b="0" dirty="0" smtClean="0">
                          <a:solidFill>
                            <a:schemeClr val="tx1"/>
                          </a:solidFill>
                          <a:latin typeface="Lucida Handwriting" panose="03010101010101010101" pitchFamily="66" charset="0"/>
                        </a:rPr>
                        <a:t>Jill Russo</a:t>
                      </a:r>
                      <a:endParaRPr lang="en-US" sz="1050" b="0" dirty="0">
                        <a:solidFill>
                          <a:schemeClr val="tx1"/>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03075">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Performance Task Classroom Activities for K – 6 were written by Jamie Lentz, Gina McLain, Hayley Heider, Anna Wooley, Gretchen Erlandsen, Deborah Deplanche, Connie Briceno, Judy Ramer, Carrie Ellis, Sandra Maines, Renae Iversen, Anne Berg, Aliceson Brandt and Ko Kagawa</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All assessments have been edited by Vicki Daniels.</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8"/>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74" tIns="50938" rIns="101874" bIns="50938" numCol="1" anchor="t" anchorCtr="0" compatLnSpc="1">
            <a:prstTxWarp prst="textNoShape">
              <a:avLst/>
            </a:prstTxWarp>
          </a:bodyPr>
          <a:lstStyle/>
          <a:p>
            <a:endParaRPr lang="en-US"/>
          </a:p>
        </p:txBody>
      </p:sp>
    </p:spTree>
    <p:extLst>
      <p:ext uri="{BB962C8B-B14F-4D97-AF65-F5344CB8AC3E}">
        <p14:creationId xmlns:p14="http://schemas.microsoft.com/office/powerpoint/2010/main" val="3270366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026734"/>
          </a:xfrm>
          <a:prstGeom prst="rect">
            <a:avLst/>
          </a:prstGeom>
        </p:spPr>
        <p:txBody>
          <a:bodyPr wrap="square" lIns="101862" tIns="50931" rIns="101862" bIns="50931">
            <a:spAutoFit/>
          </a:bodyPr>
          <a:lstStyle/>
          <a:p>
            <a:pPr marL="382059" indent="-382059">
              <a:buAutoNum type="arabicPeriod"/>
            </a:pPr>
            <a:r>
              <a:rPr lang="en-US" sz="1900" b="1" dirty="0">
                <a:latin typeface="Helvetica" pitchFamily="34" charset="0"/>
                <a:cs typeface="Calibri"/>
              </a:rPr>
              <a:t>What </a:t>
            </a:r>
            <a:r>
              <a:rPr lang="en-US" sz="1900" b="1" u="sng" dirty="0">
                <a:latin typeface="Helvetica" pitchFamily="34" charset="0"/>
                <a:cs typeface="Calibri"/>
              </a:rPr>
              <a:t>best</a:t>
            </a:r>
            <a:r>
              <a:rPr lang="en-US" sz="1900" b="1" dirty="0">
                <a:latin typeface="Helvetica" pitchFamily="34" charset="0"/>
                <a:cs typeface="Calibri"/>
              </a:rPr>
              <a:t> describes how Kevin was feeling in the</a:t>
            </a:r>
          </a:p>
          <a:p>
            <a:r>
              <a:rPr lang="en-US" sz="1900" b="1" dirty="0">
                <a:latin typeface="Helvetica" pitchFamily="34" charset="0"/>
                <a:cs typeface="Calibri"/>
              </a:rPr>
              <a:t>      first paragraph? </a:t>
            </a:r>
          </a:p>
          <a:p>
            <a:pPr marL="382059" indent="-382059">
              <a:buAutoNum type="alphaUcPeriod"/>
            </a:pPr>
            <a:endParaRPr lang="en-US" sz="1900" dirty="0">
              <a:latin typeface="Helvetica" pitchFamily="34" charset="0"/>
            </a:endParaRPr>
          </a:p>
          <a:p>
            <a:pPr marL="764074" indent="-382059">
              <a:buFont typeface="+mj-lt"/>
              <a:buAutoNum type="alphaUcPeriod"/>
            </a:pPr>
            <a:r>
              <a:rPr lang="en-US" sz="1900" dirty="0">
                <a:latin typeface="Helvetica" pitchFamily="34" charset="0"/>
              </a:rPr>
              <a:t>scared</a:t>
            </a:r>
          </a:p>
          <a:p>
            <a:pPr marL="764074" indent="-382059">
              <a:buFont typeface="+mj-lt"/>
              <a:buAutoNum type="alphaUcPeriod"/>
            </a:pPr>
            <a:endParaRPr lang="en-US" sz="1900" dirty="0">
              <a:solidFill>
                <a:srgbClr val="FF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calm</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wild</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awake</a:t>
            </a:r>
          </a:p>
        </p:txBody>
      </p:sp>
      <p:cxnSp>
        <p:nvCxnSpPr>
          <p:cNvPr id="11" name="Straight Connector 10"/>
          <p:cNvCxnSpPr/>
          <p:nvPr/>
        </p:nvCxnSpPr>
        <p:spPr>
          <a:xfrm>
            <a:off x="410117" y="4572000"/>
            <a:ext cx="710320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352778"/>
            <a:ext cx="6088379" cy="3319122"/>
          </a:xfrm>
          <a:prstGeom prst="rect">
            <a:avLst/>
          </a:prstGeom>
        </p:spPr>
        <p:txBody>
          <a:bodyPr wrap="square" lIns="101862" tIns="50931" rIns="101862" bIns="50931">
            <a:spAutoFit/>
          </a:bodyPr>
          <a:lstStyle/>
          <a:p>
            <a:pPr marL="342859" indent="-342859">
              <a:buAutoNum type="arabicPeriod" startAt="2"/>
            </a:pPr>
            <a:r>
              <a:rPr lang="en-US" sz="1900" b="1" dirty="0">
                <a:latin typeface="Helvetica" pitchFamily="34" charset="0"/>
                <a:cs typeface="Calibri"/>
              </a:rPr>
              <a:t>Why did the guide say giraffes always have enough to eat?</a:t>
            </a:r>
          </a:p>
          <a:p>
            <a:pPr marL="361347" indent="-361347">
              <a:buFont typeface="+mj-lt"/>
              <a:buAutoNum type="arabicPeriod" startAt="2"/>
            </a:pPr>
            <a:endParaRPr lang="en-US" sz="1900" b="1" dirty="0">
              <a:latin typeface="Helvetica" pitchFamily="34" charset="0"/>
            </a:endParaRPr>
          </a:p>
          <a:p>
            <a:pPr marL="764074" indent="-382059">
              <a:buFont typeface="+mj-lt"/>
              <a:buAutoNum type="alphaUcPeriod"/>
            </a:pPr>
            <a:r>
              <a:rPr lang="en-US" sz="1900" dirty="0">
                <a:latin typeface="Helvetica" pitchFamily="34" charset="0"/>
              </a:rPr>
              <a:t>There is plenty of food in the wild.</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latin typeface="Helvetica" pitchFamily="34" charset="0"/>
                <a:cs typeface="Helvetica" pitchFamily="34" charset="0"/>
              </a:rPr>
              <a:t>They are the only animal tall enough to reach the leaves of tall trees.</a:t>
            </a:r>
          </a:p>
          <a:p>
            <a:pPr marL="764074" indent="-382059">
              <a:buFont typeface="+mj-lt"/>
              <a:buAutoNum type="alphaUcPeriod"/>
            </a:pPr>
            <a:endParaRPr lang="en-US" sz="1900" dirty="0">
              <a:latin typeface="Helvetica" pitchFamily="34" charset="0"/>
              <a:cs typeface="Helvetica" pitchFamily="34" charset="0"/>
            </a:endParaRPr>
          </a:p>
          <a:p>
            <a:pPr marL="764074" indent="-382059">
              <a:buFont typeface="+mj-lt"/>
              <a:buAutoNum type="alphaUcPeriod"/>
            </a:pPr>
            <a:r>
              <a:rPr lang="en-US" sz="1900" dirty="0">
                <a:latin typeface="Helvetica" pitchFamily="34" charset="0"/>
                <a:cs typeface="Helvetica" pitchFamily="34" charset="0"/>
              </a:rPr>
              <a:t>Safari visitors feed the giraffes.</a:t>
            </a:r>
          </a:p>
          <a:p>
            <a:pPr marL="764074" indent="-382059">
              <a:buFont typeface="+mj-lt"/>
              <a:buAutoNum type="alphaUcPeriod"/>
            </a:pPr>
            <a:endParaRPr lang="en-US" sz="1900" dirty="0">
              <a:latin typeface="Helvetica" pitchFamily="34" charset="0"/>
              <a:cs typeface="Helvetica" pitchFamily="34" charset="0"/>
            </a:endParaRPr>
          </a:p>
          <a:p>
            <a:pPr marL="764074" indent="-382059">
              <a:buFont typeface="+mj-lt"/>
              <a:buAutoNum type="alphaUcPeriod"/>
            </a:pPr>
            <a:r>
              <a:rPr lang="en-US" sz="1900" dirty="0">
                <a:latin typeface="Helvetica" pitchFamily="34" charset="0"/>
                <a:cs typeface="Helvetica" pitchFamily="34" charset="0"/>
              </a:rPr>
              <a:t>They do not eat meat.</a:t>
            </a:r>
          </a:p>
        </p:txBody>
      </p:sp>
      <p:sp>
        <p:nvSpPr>
          <p:cNvPr id="18" name="Oval 17"/>
          <p:cNvSpPr/>
          <p:nvPr/>
        </p:nvSpPr>
        <p:spPr>
          <a:xfrm>
            <a:off x="916932" y="6274229"/>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915865" y="686655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915864" y="7693812"/>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916932" y="8246761"/>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1029098" y="335280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29099" y="165189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29099" y="222721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29097" y="2751832"/>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115085586"/>
              </p:ext>
            </p:extLst>
          </p:nvPr>
        </p:nvGraphicFramePr>
        <p:xfrm>
          <a:off x="5143726" y="4064073"/>
          <a:ext cx="2137583" cy="881307"/>
        </p:xfrm>
        <a:graphic>
          <a:graphicData uri="http://schemas.openxmlformats.org/drawingml/2006/table">
            <a:tbl>
              <a:tblPr/>
              <a:tblGrid>
                <a:gridCol w="213758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RL.2.1</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algn="l" defTabSz="966612" rtl="0" eaLnBrk="1" latinLnBrk="0" hangingPunct="1">
                        <a:lnSpc>
                          <a:spcPct val="100000"/>
                        </a:lnSpc>
                        <a:spcBef>
                          <a:spcPts val="0"/>
                        </a:spcBef>
                        <a:spcAft>
                          <a:spcPts val="0"/>
                        </a:spcAft>
                      </a:pPr>
                      <a:r>
                        <a:rPr lang="en-US" sz="1000" b="1" kern="1200" dirty="0" smtClean="0">
                          <a:solidFill>
                            <a:srgbClr val="000000"/>
                          </a:solidFill>
                          <a:latin typeface="+mn-lt"/>
                          <a:ea typeface="Times New Roman"/>
                          <a:cs typeface="Times New Roman"/>
                        </a:rPr>
                        <a:t>Ask and answer such questions as who, what, where, when, why, and how to demonstrate understanding of key details in a text.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20</a:t>
            </a:fld>
            <a:endParaRPr lang="en-US" dirty="0"/>
          </a:p>
        </p:txBody>
      </p:sp>
    </p:spTree>
    <p:extLst>
      <p:ext uri="{BB962C8B-B14F-4D97-AF65-F5344CB8AC3E}">
        <p14:creationId xmlns:p14="http://schemas.microsoft.com/office/powerpoint/2010/main" val="2522053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0421" y="441659"/>
            <a:ext cx="6436422" cy="3903897"/>
          </a:xfrm>
          <a:prstGeom prst="rect">
            <a:avLst/>
          </a:prstGeom>
        </p:spPr>
        <p:txBody>
          <a:bodyPr wrap="square" lIns="101862" tIns="50931" rIns="101862" bIns="50931">
            <a:spAutoFit/>
          </a:bodyPr>
          <a:lstStyle/>
          <a:p>
            <a:pPr marL="282542" indent="-282542"/>
            <a:r>
              <a:rPr lang="en-US" sz="1900" b="1" dirty="0">
                <a:latin typeface="Helvetica" pitchFamily="34" charset="0"/>
              </a:rPr>
              <a:t>3.  </a:t>
            </a:r>
            <a:r>
              <a:rPr lang="en-US" sz="1900" b="1" dirty="0">
                <a:latin typeface="Helvetica" pitchFamily="34" charset="0"/>
                <a:cs typeface="Calibri"/>
              </a:rPr>
              <a:t>What is the central message of the </a:t>
            </a:r>
            <a:r>
              <a:rPr lang="en-US" sz="1900" b="1" dirty="0" smtClean="0">
                <a:latin typeface="Helvetica" pitchFamily="34" charset="0"/>
                <a:cs typeface="Calibri"/>
              </a:rPr>
              <a:t>story?</a:t>
            </a:r>
            <a:endParaRPr lang="en-US" sz="1900" b="1" dirty="0">
              <a:latin typeface="Helvetica" pitchFamily="34" charset="0"/>
              <a:cs typeface="Calibri"/>
            </a:endParaRPr>
          </a:p>
          <a:p>
            <a:pPr marL="382015" indent="382015"/>
            <a:endParaRPr lang="en-US" sz="1900" dirty="0">
              <a:latin typeface="Helvetica" pitchFamily="34" charset="0"/>
            </a:endParaRPr>
          </a:p>
          <a:p>
            <a:pPr marL="764074" indent="-382059">
              <a:buFont typeface="+mj-lt"/>
              <a:buAutoNum type="alphaUcPeriod"/>
            </a:pPr>
            <a:r>
              <a:rPr lang="en-US" sz="1900" dirty="0">
                <a:latin typeface="Helvetica" pitchFamily="34" charset="0"/>
              </a:rPr>
              <a:t>Giraffes always have food to eat because they have long necks.</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It is better for animals to live in the wild than in a zoo.</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New things can be scary at first but they can become fun and exciting at the same time.</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You need to prepare to go on an adventure in Africa.</a:t>
            </a:r>
          </a:p>
        </p:txBody>
      </p:sp>
      <p:cxnSp>
        <p:nvCxnSpPr>
          <p:cNvPr id="11" name="Straight Connector 10"/>
          <p:cNvCxnSpPr/>
          <p:nvPr/>
        </p:nvCxnSpPr>
        <p:spPr>
          <a:xfrm>
            <a:off x="410117" y="4777740"/>
            <a:ext cx="701684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64540" y="5532120"/>
            <a:ext cx="5748338" cy="2734346"/>
          </a:xfrm>
          <a:prstGeom prst="rect">
            <a:avLst/>
          </a:prstGeom>
        </p:spPr>
        <p:txBody>
          <a:bodyPr wrap="square" lIns="101862" tIns="50931" rIns="101862" bIns="50931">
            <a:spAutoFit/>
          </a:bodyPr>
          <a:lstStyle/>
          <a:p>
            <a:r>
              <a:rPr lang="en-US" sz="1900" b="1" dirty="0">
                <a:latin typeface="Helvetica" pitchFamily="34" charset="0"/>
              </a:rPr>
              <a:t>4.   What is the main idea of paragraph 5? </a:t>
            </a:r>
          </a:p>
          <a:p>
            <a:pPr marL="361347" indent="-361347">
              <a:buFont typeface="+mj-lt"/>
              <a:buAutoNum type="arabicPeriod" startAt="2"/>
            </a:pPr>
            <a:endParaRPr lang="en-US" sz="1900" b="1" dirty="0">
              <a:latin typeface="Helvetica" pitchFamily="34" charset="0"/>
            </a:endParaRPr>
          </a:p>
          <a:p>
            <a:pPr marL="764074" indent="-382059">
              <a:buFont typeface="+mj-lt"/>
              <a:buAutoNum type="alphaUcPeriod"/>
            </a:pPr>
            <a:r>
              <a:rPr lang="en-US" sz="1900" dirty="0">
                <a:latin typeface="Helvetica" pitchFamily="34" charset="0"/>
              </a:rPr>
              <a:t>Kevin is going on an adventure in Africa.</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eats his eggs quickly at the table.</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is afraid to go on the safari.</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is getting ready to go on the safari.</a:t>
            </a:r>
          </a:p>
        </p:txBody>
      </p:sp>
      <p:sp>
        <p:nvSpPr>
          <p:cNvPr id="18" name="Oval 17"/>
          <p:cNvSpPr/>
          <p:nvPr/>
        </p:nvSpPr>
        <p:spPr>
          <a:xfrm>
            <a:off x="932324" y="611886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946291" y="6653028"/>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945829" y="729234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965434" y="787908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978507" y="356588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13295" y="107523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964540" y="192757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965434" y="280952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85307862"/>
              </p:ext>
            </p:extLst>
          </p:nvPr>
        </p:nvGraphicFramePr>
        <p:xfrm>
          <a:off x="5119261" y="4373011"/>
          <a:ext cx="2137583" cy="829927"/>
        </p:xfrm>
        <a:graphic>
          <a:graphicData uri="http://schemas.openxmlformats.org/drawingml/2006/table">
            <a:tbl>
              <a:tblPr/>
              <a:tblGrid>
                <a:gridCol w="213758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RL.2.2</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3504">
                <a:tc>
                  <a:txBody>
                    <a:bodyPr/>
                    <a:lstStyle/>
                    <a:p>
                      <a:pPr marL="0" marR="0" algn="l" defTabSz="966612" rtl="0" eaLnBrk="1" latinLnBrk="0" hangingPunct="1">
                        <a:lnSpc>
                          <a:spcPct val="100000"/>
                        </a:lnSpc>
                        <a:spcBef>
                          <a:spcPts val="0"/>
                        </a:spcBef>
                        <a:spcAft>
                          <a:spcPts val="0"/>
                        </a:spcAft>
                      </a:pPr>
                      <a:r>
                        <a:rPr lang="en-US" sz="1000" dirty="0" smtClean="0"/>
                        <a:t>Recount stories, including fables and folktales from diverse cultures, and determine their central message, lesson, or moral.</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4" name="Slide Number Placeholder 13"/>
          <p:cNvSpPr>
            <a:spLocks noGrp="1"/>
          </p:cNvSpPr>
          <p:nvPr>
            <p:ph type="sldNum" sz="quarter" idx="12"/>
          </p:nvPr>
        </p:nvSpPr>
        <p:spPr/>
        <p:txBody>
          <a:bodyPr/>
          <a:lstStyle/>
          <a:p>
            <a:fld id="{CF669FE8-2A6A-4FDA-B6E7-4A7C87AD6E1D}" type="slidenum">
              <a:rPr lang="en-US" smtClean="0"/>
              <a:pPr/>
              <a:t>21</a:t>
            </a:fld>
            <a:endParaRPr lang="en-US" dirty="0"/>
          </a:p>
        </p:txBody>
      </p:sp>
    </p:spTree>
    <p:extLst>
      <p:ext uri="{BB962C8B-B14F-4D97-AF65-F5344CB8AC3E}">
        <p14:creationId xmlns:p14="http://schemas.microsoft.com/office/powerpoint/2010/main" val="1451862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611510"/>
          </a:xfrm>
          <a:prstGeom prst="rect">
            <a:avLst/>
          </a:prstGeom>
        </p:spPr>
        <p:txBody>
          <a:bodyPr wrap="square" lIns="101862" tIns="50931" rIns="101862" bIns="50931">
            <a:spAutoFit/>
          </a:bodyPr>
          <a:lstStyle/>
          <a:p>
            <a:pPr marL="382059" indent="-382059">
              <a:buAutoNum type="arabicPeriod" startAt="5"/>
            </a:pPr>
            <a:r>
              <a:rPr lang="en-US" sz="1900" b="1" dirty="0">
                <a:latin typeface="Helvetica" pitchFamily="34" charset="0"/>
              </a:rPr>
              <a:t>Which of the following details explains why Kevin could not sleep in the beginning of the story?</a:t>
            </a:r>
          </a:p>
          <a:p>
            <a:pPr marL="382059" indent="-382059">
              <a:buAutoNum type="arabicPeriod" startAt="5"/>
            </a:pPr>
            <a:endParaRPr lang="en-US" sz="1900" b="1" dirty="0">
              <a:latin typeface="Helvetica" pitchFamily="34" charset="0"/>
            </a:endParaRPr>
          </a:p>
          <a:p>
            <a:pPr marL="764074" indent="-382059">
              <a:buFont typeface="+mj-lt"/>
              <a:buAutoNum type="alphaUcPeriod"/>
            </a:pPr>
            <a:r>
              <a:rPr lang="en-US" sz="1900" dirty="0">
                <a:latin typeface="Helvetica" pitchFamily="34" charset="0"/>
              </a:rPr>
              <a:t>The birds were singing outside in the bright sunlight.</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was very scared a lion would come into his tent.</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His bed was inside a giant camping tent in Africa.</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His parents slept in another bed across from him.</a:t>
            </a:r>
          </a:p>
        </p:txBody>
      </p:sp>
      <p:cxnSp>
        <p:nvCxnSpPr>
          <p:cNvPr id="11" name="Straight Connector 10"/>
          <p:cNvCxnSpPr/>
          <p:nvPr/>
        </p:nvCxnSpPr>
        <p:spPr>
          <a:xfrm>
            <a:off x="410118" y="50292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18161" y="5282611"/>
            <a:ext cx="6606541" cy="3319122"/>
          </a:xfrm>
          <a:prstGeom prst="rect">
            <a:avLst/>
          </a:prstGeom>
        </p:spPr>
        <p:txBody>
          <a:bodyPr wrap="square" lIns="101862" tIns="50931" rIns="101862" bIns="50931">
            <a:spAutoFit/>
          </a:bodyPr>
          <a:lstStyle/>
          <a:p>
            <a:pPr marL="382059" indent="-382059">
              <a:buAutoNum type="arabicPeriod" startAt="6"/>
            </a:pPr>
            <a:r>
              <a:rPr lang="en-US" sz="1900" b="1" dirty="0">
                <a:latin typeface="Helvetica" pitchFamily="34" charset="0"/>
              </a:rPr>
              <a:t>Which details are found in the introduction of the </a:t>
            </a:r>
          </a:p>
          <a:p>
            <a:r>
              <a:rPr lang="en-US" sz="1900" b="1" dirty="0">
                <a:latin typeface="Helvetica" pitchFamily="34" charset="0"/>
              </a:rPr>
              <a:t>       story?  Pick the </a:t>
            </a:r>
            <a:r>
              <a:rPr lang="en-US" sz="1900" b="1" u="sng" dirty="0">
                <a:latin typeface="Helvetica" pitchFamily="34" charset="0"/>
              </a:rPr>
              <a:t>two</a:t>
            </a:r>
            <a:r>
              <a:rPr lang="en-US" sz="1900" b="1" dirty="0">
                <a:latin typeface="Helvetica" pitchFamily="34" charset="0"/>
              </a:rPr>
              <a:t> choices that are correct.</a:t>
            </a:r>
          </a:p>
          <a:p>
            <a:pPr marL="361347" indent="-361347">
              <a:buFont typeface="+mj-lt"/>
              <a:buAutoNum type="arabicPeriod" startAt="2"/>
            </a:pPr>
            <a:endParaRPr lang="en-US" sz="1900" b="1" dirty="0">
              <a:latin typeface="Helvetica" pitchFamily="34" charset="0"/>
            </a:endParaRPr>
          </a:p>
          <a:p>
            <a:pPr marL="764074" indent="-382059">
              <a:buFont typeface="+mj-lt"/>
              <a:buAutoNum type="alphaUcPeriod"/>
            </a:pPr>
            <a:r>
              <a:rPr lang="en-US" sz="1900" dirty="0">
                <a:latin typeface="Helvetica" pitchFamily="34" charset="0"/>
              </a:rPr>
              <a:t>He could not sleep because he was very scared.</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It took a long time before Kevin finally fell asleep.</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His name is Jim, and he was their guide.</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All his fears vanished and he began to get excited about the rest of his day.</a:t>
            </a:r>
          </a:p>
        </p:txBody>
      </p:sp>
      <p:sp>
        <p:nvSpPr>
          <p:cNvPr id="18" name="Oval 17"/>
          <p:cNvSpPr/>
          <p:nvPr/>
        </p:nvSpPr>
        <p:spPr>
          <a:xfrm>
            <a:off x="591118" y="620268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583776" y="672975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591119" y="729234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583775" y="7879080"/>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1004896" y="385572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16624" y="1633411"/>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004896" y="250330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04896" y="335280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819825616"/>
              </p:ext>
            </p:extLst>
          </p:nvPr>
        </p:nvGraphicFramePr>
        <p:xfrm>
          <a:off x="5159982" y="4411327"/>
          <a:ext cx="2137583" cy="450233"/>
        </p:xfrm>
        <a:graphic>
          <a:graphicData uri="http://schemas.openxmlformats.org/drawingml/2006/table">
            <a:tbl>
              <a:tblPr/>
              <a:tblGrid>
                <a:gridCol w="2137583"/>
              </a:tblGrid>
              <a:tr h="167640">
                <a:tc>
                  <a:txBody>
                    <a:bodyPr/>
                    <a:lstStyle/>
                    <a:p>
                      <a:pPr marL="0" marR="0" algn="l">
                        <a:lnSpc>
                          <a:spcPct val="100000"/>
                        </a:lnSpc>
                        <a:spcBef>
                          <a:spcPts val="0"/>
                        </a:spcBef>
                        <a:spcAft>
                          <a:spcPts val="0"/>
                        </a:spcAft>
                      </a:pPr>
                      <a:r>
                        <a:rPr lang="en-US" sz="900" b="1" dirty="0" smtClean="0">
                          <a:solidFill>
                            <a:srgbClr val="000000"/>
                          </a:solidFill>
                          <a:latin typeface="+mn-lt"/>
                          <a:ea typeface="Times New Roman"/>
                          <a:cs typeface="Times New Roman"/>
                        </a:rPr>
                        <a:t>Standard RL.2.3</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282593">
                <a:tc>
                  <a:txBody>
                    <a:bodyPr/>
                    <a:lstStyle/>
                    <a:p>
                      <a:pPr marL="0" marR="0" algn="l" defTabSz="966612" rtl="0" eaLnBrk="1" latinLnBrk="0" hangingPunct="1">
                        <a:lnSpc>
                          <a:spcPct val="100000"/>
                        </a:lnSpc>
                        <a:spcBef>
                          <a:spcPts val="0"/>
                        </a:spcBef>
                        <a:spcAft>
                          <a:spcPts val="0"/>
                        </a:spcAft>
                      </a:pPr>
                      <a:r>
                        <a:rPr lang="en-US" sz="900" dirty="0" smtClean="0"/>
                        <a:t>Describe how characters in a story respond to major events and challenges.</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389029995"/>
              </p:ext>
            </p:extLst>
          </p:nvPr>
        </p:nvGraphicFramePr>
        <p:xfrm>
          <a:off x="4987119" y="8983110"/>
          <a:ext cx="2137583" cy="829927"/>
        </p:xfrm>
        <a:graphic>
          <a:graphicData uri="http://schemas.openxmlformats.org/drawingml/2006/table">
            <a:tbl>
              <a:tblPr/>
              <a:tblGrid>
                <a:gridCol w="213758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RL.2.5</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3504">
                <a:tc>
                  <a:txBody>
                    <a:bodyPr/>
                    <a:lstStyle/>
                    <a:p>
                      <a:pPr marL="0" marR="0" algn="l" defTabSz="966612" rtl="0" eaLnBrk="1" latinLnBrk="0" hangingPunct="1">
                        <a:lnSpc>
                          <a:spcPct val="100000"/>
                        </a:lnSpc>
                        <a:spcBef>
                          <a:spcPts val="0"/>
                        </a:spcBef>
                        <a:spcAft>
                          <a:spcPts val="0"/>
                        </a:spcAft>
                      </a:pPr>
                      <a:r>
                        <a:rPr lang="en-US" sz="1000" dirty="0" smtClean="0"/>
                        <a:t>Describe the overall structure of a story, including describing how the beginning introduces the story and the ending concludes the action.</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22</a:t>
            </a:fld>
            <a:endParaRPr lang="en-US" dirty="0"/>
          </a:p>
        </p:txBody>
      </p:sp>
    </p:spTree>
    <p:extLst>
      <p:ext uri="{BB962C8B-B14F-4D97-AF65-F5344CB8AC3E}">
        <p14:creationId xmlns:p14="http://schemas.microsoft.com/office/powerpoint/2010/main" val="424284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6223" y="725900"/>
            <a:ext cx="6436422" cy="3026734"/>
          </a:xfrm>
          <a:prstGeom prst="rect">
            <a:avLst/>
          </a:prstGeom>
        </p:spPr>
        <p:txBody>
          <a:bodyPr wrap="square" lIns="101862" tIns="50931" rIns="101862" bIns="50931">
            <a:spAutoFit/>
          </a:bodyPr>
          <a:lstStyle/>
          <a:p>
            <a:pPr marL="382059" indent="-382059">
              <a:buAutoNum type="arabicPeriod" startAt="7"/>
            </a:pPr>
            <a:r>
              <a:rPr lang="en-US" sz="1900" b="1" dirty="0">
                <a:latin typeface="Helvetica" pitchFamily="34" charset="0"/>
              </a:rPr>
              <a:t>Who said, “It’s nothing dangerous.  If we speak</a:t>
            </a:r>
          </a:p>
          <a:p>
            <a:r>
              <a:rPr lang="en-US" sz="1900" b="1" dirty="0">
                <a:latin typeface="Helvetica" pitchFamily="34" charset="0"/>
              </a:rPr>
              <a:t>      loudly, we’ll scare it away!”?</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latin typeface="Helvetica" pitchFamily="34" charset="0"/>
              </a:rPr>
              <a:t>Kevin</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Mom</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Dad</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Jim</a:t>
            </a:r>
          </a:p>
        </p:txBody>
      </p:sp>
      <p:cxnSp>
        <p:nvCxnSpPr>
          <p:cNvPr id="11" name="Straight Connector 10"/>
          <p:cNvCxnSpPr/>
          <p:nvPr/>
        </p:nvCxnSpPr>
        <p:spPr>
          <a:xfrm>
            <a:off x="410118"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0422" y="5029200"/>
            <a:ext cx="6002019" cy="3026734"/>
          </a:xfrm>
          <a:prstGeom prst="rect">
            <a:avLst/>
          </a:prstGeom>
        </p:spPr>
        <p:txBody>
          <a:bodyPr wrap="square" lIns="101862" tIns="50931" rIns="101862" bIns="50931">
            <a:spAutoFit/>
          </a:bodyPr>
          <a:lstStyle/>
          <a:p>
            <a:pPr marL="382059" indent="-382059">
              <a:buAutoNum type="arabicPeriod" startAt="8"/>
            </a:pPr>
            <a:r>
              <a:rPr lang="en-US" sz="1900" b="1" dirty="0">
                <a:latin typeface="Helvetica" pitchFamily="34" charset="0"/>
              </a:rPr>
              <a:t>Based on the conclusion of the story, what do you  think Kevin will do the rest of the day?</a:t>
            </a:r>
          </a:p>
          <a:p>
            <a:pPr marL="361347" indent="-361347">
              <a:buFont typeface="+mj-lt"/>
              <a:buAutoNum type="arabicPeriod" startAt="2"/>
            </a:pPr>
            <a:endParaRPr lang="en-US" sz="1900" b="1" dirty="0">
              <a:latin typeface="Helvetica" pitchFamily="34" charset="0"/>
            </a:endParaRPr>
          </a:p>
          <a:p>
            <a:pPr marL="764074" indent="-382059">
              <a:buFont typeface="+mj-lt"/>
              <a:buAutoNum type="alphaUcPeriod"/>
            </a:pPr>
            <a:r>
              <a:rPr lang="en-US" sz="1900" dirty="0">
                <a:latin typeface="Helvetica" pitchFamily="34" charset="0"/>
              </a:rPr>
              <a:t>Kevin will go back to sleep in his tent.</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will spend the rest of the day in his bed.</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will go to the zoo.</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Kevin will continue on the safari.</a:t>
            </a:r>
          </a:p>
        </p:txBody>
      </p:sp>
      <p:sp>
        <p:nvSpPr>
          <p:cNvPr id="18" name="Oval 17"/>
          <p:cNvSpPr/>
          <p:nvPr/>
        </p:nvSpPr>
        <p:spPr>
          <a:xfrm>
            <a:off x="894866" y="5915015"/>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862318" y="6517447"/>
            <a:ext cx="275104"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0" name="Oval 19"/>
          <p:cNvSpPr/>
          <p:nvPr/>
        </p:nvSpPr>
        <p:spPr>
          <a:xfrm>
            <a:off x="862319" y="6996852"/>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1" name="Oval 20"/>
          <p:cNvSpPr/>
          <p:nvPr/>
        </p:nvSpPr>
        <p:spPr>
          <a:xfrm>
            <a:off x="862320" y="7627620"/>
            <a:ext cx="275104"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6" name="Oval 25"/>
          <p:cNvSpPr/>
          <p:nvPr/>
        </p:nvSpPr>
        <p:spPr>
          <a:xfrm>
            <a:off x="976427" y="335280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964825" y="163522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952055" y="220760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976426" y="276606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4233330596"/>
              </p:ext>
            </p:extLst>
          </p:nvPr>
        </p:nvGraphicFramePr>
        <p:xfrm>
          <a:off x="4949527" y="3604260"/>
          <a:ext cx="2137583" cy="829927"/>
        </p:xfrm>
        <a:graphic>
          <a:graphicData uri="http://schemas.openxmlformats.org/drawingml/2006/table">
            <a:tbl>
              <a:tblPr/>
              <a:tblGrid>
                <a:gridCol w="213758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RL.2.6</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3504">
                <a:tc>
                  <a:txBody>
                    <a:bodyPr/>
                    <a:lstStyle/>
                    <a:p>
                      <a:pPr marL="0" marR="0" algn="l" defTabSz="966612" rtl="0" eaLnBrk="1" latinLnBrk="0" hangingPunct="1">
                        <a:lnSpc>
                          <a:spcPct val="100000"/>
                        </a:lnSpc>
                        <a:spcBef>
                          <a:spcPts val="0"/>
                        </a:spcBef>
                        <a:spcAft>
                          <a:spcPts val="0"/>
                        </a:spcAft>
                      </a:pPr>
                      <a:r>
                        <a:rPr lang="en-US" sz="1000" dirty="0" smtClean="0"/>
                        <a:t>Acknowledge differences in the points of view of characters, including by speaking in a different voice for each character when reading dialogue aloud</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174529025"/>
              </p:ext>
            </p:extLst>
          </p:nvPr>
        </p:nvGraphicFramePr>
        <p:xfrm>
          <a:off x="4922521" y="8413134"/>
          <a:ext cx="2137583" cy="982327"/>
        </p:xfrm>
        <a:graphic>
          <a:graphicData uri="http://schemas.openxmlformats.org/drawingml/2006/table">
            <a:tbl>
              <a:tblPr/>
              <a:tblGrid>
                <a:gridCol w="213758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RL.2.7</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54380">
                <a:tc>
                  <a:txBody>
                    <a:bodyPr/>
                    <a:lstStyle/>
                    <a:p>
                      <a:pPr marL="0" marR="0" algn="l" defTabSz="966612" rtl="0" eaLnBrk="1" latinLnBrk="0" hangingPunct="1">
                        <a:lnSpc>
                          <a:spcPct val="100000"/>
                        </a:lnSpc>
                        <a:spcBef>
                          <a:spcPts val="0"/>
                        </a:spcBef>
                        <a:spcAft>
                          <a:spcPts val="0"/>
                        </a:spcAft>
                      </a:pPr>
                      <a:r>
                        <a:rPr lang="en-US" sz="1000" dirty="0" smtClean="0"/>
                        <a:t>Use information gained from the illustrations and words in a print or digital text to demonstrate understanding of its characters, setting, or plot.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Slide Number Placeholder 14"/>
          <p:cNvSpPr>
            <a:spLocks noGrp="1"/>
          </p:cNvSpPr>
          <p:nvPr>
            <p:ph type="sldNum" sz="quarter" idx="12"/>
          </p:nvPr>
        </p:nvSpPr>
        <p:spPr/>
        <p:txBody>
          <a:bodyPr/>
          <a:lstStyle/>
          <a:p>
            <a:fld id="{CF669FE8-2A6A-4FDA-B6E7-4A7C87AD6E1D}" type="slidenum">
              <a:rPr lang="en-US" smtClean="0"/>
              <a:pPr/>
              <a:t>23</a:t>
            </a:fld>
            <a:endParaRPr lang="en-US" dirty="0"/>
          </a:p>
        </p:txBody>
      </p:sp>
    </p:spTree>
    <p:extLst>
      <p:ext uri="{BB962C8B-B14F-4D97-AF65-F5344CB8AC3E}">
        <p14:creationId xmlns:p14="http://schemas.microsoft.com/office/powerpoint/2010/main" val="60050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4520" y="685080"/>
            <a:ext cx="6698125" cy="3026734"/>
          </a:xfrm>
          <a:prstGeom prst="rect">
            <a:avLst/>
          </a:prstGeom>
        </p:spPr>
        <p:txBody>
          <a:bodyPr wrap="square" lIns="101862" tIns="50931" rIns="101862" bIns="50931">
            <a:spAutoFit/>
          </a:bodyPr>
          <a:lstStyle/>
          <a:p>
            <a:pPr marL="382059" indent="-382059">
              <a:buAutoNum type="arabicPeriod" startAt="9"/>
            </a:pPr>
            <a:r>
              <a:rPr lang="en-US" sz="1900" b="1" dirty="0">
                <a:latin typeface="Helvetica" pitchFamily="34" charset="0"/>
              </a:rPr>
              <a:t>Paragraph 2 states, “When the sun came up…” What does this detail tell you about the time of day?</a:t>
            </a:r>
          </a:p>
          <a:p>
            <a:pPr marL="382015" indent="382015"/>
            <a:endParaRPr lang="en-US" sz="1900" dirty="0">
              <a:latin typeface="Helvetica" pitchFamily="34" charset="0"/>
            </a:endParaRPr>
          </a:p>
          <a:p>
            <a:pPr marL="764074" indent="-382059">
              <a:buFont typeface="+mj-lt"/>
              <a:buAutoNum type="alphaUcPeriod"/>
            </a:pPr>
            <a:r>
              <a:rPr lang="en-US" sz="1900" dirty="0">
                <a:latin typeface="Helvetica" pitchFamily="34" charset="0"/>
              </a:rPr>
              <a:t>It was late night.</a:t>
            </a:r>
          </a:p>
          <a:p>
            <a:pPr marL="764074" indent="-382059">
              <a:buFont typeface="+mj-lt"/>
              <a:buAutoNum type="alphaUcPeriod"/>
            </a:pPr>
            <a:endParaRPr lang="en-US" sz="1900" dirty="0">
              <a:latin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It was morning.</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It was afternoon.</a:t>
            </a:r>
          </a:p>
          <a:p>
            <a:pPr marL="764074" indent="-382059">
              <a:buFont typeface="+mj-lt"/>
              <a:buAutoNum type="alphaUcPeriod"/>
            </a:pPr>
            <a:endParaRPr lang="en-US" sz="1900" dirty="0">
              <a:solidFill>
                <a:srgbClr val="000000"/>
              </a:solidFill>
              <a:latin typeface="Helvetica" pitchFamily="34" charset="0"/>
              <a:cs typeface="Helvetica" pitchFamily="34" charset="0"/>
            </a:endParaRPr>
          </a:p>
          <a:p>
            <a:pPr marL="764074" indent="-382059">
              <a:buFont typeface="+mj-lt"/>
              <a:buAutoNum type="alphaUcPeriod"/>
            </a:pPr>
            <a:r>
              <a:rPr lang="en-US" sz="1900" dirty="0">
                <a:solidFill>
                  <a:srgbClr val="000000"/>
                </a:solidFill>
                <a:latin typeface="Helvetica" pitchFamily="34" charset="0"/>
                <a:cs typeface="Helvetica" pitchFamily="34" charset="0"/>
              </a:rPr>
              <a:t>The moon was out.</a:t>
            </a:r>
          </a:p>
        </p:txBody>
      </p:sp>
      <p:cxnSp>
        <p:nvCxnSpPr>
          <p:cNvPr id="11" name="Straight Connector 10"/>
          <p:cNvCxnSpPr/>
          <p:nvPr/>
        </p:nvCxnSpPr>
        <p:spPr>
          <a:xfrm>
            <a:off x="259080" y="4358640"/>
            <a:ext cx="704356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634901" y="3280955"/>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634901" y="209550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634900" y="159258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634901" y="2720276"/>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757811788"/>
              </p:ext>
            </p:extLst>
          </p:nvPr>
        </p:nvGraphicFramePr>
        <p:xfrm>
          <a:off x="109135" y="4442460"/>
          <a:ext cx="7513320" cy="4366296"/>
        </p:xfrm>
        <a:graphic>
          <a:graphicData uri="http://schemas.openxmlformats.org/drawingml/2006/table">
            <a:tbl>
              <a:tblPr firstRow="1" bandRow="1">
                <a:tableStyleId>{5940675A-B579-460E-94D1-54222C63F5DA}</a:tableStyleId>
              </a:tblPr>
              <a:tblGrid>
                <a:gridCol w="7513320"/>
              </a:tblGrid>
              <a:tr h="917070">
                <a:tc>
                  <a:txBody>
                    <a:bodyPr/>
                    <a:lstStyle/>
                    <a:p>
                      <a:pPr marL="287338" marR="0" indent="-287338" algn="l" defTabSz="966612" rtl="0" eaLnBrk="1" fontAlgn="auto" latinLnBrk="0" hangingPunct="1">
                        <a:lnSpc>
                          <a:spcPct val="100000"/>
                        </a:lnSpc>
                        <a:spcBef>
                          <a:spcPts val="0"/>
                        </a:spcBef>
                        <a:spcAft>
                          <a:spcPts val="0"/>
                        </a:spcAft>
                        <a:buClrTx/>
                        <a:buSzTx/>
                        <a:buFontTx/>
                        <a:buNone/>
                        <a:tabLst/>
                        <a:defRPr/>
                      </a:pPr>
                      <a:r>
                        <a:rPr lang="en-US" sz="1800" b="1" dirty="0" smtClean="0"/>
                        <a:t>10.</a:t>
                      </a:r>
                      <a:r>
                        <a:rPr lang="en-US" sz="1800" b="1" baseline="0" dirty="0" smtClean="0"/>
                        <a:t> </a:t>
                      </a:r>
                      <a:r>
                        <a:rPr lang="en-US" sz="1800" b="1" dirty="0" smtClean="0"/>
                        <a:t>How did Kevin’s mother, father and Jim all help change the way Kevin felt about the safari?  Use evidence from the </a:t>
                      </a:r>
                      <a:r>
                        <a:rPr lang="en-US" sz="1800" b="1" dirty="0" smtClean="0">
                          <a:solidFill>
                            <a:schemeClr val="tx1"/>
                          </a:solidFill>
                        </a:rPr>
                        <a:t>passage</a:t>
                      </a:r>
                      <a:r>
                        <a:rPr lang="en-US" sz="1800" b="1" dirty="0" smtClean="0"/>
                        <a:t> to support your answer. </a:t>
                      </a:r>
                      <a:endParaRPr lang="en-US" sz="900" b="1" baseline="0" dirty="0" smtClean="0">
                        <a:solidFill>
                          <a:srgbClr val="002060"/>
                        </a:solidFill>
                      </a:endParaRP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47166389"/>
              </p:ext>
            </p:extLst>
          </p:nvPr>
        </p:nvGraphicFramePr>
        <p:xfrm>
          <a:off x="5159982" y="3280955"/>
          <a:ext cx="2137583" cy="917665"/>
        </p:xfrm>
        <a:graphic>
          <a:graphicData uri="http://schemas.openxmlformats.org/drawingml/2006/table">
            <a:tbl>
              <a:tblPr/>
              <a:tblGrid>
                <a:gridCol w="2137583"/>
              </a:tblGrid>
              <a:tr h="155665">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RL.2.7</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54380">
                <a:tc>
                  <a:txBody>
                    <a:bodyPr/>
                    <a:lstStyle/>
                    <a:p>
                      <a:pPr marL="0" marR="0" algn="l" defTabSz="966612" rtl="0" eaLnBrk="1" latinLnBrk="0" hangingPunct="1">
                        <a:lnSpc>
                          <a:spcPct val="100000"/>
                        </a:lnSpc>
                        <a:spcBef>
                          <a:spcPts val="0"/>
                        </a:spcBef>
                        <a:spcAft>
                          <a:spcPts val="0"/>
                        </a:spcAft>
                      </a:pPr>
                      <a:r>
                        <a:rPr lang="en-US" sz="1000" dirty="0" smtClean="0"/>
                        <a:t>Use information gained from the illustrations and words in a print or digital text to demonstrate understanding of its characters, setting, or plot.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96130010"/>
              </p:ext>
            </p:extLst>
          </p:nvPr>
        </p:nvGraphicFramePr>
        <p:xfrm>
          <a:off x="5267961" y="8978025"/>
          <a:ext cx="2137583" cy="775574"/>
        </p:xfrm>
        <a:graphic>
          <a:graphicData uri="http://schemas.openxmlformats.org/drawingml/2006/table">
            <a:tbl>
              <a:tblPr/>
              <a:tblGrid>
                <a:gridCol w="2137583"/>
              </a:tblGrid>
              <a:tr h="165974">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RL.2.6</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596025">
                <a:tc>
                  <a:txBody>
                    <a:bodyPr/>
                    <a:lstStyle/>
                    <a:p>
                      <a:pPr marL="0" marR="0" algn="l" defTabSz="966612" rtl="0" eaLnBrk="1" latinLnBrk="0" hangingPunct="1">
                        <a:lnSpc>
                          <a:spcPct val="100000"/>
                        </a:lnSpc>
                        <a:spcBef>
                          <a:spcPts val="0"/>
                        </a:spcBef>
                        <a:spcAft>
                          <a:spcPts val="0"/>
                        </a:spcAft>
                      </a:pPr>
                      <a:r>
                        <a:rPr lang="en-US" sz="1000" dirty="0" smtClean="0"/>
                        <a:t>Acknowledge differences in the points of view of characters, including by speaking in a different voice for each character when reading dialogue aloud</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Slide Number Placeholder 11"/>
          <p:cNvSpPr>
            <a:spLocks noGrp="1"/>
          </p:cNvSpPr>
          <p:nvPr>
            <p:ph type="sldNum" sz="quarter" idx="12"/>
          </p:nvPr>
        </p:nvSpPr>
        <p:spPr/>
        <p:txBody>
          <a:bodyPr/>
          <a:lstStyle/>
          <a:p>
            <a:fld id="{CF669FE8-2A6A-4FDA-B6E7-4A7C87AD6E1D}" type="slidenum">
              <a:rPr lang="en-US" smtClean="0"/>
              <a:pPr/>
              <a:t>24</a:t>
            </a:fld>
            <a:endParaRPr lang="en-US" dirty="0"/>
          </a:p>
        </p:txBody>
      </p:sp>
    </p:spTree>
    <p:extLst>
      <p:ext uri="{BB962C8B-B14F-4D97-AF65-F5344CB8AC3E}">
        <p14:creationId xmlns:p14="http://schemas.microsoft.com/office/powerpoint/2010/main" val="710909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sp>
        <p:nvSpPr>
          <p:cNvPr id="2" name="Rectangle 1"/>
          <p:cNvSpPr/>
          <p:nvPr/>
        </p:nvSpPr>
        <p:spPr>
          <a:xfrm>
            <a:off x="971550" y="478972"/>
            <a:ext cx="5910263" cy="8988978"/>
          </a:xfrm>
          <a:prstGeom prst="rect">
            <a:avLst/>
          </a:prstGeom>
        </p:spPr>
        <p:txBody>
          <a:bodyPr wrap="square" lIns="96371" tIns="48186" rIns="96371" bIns="48186">
            <a:spAutoFit/>
          </a:bodyPr>
          <a:lstStyle/>
          <a:p>
            <a:pPr algn="ctr"/>
            <a:r>
              <a:rPr lang="en-US" sz="1900" b="1" u="sng" dirty="0"/>
              <a:t>African Animals</a:t>
            </a:r>
            <a:endParaRPr lang="en-US" sz="1900" u="sng" dirty="0"/>
          </a:p>
          <a:p>
            <a:r>
              <a:rPr lang="en-US" sz="1700" b="1" dirty="0"/>
              <a:t> </a:t>
            </a:r>
            <a:endParaRPr lang="en-US" sz="1700" dirty="0"/>
          </a:p>
          <a:p>
            <a:pPr>
              <a:lnSpc>
                <a:spcPct val="115000"/>
              </a:lnSpc>
            </a:pPr>
            <a:r>
              <a:rPr lang="en-US" sz="1800" dirty="0">
                <a:solidFill>
                  <a:srgbClr val="000000"/>
                </a:solidFill>
              </a:rPr>
              <a:t>1</a:t>
            </a:r>
            <a:endParaRPr lang="en-US" sz="1600" dirty="0">
              <a:ea typeface="Calibri"/>
              <a:cs typeface="Times New Roman"/>
            </a:endParaRPr>
          </a:p>
          <a:p>
            <a:pPr>
              <a:lnSpc>
                <a:spcPct val="115000"/>
              </a:lnSpc>
            </a:pPr>
            <a:r>
              <a:rPr lang="en-US" sz="1800" dirty="0">
                <a:solidFill>
                  <a:srgbClr val="000000"/>
                </a:solidFill>
              </a:rPr>
              <a:t>Much of Africa is a </a:t>
            </a:r>
            <a:r>
              <a:rPr lang="en-US" sz="1800" b="1" dirty="0">
                <a:solidFill>
                  <a:srgbClr val="000000"/>
                </a:solidFill>
              </a:rPr>
              <a:t>savanna</a:t>
            </a:r>
            <a:r>
              <a:rPr lang="en-US" sz="1800" dirty="0">
                <a:solidFill>
                  <a:srgbClr val="000000"/>
                </a:solidFill>
              </a:rPr>
              <a:t>. A savanna is an open grassland with few trees. Africa's savanna is home to many types of animals. The savanna is a </a:t>
            </a:r>
            <a:r>
              <a:rPr lang="en-US" sz="1800" b="1" dirty="0">
                <a:solidFill>
                  <a:srgbClr val="000000"/>
                </a:solidFill>
              </a:rPr>
              <a:t>habitat</a:t>
            </a:r>
            <a:r>
              <a:rPr lang="en-US" sz="1800" dirty="0">
                <a:solidFill>
                  <a:srgbClr val="000000"/>
                </a:solidFill>
              </a:rPr>
              <a:t>. A habitat is a place where an animal lives. Here are some animals that live in the African savanna.</a:t>
            </a:r>
            <a:endParaRPr lang="en-US" sz="1600" dirty="0">
              <a:ea typeface="Calibri"/>
              <a:cs typeface="Times New Roman"/>
            </a:endParaRPr>
          </a:p>
          <a:p>
            <a:endParaRPr lang="en-US" sz="1700" dirty="0" smtClean="0"/>
          </a:p>
          <a:p>
            <a:r>
              <a:rPr lang="en-US" sz="1700" dirty="0" smtClean="0"/>
              <a:t>2</a:t>
            </a:r>
            <a:endParaRPr lang="en-US" sz="1700" dirty="0"/>
          </a:p>
          <a:p>
            <a:pPr>
              <a:lnSpc>
                <a:spcPct val="115000"/>
              </a:lnSpc>
            </a:pPr>
            <a:r>
              <a:rPr lang="en-US" sz="1800" b="1" dirty="0">
                <a:solidFill>
                  <a:srgbClr val="000000"/>
                </a:solidFill>
              </a:rPr>
              <a:t>Lion</a:t>
            </a:r>
            <a:endParaRPr lang="en-US" sz="1600" dirty="0">
              <a:ea typeface="Calibri"/>
              <a:cs typeface="Times New Roman"/>
            </a:endParaRPr>
          </a:p>
          <a:p>
            <a:pPr>
              <a:lnSpc>
                <a:spcPct val="115000"/>
              </a:lnSpc>
            </a:pPr>
            <a:r>
              <a:rPr lang="en-US" sz="1800" dirty="0">
                <a:solidFill>
                  <a:srgbClr val="000000"/>
                </a:solidFill>
              </a:rPr>
              <a:t>Lions are big cats with gold  fur. Lions are </a:t>
            </a:r>
            <a:r>
              <a:rPr lang="en-US" sz="1800" b="1" dirty="0">
                <a:solidFill>
                  <a:srgbClr val="000000"/>
                </a:solidFill>
              </a:rPr>
              <a:t>carnivores. </a:t>
            </a:r>
            <a:r>
              <a:rPr lang="en-US" sz="1800" dirty="0">
                <a:solidFill>
                  <a:srgbClr val="000000"/>
                </a:solidFill>
              </a:rPr>
              <a:t>Carnivores are meat eaters. Lions live together in a group called a </a:t>
            </a:r>
            <a:r>
              <a:rPr lang="en-US" sz="1800" b="1" dirty="0">
                <a:solidFill>
                  <a:srgbClr val="000000"/>
                </a:solidFill>
              </a:rPr>
              <a:t>pride</a:t>
            </a:r>
            <a:r>
              <a:rPr lang="en-US" sz="1800" dirty="0">
                <a:solidFill>
                  <a:srgbClr val="000000"/>
                </a:solidFill>
              </a:rPr>
              <a:t>. </a:t>
            </a:r>
            <a:endParaRPr lang="en-US" sz="1600" dirty="0">
              <a:ea typeface="Calibri"/>
              <a:cs typeface="Times New Roman"/>
            </a:endParaRPr>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r>
              <a:rPr lang="en-US" sz="1700" dirty="0"/>
              <a:t>3</a:t>
            </a:r>
          </a:p>
          <a:p>
            <a:pPr>
              <a:lnSpc>
                <a:spcPct val="115000"/>
              </a:lnSpc>
            </a:pPr>
            <a:r>
              <a:rPr lang="en-US" sz="1800" b="1" dirty="0">
                <a:solidFill>
                  <a:srgbClr val="000000"/>
                </a:solidFill>
              </a:rPr>
              <a:t>Elephant</a:t>
            </a:r>
            <a:endParaRPr lang="en-US" sz="1600" dirty="0">
              <a:ea typeface="Calibri"/>
              <a:cs typeface="Times New Roman"/>
            </a:endParaRPr>
          </a:p>
          <a:p>
            <a:pPr>
              <a:lnSpc>
                <a:spcPct val="115000"/>
              </a:lnSpc>
            </a:pPr>
            <a:r>
              <a:rPr lang="en-US" sz="1800" dirty="0">
                <a:solidFill>
                  <a:srgbClr val="000000"/>
                </a:solidFill>
              </a:rPr>
              <a:t>Elephants are animals with trunks and tusks. Elephants are </a:t>
            </a:r>
            <a:r>
              <a:rPr lang="en-US" sz="1800" b="1" dirty="0">
                <a:solidFill>
                  <a:srgbClr val="000000"/>
                </a:solidFill>
              </a:rPr>
              <a:t>herbivores. </a:t>
            </a:r>
            <a:r>
              <a:rPr lang="en-US" sz="1800" dirty="0">
                <a:solidFill>
                  <a:srgbClr val="000000"/>
                </a:solidFill>
              </a:rPr>
              <a:t> Herbivores are plant eaters. Elephants live together in a group called a </a:t>
            </a:r>
            <a:r>
              <a:rPr lang="en-US" sz="1800" b="1" dirty="0">
                <a:solidFill>
                  <a:srgbClr val="000000"/>
                </a:solidFill>
              </a:rPr>
              <a:t>herd</a:t>
            </a:r>
            <a:r>
              <a:rPr lang="en-US" sz="1800" dirty="0">
                <a:solidFill>
                  <a:srgbClr val="000000"/>
                </a:solidFill>
              </a:rPr>
              <a:t>.</a:t>
            </a:r>
            <a:endParaRPr lang="en-US" sz="1600" dirty="0">
              <a:ea typeface="Calibri"/>
              <a:cs typeface="Times New Roman"/>
            </a:endParaRPr>
          </a:p>
          <a:p>
            <a:r>
              <a:rPr lang="en-US" sz="1700" b="1" dirty="0"/>
              <a:t> </a:t>
            </a:r>
            <a:endParaRPr lang="en-US" sz="1700" dirty="0"/>
          </a:p>
          <a:p>
            <a:r>
              <a:rPr lang="en-US" sz="1700" b="1" dirty="0"/>
              <a:t> </a:t>
            </a:r>
            <a:endParaRPr lang="en-US" sz="1700" dirty="0"/>
          </a:p>
          <a:p>
            <a:r>
              <a:rPr lang="en-US" sz="1700" b="1" dirty="0"/>
              <a:t> </a:t>
            </a:r>
            <a:endParaRPr lang="en-US" sz="1700" b="1" u="sng" dirty="0"/>
          </a:p>
          <a:p>
            <a:pPr algn="ctr"/>
            <a:endParaRPr lang="en-US" sz="1400" dirty="0"/>
          </a:p>
        </p:txBody>
      </p:sp>
      <p:pic>
        <p:nvPicPr>
          <p:cNvPr id="6" name="Picture 5"/>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2428876" y="4913243"/>
            <a:ext cx="2541548" cy="1236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p:nvSpPr>
        <p:spPr>
          <a:xfrm>
            <a:off x="2428876" y="6130789"/>
            <a:ext cx="2541548" cy="322433"/>
          </a:xfrm>
          <a:prstGeom prst="rect">
            <a:avLst/>
          </a:prstGeom>
          <a:noFill/>
        </p:spPr>
        <p:txBody>
          <a:bodyPr wrap="square" lIns="96371" tIns="48186" rIns="96371" bIns="48186" rtlCol="0">
            <a:spAutoFit/>
          </a:bodyPr>
          <a:lstStyle/>
          <a:p>
            <a:pPr algn="ctr"/>
            <a:r>
              <a:rPr lang="en-US" sz="1400" b="1" u="sng" dirty="0"/>
              <a:t>Figure 1</a:t>
            </a:r>
            <a:r>
              <a:rPr lang="en-US" sz="1100" dirty="0"/>
              <a:t> Lions are big cats.</a:t>
            </a:r>
          </a:p>
        </p:txBody>
      </p:sp>
      <p:sp>
        <p:nvSpPr>
          <p:cNvPr id="8" name="Rectangle 7"/>
          <p:cNvSpPr/>
          <p:nvPr/>
        </p:nvSpPr>
        <p:spPr>
          <a:xfrm>
            <a:off x="5834601" y="125029"/>
            <a:ext cx="1790700" cy="707886"/>
          </a:xfrm>
          <a:prstGeom prst="rect">
            <a:avLst/>
          </a:prstGeom>
        </p:spPr>
        <p:txBody>
          <a:bodyPr wrap="square">
            <a:spAutoFit/>
          </a:bodyPr>
          <a:lstStyle/>
          <a:p>
            <a:pPr algn="r"/>
            <a:r>
              <a:rPr lang="en-US" sz="800" dirty="0" smtClean="0"/>
              <a:t>Grade Equivalent 4.9</a:t>
            </a:r>
          </a:p>
          <a:p>
            <a:pPr algn="r"/>
            <a:r>
              <a:rPr lang="en-US" sz="800" dirty="0" smtClean="0"/>
              <a:t>Lexile Measure 790L </a:t>
            </a:r>
          </a:p>
          <a:p>
            <a:pPr algn="r"/>
            <a:r>
              <a:rPr lang="en-US" sz="800" dirty="0" smtClean="0"/>
              <a:t>Mean </a:t>
            </a:r>
            <a:r>
              <a:rPr lang="en-US" sz="800" dirty="0"/>
              <a:t>Sentence </a:t>
            </a:r>
            <a:r>
              <a:rPr lang="en-US" sz="800" dirty="0" smtClean="0"/>
              <a:t>Length 10.10 </a:t>
            </a:r>
          </a:p>
          <a:p>
            <a:pPr algn="r"/>
            <a:r>
              <a:rPr lang="en-US" sz="800" dirty="0" smtClean="0"/>
              <a:t>Mean </a:t>
            </a:r>
            <a:r>
              <a:rPr lang="en-US" sz="800" dirty="0"/>
              <a:t>Log Word </a:t>
            </a:r>
            <a:r>
              <a:rPr lang="en-US" sz="800" dirty="0" smtClean="0"/>
              <a:t>Frequency 3.25 </a:t>
            </a:r>
          </a:p>
          <a:p>
            <a:pPr algn="r"/>
            <a:r>
              <a:rPr lang="en-US" sz="800" dirty="0" smtClean="0"/>
              <a:t>Word Count 202 </a:t>
            </a:r>
            <a:endParaRPr lang="en-US" sz="800" dirty="0"/>
          </a:p>
        </p:txBody>
      </p:sp>
    </p:spTree>
    <p:extLst>
      <p:ext uri="{BB962C8B-B14F-4D97-AF65-F5344CB8AC3E}">
        <p14:creationId xmlns:p14="http://schemas.microsoft.com/office/powerpoint/2010/main" val="1781765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6" name="Rectangle 5"/>
          <p:cNvSpPr/>
          <p:nvPr/>
        </p:nvSpPr>
        <p:spPr>
          <a:xfrm>
            <a:off x="485775" y="718457"/>
            <a:ext cx="6800850" cy="9042839"/>
          </a:xfrm>
          <a:prstGeom prst="rect">
            <a:avLst/>
          </a:prstGeom>
        </p:spPr>
        <p:txBody>
          <a:bodyPr wrap="square" lIns="96371" tIns="48186" rIns="96371" bIns="48186">
            <a:spAutoFit/>
          </a:bodyPr>
          <a:lstStyle/>
          <a:p>
            <a:r>
              <a:rPr lang="en-US" sz="1700" dirty="0"/>
              <a:t> </a:t>
            </a:r>
            <a:r>
              <a:rPr lang="en-US" sz="1400" b="1" u="sng" dirty="0"/>
              <a:t>African Animals</a:t>
            </a:r>
            <a:endParaRPr lang="en-US" sz="1400" u="sng" dirty="0"/>
          </a:p>
          <a:p>
            <a:endParaRPr lang="en-US" sz="1700" dirty="0"/>
          </a:p>
          <a:p>
            <a:r>
              <a:rPr lang="en-US" sz="1700" dirty="0"/>
              <a:t>4</a:t>
            </a:r>
          </a:p>
          <a:p>
            <a:r>
              <a:rPr lang="en-US" sz="1800" b="1" dirty="0"/>
              <a:t>Giraffe</a:t>
            </a:r>
            <a:endParaRPr lang="en-US" sz="1800" dirty="0"/>
          </a:p>
          <a:p>
            <a:r>
              <a:rPr lang="en-US" sz="1800" dirty="0"/>
              <a:t>Giraffes are the tallest animals in the world. They are plant eaters. Because they are tall, they can reach leaves on tall trees. Giraffes live in a herd of about 10 animals. </a:t>
            </a:r>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endParaRPr lang="en-US" sz="1700" dirty="0"/>
          </a:p>
          <a:p>
            <a:r>
              <a:rPr lang="en-US" sz="1700" dirty="0"/>
              <a:t>5</a:t>
            </a:r>
          </a:p>
          <a:p>
            <a:pPr>
              <a:lnSpc>
                <a:spcPct val="115000"/>
              </a:lnSpc>
            </a:pPr>
            <a:r>
              <a:rPr lang="en-US" sz="1800" dirty="0">
                <a:latin typeface="Times New Roman"/>
                <a:ea typeface="Times New Roman"/>
                <a:cs typeface="Times New Roman"/>
              </a:rPr>
              <a:t> </a:t>
            </a:r>
            <a:r>
              <a:rPr lang="en-US" sz="1800" b="1" dirty="0" smtClean="0">
                <a:solidFill>
                  <a:srgbClr val="000000"/>
                </a:solidFill>
                <a:ea typeface="Times New Roman"/>
                <a:cs typeface="Times New Roman"/>
              </a:rPr>
              <a:t>Warthog</a:t>
            </a:r>
            <a:endParaRPr lang="en-US" sz="1600" dirty="0">
              <a:ea typeface="Calibri"/>
              <a:cs typeface="Times New Roman"/>
            </a:endParaRPr>
          </a:p>
          <a:p>
            <a:pPr>
              <a:lnSpc>
                <a:spcPct val="115000"/>
              </a:lnSpc>
            </a:pPr>
            <a:r>
              <a:rPr lang="en-US" sz="1800" dirty="0">
                <a:solidFill>
                  <a:srgbClr val="000000"/>
                </a:solidFill>
                <a:ea typeface="Times New Roman"/>
                <a:cs typeface="Times New Roman"/>
              </a:rPr>
              <a:t>Warthogs are a type of wild hog. Warthogs are </a:t>
            </a:r>
            <a:r>
              <a:rPr lang="en-US" sz="1800" b="1" dirty="0">
                <a:solidFill>
                  <a:srgbClr val="000000"/>
                </a:solidFill>
                <a:ea typeface="Times New Roman"/>
                <a:cs typeface="Times New Roman"/>
              </a:rPr>
              <a:t>omnivores. </a:t>
            </a:r>
            <a:r>
              <a:rPr lang="en-US" sz="1800" dirty="0">
                <a:solidFill>
                  <a:srgbClr val="000000"/>
                </a:solidFill>
                <a:ea typeface="Times New Roman"/>
                <a:cs typeface="Times New Roman"/>
              </a:rPr>
              <a:t>Omnivores eat both plants and meat. Female and baby warthogs live in a small group called a </a:t>
            </a:r>
            <a:r>
              <a:rPr lang="en-US" sz="1800" b="1" dirty="0">
                <a:solidFill>
                  <a:srgbClr val="000000"/>
                </a:solidFill>
                <a:ea typeface="Times New Roman"/>
                <a:cs typeface="Times New Roman"/>
              </a:rPr>
              <a:t>sounder</a:t>
            </a:r>
            <a:r>
              <a:rPr lang="en-US" sz="1800" dirty="0">
                <a:solidFill>
                  <a:srgbClr val="000000"/>
                </a:solidFill>
                <a:ea typeface="Times New Roman"/>
                <a:cs typeface="Times New Roman"/>
              </a:rPr>
              <a:t>. Males live alone.</a:t>
            </a:r>
            <a:endParaRPr lang="en-US" sz="1600" dirty="0">
              <a:ea typeface="Calibri"/>
              <a:cs typeface="Times New Roman"/>
            </a:endParaRPr>
          </a:p>
          <a:p>
            <a:r>
              <a:rPr lang="en-US" sz="1700" dirty="0"/>
              <a:t> </a:t>
            </a:r>
          </a:p>
          <a:p>
            <a:endParaRPr lang="en-US" sz="1700" dirty="0"/>
          </a:p>
          <a:p>
            <a:pPr>
              <a:lnSpc>
                <a:spcPct val="115000"/>
              </a:lnSpc>
            </a:pPr>
            <a:r>
              <a:rPr lang="en-US" sz="1800" dirty="0">
                <a:solidFill>
                  <a:srgbClr val="000000"/>
                </a:solidFill>
                <a:ea typeface="Times New Roman"/>
                <a:cs typeface="Times New Roman"/>
              </a:rPr>
              <a:t>6</a:t>
            </a:r>
            <a:endParaRPr lang="en-US" sz="1600" dirty="0">
              <a:ea typeface="Calibri"/>
              <a:cs typeface="Times New Roman"/>
            </a:endParaRPr>
          </a:p>
          <a:p>
            <a:pPr>
              <a:lnSpc>
                <a:spcPct val="115000"/>
              </a:lnSpc>
            </a:pPr>
            <a:r>
              <a:rPr lang="en-US" sz="1800" b="1" dirty="0">
                <a:solidFill>
                  <a:srgbClr val="000000"/>
                </a:solidFill>
                <a:ea typeface="Times New Roman"/>
                <a:cs typeface="Times New Roman"/>
              </a:rPr>
              <a:t>Hippopotamus</a:t>
            </a:r>
            <a:endParaRPr lang="en-US" sz="1600" dirty="0">
              <a:ea typeface="Calibri"/>
              <a:cs typeface="Times New Roman"/>
            </a:endParaRPr>
          </a:p>
          <a:p>
            <a:pPr>
              <a:lnSpc>
                <a:spcPct val="115000"/>
              </a:lnSpc>
            </a:pPr>
            <a:r>
              <a:rPr lang="en-US" sz="1800" dirty="0">
                <a:solidFill>
                  <a:srgbClr val="000000"/>
                </a:solidFill>
                <a:ea typeface="Times New Roman"/>
                <a:cs typeface="Times New Roman"/>
              </a:rPr>
              <a:t>Hippopotamuses are animals that live partly on land and partly in water. They are herbivores that eat mainly grasses. Hippos live in a herd of up to 15 members.</a:t>
            </a:r>
            <a:endParaRPr lang="en-US" sz="1600" dirty="0">
              <a:ea typeface="Calibri"/>
              <a:cs typeface="Times New Roman"/>
            </a:endParaRPr>
          </a:p>
          <a:p>
            <a:pPr algn="ctr"/>
            <a:endParaRPr lang="en-US" sz="1700" b="1" u="sng" dirty="0"/>
          </a:p>
          <a:p>
            <a:pPr algn="ctr"/>
            <a:endParaRPr lang="en-US" sz="1700" b="1" u="sng" dirty="0"/>
          </a:p>
          <a:p>
            <a:pPr algn="ctr"/>
            <a:endParaRPr lang="en-US" sz="1700" dirty="0"/>
          </a:p>
        </p:txBody>
      </p:sp>
      <p:pic>
        <p:nvPicPr>
          <p:cNvPr id="5" name="Picture 4"/>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2590801" y="2895600"/>
            <a:ext cx="2428875" cy="19957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TextBox 6"/>
          <p:cNvSpPr txBox="1"/>
          <p:nvPr/>
        </p:nvSpPr>
        <p:spPr>
          <a:xfrm>
            <a:off x="2534464" y="4891315"/>
            <a:ext cx="2541548" cy="499771"/>
          </a:xfrm>
          <a:prstGeom prst="rect">
            <a:avLst/>
          </a:prstGeom>
          <a:noFill/>
        </p:spPr>
        <p:txBody>
          <a:bodyPr wrap="square" lIns="96371" tIns="48186" rIns="96371" bIns="48186" rtlCol="0">
            <a:spAutoFit/>
          </a:bodyPr>
          <a:lstStyle/>
          <a:p>
            <a:pPr algn="ctr"/>
            <a:r>
              <a:rPr lang="en-US" sz="1400" b="1" u="sng" dirty="0"/>
              <a:t>Figure 2</a:t>
            </a:r>
            <a:r>
              <a:rPr lang="en-US" sz="1400" b="1" dirty="0"/>
              <a:t>  </a:t>
            </a:r>
            <a:r>
              <a:rPr lang="en-US" sz="1100" dirty="0"/>
              <a:t>Giraffes are the tallest animals in the world.</a:t>
            </a:r>
          </a:p>
        </p:txBody>
      </p:sp>
    </p:spTree>
    <p:extLst>
      <p:ext uri="{BB962C8B-B14F-4D97-AF65-F5344CB8AC3E}">
        <p14:creationId xmlns:p14="http://schemas.microsoft.com/office/powerpoint/2010/main" val="2481861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Rectangle 4"/>
          <p:cNvSpPr/>
          <p:nvPr/>
        </p:nvSpPr>
        <p:spPr>
          <a:xfrm>
            <a:off x="333971" y="533985"/>
            <a:ext cx="7208496" cy="2734358"/>
          </a:xfrm>
          <a:prstGeom prst="rect">
            <a:avLst/>
          </a:prstGeom>
          <a:ln>
            <a:noFill/>
          </a:ln>
        </p:spPr>
        <p:txBody>
          <a:bodyPr wrap="square" lIns="101874" tIns="50937" rIns="101874" bIns="50937">
            <a:spAutoFit/>
          </a:bodyPr>
          <a:lstStyle/>
          <a:p>
            <a:r>
              <a:rPr lang="en-US" sz="1900" b="1" dirty="0"/>
              <a:t>11. </a:t>
            </a:r>
            <a:r>
              <a:rPr lang="en-US" sz="1900" b="1" dirty="0">
                <a:solidFill>
                  <a:srgbClr val="FF0000"/>
                </a:solidFill>
              </a:rPr>
              <a:t>  </a:t>
            </a:r>
            <a:r>
              <a:rPr lang="en-US" sz="1900" b="1" dirty="0">
                <a:latin typeface="Helvetica" panose="020B0604020202020204" pitchFamily="34" charset="0"/>
                <a:cs typeface="Helvetica" panose="020B0604020202020204" pitchFamily="34" charset="0"/>
              </a:rPr>
              <a:t>Which sentence </a:t>
            </a:r>
            <a:r>
              <a:rPr lang="en-US" sz="1900" b="1" u="sng" dirty="0">
                <a:latin typeface="Helvetica" panose="020B0604020202020204" pitchFamily="34" charset="0"/>
                <a:cs typeface="Helvetica" panose="020B0604020202020204" pitchFamily="34" charset="0"/>
              </a:rPr>
              <a:t>best</a:t>
            </a:r>
            <a:r>
              <a:rPr lang="en-US" sz="1900" b="1" dirty="0">
                <a:latin typeface="Helvetica" panose="020B0604020202020204" pitchFamily="34" charset="0"/>
                <a:cs typeface="Helvetica" panose="020B0604020202020204" pitchFamily="34" charset="0"/>
              </a:rPr>
              <a:t> describes a carnivore?</a:t>
            </a:r>
          </a:p>
          <a:p>
            <a:r>
              <a:rPr lang="en-US" sz="1900" dirty="0">
                <a:latin typeface="Helvetica" pitchFamily="34" charset="0"/>
                <a:cs typeface="Helvetica" pitchFamily="34" charset="0"/>
              </a:rPr>
              <a:t> </a:t>
            </a:r>
          </a:p>
          <a:p>
            <a:pPr marL="1478092" lvl="1" indent="-361390">
              <a:buFont typeface="+mj-lt"/>
              <a:buAutoNum type="alphaUcPeriod"/>
            </a:pPr>
            <a:r>
              <a:rPr lang="en-US" sz="1900" dirty="0">
                <a:latin typeface="Helvetica" pitchFamily="34" charset="0"/>
                <a:cs typeface="Helvetica" pitchFamily="34" charset="0"/>
              </a:rPr>
              <a:t>Lions are carnivores.</a:t>
            </a:r>
          </a:p>
          <a:p>
            <a:pPr marL="1478092" lvl="1" indent="-361390">
              <a:buFont typeface="+mj-lt"/>
              <a:buAutoNum type="alphaUcPeriod"/>
            </a:pPr>
            <a:endParaRPr lang="en-US" sz="1900" dirty="0">
              <a:latin typeface="Helvetica" pitchFamily="34" charset="0"/>
              <a:cs typeface="Helvetica" pitchFamily="34" charset="0"/>
            </a:endParaRPr>
          </a:p>
          <a:p>
            <a:pPr marL="1478092" lvl="1" indent="-361390">
              <a:buFont typeface="+mj-lt"/>
              <a:buAutoNum type="alphaUcPeriod"/>
            </a:pPr>
            <a:r>
              <a:rPr lang="en-US" sz="1900" dirty="0">
                <a:latin typeface="Helvetica" pitchFamily="34" charset="0"/>
                <a:cs typeface="Helvetica" pitchFamily="34" charset="0"/>
              </a:rPr>
              <a:t>Carnivores are meat </a:t>
            </a:r>
            <a:r>
              <a:rPr lang="en-US" sz="1900" dirty="0" smtClean="0">
                <a:latin typeface="Helvetica" pitchFamily="34" charset="0"/>
                <a:cs typeface="Helvetica" pitchFamily="34" charset="0"/>
              </a:rPr>
              <a:t>eaters.</a:t>
            </a:r>
          </a:p>
          <a:p>
            <a:pPr marL="1478092" lvl="1" indent="-361390">
              <a:buFont typeface="+mj-lt"/>
              <a:buAutoNum type="alphaUcPeriod"/>
            </a:pPr>
            <a:endParaRPr lang="en-US" sz="1900" dirty="0">
              <a:latin typeface="Helvetica" pitchFamily="34" charset="0"/>
              <a:cs typeface="Helvetica" pitchFamily="34" charset="0"/>
            </a:endParaRPr>
          </a:p>
          <a:p>
            <a:pPr marL="1478092" lvl="1" indent="-361390">
              <a:buFont typeface="+mj-lt"/>
              <a:buAutoNum type="alphaUcPeriod"/>
            </a:pPr>
            <a:r>
              <a:rPr lang="en-US" sz="1900" dirty="0" smtClean="0">
                <a:latin typeface="Helvetica" pitchFamily="34" charset="0"/>
                <a:cs typeface="Helvetica" pitchFamily="34" charset="0"/>
              </a:rPr>
              <a:t>Plant </a:t>
            </a:r>
            <a:r>
              <a:rPr lang="en-US" sz="1900" dirty="0">
                <a:latin typeface="Helvetica" pitchFamily="34" charset="0"/>
                <a:cs typeface="Helvetica" pitchFamily="34" charset="0"/>
              </a:rPr>
              <a:t>eaters are carnivores.</a:t>
            </a:r>
          </a:p>
          <a:p>
            <a:pPr marL="1478092" lvl="1" indent="-361390">
              <a:buFont typeface="+mj-lt"/>
              <a:buAutoNum type="alphaUcPeriod"/>
            </a:pPr>
            <a:endParaRPr lang="en-US" sz="1900" dirty="0">
              <a:latin typeface="Helvetica" pitchFamily="34" charset="0"/>
              <a:cs typeface="Helvetica" pitchFamily="34" charset="0"/>
            </a:endParaRPr>
          </a:p>
          <a:p>
            <a:pPr marL="1478092" lvl="1" indent="-361390">
              <a:buFont typeface="+mj-lt"/>
              <a:buAutoNum type="alphaUcPeriod"/>
            </a:pPr>
            <a:r>
              <a:rPr lang="en-US" sz="1900" dirty="0">
                <a:latin typeface="Helvetica" pitchFamily="34" charset="0"/>
                <a:cs typeface="Helvetica" pitchFamily="34" charset="0"/>
              </a:rPr>
              <a:t>Carnivores live partly on land and water.</a:t>
            </a:r>
          </a:p>
        </p:txBody>
      </p:sp>
      <p:cxnSp>
        <p:nvCxnSpPr>
          <p:cNvPr id="11" name="Straight Connector 10"/>
          <p:cNvCxnSpPr/>
          <p:nvPr/>
        </p:nvCxnSpPr>
        <p:spPr>
          <a:xfrm>
            <a:off x="333971" y="4861560"/>
            <a:ext cx="709298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210148" y="123662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1210148" y="181585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7" name="Oval 16"/>
          <p:cNvSpPr/>
          <p:nvPr/>
        </p:nvSpPr>
        <p:spPr>
          <a:xfrm>
            <a:off x="1210148" y="233901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1210148" y="290200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2995645553"/>
              </p:ext>
            </p:extLst>
          </p:nvPr>
        </p:nvGraphicFramePr>
        <p:xfrm>
          <a:off x="5008881" y="4420907"/>
          <a:ext cx="2185988" cy="881307"/>
        </p:xfrm>
        <a:graphic>
          <a:graphicData uri="http://schemas.openxmlformats.org/drawingml/2006/table">
            <a:tbl>
              <a:tblPr/>
              <a:tblGrid>
                <a:gridCol w="2185988"/>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RI.2.1</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algn="l" defTabSz="966612" rtl="0" eaLnBrk="1" latinLnBrk="0" hangingPunct="1">
                        <a:lnSpc>
                          <a:spcPct val="100000"/>
                        </a:lnSpc>
                        <a:spcBef>
                          <a:spcPts val="0"/>
                        </a:spcBef>
                        <a:spcAft>
                          <a:spcPts val="0"/>
                        </a:spcAft>
                      </a:pPr>
                      <a:r>
                        <a:rPr lang="en-US" sz="1000" b="1" kern="1200" dirty="0" smtClean="0">
                          <a:solidFill>
                            <a:srgbClr val="000000"/>
                          </a:solidFill>
                          <a:latin typeface="+mn-lt"/>
                          <a:ea typeface="Times New Roman"/>
                          <a:cs typeface="Times New Roman"/>
                        </a:rPr>
                        <a:t>Ask and answer such questions as who, what, where, when, why, and how to demonstrate understanding of key details in a text.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9" name="Rectangle 18"/>
          <p:cNvSpPr/>
          <p:nvPr/>
        </p:nvSpPr>
        <p:spPr>
          <a:xfrm>
            <a:off x="333971" y="5667829"/>
            <a:ext cx="7208496" cy="3026746"/>
          </a:xfrm>
          <a:prstGeom prst="rect">
            <a:avLst/>
          </a:prstGeom>
          <a:ln>
            <a:noFill/>
          </a:ln>
        </p:spPr>
        <p:txBody>
          <a:bodyPr wrap="square" lIns="101874" tIns="50937" rIns="101874" bIns="50937">
            <a:spAutoFit/>
          </a:bodyPr>
          <a:lstStyle/>
          <a:p>
            <a:pPr marL="443967" indent="-443967"/>
            <a:r>
              <a:rPr lang="en-US" sz="1900" b="1" dirty="0">
                <a:latin typeface="Helvetica" pitchFamily="34" charset="0"/>
                <a:cs typeface="Helvetica" pitchFamily="34" charset="0"/>
              </a:rPr>
              <a:t>12.  </a:t>
            </a:r>
            <a:r>
              <a:rPr lang="en-US" sz="1900" b="1" dirty="0">
                <a:latin typeface="Helvetica" pitchFamily="34" charset="0"/>
              </a:rPr>
              <a:t>According to the text, how are elephants and giraffes the same?</a:t>
            </a:r>
          </a:p>
          <a:p>
            <a:endParaRPr lang="en-US" sz="1900" dirty="0">
              <a:latin typeface="Helvetica" pitchFamily="34" charset="0"/>
              <a:cs typeface="Helvetica" pitchFamily="34" charset="0"/>
            </a:endParaRPr>
          </a:p>
          <a:p>
            <a:pPr marL="968726" indent="-361390">
              <a:buFont typeface="+mj-lt"/>
              <a:buAutoNum type="alphaUcPeriod"/>
            </a:pPr>
            <a:r>
              <a:rPr lang="en-US" sz="1900" dirty="0">
                <a:latin typeface="Helvetica" pitchFamily="34" charset="0"/>
              </a:rPr>
              <a:t>They both have trunks.</a:t>
            </a:r>
          </a:p>
          <a:p>
            <a:pPr marL="968726" indent="-361390">
              <a:buFont typeface="+mj-lt"/>
              <a:buAutoNum type="alphaUcPeriod"/>
            </a:pPr>
            <a:endParaRPr lang="en-US" sz="1900" dirty="0">
              <a:latin typeface="Helvetica" pitchFamily="34" charset="0"/>
              <a:cs typeface="Helvetica" pitchFamily="34" charset="0"/>
            </a:endParaRPr>
          </a:p>
          <a:p>
            <a:pPr marL="968726" indent="-361390">
              <a:buFont typeface="+mj-lt"/>
              <a:buAutoNum type="alphaUcPeriod"/>
            </a:pPr>
            <a:r>
              <a:rPr lang="en-US" sz="1900" dirty="0">
                <a:latin typeface="Helvetica" pitchFamily="34" charset="0"/>
              </a:rPr>
              <a:t>Elephants and giraffes are carnivores.</a:t>
            </a:r>
          </a:p>
          <a:p>
            <a:pPr marL="968726" indent="-361390">
              <a:buFont typeface="+mj-lt"/>
              <a:buAutoNum type="alphaUcPeriod"/>
            </a:pPr>
            <a:endParaRPr lang="en-US" sz="1900" dirty="0">
              <a:latin typeface="Helvetica" pitchFamily="34" charset="0"/>
            </a:endParaRPr>
          </a:p>
          <a:p>
            <a:pPr marL="968726" indent="-361390">
              <a:buFont typeface="+mj-lt"/>
              <a:buAutoNum type="alphaUcPeriod"/>
            </a:pPr>
            <a:r>
              <a:rPr lang="en-US" sz="1900" dirty="0">
                <a:latin typeface="Helvetica" pitchFamily="34" charset="0"/>
              </a:rPr>
              <a:t>Giraffes are the tallest animals in the world.</a:t>
            </a:r>
          </a:p>
          <a:p>
            <a:pPr marL="968726" indent="-361390">
              <a:buFont typeface="+mj-lt"/>
              <a:buAutoNum type="alphaUcPeriod"/>
            </a:pPr>
            <a:endParaRPr lang="en-US" sz="1900" dirty="0">
              <a:latin typeface="Helvetica" pitchFamily="34" charset="0"/>
            </a:endParaRPr>
          </a:p>
          <a:p>
            <a:pPr marL="968726" indent="-361390">
              <a:buFont typeface="+mj-lt"/>
              <a:buAutoNum type="alphaUcPeriod"/>
            </a:pPr>
            <a:r>
              <a:rPr lang="en-US" sz="1900" dirty="0">
                <a:latin typeface="Helvetica" pitchFamily="34" charset="0"/>
              </a:rPr>
              <a:t>Both animals are plant eaters.</a:t>
            </a:r>
          </a:p>
        </p:txBody>
      </p:sp>
      <p:sp>
        <p:nvSpPr>
          <p:cNvPr id="20" name="Oval 19"/>
          <p:cNvSpPr/>
          <p:nvPr/>
        </p:nvSpPr>
        <p:spPr>
          <a:xfrm>
            <a:off x="721041" y="82981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1" name="Oval 20"/>
          <p:cNvSpPr/>
          <p:nvPr/>
        </p:nvSpPr>
        <p:spPr>
          <a:xfrm>
            <a:off x="742090" y="657492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23" name="Oval 22"/>
          <p:cNvSpPr/>
          <p:nvPr/>
        </p:nvSpPr>
        <p:spPr>
          <a:xfrm>
            <a:off x="728663" y="715746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4" name="Oval 23"/>
          <p:cNvSpPr/>
          <p:nvPr/>
        </p:nvSpPr>
        <p:spPr>
          <a:xfrm>
            <a:off x="728661" y="773244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Tree>
    <p:extLst>
      <p:ext uri="{BB962C8B-B14F-4D97-AF65-F5344CB8AC3E}">
        <p14:creationId xmlns:p14="http://schemas.microsoft.com/office/powerpoint/2010/main" val="4066684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439278" y="670560"/>
            <a:ext cx="6847347" cy="4196297"/>
          </a:xfrm>
          <a:prstGeom prst="rect">
            <a:avLst/>
          </a:prstGeom>
          <a:ln>
            <a:noFill/>
          </a:ln>
        </p:spPr>
        <p:txBody>
          <a:bodyPr wrap="square" lIns="101874" tIns="50937" rIns="101874" bIns="50937">
            <a:spAutoFit/>
          </a:bodyPr>
          <a:lstStyle/>
          <a:p>
            <a:pPr marL="457200" indent="-457200"/>
            <a:r>
              <a:rPr lang="en-US" sz="1900" b="1" dirty="0">
                <a:latin typeface="Helvetica" pitchFamily="34" charset="0"/>
              </a:rPr>
              <a:t>13. What information can the reader learn from </a:t>
            </a:r>
            <a:r>
              <a:rPr lang="en-US" sz="1900" b="1" u="sng" dirty="0">
                <a:latin typeface="Helvetica" pitchFamily="34" charset="0"/>
              </a:rPr>
              <a:t>all</a:t>
            </a:r>
            <a:r>
              <a:rPr lang="en-US" sz="1900" b="1" dirty="0">
                <a:latin typeface="Helvetica" pitchFamily="34" charset="0"/>
              </a:rPr>
              <a:t> of the </a:t>
            </a:r>
            <a:r>
              <a:rPr lang="en-US" sz="1900" b="1" dirty="0" smtClean="0">
                <a:latin typeface="Helvetica" pitchFamily="34" charset="0"/>
              </a:rPr>
              <a:t>  paragraphs </a:t>
            </a:r>
            <a:r>
              <a:rPr lang="en-US" sz="1900" b="1" dirty="0">
                <a:latin typeface="Helvetica" pitchFamily="34" charset="0"/>
              </a:rPr>
              <a:t>in the </a:t>
            </a:r>
            <a:r>
              <a:rPr lang="en-US" sz="1900" b="1" dirty="0" smtClean="0">
                <a:latin typeface="Helvetica" pitchFamily="34" charset="0"/>
              </a:rPr>
              <a:t>text  </a:t>
            </a:r>
            <a:r>
              <a:rPr lang="en-US" sz="1900" b="1" i="1" u="sng" dirty="0" smtClean="0">
                <a:latin typeface="Helvetica" pitchFamily="34" charset="0"/>
              </a:rPr>
              <a:t>African </a:t>
            </a:r>
            <a:r>
              <a:rPr lang="en-US" sz="1900" b="1" i="1" u="sng" dirty="0">
                <a:latin typeface="Helvetica" pitchFamily="34" charset="0"/>
              </a:rPr>
              <a:t>Animals</a:t>
            </a:r>
            <a:r>
              <a:rPr lang="en-US" sz="1900" b="1" dirty="0">
                <a:latin typeface="Helvetica" pitchFamily="34" charset="0"/>
              </a:rPr>
              <a:t>?</a:t>
            </a:r>
          </a:p>
          <a:p>
            <a:r>
              <a:rPr lang="en-US" sz="1900" dirty="0">
                <a:latin typeface="Helvetica" pitchFamily="34" charset="0"/>
                <a:cs typeface="Helvetica" pitchFamily="34" charset="0"/>
              </a:rPr>
              <a:t>   </a:t>
            </a:r>
          </a:p>
          <a:p>
            <a:pPr lvl="2" indent="-361390">
              <a:buFont typeface="+mj-lt"/>
              <a:buAutoNum type="alphaUcPeriod"/>
            </a:pPr>
            <a:r>
              <a:rPr lang="en-US" sz="1900" dirty="0">
                <a:latin typeface="Helvetica" pitchFamily="34" charset="0"/>
              </a:rPr>
              <a:t>The reader can learn about kinds of groups the animals live in.</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reader can learn how each kind of animal protects itself.</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reader can learn what color the animals are.</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reader can learn what kind of sound the animals make.</a:t>
            </a:r>
          </a:p>
          <a:p>
            <a:pPr marL="657343" lvl="2"/>
            <a:endParaRPr lang="en-US" sz="1900" dirty="0">
              <a:latin typeface="Helvetica" pitchFamily="34" charset="0"/>
            </a:endParaRPr>
          </a:p>
        </p:txBody>
      </p:sp>
      <p:sp>
        <p:nvSpPr>
          <p:cNvPr id="5" name="Rectangle 4"/>
          <p:cNvSpPr/>
          <p:nvPr/>
        </p:nvSpPr>
        <p:spPr>
          <a:xfrm>
            <a:off x="401980" y="5795455"/>
            <a:ext cx="7208496" cy="3026746"/>
          </a:xfrm>
          <a:prstGeom prst="rect">
            <a:avLst/>
          </a:prstGeom>
          <a:ln>
            <a:noFill/>
          </a:ln>
        </p:spPr>
        <p:txBody>
          <a:bodyPr wrap="square" lIns="101874" tIns="50937" rIns="101874" bIns="50937">
            <a:spAutoFit/>
          </a:bodyPr>
          <a:lstStyle/>
          <a:p>
            <a:r>
              <a:rPr lang="en-US" sz="1900" b="1" dirty="0">
                <a:latin typeface="Helvetica" pitchFamily="34" charset="0"/>
              </a:rPr>
              <a:t>14.  What is the main topic of the </a:t>
            </a:r>
            <a:r>
              <a:rPr lang="en-US" sz="1900" b="1" dirty="0" smtClean="0">
                <a:latin typeface="Helvetica" pitchFamily="34" charset="0"/>
              </a:rPr>
              <a:t>text  </a:t>
            </a:r>
            <a:r>
              <a:rPr lang="en-US" sz="1900" b="1" i="1" u="sng" dirty="0" smtClean="0">
                <a:latin typeface="Helvetica" pitchFamily="34" charset="0"/>
              </a:rPr>
              <a:t>African </a:t>
            </a:r>
            <a:r>
              <a:rPr lang="en-US" sz="1900" b="1" i="1" u="sng" dirty="0">
                <a:latin typeface="Helvetica" pitchFamily="34" charset="0"/>
              </a:rPr>
              <a:t>Animals</a:t>
            </a:r>
            <a:r>
              <a:rPr lang="en-US" sz="1900" b="1" dirty="0">
                <a:latin typeface="Helvetica" pitchFamily="34" charset="0"/>
              </a:rPr>
              <a:t>?</a:t>
            </a:r>
          </a:p>
          <a:p>
            <a:r>
              <a:rPr lang="en-US" sz="1900" dirty="0">
                <a:latin typeface="Helvetica" pitchFamily="34" charset="0"/>
                <a:cs typeface="Helvetica" pitchFamily="34" charset="0"/>
              </a:rPr>
              <a:t>    </a:t>
            </a:r>
          </a:p>
          <a:p>
            <a:pPr marL="968726" indent="-361390">
              <a:buFont typeface="+mj-lt"/>
              <a:buAutoNum type="alphaUcPeriod"/>
            </a:pPr>
            <a:r>
              <a:rPr lang="en-US" sz="1900" dirty="0">
                <a:latin typeface="Helvetica" pitchFamily="34" charset="0"/>
              </a:rPr>
              <a:t>animals that live in the African Savanna</a:t>
            </a:r>
            <a:endParaRPr lang="en-US" sz="1900" dirty="0">
              <a:latin typeface="Helvetica" pitchFamily="34" charset="0"/>
              <a:cs typeface="Helvetica" pitchFamily="34" charset="0"/>
            </a:endParaRPr>
          </a:p>
          <a:p>
            <a:pPr marL="968726" indent="-361390">
              <a:buFont typeface="+mj-lt"/>
              <a:buAutoNum type="alphaUcPeriod"/>
            </a:pPr>
            <a:endParaRPr lang="en-US" sz="1900" dirty="0">
              <a:latin typeface="Helvetica" pitchFamily="34" charset="0"/>
              <a:cs typeface="Helvetica" pitchFamily="34" charset="0"/>
            </a:endParaRPr>
          </a:p>
          <a:p>
            <a:pPr marL="968726" indent="-361390">
              <a:buFont typeface="+mj-lt"/>
              <a:buAutoNum type="alphaUcPeriod"/>
            </a:pPr>
            <a:r>
              <a:rPr lang="en-US" sz="1900" dirty="0">
                <a:latin typeface="Helvetica" pitchFamily="34" charset="0"/>
              </a:rPr>
              <a:t>lions that live in Africa		</a:t>
            </a:r>
          </a:p>
          <a:p>
            <a:pPr marL="968726" indent="-361390">
              <a:buFont typeface="+mj-lt"/>
              <a:buAutoNum type="alphaUcPeriod"/>
            </a:pPr>
            <a:endParaRPr lang="en-US" sz="1900" dirty="0">
              <a:latin typeface="Helvetica" pitchFamily="34" charset="0"/>
              <a:cs typeface="Helvetica" pitchFamily="34" charset="0"/>
            </a:endParaRPr>
          </a:p>
          <a:p>
            <a:pPr marL="968726" indent="-361390">
              <a:buFont typeface="+mj-lt"/>
              <a:buAutoNum type="alphaUcPeriod"/>
            </a:pPr>
            <a:r>
              <a:rPr lang="en-US" sz="1900" dirty="0">
                <a:latin typeface="Helvetica" pitchFamily="34" charset="0"/>
                <a:cs typeface="Helvetica" pitchFamily="34" charset="0"/>
              </a:rPr>
              <a:t>warthogs that live in the savanna</a:t>
            </a:r>
          </a:p>
          <a:p>
            <a:pPr marL="968726" indent="-361390">
              <a:buFont typeface="+mj-lt"/>
              <a:buAutoNum type="alphaUcPeriod"/>
            </a:pPr>
            <a:endParaRPr lang="en-US" sz="1900" dirty="0">
              <a:latin typeface="Helvetica" pitchFamily="34" charset="0"/>
              <a:cs typeface="Helvetica" pitchFamily="34" charset="0"/>
            </a:endParaRPr>
          </a:p>
          <a:p>
            <a:pPr marL="968726" indent="-361390">
              <a:buFont typeface="+mj-lt"/>
              <a:buAutoNum type="alphaUcPeriod" startAt="4"/>
            </a:pPr>
            <a:r>
              <a:rPr lang="en-US" sz="1900" dirty="0">
                <a:latin typeface="Helvetica" pitchFamily="34" charset="0"/>
              </a:rPr>
              <a:t>a hippopotamus is an African animal</a:t>
            </a:r>
          </a:p>
          <a:p>
            <a:pPr marL="607336"/>
            <a:endParaRPr lang="en-US" sz="19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1" name="Straight Connector 10"/>
          <p:cNvCxnSpPr/>
          <p:nvPr/>
        </p:nvCxnSpPr>
        <p:spPr>
          <a:xfrm>
            <a:off x="401980" y="50292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06791" y="16045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5" name="Oval 14"/>
          <p:cNvSpPr/>
          <p:nvPr/>
        </p:nvSpPr>
        <p:spPr>
          <a:xfrm>
            <a:off x="800148" y="38557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7" name="Oval 16"/>
          <p:cNvSpPr/>
          <p:nvPr/>
        </p:nvSpPr>
        <p:spPr>
          <a:xfrm>
            <a:off x="806791" y="328095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2" name="Oval 21"/>
          <p:cNvSpPr/>
          <p:nvPr/>
        </p:nvSpPr>
        <p:spPr>
          <a:xfrm>
            <a:off x="806791" y="243078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0" name="Oval 19"/>
          <p:cNvSpPr/>
          <p:nvPr/>
        </p:nvSpPr>
        <p:spPr>
          <a:xfrm>
            <a:off x="725829" y="64009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1" name="Oval 20"/>
          <p:cNvSpPr/>
          <p:nvPr/>
        </p:nvSpPr>
        <p:spPr>
          <a:xfrm>
            <a:off x="725829" y="700138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3" name="Oval 22"/>
          <p:cNvSpPr/>
          <p:nvPr/>
        </p:nvSpPr>
        <p:spPr>
          <a:xfrm>
            <a:off x="716921" y="755847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4" name="Oval 23"/>
          <p:cNvSpPr/>
          <p:nvPr/>
        </p:nvSpPr>
        <p:spPr>
          <a:xfrm>
            <a:off x="725829" y="81571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497080681"/>
              </p:ext>
            </p:extLst>
          </p:nvPr>
        </p:nvGraphicFramePr>
        <p:xfrm>
          <a:off x="5133118" y="4483173"/>
          <a:ext cx="1948403" cy="881307"/>
        </p:xfrm>
        <a:graphic>
          <a:graphicData uri="http://schemas.openxmlformats.org/drawingml/2006/table">
            <a:tbl>
              <a:tblPr/>
              <a:tblGrid>
                <a:gridCol w="194840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RI.2.2</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609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kern="1200" dirty="0" smtClean="0">
                          <a:solidFill>
                            <a:srgbClr val="000000"/>
                          </a:solidFill>
                          <a:latin typeface="+mn-lt"/>
                          <a:ea typeface="Times New Roman"/>
                          <a:cs typeface="Times New Roman"/>
                        </a:rPr>
                        <a:t>Identify the </a:t>
                      </a:r>
                      <a:r>
                        <a:rPr lang="en-US" sz="1000" b="1" u="sng" kern="1200" dirty="0" smtClean="0">
                          <a:solidFill>
                            <a:srgbClr val="000000"/>
                          </a:solidFill>
                          <a:latin typeface="+mn-lt"/>
                          <a:ea typeface="Times New Roman"/>
                          <a:cs typeface="Times New Roman"/>
                        </a:rPr>
                        <a:t>main topic</a:t>
                      </a:r>
                      <a:r>
                        <a:rPr lang="en-US" sz="1000" b="1" u="none" kern="1200" dirty="0" smtClean="0">
                          <a:solidFill>
                            <a:srgbClr val="000000"/>
                          </a:solidFill>
                          <a:latin typeface="+mn-lt"/>
                          <a:ea typeface="Times New Roman"/>
                          <a:cs typeface="Times New Roman"/>
                        </a:rPr>
                        <a:t> </a:t>
                      </a:r>
                      <a:r>
                        <a:rPr lang="en-US" sz="1000" b="1" kern="1200" dirty="0" smtClean="0">
                          <a:solidFill>
                            <a:srgbClr val="000000"/>
                          </a:solidFill>
                          <a:latin typeface="+mn-lt"/>
                          <a:ea typeface="Times New Roman"/>
                          <a:cs typeface="Times New Roman"/>
                        </a:rPr>
                        <a:t>of a multiparagraph text as well as the focus of specific paragraphs within the text.</a:t>
                      </a: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Tree>
    <p:extLst>
      <p:ext uri="{BB962C8B-B14F-4D97-AF65-F5344CB8AC3E}">
        <p14:creationId xmlns:p14="http://schemas.microsoft.com/office/powerpoint/2010/main" val="385492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50263" y="1295551"/>
            <a:ext cx="6776698" cy="3026746"/>
          </a:xfrm>
          <a:prstGeom prst="rect">
            <a:avLst/>
          </a:prstGeom>
          <a:ln>
            <a:noFill/>
          </a:ln>
        </p:spPr>
        <p:txBody>
          <a:bodyPr wrap="square" lIns="101874" tIns="50937" rIns="101874" bIns="50937">
            <a:spAutoFit/>
          </a:bodyPr>
          <a:lstStyle/>
          <a:p>
            <a:r>
              <a:rPr lang="en-US" sz="1900" b="1" dirty="0">
                <a:latin typeface="Helvetica" pitchFamily="34" charset="0"/>
                <a:cs typeface="Helvetica" pitchFamily="34" charset="0"/>
              </a:rPr>
              <a:t>15.</a:t>
            </a:r>
            <a:r>
              <a:rPr lang="en-US" sz="1900" b="1" dirty="0">
                <a:latin typeface="Helvetica" pitchFamily="34" charset="0"/>
              </a:rPr>
              <a:t> What animal group eats most like a hippopotamus? </a:t>
            </a:r>
          </a:p>
          <a:p>
            <a:endParaRPr lang="en-US" sz="1900" dirty="0">
              <a:latin typeface="Helvetica" pitchFamily="34" charset="0"/>
            </a:endParaRPr>
          </a:p>
          <a:p>
            <a:pPr marL="870756" lvl="1" indent="-361390">
              <a:buAutoNum type="alphaUcPeriod"/>
            </a:pPr>
            <a:r>
              <a:rPr lang="en-US" sz="1900" dirty="0">
                <a:latin typeface="Helvetica" pitchFamily="34" charset="0"/>
              </a:rPr>
              <a:t>warthogs</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elephants</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giraffes</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lions</a:t>
            </a:r>
          </a:p>
          <a:p>
            <a:pPr marL="870756" lvl="1" indent="-361390">
              <a:buAutoNum type="alphaUcPeriod"/>
            </a:pPr>
            <a:endParaRPr lang="en-US" sz="19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0" name="Oval 19"/>
          <p:cNvSpPr/>
          <p:nvPr/>
        </p:nvSpPr>
        <p:spPr>
          <a:xfrm>
            <a:off x="876569" y="193807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1" name="Oval 20"/>
          <p:cNvSpPr/>
          <p:nvPr/>
        </p:nvSpPr>
        <p:spPr>
          <a:xfrm>
            <a:off x="853290" y="249687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3" name="Oval 22"/>
          <p:cNvSpPr/>
          <p:nvPr/>
        </p:nvSpPr>
        <p:spPr>
          <a:xfrm>
            <a:off x="853290" y="301312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24" name="Oval 23"/>
          <p:cNvSpPr/>
          <p:nvPr/>
        </p:nvSpPr>
        <p:spPr>
          <a:xfrm>
            <a:off x="853288" y="364114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244790295"/>
              </p:ext>
            </p:extLst>
          </p:nvPr>
        </p:nvGraphicFramePr>
        <p:xfrm>
          <a:off x="5011539" y="3926168"/>
          <a:ext cx="2105025" cy="829927"/>
        </p:xfrm>
        <a:graphic>
          <a:graphicData uri="http://schemas.openxmlformats.org/drawingml/2006/table">
            <a:tbl>
              <a:tblPr/>
              <a:tblGrid>
                <a:gridCol w="2105025"/>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RI.2.3</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603504">
                <a:tc>
                  <a:txBody>
                    <a:bodyPr/>
                    <a:lstStyle/>
                    <a:p>
                      <a:pPr marL="0" marR="0" algn="l" defTabSz="966612" rtl="0" eaLnBrk="1" latinLnBrk="0" hangingPunct="1">
                        <a:lnSpc>
                          <a:spcPct val="100000"/>
                        </a:lnSpc>
                        <a:spcBef>
                          <a:spcPts val="0"/>
                        </a:spcBef>
                        <a:spcAft>
                          <a:spcPts val="0"/>
                        </a:spcAft>
                      </a:pPr>
                      <a:r>
                        <a:rPr lang="en-US" sz="1000" b="1" kern="1200" dirty="0" smtClean="0">
                          <a:solidFill>
                            <a:srgbClr val="000000"/>
                          </a:solidFill>
                          <a:latin typeface="+mn-lt"/>
                          <a:ea typeface="Times New Roman"/>
                          <a:cs typeface="Times New Roman"/>
                        </a:rPr>
                        <a:t>Describe the connection between a series of historical events, scientific ideas or concepts, or steps in technical procedures in a text.</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cxnSp>
        <p:nvCxnSpPr>
          <p:cNvPr id="13" name="Straight Connector 12"/>
          <p:cNvCxnSpPr/>
          <p:nvPr/>
        </p:nvCxnSpPr>
        <p:spPr>
          <a:xfrm>
            <a:off x="401980" y="50292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578455723"/>
              </p:ext>
            </p:extLst>
          </p:nvPr>
        </p:nvGraphicFramePr>
        <p:xfrm>
          <a:off x="5055227" y="8144910"/>
          <a:ext cx="2285373" cy="982327"/>
        </p:xfrm>
        <a:graphic>
          <a:graphicData uri="http://schemas.openxmlformats.org/drawingml/2006/table">
            <a:tbl>
              <a:tblPr/>
              <a:tblGrid>
                <a:gridCol w="2285373"/>
              </a:tblGrid>
              <a:tr h="220327">
                <a:tc>
                  <a:txBody>
                    <a:bodyPr/>
                    <a:lstStyle/>
                    <a:p>
                      <a:pPr marL="0" marR="0" algn="l">
                        <a:lnSpc>
                          <a:spcPct val="100000"/>
                        </a:lnSpc>
                        <a:spcBef>
                          <a:spcPts val="0"/>
                        </a:spcBef>
                        <a:spcAft>
                          <a:spcPts val="0"/>
                        </a:spcAft>
                      </a:pPr>
                      <a:r>
                        <a:rPr lang="en-US" sz="1000" b="1" dirty="0" smtClean="0">
                          <a:solidFill>
                            <a:srgbClr val="000000"/>
                          </a:solidFill>
                          <a:latin typeface="+mn-lt"/>
                          <a:ea typeface="Times New Roman"/>
                          <a:cs typeface="Times New Roman"/>
                        </a:rPr>
                        <a:t>Standard RI.2.5</a:t>
                      </a:r>
                      <a:endParaRPr lang="en-US" sz="10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754380">
                <a:tc>
                  <a:txBody>
                    <a:bodyPr/>
                    <a:lstStyle/>
                    <a:p>
                      <a:pPr marL="0" marR="0" algn="l" defTabSz="966612" rtl="0" eaLnBrk="1" latinLnBrk="0" hangingPunct="1">
                        <a:lnSpc>
                          <a:spcPct val="100000"/>
                        </a:lnSpc>
                        <a:spcBef>
                          <a:spcPts val="0"/>
                        </a:spcBef>
                        <a:spcAft>
                          <a:spcPts val="0"/>
                        </a:spcAft>
                      </a:pPr>
                      <a:r>
                        <a:rPr lang="en-US" sz="1000" dirty="0" smtClean="0"/>
                        <a:t>Know and use various text features (e.g., captions, bold print, subheadings, glossaries, indexes, electronic menus, icons) to locate key facts or information in a text efficiently.</a:t>
                      </a:r>
                      <a:endParaRPr lang="en-US" sz="10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5" name="Rectangle 14"/>
          <p:cNvSpPr/>
          <p:nvPr/>
        </p:nvSpPr>
        <p:spPr>
          <a:xfrm>
            <a:off x="518161" y="5448300"/>
            <a:ext cx="6686273" cy="3319134"/>
          </a:xfrm>
          <a:prstGeom prst="rect">
            <a:avLst/>
          </a:prstGeom>
          <a:ln>
            <a:noFill/>
          </a:ln>
        </p:spPr>
        <p:txBody>
          <a:bodyPr wrap="square" lIns="101874" tIns="50937" rIns="101874" bIns="50937">
            <a:spAutoFit/>
          </a:bodyPr>
          <a:lstStyle/>
          <a:p>
            <a:pPr marL="457200" indent="-457200"/>
            <a:r>
              <a:rPr lang="en-US" sz="1900" b="1" dirty="0">
                <a:latin typeface="Helvetica" pitchFamily="34" charset="0"/>
                <a:cs typeface="Helvetica" pitchFamily="34" charset="0"/>
              </a:rPr>
              <a:t>16.</a:t>
            </a:r>
            <a:r>
              <a:rPr lang="en-US" sz="1900" b="1" dirty="0">
                <a:latin typeface="Helvetica" pitchFamily="34" charset="0"/>
              </a:rPr>
              <a:t> Which </a:t>
            </a:r>
            <a:r>
              <a:rPr lang="en-US" sz="1900" b="1" u="sng" dirty="0">
                <a:latin typeface="Helvetica" pitchFamily="34" charset="0"/>
              </a:rPr>
              <a:t>two</a:t>
            </a:r>
            <a:r>
              <a:rPr lang="en-US" sz="1900" b="1" dirty="0">
                <a:latin typeface="Helvetica" pitchFamily="34" charset="0"/>
              </a:rPr>
              <a:t> sentences support Figure 1</a:t>
            </a:r>
            <a:r>
              <a:rPr lang="en-US" sz="1900" b="1" dirty="0" smtClean="0">
                <a:latin typeface="Helvetica" pitchFamily="34" charset="0"/>
              </a:rPr>
              <a:t>? Choose the </a:t>
            </a:r>
            <a:r>
              <a:rPr lang="en-US" sz="1900" b="1" u="sng" dirty="0" smtClean="0">
                <a:latin typeface="Helvetica" pitchFamily="34" charset="0"/>
              </a:rPr>
              <a:t>two</a:t>
            </a:r>
            <a:r>
              <a:rPr lang="en-US" sz="1900" b="1" dirty="0" smtClean="0">
                <a:latin typeface="Helvetica" pitchFamily="34" charset="0"/>
              </a:rPr>
              <a:t> correct answers. </a:t>
            </a:r>
            <a:endParaRPr lang="en-US" sz="1900" b="1" dirty="0">
              <a:latin typeface="Helvetica" pitchFamily="34" charset="0"/>
            </a:endParaRPr>
          </a:p>
          <a:p>
            <a:endParaRPr lang="en-US" sz="1900" dirty="0">
              <a:latin typeface="Helvetica" pitchFamily="34" charset="0"/>
            </a:endParaRPr>
          </a:p>
          <a:p>
            <a:pPr marL="870756" lvl="1" indent="-361390">
              <a:buAutoNum type="alphaUcPeriod"/>
            </a:pPr>
            <a:r>
              <a:rPr lang="en-US" sz="1900" dirty="0">
                <a:latin typeface="Helvetica" pitchFamily="34" charset="0"/>
              </a:rPr>
              <a:t>Lions are meat eaters.</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Lions are big cats.</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Many animals live in Africa.</a:t>
            </a:r>
          </a:p>
          <a:p>
            <a:pPr marL="870756" lvl="1" indent="-361390">
              <a:buAutoNum type="alphaUcPeriod"/>
            </a:pPr>
            <a:endParaRPr lang="en-US" sz="1900" dirty="0">
              <a:latin typeface="Helvetica" pitchFamily="34" charset="0"/>
            </a:endParaRPr>
          </a:p>
          <a:p>
            <a:pPr marL="870756" lvl="1" indent="-361390">
              <a:buAutoNum type="alphaUcPeriod"/>
            </a:pPr>
            <a:r>
              <a:rPr lang="en-US" sz="1900" dirty="0">
                <a:latin typeface="Helvetica" pitchFamily="34" charset="0"/>
              </a:rPr>
              <a:t>Giraffes eat from tall trees.</a:t>
            </a:r>
          </a:p>
          <a:p>
            <a:pPr marL="870756" lvl="1" indent="-361390">
              <a:buAutoNum type="alphaUcPeriod"/>
            </a:pPr>
            <a:endParaRPr lang="en-US" sz="1900" dirty="0">
              <a:latin typeface="Helvetica" pitchFamily="34" charset="0"/>
            </a:endParaRPr>
          </a:p>
        </p:txBody>
      </p:sp>
      <p:sp>
        <p:nvSpPr>
          <p:cNvPr id="12" name="Oval 11"/>
          <p:cNvSpPr/>
          <p:nvPr/>
        </p:nvSpPr>
        <p:spPr>
          <a:xfrm>
            <a:off x="808088" y="639945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6" name="Oval 15"/>
          <p:cNvSpPr/>
          <p:nvPr/>
        </p:nvSpPr>
        <p:spPr>
          <a:xfrm>
            <a:off x="803032" y="68685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7" name="Oval 16"/>
          <p:cNvSpPr/>
          <p:nvPr/>
        </p:nvSpPr>
        <p:spPr>
          <a:xfrm>
            <a:off x="784630" y="752561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18" name="Oval 17"/>
          <p:cNvSpPr/>
          <p:nvPr/>
        </p:nvSpPr>
        <p:spPr>
          <a:xfrm>
            <a:off x="803032" y="811426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Tree>
    <p:extLst>
      <p:ext uri="{BB962C8B-B14F-4D97-AF65-F5344CB8AC3E}">
        <p14:creationId xmlns:p14="http://schemas.microsoft.com/office/powerpoint/2010/main" val="263092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37967145"/>
              </p:ext>
            </p:extLst>
          </p:nvPr>
        </p:nvGraphicFramePr>
        <p:xfrm>
          <a:off x="172720" y="251460"/>
          <a:ext cx="7340600" cy="9893808"/>
        </p:xfrm>
        <a:graphic>
          <a:graphicData uri="http://schemas.openxmlformats.org/drawingml/2006/table">
            <a:tbl>
              <a:tblPr firstRow="1" bandRow="1">
                <a:tableStyleId>{5940675A-B579-460E-94D1-54222C63F5DA}</a:tableStyleId>
              </a:tblPr>
              <a:tblGrid>
                <a:gridCol w="1813561"/>
                <a:gridCol w="1899918"/>
                <a:gridCol w="1813561"/>
                <a:gridCol w="1813560"/>
              </a:tblGrid>
              <a:tr h="1307592">
                <a:tc gridSpan="4">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Helvetica" pitchFamily="34" charset="0"/>
                          <a:cs typeface="Helvetica" pitchFamily="34" charset="0"/>
                        </a:rPr>
                        <a:t>The HSD Elementary Interim Assessment is required. Please enter the student scores into </a:t>
                      </a:r>
                      <a:r>
                        <a:rPr lang="en-US" sz="1300" u="sng" dirty="0" smtClean="0">
                          <a:latin typeface="Helvetica" pitchFamily="34" charset="0"/>
                          <a:cs typeface="Helvetica" pitchFamily="34" charset="0"/>
                        </a:rPr>
                        <a:t>Synergy</a:t>
                      </a:r>
                      <a:r>
                        <a:rPr lang="en-US" sz="1300" dirty="0" smtClean="0">
                          <a:latin typeface="Helvetica" pitchFamily="34" charset="0"/>
                          <a:cs typeface="Helvetica" pitchFamily="34" charset="0"/>
                        </a:rPr>
                        <a:t>.</a:t>
                      </a:r>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300" dirty="0" smtClean="0">
                        <a:latin typeface="Helvetica" pitchFamily="34" charset="0"/>
                        <a:cs typeface="Helvetica" pitchFamily="34" charset="0"/>
                      </a:endParaRPr>
                    </a:p>
                    <a:p>
                      <a:pPr algn="l"/>
                      <a:r>
                        <a:rPr lang="en-US" sz="1300" dirty="0" smtClean="0"/>
                        <a:t>This</a:t>
                      </a:r>
                      <a:r>
                        <a:rPr lang="en-US" sz="1300" baseline="0" dirty="0" smtClean="0"/>
                        <a:t> assessment contains 20 total questions including 18 Selected Responses and 2 Constructed Responses.  Selected Responses are 1 point each and Constructed Responses are 2 points each.</a:t>
                      </a:r>
                    </a:p>
                    <a:p>
                      <a:pPr algn="l"/>
                      <a:endParaRPr lang="en-US" sz="1300" dirty="0"/>
                    </a:p>
                  </a:txBody>
                  <a:tcPr marL="103632" marR="103632"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r>
              <a:tr h="569976">
                <a:tc gridSpan="4">
                  <a:txBody>
                    <a:bodyPr/>
                    <a:lstStyle/>
                    <a:p>
                      <a:pPr algn="ctr"/>
                      <a:r>
                        <a:rPr lang="en-US" sz="1800" b="1" u="sng" dirty="0" smtClean="0"/>
                        <a:t>Assessment Targets</a:t>
                      </a:r>
                    </a:p>
                    <a:p>
                      <a:pPr algn="ctr"/>
                      <a:endParaRPr lang="en-US" sz="1300" dirty="0"/>
                    </a:p>
                  </a:txBody>
                  <a:tcPr marL="103632" marR="103632" marT="50292" marB="50292">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200"/>
                    </a:p>
                  </a:txBody>
                  <a:tcPr/>
                </a:tc>
                <a:tc hMerge="1">
                  <a:txBody>
                    <a:bodyPr/>
                    <a:lstStyle/>
                    <a:p>
                      <a:endParaRPr lang="en-US" sz="1200"/>
                    </a:p>
                  </a:txBody>
                  <a:tcPr/>
                </a:tc>
                <a:tc hMerge="1">
                  <a:txBody>
                    <a:bodyPr/>
                    <a:lstStyle/>
                    <a:p>
                      <a:endParaRPr lang="en-US" sz="1200" dirty="0"/>
                    </a:p>
                  </a:txBody>
                  <a:tcPr/>
                </a:tc>
              </a:tr>
              <a:tr h="687324">
                <a:tc>
                  <a:txBody>
                    <a:bodyPr/>
                    <a:lstStyle/>
                    <a:p>
                      <a:pPr algn="ctr"/>
                      <a:r>
                        <a:rPr lang="en-US" sz="1300" dirty="0" smtClean="0"/>
                        <a:t>DOK-2</a:t>
                      </a:r>
                    </a:p>
                    <a:p>
                      <a:pPr algn="ctr"/>
                      <a:r>
                        <a:rPr lang="en-US" sz="1300" b="1" u="sng" dirty="0" smtClean="0"/>
                        <a:t>Key Ideas –</a:t>
                      </a:r>
                      <a:r>
                        <a:rPr lang="en-US" sz="1300" b="1" u="sng" baseline="0" dirty="0" smtClean="0"/>
                        <a:t> </a:t>
                      </a:r>
                      <a:r>
                        <a:rPr lang="en-US" sz="1300" b="1" u="sng" dirty="0" smtClean="0"/>
                        <a:t>Details</a:t>
                      </a:r>
                    </a:p>
                    <a:p>
                      <a:pPr algn="ctr"/>
                      <a:r>
                        <a:rPr lang="en-US" sz="1200" b="1" i="1" dirty="0" smtClean="0"/>
                        <a:t>Standard 1</a:t>
                      </a:r>
                      <a:endParaRPr lang="en-US" sz="1200" b="1" i="1"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DOK-2</a:t>
                      </a:r>
                    </a:p>
                    <a:p>
                      <a:pPr algn="ctr"/>
                      <a:r>
                        <a:rPr lang="en-US" sz="1300" b="1" u="sng" dirty="0" smtClean="0"/>
                        <a:t>Central Idea</a:t>
                      </a:r>
                    </a:p>
                    <a:p>
                      <a:pPr algn="ctr"/>
                      <a:r>
                        <a:rPr lang="en-US" sz="1200" b="1" i="1" dirty="0" smtClean="0"/>
                        <a:t>Standard 2</a:t>
                      </a:r>
                      <a:endParaRPr lang="en-US" sz="1200" b="1" i="1" dirty="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 3-4</a:t>
                      </a:r>
                    </a:p>
                    <a:p>
                      <a:pPr algn="ctr"/>
                      <a:r>
                        <a:rPr lang="en-US" sz="1300" b="1" u="sng" dirty="0" smtClean="0"/>
                        <a:t>Reasoning</a:t>
                      </a:r>
                    </a:p>
                    <a:p>
                      <a:pPr algn="ctr"/>
                      <a:r>
                        <a:rPr lang="en-US" sz="1200" b="1" i="1" dirty="0" smtClean="0"/>
                        <a:t>Standards</a:t>
                      </a:r>
                      <a:r>
                        <a:rPr lang="en-US" sz="1200" b="1" i="1" baseline="0" dirty="0" smtClean="0"/>
                        <a:t> </a:t>
                      </a:r>
                      <a:r>
                        <a:rPr lang="en-US" sz="1200" b="1" i="1" dirty="0" smtClean="0"/>
                        <a:t>3,6</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1300" dirty="0" smtClean="0"/>
                        <a:t>DOK 2-3</a:t>
                      </a:r>
                    </a:p>
                    <a:p>
                      <a:pPr algn="ctr"/>
                      <a:r>
                        <a:rPr lang="en-US" sz="1300" b="1" u="sng" dirty="0" smtClean="0"/>
                        <a:t>Text</a:t>
                      </a:r>
                      <a:r>
                        <a:rPr lang="en-US" sz="1300" b="1" u="sng" baseline="0" dirty="0" smtClean="0"/>
                        <a:t> Structures</a:t>
                      </a:r>
                    </a:p>
                    <a:p>
                      <a:pPr algn="ctr"/>
                      <a:r>
                        <a:rPr lang="en-US" sz="1200" b="1" i="1" baseline="0" dirty="0" smtClean="0"/>
                        <a:t>Standards 5,7</a:t>
                      </a:r>
                      <a:endParaRPr lang="en-US" sz="1200" b="1" i="1"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r h="905256">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endParaRPr lang="en-US" sz="1300"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endParaRPr lang="en-US" sz="1300" dirty="0" smtClean="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2 Literature</a:t>
                      </a:r>
                      <a:r>
                        <a:rPr lang="en-US" sz="1300" baseline="0" dirty="0" smtClean="0"/>
                        <a:t> SRs</a:t>
                      </a:r>
                    </a:p>
                    <a:p>
                      <a:pPr marL="171450" indent="-171450">
                        <a:buFont typeface="Arial" panose="020B0604020202020204" pitchFamily="34" charset="0"/>
                        <a:buChar char="•"/>
                      </a:pPr>
                      <a:r>
                        <a:rPr lang="en-US" sz="1300" baseline="0" dirty="0" smtClean="0"/>
                        <a:t>2 Informational SRs</a:t>
                      </a:r>
                    </a:p>
                    <a:p>
                      <a:pPr marL="171450" indent="-171450">
                        <a:buFont typeface="Arial" panose="020B0604020202020204" pitchFamily="34" charset="0"/>
                        <a:buChar char="•"/>
                      </a:pPr>
                      <a:r>
                        <a:rPr lang="en-US" sz="1300" baseline="0" dirty="0" smtClean="0"/>
                        <a:t>1 Literature CR</a:t>
                      </a:r>
                    </a:p>
                    <a:p>
                      <a:pPr marL="171450" indent="-171450">
                        <a:buFont typeface="Arial" panose="020B0604020202020204" pitchFamily="34" charset="0"/>
                        <a:buChar char="•"/>
                      </a:pPr>
                      <a:r>
                        <a:rPr lang="en-US" sz="1300" baseline="0" dirty="0" smtClean="0"/>
                        <a:t>1 Informational CR</a:t>
                      </a:r>
                      <a:endParaRPr lang="en-US" sz="1300" dirty="0" smtClean="0"/>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300" dirty="0" smtClean="0"/>
                        <a:t>3 Literature SRs</a:t>
                      </a:r>
                    </a:p>
                    <a:p>
                      <a:pPr marL="171450" indent="-171450">
                        <a:buFont typeface="Arial" panose="020B0604020202020204" pitchFamily="34" charset="0"/>
                        <a:buChar char="•"/>
                      </a:pPr>
                      <a:r>
                        <a:rPr lang="en-US" sz="1300" dirty="0" smtClean="0"/>
                        <a:t>3</a:t>
                      </a:r>
                      <a:r>
                        <a:rPr lang="en-US" sz="1300" baseline="0" dirty="0" smtClean="0"/>
                        <a:t> Informational SRs</a:t>
                      </a:r>
                      <a:endParaRPr lang="en-US" sz="1300"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1752">
                <a:tc>
                  <a:txBody>
                    <a:bodyPr/>
                    <a:lstStyle/>
                    <a:p>
                      <a:pPr marL="0" indent="0">
                        <a:buFont typeface="Arial" panose="020B0604020202020204" pitchFamily="34" charset="0"/>
                        <a:buNone/>
                      </a:pPr>
                      <a:r>
                        <a:rPr lang="en-US" sz="1300" dirty="0" smtClean="0"/>
                        <a:t>Total:  4 </a:t>
                      </a:r>
                      <a:endParaRPr lang="en-US" sz="1300" dirty="0"/>
                    </a:p>
                  </a:txBody>
                  <a:tcPr marL="103632" marR="103632" marT="50292" marB="50292">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300" dirty="0" smtClean="0"/>
                        <a:t>Total:  4</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US" sz="1300" dirty="0" smtClean="0"/>
                        <a:t>Total:  6</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300" dirty="0" smtClean="0"/>
                        <a:t>Total:  6</a:t>
                      </a:r>
                      <a:endParaRPr lang="en-US" sz="1300" dirty="0"/>
                    </a:p>
                  </a:txBody>
                  <a:tcPr marL="103632" marR="103632" marT="50292" marB="50292">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268224">
                <a:tc>
                  <a:txBody>
                    <a:bodyPr/>
                    <a:lstStyle/>
                    <a:p>
                      <a:pPr marL="0" indent="0" algn="ctr">
                        <a:buFont typeface="Arial" panose="020B0604020202020204" pitchFamily="34" charset="0"/>
                        <a:buNone/>
                      </a:pPr>
                      <a:r>
                        <a:rPr lang="en-US" sz="1100" b="1" i="1" dirty="0" smtClean="0"/>
                        <a:t>Possible Points:</a:t>
                      </a:r>
                      <a:r>
                        <a:rPr lang="en-US" sz="1100" b="1" i="1" baseline="0" dirty="0" smtClean="0"/>
                        <a:t>  4</a:t>
                      </a:r>
                      <a:endParaRPr lang="en-US" sz="1100" b="1" i="1" dirty="0"/>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1" dirty="0" smtClean="0"/>
                        <a:t>Possible Points:</a:t>
                      </a:r>
                      <a:r>
                        <a:rPr lang="en-US" sz="1100" b="1" i="1" baseline="0" dirty="0" smtClean="0"/>
                        <a:t>  4</a:t>
                      </a:r>
                      <a:endParaRPr lang="en-US" sz="1100" b="1" i="1" dirty="0" smtClean="0"/>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i="1" dirty="0" smtClean="0"/>
                        <a:t>Possible Points:</a:t>
                      </a:r>
                      <a:r>
                        <a:rPr lang="en-US" sz="1100" b="1" i="1" baseline="0" dirty="0" smtClean="0"/>
                        <a:t>  8</a:t>
                      </a:r>
                      <a:endParaRPr lang="en-US" sz="1100" b="1" i="1" dirty="0" smtClean="0"/>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1" i="1" dirty="0" smtClean="0"/>
                        <a:t>Possible Points:</a:t>
                      </a:r>
                      <a:r>
                        <a:rPr lang="en-US" sz="1100" b="1" i="1" baseline="0" dirty="0" smtClean="0"/>
                        <a:t>  6</a:t>
                      </a:r>
                      <a:endParaRPr lang="en-US" sz="1100" b="1" i="1" dirty="0" smtClean="0"/>
                    </a:p>
                  </a:txBody>
                  <a:tcPr marL="103632" marR="103632" marT="50292" marB="50292">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5850636">
                <a:tc gridSpan="4">
                  <a:txBody>
                    <a:bodyPr/>
                    <a:lstStyle/>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r>
                        <a:rPr lang="en-US" sz="1500" b="1" u="sng" dirty="0" smtClean="0">
                          <a:effectLst/>
                          <a:latin typeface="+mn-lt"/>
                          <a:cs typeface="Helvetica" pitchFamily="34" charset="0"/>
                        </a:rPr>
                        <a:t>Directions</a:t>
                      </a:r>
                      <a:r>
                        <a:rPr lang="en-US" sz="1500" b="1" u="none" dirty="0" smtClean="0">
                          <a:effectLst/>
                          <a:latin typeface="+mn-lt"/>
                          <a:cs typeface="Helvetica" pitchFamily="34" charset="0"/>
                        </a:rPr>
                        <a:t>:</a:t>
                      </a:r>
                    </a:p>
                    <a:p>
                      <a:pPr marL="171450" indent="-171450">
                        <a:buFont typeface="Arial" panose="020B0604020202020204" pitchFamily="34" charset="0"/>
                        <a:buChar char="•"/>
                      </a:pPr>
                      <a:r>
                        <a:rPr lang="en-US" sz="1200" b="0" u="none" dirty="0" smtClean="0">
                          <a:effectLst/>
                          <a:latin typeface="+mn-lt"/>
                          <a:cs typeface="Helvetica" pitchFamily="34" charset="0"/>
                        </a:rPr>
                        <a:t>Students</a:t>
                      </a:r>
                      <a:r>
                        <a:rPr lang="en-US" sz="1200" b="0" u="none" baseline="0" dirty="0" smtClean="0">
                          <a:effectLst/>
                          <a:latin typeface="+mn-lt"/>
                          <a:cs typeface="Helvetica" pitchFamily="34" charset="0"/>
                        </a:rPr>
                        <a:t> r</a:t>
                      </a:r>
                      <a:r>
                        <a:rPr lang="en-US" sz="1200" b="0" u="none" dirty="0" smtClean="0">
                          <a:effectLst/>
                          <a:latin typeface="+mn-lt"/>
                          <a:cs typeface="Helvetica" pitchFamily="34" charset="0"/>
                        </a:rPr>
                        <a:t>ead the passages</a:t>
                      </a:r>
                    </a:p>
                    <a:p>
                      <a:pPr marL="171450" indent="-171450">
                        <a:buFont typeface="Arial" panose="020B0604020202020204" pitchFamily="34" charset="0"/>
                        <a:buChar char="•"/>
                      </a:pPr>
                      <a:r>
                        <a:rPr lang="en-US" sz="1200" b="0" u="none" dirty="0" smtClean="0">
                          <a:effectLst/>
                          <a:latin typeface="+mn-lt"/>
                          <a:cs typeface="Helvetica" pitchFamily="34" charset="0"/>
                        </a:rPr>
                        <a:t>Students answer the SR and CR Questions.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dirty="0" smtClean="0">
                          <a:latin typeface="Helvetica" pitchFamily="34" charset="0"/>
                          <a:cs typeface="Helvetica" pitchFamily="34" charset="0"/>
                        </a:rPr>
                        <a:t>*If you are not doing the performance task have students answer questions #1-20 only.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dirty="0" smtClean="0">
                          <a:effectLst/>
                          <a:latin typeface="Helvetica" pitchFamily="34" charset="0"/>
                          <a:cs typeface="Helvetica" pitchFamily="34" charset="0"/>
                        </a:rPr>
                        <a:t>If you are not doing the performance task your</a:t>
                      </a:r>
                      <a:r>
                        <a:rPr lang="en-US" sz="1200" b="0" i="0" u="none" baseline="0" dirty="0" smtClean="0">
                          <a:effectLst/>
                          <a:latin typeface="Helvetica" pitchFamily="34" charset="0"/>
                          <a:cs typeface="Helvetica" pitchFamily="34" charset="0"/>
                        </a:rPr>
                        <a:t> students will stop on the red “stop sign.”</a:t>
                      </a:r>
                      <a:endParaRPr lang="en-US" sz="1200" b="0" i="0" u="none" dirty="0" smtClean="0">
                        <a:effectLst/>
                        <a:latin typeface="+mn-lt"/>
                        <a:cs typeface="Helvetica" pitchFamily="34" charset="0"/>
                      </a:endParaRPr>
                    </a:p>
                    <a:p>
                      <a:endParaRPr lang="en-US" sz="1200" b="1" u="sng" dirty="0" smtClean="0">
                        <a:effectLst>
                          <a:outerShdw blurRad="38100" dist="38100" dir="2700000" algn="tl">
                            <a:srgbClr val="000000">
                              <a:alpha val="43137"/>
                            </a:srgbClr>
                          </a:outerShdw>
                        </a:effectLst>
                        <a:latin typeface="+mn-lt"/>
                        <a:cs typeface="Helvetica" pitchFamily="34" charset="0"/>
                      </a:endParaRPr>
                    </a:p>
                    <a:p>
                      <a:r>
                        <a:rPr lang="en-US" sz="1200" b="1" u="sng" dirty="0" smtClean="0">
                          <a:effectLst>
                            <a:outerShdw blurRad="38100" dist="38100" dir="2700000" algn="tl">
                              <a:srgbClr val="000000">
                                <a:alpha val="43137"/>
                              </a:srgbClr>
                            </a:outerShdw>
                          </a:effectLst>
                          <a:latin typeface="+mn-lt"/>
                          <a:cs typeface="Helvetica" pitchFamily="34" charset="0"/>
                        </a:rPr>
                        <a:t>Grades K – 2</a:t>
                      </a:r>
                    </a:p>
                    <a:p>
                      <a:endParaRPr lang="en-US" sz="1200" b="1" u="sng" dirty="0" smtClean="0">
                        <a:solidFill>
                          <a:srgbClr val="C00000"/>
                        </a:solidFill>
                        <a:latin typeface="+mn-lt"/>
                        <a:cs typeface="Helvetica" pitchFamily="34" charset="0"/>
                      </a:endParaRPr>
                    </a:p>
                    <a:p>
                      <a:r>
                        <a:rPr lang="en-US" sz="1200" dirty="0" smtClean="0">
                          <a:latin typeface="+mn-lt"/>
                          <a:cs typeface="Helvetica" pitchFamily="34" charset="0"/>
                        </a:rPr>
                        <a:t>Students in kindergarten should have the passages read to them as a listening comprehension assessment.</a:t>
                      </a:r>
                    </a:p>
                    <a:p>
                      <a:endParaRPr lang="en-US" sz="1200" dirty="0" smtClean="0">
                        <a:latin typeface="+mn-lt"/>
                        <a:cs typeface="Helvetica" pitchFamily="34" charset="0"/>
                      </a:endParaRPr>
                    </a:p>
                    <a:p>
                      <a:r>
                        <a:rPr lang="en-US" sz="1200" dirty="0" smtClean="0">
                          <a:latin typeface="+mn-lt"/>
                          <a:cs typeface="Helvetica" pitchFamily="34" charset="0"/>
                        </a:rPr>
                        <a:t>Students in grades 1 – 2 should read the passages independently if they can;</a:t>
                      </a:r>
                      <a:r>
                        <a:rPr lang="en-US" sz="1200" baseline="0" dirty="0" smtClean="0">
                          <a:latin typeface="+mn-lt"/>
                          <a:cs typeface="Helvetica" pitchFamily="34" charset="0"/>
                        </a:rPr>
                        <a:t> </a:t>
                      </a:r>
                      <a:r>
                        <a:rPr lang="en-US" sz="1200" dirty="0" smtClean="0">
                          <a:latin typeface="+mn-lt"/>
                          <a:cs typeface="Helvetica" pitchFamily="34" charset="0"/>
                        </a:rPr>
                        <a:t>however,</a:t>
                      </a:r>
                      <a:r>
                        <a:rPr lang="en-US" sz="1200" baseline="0" dirty="0" smtClean="0">
                          <a:latin typeface="+mn-lt"/>
                          <a:cs typeface="Helvetica" pitchFamily="34" charset="0"/>
                        </a:rPr>
                        <a:t> </a:t>
                      </a:r>
                      <a:r>
                        <a:rPr lang="en-US" sz="1200" dirty="0" smtClean="0">
                          <a:latin typeface="+mn-lt"/>
                          <a:cs typeface="Helvetica" pitchFamily="34" charset="0"/>
                        </a:rPr>
                        <a:t>students not reading at grade level may have the passages read to them.</a:t>
                      </a:r>
                    </a:p>
                    <a:p>
                      <a:endParaRPr lang="en-US" sz="1200" b="1" u="sng" dirty="0" smtClean="0">
                        <a:solidFill>
                          <a:srgbClr val="C00000"/>
                        </a:solidFill>
                        <a:latin typeface="+mn-lt"/>
                        <a:cs typeface="Helvetica" pitchFamily="34" charset="0"/>
                      </a:endParaRPr>
                    </a:p>
                    <a:p>
                      <a:r>
                        <a:rPr lang="en-US" sz="1200" b="1" u="sng" dirty="0" smtClean="0">
                          <a:effectLst>
                            <a:outerShdw blurRad="38100" dist="38100" dir="2700000" algn="tl">
                              <a:srgbClr val="000000">
                                <a:alpha val="43137"/>
                              </a:srgbClr>
                            </a:outerShdw>
                          </a:effectLst>
                          <a:latin typeface="+mn-lt"/>
                          <a:cs typeface="Helvetica" pitchFamily="34" charset="0"/>
                        </a:rPr>
                        <a:t>Grades 3 – 6</a:t>
                      </a:r>
                    </a:p>
                    <a:p>
                      <a:endParaRPr lang="en-US" sz="1200" b="1" u="sng" dirty="0" smtClean="0">
                        <a:latin typeface="+mn-lt"/>
                        <a:cs typeface="Helvetica" pitchFamily="34" charset="0"/>
                      </a:endParaRPr>
                    </a:p>
                    <a:p>
                      <a:r>
                        <a:rPr lang="en-US" sz="1200" dirty="0" smtClean="0">
                          <a:latin typeface="+mn-lt"/>
                          <a:cs typeface="Helvetica" pitchFamily="34" charset="0"/>
                        </a:rPr>
                        <a:t>Students in grades 3 – 6 should read the passages </a:t>
                      </a:r>
                      <a:r>
                        <a:rPr lang="en-US" sz="1200" b="1" u="sng" dirty="0" smtClean="0">
                          <a:latin typeface="+mn-lt"/>
                          <a:cs typeface="Helvetica" pitchFamily="34" charset="0"/>
                        </a:rPr>
                        <a:t>independently</a:t>
                      </a:r>
                      <a:r>
                        <a:rPr lang="en-US" sz="1200" dirty="0" smtClean="0">
                          <a:latin typeface="+mn-lt"/>
                          <a:cs typeface="Helvetica" pitchFamily="34" charset="0"/>
                        </a:rPr>
                        <a:t> unless an IEP signifies otherwise.</a:t>
                      </a:r>
                    </a:p>
                    <a:p>
                      <a:pPr marL="0" indent="0">
                        <a:buFont typeface="Arial" panose="020B0604020202020204" pitchFamily="34" charset="0"/>
                        <a:buNone/>
                      </a:pPr>
                      <a:endParaRPr lang="en-US" sz="1500" b="1" dirty="0" smtClean="0"/>
                    </a:p>
                    <a:p>
                      <a:endParaRPr lang="en-US" sz="700" dirty="0" smtClean="0">
                        <a:latin typeface="Helvetica" pitchFamily="34" charset="0"/>
                        <a:cs typeface="Helvetica" pitchFamily="34" charset="0"/>
                      </a:endParaRPr>
                    </a:p>
                    <a:p>
                      <a:pPr marL="0" indent="0">
                        <a:buFont typeface="Arial" panose="020B0604020202020204" pitchFamily="34" charset="0"/>
                        <a:buNone/>
                      </a:pPr>
                      <a:endParaRPr lang="en-US" sz="1300" b="0" dirty="0"/>
                    </a:p>
                  </a:txBody>
                  <a:tcPr marL="103632" marR="103632" marT="50292" marB="50292">
                    <a:lnL w="12700" cmpd="sng">
                      <a:noFill/>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marL="0" indent="0">
                        <a:buFont typeface="Arial" panose="020B0604020202020204" pitchFamily="34" charset="0"/>
                        <a:buNone/>
                      </a:pPr>
                      <a:endParaRPr lang="en-US" sz="12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marL="0" indent="0">
                        <a:buFont typeface="Arial" panose="020B0604020202020204" pitchFamily="34" charset="0"/>
                        <a:buNone/>
                      </a:pPr>
                      <a:endParaRPr lang="en-US" sz="12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sz="1200" dirty="0"/>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891057166"/>
              </p:ext>
            </p:extLst>
          </p:nvPr>
        </p:nvGraphicFramePr>
        <p:xfrm>
          <a:off x="690880" y="4610100"/>
          <a:ext cx="6131561" cy="1676400"/>
        </p:xfrm>
        <a:graphic>
          <a:graphicData uri="http://schemas.openxmlformats.org/drawingml/2006/table">
            <a:tbl>
              <a:tblPr firstRow="1" bandRow="1">
                <a:tableStyleId>{5940675A-B579-460E-94D1-54222C63F5DA}</a:tableStyleId>
              </a:tblPr>
              <a:tblGrid>
                <a:gridCol w="1986278"/>
                <a:gridCol w="690880"/>
                <a:gridCol w="604520"/>
                <a:gridCol w="629196"/>
                <a:gridCol w="740229"/>
                <a:gridCol w="740229"/>
                <a:gridCol w="740229"/>
              </a:tblGrid>
              <a:tr h="301752">
                <a:tc gridSpan="7">
                  <a:txBody>
                    <a:bodyPr/>
                    <a:lstStyle/>
                    <a:p>
                      <a:r>
                        <a:rPr lang="en-US" sz="1300" b="1" dirty="0" smtClean="0"/>
                        <a:t>Grade 2</a:t>
                      </a:r>
                      <a:endParaRPr lang="en-US" sz="1300" b="1" dirty="0"/>
                    </a:p>
                  </a:txBody>
                  <a:tcPr marL="103632" marR="103632" marT="50292" marB="50292"/>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c hMerge="1">
                  <a:txBody>
                    <a:bodyPr/>
                    <a:lstStyle/>
                    <a:p>
                      <a:pPr algn="ctr"/>
                      <a:endParaRPr lang="en-US" sz="1200" b="1" dirty="0"/>
                    </a:p>
                  </a:txBody>
                  <a:tcPr anchor="ctr"/>
                </a:tc>
              </a:tr>
              <a:tr h="301752">
                <a:tc>
                  <a:txBody>
                    <a:bodyPr/>
                    <a:lstStyle/>
                    <a:p>
                      <a:r>
                        <a:rPr lang="en-US" sz="1300" b="1" dirty="0" smtClean="0"/>
                        <a:t>Literature  Standard</a:t>
                      </a:r>
                      <a:endParaRPr lang="en-US" sz="1300" b="1" dirty="0"/>
                    </a:p>
                  </a:txBody>
                  <a:tcPr marL="103632" marR="103632" marT="50292" marB="50292"/>
                </a:tc>
                <a:tc>
                  <a:txBody>
                    <a:bodyPr/>
                    <a:lstStyle/>
                    <a:p>
                      <a:pPr algn="ctr"/>
                      <a:r>
                        <a:rPr lang="en-US" sz="1300" b="1" dirty="0" smtClean="0"/>
                        <a:t>St. 1</a:t>
                      </a:r>
                      <a:endParaRPr lang="en-US" sz="1300" b="1" dirty="0"/>
                    </a:p>
                  </a:txBody>
                  <a:tcPr marL="103632" marR="103632" marT="50292" marB="50292" anchor="ctr"/>
                </a:tc>
                <a:tc>
                  <a:txBody>
                    <a:bodyPr/>
                    <a:lstStyle/>
                    <a:p>
                      <a:pPr algn="ctr"/>
                      <a:r>
                        <a:rPr lang="en-US" sz="1300" b="1" dirty="0" smtClean="0"/>
                        <a:t>St. 2</a:t>
                      </a:r>
                      <a:endParaRPr lang="en-US" sz="1300" b="1" dirty="0"/>
                    </a:p>
                  </a:txBody>
                  <a:tcPr marL="103632" marR="103632" marT="50292" marB="50292" anchor="ctr"/>
                </a:tc>
                <a:tc>
                  <a:txBody>
                    <a:bodyPr/>
                    <a:lstStyle/>
                    <a:p>
                      <a:pPr algn="ctr"/>
                      <a:r>
                        <a:rPr lang="en-US" sz="1300" b="1" dirty="0" smtClean="0"/>
                        <a:t>St. 3</a:t>
                      </a:r>
                      <a:endParaRPr lang="en-US" sz="1300" b="1" dirty="0"/>
                    </a:p>
                  </a:txBody>
                  <a:tcPr marL="103632" marR="103632" marT="50292" marB="50292" anchor="ctr"/>
                </a:tc>
                <a:tc>
                  <a:txBody>
                    <a:bodyPr/>
                    <a:lstStyle/>
                    <a:p>
                      <a:pPr algn="ctr"/>
                      <a:r>
                        <a:rPr lang="en-US" sz="1300" b="1" dirty="0" smtClean="0"/>
                        <a:t>St. 5</a:t>
                      </a:r>
                      <a:endParaRPr lang="en-US" sz="1300" b="1" dirty="0"/>
                    </a:p>
                  </a:txBody>
                  <a:tcPr marL="103632" marR="103632" marT="50292" marB="50292" anchor="ctr"/>
                </a:tc>
                <a:tc>
                  <a:txBody>
                    <a:bodyPr/>
                    <a:lstStyle/>
                    <a:p>
                      <a:pPr algn="ctr"/>
                      <a:r>
                        <a:rPr lang="en-US" sz="1300" b="1" dirty="0" smtClean="0"/>
                        <a:t>St. 6</a:t>
                      </a:r>
                      <a:endParaRPr lang="en-US" sz="1300" b="1" dirty="0"/>
                    </a:p>
                  </a:txBody>
                  <a:tcPr marL="103632" marR="103632" marT="50292" marB="50292" anchor="ctr"/>
                </a:tc>
                <a:tc>
                  <a:txBody>
                    <a:bodyPr/>
                    <a:lstStyle/>
                    <a:p>
                      <a:pPr algn="ctr"/>
                      <a:r>
                        <a:rPr lang="en-US" sz="1300" b="1" dirty="0" smtClean="0"/>
                        <a:t>St. 7</a:t>
                      </a:r>
                      <a:endParaRPr lang="en-US" sz="1300" b="1" dirty="0"/>
                    </a:p>
                  </a:txBody>
                  <a:tcPr marL="103632" marR="103632" marT="50292" marB="50292" anchor="ctr"/>
                </a:tc>
              </a:tr>
              <a:tr h="301752">
                <a:tc>
                  <a:txBody>
                    <a:bodyPr/>
                    <a:lstStyle/>
                    <a:p>
                      <a:r>
                        <a:rPr lang="en-US" sz="1300" b="1" dirty="0" smtClean="0"/>
                        <a:t>DOK Level</a:t>
                      </a:r>
                      <a:endParaRPr lang="en-US" sz="1300" b="1" dirty="0"/>
                    </a:p>
                  </a:txBody>
                  <a:tcPr marL="103632" marR="103632" marT="50292" marB="50292"/>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r>
              <a:tr h="167640">
                <a:tc gridSpan="7">
                  <a:txBody>
                    <a:bodyPr/>
                    <a:lstStyle/>
                    <a:p>
                      <a:pPr algn="ctr"/>
                      <a:endParaRPr lang="en-US" sz="400" b="1" dirty="0"/>
                    </a:p>
                  </a:txBody>
                  <a:tcPr marL="103632" marR="103632" marT="50292" marB="50292" anchor="ctr">
                    <a:solidFill>
                      <a:schemeClr val="bg1">
                        <a:lumMod val="65000"/>
                      </a:schemeClr>
                    </a:solidFill>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c hMerge="1">
                  <a:txBody>
                    <a:bodyPr/>
                    <a:lstStyle/>
                    <a:p>
                      <a:endParaRPr lang="en-US" sz="1200" b="1" dirty="0"/>
                    </a:p>
                  </a:txBody>
                  <a:tcPr/>
                </a:tc>
              </a:tr>
              <a:tr h="301752">
                <a:tc>
                  <a:txBody>
                    <a:bodyPr/>
                    <a:lstStyle/>
                    <a:p>
                      <a:r>
                        <a:rPr lang="en-US" sz="1300" b="1" dirty="0" smtClean="0"/>
                        <a:t>Informational  Standard</a:t>
                      </a:r>
                      <a:endParaRPr lang="en-US" sz="1300" b="1" dirty="0"/>
                    </a:p>
                  </a:txBody>
                  <a:tcPr marL="103632" marR="103632" marT="50292" marB="50292"/>
                </a:tc>
                <a:tc>
                  <a:txBody>
                    <a:bodyPr/>
                    <a:lstStyle/>
                    <a:p>
                      <a:pPr algn="ctr"/>
                      <a:r>
                        <a:rPr lang="en-US" sz="1300" b="1" dirty="0" smtClean="0"/>
                        <a:t>St. 1</a:t>
                      </a:r>
                      <a:endParaRPr lang="en-US" sz="1300" b="1" dirty="0"/>
                    </a:p>
                  </a:txBody>
                  <a:tcPr marL="103632" marR="103632" marT="50292" marB="50292" anchor="ctr"/>
                </a:tc>
                <a:tc>
                  <a:txBody>
                    <a:bodyPr/>
                    <a:lstStyle/>
                    <a:p>
                      <a:pPr algn="ctr"/>
                      <a:r>
                        <a:rPr lang="en-US" sz="1300" b="1" dirty="0" smtClean="0"/>
                        <a:t>St. 2</a:t>
                      </a:r>
                      <a:endParaRPr lang="en-US" sz="1300" b="1" dirty="0"/>
                    </a:p>
                  </a:txBody>
                  <a:tcPr marL="103632" marR="103632" marT="50292" marB="50292" anchor="ctr"/>
                </a:tc>
                <a:tc>
                  <a:txBody>
                    <a:bodyPr/>
                    <a:lstStyle/>
                    <a:p>
                      <a:pPr algn="ctr"/>
                      <a:r>
                        <a:rPr lang="en-US" sz="1300" b="1" dirty="0" smtClean="0"/>
                        <a:t>St. 3</a:t>
                      </a:r>
                      <a:endParaRPr lang="en-US" sz="1300" b="1" dirty="0"/>
                    </a:p>
                  </a:txBody>
                  <a:tcPr marL="103632" marR="103632" marT="50292" marB="50292" anchor="ctr"/>
                </a:tc>
                <a:tc>
                  <a:txBody>
                    <a:bodyPr/>
                    <a:lstStyle/>
                    <a:p>
                      <a:pPr algn="ctr"/>
                      <a:r>
                        <a:rPr lang="en-US" sz="1300" b="1" dirty="0" smtClean="0"/>
                        <a:t>St. 5</a:t>
                      </a:r>
                      <a:endParaRPr lang="en-US" sz="1300" b="1" dirty="0"/>
                    </a:p>
                  </a:txBody>
                  <a:tcPr marL="103632" marR="103632" marT="50292" marB="50292" anchor="ctr"/>
                </a:tc>
                <a:tc>
                  <a:txBody>
                    <a:bodyPr/>
                    <a:lstStyle/>
                    <a:p>
                      <a:pPr algn="ctr"/>
                      <a:r>
                        <a:rPr lang="en-US" sz="1300" b="1" dirty="0" smtClean="0"/>
                        <a:t>St. 6</a:t>
                      </a:r>
                      <a:endParaRPr lang="en-US" sz="1300" b="1" dirty="0"/>
                    </a:p>
                  </a:txBody>
                  <a:tcPr marL="103632" marR="103632" marT="50292" marB="50292" anchor="ctr"/>
                </a:tc>
                <a:tc>
                  <a:txBody>
                    <a:bodyPr/>
                    <a:lstStyle/>
                    <a:p>
                      <a:pPr algn="ctr"/>
                      <a:r>
                        <a:rPr lang="en-US" sz="1300" b="1" dirty="0" smtClean="0"/>
                        <a:t>St. 7</a:t>
                      </a:r>
                      <a:endParaRPr lang="en-US" sz="1300" b="1" dirty="0"/>
                    </a:p>
                  </a:txBody>
                  <a:tcPr marL="103632" marR="103632" marT="50292" marB="50292" anchor="ctr"/>
                </a:tc>
              </a:tr>
              <a:tr h="301752">
                <a:tc>
                  <a:txBody>
                    <a:bodyPr/>
                    <a:lstStyle/>
                    <a:p>
                      <a:r>
                        <a:rPr lang="en-US" sz="1300" b="1" dirty="0" smtClean="0"/>
                        <a:t>DOK Level</a:t>
                      </a:r>
                      <a:endParaRPr lang="en-US" sz="1300" b="1" dirty="0"/>
                    </a:p>
                  </a:txBody>
                  <a:tcPr marL="103632" marR="103632" marT="50292" marB="50292"/>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c>
                  <a:txBody>
                    <a:bodyPr/>
                    <a:lstStyle/>
                    <a:p>
                      <a:pPr algn="ctr"/>
                      <a:r>
                        <a:rPr lang="en-US" sz="1300" b="1" dirty="0" smtClean="0"/>
                        <a:t>3</a:t>
                      </a:r>
                      <a:endParaRPr lang="en-US" sz="1300" b="1" dirty="0"/>
                    </a:p>
                  </a:txBody>
                  <a:tcPr marL="103632" marR="103632" marT="50292" marB="50292" anchor="ctr"/>
                </a:tc>
                <a:tc>
                  <a:txBody>
                    <a:bodyPr/>
                    <a:lstStyle/>
                    <a:p>
                      <a:pPr algn="ctr"/>
                      <a:r>
                        <a:rPr lang="en-US" sz="1300" b="1" dirty="0" smtClean="0"/>
                        <a:t>2</a:t>
                      </a:r>
                      <a:endParaRPr lang="en-US" sz="1300" b="1" dirty="0"/>
                    </a:p>
                  </a:txBody>
                  <a:tcPr marL="103632" marR="103632" marT="50292" marB="50292" anchor="ctr"/>
                </a:tc>
              </a:tr>
            </a:tbl>
          </a:graphicData>
        </a:graphic>
      </p:graphicFrame>
      <p:sp>
        <p:nvSpPr>
          <p:cNvPr id="5" name="Slide Number Placeholder 4"/>
          <p:cNvSpPr>
            <a:spLocks noGrp="1"/>
          </p:cNvSpPr>
          <p:nvPr>
            <p:ph type="sldNum" sz="quarter" idx="12"/>
          </p:nvPr>
        </p:nvSpPr>
        <p:spPr/>
        <p:txBody>
          <a:bodyPr/>
          <a:lstStyle/>
          <a:p>
            <a:fld id="{CF669FE8-2A6A-4FDA-B6E7-4A7C87AD6E1D}" type="slidenum">
              <a:rPr lang="en-US" smtClean="0"/>
              <a:pPr/>
              <a:t>3</a:t>
            </a:fld>
            <a:endParaRPr lang="en-US" dirty="0"/>
          </a:p>
        </p:txBody>
      </p:sp>
    </p:spTree>
    <p:extLst>
      <p:ext uri="{BB962C8B-B14F-4D97-AF65-F5344CB8AC3E}">
        <p14:creationId xmlns:p14="http://schemas.microsoft.com/office/powerpoint/2010/main" val="23644111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428966" y="586740"/>
            <a:ext cx="6825274" cy="4196297"/>
          </a:xfrm>
          <a:prstGeom prst="rect">
            <a:avLst/>
          </a:prstGeom>
          <a:ln>
            <a:noFill/>
          </a:ln>
        </p:spPr>
        <p:txBody>
          <a:bodyPr wrap="square" lIns="101874" tIns="50937" rIns="101874" bIns="50937">
            <a:spAutoFit/>
          </a:bodyPr>
          <a:lstStyle/>
          <a:p>
            <a:pPr marL="514719" indent="-396210"/>
            <a:r>
              <a:rPr lang="en-US" sz="1900" b="1" dirty="0">
                <a:latin typeface="Helvetica" pitchFamily="34" charset="0"/>
              </a:rPr>
              <a:t>17</a:t>
            </a:r>
            <a:r>
              <a:rPr lang="en-US" sz="1900" dirty="0">
                <a:latin typeface="Helvetica" pitchFamily="34" charset="0"/>
              </a:rPr>
              <a:t>. </a:t>
            </a:r>
            <a:r>
              <a:rPr lang="en-US" sz="1900" b="1" dirty="0">
                <a:latin typeface="Helvetica" pitchFamily="34" charset="0"/>
              </a:rPr>
              <a:t>Which sentence </a:t>
            </a:r>
            <a:r>
              <a:rPr lang="en-US" sz="1900" b="1" u="sng" dirty="0">
                <a:latin typeface="Helvetica" pitchFamily="34" charset="0"/>
              </a:rPr>
              <a:t>best </a:t>
            </a:r>
            <a:r>
              <a:rPr lang="en-US" sz="1900" b="1" dirty="0">
                <a:latin typeface="Helvetica" pitchFamily="34" charset="0"/>
              </a:rPr>
              <a:t>explains the author’s main    purpose for writing  </a:t>
            </a:r>
            <a:r>
              <a:rPr lang="en-US" sz="1900" b="1" dirty="0" smtClean="0">
                <a:latin typeface="Helvetica" pitchFamily="34" charset="0"/>
              </a:rPr>
              <a:t>the text, </a:t>
            </a:r>
            <a:r>
              <a:rPr lang="en-US" sz="1900" b="1" i="1" u="sng" dirty="0" smtClean="0">
                <a:latin typeface="Helvetica" pitchFamily="34" charset="0"/>
              </a:rPr>
              <a:t>African </a:t>
            </a:r>
            <a:r>
              <a:rPr lang="en-US" sz="1900" b="1" i="1" u="sng" dirty="0">
                <a:latin typeface="Helvetica" pitchFamily="34" charset="0"/>
              </a:rPr>
              <a:t>Animals</a:t>
            </a:r>
            <a:r>
              <a:rPr lang="en-US" sz="1900" b="1" dirty="0">
                <a:latin typeface="Helvetica" pitchFamily="34" charset="0"/>
              </a:rPr>
              <a:t>?</a:t>
            </a:r>
          </a:p>
          <a:p>
            <a:r>
              <a:rPr lang="en-US" sz="1900" dirty="0">
                <a:latin typeface="Helvetica" pitchFamily="34" charset="0"/>
                <a:cs typeface="Helvetica" pitchFamily="34" charset="0"/>
              </a:rPr>
              <a:t>   </a:t>
            </a:r>
          </a:p>
          <a:p>
            <a:pPr lvl="2" indent="-361390">
              <a:buFont typeface="+mj-lt"/>
              <a:buAutoNum type="alphaUcPeriod"/>
            </a:pPr>
            <a:r>
              <a:rPr lang="en-US" sz="1900" dirty="0">
                <a:latin typeface="Helvetica" pitchFamily="34" charset="0"/>
              </a:rPr>
              <a:t>The author wants the reader to know that giraffes are the tallest animals in the world.</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author wants to describe a savanna.</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purpose of this text is to explain the difference between herbivores and carnivores.</a:t>
            </a:r>
          </a:p>
          <a:p>
            <a:pPr lvl="2" indent="-361390">
              <a:buFont typeface="+mj-lt"/>
              <a:buAutoNum type="alphaUcPeriod"/>
            </a:pPr>
            <a:endParaRPr lang="en-US" sz="1900" dirty="0">
              <a:latin typeface="Helvetica" pitchFamily="34" charset="0"/>
            </a:endParaRPr>
          </a:p>
          <a:p>
            <a:pPr lvl="2" indent="-361390">
              <a:buFont typeface="+mj-lt"/>
              <a:buAutoNum type="alphaUcPeriod"/>
            </a:pPr>
            <a:r>
              <a:rPr lang="en-US" sz="1900" dirty="0">
                <a:latin typeface="Helvetica" pitchFamily="34" charset="0"/>
              </a:rPr>
              <a:t>The author wants to describe some of the animals that live in the African Savanna.</a:t>
            </a:r>
          </a:p>
          <a:p>
            <a:pPr marL="657343" lvl="2"/>
            <a:endParaRPr lang="en-US" sz="1900" dirty="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1" name="Straight Connector 10"/>
          <p:cNvCxnSpPr/>
          <p:nvPr/>
        </p:nvCxnSpPr>
        <p:spPr>
          <a:xfrm>
            <a:off x="484310" y="519684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59253" y="148895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5" name="Oval 14"/>
          <p:cNvSpPr/>
          <p:nvPr/>
        </p:nvSpPr>
        <p:spPr>
          <a:xfrm>
            <a:off x="847061" y="241243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7" name="Oval 16"/>
          <p:cNvSpPr/>
          <p:nvPr/>
        </p:nvSpPr>
        <p:spPr>
          <a:xfrm>
            <a:off x="853690" y="29337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22" name="Oval 21"/>
          <p:cNvSpPr/>
          <p:nvPr/>
        </p:nvSpPr>
        <p:spPr>
          <a:xfrm>
            <a:off x="835096" y="374612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603820675"/>
              </p:ext>
            </p:extLst>
          </p:nvPr>
        </p:nvGraphicFramePr>
        <p:xfrm>
          <a:off x="5267961" y="4439019"/>
          <a:ext cx="2013268" cy="644284"/>
        </p:xfrm>
        <a:graphic>
          <a:graphicData uri="http://schemas.openxmlformats.org/drawingml/2006/table">
            <a:tbl>
              <a:tblPr/>
              <a:tblGrid>
                <a:gridCol w="2013268"/>
              </a:tblGrid>
              <a:tr h="171082">
                <a:tc>
                  <a:txBody>
                    <a:bodyPr/>
                    <a:lstStyle/>
                    <a:p>
                      <a:pPr marL="0" marR="0" algn="l">
                        <a:lnSpc>
                          <a:spcPct val="115000"/>
                        </a:lnSpc>
                        <a:spcBef>
                          <a:spcPts val="0"/>
                        </a:spcBef>
                        <a:spcAft>
                          <a:spcPts val="0"/>
                        </a:spcAft>
                      </a:pPr>
                      <a:r>
                        <a:rPr lang="en-US" sz="900" b="1" dirty="0" smtClean="0">
                          <a:solidFill>
                            <a:srgbClr val="000000"/>
                          </a:solidFill>
                          <a:latin typeface="+mn-lt"/>
                          <a:ea typeface="Times New Roman"/>
                          <a:cs typeface="Times New Roman"/>
                        </a:rPr>
                        <a:t>Standard RI.</a:t>
                      </a:r>
                      <a:r>
                        <a:rPr lang="en-US" sz="900" b="1" baseline="0" dirty="0" smtClean="0">
                          <a:solidFill>
                            <a:srgbClr val="000000"/>
                          </a:solidFill>
                          <a:latin typeface="+mn-lt"/>
                          <a:ea typeface="Times New Roman"/>
                          <a:cs typeface="Times New Roman"/>
                        </a:rPr>
                        <a:t>2.6</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62686">
                <a:tc>
                  <a:txBody>
                    <a:bodyPr/>
                    <a:lstStyle/>
                    <a:p>
                      <a:pPr marL="0" marR="0" algn="l" defTabSz="966612" rtl="0" eaLnBrk="1" latinLnBrk="0" hangingPunct="1">
                        <a:lnSpc>
                          <a:spcPct val="115000"/>
                        </a:lnSpc>
                        <a:spcBef>
                          <a:spcPts val="0"/>
                        </a:spcBef>
                        <a:spcAft>
                          <a:spcPts val="0"/>
                        </a:spcAft>
                      </a:pPr>
                      <a:r>
                        <a:rPr lang="en-US" sz="900" b="1" kern="1200" dirty="0" smtClean="0">
                          <a:solidFill>
                            <a:srgbClr val="000000"/>
                          </a:solidFill>
                          <a:latin typeface="+mn-lt"/>
                          <a:ea typeface="Times New Roman"/>
                          <a:cs typeface="Times New Roman"/>
                        </a:rPr>
                        <a:t>Identify the main purpose of a text, including what the author wants to answer, explain, or describe.</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24828867"/>
              </p:ext>
            </p:extLst>
          </p:nvPr>
        </p:nvGraphicFramePr>
        <p:xfrm>
          <a:off x="5334000" y="9136380"/>
          <a:ext cx="1920240" cy="653470"/>
        </p:xfrm>
        <a:graphic>
          <a:graphicData uri="http://schemas.openxmlformats.org/drawingml/2006/table">
            <a:tbl>
              <a:tblPr/>
              <a:tblGrid>
                <a:gridCol w="1920240"/>
              </a:tblGrid>
              <a:tr h="154229">
                <a:tc>
                  <a:txBody>
                    <a:bodyPr/>
                    <a:lstStyle/>
                    <a:p>
                      <a:pPr marL="0" marR="0" algn="l">
                        <a:lnSpc>
                          <a:spcPct val="115000"/>
                        </a:lnSpc>
                        <a:spcBef>
                          <a:spcPts val="0"/>
                        </a:spcBef>
                        <a:spcAft>
                          <a:spcPts val="0"/>
                        </a:spcAft>
                      </a:pPr>
                      <a:r>
                        <a:rPr lang="en-US" sz="900" b="1" dirty="0" smtClean="0">
                          <a:solidFill>
                            <a:srgbClr val="000000"/>
                          </a:solidFill>
                          <a:latin typeface="+mn-lt"/>
                          <a:ea typeface="Times New Roman"/>
                          <a:cs typeface="Times New Roman"/>
                        </a:rPr>
                        <a:t>Standard RI.</a:t>
                      </a:r>
                      <a:r>
                        <a:rPr lang="en-US" sz="900" b="1" baseline="0" dirty="0" smtClean="0">
                          <a:solidFill>
                            <a:srgbClr val="000000"/>
                          </a:solidFill>
                          <a:latin typeface="+mn-lt"/>
                          <a:ea typeface="Times New Roman"/>
                          <a:cs typeface="Times New Roman"/>
                        </a:rPr>
                        <a:t>2.7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5736">
                <a:tc>
                  <a:txBody>
                    <a:bodyPr/>
                    <a:lstStyle/>
                    <a:p>
                      <a:pPr marL="0" marR="0" algn="l" defTabSz="966612" rtl="0" eaLnBrk="1" latinLnBrk="0" hangingPunct="1">
                        <a:lnSpc>
                          <a:spcPct val="115000"/>
                        </a:lnSpc>
                        <a:spcBef>
                          <a:spcPts val="0"/>
                        </a:spcBef>
                        <a:spcAft>
                          <a:spcPts val="0"/>
                        </a:spcAft>
                      </a:pPr>
                      <a:r>
                        <a:rPr lang="en-US" sz="900" dirty="0" smtClean="0"/>
                        <a:t>Explain how specific images (e.g., a diagram showing how a machine works) contribute to and clarify a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Rectangle 11"/>
          <p:cNvSpPr/>
          <p:nvPr/>
        </p:nvSpPr>
        <p:spPr>
          <a:xfrm>
            <a:off x="515326" y="5364480"/>
            <a:ext cx="6479834" cy="3611522"/>
          </a:xfrm>
          <a:prstGeom prst="rect">
            <a:avLst/>
          </a:prstGeom>
          <a:ln>
            <a:noFill/>
          </a:ln>
        </p:spPr>
        <p:txBody>
          <a:bodyPr wrap="square" lIns="101874" tIns="50937" rIns="101874" bIns="50937">
            <a:spAutoFit/>
          </a:bodyPr>
          <a:lstStyle/>
          <a:p>
            <a:pPr marL="638535" indent="-514719"/>
            <a:r>
              <a:rPr lang="en-US" sz="1900" b="1" dirty="0">
                <a:latin typeface="Helvetica" panose="020B0604020202020204" pitchFamily="34" charset="0"/>
                <a:cs typeface="Helvetica" panose="020B0604020202020204" pitchFamily="34" charset="0"/>
              </a:rPr>
              <a:t>18</a:t>
            </a:r>
            <a:r>
              <a:rPr lang="en-US" sz="1900" dirty="0">
                <a:latin typeface="Helvetica" panose="020B0604020202020204" pitchFamily="34" charset="0"/>
                <a:cs typeface="Helvetica" panose="020B0604020202020204" pitchFamily="34" charset="0"/>
              </a:rPr>
              <a:t>.  </a:t>
            </a:r>
            <a:r>
              <a:rPr lang="en-US" sz="1900" b="1" dirty="0">
                <a:latin typeface="Helvetica" panose="020B0604020202020204" pitchFamily="34" charset="0"/>
                <a:cs typeface="Helvetica" panose="020B0604020202020204" pitchFamily="34" charset="0"/>
              </a:rPr>
              <a:t>Which sentence from African Animals, helps the   reader understand the photograph in </a:t>
            </a:r>
            <a:r>
              <a:rPr lang="en-US" sz="1900" b="1" u="sng" dirty="0">
                <a:latin typeface="Helvetica" panose="020B0604020202020204" pitchFamily="34" charset="0"/>
                <a:cs typeface="Helvetica" panose="020B0604020202020204" pitchFamily="34" charset="0"/>
              </a:rPr>
              <a:t>Figure 2</a:t>
            </a:r>
            <a:r>
              <a:rPr lang="en-US" sz="1900" b="1" dirty="0">
                <a:latin typeface="Helvetica" panose="020B0604020202020204" pitchFamily="34" charset="0"/>
                <a:cs typeface="Helvetica" panose="020B0604020202020204" pitchFamily="34" charset="0"/>
              </a:rPr>
              <a:t>?</a:t>
            </a:r>
          </a:p>
          <a:p>
            <a:pPr marL="302832" indent="-184041"/>
            <a:endParaRPr lang="en-US" sz="1900" dirty="0">
              <a:latin typeface="Helvetica" pitchFamily="34" charset="0"/>
              <a:cs typeface="Helvetica" pitchFamily="34" charset="0"/>
            </a:endParaRPr>
          </a:p>
          <a:p>
            <a:pPr lvl="2" indent="-361390">
              <a:buFont typeface="+mj-lt"/>
              <a:buAutoNum type="alphaUcPeriod"/>
            </a:pPr>
            <a:r>
              <a:rPr lang="en-US" sz="1900" dirty="0">
                <a:latin typeface="Helvetica" pitchFamily="34" charset="0"/>
                <a:cs typeface="Helvetica" pitchFamily="34" charset="0"/>
              </a:rPr>
              <a:t>Africa’s savannah is home to many different types of animals.</a:t>
            </a:r>
          </a:p>
          <a:p>
            <a:pPr lvl="2" indent="-361390">
              <a:buFont typeface="+mj-lt"/>
              <a:buAutoNum type="alphaUcPeriod"/>
            </a:pPr>
            <a:endParaRPr lang="en-US" sz="1900" dirty="0">
              <a:latin typeface="Helvetica" pitchFamily="34" charset="0"/>
              <a:cs typeface="Helvetica" pitchFamily="34" charset="0"/>
            </a:endParaRPr>
          </a:p>
          <a:p>
            <a:pPr lvl="2" indent="-361390">
              <a:buFont typeface="+mj-lt"/>
              <a:buAutoNum type="alphaUcPeriod"/>
            </a:pPr>
            <a:r>
              <a:rPr lang="en-US" sz="1900" dirty="0">
                <a:latin typeface="Helvetica" pitchFamily="34" charset="0"/>
                <a:cs typeface="Helvetica" pitchFamily="34" charset="0"/>
              </a:rPr>
              <a:t>Lions are big cats with gold-colored fur.</a:t>
            </a:r>
          </a:p>
          <a:p>
            <a:pPr lvl="2" indent="-361390">
              <a:buFont typeface="+mj-lt"/>
              <a:buAutoNum type="alphaUcPeriod"/>
            </a:pPr>
            <a:endParaRPr lang="en-US" sz="1900" dirty="0">
              <a:latin typeface="Helvetica" pitchFamily="34" charset="0"/>
              <a:cs typeface="Helvetica" pitchFamily="34" charset="0"/>
            </a:endParaRPr>
          </a:p>
          <a:p>
            <a:pPr lvl="2" indent="-361390">
              <a:buFont typeface="+mj-lt"/>
              <a:buAutoNum type="alphaUcPeriod"/>
            </a:pPr>
            <a:r>
              <a:rPr lang="en-US" sz="1900" dirty="0">
                <a:latin typeface="Helvetica" pitchFamily="34" charset="0"/>
                <a:cs typeface="Helvetica" pitchFamily="34" charset="0"/>
              </a:rPr>
              <a:t>Their height helps them reach leaves on tall trees.</a:t>
            </a:r>
          </a:p>
          <a:p>
            <a:pPr lvl="2" indent="-361390">
              <a:buFont typeface="+mj-lt"/>
              <a:buAutoNum type="alphaUcPeriod"/>
            </a:pPr>
            <a:endParaRPr lang="en-US" sz="1900" dirty="0">
              <a:latin typeface="Helvetica" pitchFamily="34" charset="0"/>
              <a:cs typeface="Helvetica" pitchFamily="34" charset="0"/>
            </a:endParaRPr>
          </a:p>
          <a:p>
            <a:pPr lvl="2" indent="-361390">
              <a:buFont typeface="+mj-lt"/>
              <a:buAutoNum type="alphaUcPeriod"/>
            </a:pPr>
            <a:r>
              <a:rPr lang="en-US" sz="1900" dirty="0">
                <a:latin typeface="Helvetica" pitchFamily="34" charset="0"/>
                <a:cs typeface="Helvetica" pitchFamily="34" charset="0"/>
              </a:rPr>
              <a:t>They are herbivores that eat mainly grasses.</a:t>
            </a:r>
          </a:p>
        </p:txBody>
      </p:sp>
      <p:sp>
        <p:nvSpPr>
          <p:cNvPr id="13" name="Oval 12"/>
          <p:cNvSpPr/>
          <p:nvPr/>
        </p:nvSpPr>
        <p:spPr>
          <a:xfrm>
            <a:off x="868149" y="63044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867300" y="712906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
        <p:nvSpPr>
          <p:cNvPr id="18" name="Oval 17"/>
          <p:cNvSpPr/>
          <p:nvPr/>
        </p:nvSpPr>
        <p:spPr>
          <a:xfrm>
            <a:off x="867300" y="774919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Oval 18"/>
          <p:cNvSpPr/>
          <p:nvPr/>
        </p:nvSpPr>
        <p:spPr>
          <a:xfrm>
            <a:off x="869353" y="853151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rgbClr val="FF0000"/>
              </a:solidFill>
            </a:endParaRPr>
          </a:p>
        </p:txBody>
      </p:sp>
    </p:spTree>
    <p:extLst>
      <p:ext uri="{BB962C8B-B14F-4D97-AF65-F5344CB8AC3E}">
        <p14:creationId xmlns:p14="http://schemas.microsoft.com/office/powerpoint/2010/main" val="735132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54923" y="675229"/>
            <a:ext cx="6436422" cy="3319122"/>
          </a:xfrm>
          <a:prstGeom prst="rect">
            <a:avLst/>
          </a:prstGeom>
        </p:spPr>
        <p:txBody>
          <a:bodyPr wrap="square" lIns="101862" tIns="50931" rIns="101862" bIns="50931">
            <a:spAutoFit/>
          </a:bodyPr>
          <a:lstStyle/>
          <a:p>
            <a:pPr marL="571321" indent="-571321"/>
            <a:r>
              <a:rPr lang="en-US" sz="1900" b="1" dirty="0">
                <a:latin typeface="Helvetica" pitchFamily="34" charset="0"/>
              </a:rPr>
              <a:t>19.    Why might the author have included Figures 1 and 2 in the </a:t>
            </a:r>
            <a:r>
              <a:rPr lang="en-US" sz="1900" b="1" dirty="0" smtClean="0">
                <a:latin typeface="Helvetica" pitchFamily="34" charset="0"/>
              </a:rPr>
              <a:t>text, </a:t>
            </a:r>
            <a:r>
              <a:rPr lang="en-US" sz="1900" b="1" i="1" u="sng" dirty="0">
                <a:latin typeface="Helvetica" pitchFamily="34" charset="0"/>
              </a:rPr>
              <a:t>African Animals</a:t>
            </a:r>
            <a:r>
              <a:rPr lang="en-US" sz="1900" b="1" dirty="0">
                <a:latin typeface="Helvetica" pitchFamily="34" charset="0"/>
              </a:rPr>
              <a:t>?</a:t>
            </a:r>
          </a:p>
          <a:p>
            <a:pPr marL="382015" indent="382015"/>
            <a:endParaRPr lang="en-US" sz="1900" dirty="0">
              <a:latin typeface="Helvetica" pitchFamily="34" charset="0"/>
            </a:endParaRPr>
          </a:p>
          <a:p>
            <a:pPr marL="895009" indent="-380291">
              <a:buFont typeface="+mj-lt"/>
              <a:buAutoNum type="alphaUcPeriod"/>
            </a:pPr>
            <a:r>
              <a:rPr lang="en-US" sz="1900" dirty="0">
                <a:latin typeface="Helvetica" pitchFamily="34" charset="0"/>
              </a:rPr>
              <a:t>to provide an example of African animals for the reader</a:t>
            </a:r>
          </a:p>
          <a:p>
            <a:pPr marL="895009" indent="-380291">
              <a:buFont typeface="+mj-lt"/>
              <a:buAutoNum type="alphaUcPeriod"/>
            </a:pPr>
            <a:endParaRPr lang="en-US" sz="1900" dirty="0">
              <a:solidFill>
                <a:srgbClr val="FF0000"/>
              </a:solidFill>
              <a:latin typeface="Helvetica" pitchFamily="34" charset="0"/>
              <a:cs typeface="Helvetica" pitchFamily="34" charset="0"/>
            </a:endParaRPr>
          </a:p>
          <a:p>
            <a:pPr marL="895009" indent="-380291">
              <a:buFont typeface="+mj-lt"/>
              <a:buAutoNum type="alphaUcPeriod"/>
            </a:pPr>
            <a:r>
              <a:rPr lang="en-US" sz="1900" dirty="0">
                <a:latin typeface="Helvetica" pitchFamily="34" charset="0"/>
                <a:cs typeface="Helvetica" pitchFamily="34" charset="0"/>
              </a:rPr>
              <a:t>to display animals most readers like</a:t>
            </a:r>
          </a:p>
          <a:p>
            <a:pPr marL="895009" indent="-380291">
              <a:buFont typeface="+mj-lt"/>
              <a:buAutoNum type="alphaUcPeriod"/>
            </a:pPr>
            <a:endParaRPr lang="en-US" sz="1900" dirty="0">
              <a:latin typeface="Helvetica" pitchFamily="34" charset="0"/>
              <a:cs typeface="Helvetica" pitchFamily="34" charset="0"/>
            </a:endParaRPr>
          </a:p>
          <a:p>
            <a:pPr marL="895009" indent="-380291">
              <a:buFont typeface="+mj-lt"/>
              <a:buAutoNum type="alphaUcPeriod"/>
            </a:pPr>
            <a:r>
              <a:rPr lang="en-US" sz="1900" dirty="0">
                <a:latin typeface="Helvetica" pitchFamily="34" charset="0"/>
                <a:cs typeface="Helvetica" pitchFamily="34" charset="0"/>
              </a:rPr>
              <a:t>The author liked these animals the most.</a:t>
            </a:r>
          </a:p>
          <a:p>
            <a:pPr marL="895009" indent="-380291">
              <a:buFont typeface="+mj-lt"/>
              <a:buAutoNum type="alphaUcPeriod"/>
            </a:pPr>
            <a:endParaRPr lang="en-US" sz="1900" dirty="0">
              <a:latin typeface="Helvetica" pitchFamily="34" charset="0"/>
              <a:cs typeface="Helvetica" pitchFamily="34" charset="0"/>
            </a:endParaRPr>
          </a:p>
          <a:p>
            <a:pPr marL="895009" indent="-380291">
              <a:buFont typeface="+mj-lt"/>
              <a:buAutoNum type="alphaUcPeriod"/>
            </a:pPr>
            <a:r>
              <a:rPr lang="en-US" sz="1900" dirty="0">
                <a:latin typeface="Helvetica" pitchFamily="34" charset="0"/>
                <a:cs typeface="Helvetica" pitchFamily="34" charset="0"/>
              </a:rPr>
              <a:t>to show the reader where these animals live</a:t>
            </a:r>
          </a:p>
        </p:txBody>
      </p:sp>
      <p:cxnSp>
        <p:nvCxnSpPr>
          <p:cNvPr id="11" name="Straight Connector 10"/>
          <p:cNvCxnSpPr/>
          <p:nvPr/>
        </p:nvCxnSpPr>
        <p:spPr>
          <a:xfrm>
            <a:off x="364312" y="4872527"/>
            <a:ext cx="6927033"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991691" y="3568337"/>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7" name="Oval 26"/>
          <p:cNvSpPr/>
          <p:nvPr/>
        </p:nvSpPr>
        <p:spPr>
          <a:xfrm>
            <a:off x="1024754" y="3032740"/>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28" name="Oval 27"/>
          <p:cNvSpPr/>
          <p:nvPr/>
        </p:nvSpPr>
        <p:spPr>
          <a:xfrm>
            <a:off x="1123154" y="1613458"/>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rgbClr val="FF0000"/>
              </a:solidFill>
            </a:endParaRPr>
          </a:p>
        </p:txBody>
      </p:sp>
      <p:sp>
        <p:nvSpPr>
          <p:cNvPr id="29" name="Oval 28"/>
          <p:cNvSpPr/>
          <p:nvPr/>
        </p:nvSpPr>
        <p:spPr>
          <a:xfrm>
            <a:off x="1088420" y="2365523"/>
            <a:ext cx="242888" cy="239485"/>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306638411"/>
              </p:ext>
            </p:extLst>
          </p:nvPr>
        </p:nvGraphicFramePr>
        <p:xfrm>
          <a:off x="86360" y="5029200"/>
          <a:ext cx="7513320" cy="4110264"/>
        </p:xfrm>
        <a:graphic>
          <a:graphicData uri="http://schemas.openxmlformats.org/drawingml/2006/table">
            <a:tbl>
              <a:tblPr firstRow="1" bandRow="1">
                <a:tableStyleId>{5940675A-B579-460E-94D1-54222C63F5DA}</a:tableStyleId>
              </a:tblPr>
              <a:tblGrid>
                <a:gridCol w="7513320"/>
              </a:tblGrid>
              <a:tr h="648846">
                <a:tc>
                  <a:txBody>
                    <a:bodyPr/>
                    <a:lstStyle/>
                    <a:p>
                      <a:pPr marL="342900" marR="0" indent="-342900" algn="l" defTabSz="966612" rtl="0" eaLnBrk="1" fontAlgn="auto" latinLnBrk="0" hangingPunct="1">
                        <a:lnSpc>
                          <a:spcPct val="100000"/>
                        </a:lnSpc>
                        <a:spcBef>
                          <a:spcPts val="0"/>
                        </a:spcBef>
                        <a:spcAft>
                          <a:spcPts val="0"/>
                        </a:spcAft>
                        <a:buClrTx/>
                        <a:buSzTx/>
                        <a:buFontTx/>
                        <a:buAutoNum type="arabicPeriod" startAt="20"/>
                        <a:tabLst/>
                        <a:defRPr/>
                      </a:pPr>
                      <a:r>
                        <a:rPr lang="en-US" sz="1800" b="1" dirty="0" smtClean="0"/>
                        <a:t>In what way are the animals in the text</a:t>
                      </a:r>
                      <a:r>
                        <a:rPr lang="en-US" sz="1800" b="1" dirty="0" smtClean="0">
                          <a:solidFill>
                            <a:schemeClr val="tx1"/>
                          </a:solidFill>
                        </a:rPr>
                        <a:t>, </a:t>
                      </a:r>
                      <a:r>
                        <a:rPr lang="en-US" sz="1800" b="1" i="1" u="sng" dirty="0" smtClean="0">
                          <a:solidFill>
                            <a:schemeClr val="tx1"/>
                          </a:solidFill>
                        </a:rPr>
                        <a:t>African Animals</a:t>
                      </a:r>
                      <a:r>
                        <a:rPr lang="en-US" sz="1800" b="1" i="1" u="none" dirty="0" smtClean="0">
                          <a:solidFill>
                            <a:schemeClr val="tx1"/>
                          </a:solidFill>
                        </a:rPr>
                        <a:t>, </a:t>
                      </a:r>
                      <a:r>
                        <a:rPr lang="en-US" sz="1800" b="1" dirty="0" smtClean="0"/>
                        <a:t>the same? </a:t>
                      </a:r>
                    </a:p>
                    <a:p>
                      <a:pPr marL="0" marR="0" indent="0" algn="l" defTabSz="966612"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rPr>
                        <a:t>       </a:t>
                      </a:r>
                    </a:p>
                  </a:txBody>
                  <a:tcPr marL="115615" marR="115615" marT="56199" marB="5619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566">
                <a:tc>
                  <a:txBody>
                    <a:bodyPr/>
                    <a:lstStyle/>
                    <a:p>
                      <a:endParaRPr lang="en-US" sz="1300" dirty="0"/>
                    </a:p>
                  </a:txBody>
                  <a:tcPr marL="115615" marR="115615" marT="56199" marB="5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54030257"/>
              </p:ext>
            </p:extLst>
          </p:nvPr>
        </p:nvGraphicFramePr>
        <p:xfrm>
          <a:off x="4981417" y="4107180"/>
          <a:ext cx="2331720" cy="630936"/>
        </p:xfrm>
        <a:graphic>
          <a:graphicData uri="http://schemas.openxmlformats.org/drawingml/2006/table">
            <a:tbl>
              <a:tblPr/>
              <a:tblGrid>
                <a:gridCol w="2331720"/>
              </a:tblGrid>
              <a:tr h="154229">
                <a:tc>
                  <a:txBody>
                    <a:bodyPr/>
                    <a:lstStyle/>
                    <a:p>
                      <a:pPr marL="0" marR="0" algn="l">
                        <a:lnSpc>
                          <a:spcPct val="115000"/>
                        </a:lnSpc>
                        <a:spcBef>
                          <a:spcPts val="0"/>
                        </a:spcBef>
                        <a:spcAft>
                          <a:spcPts val="0"/>
                        </a:spcAft>
                      </a:pPr>
                      <a:r>
                        <a:rPr lang="en-US" sz="900" b="1" dirty="0" smtClean="0">
                          <a:solidFill>
                            <a:srgbClr val="000000"/>
                          </a:solidFill>
                          <a:latin typeface="+mn-lt"/>
                          <a:ea typeface="Times New Roman"/>
                          <a:cs typeface="Times New Roman"/>
                        </a:rPr>
                        <a:t>Standard RI.</a:t>
                      </a:r>
                      <a:r>
                        <a:rPr lang="en-US" sz="900" b="1" baseline="0" dirty="0" smtClean="0">
                          <a:solidFill>
                            <a:srgbClr val="000000"/>
                          </a:solidFill>
                          <a:latin typeface="+mn-lt"/>
                          <a:ea typeface="Times New Roman"/>
                          <a:cs typeface="Times New Roman"/>
                        </a:rPr>
                        <a:t>2.7</a:t>
                      </a:r>
                      <a:endParaRPr lang="en-US" sz="90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62686">
                <a:tc>
                  <a:txBody>
                    <a:bodyPr/>
                    <a:lstStyle/>
                    <a:p>
                      <a:pPr marL="0" marR="0" algn="l" defTabSz="966612" rtl="0" eaLnBrk="1" latinLnBrk="0" hangingPunct="1">
                        <a:lnSpc>
                          <a:spcPct val="115000"/>
                        </a:lnSpc>
                        <a:spcBef>
                          <a:spcPts val="0"/>
                        </a:spcBef>
                        <a:spcAft>
                          <a:spcPts val="0"/>
                        </a:spcAft>
                      </a:pPr>
                      <a:r>
                        <a:rPr lang="en-US" sz="900" dirty="0" smtClean="0"/>
                        <a:t>Explain how specific images (e.g., a diagram showing how a machine works) contribute to and clarify a text.</a:t>
                      </a:r>
                      <a:endParaRPr lang="en-US" sz="900" b="1"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25017879"/>
              </p:ext>
            </p:extLst>
          </p:nvPr>
        </p:nvGraphicFramePr>
        <p:xfrm>
          <a:off x="5181601" y="9220200"/>
          <a:ext cx="2185988" cy="653470"/>
        </p:xfrm>
        <a:graphic>
          <a:graphicData uri="http://schemas.openxmlformats.org/drawingml/2006/table">
            <a:tbl>
              <a:tblPr/>
              <a:tblGrid>
                <a:gridCol w="2185988"/>
              </a:tblGrid>
              <a:tr h="154229">
                <a:tc>
                  <a:txBody>
                    <a:bodyPr/>
                    <a:lstStyle/>
                    <a:p>
                      <a:pPr marL="0" marR="0" algn="l">
                        <a:lnSpc>
                          <a:spcPct val="115000"/>
                        </a:lnSpc>
                        <a:spcBef>
                          <a:spcPts val="0"/>
                        </a:spcBef>
                        <a:spcAft>
                          <a:spcPts val="0"/>
                        </a:spcAft>
                      </a:pPr>
                      <a:r>
                        <a:rPr lang="en-US" sz="900" b="0" dirty="0" smtClean="0">
                          <a:solidFill>
                            <a:srgbClr val="000000"/>
                          </a:solidFill>
                          <a:latin typeface="+mn-lt"/>
                          <a:ea typeface="Times New Roman"/>
                          <a:cs typeface="Times New Roman"/>
                        </a:rPr>
                        <a:t>Standard RI.</a:t>
                      </a:r>
                      <a:r>
                        <a:rPr lang="en-US" sz="900" b="0" baseline="0" dirty="0" smtClean="0">
                          <a:solidFill>
                            <a:srgbClr val="000000"/>
                          </a:solidFill>
                          <a:latin typeface="+mn-lt"/>
                          <a:ea typeface="Times New Roman"/>
                          <a:cs typeface="Times New Roman"/>
                        </a:rPr>
                        <a:t>2.6</a:t>
                      </a:r>
                      <a:endParaRPr lang="en-US" sz="900" b="0" dirty="0">
                        <a:latin typeface="Calibri"/>
                        <a:ea typeface="Calibri"/>
                        <a:cs typeface="Times New Roman"/>
                      </a:endParaRPr>
                    </a:p>
                  </a:txBody>
                  <a:tcPr marL="33840" marR="338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r>
              <a:tr h="495736">
                <a:tc>
                  <a:txBody>
                    <a:bodyPr/>
                    <a:lstStyle/>
                    <a:p>
                      <a:pPr marL="0" marR="0" algn="l" defTabSz="966612" rtl="0" eaLnBrk="1" latinLnBrk="0" hangingPunct="1">
                        <a:lnSpc>
                          <a:spcPct val="115000"/>
                        </a:lnSpc>
                        <a:spcBef>
                          <a:spcPts val="0"/>
                        </a:spcBef>
                        <a:spcAft>
                          <a:spcPts val="0"/>
                        </a:spcAft>
                      </a:pPr>
                      <a:r>
                        <a:rPr lang="en-US" sz="900" b="0" kern="1200" dirty="0" smtClean="0">
                          <a:solidFill>
                            <a:srgbClr val="000000"/>
                          </a:solidFill>
                          <a:latin typeface="+mn-lt"/>
                          <a:ea typeface="Times New Roman"/>
                          <a:cs typeface="Times New Roman"/>
                        </a:rPr>
                        <a:t>Identify the main purpose of a text, including what the author wants to answer, explain, or describe.</a:t>
                      </a:r>
                      <a:endParaRPr lang="en-US" sz="900" b="0" kern="1200" dirty="0">
                        <a:solidFill>
                          <a:srgbClr val="000000"/>
                        </a:solidFill>
                        <a:latin typeface="+mn-lt"/>
                        <a:ea typeface="Times New Roman"/>
                        <a:cs typeface="Times New Roman"/>
                      </a:endParaRPr>
                    </a:p>
                  </a:txBody>
                  <a:tcPr marL="33840" marR="338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r>
            </a:tbl>
          </a:graphicData>
        </a:graphic>
      </p:graphicFrame>
      <p:sp>
        <p:nvSpPr>
          <p:cNvPr id="12" name="Slide Number Placeholder 11"/>
          <p:cNvSpPr>
            <a:spLocks noGrp="1"/>
          </p:cNvSpPr>
          <p:nvPr>
            <p:ph type="sldNum" sz="quarter" idx="12"/>
          </p:nvPr>
        </p:nvSpPr>
        <p:spPr/>
        <p:txBody>
          <a:bodyPr/>
          <a:lstStyle/>
          <a:p>
            <a:fld id="{CF669FE8-2A6A-4FDA-B6E7-4A7C87AD6E1D}" type="slidenum">
              <a:rPr lang="en-US" smtClean="0"/>
              <a:pPr/>
              <a:t>31</a:t>
            </a:fld>
            <a:endParaRPr lang="en-US" dirty="0"/>
          </a:p>
        </p:txBody>
      </p:sp>
    </p:spTree>
    <p:extLst>
      <p:ext uri="{BB962C8B-B14F-4D97-AF65-F5344CB8AC3E}">
        <p14:creationId xmlns:p14="http://schemas.microsoft.com/office/powerpoint/2010/main" val="2178622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2" name="TextBox 1"/>
          <p:cNvSpPr txBox="1"/>
          <p:nvPr/>
        </p:nvSpPr>
        <p:spPr>
          <a:xfrm>
            <a:off x="658576" y="6545944"/>
            <a:ext cx="6396038" cy="983420"/>
          </a:xfrm>
          <a:prstGeom prst="rect">
            <a:avLst/>
          </a:prstGeom>
          <a:noFill/>
        </p:spPr>
        <p:txBody>
          <a:bodyPr wrap="square" lIns="96356" tIns="48178" rIns="96356" bIns="48178"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6"/>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2518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5" name="TextBox 4"/>
          <p:cNvSpPr txBox="1"/>
          <p:nvPr/>
        </p:nvSpPr>
        <p:spPr>
          <a:xfrm>
            <a:off x="242887" y="304801"/>
            <a:ext cx="7448550" cy="7263513"/>
          </a:xfrm>
          <a:prstGeom prst="rect">
            <a:avLst/>
          </a:prstGeom>
          <a:noFill/>
        </p:spPr>
        <p:txBody>
          <a:bodyPr wrap="square" lIns="91427" tIns="45713" rIns="91427" bIns="45713" rtlCol="0">
            <a:spAutoFit/>
          </a:bodyPr>
          <a:lstStyle/>
          <a:p>
            <a:r>
              <a:rPr lang="en-US" sz="1800" b="1" u="sng" dirty="0" smtClean="0"/>
              <a:t>Student Directions</a:t>
            </a:r>
            <a:r>
              <a:rPr lang="en-US" sz="1300" b="1" dirty="0" smtClean="0"/>
              <a:t>  </a:t>
            </a:r>
            <a:endParaRPr lang="en-US" sz="1300" b="1" dirty="0"/>
          </a:p>
          <a:p>
            <a:endParaRPr lang="en-US" sz="1600" b="1" u="sng" dirty="0"/>
          </a:p>
          <a:p>
            <a:r>
              <a:rPr lang="en-US" sz="1600" b="1" u="sng" dirty="0"/>
              <a:t>Part 2</a:t>
            </a:r>
            <a:r>
              <a:rPr lang="en-US" sz="1600" b="1" dirty="0"/>
              <a:t> </a:t>
            </a:r>
          </a:p>
          <a:p>
            <a:r>
              <a:rPr lang="en-US" sz="1600" b="1" dirty="0" smtClean="0"/>
              <a:t>Performance Task:</a:t>
            </a:r>
            <a:endParaRPr lang="en-US" sz="1600" b="1" dirty="0"/>
          </a:p>
          <a:p>
            <a:r>
              <a:rPr lang="en-US" sz="1600" dirty="0"/>
              <a:t>Your class is creating a poster exhibit about Africa.  You have been asked to create a poster so people will want to go on an African Safari.   Give your poster a title.  </a:t>
            </a:r>
          </a:p>
          <a:p>
            <a:r>
              <a:rPr lang="en-US" sz="1600" dirty="0"/>
              <a:t>Your poster will have three parts:</a:t>
            </a:r>
          </a:p>
          <a:p>
            <a:endParaRPr lang="en-US" sz="1600" dirty="0"/>
          </a:p>
          <a:p>
            <a:pPr marL="382059" indent="-382059">
              <a:buAutoNum type="arabicPeriod"/>
            </a:pPr>
            <a:r>
              <a:rPr lang="en-US" sz="1600" dirty="0"/>
              <a:t>Illustrations that tell about your poster</a:t>
            </a:r>
          </a:p>
          <a:p>
            <a:pPr marL="382059" indent="-382059">
              <a:buAutoNum type="arabicPeriod"/>
            </a:pPr>
            <a:r>
              <a:rPr lang="en-US" sz="1600" dirty="0"/>
              <a:t>An exciting introduction</a:t>
            </a:r>
          </a:p>
          <a:p>
            <a:pPr marL="382059" indent="-382059">
              <a:buAutoNum type="arabicPeriod"/>
            </a:pPr>
            <a:r>
              <a:rPr lang="en-US" sz="1600" dirty="0"/>
              <a:t>Basic information which should include:</a:t>
            </a:r>
          </a:p>
          <a:p>
            <a:pPr marL="382059" indent="187492">
              <a:buFont typeface="Arial" panose="020B0604020202020204" pitchFamily="34" charset="0"/>
              <a:buChar char="•"/>
            </a:pPr>
            <a:r>
              <a:rPr lang="en-US" sz="1600" dirty="0"/>
              <a:t>how they will get there</a:t>
            </a:r>
          </a:p>
          <a:p>
            <a:pPr marL="382059" indent="187492">
              <a:buFont typeface="Arial" panose="020B0604020202020204" pitchFamily="34" charset="0"/>
              <a:buChar char="•"/>
            </a:pPr>
            <a:r>
              <a:rPr lang="en-US" sz="1600" dirty="0"/>
              <a:t>where they will stay</a:t>
            </a:r>
          </a:p>
          <a:p>
            <a:pPr marL="382059" indent="187492">
              <a:buFont typeface="Arial" panose="020B0604020202020204" pitchFamily="34" charset="0"/>
              <a:buChar char="•"/>
            </a:pPr>
            <a:r>
              <a:rPr lang="en-US" sz="1600" dirty="0"/>
              <a:t>how they will get around</a:t>
            </a:r>
          </a:p>
          <a:p>
            <a:pPr marL="382059" indent="187492">
              <a:buFont typeface="Arial" panose="020B0604020202020204" pitchFamily="34" charset="0"/>
              <a:buChar char="•"/>
            </a:pPr>
            <a:r>
              <a:rPr lang="en-US" sz="1600" dirty="0"/>
              <a:t>what they will see</a:t>
            </a:r>
          </a:p>
          <a:p>
            <a:pPr marL="382059" indent="-382059">
              <a:buFont typeface="+mj-lt"/>
              <a:buAutoNum type="arabicPeriod"/>
            </a:pPr>
            <a:endParaRPr lang="en-US" sz="1600" dirty="0"/>
          </a:p>
          <a:p>
            <a:r>
              <a:rPr lang="en-US" sz="1600" dirty="0"/>
              <a:t>You may also include other information that you feel would make an African s</a:t>
            </a:r>
            <a:r>
              <a:rPr lang="en-US" sz="1600" dirty="0" smtClean="0"/>
              <a:t>afari </a:t>
            </a:r>
            <a:r>
              <a:rPr lang="en-US" sz="1600" dirty="0"/>
              <a:t>something people would like to do.  Use details and examples from both texts                </a:t>
            </a:r>
            <a:r>
              <a:rPr lang="en-US" sz="1600" b="1" i="1" u="sng" dirty="0"/>
              <a:t>An Adventure in </a:t>
            </a:r>
            <a:r>
              <a:rPr lang="en-US" sz="1600" b="1" i="1" u="sng" dirty="0" smtClean="0"/>
              <a:t>Africa</a:t>
            </a:r>
            <a:r>
              <a:rPr lang="en-US" sz="1600" dirty="0" smtClean="0"/>
              <a:t> </a:t>
            </a:r>
            <a:r>
              <a:rPr lang="en-US" sz="1600" dirty="0"/>
              <a:t>and </a:t>
            </a:r>
            <a:r>
              <a:rPr lang="en-US" sz="1600" b="1" i="1" u="sng" dirty="0"/>
              <a:t>African Animals</a:t>
            </a:r>
            <a:r>
              <a:rPr lang="en-US" sz="1600" dirty="0"/>
              <a:t>.</a:t>
            </a:r>
          </a:p>
          <a:p>
            <a:endParaRPr lang="en-US" sz="1600" dirty="0" smtClean="0"/>
          </a:p>
          <a:p>
            <a:r>
              <a:rPr lang="en-US" sz="1600" dirty="0" smtClean="0"/>
              <a:t>Remember to:</a:t>
            </a:r>
            <a:endParaRPr lang="en-US" sz="1600" dirty="0"/>
          </a:p>
          <a:p>
            <a:pPr marL="342850" indent="-342850">
              <a:buAutoNum type="arabicPeriod"/>
            </a:pPr>
            <a:r>
              <a:rPr lang="en-US" sz="1600" dirty="0"/>
              <a:t>Plan</a:t>
            </a:r>
            <a:r>
              <a:rPr lang="en-US" sz="1600" dirty="0">
                <a:solidFill>
                  <a:schemeClr val="accent6"/>
                </a:solidFill>
              </a:rPr>
              <a:t> </a:t>
            </a:r>
            <a:r>
              <a:rPr lang="en-US" sz="1600" dirty="0"/>
              <a:t>your writing.  You may use your notes and answers.</a:t>
            </a:r>
          </a:p>
          <a:p>
            <a:pPr marL="342850" indent="-342850">
              <a:buAutoNum type="arabicPeriod"/>
            </a:pPr>
            <a:endParaRPr lang="en-US" sz="1600" dirty="0"/>
          </a:p>
          <a:p>
            <a:pPr marL="342850" indent="-342850">
              <a:buAutoNum type="arabicPeriod"/>
            </a:pPr>
            <a:r>
              <a:rPr lang="en-US" sz="1600" dirty="0" smtClean="0"/>
              <a:t>Write, </a:t>
            </a:r>
            <a:r>
              <a:rPr lang="en-US" sz="1600" dirty="0"/>
              <a:t>Revise and Edit your </a:t>
            </a:r>
            <a:r>
              <a:rPr lang="en-US" sz="1600" dirty="0" smtClean="0"/>
              <a:t>rough draft</a:t>
            </a:r>
            <a:r>
              <a:rPr lang="en-US" sz="1600" dirty="0"/>
              <a:t>.</a:t>
            </a:r>
          </a:p>
          <a:p>
            <a:pPr marL="342850" indent="-342850">
              <a:buAutoNum type="arabicPeriod"/>
            </a:pPr>
            <a:endParaRPr lang="en-US" sz="1600" dirty="0"/>
          </a:p>
          <a:p>
            <a:pPr marL="342850" indent="-342850">
              <a:buAutoNum type="arabicPeriod"/>
            </a:pPr>
            <a:r>
              <a:rPr lang="en-US" sz="1600" dirty="0"/>
              <a:t>Complete your poster, introduction, and basic information.</a:t>
            </a:r>
          </a:p>
          <a:p>
            <a:pPr marL="342850" indent="-342850">
              <a:buAutoNum type="arabicPeriod"/>
            </a:pPr>
            <a:endParaRPr lang="en-US" sz="1600" b="1" dirty="0"/>
          </a:p>
          <a:p>
            <a:pPr algn="ctr"/>
            <a:r>
              <a:rPr lang="en-US" sz="1600" b="1" u="sng" dirty="0"/>
              <a:t>How you will be scored</a:t>
            </a:r>
          </a:p>
          <a:p>
            <a:endParaRPr lang="en-US" sz="1600" b="1" u="sng" dirty="0"/>
          </a:p>
        </p:txBody>
      </p:sp>
      <p:graphicFrame>
        <p:nvGraphicFramePr>
          <p:cNvPr id="6" name="Table 5"/>
          <p:cNvGraphicFramePr>
            <a:graphicFrameLocks noGrp="1"/>
          </p:cNvGraphicFramePr>
          <p:nvPr>
            <p:extLst>
              <p:ext uri="{D42A27DB-BD31-4B8C-83A1-F6EECF244321}">
                <p14:modId xmlns:p14="http://schemas.microsoft.com/office/powerpoint/2010/main" val="686808900"/>
              </p:ext>
            </p:extLst>
          </p:nvPr>
        </p:nvGraphicFramePr>
        <p:xfrm>
          <a:off x="1143000" y="7391400"/>
          <a:ext cx="5257800" cy="2102427"/>
        </p:xfrm>
        <a:graphic>
          <a:graphicData uri="http://schemas.openxmlformats.org/drawingml/2006/table">
            <a:tbl>
              <a:tblPr firstRow="1" bandRow="1">
                <a:tableStyleId>{5940675A-B579-460E-94D1-54222C63F5DA}</a:tableStyleId>
              </a:tblPr>
              <a:tblGrid>
                <a:gridCol w="1034019"/>
                <a:gridCol w="4223781"/>
              </a:tblGrid>
              <a:tr h="290945">
                <a:tc>
                  <a:txBody>
                    <a:bodyPr/>
                    <a:lstStyle/>
                    <a:p>
                      <a:pPr algn="r"/>
                      <a:r>
                        <a:rPr lang="en-US" sz="1100" b="0" dirty="0" smtClean="0"/>
                        <a:t>Purpose</a:t>
                      </a:r>
                      <a:endParaRPr lang="en-US" sz="1100" b="0" dirty="0"/>
                    </a:p>
                  </a:txBody>
                  <a:tcPr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mn-lt"/>
                          <a:ea typeface="+mn-ea"/>
                          <a:cs typeface="+mn-cs"/>
                        </a:rPr>
                        <a:t>Did you write only about the topic?</a:t>
                      </a:r>
                    </a:p>
                  </a:txBody>
                  <a:tcPr anchor="ctr">
                    <a:lnB w="12700" cap="flat" cmpd="sng" algn="ctr">
                      <a:solidFill>
                        <a:schemeClr val="bg1">
                          <a:lumMod val="50000"/>
                        </a:schemeClr>
                      </a:solidFill>
                      <a:prstDash val="solid"/>
                      <a:round/>
                      <a:headEnd type="none" w="med" len="med"/>
                      <a:tailEnd type="none" w="med" len="med"/>
                    </a:lnB>
                    <a:solidFill>
                      <a:schemeClr val="bg2"/>
                    </a:solidFill>
                  </a:tcPr>
                </a:tc>
              </a:tr>
              <a:tr h="363682">
                <a:tc>
                  <a:txBody>
                    <a:bodyPr/>
                    <a:lstStyle/>
                    <a:p>
                      <a:pPr algn="r"/>
                      <a:r>
                        <a:rPr lang="en-US" sz="1100" b="0" dirty="0" smtClean="0"/>
                        <a:t>Organization</a:t>
                      </a:r>
                      <a:endParaRPr lang="en-US" sz="1100" b="0" dirty="0"/>
                    </a:p>
                  </a:txBody>
                  <a:tcPr anchor="ctr">
                    <a:lnT w="12700" cap="flat" cmpd="sng" algn="ctr">
                      <a:noFill/>
                      <a:prstDash val="solid"/>
                      <a:round/>
                      <a:headEnd type="none" w="med" len="med"/>
                      <a:tailEnd type="none" w="med" len="med"/>
                    </a:lnT>
                    <a:solidFill>
                      <a:schemeClr val="bg2"/>
                    </a:solidFill>
                  </a:tcPr>
                </a:tc>
                <a:tc>
                  <a:txBody>
                    <a:bodyPr/>
                    <a:lstStyle/>
                    <a:p>
                      <a:r>
                        <a:rPr lang="en-US" sz="1100" b="1" dirty="0" smtClean="0"/>
                        <a:t>Do your ideas go together?  Do they make sense?</a:t>
                      </a:r>
                    </a:p>
                  </a:txBody>
                  <a:tcPr anchor="ctr">
                    <a:lnT w="12700" cap="flat" cmpd="sng" algn="ctr">
                      <a:solidFill>
                        <a:schemeClr val="bg1">
                          <a:lumMod val="50000"/>
                        </a:schemeClr>
                      </a:solidFill>
                      <a:prstDash val="solid"/>
                      <a:round/>
                      <a:headEnd type="none" w="med" len="med"/>
                      <a:tailEnd type="none" w="med" len="med"/>
                    </a:lnT>
                    <a:solidFill>
                      <a:schemeClr val="bg2"/>
                    </a:solidFill>
                  </a:tcPr>
                </a:tc>
              </a:tr>
              <a:tr h="365760">
                <a:tc>
                  <a:txBody>
                    <a:bodyPr/>
                    <a:lstStyle/>
                    <a:p>
                      <a:pPr algn="r"/>
                      <a:r>
                        <a:rPr lang="en-US" sz="1100" b="0" dirty="0" smtClean="0"/>
                        <a:t>Elaboration:</a:t>
                      </a:r>
                    </a:p>
                    <a:p>
                      <a:pPr algn="r"/>
                      <a:r>
                        <a:rPr lang="en-US" sz="1100" b="0" dirty="0" smtClean="0"/>
                        <a:t>of evidence</a:t>
                      </a:r>
                    </a:p>
                  </a:txBody>
                  <a:tcPr anchor="ctr">
                    <a:lnB w="12700" cap="flat" cmpd="sng" algn="ctr">
                      <a:noFill/>
                      <a:prstDash val="solid"/>
                      <a:round/>
                      <a:headEnd type="none" w="med" len="med"/>
                      <a:tailEnd type="none" w="med" len="med"/>
                    </a:lnB>
                    <a:solidFill>
                      <a:schemeClr val="bg1">
                        <a:lumMod val="95000"/>
                      </a:schemeClr>
                    </a:solidFill>
                  </a:tcPr>
                </a:tc>
                <a:tc>
                  <a:txBody>
                    <a:bodyPr/>
                    <a:lstStyle/>
                    <a:p>
                      <a:r>
                        <a:rPr lang="en-US" sz="1100" b="1" dirty="0" smtClean="0"/>
                        <a:t>Did you show evidence to support your topic?</a:t>
                      </a:r>
                    </a:p>
                  </a:txBody>
                  <a:tcPr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484216">
                <a:tc>
                  <a:txBody>
                    <a:bodyPr/>
                    <a:lstStyle/>
                    <a:p>
                      <a:pPr algn="r"/>
                      <a:r>
                        <a:rPr lang="en-US" sz="1100" b="0" dirty="0" smtClean="0"/>
                        <a:t>Elaboration:</a:t>
                      </a:r>
                    </a:p>
                    <a:p>
                      <a:pPr algn="r"/>
                      <a:r>
                        <a:rPr lang="en-US" sz="1100" b="0" dirty="0" smtClean="0"/>
                        <a:t>of language and vocabulary</a:t>
                      </a:r>
                      <a:endParaRPr lang="en-US" sz="1100" b="0" dirty="0"/>
                    </a:p>
                  </a:txBody>
                  <a:tcPr anchor="ctr">
                    <a:lnT w="12700" cap="flat" cmpd="sng" algn="ctr">
                      <a:noFill/>
                      <a:prstDash val="solid"/>
                      <a:round/>
                      <a:headEnd type="none" w="med" len="med"/>
                      <a:tailEnd type="none" w="med" len="med"/>
                    </a:lnT>
                    <a:solidFill>
                      <a:schemeClr val="bg1">
                        <a:lumMod val="95000"/>
                      </a:schemeClr>
                    </a:solidFill>
                  </a:tcPr>
                </a:tc>
                <a:tc>
                  <a:txBody>
                    <a:bodyPr/>
                    <a:lstStyle/>
                    <a:p>
                      <a:r>
                        <a:rPr lang="en-US" sz="1100" b="1" dirty="0" smtClean="0"/>
                        <a:t>Do</a:t>
                      </a:r>
                      <a:r>
                        <a:rPr lang="en-US" sz="1100" b="1" baseline="0" dirty="0" smtClean="0"/>
                        <a:t> you use words about the topic?  Are your sentences easy to read and understand?</a:t>
                      </a:r>
                      <a:endParaRPr lang="en-US" sz="1100" b="1" dirty="0" smtClean="0"/>
                    </a:p>
                  </a:txBody>
                  <a:tcPr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28600">
                <a:tc>
                  <a:txBody>
                    <a:bodyPr/>
                    <a:lstStyle/>
                    <a:p>
                      <a:pPr algn="r"/>
                      <a:r>
                        <a:rPr lang="en-US" sz="1100" b="0" dirty="0" smtClean="0"/>
                        <a:t>Conventions</a:t>
                      </a:r>
                      <a:endParaRPr lang="en-US" sz="1100" b="0" dirty="0"/>
                    </a:p>
                  </a:txBody>
                  <a:tcPr anchor="ctr">
                    <a:solidFill>
                      <a:schemeClr val="accent6">
                        <a:lumMod val="20000"/>
                        <a:lumOff val="80000"/>
                      </a:schemeClr>
                    </a:solidFill>
                  </a:tcPr>
                </a:tc>
                <a:tc>
                  <a:txBody>
                    <a:bodyPr/>
                    <a:lstStyle/>
                    <a:p>
                      <a:r>
                        <a:rPr lang="en-US" sz="1100" b="1" dirty="0" smtClean="0"/>
                        <a:t>Did you follow rules for capitals, punctuation and spelling?</a:t>
                      </a:r>
                    </a:p>
                  </a:txBody>
                  <a:tcPr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22395610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73636863"/>
              </p:ext>
            </p:extLst>
          </p:nvPr>
        </p:nvGraphicFramePr>
        <p:xfrm>
          <a:off x="566740" y="381000"/>
          <a:ext cx="6638925" cy="8542026"/>
        </p:xfrm>
        <a:graphic>
          <a:graphicData uri="http://schemas.openxmlformats.org/drawingml/2006/table">
            <a:tbl>
              <a:tblPr firstRow="1" bandRow="1">
                <a:tableStyleId>{5940675A-B579-460E-94D1-54222C63F5DA}</a:tableStyleId>
              </a:tblPr>
              <a:tblGrid>
                <a:gridCol w="6638925"/>
              </a:tblGrid>
              <a:tr h="541021">
                <a:tc>
                  <a:txBody>
                    <a:bodyPr/>
                    <a:lstStyle/>
                    <a:p>
                      <a:pPr algn="l"/>
                      <a:r>
                        <a:rPr lang="en-US" sz="1000" dirty="0" smtClean="0"/>
                        <a:t>Performance Task</a:t>
                      </a:r>
                    </a:p>
                    <a:p>
                      <a:pPr algn="ctr"/>
                      <a:r>
                        <a:rPr lang="en-US" sz="1900" dirty="0" smtClean="0"/>
                        <a:t>_______________________________</a:t>
                      </a: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4953005">
                <a:tc>
                  <a:txBody>
                    <a:bodyPr/>
                    <a:lstStyle/>
                    <a:p>
                      <a:r>
                        <a:rPr lang="en-US" sz="1300" i="1" dirty="0" smtClean="0"/>
                        <a:t>Illustrations or pictures</a:t>
                      </a:r>
                      <a:endParaRPr lang="en-US" sz="1300" i="1" dirty="0"/>
                    </a:p>
                  </a:txBody>
                  <a:tcPr marL="97155" marR="97155">
                    <a:lnL w="12700" cap="flat" cmpd="sng" algn="ctr">
                      <a:solidFill>
                        <a:schemeClr val="tx1"/>
                      </a:solidFill>
                      <a:prstDash val="solid"/>
                      <a:round/>
                      <a:headEnd type="none" w="med" len="med"/>
                      <a:tailEnd type="none" w="med" len="med"/>
                    </a:lnL>
                  </a:tcPr>
                </a:tc>
              </a:tr>
              <a:tr h="381000">
                <a:tc>
                  <a:txBody>
                    <a:bodyPr/>
                    <a:lstStyle/>
                    <a:p>
                      <a:pPr algn="ctr"/>
                      <a:r>
                        <a:rPr lang="en-US" sz="1900" dirty="0" smtClean="0"/>
                        <a:t>Introduction</a:t>
                      </a:r>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864579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78210656"/>
              </p:ext>
            </p:extLst>
          </p:nvPr>
        </p:nvGraphicFramePr>
        <p:xfrm>
          <a:off x="566740" y="380999"/>
          <a:ext cx="6638925" cy="8915400"/>
        </p:xfrm>
        <a:graphic>
          <a:graphicData uri="http://schemas.openxmlformats.org/drawingml/2006/table">
            <a:tbl>
              <a:tblPr firstRow="1" bandRow="1">
                <a:tableStyleId>{5940675A-B579-460E-94D1-54222C63F5DA}</a:tableStyleId>
              </a:tblPr>
              <a:tblGrid>
                <a:gridCol w="6638925"/>
              </a:tblGrid>
              <a:tr h="381000">
                <a:tc>
                  <a:txBody>
                    <a:bodyPr/>
                    <a:lstStyle/>
                    <a:p>
                      <a:pPr algn="l"/>
                      <a:r>
                        <a:rPr lang="en-US" sz="1000" dirty="0" smtClean="0"/>
                        <a:t>Performance Task</a:t>
                      </a:r>
                    </a:p>
                    <a:p>
                      <a:pPr algn="ctr"/>
                      <a:r>
                        <a:rPr lang="en-US" sz="1900" dirty="0" smtClean="0"/>
                        <a:t>Basic Information</a:t>
                      </a:r>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10860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669FE8-2A6A-4FDA-B6E7-4A7C87AD6E1D}" type="slidenum">
              <a:rPr lang="en-US" smtClean="0"/>
              <a:pPr/>
              <a:t>4</a:t>
            </a:fld>
            <a:endParaRPr lang="en-US" dirty="0"/>
          </a:p>
        </p:txBody>
      </p:sp>
      <p:sp>
        <p:nvSpPr>
          <p:cNvPr id="5" name="TextBox 4"/>
          <p:cNvSpPr txBox="1"/>
          <p:nvPr/>
        </p:nvSpPr>
        <p:spPr>
          <a:xfrm>
            <a:off x="457200" y="838200"/>
            <a:ext cx="6553200" cy="7725192"/>
          </a:xfrm>
          <a:prstGeom prst="rect">
            <a:avLst/>
          </a:prstGeom>
          <a:noFill/>
        </p:spPr>
        <p:txBody>
          <a:bodyPr wrap="square" rtlCol="0">
            <a:spAutoFit/>
          </a:bodyPr>
          <a:lstStyle/>
          <a:p>
            <a:r>
              <a:rPr lang="en-US" sz="1600" b="1" dirty="0" smtClean="0"/>
              <a:t>Important Note:</a:t>
            </a:r>
          </a:p>
          <a:p>
            <a:endParaRPr lang="en-US" sz="1600" dirty="0" smtClean="0"/>
          </a:p>
          <a:p>
            <a:r>
              <a:rPr lang="en-US" sz="1600" dirty="0" smtClean="0"/>
              <a:t>The informational text “</a:t>
            </a:r>
            <a:r>
              <a:rPr lang="en-US" sz="1600" b="1" i="1" u="sng" dirty="0" smtClean="0"/>
              <a:t>African Animals</a:t>
            </a:r>
            <a:r>
              <a:rPr lang="en-US" sz="1600" dirty="0" smtClean="0"/>
              <a:t>,” from Readworks.org is listed as a 2</a:t>
            </a:r>
            <a:r>
              <a:rPr lang="en-US" sz="1600" baseline="30000" dirty="0" smtClean="0"/>
              <a:t>nd</a:t>
            </a:r>
            <a:r>
              <a:rPr lang="en-US" sz="1600" dirty="0" smtClean="0"/>
              <a:t> grade text.</a:t>
            </a:r>
          </a:p>
          <a:p>
            <a:endParaRPr lang="en-US" sz="1600" dirty="0"/>
          </a:p>
          <a:p>
            <a:r>
              <a:rPr lang="en-US" sz="1600" dirty="0" smtClean="0"/>
              <a:t>The grade equivalent of this text measures 4.9 while the </a:t>
            </a:r>
            <a:r>
              <a:rPr lang="en-US" sz="1600" dirty="0" err="1" smtClean="0"/>
              <a:t>lexile</a:t>
            </a:r>
            <a:r>
              <a:rPr lang="en-US" sz="1600" dirty="0" smtClean="0"/>
              <a:t> is 790.</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r>
              <a:rPr lang="en-US" sz="1600" dirty="0" smtClean="0"/>
              <a:t>The grade equivalent is in the upper band range for 2</a:t>
            </a:r>
            <a:r>
              <a:rPr lang="en-US" sz="1600" baseline="30000" dirty="0" smtClean="0"/>
              <a:t>nd</a:t>
            </a:r>
            <a:r>
              <a:rPr lang="en-US" sz="1600" dirty="0" smtClean="0"/>
              <a:t> – 3</a:t>
            </a:r>
            <a:r>
              <a:rPr lang="en-US" sz="1600" baseline="30000" dirty="0" smtClean="0"/>
              <a:t>rd</a:t>
            </a:r>
            <a:r>
              <a:rPr lang="en-US" sz="1600" dirty="0" smtClean="0"/>
              <a:t> grade text and in the </a:t>
            </a:r>
            <a:r>
              <a:rPr lang="en-US" sz="1600" dirty="0" err="1" smtClean="0"/>
              <a:t>lexile</a:t>
            </a:r>
            <a:r>
              <a:rPr lang="en-US" sz="1600" dirty="0" smtClean="0"/>
              <a:t> level.</a:t>
            </a:r>
          </a:p>
          <a:p>
            <a:endParaRPr lang="en-US" sz="1600" dirty="0"/>
          </a:p>
          <a:p>
            <a:r>
              <a:rPr lang="en-US" sz="1600" dirty="0" smtClean="0"/>
              <a:t>However, the general vocabulary of the text is simple and straightforward. The purpose of the text is clear and the structure is predictable. These qualitative measures explain why the text was posted for 2</a:t>
            </a:r>
            <a:r>
              <a:rPr lang="en-US" sz="1600" baseline="30000" dirty="0" smtClean="0"/>
              <a:t>nd</a:t>
            </a:r>
            <a:r>
              <a:rPr lang="en-US" sz="1600" dirty="0" smtClean="0"/>
              <a:t> grade.</a:t>
            </a:r>
          </a:p>
          <a:p>
            <a:endParaRPr lang="en-US" sz="1600" dirty="0"/>
          </a:p>
          <a:p>
            <a:r>
              <a:rPr lang="en-US" sz="1600" dirty="0" smtClean="0"/>
              <a:t>It is the </a:t>
            </a:r>
            <a:r>
              <a:rPr lang="en-US" sz="1600" b="1" dirty="0" smtClean="0"/>
              <a:t>content specific vocabulary </a:t>
            </a:r>
            <a:r>
              <a:rPr lang="en-US" sz="1600" dirty="0" smtClean="0"/>
              <a:t>with multiple syllables, that brings this text up to a grade equivalent of 4.9 (omnivores, herbivores, carnivores, habitat as well as hippopotamus).  Without these words the text measures closer to a grade two equivalent.</a:t>
            </a:r>
          </a:p>
          <a:p>
            <a:endParaRPr lang="en-US" sz="1600" dirty="0"/>
          </a:p>
          <a:p>
            <a:r>
              <a:rPr lang="en-US" sz="1600" dirty="0" smtClean="0"/>
              <a:t>Students can understand the meaning of these words within context although they may not be able to pronounce them.  </a:t>
            </a:r>
          </a:p>
          <a:p>
            <a:endParaRPr lang="en-US" sz="1600" dirty="0"/>
          </a:p>
          <a:p>
            <a:endParaRPr lang="en-US" sz="1600" dirty="0"/>
          </a:p>
        </p:txBody>
      </p:sp>
      <p:graphicFrame>
        <p:nvGraphicFramePr>
          <p:cNvPr id="6" name="Table 5"/>
          <p:cNvGraphicFramePr>
            <a:graphicFrameLocks noGrp="1"/>
          </p:cNvGraphicFramePr>
          <p:nvPr>
            <p:extLst>
              <p:ext uri="{D42A27DB-BD31-4B8C-83A1-F6EECF244321}">
                <p14:modId xmlns:p14="http://schemas.microsoft.com/office/powerpoint/2010/main" val="2979780338"/>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2692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586740"/>
            <a:ext cx="6563360" cy="8105051"/>
          </a:xfrm>
          <a:prstGeom prst="rect">
            <a:avLst/>
          </a:prstGeom>
          <a:noFill/>
        </p:spPr>
        <p:txBody>
          <a:bodyPr wrap="square" lIns="101868" tIns="50933" rIns="101868" bIns="50933" rtlCol="0">
            <a:spAutoFit/>
          </a:bodyPr>
          <a:lstStyle/>
          <a:p>
            <a:pPr algn="ctr"/>
            <a:r>
              <a:rPr lang="en-US" sz="1800" b="1" u="sng" dirty="0"/>
              <a:t>Optional </a:t>
            </a:r>
            <a:r>
              <a:rPr lang="en-US" sz="1800" b="1" u="sng" dirty="0" smtClean="0"/>
              <a:t>Performance </a:t>
            </a:r>
            <a:r>
              <a:rPr lang="en-US" sz="1800" b="1" u="sng" dirty="0"/>
              <a:t>Task </a:t>
            </a:r>
            <a:r>
              <a:rPr lang="en-US" sz="1800" b="1" u="sng" dirty="0" smtClean="0"/>
              <a:t>Directions</a:t>
            </a:r>
          </a:p>
          <a:p>
            <a:pPr algn="ctr"/>
            <a:endParaRPr lang="en-US" sz="1800" b="1" u="sng" dirty="0"/>
          </a:p>
          <a:p>
            <a:pPr algn="ctr"/>
            <a:r>
              <a:rPr lang="en-US" sz="1200" b="1" i="1" dirty="0">
                <a:latin typeface="Helvetica" pitchFamily="34" charset="0"/>
                <a:cs typeface="Helvetica" pitchFamily="34" charset="0"/>
              </a:rPr>
              <a:t>*If you are not doing the performance task have students answer questions #1-20 only</a:t>
            </a:r>
            <a:r>
              <a:rPr lang="en-US" sz="1800" b="1" i="1" dirty="0">
                <a:latin typeface="Helvetica" pitchFamily="34" charset="0"/>
                <a:cs typeface="Helvetica" pitchFamily="34" charset="0"/>
              </a:rPr>
              <a:t>.</a:t>
            </a:r>
          </a:p>
          <a:p>
            <a:endParaRPr lang="en-US" sz="1200" b="1" u="sng" dirty="0"/>
          </a:p>
          <a:p>
            <a:r>
              <a:rPr lang="en-US" sz="1400" b="1" u="sng" dirty="0"/>
              <a:t>Important </a:t>
            </a:r>
            <a:r>
              <a:rPr lang="en-US" sz="1400" b="1" u="sng" dirty="0" smtClean="0"/>
              <a:t>Note</a:t>
            </a:r>
            <a:r>
              <a:rPr lang="en-US" sz="1400" b="1" dirty="0" smtClean="0"/>
              <a:t> </a:t>
            </a:r>
            <a:endParaRPr lang="en-US" sz="1400" b="1" dirty="0"/>
          </a:p>
          <a:p>
            <a:r>
              <a:rPr lang="en-US" sz="1200" dirty="0"/>
              <a:t>This assessment has an Optional Performance Task ( it will not be recorded to Synergy).  The purpose of the Performance Task (PT) is to allow those teachers to give a PT to students, if so desired, as an instructional experience.</a:t>
            </a:r>
          </a:p>
          <a:p>
            <a:endParaRPr lang="en-US" sz="1200" dirty="0"/>
          </a:p>
          <a:p>
            <a:pPr>
              <a:defRPr/>
            </a:pPr>
            <a:r>
              <a:rPr lang="en-US" sz="1200" dirty="0"/>
              <a:t>Students should have access to spell-check resources but no grammar-check resources.  Students can refer back to their passages, notes and 2 research constructed responses, as often they’d like if they are participating in the Performance Task.</a:t>
            </a:r>
          </a:p>
          <a:p>
            <a:endParaRPr lang="en-US" sz="1700" u="sng" dirty="0"/>
          </a:p>
          <a:p>
            <a:r>
              <a:rPr lang="en-US" sz="1300" b="1" u="sng" dirty="0" smtClean="0"/>
              <a:t>Directions </a:t>
            </a:r>
            <a:r>
              <a:rPr lang="en-US" sz="1300" b="1" u="sng" dirty="0"/>
              <a:t>for </a:t>
            </a:r>
            <a:r>
              <a:rPr lang="en-US" sz="1300" b="1" u="sng" dirty="0" smtClean="0"/>
              <a:t>Performance Task</a:t>
            </a:r>
          </a:p>
          <a:p>
            <a:r>
              <a:rPr lang="en-US" sz="1300" b="1" dirty="0"/>
              <a:t>P</a:t>
            </a:r>
            <a:r>
              <a:rPr lang="en-US" sz="1300" b="1" dirty="0" smtClean="0"/>
              <a:t>lease </a:t>
            </a:r>
            <a:r>
              <a:rPr lang="en-US" sz="1300" b="1" dirty="0"/>
              <a:t>do </a:t>
            </a:r>
            <a:r>
              <a:rPr lang="en-US" sz="1300" b="1" i="1" dirty="0"/>
              <a:t>Part 1</a:t>
            </a:r>
            <a:r>
              <a:rPr lang="en-US" sz="1300" i="1" dirty="0"/>
              <a:t> </a:t>
            </a:r>
            <a:r>
              <a:rPr lang="en-US" sz="1300" b="1" dirty="0"/>
              <a:t>before beginning the assessment.</a:t>
            </a:r>
          </a:p>
          <a:p>
            <a:r>
              <a:rPr lang="en-US" sz="1300" b="1" i="1" dirty="0"/>
              <a:t>Part 1</a:t>
            </a:r>
          </a:p>
          <a:p>
            <a:r>
              <a:rPr lang="en-US" sz="1300" b="1" dirty="0"/>
              <a:t>1.  A Classroom Activity (30 Minutes)</a:t>
            </a:r>
          </a:p>
          <a:p>
            <a:pPr marL="254706" indent="-63677"/>
            <a:r>
              <a:rPr lang="en-US" sz="1100" dirty="0"/>
              <a:t>  You may wish to have a 30 minute classroom activity.  The purpose of a PT activity is to  ensure that all students are familiar with the concepts of the topic and know and  understand key terms (vocabulary) that are at the upper end of their grade level (words they would not normally know or are unfamiliar to their background or culture). The classroom activity </a:t>
            </a:r>
            <a:r>
              <a:rPr lang="en-US" sz="1100" dirty="0" smtClean="0"/>
              <a:t>does not pre-teach </a:t>
            </a:r>
            <a:r>
              <a:rPr lang="en-US" sz="1100" dirty="0"/>
              <a:t>any of the content that will be assessed!  </a:t>
            </a:r>
          </a:p>
          <a:p>
            <a:pPr marL="254706" indent="-63677"/>
            <a:endParaRPr lang="en-US" sz="1300" b="1" dirty="0"/>
          </a:p>
          <a:p>
            <a:r>
              <a:rPr lang="en-US" sz="1300" b="1" dirty="0"/>
              <a:t>2.  Read literary and informational passages (30 minutes)</a:t>
            </a:r>
          </a:p>
          <a:p>
            <a:pPr marL="254706"/>
            <a:r>
              <a:rPr lang="en-US" sz="1100" dirty="0"/>
              <a:t>Remind students to take notes as they read.  During an actual SBAC   assessment students are allowed to keep their notes as a reference in order to complete their performance task.</a:t>
            </a:r>
          </a:p>
          <a:p>
            <a:pPr marL="254706"/>
            <a:endParaRPr lang="en-US" sz="1100" dirty="0"/>
          </a:p>
          <a:p>
            <a:pPr marL="254706" indent="-254706">
              <a:buAutoNum type="arabicPeriod" startAt="3"/>
            </a:pPr>
            <a:r>
              <a:rPr lang="en-US" sz="1300" b="1" dirty="0"/>
              <a:t>Answer the selected and constructed response questions.  </a:t>
            </a:r>
          </a:p>
          <a:p>
            <a:pPr marL="254706" indent="-254706">
              <a:buAutoNum type="arabicPeriod" startAt="3"/>
            </a:pPr>
            <a:endParaRPr lang="en-US" sz="1300" b="1" dirty="0"/>
          </a:p>
          <a:p>
            <a:r>
              <a:rPr lang="en-US" sz="1300" b="1" i="1" dirty="0"/>
              <a:t>Part 2 </a:t>
            </a:r>
            <a:r>
              <a:rPr lang="en-US" sz="1200" i="1" dirty="0"/>
              <a:t>(after questions #1-20)</a:t>
            </a:r>
            <a:endParaRPr lang="en-US" sz="1200" b="1" i="1" dirty="0"/>
          </a:p>
          <a:p>
            <a:pPr marL="181681" indent="-181681">
              <a:buFont typeface="Arial" panose="020B0604020202020204" pitchFamily="34" charset="0"/>
              <a:buChar char="•"/>
            </a:pPr>
            <a:r>
              <a:rPr lang="en-US" sz="1300" dirty="0"/>
              <a:t>A </a:t>
            </a:r>
            <a:r>
              <a:rPr lang="en-US" sz="1300" dirty="0" smtClean="0"/>
              <a:t>Full Informational Composition </a:t>
            </a:r>
            <a:r>
              <a:rPr lang="en-US" sz="1300" dirty="0"/>
              <a:t>(70 Minutes)</a:t>
            </a:r>
          </a:p>
          <a:p>
            <a:r>
              <a:rPr lang="en-US" sz="1200" b="1" dirty="0"/>
              <a:t>15 minute break</a:t>
            </a:r>
          </a:p>
          <a:p>
            <a:r>
              <a:rPr lang="en-US" sz="1200" b="1" dirty="0"/>
              <a:t>70 Minutes</a:t>
            </a:r>
          </a:p>
          <a:p>
            <a:r>
              <a:rPr lang="en-US" sz="1300" b="1" dirty="0"/>
              <a:t>4.     Students write their full composition (informational piece).</a:t>
            </a:r>
          </a:p>
          <a:p>
            <a:endParaRPr lang="en-US" sz="1300" dirty="0"/>
          </a:p>
          <a:p>
            <a:r>
              <a:rPr lang="en-US" sz="1300" b="1" u="sng" dirty="0" smtClean="0"/>
              <a:t>Scoring</a:t>
            </a:r>
            <a:endParaRPr lang="en-US" sz="1300" b="1" u="sng" dirty="0"/>
          </a:p>
          <a:p>
            <a:r>
              <a:rPr lang="en-US" sz="1200" dirty="0"/>
              <a:t>An Informational Rubric is provided for the performance task.  Students receive three scores:</a:t>
            </a:r>
          </a:p>
          <a:p>
            <a:endParaRPr lang="en-US" sz="1200" dirty="0"/>
          </a:p>
          <a:p>
            <a:pPr marL="242242" indent="-242242">
              <a:buAutoNum type="arabicPeriod"/>
            </a:pPr>
            <a:r>
              <a:rPr lang="en-US" sz="1200" dirty="0"/>
              <a:t>Organization and Purpose</a:t>
            </a:r>
          </a:p>
          <a:p>
            <a:pPr marL="242242" indent="-242242">
              <a:buAutoNum type="arabicPeriod"/>
            </a:pPr>
            <a:r>
              <a:rPr lang="en-US" sz="1200" dirty="0"/>
              <a:t>Evidence and Elaboration</a:t>
            </a:r>
          </a:p>
          <a:p>
            <a:pPr marL="242242" indent="-242242">
              <a:buAutoNum type="arabicPeriod"/>
            </a:pPr>
            <a:r>
              <a:rPr lang="en-US" sz="1200" dirty="0"/>
              <a:t>Conventions</a:t>
            </a:r>
          </a:p>
          <a:p>
            <a:endParaRPr lang="en-US" sz="13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5</a:t>
            </a:fld>
            <a:endParaRPr lang="en-US" dirty="0"/>
          </a:p>
        </p:txBody>
      </p:sp>
    </p:spTree>
    <p:extLst>
      <p:ext uri="{BB962C8B-B14F-4D97-AF65-F5344CB8AC3E}">
        <p14:creationId xmlns:p14="http://schemas.microsoft.com/office/powerpoint/2010/main" val="1329613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p:nvPr/>
        </p:nvSpPr>
        <p:spPr>
          <a:xfrm>
            <a:off x="303716" y="251460"/>
            <a:ext cx="7081519" cy="9090180"/>
          </a:xfrm>
          <a:prstGeom prst="rect">
            <a:avLst/>
          </a:prstGeom>
          <a:noFill/>
          <a:ln>
            <a:noFill/>
          </a:ln>
        </p:spPr>
        <p:txBody>
          <a:bodyPr lIns="101866" tIns="50919" rIns="101866" bIns="50919" anchor="t" anchorCtr="0">
            <a:noAutofit/>
          </a:bodyPr>
          <a:lstStyle/>
          <a:p>
            <a:pPr algn="ctr">
              <a:buSzPct val="25000"/>
            </a:pPr>
            <a:r>
              <a:rPr lang="en-US" b="1" dirty="0">
                <a:solidFill>
                  <a:schemeClr val="dk1"/>
                </a:solidFill>
                <a:latin typeface="Calibri"/>
                <a:ea typeface="Calibri"/>
                <a:cs typeface="Calibri"/>
                <a:sym typeface="Calibri"/>
              </a:rPr>
              <a:t>T</a:t>
            </a:r>
            <a:r>
              <a:rPr lang="en-US" b="1" dirty="0">
                <a:solidFill>
                  <a:schemeClr val="dk1"/>
                </a:solidFill>
                <a:latin typeface="Calibri"/>
                <a:ea typeface="Calibri"/>
                <a:cs typeface="Calibri"/>
                <a:sym typeface="Calibri"/>
              </a:rPr>
              <a:t>raveling </a:t>
            </a:r>
            <a:r>
              <a:rPr lang="en-US" b="1" dirty="0" smtClean="0">
                <a:solidFill>
                  <a:schemeClr val="dk1"/>
                </a:solidFill>
                <a:latin typeface="Calibri"/>
                <a:ea typeface="Calibri"/>
                <a:cs typeface="Calibri"/>
                <a:sym typeface="Calibri"/>
              </a:rPr>
              <a:t>Abroad Performance Task Classroom Activity</a:t>
            </a:r>
            <a:endParaRPr lang="en-US" b="1" dirty="0">
              <a:solidFill>
                <a:schemeClr val="dk1"/>
              </a:solidFill>
              <a:latin typeface="Calibri"/>
              <a:ea typeface="Calibri"/>
              <a:cs typeface="Calibri"/>
              <a:sym typeface="Calibri"/>
            </a:endParaRPr>
          </a:p>
          <a:p>
            <a:pPr algn="ctr"/>
            <a:endParaRPr sz="1600" b="1" dirty="0">
              <a:solidFill>
                <a:schemeClr val="dk1"/>
              </a:solidFill>
              <a:latin typeface="Calibri"/>
              <a:ea typeface="Calibri"/>
              <a:cs typeface="Calibri"/>
              <a:sym typeface="Calibri"/>
            </a:endParaRPr>
          </a:p>
          <a:p>
            <a:pPr>
              <a:buSzPct val="25000"/>
            </a:pPr>
            <a:r>
              <a:rPr lang="en-US" sz="1100" i="1" dirty="0">
                <a:solidFill>
                  <a:schemeClr val="dk1"/>
                </a:solidFill>
                <a:latin typeface="Calibri"/>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chemeClr val="hlink"/>
                </a:solidFill>
                <a:latin typeface="Calibri"/>
                <a:ea typeface="Calibri"/>
                <a:cs typeface="Calibri"/>
                <a:sym typeface="Calibri"/>
                <a:hlinkClick r:id="rId3"/>
              </a:rPr>
              <a:t>http://oaksportal.org/resources/</a:t>
            </a:r>
            <a:r>
              <a:rPr lang="en-US" sz="1100" i="1" dirty="0">
                <a:solidFill>
                  <a:schemeClr val="dk1"/>
                </a:solidFill>
                <a:latin typeface="Calibri"/>
                <a:ea typeface="Calibri"/>
                <a:cs typeface="Calibri"/>
                <a:sym typeface="Calibri"/>
              </a:rPr>
              <a:t>]</a:t>
            </a:r>
          </a:p>
          <a:p>
            <a:pPr>
              <a:buSzPct val="25000"/>
            </a:pPr>
            <a:r>
              <a:rPr lang="en-US" sz="1100" i="1" dirty="0">
                <a:solidFill>
                  <a:schemeClr val="dk1"/>
                </a:solidFill>
                <a:latin typeface="Calibri"/>
                <a:ea typeface="Calibri"/>
                <a:cs typeface="Calibri"/>
                <a:sym typeface="Calibri"/>
              </a:rPr>
              <a:t>The </a:t>
            </a:r>
            <a:r>
              <a:rPr lang="en-US" sz="1100" i="1" dirty="0" smtClean="0">
                <a:solidFill>
                  <a:schemeClr val="dk1"/>
                </a:solidFill>
                <a:latin typeface="Calibri"/>
                <a:ea typeface="Calibri"/>
                <a:cs typeface="Calibri"/>
                <a:sym typeface="Calibri"/>
              </a:rPr>
              <a:t>classroom activity was </a:t>
            </a:r>
            <a:r>
              <a:rPr lang="en-US" sz="1100" i="1" dirty="0">
                <a:solidFill>
                  <a:schemeClr val="dk1"/>
                </a:solidFill>
                <a:latin typeface="Calibri"/>
                <a:ea typeface="Calibri"/>
                <a:cs typeface="Calibri"/>
                <a:sym typeface="Calibri"/>
              </a:rPr>
              <a:t>written by……</a:t>
            </a:r>
            <a:r>
              <a:rPr lang="en-US" sz="1100" b="1" i="1" dirty="0">
                <a:solidFill>
                  <a:schemeClr val="dk1"/>
                </a:solidFill>
                <a:latin typeface="Calibri"/>
                <a:ea typeface="Calibri"/>
                <a:cs typeface="Calibri"/>
                <a:sym typeface="Calibri"/>
              </a:rPr>
              <a:t>Gretchen Erlandsen </a:t>
            </a:r>
            <a:r>
              <a:rPr lang="en-US" sz="1100" i="1" dirty="0">
                <a:solidFill>
                  <a:schemeClr val="dk1"/>
                </a:solidFill>
                <a:latin typeface="Calibri"/>
                <a:ea typeface="Calibri"/>
                <a:cs typeface="Calibri"/>
                <a:sym typeface="Calibri"/>
              </a:rPr>
              <a:t>and </a:t>
            </a:r>
            <a:r>
              <a:rPr lang="en-US" sz="1100" b="1" i="1" dirty="0">
                <a:solidFill>
                  <a:schemeClr val="dk1"/>
                </a:solidFill>
                <a:latin typeface="Calibri"/>
                <a:ea typeface="Calibri"/>
                <a:cs typeface="Calibri"/>
                <a:sym typeface="Calibri"/>
              </a:rPr>
              <a:t>Anna </a:t>
            </a:r>
            <a:r>
              <a:rPr lang="en-US" sz="1100" b="1" i="1" dirty="0" smtClean="0">
                <a:solidFill>
                  <a:schemeClr val="dk1"/>
                </a:solidFill>
                <a:latin typeface="Calibri"/>
                <a:ea typeface="Calibri"/>
                <a:cs typeface="Calibri"/>
                <a:sym typeface="Calibri"/>
              </a:rPr>
              <a:t>Wooley.</a:t>
            </a:r>
            <a:endParaRPr lang="en-US" sz="1100" b="1" i="1" dirty="0">
              <a:solidFill>
                <a:schemeClr val="dk1"/>
              </a:solidFill>
              <a:latin typeface="Calibri"/>
              <a:ea typeface="Calibri"/>
              <a:cs typeface="Calibri"/>
              <a:sym typeface="Calibri"/>
            </a:endParaRPr>
          </a:p>
          <a:p>
            <a:endParaRPr sz="1100" i="1"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The Classroom Activity introduces students to the context of a performance task, so they are not disadvantaged in demonstrating the skills the task intends to assess. </a:t>
            </a:r>
          </a:p>
          <a:p>
            <a:endParaRPr sz="7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Contextual elements include:</a:t>
            </a:r>
          </a:p>
          <a:p>
            <a:endParaRPr sz="600" dirty="0">
              <a:solidFill>
                <a:schemeClr val="dk1"/>
              </a:solidFill>
              <a:latin typeface="Calibri"/>
              <a:ea typeface="Calibri"/>
              <a:cs typeface="Calibri"/>
              <a:sym typeface="Calibri"/>
            </a:endParaRPr>
          </a:p>
          <a:p>
            <a:pPr marL="254706" indent="-254706">
              <a:buClr>
                <a:schemeClr val="dk1"/>
              </a:buClr>
              <a:buSzPct val="100000"/>
              <a:buFont typeface="Calibri"/>
              <a:buAutoNum type="arabicPeriod"/>
            </a:pPr>
            <a:r>
              <a:rPr lang="en-US" sz="1300" dirty="0">
                <a:solidFill>
                  <a:schemeClr val="dk1"/>
                </a:solidFill>
                <a:latin typeface="Calibri"/>
                <a:ea typeface="Calibri"/>
                <a:cs typeface="Calibri"/>
                <a:sym typeface="Calibri"/>
              </a:rPr>
              <a:t>an </a:t>
            </a:r>
            <a:r>
              <a:rPr lang="en-US" sz="1300" b="1" dirty="0">
                <a:solidFill>
                  <a:schemeClr val="dk1"/>
                </a:solidFill>
                <a:latin typeface="Calibri"/>
                <a:ea typeface="Calibri"/>
                <a:cs typeface="Calibri"/>
                <a:sym typeface="Calibri"/>
              </a:rPr>
              <a:t>understanding of the setting or situation </a:t>
            </a:r>
            <a:r>
              <a:rPr lang="en-US" sz="1300" dirty="0">
                <a:solidFill>
                  <a:schemeClr val="dk1"/>
                </a:solidFill>
                <a:latin typeface="Calibri"/>
                <a:ea typeface="Calibri"/>
                <a:cs typeface="Calibri"/>
                <a:sym typeface="Calibri"/>
              </a:rPr>
              <a:t>in which the task is placed</a:t>
            </a:r>
          </a:p>
          <a:p>
            <a:pPr marL="254706" indent="-254706">
              <a:buClr>
                <a:schemeClr val="dk1"/>
              </a:buClr>
              <a:buSzPct val="100000"/>
              <a:buFont typeface="Calibri"/>
              <a:buAutoNum type="arabicPeriod"/>
            </a:pPr>
            <a:r>
              <a:rPr lang="en-US" sz="1300" dirty="0">
                <a:solidFill>
                  <a:schemeClr val="dk1"/>
                </a:solidFill>
                <a:latin typeface="Calibri"/>
                <a:ea typeface="Calibri"/>
                <a:cs typeface="Calibri"/>
                <a:sym typeface="Calibri"/>
              </a:rPr>
              <a:t>potentially </a:t>
            </a:r>
            <a:r>
              <a:rPr lang="en-US" sz="1300" b="1" dirty="0">
                <a:solidFill>
                  <a:schemeClr val="dk1"/>
                </a:solidFill>
                <a:latin typeface="Calibri"/>
                <a:ea typeface="Calibri"/>
                <a:cs typeface="Calibri"/>
                <a:sym typeface="Calibri"/>
              </a:rPr>
              <a:t>unfamiliar concepts </a:t>
            </a:r>
            <a:r>
              <a:rPr lang="en-US" sz="1300" dirty="0">
                <a:solidFill>
                  <a:schemeClr val="dk1"/>
                </a:solidFill>
                <a:latin typeface="Calibri"/>
                <a:ea typeface="Calibri"/>
                <a:cs typeface="Calibri"/>
                <a:sym typeface="Calibri"/>
              </a:rPr>
              <a:t>that are associated with the scenario</a:t>
            </a:r>
          </a:p>
          <a:p>
            <a:pPr marL="254706" indent="-254706">
              <a:buClr>
                <a:schemeClr val="dk1"/>
              </a:buClr>
              <a:buSzPct val="100000"/>
              <a:buFont typeface="Calibri"/>
              <a:buAutoNum type="arabicPeriod"/>
            </a:pPr>
            <a:r>
              <a:rPr lang="en-US" sz="1300" b="1" dirty="0">
                <a:solidFill>
                  <a:schemeClr val="dk1"/>
                </a:solidFill>
                <a:latin typeface="Calibri"/>
                <a:ea typeface="Calibri"/>
                <a:cs typeface="Calibri"/>
                <a:sym typeface="Calibri"/>
              </a:rPr>
              <a:t>key terms or vocabulary </a:t>
            </a:r>
            <a:r>
              <a:rPr lang="en-US" sz="1300" dirty="0">
                <a:solidFill>
                  <a:schemeClr val="dk1"/>
                </a:solidFill>
                <a:latin typeface="Calibri"/>
                <a:ea typeface="Calibri"/>
                <a:cs typeface="Calibri"/>
                <a:sym typeface="Calibri"/>
              </a:rPr>
              <a:t>students will need to understand in order to meaningfully engage with and complete the performance task</a:t>
            </a:r>
          </a:p>
          <a:p>
            <a:endParaRPr sz="6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The Classroom Activity is also intended to generate student interest in further exploration of the key idea(s). The Classroom Activity should be easy to implement with clear instructions. </a:t>
            </a:r>
          </a:p>
          <a:p>
            <a:endParaRPr sz="6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Please read through the entire Classroom Activity before beginning the activity with students to ensure any classroom preparation can be completed in advance. Throughout the activity, it is permissible to pause and ask students if they have any questions.</a:t>
            </a:r>
          </a:p>
          <a:p>
            <a:endParaRPr sz="600"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Resources needed:</a:t>
            </a:r>
          </a:p>
          <a:p>
            <a:endParaRPr sz="600" b="1"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Great Barrier Reef Video (in Spanish or in English)</a:t>
            </a:r>
          </a:p>
          <a:p>
            <a:r>
              <a:rPr lang="en-US" sz="1300" dirty="0">
                <a:solidFill>
                  <a:schemeClr val="dk1"/>
                </a:solidFill>
                <a:latin typeface="Calibri"/>
                <a:ea typeface="Calibri"/>
                <a:cs typeface="Calibri"/>
                <a:sym typeface="Calibri"/>
              </a:rPr>
              <a:t>Map of World</a:t>
            </a:r>
          </a:p>
          <a:p>
            <a:r>
              <a:rPr lang="en-US" sz="1300" dirty="0">
                <a:solidFill>
                  <a:schemeClr val="dk1"/>
                </a:solidFill>
                <a:latin typeface="Calibri"/>
                <a:ea typeface="Calibri"/>
                <a:cs typeface="Calibri"/>
                <a:sym typeface="Calibri"/>
              </a:rPr>
              <a:t>Graphic organizer for each student</a:t>
            </a:r>
          </a:p>
          <a:p>
            <a:r>
              <a:rPr lang="en-US" sz="1300" dirty="0">
                <a:solidFill>
                  <a:schemeClr val="dk1"/>
                </a:solidFill>
                <a:latin typeface="Calibri"/>
                <a:ea typeface="Calibri"/>
                <a:cs typeface="Calibri"/>
                <a:sym typeface="Calibri"/>
              </a:rPr>
              <a:t>Pencils</a:t>
            </a:r>
          </a:p>
          <a:p>
            <a:endParaRPr sz="600"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Learning Goals</a:t>
            </a:r>
            <a:r>
              <a:rPr lang="en-US" sz="1300" dirty="0">
                <a:solidFill>
                  <a:schemeClr val="dk1"/>
                </a:solidFill>
                <a:latin typeface="Calibri"/>
                <a:ea typeface="Calibri"/>
                <a:cs typeface="Calibri"/>
                <a:sym typeface="Calibri"/>
              </a:rPr>
              <a:t>:</a:t>
            </a:r>
          </a:p>
          <a:p>
            <a:r>
              <a:rPr lang="en-US" sz="1300" dirty="0">
                <a:solidFill>
                  <a:schemeClr val="dk1"/>
                </a:solidFill>
                <a:latin typeface="Calibri"/>
                <a:ea typeface="Calibri"/>
                <a:cs typeface="Calibri"/>
                <a:sym typeface="Calibri"/>
              </a:rPr>
              <a:t>Students will plan and create a poster to inform readers about a location. </a:t>
            </a:r>
          </a:p>
          <a:p>
            <a:pPr marL="191030" indent="-7075"/>
            <a:endParaRPr sz="1300" dirty="0">
              <a:solidFill>
                <a:schemeClr val="dk1"/>
              </a:solidFill>
              <a:latin typeface="Calibri"/>
              <a:ea typeface="Calibri"/>
              <a:cs typeface="Calibri"/>
              <a:sym typeface="Calibri"/>
            </a:endParaRPr>
          </a:p>
          <a:p>
            <a:pPr marL="191030" indent="-7075"/>
            <a:endParaRPr sz="6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Students will understand the key terms:</a:t>
            </a:r>
          </a:p>
          <a:p>
            <a:pPr>
              <a:buSzPct val="25000"/>
            </a:pPr>
            <a:r>
              <a:rPr lang="en-US" sz="1100" i="1" dirty="0">
                <a:solidFill>
                  <a:schemeClr val="dk1"/>
                </a:solidFill>
                <a:latin typeface="Calibri"/>
                <a:ea typeface="Calibri"/>
                <a:cs typeface="Calibri"/>
                <a:sym typeface="Calibri"/>
              </a:rPr>
              <a:t>Note: Definitions are provided here for the convenience of facilitators. Students are expected to understand these key terms in the context of the task, not memorize the definitions</a:t>
            </a:r>
            <a:r>
              <a:rPr lang="en-US" sz="1300" dirty="0">
                <a:solidFill>
                  <a:schemeClr val="dk1"/>
                </a:solidFill>
                <a:latin typeface="Calibri"/>
                <a:ea typeface="Calibri"/>
                <a:cs typeface="Calibri"/>
                <a:sym typeface="Calibri"/>
              </a:rPr>
              <a:t>. </a:t>
            </a:r>
          </a:p>
          <a:p>
            <a:endParaRPr sz="600" b="1"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Continent (one of the seven large land masses that include Africa, Antarctica, North America, South America, Australia, Europe, and Asia)</a:t>
            </a:r>
          </a:p>
          <a:p>
            <a:r>
              <a:rPr lang="en-US" sz="1300" dirty="0">
                <a:solidFill>
                  <a:schemeClr val="dk1"/>
                </a:solidFill>
                <a:latin typeface="Calibri"/>
                <a:ea typeface="Calibri"/>
                <a:cs typeface="Calibri"/>
                <a:sym typeface="Calibri"/>
              </a:rPr>
              <a:t>Travel (moving from one place to another by means of car, boat, plane, swimming, walking, etc.)</a:t>
            </a:r>
          </a:p>
          <a:p>
            <a:pPr>
              <a:buClr>
                <a:schemeClr val="dk1"/>
              </a:buClr>
              <a:buSzPct val="100000"/>
            </a:pPr>
            <a:r>
              <a:rPr lang="en-US" sz="1300" dirty="0">
                <a:solidFill>
                  <a:schemeClr val="dk1"/>
                </a:solidFill>
                <a:latin typeface="Calibri"/>
                <a:ea typeface="Calibri"/>
                <a:cs typeface="Calibri"/>
                <a:sym typeface="Calibri"/>
              </a:rPr>
              <a:t>Illustration (a drawing, painting, or other graphic to show readers what something looks like)</a:t>
            </a:r>
          </a:p>
          <a:p>
            <a:pPr>
              <a:buClr>
                <a:schemeClr val="dk1"/>
              </a:buClr>
            </a:pPr>
            <a:endParaRPr sz="13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Purpose: The facilitator’s goal is to support students to inform their readers about a new place.</a:t>
            </a:r>
          </a:p>
          <a:p>
            <a:endParaRPr sz="1300" dirty="0">
              <a:solidFill>
                <a:schemeClr val="dk1"/>
              </a:solidFill>
              <a:latin typeface="Calibri"/>
              <a:ea typeface="Calibri"/>
              <a:cs typeface="Calibri"/>
              <a:sym typeface="Calibri"/>
            </a:endParaRPr>
          </a:p>
          <a:p>
            <a:endParaRPr sz="1300" dirty="0">
              <a:solidFill>
                <a:schemeClr val="dk1"/>
              </a:solidFill>
              <a:latin typeface="Calibri"/>
              <a:ea typeface="Calibri"/>
              <a:cs typeface="Calibri"/>
              <a:sym typeface="Calibri"/>
            </a:endParaRPr>
          </a:p>
          <a:p>
            <a:endParaRPr sz="1300" dirty="0">
              <a:solidFill>
                <a:schemeClr val="dk1"/>
              </a:solidFill>
              <a:latin typeface="Calibri"/>
              <a:ea typeface="Calibri"/>
              <a:cs typeface="Calibri"/>
              <a:sym typeface="Calibri"/>
            </a:endParaRPr>
          </a:p>
          <a:p>
            <a:pPr>
              <a:buSzPct val="25000"/>
            </a:pPr>
            <a:r>
              <a:rPr lang="en-US" sz="1000" dirty="0">
                <a:solidFill>
                  <a:schemeClr val="dk1"/>
                </a:solidFill>
                <a:latin typeface="Calibri"/>
                <a:ea typeface="Calibri"/>
                <a:cs typeface="Calibri"/>
                <a:sym typeface="Calibri"/>
              </a:rPr>
              <a:t>*Facilitators can decide whether they want to display ancillary materials using an overhead projector or computer/Smartboard, or whether they want to produce them as a handout for students.</a:t>
            </a:r>
          </a:p>
        </p:txBody>
      </p:sp>
    </p:spTree>
    <p:extLst>
      <p:ext uri="{BB962C8B-B14F-4D97-AF65-F5344CB8AC3E}">
        <p14:creationId xmlns:p14="http://schemas.microsoft.com/office/powerpoint/2010/main" val="2584047549"/>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p:nvPr/>
        </p:nvSpPr>
        <p:spPr>
          <a:xfrm>
            <a:off x="303706" y="251460"/>
            <a:ext cx="7081519" cy="9408960"/>
          </a:xfrm>
          <a:prstGeom prst="rect">
            <a:avLst/>
          </a:prstGeom>
          <a:noFill/>
          <a:ln>
            <a:noFill/>
          </a:ln>
        </p:spPr>
        <p:txBody>
          <a:bodyPr lIns="101866" tIns="50919" rIns="101866" bIns="50919" anchor="t" anchorCtr="0">
            <a:noAutofit/>
          </a:bodyPr>
          <a:lstStyle/>
          <a:p>
            <a:pPr>
              <a:buSzPct val="25000"/>
            </a:pPr>
            <a:r>
              <a:rPr lang="en-US" b="1" dirty="0">
                <a:solidFill>
                  <a:schemeClr val="dk1"/>
                </a:solidFill>
                <a:latin typeface="Calibri"/>
                <a:ea typeface="Calibri"/>
                <a:cs typeface="Calibri"/>
                <a:sym typeface="Calibri"/>
              </a:rPr>
              <a:t>T</a:t>
            </a:r>
            <a:r>
              <a:rPr lang="en-US" b="1" dirty="0">
                <a:solidFill>
                  <a:schemeClr val="dk1"/>
                </a:solidFill>
                <a:latin typeface="Calibri"/>
                <a:ea typeface="Calibri"/>
                <a:cs typeface="Calibri"/>
                <a:sym typeface="Calibri"/>
              </a:rPr>
              <a:t>raveling Abroad</a:t>
            </a:r>
            <a:r>
              <a:rPr lang="en-US" sz="1600" b="1" dirty="0">
                <a:solidFill>
                  <a:schemeClr val="dk1"/>
                </a:solidFill>
                <a:latin typeface="Calibri"/>
                <a:ea typeface="Calibri"/>
                <a:cs typeface="Calibri"/>
                <a:sym typeface="Calibri"/>
              </a:rPr>
              <a:t> </a:t>
            </a:r>
            <a:r>
              <a:rPr lang="en-US" sz="1300" i="1" dirty="0">
                <a:solidFill>
                  <a:schemeClr val="dk1"/>
                </a:solidFill>
                <a:latin typeface="Calibri"/>
                <a:ea typeface="Calibri"/>
                <a:cs typeface="Calibri"/>
                <a:sym typeface="Calibri"/>
              </a:rPr>
              <a:t>continued…</a:t>
            </a:r>
          </a:p>
          <a:p>
            <a:endParaRPr sz="1300" i="1"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Discussion question: </a:t>
            </a:r>
            <a:r>
              <a:rPr lang="en-US" sz="1300" dirty="0">
                <a:solidFill>
                  <a:schemeClr val="dk1"/>
                </a:solidFill>
                <a:latin typeface="Calibri"/>
                <a:ea typeface="Calibri"/>
                <a:cs typeface="Calibri"/>
                <a:sym typeface="Calibri"/>
              </a:rPr>
              <a:t>“What do you already know about continents?”</a:t>
            </a:r>
          </a:p>
          <a:p>
            <a:endParaRPr sz="13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[Students turn and talk to their partners about what they know before sharing with the class].</a:t>
            </a:r>
          </a:p>
          <a:p>
            <a:endParaRPr sz="1300"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Possible student responses (unscripted)</a:t>
            </a:r>
          </a:p>
          <a:p>
            <a:pPr>
              <a:buSzPct val="25000"/>
            </a:pPr>
            <a:r>
              <a:rPr lang="en-US" sz="1300" dirty="0">
                <a:solidFill>
                  <a:schemeClr val="dk1"/>
                </a:solidFill>
                <a:latin typeface="Calibri"/>
                <a:ea typeface="Calibri"/>
                <a:cs typeface="Calibri"/>
                <a:sym typeface="Calibri"/>
              </a:rPr>
              <a:t>They are big.</a:t>
            </a:r>
          </a:p>
          <a:p>
            <a:pPr>
              <a:buSzPct val="25000"/>
            </a:pPr>
            <a:r>
              <a:rPr lang="en-US" sz="1300" dirty="0">
                <a:solidFill>
                  <a:schemeClr val="dk1"/>
                </a:solidFill>
                <a:latin typeface="Calibri"/>
                <a:ea typeface="Calibri"/>
                <a:cs typeface="Calibri"/>
                <a:sym typeface="Calibri"/>
              </a:rPr>
              <a:t>There are seven of them.</a:t>
            </a:r>
          </a:p>
          <a:p>
            <a:pPr>
              <a:buSzPct val="25000"/>
            </a:pPr>
            <a:r>
              <a:rPr lang="en-US" sz="1300" dirty="0">
                <a:solidFill>
                  <a:schemeClr val="dk1"/>
                </a:solidFill>
                <a:latin typeface="Calibri"/>
                <a:ea typeface="Calibri"/>
                <a:cs typeface="Calibri"/>
                <a:sym typeface="Calibri"/>
              </a:rPr>
              <a:t>There is Asia, Australia, Antarctica…</a:t>
            </a:r>
          </a:p>
          <a:p>
            <a:pPr>
              <a:buSzPct val="25000"/>
            </a:pPr>
            <a:r>
              <a:rPr lang="en-US" sz="1300" dirty="0">
                <a:solidFill>
                  <a:schemeClr val="dk1"/>
                </a:solidFill>
                <a:latin typeface="Calibri"/>
                <a:ea typeface="Calibri"/>
                <a:cs typeface="Calibri"/>
                <a:sym typeface="Calibri"/>
              </a:rPr>
              <a:t>One is The United States (</a:t>
            </a:r>
            <a:r>
              <a:rPr lang="en-US" sz="1300" i="1" dirty="0">
                <a:solidFill>
                  <a:schemeClr val="dk1"/>
                </a:solidFill>
                <a:latin typeface="Calibri"/>
                <a:ea typeface="Calibri"/>
                <a:cs typeface="Calibri"/>
                <a:sym typeface="Calibri"/>
              </a:rPr>
              <a:t>please</a:t>
            </a:r>
            <a:r>
              <a:rPr lang="en-US" sz="1300" dirty="0">
                <a:solidFill>
                  <a:schemeClr val="dk1"/>
                </a:solidFill>
                <a:latin typeface="Calibri"/>
                <a:ea typeface="Calibri"/>
                <a:cs typeface="Calibri"/>
                <a:sym typeface="Calibri"/>
              </a:rPr>
              <a:t> address misconceptions about continents versus countries/states/cities/etc.)</a:t>
            </a:r>
          </a:p>
          <a:p>
            <a:endParaRPr sz="1300" dirty="0">
              <a:solidFill>
                <a:schemeClr val="dk1"/>
              </a:solidFill>
              <a:latin typeface="Calibri"/>
              <a:ea typeface="Calibri"/>
              <a:cs typeface="Calibri"/>
              <a:sym typeface="Calibri"/>
            </a:endParaRPr>
          </a:p>
          <a:p>
            <a:pPr>
              <a:buSzPct val="25000"/>
            </a:pPr>
            <a:r>
              <a:rPr lang="en-US" sz="1300" b="1" dirty="0" smtClean="0">
                <a:solidFill>
                  <a:schemeClr val="dk1"/>
                </a:solidFill>
                <a:latin typeface="Calibri"/>
                <a:ea typeface="Calibri"/>
                <a:cs typeface="Calibri"/>
                <a:sym typeface="Calibri"/>
              </a:rPr>
              <a:t>Facilitator </a:t>
            </a:r>
            <a:r>
              <a:rPr lang="en-US" sz="1300" b="1" dirty="0">
                <a:solidFill>
                  <a:schemeClr val="dk1"/>
                </a:solidFill>
                <a:latin typeface="Calibri"/>
                <a:ea typeface="Calibri"/>
                <a:cs typeface="Calibri"/>
                <a:sym typeface="Calibri"/>
              </a:rPr>
              <a:t>says: </a:t>
            </a:r>
          </a:p>
          <a:p>
            <a:pPr>
              <a:buSzPct val="25000"/>
            </a:pPr>
            <a:r>
              <a:rPr lang="en-US" sz="1300" b="1" dirty="0">
                <a:solidFill>
                  <a:schemeClr val="dk1"/>
                </a:solidFill>
                <a:latin typeface="Calibri"/>
                <a:ea typeface="Calibri"/>
                <a:cs typeface="Calibri"/>
                <a:sym typeface="Calibri"/>
              </a:rPr>
              <a:t>[</a:t>
            </a:r>
            <a:r>
              <a:rPr lang="en-US" sz="1300" dirty="0">
                <a:solidFill>
                  <a:schemeClr val="dk1"/>
                </a:solidFill>
                <a:latin typeface="Calibri"/>
                <a:ea typeface="Calibri"/>
                <a:cs typeface="Calibri"/>
                <a:sym typeface="Calibri"/>
              </a:rPr>
              <a:t>Display map of the continents and name them while pointing to the map under document camera, projector, or SMART board).</a:t>
            </a:r>
          </a:p>
          <a:p>
            <a:endParaRPr sz="13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“We are going to be talking about a place that is far away from where we live. We live on the continent of North America.”[Point to the continent of North America, specifically which portion of North America where the United States of America and the Northwestern portion of the country is on the map]. We are going to pretend that we are traveling, or going, to a place called the Great Barrier Reef. Our job today is to collect information about the Great Barrier Reef to tell a friend why they should go the Great Barrier Reef.”</a:t>
            </a:r>
          </a:p>
          <a:p>
            <a:endParaRPr sz="13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[Display graphic organizer however you can, for example, under a document camera].</a:t>
            </a:r>
          </a:p>
          <a:p>
            <a:endParaRPr sz="1300"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“We can use this handy-dandy graphic organizer to record our information. There are four sections we need to fill in. The four sections are how to get there, where to stay while you’re there, how you’ll get around while you’re there, and what you’ll see when you get there.”</a:t>
            </a:r>
          </a:p>
          <a:p>
            <a:endParaRPr sz="1300" b="1"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Discussion question:</a:t>
            </a:r>
          </a:p>
          <a:p>
            <a:pPr>
              <a:buSzPct val="25000"/>
            </a:pPr>
            <a:r>
              <a:rPr lang="en-US" sz="1300" dirty="0">
                <a:solidFill>
                  <a:schemeClr val="dk1"/>
                </a:solidFill>
                <a:latin typeface="Calibri"/>
                <a:ea typeface="Calibri"/>
                <a:cs typeface="Calibri"/>
                <a:sym typeface="Calibri"/>
              </a:rPr>
              <a:t>“Does anybody know which continent the Great Barrier Reef is near? Keep your hand raised if you think you could point to it on this map.”</a:t>
            </a:r>
          </a:p>
          <a:p>
            <a:endParaRPr sz="1300" b="1" dirty="0">
              <a:solidFill>
                <a:schemeClr val="dk1"/>
              </a:solidFill>
              <a:latin typeface="Calibri"/>
              <a:ea typeface="Calibri"/>
              <a:cs typeface="Calibri"/>
              <a:sym typeface="Calibri"/>
            </a:endParaRPr>
          </a:p>
          <a:p>
            <a:pPr>
              <a:buSzPct val="25000"/>
            </a:pPr>
            <a:r>
              <a:rPr lang="en-US" sz="1300" dirty="0">
                <a:solidFill>
                  <a:schemeClr val="dk1"/>
                </a:solidFill>
                <a:latin typeface="Calibri"/>
                <a:ea typeface="Calibri"/>
                <a:cs typeface="Calibri"/>
                <a:sym typeface="Calibri"/>
              </a:rPr>
              <a:t>[Have the student who identified Australia point to Australia on the map]</a:t>
            </a:r>
          </a:p>
          <a:p>
            <a:endParaRPr sz="1300" b="1"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Facilitator says:</a:t>
            </a:r>
          </a:p>
          <a:p>
            <a:pPr>
              <a:buSzPct val="25000"/>
            </a:pPr>
            <a:r>
              <a:rPr lang="en-US" sz="1300" dirty="0">
                <a:solidFill>
                  <a:schemeClr val="dk1"/>
                </a:solidFill>
                <a:latin typeface="Calibri"/>
                <a:ea typeface="Calibri"/>
                <a:cs typeface="Calibri"/>
                <a:sym typeface="Calibri"/>
              </a:rPr>
              <a:t>“The Great Barrier Reef is in the ocean along the coastline of the continent of Australia, specifically the Northeastern portion of the continent.” [Point to this location on the map, highlighting the portion of the continent where the reef is located].</a:t>
            </a:r>
          </a:p>
          <a:p>
            <a:endParaRPr sz="1300" dirty="0">
              <a:solidFill>
                <a:schemeClr val="dk1"/>
              </a:solidFill>
              <a:latin typeface="Calibri"/>
              <a:ea typeface="Calibri"/>
              <a:cs typeface="Calibri"/>
              <a:sym typeface="Calibri"/>
            </a:endParaRPr>
          </a:p>
          <a:p>
            <a:pPr>
              <a:buSzPct val="25000"/>
            </a:pPr>
            <a:r>
              <a:rPr lang="en-US" sz="1300" b="1" dirty="0">
                <a:solidFill>
                  <a:schemeClr val="dk1"/>
                </a:solidFill>
                <a:latin typeface="Calibri"/>
                <a:ea typeface="Calibri"/>
                <a:cs typeface="Calibri"/>
                <a:sym typeface="Calibri"/>
              </a:rPr>
              <a:t>Discussion question:</a:t>
            </a:r>
          </a:p>
          <a:p>
            <a:pPr>
              <a:buSzPct val="25000"/>
            </a:pPr>
            <a:r>
              <a:rPr lang="en-US" sz="1300" dirty="0">
                <a:solidFill>
                  <a:schemeClr val="dk1"/>
                </a:solidFill>
                <a:latin typeface="Calibri"/>
                <a:ea typeface="Calibri"/>
                <a:cs typeface="Calibri"/>
                <a:sym typeface="Calibri"/>
              </a:rPr>
              <a:t>“Let’s look back at our graphic organizer questions. We need to know how to get there. Using what you know about travel, how could we get to the Great Barrier Reef, in Australia, from Hillsboro in North America?”</a:t>
            </a:r>
          </a:p>
          <a:p>
            <a:endParaRPr sz="1300" b="1" dirty="0">
              <a:solidFill>
                <a:schemeClr val="dk1"/>
              </a:solidFill>
              <a:latin typeface="Calibri"/>
              <a:ea typeface="Calibri"/>
              <a:cs typeface="Calibri"/>
              <a:sym typeface="Calibri"/>
            </a:endParaRPr>
          </a:p>
          <a:p>
            <a:endParaRPr sz="1300" b="1" dirty="0">
              <a:solidFill>
                <a:schemeClr val="dk1"/>
              </a:solidFill>
              <a:latin typeface="Calibri"/>
              <a:ea typeface="Calibri"/>
              <a:cs typeface="Calibri"/>
              <a:sym typeface="Calibri"/>
            </a:endParaRPr>
          </a:p>
          <a:p>
            <a:endParaRPr sz="13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58502604"/>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p:nvPr/>
        </p:nvSpPr>
        <p:spPr>
          <a:xfrm>
            <a:off x="466566" y="452843"/>
            <a:ext cx="6574239" cy="9042989"/>
          </a:xfrm>
          <a:prstGeom prst="rect">
            <a:avLst/>
          </a:prstGeom>
          <a:noFill/>
          <a:ln>
            <a:noFill/>
          </a:ln>
        </p:spPr>
        <p:txBody>
          <a:bodyPr lIns="101866" tIns="101866" rIns="101866" bIns="101866" anchor="t" anchorCtr="0">
            <a:noAutofit/>
          </a:bodyPr>
          <a:lstStyle/>
          <a:p>
            <a:r>
              <a:rPr lang="en-US" b="1" dirty="0">
                <a:solidFill>
                  <a:schemeClr val="dk1"/>
                </a:solidFill>
                <a:latin typeface="Calibri"/>
                <a:ea typeface="Calibri"/>
                <a:cs typeface="Calibri"/>
                <a:sym typeface="Calibri"/>
              </a:rPr>
              <a:t>Traveling Abroad </a:t>
            </a:r>
            <a:r>
              <a:rPr lang="en-US" sz="1300" i="1" dirty="0">
                <a:solidFill>
                  <a:schemeClr val="dk1"/>
                </a:solidFill>
                <a:latin typeface="Calibri"/>
                <a:ea typeface="Calibri"/>
                <a:cs typeface="Calibri"/>
                <a:sym typeface="Calibri"/>
              </a:rPr>
              <a:t>continued…</a:t>
            </a:r>
          </a:p>
          <a:p>
            <a:endParaRPr sz="1300" i="1"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Possible student responses (unscripted)</a:t>
            </a:r>
          </a:p>
          <a:p>
            <a:r>
              <a:rPr lang="en-US" sz="1300" dirty="0">
                <a:solidFill>
                  <a:schemeClr val="dk1"/>
                </a:solidFill>
                <a:latin typeface="Calibri"/>
                <a:ea typeface="Calibri"/>
                <a:cs typeface="Calibri"/>
                <a:sym typeface="Calibri"/>
              </a:rPr>
              <a:t>We could take an airplane.</a:t>
            </a:r>
          </a:p>
          <a:p>
            <a:r>
              <a:rPr lang="en-US" sz="1300" dirty="0">
                <a:solidFill>
                  <a:schemeClr val="dk1"/>
                </a:solidFill>
                <a:latin typeface="Calibri"/>
                <a:ea typeface="Calibri"/>
                <a:cs typeface="Calibri"/>
                <a:sym typeface="Calibri"/>
              </a:rPr>
              <a:t>We could take a boat.</a:t>
            </a:r>
          </a:p>
          <a:p>
            <a:pPr>
              <a:buClr>
                <a:schemeClr val="dk1"/>
              </a:buClr>
              <a:buSzPct val="25000"/>
            </a:pPr>
            <a:r>
              <a:rPr lang="en-US" sz="1300" dirty="0">
                <a:solidFill>
                  <a:schemeClr val="dk1"/>
                </a:solidFill>
                <a:latin typeface="Calibri"/>
                <a:ea typeface="Calibri"/>
                <a:cs typeface="Calibri"/>
                <a:sym typeface="Calibri"/>
              </a:rPr>
              <a:t>We could swim. </a:t>
            </a:r>
          </a:p>
          <a:p>
            <a:pPr>
              <a:buClr>
                <a:schemeClr val="dk1"/>
              </a:buClr>
            </a:pPr>
            <a:endParaRPr sz="1300" b="1"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a:t>
            </a:r>
          </a:p>
          <a:p>
            <a:r>
              <a:rPr lang="en-US" sz="1300" dirty="0">
                <a:solidFill>
                  <a:schemeClr val="dk1"/>
                </a:solidFill>
                <a:latin typeface="Calibri"/>
                <a:ea typeface="Calibri"/>
                <a:cs typeface="Calibri"/>
                <a:sym typeface="Calibri"/>
              </a:rPr>
              <a:t>“Taking an airplane or a boat would be an efficient way to get to Australia from North America. On your graphic organizer, you can draw the method of travel that you would use to get to Australia. After you draw, remember to label your drawing.</a:t>
            </a:r>
          </a:p>
          <a:p>
            <a:endParaRPr sz="1300" dirty="0">
              <a:solidFill>
                <a:schemeClr val="dk1"/>
              </a:solidFill>
              <a:latin typeface="Calibri"/>
              <a:ea typeface="Calibri"/>
              <a:cs typeface="Calibri"/>
              <a:sym typeface="Calibri"/>
            </a:endParaRPr>
          </a:p>
          <a:p>
            <a:pPr>
              <a:buClr>
                <a:schemeClr val="dk1"/>
              </a:buClr>
              <a:buSzPct val="25000"/>
            </a:pPr>
            <a:r>
              <a:rPr lang="en-US" sz="1300" dirty="0">
                <a:solidFill>
                  <a:schemeClr val="dk1"/>
                </a:solidFill>
                <a:latin typeface="Calibri"/>
                <a:ea typeface="Calibri"/>
                <a:cs typeface="Calibri"/>
                <a:sym typeface="Calibri"/>
              </a:rPr>
              <a:t>[Students work on graphic organizer to draw and label the method of transportation that they would use].</a:t>
            </a:r>
          </a:p>
          <a:p>
            <a:endParaRPr sz="1300" b="1"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 </a:t>
            </a:r>
          </a:p>
          <a:p>
            <a:r>
              <a:rPr lang="en-US" sz="1300" dirty="0">
                <a:solidFill>
                  <a:schemeClr val="dk1"/>
                </a:solidFill>
                <a:latin typeface="Calibri"/>
                <a:ea typeface="Calibri"/>
                <a:cs typeface="Calibri"/>
                <a:sym typeface="Calibri"/>
              </a:rPr>
              <a:t>“Let’s look at the next section on the graphic organizer: Where to stay.”</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Discussion question:</a:t>
            </a:r>
          </a:p>
          <a:p>
            <a:r>
              <a:rPr lang="en-US" sz="1300" dirty="0">
                <a:solidFill>
                  <a:schemeClr val="dk1"/>
                </a:solidFill>
                <a:latin typeface="Calibri"/>
                <a:ea typeface="Calibri"/>
                <a:cs typeface="Calibri"/>
                <a:sym typeface="Calibri"/>
              </a:rPr>
              <a:t>“Where would you stay while you are in Australia?”</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Possible student responses (unscripted)</a:t>
            </a:r>
          </a:p>
          <a:p>
            <a:r>
              <a:rPr lang="en-US" sz="1300" dirty="0">
                <a:solidFill>
                  <a:schemeClr val="dk1"/>
                </a:solidFill>
                <a:latin typeface="Calibri"/>
                <a:ea typeface="Calibri"/>
                <a:cs typeface="Calibri"/>
                <a:sym typeface="Calibri"/>
              </a:rPr>
              <a:t>At a friend’s house. </a:t>
            </a:r>
          </a:p>
          <a:p>
            <a:r>
              <a:rPr lang="en-US" sz="1300" dirty="0">
                <a:solidFill>
                  <a:schemeClr val="dk1"/>
                </a:solidFill>
                <a:latin typeface="Calibri"/>
                <a:ea typeface="Calibri"/>
                <a:cs typeface="Calibri"/>
                <a:sym typeface="Calibri"/>
              </a:rPr>
              <a:t>At a hotel.</a:t>
            </a:r>
          </a:p>
          <a:p>
            <a:r>
              <a:rPr lang="en-US" sz="1300" dirty="0">
                <a:solidFill>
                  <a:schemeClr val="dk1"/>
                </a:solidFill>
                <a:latin typeface="Calibri"/>
                <a:ea typeface="Calibri"/>
                <a:cs typeface="Calibri"/>
                <a:sym typeface="Calibri"/>
              </a:rPr>
              <a:t>In a tent. (If this does come up, support this idea because it will scaffold this as a place where someone could stay when they are traveling to help students who may not have much prior knowledge of tents to be successful on the interim assessment). </a:t>
            </a:r>
          </a:p>
          <a:p>
            <a:endParaRPr sz="1300"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 Guide your students appropriately towards a realistic option.</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a:t>
            </a:r>
          </a:p>
          <a:p>
            <a:r>
              <a:rPr lang="en-US" sz="1300" dirty="0">
                <a:solidFill>
                  <a:schemeClr val="dk1"/>
                </a:solidFill>
                <a:latin typeface="Calibri"/>
                <a:ea typeface="Calibri"/>
                <a:cs typeface="Calibri"/>
                <a:sym typeface="Calibri"/>
              </a:rPr>
              <a:t>“Please draw and label where you would stay while you are in Australia.” </a:t>
            </a:r>
          </a:p>
          <a:p>
            <a:r>
              <a:rPr lang="en-US" sz="1300" dirty="0">
                <a:solidFill>
                  <a:schemeClr val="dk1"/>
                </a:solidFill>
                <a:latin typeface="Calibri"/>
                <a:ea typeface="Calibri"/>
                <a:cs typeface="Calibri"/>
                <a:sym typeface="Calibri"/>
              </a:rPr>
              <a:t>[Students draw and label.]</a:t>
            </a:r>
          </a:p>
          <a:p>
            <a:endParaRPr sz="1300" b="1"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a:t>
            </a:r>
          </a:p>
          <a:p>
            <a:r>
              <a:rPr lang="en-US" sz="1300" dirty="0">
                <a:solidFill>
                  <a:schemeClr val="dk1"/>
                </a:solidFill>
                <a:latin typeface="Calibri"/>
                <a:ea typeface="Calibri"/>
                <a:cs typeface="Calibri"/>
                <a:sym typeface="Calibri"/>
              </a:rPr>
              <a:t>“Now we have a video to watch to help us answer the other two sections of our graphic organizer: how you’ll get around once you’re already in Australia and what you’ll see when you are at the Great Barrier Reef.”</a:t>
            </a:r>
          </a:p>
          <a:p>
            <a:endParaRPr sz="1300"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[Show video of the Great Barrier Reef. There is a video link in the ancillary materials for both an English video and a Spanish video. The English video is about four minutes long; the Spanish video is about six minutes long.]</a:t>
            </a:r>
          </a:p>
          <a:p>
            <a:pPr>
              <a:buClr>
                <a:schemeClr val="dk1"/>
              </a:buClr>
              <a:buSzPct val="25000"/>
            </a:pPr>
            <a:r>
              <a:rPr lang="en-US" sz="1300" dirty="0">
                <a:solidFill>
                  <a:schemeClr val="dk1"/>
                </a:solidFill>
                <a:latin typeface="Calibri"/>
                <a:ea typeface="Calibri"/>
                <a:cs typeface="Calibri"/>
                <a:sym typeface="Calibri"/>
              </a:rPr>
              <a:t> </a:t>
            </a:r>
          </a:p>
          <a:p>
            <a:pPr>
              <a:buClr>
                <a:schemeClr val="dk1"/>
              </a:buClr>
            </a:pPr>
            <a:endParaRPr dirty="0"/>
          </a:p>
        </p:txBody>
      </p:sp>
    </p:spTree>
    <p:extLst>
      <p:ext uri="{BB962C8B-B14F-4D97-AF65-F5344CB8AC3E}">
        <p14:creationId xmlns:p14="http://schemas.microsoft.com/office/powerpoint/2010/main" val="1534586588"/>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p:nvPr/>
        </p:nvSpPr>
        <p:spPr>
          <a:xfrm>
            <a:off x="353459" y="343063"/>
            <a:ext cx="7153939" cy="9646559"/>
          </a:xfrm>
          <a:prstGeom prst="rect">
            <a:avLst/>
          </a:prstGeom>
          <a:noFill/>
          <a:ln>
            <a:noFill/>
          </a:ln>
        </p:spPr>
        <p:txBody>
          <a:bodyPr lIns="101866" tIns="101866" rIns="101866" bIns="101866" anchor="t" anchorCtr="0">
            <a:noAutofit/>
          </a:bodyPr>
          <a:lstStyle/>
          <a:p>
            <a:r>
              <a:rPr lang="en-US" b="1" dirty="0">
                <a:solidFill>
                  <a:schemeClr val="dk1"/>
                </a:solidFill>
                <a:latin typeface="Calibri"/>
                <a:ea typeface="Calibri"/>
                <a:cs typeface="Calibri"/>
                <a:sym typeface="Calibri"/>
              </a:rPr>
              <a:t>Traveling Abroad </a:t>
            </a:r>
            <a:r>
              <a:rPr lang="en-US" sz="1300" i="1" dirty="0">
                <a:solidFill>
                  <a:schemeClr val="dk1"/>
                </a:solidFill>
                <a:latin typeface="Calibri"/>
                <a:ea typeface="Calibri"/>
                <a:cs typeface="Calibri"/>
                <a:sym typeface="Calibri"/>
              </a:rPr>
              <a:t>continued…</a:t>
            </a:r>
          </a:p>
          <a:p>
            <a:endParaRPr sz="1300" b="1"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Discussion question:</a:t>
            </a:r>
          </a:p>
          <a:p>
            <a:r>
              <a:rPr lang="en-US" sz="1300" dirty="0">
                <a:solidFill>
                  <a:schemeClr val="dk1"/>
                </a:solidFill>
                <a:latin typeface="Calibri"/>
                <a:ea typeface="Calibri"/>
                <a:cs typeface="Calibri"/>
                <a:sym typeface="Calibri"/>
              </a:rPr>
              <a:t>“What were some of the living things you saw in the video?”</a:t>
            </a:r>
          </a:p>
          <a:p>
            <a:endParaRPr sz="1300" dirty="0">
              <a:solidFill>
                <a:schemeClr val="dk1"/>
              </a:solidFill>
              <a:latin typeface="Calibri"/>
              <a:ea typeface="Calibri"/>
              <a:cs typeface="Calibri"/>
              <a:sym typeface="Calibri"/>
            </a:endParaRPr>
          </a:p>
          <a:p>
            <a:pPr>
              <a:buClr>
                <a:schemeClr val="dk1"/>
              </a:buClr>
              <a:buSzPct val="25000"/>
            </a:pPr>
            <a:r>
              <a:rPr lang="en-US" sz="1300" dirty="0">
                <a:solidFill>
                  <a:schemeClr val="dk1"/>
                </a:solidFill>
                <a:latin typeface="Calibri"/>
                <a:ea typeface="Calibri"/>
                <a:cs typeface="Calibri"/>
                <a:sym typeface="Calibri"/>
              </a:rPr>
              <a:t> </a:t>
            </a:r>
            <a:r>
              <a:rPr lang="en-US" sz="1300" b="1" dirty="0">
                <a:solidFill>
                  <a:schemeClr val="dk1"/>
                </a:solidFill>
                <a:latin typeface="Calibri"/>
                <a:ea typeface="Calibri"/>
                <a:cs typeface="Calibri"/>
                <a:sym typeface="Calibri"/>
              </a:rPr>
              <a:t>Student responses (unscripted)</a:t>
            </a:r>
          </a:p>
          <a:p>
            <a:r>
              <a:rPr lang="en-US" sz="1300" dirty="0">
                <a:solidFill>
                  <a:schemeClr val="dk1"/>
                </a:solidFill>
                <a:latin typeface="Calibri"/>
                <a:ea typeface="Calibri"/>
                <a:cs typeface="Calibri"/>
                <a:sym typeface="Calibri"/>
              </a:rPr>
              <a:t>Lots of fish.</a:t>
            </a:r>
          </a:p>
          <a:p>
            <a:r>
              <a:rPr lang="en-US" sz="1300" dirty="0">
                <a:solidFill>
                  <a:schemeClr val="dk1"/>
                </a:solidFill>
                <a:latin typeface="Calibri"/>
                <a:ea typeface="Calibri"/>
                <a:cs typeface="Calibri"/>
                <a:sym typeface="Calibri"/>
              </a:rPr>
              <a:t>The coral.</a:t>
            </a:r>
          </a:p>
          <a:p>
            <a:r>
              <a:rPr lang="en-US" sz="1300" dirty="0">
                <a:solidFill>
                  <a:schemeClr val="dk1"/>
                </a:solidFill>
                <a:latin typeface="Calibri"/>
                <a:ea typeface="Calibri"/>
                <a:cs typeface="Calibri"/>
                <a:sym typeface="Calibri"/>
              </a:rPr>
              <a:t>Big waves.</a:t>
            </a:r>
          </a:p>
          <a:p>
            <a:r>
              <a:rPr lang="en-US" sz="1300" dirty="0">
                <a:solidFill>
                  <a:schemeClr val="dk1"/>
                </a:solidFill>
                <a:latin typeface="Calibri"/>
                <a:ea typeface="Calibri"/>
                <a:cs typeface="Calibri"/>
                <a:sym typeface="Calibri"/>
              </a:rPr>
              <a:t>People swimming in swim suits.</a:t>
            </a:r>
          </a:p>
          <a:p>
            <a:r>
              <a:rPr lang="en-US" sz="1300" dirty="0">
                <a:solidFill>
                  <a:schemeClr val="dk1"/>
                </a:solidFill>
                <a:latin typeface="Calibri"/>
                <a:ea typeface="Calibri"/>
                <a:cs typeface="Calibri"/>
                <a:sym typeface="Calibri"/>
              </a:rPr>
              <a:t>Sea turtles! </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 </a:t>
            </a:r>
          </a:p>
          <a:p>
            <a:r>
              <a:rPr lang="en-US" sz="1300" b="1" dirty="0">
                <a:solidFill>
                  <a:schemeClr val="dk1"/>
                </a:solidFill>
                <a:latin typeface="Calibri"/>
                <a:ea typeface="Calibri"/>
                <a:cs typeface="Calibri"/>
                <a:sym typeface="Calibri"/>
              </a:rPr>
              <a:t>“</a:t>
            </a:r>
            <a:r>
              <a:rPr lang="en-US" sz="1300" dirty="0">
                <a:solidFill>
                  <a:schemeClr val="dk1"/>
                </a:solidFill>
                <a:latin typeface="Calibri"/>
                <a:ea typeface="Calibri"/>
                <a:cs typeface="Calibri"/>
                <a:sym typeface="Calibri"/>
              </a:rPr>
              <a:t>Now, please draw and label some of the living things that you saw in the video.”</a:t>
            </a:r>
          </a:p>
          <a:p>
            <a:endParaRPr sz="1300"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[Students draw and label some of the animals that they saw in the video].</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Discussion question:</a:t>
            </a:r>
          </a:p>
          <a:p>
            <a:r>
              <a:rPr lang="en-US" sz="1300" dirty="0">
                <a:solidFill>
                  <a:schemeClr val="dk1"/>
                </a:solidFill>
                <a:latin typeface="Calibri"/>
                <a:ea typeface="Calibri"/>
                <a:cs typeface="Calibri"/>
                <a:sym typeface="Calibri"/>
              </a:rPr>
              <a:t>“Use what you saw in the video and what you know about travel to fill in the last part of our graphic organizer: How you’ll get around. If we are staying in Australia, how would we get around while we are visiting the Great Barrier Reef? How would we travel while we are there?”</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Possible student answers:</a:t>
            </a:r>
          </a:p>
          <a:p>
            <a:r>
              <a:rPr lang="en-US" sz="1300" dirty="0">
                <a:solidFill>
                  <a:schemeClr val="dk1"/>
                </a:solidFill>
                <a:latin typeface="Calibri"/>
                <a:ea typeface="Calibri"/>
                <a:cs typeface="Calibri"/>
                <a:sym typeface="Calibri"/>
              </a:rPr>
              <a:t>“We will take a boat out to the coral reef.”</a:t>
            </a:r>
          </a:p>
          <a:p>
            <a:r>
              <a:rPr lang="en-US" sz="1300" dirty="0">
                <a:solidFill>
                  <a:schemeClr val="dk1"/>
                </a:solidFill>
                <a:latin typeface="Calibri"/>
                <a:ea typeface="Calibri"/>
                <a:cs typeface="Calibri"/>
                <a:sym typeface="Calibri"/>
              </a:rPr>
              <a:t>“We should take a bus to get to the ocean before we take the boat.”</a:t>
            </a:r>
          </a:p>
          <a:p>
            <a:r>
              <a:rPr lang="en-US" sz="1300" dirty="0">
                <a:solidFill>
                  <a:schemeClr val="dk1"/>
                </a:solidFill>
                <a:latin typeface="Calibri"/>
                <a:ea typeface="Calibri"/>
                <a:cs typeface="Calibri"/>
                <a:sym typeface="Calibri"/>
              </a:rPr>
              <a:t>“We will have to use flippers to swim.”</a:t>
            </a:r>
          </a:p>
          <a:p>
            <a:pPr>
              <a:buClr>
                <a:schemeClr val="dk1"/>
              </a:buClr>
            </a:pPr>
            <a:endParaRPr sz="1300" dirty="0">
              <a:solidFill>
                <a:schemeClr val="dk1"/>
              </a:solidFill>
              <a:latin typeface="Calibri"/>
              <a:ea typeface="Calibri"/>
              <a:cs typeface="Calibri"/>
              <a:sym typeface="Calibri"/>
            </a:endParaRPr>
          </a:p>
          <a:p>
            <a:pPr>
              <a:buClr>
                <a:schemeClr val="dk1"/>
              </a:buClr>
              <a:buSzPct val="25000"/>
            </a:pPr>
            <a:r>
              <a:rPr lang="en-US" sz="1300" b="1" dirty="0">
                <a:solidFill>
                  <a:schemeClr val="dk1"/>
                </a:solidFill>
                <a:latin typeface="Calibri"/>
                <a:ea typeface="Calibri"/>
                <a:cs typeface="Calibri"/>
                <a:sym typeface="Calibri"/>
              </a:rPr>
              <a:t>Facilitator says:</a:t>
            </a:r>
          </a:p>
          <a:p>
            <a:r>
              <a:rPr lang="en-US" sz="1300" dirty="0">
                <a:solidFill>
                  <a:schemeClr val="dk1"/>
                </a:solidFill>
                <a:latin typeface="Calibri"/>
                <a:ea typeface="Calibri"/>
                <a:cs typeface="Calibri"/>
                <a:sym typeface="Calibri"/>
              </a:rPr>
              <a:t>“Now please draw and label how you’ll get around while you are in Australia at the Great Barrier Reef.”</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 </a:t>
            </a:r>
            <a:r>
              <a:rPr lang="en-US" sz="1300" dirty="0">
                <a:solidFill>
                  <a:schemeClr val="dk1"/>
                </a:solidFill>
                <a:latin typeface="Calibri"/>
                <a:ea typeface="Calibri"/>
                <a:cs typeface="Calibri"/>
                <a:sym typeface="Calibri"/>
              </a:rPr>
              <a:t>“Remember that today’s task was to get your friend excited to go with you to the Great Barrier Reef. You should include an introduction that gets them excited. I would use an exclamation point to say, “Let’s go to the Great Barrier Reef!” as my introduction. </a:t>
            </a:r>
          </a:p>
          <a:p>
            <a:r>
              <a:rPr lang="en-US" sz="1300" dirty="0">
                <a:solidFill>
                  <a:schemeClr val="dk1"/>
                </a:solidFill>
                <a:latin typeface="Calibri"/>
                <a:ea typeface="Calibri"/>
                <a:cs typeface="Calibri"/>
                <a:sym typeface="Calibri"/>
              </a:rPr>
              <a:t>Turn to your partner and share with them the introduction you would use.</a:t>
            </a:r>
          </a:p>
          <a:p>
            <a:endParaRPr sz="1300" b="1"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[Students turn and share]</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 </a:t>
            </a:r>
            <a:r>
              <a:rPr lang="en-US" sz="1300" dirty="0">
                <a:solidFill>
                  <a:schemeClr val="dk1"/>
                </a:solidFill>
                <a:latin typeface="Calibri"/>
                <a:ea typeface="Calibri"/>
                <a:cs typeface="Calibri"/>
                <a:sym typeface="Calibri"/>
              </a:rPr>
              <a:t>“Please write your introduction on your graphic organizer.”</a:t>
            </a:r>
          </a:p>
          <a:p>
            <a:endParaRPr sz="1300" b="1" dirty="0">
              <a:solidFill>
                <a:schemeClr val="dk1"/>
              </a:solidFill>
              <a:latin typeface="Calibri"/>
              <a:ea typeface="Calibri"/>
              <a:cs typeface="Calibri"/>
              <a:sym typeface="Calibri"/>
            </a:endParaRPr>
          </a:p>
          <a:p>
            <a:r>
              <a:rPr lang="en-US" sz="1300" dirty="0">
                <a:solidFill>
                  <a:schemeClr val="dk1"/>
                </a:solidFill>
                <a:latin typeface="Calibri"/>
                <a:ea typeface="Calibri"/>
                <a:cs typeface="Calibri"/>
                <a:sym typeface="Calibri"/>
              </a:rPr>
              <a:t>[Students write their introductions].</a:t>
            </a:r>
          </a:p>
          <a:p>
            <a:endParaRPr sz="1300" dirty="0">
              <a:solidFill>
                <a:schemeClr val="dk1"/>
              </a:solidFill>
              <a:latin typeface="Calibri"/>
              <a:ea typeface="Calibri"/>
              <a:cs typeface="Calibri"/>
              <a:sym typeface="Calibri"/>
            </a:endParaRPr>
          </a:p>
          <a:p>
            <a:r>
              <a:rPr lang="en-US" sz="1300" b="1" dirty="0">
                <a:solidFill>
                  <a:schemeClr val="dk1"/>
                </a:solidFill>
                <a:latin typeface="Calibri"/>
                <a:ea typeface="Calibri"/>
                <a:cs typeface="Calibri"/>
                <a:sym typeface="Calibri"/>
              </a:rPr>
              <a:t>Facilitator says: </a:t>
            </a:r>
            <a:r>
              <a:rPr lang="en-US" sz="1300" dirty="0">
                <a:solidFill>
                  <a:schemeClr val="dk1"/>
                </a:solidFill>
                <a:latin typeface="Calibri"/>
                <a:ea typeface="Calibri"/>
                <a:cs typeface="Calibri"/>
                <a:sym typeface="Calibri"/>
              </a:rPr>
              <a:t>“Finally, I would give my writing a title that tells what it is about. My title is Australia. Write your title on the top of your graphic organizer in the box labeled title.”</a:t>
            </a:r>
          </a:p>
          <a:p>
            <a:pPr>
              <a:buClr>
                <a:schemeClr val="dk1"/>
              </a:buClr>
            </a:pPr>
            <a:endParaRPr sz="1300" b="1" dirty="0">
              <a:solidFill>
                <a:schemeClr val="dk1"/>
              </a:solidFill>
              <a:latin typeface="Calibri"/>
              <a:ea typeface="Calibri"/>
              <a:cs typeface="Calibri"/>
              <a:sym typeface="Calibri"/>
            </a:endParaRPr>
          </a:p>
          <a:p>
            <a:pPr>
              <a:buClr>
                <a:schemeClr val="dk1"/>
              </a:buClr>
            </a:pPr>
            <a:endParaRPr dirty="0">
              <a:solidFill>
                <a:schemeClr val="dk1"/>
              </a:solidFill>
            </a:endParaRPr>
          </a:p>
          <a:p>
            <a:endParaRPr dirty="0"/>
          </a:p>
        </p:txBody>
      </p:sp>
    </p:spTree>
    <p:extLst>
      <p:ext uri="{BB962C8B-B14F-4D97-AF65-F5344CB8AC3E}">
        <p14:creationId xmlns:p14="http://schemas.microsoft.com/office/powerpoint/2010/main" val="1125967348"/>
      </p:ext>
    </p:extLst>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6650</Words>
  <Application>Microsoft Office PowerPoint</Application>
  <PresentationFormat>Custom</PresentationFormat>
  <Paragraphs>1119</Paragraphs>
  <Slides>35</Slides>
  <Notes>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108</cp:revision>
  <cp:lastPrinted>2014-12-03T20:03:35Z</cp:lastPrinted>
  <dcterms:created xsi:type="dcterms:W3CDTF">2014-11-20T22:29:18Z</dcterms:created>
  <dcterms:modified xsi:type="dcterms:W3CDTF">2015-07-23T22:27:34Z</dcterms:modified>
</cp:coreProperties>
</file>