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7"/>
  </p:notesMasterIdLst>
  <p:handoutMasterIdLst>
    <p:handoutMasterId r:id="rId38"/>
  </p:handoutMasterIdLst>
  <p:sldIdLst>
    <p:sldId id="632" r:id="rId3"/>
    <p:sldId id="605" r:id="rId4"/>
    <p:sldId id="614" r:id="rId5"/>
    <p:sldId id="601" r:id="rId6"/>
    <p:sldId id="635" r:id="rId7"/>
    <p:sldId id="636" r:id="rId8"/>
    <p:sldId id="637" r:id="rId9"/>
    <p:sldId id="615" r:id="rId10"/>
    <p:sldId id="616" r:id="rId11"/>
    <p:sldId id="617" r:id="rId12"/>
    <p:sldId id="618" r:id="rId13"/>
    <p:sldId id="619" r:id="rId14"/>
    <p:sldId id="620" r:id="rId15"/>
    <p:sldId id="621" r:id="rId16"/>
    <p:sldId id="594" r:id="rId17"/>
    <p:sldId id="622" r:id="rId18"/>
    <p:sldId id="638" r:id="rId19"/>
    <p:sldId id="623" r:id="rId20"/>
    <p:sldId id="624" r:id="rId21"/>
    <p:sldId id="625" r:id="rId22"/>
    <p:sldId id="626" r:id="rId23"/>
    <p:sldId id="627" r:id="rId24"/>
    <p:sldId id="628" r:id="rId25"/>
    <p:sldId id="629" r:id="rId26"/>
    <p:sldId id="630" r:id="rId27"/>
    <p:sldId id="634" r:id="rId28"/>
    <p:sldId id="569" r:id="rId29"/>
    <p:sldId id="607" r:id="rId30"/>
    <p:sldId id="571" r:id="rId31"/>
    <p:sldId id="608" r:id="rId32"/>
    <p:sldId id="609" r:id="rId33"/>
    <p:sldId id="610" r:id="rId34"/>
    <p:sldId id="611" r:id="rId35"/>
    <p:sldId id="639" r:id="rId36"/>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tz, Jamie" initials="LJ" lastIdx="1" clrIdx="0">
    <p:extLst>
      <p:ext uri="{19B8F6BF-5375-455C-9EA6-DF929625EA0E}">
        <p15:presenceInfo xmlns:p15="http://schemas.microsoft.com/office/powerpoint/2012/main" userId="S-1-5-21-38895556-764435285-1384523041-167176" providerId="AD"/>
      </p:ext>
    </p:extLst>
  </p:cmAuthor>
  <p:cmAuthor id="2" name="Rosa, Zaida" initials="RZ" lastIdx="1" clrIdx="1">
    <p:extLst>
      <p:ext uri="{19B8F6BF-5375-455C-9EA6-DF929625EA0E}">
        <p15:presenceInfo xmlns:p15="http://schemas.microsoft.com/office/powerpoint/2012/main" userId="S-1-5-21-38895556-764435285-1384523041-166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99097" autoAdjust="0"/>
  </p:normalViewPr>
  <p:slideViewPr>
    <p:cSldViewPr>
      <p:cViewPr varScale="1">
        <p:scale>
          <a:sx n="73" d="100"/>
          <a:sy n="73" d="100"/>
        </p:scale>
        <p:origin x="1776" y="66"/>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5/31/2016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3</a:t>
            </a:fld>
            <a:endParaRPr lang="en-US" dirty="0"/>
          </a:p>
        </p:txBody>
      </p:sp>
    </p:spTree>
    <p:extLst>
      <p:ext uri="{BB962C8B-B14F-4D97-AF65-F5344CB8AC3E}">
        <p14:creationId xmlns:p14="http://schemas.microsoft.com/office/powerpoint/2010/main" val="236517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6</a:t>
            </a:fld>
            <a:endParaRPr lang="en-US" dirty="0"/>
          </a:p>
        </p:txBody>
      </p:sp>
    </p:spTree>
    <p:extLst>
      <p:ext uri="{BB962C8B-B14F-4D97-AF65-F5344CB8AC3E}">
        <p14:creationId xmlns:p14="http://schemas.microsoft.com/office/powerpoint/2010/main" val="349492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26</a:t>
            </a:fld>
            <a:endParaRPr lang="en-US" dirty="0"/>
          </a:p>
        </p:txBody>
      </p:sp>
    </p:spTree>
    <p:extLst>
      <p:ext uri="{BB962C8B-B14F-4D97-AF65-F5344CB8AC3E}">
        <p14:creationId xmlns:p14="http://schemas.microsoft.com/office/powerpoint/2010/main" val="186936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56B75-C3E0-442A-B68F-6E4FA9C4406C}"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702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0390" y="9642453"/>
            <a:ext cx="842010" cy="3810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324983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AD57A-5A1B-448F-8C97-6C3CFD404F45}"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6626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0DFEB-3758-4725-8840-4EF8CC95D8E3}"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42912594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45159-F8AC-4386-B4E9-B6E9A7B47578}" type="datetime1">
              <a:rPr lang="en-US" smtClean="0">
                <a:solidFill>
                  <a:prstClr val="black">
                    <a:tint val="75000"/>
                  </a:prstClr>
                </a:solidFill>
              </a:rPr>
              <a:pPr/>
              <a:t>5/31/2016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828196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1267A-C6CC-40FC-A26E-943EC18B3F2F}" type="datetime1">
              <a:rPr lang="en-US" smtClean="0">
                <a:solidFill>
                  <a:prstClr val="black">
                    <a:tint val="75000"/>
                  </a:prstClr>
                </a:solidFill>
              </a:rPr>
              <a:pPr/>
              <a:t>5/31/2016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3653833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FF33B-4BAB-4E6D-9F07-93E4C192FA04}" type="datetime1">
              <a:rPr lang="en-US" smtClean="0">
                <a:solidFill>
                  <a:prstClr val="black">
                    <a:tint val="75000"/>
                  </a:prstClr>
                </a:solidFill>
              </a:rPr>
              <a:pPr/>
              <a:t>5/31/2016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29661373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D01BA-6128-452C-B71D-505561A6064C}"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1132732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77400"/>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728D-DA55-4147-A16E-8482F8732F13}" type="datetime1">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13865682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5170E-3038-46C1-AFA0-D16E09102041}"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61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C2D22-936E-435B-8094-BF7C92076E13}"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0645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5/31/2016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5/31/2016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5/31/2016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5/31/2016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9070D646-53EC-477E-BC77-CAB49AF07AA7}" type="datetime1">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93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3" Type="http://schemas.openxmlformats.org/officeDocument/2006/relationships/image" Target="../media/image5.jpeg"/><Relationship Id="rId7" Type="http://schemas.microsoft.com/office/2007/relationships/hdphoto" Target="../media/hdphoto3.wdp"/><Relationship Id="rId12"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5.wdp"/><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4.wdp"/><Relationship Id="rId14" Type="http://schemas.microsoft.com/office/2007/relationships/hdphoto" Target="../media/hdphoto6.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5.wdp"/><Relationship Id="rId7"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7.wdp"/><Relationship Id="rId4" Type="http://schemas.openxmlformats.org/officeDocument/2006/relationships/image" Target="../media/image22.jpe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hdphoto" Target="../media/hdphoto3.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png"/><Relationship Id="rId5" Type="http://schemas.microsoft.com/office/2007/relationships/hdphoto" Target="../media/hdphoto4.wdp"/><Relationship Id="rId10"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0847" y="959243"/>
            <a:ext cx="3111954" cy="2189810"/>
            <a:chOff x="141662" y="1295400"/>
            <a:chExt cx="3123072" cy="2410168"/>
          </a:xfrm>
        </p:grpSpPr>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419" sz="5700" b="1" dirty="0" smtClean="0">
                  <a:ln w="11430"/>
                  <a:effectLst>
                    <a:outerShdw blurRad="80000" dist="40000" dir="5040000" algn="tl">
                      <a:srgbClr val="000000">
                        <a:alpha val="30000"/>
                      </a:srgbClr>
                    </a:outerShdw>
                  </a:effectLst>
                </a:rPr>
                <a:t>K</a:t>
              </a:r>
              <a:endParaRPr lang="es-419" sz="5700" b="1" dirty="0">
                <a:ln w="11430"/>
                <a:effectLst>
                  <a:outerShdw blurRad="80000" dist="40000" dir="5040000" algn="tl">
                    <a:srgbClr val="000000">
                      <a:alpha val="30000"/>
                    </a:srgbClr>
                  </a:outerShdw>
                </a:effectLst>
              </a:endParaRPr>
            </a:p>
          </p:txBody>
        </p:sp>
        <p:pic>
          <p:nvPicPr>
            <p:cNvPr id="23"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4010187633"/>
              </p:ext>
            </p:extLst>
          </p:nvPr>
        </p:nvGraphicFramePr>
        <p:xfrm>
          <a:off x="886914" y="6243564"/>
          <a:ext cx="6248401" cy="202261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72921"/>
                <a:gridCol w="2450165"/>
                <a:gridCol w="2657365"/>
                <a:gridCol w="667950"/>
              </a:tblGrid>
              <a:tr h="284988">
                <a:tc gridSpan="4">
                  <a:txBody>
                    <a:bodyPr/>
                    <a:lstStyle/>
                    <a:p>
                      <a:pPr algn="ctr"/>
                      <a:r>
                        <a:rPr lang="es-ES" sz="1050" b="1" noProof="0" dirty="0" smtClean="0"/>
                        <a:t>Escritura de Opinión y Lenguaje </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419" sz="1200" b="1" noProof="0" dirty="0" smtClean="0">
                          <a:solidFill>
                            <a:schemeClr val="tx1"/>
                          </a:solidFill>
                        </a:rPr>
                        <a:t>Objetivos</a:t>
                      </a:r>
                      <a:endParaRPr lang="es-419"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419" sz="1200" b="1" noProof="0" dirty="0" smtClean="0"/>
                        <a:t>Estándares</a:t>
                      </a:r>
                      <a:endParaRPr lang="es-419" sz="1200" b="1" dirty="0">
                        <a:solidFill>
                          <a:schemeClr val="tx1"/>
                        </a:solidFill>
                      </a:endParaRPr>
                    </a:p>
                  </a:txBody>
                  <a:tcPr marL="103632" marR="103632" marT="50292" marB="50292">
                    <a:solidFill>
                      <a:schemeClr val="bg1"/>
                    </a:solidFill>
                  </a:tcPr>
                </a:tc>
                <a:tc>
                  <a:txBody>
                    <a:bodyPr/>
                    <a:lstStyle/>
                    <a:p>
                      <a:pPr algn="ctr"/>
                      <a:r>
                        <a:rPr lang="es-419" sz="1050" b="1" dirty="0" smtClean="0"/>
                        <a:t>DOK</a:t>
                      </a:r>
                      <a:endParaRPr lang="es-419" sz="1050" b="1" dirty="0"/>
                    </a:p>
                  </a:txBody>
                  <a:tcPr marL="103632" marR="103632" marT="50292" marB="50292">
                    <a:solidFill>
                      <a:schemeClr val="bg1"/>
                    </a:solidFill>
                  </a:tcPr>
                </a:tc>
              </a:tr>
              <a:tr h="304800">
                <a:tc>
                  <a:txBody>
                    <a:bodyPr/>
                    <a:lstStyle/>
                    <a:p>
                      <a:r>
                        <a:rPr lang="es-419" sz="1050" b="1" dirty="0" smtClean="0"/>
                        <a:t>1a</a:t>
                      </a:r>
                      <a:endParaRPr lang="es-419" sz="1050" b="1" dirty="0"/>
                    </a:p>
                  </a:txBody>
                  <a:tcPr marL="103632" marR="103632" marT="50292" marB="50292">
                    <a:solidFill>
                      <a:srgbClr val="FFFFCC"/>
                    </a:solidFill>
                  </a:tcPr>
                </a:tc>
                <a:tc>
                  <a:txBody>
                    <a:bodyPr/>
                    <a:lstStyle/>
                    <a:p>
                      <a:r>
                        <a:rPr lang="es-ES" sz="1100" b="1" noProof="0" dirty="0" smtClean="0"/>
                        <a:t>Escrito breve</a:t>
                      </a:r>
                      <a:r>
                        <a:rPr lang="es-ES" sz="1100" b="1" baseline="0" noProof="0" dirty="0" smtClean="0"/>
                        <a:t> de una opinión</a:t>
                      </a:r>
                      <a:endParaRPr lang="es-ES" sz="1100" b="1" noProof="0" dirty="0"/>
                    </a:p>
                  </a:txBody>
                  <a:tcPr marL="103632" marR="103632" marT="50292" marB="50292">
                    <a:solidFill>
                      <a:srgbClr val="FFFFCC"/>
                    </a:solidFill>
                  </a:tcPr>
                </a:tc>
                <a:tc>
                  <a:txBody>
                    <a:bodyPr/>
                    <a:lstStyle/>
                    <a:p>
                      <a:r>
                        <a:rPr lang="en-US" sz="1050" b="1" dirty="0" smtClean="0"/>
                        <a:t>W.K.1a,</a:t>
                      </a:r>
                      <a:r>
                        <a:rPr lang="en-US" sz="1050" b="1" baseline="0" dirty="0" smtClean="0"/>
                        <a:t> W.K.1b</a:t>
                      </a:r>
                      <a:endParaRPr lang="en-US" sz="1050" b="1" dirty="0"/>
                    </a:p>
                  </a:txBody>
                  <a:tcPr marL="103632" marR="103632" marT="50292" marB="50292">
                    <a:solidFill>
                      <a:srgbClr val="FFFFCC"/>
                    </a:solidFill>
                  </a:tcPr>
                </a:tc>
                <a:tc>
                  <a:txBody>
                    <a:bodyPr/>
                    <a:lstStyle/>
                    <a:p>
                      <a:pPr algn="ctr"/>
                      <a:r>
                        <a:rPr lang="es-419" sz="1050" b="1" dirty="0" smtClean="0"/>
                        <a:t>3</a:t>
                      </a:r>
                      <a:endParaRPr lang="es-419" sz="1050" b="1" dirty="0"/>
                    </a:p>
                  </a:txBody>
                  <a:tcPr marL="103632" marR="103632" marT="50292" marB="50292" anchor="ctr">
                    <a:solidFill>
                      <a:srgbClr val="FFFFCC"/>
                    </a:solidFill>
                  </a:tcPr>
                </a:tc>
              </a:tr>
              <a:tr h="304800">
                <a:tc>
                  <a:txBody>
                    <a:bodyPr/>
                    <a:lstStyle/>
                    <a:p>
                      <a:r>
                        <a:rPr lang="es-419" sz="1050" b="1" dirty="0" smtClean="0"/>
                        <a:t>1b</a:t>
                      </a:r>
                      <a:endParaRPr lang="es-419" sz="1050" b="1" dirty="0"/>
                    </a:p>
                  </a:txBody>
                  <a:tcPr marL="103632" marR="103632" marT="50292" marB="50292">
                    <a:solidFill>
                      <a:srgbClr val="FFFFCC"/>
                    </a:solidFill>
                  </a:tcPr>
                </a:tc>
                <a:tc>
                  <a:txBody>
                    <a:bodyPr/>
                    <a:lstStyle/>
                    <a:p>
                      <a:r>
                        <a:rPr lang="es-ES" sz="1100" b="1" noProof="0" dirty="0" smtClean="0"/>
                        <a:t>Escribir-Revisar:</a:t>
                      </a:r>
                      <a:r>
                        <a:rPr lang="es-ES" sz="1100" b="1" baseline="0" noProof="0" dirty="0" smtClean="0"/>
                        <a:t> Escrito de opinión</a:t>
                      </a:r>
                      <a:endParaRPr lang="es-ES" sz="1100" b="1" noProof="0" dirty="0"/>
                    </a:p>
                  </a:txBody>
                  <a:tcPr marL="103632" marR="103632" marT="50292" marB="50292">
                    <a:solidFill>
                      <a:srgbClr val="FFFFCC"/>
                    </a:solidFill>
                  </a:tcPr>
                </a:tc>
                <a:tc>
                  <a:txBody>
                    <a:bodyPr/>
                    <a:lstStyle/>
                    <a:p>
                      <a:r>
                        <a:rPr lang="en-US" sz="1050" b="1" dirty="0" smtClean="0"/>
                        <a:t>W.K.1a,</a:t>
                      </a:r>
                      <a:r>
                        <a:rPr lang="en-US" sz="1050" b="1" baseline="0" dirty="0" smtClean="0"/>
                        <a:t> W.K.1b</a:t>
                      </a:r>
                      <a:endParaRPr lang="en-US" sz="1050" b="1" dirty="0"/>
                    </a:p>
                  </a:txBody>
                  <a:tcPr marL="103632" marR="103632" marT="50292" marB="50292">
                    <a:solidFill>
                      <a:srgbClr val="FFFFCC"/>
                    </a:solidFill>
                  </a:tcPr>
                </a:tc>
                <a:tc>
                  <a:txBody>
                    <a:bodyPr/>
                    <a:lstStyle/>
                    <a:p>
                      <a:pPr algn="ctr"/>
                      <a:r>
                        <a:rPr lang="es-419" sz="1050" b="1" dirty="0" smtClean="0"/>
                        <a:t>2</a:t>
                      </a:r>
                      <a:endParaRPr lang="es-419" sz="1050" b="1" dirty="0"/>
                    </a:p>
                  </a:txBody>
                  <a:tcPr marL="103632" marR="103632" marT="50292" marB="50292" anchor="ctr">
                    <a:solidFill>
                      <a:srgbClr val="FFFFCC"/>
                    </a:solidFill>
                  </a:tcPr>
                </a:tc>
              </a:tr>
              <a:tr h="274584">
                <a:tc>
                  <a:txBody>
                    <a:bodyPr/>
                    <a:lstStyle/>
                    <a:p>
                      <a:r>
                        <a:rPr lang="es-419" sz="1050" b="1" dirty="0" smtClean="0"/>
                        <a:t>2</a:t>
                      </a:r>
                      <a:endParaRPr lang="es-419" sz="1050" b="1" dirty="0"/>
                    </a:p>
                  </a:txBody>
                  <a:tcPr marL="103632" marR="103632" marT="50292" marB="50292">
                    <a:solidFill>
                      <a:srgbClr val="FFFFCC"/>
                    </a:solidFill>
                  </a:tcPr>
                </a:tc>
                <a:tc>
                  <a:txBody>
                    <a:bodyPr/>
                    <a:lstStyle/>
                    <a:p>
                      <a:r>
                        <a:rPr lang="es-ES" sz="1100" b="1" noProof="0" dirty="0" smtClean="0"/>
                        <a:t>Composición</a:t>
                      </a:r>
                      <a:r>
                        <a:rPr lang="es-ES" sz="1100" b="1" baseline="0" noProof="0" dirty="0" smtClean="0"/>
                        <a:t> completa de una opinión</a:t>
                      </a:r>
                      <a:endParaRPr lang="es-ES" sz="1100" b="1" noProof="0" dirty="0"/>
                    </a:p>
                  </a:txBody>
                  <a:tcPr marL="103632" marR="103632" marT="50292" marB="50292">
                    <a:solidFill>
                      <a:srgbClr val="FFFFCC"/>
                    </a:solidFill>
                  </a:tcPr>
                </a:tc>
                <a:tc>
                  <a:txBody>
                    <a:bodyPr/>
                    <a:lstStyle/>
                    <a:p>
                      <a:r>
                        <a:rPr lang="pl-PL" sz="1050" b="1" dirty="0" smtClean="0"/>
                        <a:t>W</a:t>
                      </a:r>
                      <a:r>
                        <a:rPr lang="en-US" sz="1050" b="1" dirty="0" smtClean="0"/>
                        <a:t>.K.1</a:t>
                      </a:r>
                      <a:r>
                        <a:rPr lang="pl-PL" sz="1050" b="1" dirty="0" smtClean="0"/>
                        <a:t>a, W</a:t>
                      </a:r>
                      <a:r>
                        <a:rPr lang="en-US" sz="1050" b="1" dirty="0" smtClean="0"/>
                        <a:t>.K.1</a:t>
                      </a:r>
                      <a:r>
                        <a:rPr lang="pl-PL" sz="1050" b="1" dirty="0" smtClean="0"/>
                        <a:t>b,  W</a:t>
                      </a:r>
                      <a:r>
                        <a:rPr lang="en-US" sz="1050" b="1" dirty="0" smtClean="0"/>
                        <a:t>.K.</a:t>
                      </a:r>
                      <a:r>
                        <a:rPr lang="pl-PL" sz="1050" b="1" dirty="0" smtClean="0"/>
                        <a:t>4,</a:t>
                      </a:r>
                      <a:r>
                        <a:rPr lang="en-US" sz="1050" b="1" dirty="0" smtClean="0"/>
                        <a:t> </a:t>
                      </a:r>
                      <a:r>
                        <a:rPr lang="pl-PL" sz="1050" b="1" dirty="0" smtClean="0"/>
                        <a:t> W</a:t>
                      </a:r>
                      <a:r>
                        <a:rPr lang="en-US" sz="1050" b="1" dirty="0" smtClean="0"/>
                        <a:t>.K.</a:t>
                      </a:r>
                      <a:r>
                        <a:rPr lang="pl-PL" sz="1050" b="1" dirty="0" smtClean="0"/>
                        <a:t>8</a:t>
                      </a:r>
                      <a:endParaRPr lang="en-US" sz="1050" b="1" dirty="0"/>
                    </a:p>
                  </a:txBody>
                  <a:tcPr marL="103632" marR="103632" marT="50292" marB="50292">
                    <a:solidFill>
                      <a:srgbClr val="FFFFCC"/>
                    </a:solidFill>
                  </a:tcPr>
                </a:tc>
                <a:tc>
                  <a:txBody>
                    <a:bodyPr/>
                    <a:lstStyle/>
                    <a:p>
                      <a:pPr algn="ctr"/>
                      <a:r>
                        <a:rPr lang="es-419" sz="1050" b="1" dirty="0" smtClean="0"/>
                        <a:t>4</a:t>
                      </a:r>
                      <a:endParaRPr lang="es-419" sz="1050" b="1" dirty="0"/>
                    </a:p>
                  </a:txBody>
                  <a:tcPr marL="103632" marR="103632" marT="50292" marB="50292" anchor="ctr">
                    <a:solidFill>
                      <a:srgbClr val="FFFFCC"/>
                    </a:solidFill>
                  </a:tcPr>
                </a:tc>
              </a:tr>
              <a:tr h="284988">
                <a:tc>
                  <a:txBody>
                    <a:bodyPr/>
                    <a:lstStyle/>
                    <a:p>
                      <a:r>
                        <a:rPr lang="es-419" sz="1050" b="1" dirty="0" smtClean="0"/>
                        <a:t>8</a:t>
                      </a:r>
                      <a:endParaRPr lang="es-419" sz="1050" b="1" dirty="0"/>
                    </a:p>
                  </a:txBody>
                  <a:tcPr marL="103632" marR="103632" marT="50292" marB="50292">
                    <a:solidFill>
                      <a:srgbClr val="FFFFCC"/>
                    </a:solidFill>
                  </a:tcPr>
                </a:tc>
                <a:tc>
                  <a:txBody>
                    <a:bodyPr/>
                    <a:lstStyle/>
                    <a:p>
                      <a:r>
                        <a:rPr lang="es-ES" sz="1100" b="1" noProof="0" dirty="0" smtClean="0"/>
                        <a:t>Uso</a:t>
                      </a:r>
                      <a:r>
                        <a:rPr lang="es-ES" sz="1100" b="1" baseline="0" noProof="0" dirty="0" smtClean="0"/>
                        <a:t> del lenguaje-vocabulario</a:t>
                      </a:r>
                      <a:endParaRPr lang="es-ES" sz="1100" b="1" noProof="0" dirty="0"/>
                    </a:p>
                  </a:txBody>
                  <a:tcPr marL="103632" marR="103632" marT="50292" marB="50292">
                    <a:solidFill>
                      <a:srgbClr val="FFFFCC"/>
                    </a:solidFill>
                  </a:tcPr>
                </a:tc>
                <a:tc>
                  <a:txBody>
                    <a:bodyPr/>
                    <a:lstStyle/>
                    <a:p>
                      <a:r>
                        <a:rPr lang="en-US" sz="1050" b="1" dirty="0" smtClean="0">
                          <a:solidFill>
                            <a:schemeClr val="tx1"/>
                          </a:solidFill>
                        </a:rPr>
                        <a:t>L.K.6</a:t>
                      </a:r>
                      <a:endParaRPr lang="en-US" sz="1050" b="1" dirty="0">
                        <a:solidFill>
                          <a:schemeClr val="tx1"/>
                        </a:solidFill>
                      </a:endParaRPr>
                    </a:p>
                  </a:txBody>
                  <a:tcPr marL="103632" marR="103632" marT="50292" marB="50292">
                    <a:solidFill>
                      <a:srgbClr val="FFFFCC"/>
                    </a:solidFill>
                  </a:tcPr>
                </a:tc>
                <a:tc>
                  <a:txBody>
                    <a:bodyPr/>
                    <a:lstStyle/>
                    <a:p>
                      <a:pPr algn="ctr"/>
                      <a:r>
                        <a:rPr lang="es-419" sz="1050" b="1" dirty="0" smtClean="0">
                          <a:solidFill>
                            <a:schemeClr val="tx1"/>
                          </a:solidFill>
                        </a:rPr>
                        <a:t>1-2</a:t>
                      </a:r>
                      <a:endParaRPr lang="es-419" sz="1050" b="1" dirty="0">
                        <a:solidFill>
                          <a:schemeClr val="tx1"/>
                        </a:solidFill>
                      </a:endParaRPr>
                    </a:p>
                  </a:txBody>
                  <a:tcPr marL="103632" marR="103632" marT="50292" marB="50292" anchor="ctr">
                    <a:solidFill>
                      <a:srgbClr val="FFFFCC"/>
                    </a:solidFill>
                  </a:tcPr>
                </a:tc>
              </a:tr>
              <a:tr h="284988">
                <a:tc>
                  <a:txBody>
                    <a:bodyPr/>
                    <a:lstStyle/>
                    <a:p>
                      <a:r>
                        <a:rPr lang="es-419" sz="1050" b="1" dirty="0" smtClean="0"/>
                        <a:t>9</a:t>
                      </a:r>
                      <a:endParaRPr lang="es-419" sz="1050" b="1" dirty="0"/>
                    </a:p>
                  </a:txBody>
                  <a:tcPr marL="103632" marR="103632" marT="50292" marB="50292">
                    <a:solidFill>
                      <a:srgbClr val="FFFFCC"/>
                    </a:solidFill>
                  </a:tcPr>
                </a:tc>
                <a:tc>
                  <a:txBody>
                    <a:bodyPr/>
                    <a:lstStyle/>
                    <a:p>
                      <a:r>
                        <a:rPr lang="es-ES" sz="1100" b="1" noProof="0" dirty="0" smtClean="0"/>
                        <a:t>Editar y clarificar</a:t>
                      </a:r>
                      <a:endParaRPr lang="es-ES" sz="1100" b="1" noProof="0" dirty="0"/>
                    </a:p>
                  </a:txBody>
                  <a:tcPr marL="103632" marR="103632" marT="50292" marB="50292">
                    <a:solidFill>
                      <a:srgbClr val="FFFFCC"/>
                    </a:solidFill>
                  </a:tcPr>
                </a:tc>
                <a:tc>
                  <a:txBody>
                    <a:bodyPr/>
                    <a:lstStyle/>
                    <a:p>
                      <a:r>
                        <a:rPr lang="en-US" sz="1050" b="1" dirty="0" smtClean="0">
                          <a:solidFill>
                            <a:schemeClr val="tx1"/>
                          </a:solidFill>
                        </a:rPr>
                        <a:t>L.K.1.a</a:t>
                      </a:r>
                      <a:endParaRPr lang="en-US" sz="1050" b="1" dirty="0">
                        <a:solidFill>
                          <a:schemeClr val="tx1"/>
                        </a:solidFill>
                      </a:endParaRPr>
                    </a:p>
                  </a:txBody>
                  <a:tcPr marL="103632" marR="103632" marT="50292" marB="50292">
                    <a:solidFill>
                      <a:srgbClr val="FFFFCC"/>
                    </a:solidFill>
                  </a:tcPr>
                </a:tc>
                <a:tc>
                  <a:txBody>
                    <a:bodyPr/>
                    <a:lstStyle/>
                    <a:p>
                      <a:pPr algn="ctr"/>
                      <a:r>
                        <a:rPr lang="es-419" sz="1050" b="1" dirty="0" smtClean="0">
                          <a:solidFill>
                            <a:schemeClr val="tx1"/>
                          </a:solidFill>
                        </a:rPr>
                        <a:t>1-2</a:t>
                      </a:r>
                      <a:endParaRPr lang="es-419" sz="105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794105" y="1524000"/>
            <a:ext cx="2840064" cy="903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s-419" sz="2800" b="1" dirty="0" smtClean="0">
                <a:solidFill>
                  <a:schemeClr val="accent1">
                    <a:lumMod val="75000"/>
                  </a:schemeClr>
                </a:solidFill>
                <a:latin typeface="Bookman Old Style" pitchFamily="18" charset="0"/>
              </a:rPr>
              <a:t>Trimestre 4 </a:t>
            </a:r>
          </a:p>
          <a:p>
            <a:r>
              <a:rPr lang="es-419" sz="2400" b="1" dirty="0" smtClean="0">
                <a:latin typeface="Bookman Old Style" pitchFamily="18" charset="0"/>
              </a:rPr>
              <a:t>CFA</a:t>
            </a:r>
            <a:endParaRPr lang="es-419" sz="3200" b="1" dirty="0">
              <a:latin typeface="Bookman Old Style" pitchFamily="18" charset="0"/>
            </a:endParaRPr>
          </a:p>
        </p:txBody>
      </p:sp>
      <p:sp>
        <p:nvSpPr>
          <p:cNvPr id="25" name="TextBox 24"/>
          <p:cNvSpPr txBox="1"/>
          <p:nvPr/>
        </p:nvSpPr>
        <p:spPr>
          <a:xfrm>
            <a:off x="1164506" y="5874740"/>
            <a:ext cx="5718863" cy="379870"/>
          </a:xfrm>
          <a:prstGeom prst="rect">
            <a:avLst/>
          </a:prstGeom>
          <a:noFill/>
        </p:spPr>
        <p:txBody>
          <a:bodyPr wrap="square" lIns="101874" tIns="50938" rIns="101874" bIns="50938" rtlCol="0">
            <a:spAutoFit/>
          </a:bodyPr>
          <a:lstStyle/>
          <a:p>
            <a:pPr algn="ctr"/>
            <a:r>
              <a:rPr lang="es-419" sz="900" b="1" i="1" dirty="0" smtClean="0">
                <a:latin typeface="Calibri" panose="020F0502020204030204" pitchFamily="34" charset="0"/>
              </a:rPr>
              <a:t>Nota: Puede haber más de un estándar por objetivo. Los estándares pueden tener diferentes DKO por objetivo. Solo los estándares a evaluar están en la lista. </a:t>
            </a:r>
            <a:endParaRPr lang="es-419"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4241635653"/>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s-ES" sz="1050" b="1" noProof="0" dirty="0" smtClean="0">
                          <a:solidFill>
                            <a:schemeClr val="tx1"/>
                          </a:solidFill>
                        </a:rPr>
                        <a:t>Lectura: Texto Literario </a:t>
                      </a:r>
                      <a:endParaRPr lang="es-ES" sz="105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050" b="1" noProof="0" dirty="0" smtClean="0">
                          <a:solidFill>
                            <a:schemeClr val="tx1"/>
                          </a:solidFill>
                        </a:rPr>
                        <a:t>Objetivos</a:t>
                      </a:r>
                      <a:endParaRPr lang="es-ES" sz="105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050" b="1" noProof="0" dirty="0" smtClean="0"/>
                        <a:t>Estándares</a:t>
                      </a:r>
                      <a:endParaRPr lang="es-ES" sz="1050" b="1" dirty="0">
                        <a:solidFill>
                          <a:schemeClr val="tx1"/>
                        </a:solidFill>
                      </a:endParaRPr>
                    </a:p>
                  </a:txBody>
                  <a:tcPr marL="103632" marR="103632" marT="50292" marB="50292">
                    <a:solidFill>
                      <a:schemeClr val="bg1"/>
                    </a:solidFill>
                  </a:tcPr>
                </a:tc>
                <a:tc>
                  <a:txBody>
                    <a:bodyPr/>
                    <a:lstStyle/>
                    <a:p>
                      <a:pPr algn="ctr"/>
                      <a:r>
                        <a:rPr lang="en-US" sz="1050" b="1" dirty="0" smtClean="0">
                          <a:solidFill>
                            <a:schemeClr val="tx1"/>
                          </a:solidFill>
                        </a:rPr>
                        <a:t>DOK</a:t>
                      </a:r>
                      <a:endParaRPr lang="en-US" sz="1050" b="1" dirty="0">
                        <a:solidFill>
                          <a:schemeClr val="tx1"/>
                        </a:solidFill>
                      </a:endParaRPr>
                    </a:p>
                  </a:txBody>
                  <a:tcPr marL="103632" marR="103632" marT="50292" marB="50292">
                    <a:solidFill>
                      <a:schemeClr val="bg1"/>
                    </a:solidFill>
                  </a:tcPr>
                </a:tc>
              </a:tr>
              <a:tr h="284988">
                <a:tc>
                  <a:txBody>
                    <a:bodyPr/>
                    <a:lstStyle/>
                    <a:p>
                      <a:r>
                        <a:rPr lang="en-US" sz="1050" b="1" dirty="0" smtClean="0">
                          <a:solidFill>
                            <a:schemeClr val="tx1"/>
                          </a:solidFill>
                        </a:rPr>
                        <a:t>3</a:t>
                      </a:r>
                      <a:endParaRPr lang="en-US" sz="1050" b="1" dirty="0">
                        <a:solidFill>
                          <a:schemeClr val="tx1"/>
                        </a:solidFill>
                      </a:endParaRPr>
                    </a:p>
                  </a:txBody>
                  <a:tcPr marL="103632" marR="103632" marT="50292" marB="50292">
                    <a:solidFill>
                      <a:srgbClr val="FFFFCC"/>
                    </a:solidFill>
                  </a:tcPr>
                </a:tc>
                <a:tc>
                  <a:txBody>
                    <a:bodyPr/>
                    <a:lstStyle/>
                    <a:p>
                      <a:r>
                        <a:rPr lang="es-419" sz="1050" b="1" noProof="0" dirty="0" smtClean="0">
                          <a:solidFill>
                            <a:schemeClr val="tx1"/>
                          </a:solidFill>
                        </a:rPr>
                        <a:t>Razonamiento y Evidencia</a:t>
                      </a:r>
                      <a:endParaRPr lang="es-419" sz="1050" b="1" noProof="0" dirty="0">
                        <a:solidFill>
                          <a:schemeClr val="tx1"/>
                        </a:solidFill>
                      </a:endParaRPr>
                    </a:p>
                  </a:txBody>
                  <a:tcPr marL="97536" marR="97536" marT="48006" marB="48006">
                    <a:solidFill>
                      <a:srgbClr val="FFFFCC"/>
                    </a:solidFill>
                  </a:tcPr>
                </a:tc>
                <a:tc>
                  <a:txBody>
                    <a:bodyPr/>
                    <a:lstStyle/>
                    <a:p>
                      <a:r>
                        <a:rPr lang="en-US" sz="1050" b="1" dirty="0" smtClean="0">
                          <a:solidFill>
                            <a:schemeClr val="tx1"/>
                          </a:solidFill>
                        </a:rPr>
                        <a:t>RL.K.3</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1-2</a:t>
                      </a:r>
                      <a:endParaRPr lang="en-US" sz="1050" b="1" dirty="0">
                        <a:solidFill>
                          <a:schemeClr val="tx1"/>
                        </a:solidFill>
                      </a:endParaRPr>
                    </a:p>
                  </a:txBody>
                  <a:tcPr marL="103632" marR="103632" marT="50292" marB="50292" anchor="ctr">
                    <a:solidFill>
                      <a:srgbClr val="FFFFCC"/>
                    </a:solidFill>
                  </a:tcPr>
                </a:tc>
              </a:tr>
              <a:tr h="283464">
                <a:tc>
                  <a:txBody>
                    <a:bodyPr/>
                    <a:lstStyle/>
                    <a:p>
                      <a:r>
                        <a:rPr lang="en-US" sz="1050" b="1" dirty="0" smtClean="0">
                          <a:solidFill>
                            <a:schemeClr val="tx1"/>
                          </a:solidFill>
                        </a:rPr>
                        <a:t>6</a:t>
                      </a:r>
                      <a:endParaRPr lang="en-US" sz="1050" b="1" dirty="0">
                        <a:solidFill>
                          <a:schemeClr val="tx1"/>
                        </a:solidFill>
                      </a:endParaRPr>
                    </a:p>
                  </a:txBody>
                  <a:tcPr marL="103632" marR="103632" marT="50292" marB="50292">
                    <a:solidFill>
                      <a:srgbClr val="FFFFCC"/>
                    </a:solidFill>
                  </a:tcPr>
                </a:tc>
                <a:tc>
                  <a:txBody>
                    <a:bodyPr/>
                    <a:lstStyle/>
                    <a:p>
                      <a:r>
                        <a:rPr lang="es-419" sz="1050" b="1" noProof="0" dirty="0" smtClean="0">
                          <a:solidFill>
                            <a:schemeClr val="tx1"/>
                          </a:solidFill>
                        </a:rPr>
                        <a:t>Razonamiento y Evidencia</a:t>
                      </a:r>
                      <a:endParaRPr lang="es-419" sz="1050" b="1" noProof="0" dirty="0">
                        <a:solidFill>
                          <a:schemeClr val="tx1"/>
                        </a:solidFill>
                      </a:endParaRPr>
                    </a:p>
                  </a:txBody>
                  <a:tcPr marL="97536" marR="97536" marT="48006" marB="48006">
                    <a:solidFill>
                      <a:srgbClr val="FFFFCC"/>
                    </a:solidFill>
                  </a:tcPr>
                </a:tc>
                <a:tc>
                  <a:txBody>
                    <a:bodyPr/>
                    <a:lstStyle/>
                    <a:p>
                      <a:r>
                        <a:rPr lang="en-US" sz="1050" b="1" dirty="0" smtClean="0">
                          <a:solidFill>
                            <a:schemeClr val="tx1"/>
                          </a:solidFill>
                        </a:rPr>
                        <a:t>RL.K.6</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2</a:t>
                      </a:r>
                      <a:endParaRPr lang="en-US" sz="1050" b="1" dirty="0">
                        <a:solidFill>
                          <a:schemeClr val="tx1"/>
                        </a:solidFill>
                      </a:endParaRPr>
                    </a:p>
                  </a:txBody>
                  <a:tcPr marL="103632" marR="103632" marT="50292" marB="50292" anchor="ctr">
                    <a:solidFill>
                      <a:srgbClr val="FFFFCC"/>
                    </a:solidFill>
                  </a:tcPr>
                </a:tc>
              </a:tr>
              <a:tr h="284988">
                <a:tc>
                  <a:txBody>
                    <a:bodyPr/>
                    <a:lstStyle/>
                    <a:p>
                      <a:r>
                        <a:rPr lang="en-US" sz="1050" b="1" dirty="0" smtClean="0"/>
                        <a:t>5</a:t>
                      </a:r>
                      <a:endParaRPr lang="en-US" sz="1050" b="1" dirty="0"/>
                    </a:p>
                  </a:txBody>
                  <a:tcPr marL="103632" marR="103632" marT="50292" marB="50292">
                    <a:solidFill>
                      <a:srgbClr val="FFFFCC"/>
                    </a:solidFill>
                  </a:tcPr>
                </a:tc>
                <a:tc>
                  <a:txBody>
                    <a:bodyPr/>
                    <a:lstStyle/>
                    <a:p>
                      <a:r>
                        <a:rPr lang="es-419" sz="1050" b="1" noProof="0" dirty="0" smtClean="0"/>
                        <a:t>Análisis</a:t>
                      </a:r>
                      <a:r>
                        <a:rPr lang="es-419" sz="1050" b="1" baseline="0" noProof="0" dirty="0" smtClean="0"/>
                        <a:t> dentro de y entre textos</a:t>
                      </a:r>
                      <a:endParaRPr lang="es-419" sz="1050" b="1" noProof="0" dirty="0"/>
                    </a:p>
                  </a:txBody>
                  <a:tcPr marL="97536" marR="97536" marT="48006" marB="48006">
                    <a:solidFill>
                      <a:srgbClr val="FFFFCC"/>
                    </a:solidFill>
                  </a:tcPr>
                </a:tc>
                <a:tc>
                  <a:txBody>
                    <a:bodyPr/>
                    <a:lstStyle/>
                    <a:p>
                      <a:r>
                        <a:rPr lang="en-US" sz="1050" b="1" dirty="0" smtClean="0">
                          <a:solidFill>
                            <a:schemeClr val="tx1"/>
                          </a:solidFill>
                        </a:rPr>
                        <a:t>RL.K.9</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4</a:t>
                      </a:r>
                      <a:endParaRPr lang="en-US" sz="105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752524147"/>
              </p:ext>
            </p:extLst>
          </p:nvPr>
        </p:nvGraphicFramePr>
        <p:xfrm>
          <a:off x="1642041" y="4441092"/>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ES" sz="1050" b="1" noProof="0" dirty="0" smtClean="0">
                          <a:solidFill>
                            <a:schemeClr val="tx1"/>
                          </a:solidFill>
                        </a:rPr>
                        <a:t>Lectura : Texto Informativo</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050" b="1" noProof="0" dirty="0" smtClean="0">
                          <a:solidFill>
                            <a:schemeClr val="tx1"/>
                          </a:solidFill>
                        </a:rPr>
                        <a:t>Objetivos</a:t>
                      </a:r>
                      <a:endParaRPr lang="es-ES" sz="105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050" b="1" noProof="0" dirty="0" smtClean="0"/>
                        <a:t>Estándares</a:t>
                      </a:r>
                      <a:endParaRPr lang="es-ES" sz="1050" b="1" dirty="0">
                        <a:solidFill>
                          <a:schemeClr val="tx1"/>
                        </a:solidFill>
                      </a:endParaRPr>
                    </a:p>
                  </a:txBody>
                  <a:tcPr marL="103632" marR="103632" marT="50292" marB="50292">
                    <a:solidFill>
                      <a:schemeClr val="bg1"/>
                    </a:solidFill>
                  </a:tcPr>
                </a:tc>
                <a:tc>
                  <a:txBody>
                    <a:bodyPr/>
                    <a:lstStyle/>
                    <a:p>
                      <a:pPr algn="ctr"/>
                      <a:r>
                        <a:rPr lang="en-US" sz="1050" b="1" dirty="0" smtClean="0">
                          <a:solidFill>
                            <a:schemeClr val="tx1"/>
                          </a:solidFill>
                        </a:rPr>
                        <a:t>DOK</a:t>
                      </a:r>
                      <a:endParaRPr lang="en-US" sz="1050" b="1" dirty="0">
                        <a:solidFill>
                          <a:schemeClr val="tx1"/>
                        </a:solidFill>
                      </a:endParaRPr>
                    </a:p>
                  </a:txBody>
                  <a:tcPr marL="103632" marR="103632" marT="50292" marB="50292">
                    <a:solidFill>
                      <a:schemeClr val="bg1"/>
                    </a:solidFill>
                  </a:tcPr>
                </a:tc>
              </a:tr>
              <a:tr h="284988">
                <a:tc>
                  <a:txBody>
                    <a:bodyPr/>
                    <a:lstStyle/>
                    <a:p>
                      <a:r>
                        <a:rPr lang="en-US" sz="1050" b="1" dirty="0" smtClean="0">
                          <a:solidFill>
                            <a:schemeClr val="tx1"/>
                          </a:solidFill>
                        </a:rPr>
                        <a:t>10</a:t>
                      </a:r>
                      <a:endParaRPr lang="en-US" sz="1050" b="1" dirty="0">
                        <a:solidFill>
                          <a:schemeClr val="tx1"/>
                        </a:solidFill>
                      </a:endParaRPr>
                    </a:p>
                  </a:txBody>
                  <a:tcPr marL="103632" marR="103632" marT="50292" marB="50292">
                    <a:solidFill>
                      <a:srgbClr val="FFFFCC"/>
                    </a:solidFill>
                  </a:tcPr>
                </a:tc>
                <a:tc>
                  <a:txBody>
                    <a:bodyPr/>
                    <a:lstStyle/>
                    <a:p>
                      <a:r>
                        <a:rPr lang="es-419" sz="1050" b="1" noProof="0" dirty="0" smtClean="0">
                          <a:solidFill>
                            <a:schemeClr val="tx1"/>
                          </a:solidFill>
                        </a:rPr>
                        <a:t>Razonamiento y Evidencia</a:t>
                      </a:r>
                      <a:endParaRPr lang="es-419" sz="1050" b="1" noProof="0" dirty="0">
                        <a:solidFill>
                          <a:schemeClr val="tx1"/>
                        </a:solidFill>
                      </a:endParaRPr>
                    </a:p>
                  </a:txBody>
                  <a:tcPr marL="97536" marR="97536" marT="48006" marB="48006">
                    <a:solidFill>
                      <a:srgbClr val="FFFFCC"/>
                    </a:solidFill>
                  </a:tcPr>
                </a:tc>
                <a:tc>
                  <a:txBody>
                    <a:bodyPr/>
                    <a:lstStyle/>
                    <a:p>
                      <a:r>
                        <a:rPr lang="en-US" sz="1050" b="1" dirty="0" smtClean="0">
                          <a:solidFill>
                            <a:schemeClr val="tx1"/>
                          </a:solidFill>
                        </a:rPr>
                        <a:t>RI.K.3</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1-2</a:t>
                      </a:r>
                      <a:endParaRPr lang="en-US" sz="1050" b="1" dirty="0">
                        <a:solidFill>
                          <a:schemeClr val="tx1"/>
                        </a:solidFill>
                      </a:endParaRPr>
                    </a:p>
                  </a:txBody>
                  <a:tcPr marL="103632" marR="103632" marT="50292" marB="50292" anchor="ctr">
                    <a:solidFill>
                      <a:srgbClr val="FFFFCC"/>
                    </a:solidFill>
                  </a:tcPr>
                </a:tc>
              </a:tr>
              <a:tr h="284988">
                <a:tc>
                  <a:txBody>
                    <a:bodyPr/>
                    <a:lstStyle/>
                    <a:p>
                      <a:r>
                        <a:rPr lang="en-US" sz="1050" b="1" dirty="0" smtClean="0">
                          <a:solidFill>
                            <a:schemeClr val="tx1"/>
                          </a:solidFill>
                        </a:rPr>
                        <a:t>11</a:t>
                      </a:r>
                      <a:endParaRPr lang="en-US" sz="1050" b="1" dirty="0">
                        <a:solidFill>
                          <a:schemeClr val="tx1"/>
                        </a:solidFill>
                      </a:endParaRPr>
                    </a:p>
                  </a:txBody>
                  <a:tcPr marL="103632" marR="103632" marT="50292" marB="50292">
                    <a:solidFill>
                      <a:srgbClr val="FFFFCC"/>
                    </a:solidFill>
                  </a:tcPr>
                </a:tc>
                <a:tc>
                  <a:txBody>
                    <a:bodyPr/>
                    <a:lstStyle/>
                    <a:p>
                      <a:r>
                        <a:rPr lang="es-419" sz="1050" b="1" noProof="0" dirty="0" smtClean="0">
                          <a:solidFill>
                            <a:schemeClr val="tx1"/>
                          </a:solidFill>
                        </a:rPr>
                        <a:t>Razonamiento y Evidencia</a:t>
                      </a:r>
                      <a:endParaRPr lang="es-419" sz="1050" b="1" noProof="0" dirty="0">
                        <a:solidFill>
                          <a:schemeClr val="tx1"/>
                        </a:solidFill>
                      </a:endParaRPr>
                    </a:p>
                  </a:txBody>
                  <a:tcPr marL="97536" marR="97536" marT="48006" marB="48006">
                    <a:solidFill>
                      <a:srgbClr val="FFFFCC"/>
                    </a:solidFill>
                  </a:tcPr>
                </a:tc>
                <a:tc>
                  <a:txBody>
                    <a:bodyPr/>
                    <a:lstStyle/>
                    <a:p>
                      <a:r>
                        <a:rPr lang="en-US" sz="1050" b="1" dirty="0" smtClean="0">
                          <a:solidFill>
                            <a:schemeClr val="tx1"/>
                          </a:solidFill>
                        </a:rPr>
                        <a:t>RI.K.6</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3-4</a:t>
                      </a:r>
                      <a:endParaRPr lang="en-US" sz="1050" b="1" dirty="0">
                        <a:solidFill>
                          <a:schemeClr val="tx1"/>
                        </a:solidFill>
                      </a:endParaRPr>
                    </a:p>
                  </a:txBody>
                  <a:tcPr marL="103632" marR="103632" marT="50292" marB="50292" anchor="ctr">
                    <a:solidFill>
                      <a:srgbClr val="FFFFCC"/>
                    </a:solidFill>
                  </a:tcPr>
                </a:tc>
              </a:tr>
              <a:tr h="284988">
                <a:tc>
                  <a:txBody>
                    <a:bodyPr/>
                    <a:lstStyle/>
                    <a:p>
                      <a:r>
                        <a:rPr lang="en-US" sz="1050" b="1" dirty="0" smtClean="0">
                          <a:solidFill>
                            <a:schemeClr val="tx1"/>
                          </a:solidFill>
                        </a:rPr>
                        <a:t>12</a:t>
                      </a:r>
                      <a:endParaRPr lang="en-US" sz="1050" b="1" dirty="0">
                        <a:solidFill>
                          <a:schemeClr val="tx1"/>
                        </a:solidFill>
                      </a:endParaRPr>
                    </a:p>
                  </a:txBody>
                  <a:tcPr marL="103632" marR="103632" marT="50292" marB="50292">
                    <a:solidFill>
                      <a:srgbClr val="FFFFCC"/>
                    </a:solidFill>
                  </a:tcPr>
                </a:tc>
                <a:tc>
                  <a:txBody>
                    <a:bodyPr/>
                    <a:lstStyle/>
                    <a:p>
                      <a:r>
                        <a:rPr lang="es-419" sz="1050" b="1" noProof="0" dirty="0" smtClean="0"/>
                        <a:t>Análisis</a:t>
                      </a:r>
                      <a:r>
                        <a:rPr lang="es-419" sz="1050" b="1" baseline="0" noProof="0" dirty="0" smtClean="0"/>
                        <a:t> dentro de y entre textos</a:t>
                      </a:r>
                      <a:endParaRPr lang="es-419" sz="1050" b="1" noProof="0" dirty="0"/>
                    </a:p>
                  </a:txBody>
                  <a:tcPr marL="97536" marR="97536" marT="48006" marB="48006">
                    <a:solidFill>
                      <a:srgbClr val="FFFFCC"/>
                    </a:solidFill>
                  </a:tcPr>
                </a:tc>
                <a:tc>
                  <a:txBody>
                    <a:bodyPr/>
                    <a:lstStyle/>
                    <a:p>
                      <a:r>
                        <a:rPr lang="en-US" sz="1050" b="1" dirty="0" smtClean="0">
                          <a:solidFill>
                            <a:schemeClr val="tx1"/>
                          </a:solidFill>
                        </a:rPr>
                        <a:t>RI.K.9</a:t>
                      </a:r>
                      <a:endParaRPr lang="en-US" sz="1050" b="1" dirty="0">
                        <a:solidFill>
                          <a:schemeClr val="tx1"/>
                        </a:solidFill>
                      </a:endParaRPr>
                    </a:p>
                  </a:txBody>
                  <a:tcPr marL="97536" marR="97536" marT="48006" marB="48006">
                    <a:solidFill>
                      <a:srgbClr val="FFFFCC"/>
                    </a:solidFill>
                  </a:tcPr>
                </a:tc>
                <a:tc>
                  <a:txBody>
                    <a:bodyPr/>
                    <a:lstStyle/>
                    <a:p>
                      <a:pPr algn="ctr"/>
                      <a:r>
                        <a:rPr lang="en-US" sz="1050" b="1" dirty="0" smtClean="0">
                          <a:solidFill>
                            <a:schemeClr val="tx1"/>
                          </a:solidFill>
                        </a:rPr>
                        <a:t>2-3-4</a:t>
                      </a:r>
                      <a:endParaRPr lang="en-US" sz="105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343400" y="6829578"/>
            <a:ext cx="553850" cy="2249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4" name="Rectangle 23"/>
          <p:cNvSpPr/>
          <p:nvPr/>
        </p:nvSpPr>
        <p:spPr>
          <a:xfrm>
            <a:off x="3910105" y="7135720"/>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9" name="Rectangle 28"/>
          <p:cNvSpPr/>
          <p:nvPr/>
        </p:nvSpPr>
        <p:spPr>
          <a:xfrm>
            <a:off x="3894156" y="7433954"/>
            <a:ext cx="1807859" cy="2811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17" name="Rectangle 16"/>
          <p:cNvSpPr/>
          <p:nvPr/>
        </p:nvSpPr>
        <p:spPr>
          <a:xfrm>
            <a:off x="753894" y="228600"/>
            <a:ext cx="1843838" cy="877163"/>
          </a:xfrm>
          <a:prstGeom prst="rect">
            <a:avLst/>
          </a:prstGeom>
        </p:spPr>
        <p:txBody>
          <a:bodyPr wrap="none">
            <a:spAutoFit/>
          </a:bodyPr>
          <a:lstStyle/>
          <a:p>
            <a:r>
              <a:rPr lang="es-419" sz="5100" b="1" dirty="0" smtClean="0">
                <a:effectLst>
                  <a:outerShdw blurRad="38100" dist="38100" dir="2700000" algn="tl">
                    <a:srgbClr val="000000">
                      <a:alpha val="43137"/>
                    </a:srgbClr>
                  </a:outerShdw>
                </a:effectLst>
              </a:rPr>
              <a:t>Grado</a:t>
            </a:r>
            <a:endParaRPr lang="es-419" sz="5100" b="1" dirty="0">
              <a:effectLst>
                <a:outerShdw blurRad="38100" dist="38100" dir="2700000" algn="tl">
                  <a:srgbClr val="000000">
                    <a:alpha val="43137"/>
                  </a:srgbClr>
                </a:outerShdw>
              </a:effectLst>
            </a:endParaRPr>
          </a:p>
        </p:txBody>
      </p:sp>
      <p:sp>
        <p:nvSpPr>
          <p:cNvPr id="3" name="Rectangle 2"/>
          <p:cNvSpPr/>
          <p:nvPr/>
        </p:nvSpPr>
        <p:spPr>
          <a:xfrm>
            <a:off x="481105" y="8275421"/>
            <a:ext cx="3886200" cy="1546577"/>
          </a:xfrm>
          <a:prstGeom prst="rect">
            <a:avLst/>
          </a:prstGeom>
        </p:spPr>
        <p:txBody>
          <a:bodyPr>
            <a:spAutoFit/>
          </a:bodyPr>
          <a:lstStyle/>
          <a:p>
            <a:pPr lvl="0"/>
            <a:r>
              <a:rPr lang="es-419" sz="1050" b="1" u="sng" dirty="0" smtClean="0">
                <a:solidFill>
                  <a:prstClr val="black"/>
                </a:solidFill>
              </a:rPr>
              <a:t>Escritura</a:t>
            </a:r>
          </a:p>
          <a:p>
            <a:pPr lvl="0"/>
            <a:r>
              <a:rPr lang="es-419" sz="1050" b="1" dirty="0" smtClean="0">
                <a:solidFill>
                  <a:prstClr val="black"/>
                </a:solidFill>
              </a:rPr>
              <a:t>10 Preguntas de selección  múltiple</a:t>
            </a:r>
          </a:p>
          <a:p>
            <a:pPr lvl="0"/>
            <a:r>
              <a:rPr lang="es-419" sz="1050" b="1" dirty="0" smtClean="0">
                <a:solidFill>
                  <a:prstClr val="black"/>
                </a:solidFill>
              </a:rPr>
              <a:t>  2 Preguntas de respuesta construida</a:t>
            </a:r>
          </a:p>
          <a:p>
            <a:pPr lvl="0"/>
            <a:r>
              <a:rPr lang="es-419" sz="1050" b="1" dirty="0" smtClean="0">
                <a:solidFill>
                  <a:prstClr val="black"/>
                </a:solidFill>
              </a:rPr>
              <a:t>  1 Tarea de rendimiento</a:t>
            </a:r>
            <a:endParaRPr lang="es-419" sz="1050" b="1" u="sng" dirty="0" smtClean="0">
              <a:solidFill>
                <a:prstClr val="black"/>
              </a:solidFill>
            </a:endParaRPr>
          </a:p>
          <a:p>
            <a:pPr lvl="0"/>
            <a:r>
              <a:rPr lang="es-419" sz="1050" b="1" u="sng" dirty="0" smtClean="0">
                <a:solidFill>
                  <a:prstClr val="black"/>
                </a:solidFill>
              </a:rPr>
              <a:t>Escritura</a:t>
            </a:r>
            <a:r>
              <a:rPr lang="es-419" sz="1050" b="1" dirty="0" smtClean="0">
                <a:solidFill>
                  <a:prstClr val="black"/>
                </a:solidFill>
              </a:rPr>
              <a:t> </a:t>
            </a:r>
          </a:p>
          <a:p>
            <a:pPr lvl="0"/>
            <a:r>
              <a:rPr lang="es-419" sz="1050" b="1" dirty="0" smtClean="0">
                <a:solidFill>
                  <a:prstClr val="black"/>
                </a:solidFill>
              </a:rPr>
              <a:t>  1 Escrito breve </a:t>
            </a:r>
          </a:p>
          <a:p>
            <a:pPr lvl="0"/>
            <a:r>
              <a:rPr lang="es-419" sz="1050" b="1" dirty="0" smtClean="0">
                <a:solidFill>
                  <a:prstClr val="white">
                    <a:lumMod val="65000"/>
                  </a:prstClr>
                </a:solidFill>
              </a:rPr>
              <a:t>  </a:t>
            </a:r>
            <a:r>
              <a:rPr lang="es-419" sz="1050" b="1" dirty="0" smtClean="0">
                <a:solidFill>
                  <a:prstClr val="black"/>
                </a:solidFill>
              </a:rPr>
              <a:t>1 Escribir para revisar un texto</a:t>
            </a:r>
          </a:p>
          <a:p>
            <a:pPr lvl="0"/>
            <a:r>
              <a:rPr lang="es-419" sz="1050" b="1" dirty="0" smtClean="0">
                <a:solidFill>
                  <a:prstClr val="white">
                    <a:lumMod val="65000"/>
                  </a:prstClr>
                </a:solidFill>
              </a:rPr>
              <a:t>  0 Escribir para revisar el </a:t>
            </a:r>
            <a:r>
              <a:rPr lang="es-419" sz="1050" b="1" dirty="0" err="1" smtClean="0">
                <a:solidFill>
                  <a:prstClr val="white">
                    <a:lumMod val="65000"/>
                  </a:prstClr>
                </a:solidFill>
              </a:rPr>
              <a:t>enguaje</a:t>
            </a:r>
            <a:r>
              <a:rPr lang="es-419" sz="1050" b="1" dirty="0" smtClean="0">
                <a:solidFill>
                  <a:prstClr val="white">
                    <a:lumMod val="65000"/>
                  </a:prstClr>
                </a:solidFill>
              </a:rPr>
              <a:t>/vocabulario</a:t>
            </a:r>
          </a:p>
          <a:p>
            <a:pPr lvl="0"/>
            <a:r>
              <a:rPr lang="es-419" sz="1050" b="1" dirty="0" smtClean="0">
                <a:solidFill>
                  <a:prstClr val="white">
                    <a:lumMod val="65000"/>
                  </a:prstClr>
                </a:solidFill>
              </a:rPr>
              <a:t>  0 Escribir para editar o clarificar</a:t>
            </a:r>
            <a:endParaRPr lang="es-419" sz="1050" b="1" dirty="0">
              <a:solidFill>
                <a:prstClr val="white">
                  <a:lumMod val="65000"/>
                </a:prstClr>
              </a:solidFill>
            </a:endParaRPr>
          </a:p>
        </p:txBody>
      </p:sp>
    </p:spTree>
    <p:extLst>
      <p:ext uri="{BB962C8B-B14F-4D97-AF65-F5344CB8AC3E}">
        <p14:creationId xmlns:p14="http://schemas.microsoft.com/office/powerpoint/2010/main" val="1107696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49533"/>
            <a:ext cx="6705600" cy="1631216"/>
          </a:xfrm>
          <a:prstGeom prst="rect">
            <a:avLst/>
          </a:prstGeom>
          <a:noFill/>
        </p:spPr>
        <p:txBody>
          <a:bodyPr wrap="square" rtlCol="0">
            <a:spAutoFit/>
          </a:bodyPr>
          <a:lstStyle/>
          <a:p>
            <a:r>
              <a:rPr lang="es-ES" dirty="0"/>
              <a:t>Un día el papá de Ana le dijo que iban a </a:t>
            </a:r>
            <a:r>
              <a:rPr lang="es-ES" dirty="0" smtClean="0"/>
              <a:t>mudarse. </a:t>
            </a:r>
            <a:r>
              <a:rPr lang="es-ES" dirty="0"/>
              <a:t>Se </a:t>
            </a:r>
            <a:r>
              <a:rPr lang="es-ES" dirty="0" smtClean="0"/>
              <a:t>iban a mudar a Oregón</a:t>
            </a:r>
            <a:r>
              <a:rPr lang="es-ES" dirty="0"/>
              <a:t>. Su </a:t>
            </a:r>
            <a:r>
              <a:rPr lang="es-ES" dirty="0" smtClean="0"/>
              <a:t>papá le </a:t>
            </a:r>
            <a:r>
              <a:rPr lang="es-ES" dirty="0"/>
              <a:t>dijo que </a:t>
            </a:r>
            <a:r>
              <a:rPr lang="es-ES" dirty="0" smtClean="0"/>
              <a:t>allí llovería mucho. ¡Él </a:t>
            </a:r>
            <a:r>
              <a:rPr lang="es-ES" dirty="0"/>
              <a:t>dijo que </a:t>
            </a:r>
            <a:r>
              <a:rPr lang="es-ES" dirty="0" smtClean="0"/>
              <a:t>incluso podría nevar! ¡Ana </a:t>
            </a:r>
            <a:r>
              <a:rPr lang="es-ES" dirty="0"/>
              <a:t>estaba </a:t>
            </a:r>
            <a:r>
              <a:rPr lang="es-ES" dirty="0" smtClean="0"/>
              <a:t>emocionada! Ella no </a:t>
            </a:r>
            <a:r>
              <a:rPr lang="es-ES" dirty="0"/>
              <a:t>podía esperar para chapotear en los charcos. </a:t>
            </a:r>
            <a:r>
              <a:rPr lang="es-ES" dirty="0" smtClean="0"/>
              <a:t>Ella no </a:t>
            </a:r>
            <a:r>
              <a:rPr lang="es-ES" dirty="0"/>
              <a:t>podía esperar para hacer una bola de nieve.</a:t>
            </a:r>
            <a:endParaRPr lang="en-US" dirty="0"/>
          </a:p>
        </p:txBody>
      </p:sp>
      <p:pic>
        <p:nvPicPr>
          <p:cNvPr id="2050" name="Picture 2" descr="https://lh5.googleusercontent.com/4NyLvKsxVOsi4YwwNPIAB2GHixCB0emX-tVcgD7AOySAPSkKMqFxgWPWx1ErZFYxK7FiM0kYon7W2MH1SsLyb8HSxMfL4ziLO4tZi9YuinrVGlSRt9XRViy5BNKqKcAu_IyqsWw"/>
          <p:cNvPicPr>
            <a:picLocks noChangeAspect="1" noChangeArrowheads="1"/>
          </p:cNvPicPr>
          <p:nvPr/>
        </p:nvPicPr>
        <p:blipFill rotWithShape="1">
          <a:blip r:embed="rId2">
            <a:extLst>
              <a:ext uri="{28A0092B-C50C-407E-A947-70E740481C1C}">
                <a14:useLocalDpi xmlns:a14="http://schemas.microsoft.com/office/drawing/2010/main" val="0"/>
              </a:ext>
            </a:extLst>
          </a:blip>
          <a:srcRect t="4933"/>
          <a:stretch/>
        </p:blipFill>
        <p:spPr bwMode="auto">
          <a:xfrm>
            <a:off x="1295400" y="1801706"/>
            <a:ext cx="4724400" cy="45686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10</a:t>
            </a:r>
            <a:endParaRPr lang="en-US" dirty="0"/>
          </a:p>
        </p:txBody>
      </p:sp>
      <p:sp>
        <p:nvSpPr>
          <p:cNvPr id="5" name="Rectangle 4"/>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359053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781800"/>
            <a:ext cx="6477000" cy="1631216"/>
          </a:xfrm>
          <a:prstGeom prst="rect">
            <a:avLst/>
          </a:prstGeom>
          <a:noFill/>
        </p:spPr>
        <p:txBody>
          <a:bodyPr wrap="square" rtlCol="0">
            <a:spAutoFit/>
          </a:bodyPr>
          <a:lstStyle/>
          <a:p>
            <a:r>
              <a:rPr lang="es-ES" dirty="0"/>
              <a:t>Cuando su familia llegó a </a:t>
            </a:r>
            <a:r>
              <a:rPr lang="es-ES" dirty="0" smtClean="0"/>
              <a:t>Oregón </a:t>
            </a:r>
            <a:r>
              <a:rPr lang="es-ES" dirty="0"/>
              <a:t>era verano. </a:t>
            </a:r>
            <a:r>
              <a:rPr lang="es-ES" dirty="0" smtClean="0"/>
              <a:t>Estaba muy </a:t>
            </a:r>
            <a:r>
              <a:rPr lang="es-ES" dirty="0"/>
              <a:t>soleado y caliente. Ana estaba triste. </a:t>
            </a:r>
            <a:r>
              <a:rPr lang="es-ES" dirty="0" smtClean="0"/>
              <a:t>Ella quería </a:t>
            </a:r>
            <a:r>
              <a:rPr lang="es-ES" dirty="0"/>
              <a:t>ver la lluvia. </a:t>
            </a:r>
            <a:r>
              <a:rPr lang="es-ES" dirty="0" smtClean="0"/>
              <a:t>Ella quería </a:t>
            </a:r>
            <a:r>
              <a:rPr lang="es-ES" dirty="0"/>
              <a:t>ver la nieve. Su </a:t>
            </a:r>
            <a:r>
              <a:rPr lang="es-ES" dirty="0" smtClean="0"/>
              <a:t>mamá le </a:t>
            </a:r>
            <a:r>
              <a:rPr lang="es-ES" dirty="0"/>
              <a:t>dijo que </a:t>
            </a:r>
            <a:r>
              <a:rPr lang="es-ES" dirty="0" smtClean="0"/>
              <a:t>pronto llovería y nevaría. </a:t>
            </a:r>
            <a:r>
              <a:rPr lang="es-ES" dirty="0"/>
              <a:t>Su </a:t>
            </a:r>
            <a:r>
              <a:rPr lang="es-ES" dirty="0" smtClean="0"/>
              <a:t>mamá le </a:t>
            </a:r>
            <a:r>
              <a:rPr lang="es-ES" dirty="0"/>
              <a:t>dijo que era otoño, pero </a:t>
            </a:r>
            <a:r>
              <a:rPr lang="es-ES" dirty="0" smtClean="0"/>
              <a:t>que el </a:t>
            </a:r>
            <a:r>
              <a:rPr lang="es-ES" dirty="0"/>
              <a:t>invierno se acercaba. Ana esperó y esperó.</a:t>
            </a:r>
            <a:endParaRPr lang="en-US" dirty="0"/>
          </a:p>
        </p:txBody>
      </p:sp>
      <p:pic>
        <p:nvPicPr>
          <p:cNvPr id="3074"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2">
            <a:extLst>
              <a:ext uri="{28A0092B-C50C-407E-A947-70E740481C1C}">
                <a14:useLocalDpi xmlns:a14="http://schemas.microsoft.com/office/drawing/2010/main" val="0"/>
              </a:ext>
            </a:extLst>
          </a:blip>
          <a:srcRect b="4485"/>
          <a:stretch/>
        </p:blipFill>
        <p:spPr bwMode="auto">
          <a:xfrm>
            <a:off x="1295400" y="1143000"/>
            <a:ext cx="4648200" cy="53373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11</a:t>
            </a:r>
            <a:endParaRPr lang="en-US" dirty="0"/>
          </a:p>
        </p:txBody>
      </p:sp>
      <p:sp>
        <p:nvSpPr>
          <p:cNvPr id="5" name="Rectangle 4"/>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320687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29400"/>
            <a:ext cx="6477000" cy="2246769"/>
          </a:xfrm>
          <a:prstGeom prst="rect">
            <a:avLst/>
          </a:prstGeom>
          <a:noFill/>
        </p:spPr>
        <p:txBody>
          <a:bodyPr wrap="square" rtlCol="0">
            <a:spAutoFit/>
          </a:bodyPr>
          <a:lstStyle/>
          <a:p>
            <a:r>
              <a:rPr lang="es-ES" dirty="0"/>
              <a:t>En el otoño </a:t>
            </a:r>
            <a:r>
              <a:rPr lang="es-ES" dirty="0" smtClean="0"/>
              <a:t>las </a:t>
            </a:r>
            <a:r>
              <a:rPr lang="es-ES" dirty="0"/>
              <a:t>nubes comenzaron a llegar. El cielo a veces </a:t>
            </a:r>
            <a:r>
              <a:rPr lang="es-ES" dirty="0" smtClean="0"/>
              <a:t>parecía </a:t>
            </a:r>
            <a:r>
              <a:rPr lang="es-ES" dirty="0"/>
              <a:t>oscuro y frío. Algunos días Ana </a:t>
            </a:r>
            <a:r>
              <a:rPr lang="es-ES" dirty="0" smtClean="0"/>
              <a:t>veía que llovía todo </a:t>
            </a:r>
            <a:r>
              <a:rPr lang="es-ES" dirty="0"/>
              <a:t>el día. En el invierno nevó dos pulgadas. Las escuelas y los centros comerciales estaban cerrados. La gente se </a:t>
            </a:r>
            <a:r>
              <a:rPr lang="es-ES" dirty="0" smtClean="0"/>
              <a:t>quedaba </a:t>
            </a:r>
            <a:r>
              <a:rPr lang="es-ES" dirty="0"/>
              <a:t>en casa para </a:t>
            </a:r>
            <a:r>
              <a:rPr lang="es-ES" dirty="0" smtClean="0"/>
              <a:t>mantenerse protegida </a:t>
            </a:r>
            <a:r>
              <a:rPr lang="es-ES" dirty="0"/>
              <a:t>y caliente. Ana jugó </a:t>
            </a:r>
            <a:r>
              <a:rPr lang="es-ES" dirty="0" smtClean="0"/>
              <a:t>afuera </a:t>
            </a:r>
            <a:r>
              <a:rPr lang="es-ES" dirty="0"/>
              <a:t>en su nuevo traje para la nieve. Ella hizo bolas de nieve y ella estaba feliz.</a:t>
            </a:r>
            <a:endParaRPr lang="en-US" dirty="0"/>
          </a:p>
        </p:txBody>
      </p:sp>
      <p:pic>
        <p:nvPicPr>
          <p:cNvPr id="4098" name="Picture 2" descr="https://lh5.googleusercontent.com/VBUrznMQGrRJDMLXcedlyirEDNFrOsWayEDjD9XsNcL8s2uLYLtX-g6rPvWmHc5JeuLwdxbDw6HX3gXR-78dJ445GbjNNMXSjEml-3c6b3EFzJetuaz6My8oP7RDEvGW56bqRK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43940"/>
            <a:ext cx="4191000" cy="47924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133600" y="467602"/>
            <a:ext cx="2743200" cy="2352675"/>
            <a:chOff x="2133600" y="467602"/>
            <a:chExt cx="2743200" cy="2352675"/>
          </a:xfrm>
        </p:grpSpPr>
        <p:pic>
          <p:nvPicPr>
            <p:cNvPr id="4" name="Picture 9" descr="Image result for snowy day black and white 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33600" y="467602"/>
              <a:ext cx="2743200" cy="23526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000500" y="2057400"/>
              <a:ext cx="304800" cy="304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2057400"/>
              <a:ext cx="304800" cy="304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62200" y="2591677"/>
              <a:ext cx="266700" cy="228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12</a:t>
            </a:r>
            <a:endParaRPr lang="en-US" dirty="0"/>
          </a:p>
        </p:txBody>
      </p:sp>
      <p:sp>
        <p:nvSpPr>
          <p:cNvPr id="10" name="Rectangle 9"/>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293523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934200"/>
            <a:ext cx="6477000" cy="1938992"/>
          </a:xfrm>
          <a:prstGeom prst="rect">
            <a:avLst/>
          </a:prstGeom>
          <a:noFill/>
        </p:spPr>
        <p:txBody>
          <a:bodyPr wrap="square" rtlCol="0">
            <a:spAutoFit/>
          </a:bodyPr>
          <a:lstStyle/>
          <a:p>
            <a:r>
              <a:rPr lang="es-ES" dirty="0"/>
              <a:t>Entonces, un día Ana se despertó con cielos azules y </a:t>
            </a:r>
            <a:r>
              <a:rPr lang="es-ES" dirty="0" smtClean="0"/>
              <a:t>muchos cantos. </a:t>
            </a:r>
            <a:r>
              <a:rPr lang="es-ES" dirty="0"/>
              <a:t>Su </a:t>
            </a:r>
            <a:r>
              <a:rPr lang="es-ES" dirty="0" smtClean="0"/>
              <a:t>mamá le </a:t>
            </a:r>
            <a:r>
              <a:rPr lang="es-ES" dirty="0"/>
              <a:t>dijo que era primavera. Su </a:t>
            </a:r>
            <a:r>
              <a:rPr lang="es-ES" dirty="0" smtClean="0"/>
              <a:t>mamá le </a:t>
            </a:r>
            <a:r>
              <a:rPr lang="es-ES" dirty="0"/>
              <a:t>dijo que la primavera era su </a:t>
            </a:r>
            <a:r>
              <a:rPr lang="es-ES" dirty="0" smtClean="0"/>
              <a:t>tiempo favorito </a:t>
            </a:r>
            <a:r>
              <a:rPr lang="es-ES" dirty="0"/>
              <a:t>del año. Ana pensó en esto. </a:t>
            </a:r>
            <a:r>
              <a:rPr lang="es-ES" dirty="0" smtClean="0"/>
              <a:t>A ella si le encantaba la primavera, pero </a:t>
            </a:r>
            <a:r>
              <a:rPr lang="es-ES" dirty="0"/>
              <a:t>lo que realmente </a:t>
            </a:r>
            <a:r>
              <a:rPr lang="es-ES" dirty="0" smtClean="0"/>
              <a:t>le encantaba era el </a:t>
            </a:r>
            <a:r>
              <a:rPr lang="es-ES" dirty="0"/>
              <a:t>hecho de que ahora tenía </a:t>
            </a:r>
            <a:r>
              <a:rPr lang="es-ES" dirty="0" smtClean="0"/>
              <a:t>¡cuatro </a:t>
            </a:r>
            <a:r>
              <a:rPr lang="es-ES" dirty="0"/>
              <a:t>hermosas estaciones!</a:t>
            </a:r>
            <a:endParaRPr lang="en-US" dirty="0"/>
          </a:p>
        </p:txBody>
      </p:sp>
      <p:pic>
        <p:nvPicPr>
          <p:cNvPr id="5122" name="Picture 2" descr="https://lh5.googleusercontent.com/EjTFKJ1ZiavGCO5DUV-blQATJJISpv0wPs2b6q22omVHwHn_k4E6MCXbMJdLG_ZSrvpwfCzNf89PCKawGdMQDzYGgMbHimeb-pRpH3fX6d0G4w_ImV-zobF7VY8ajNk7QcMcO8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34" b="8322"/>
          <a:stretch/>
        </p:blipFill>
        <p:spPr bwMode="auto">
          <a:xfrm>
            <a:off x="1676400" y="990600"/>
            <a:ext cx="4267200" cy="54762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13</a:t>
            </a:r>
            <a:endParaRPr lang="en-US" dirty="0"/>
          </a:p>
        </p:txBody>
      </p:sp>
      <p:sp>
        <p:nvSpPr>
          <p:cNvPr id="5" name="Rectangle 4"/>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104751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9104542"/>
              </p:ext>
            </p:extLst>
          </p:nvPr>
        </p:nvGraphicFramePr>
        <p:xfrm>
          <a:off x="728664" y="1217023"/>
          <a:ext cx="6315075" cy="6348439"/>
        </p:xfrm>
        <a:graphic>
          <a:graphicData uri="http://schemas.openxmlformats.org/drawingml/2006/table">
            <a:tbl>
              <a:tblPr firstRow="1" bandRow="1">
                <a:tableStyleId>{5940675A-B579-460E-94D1-54222C63F5DA}</a:tableStyleId>
              </a:tblPr>
              <a:tblGrid>
                <a:gridCol w="6315075"/>
              </a:tblGrid>
              <a:tr h="151674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txBody>
                  <a:tcPr marL="97155" marR="97155" marT="47897" marB="47897"/>
                </a:tc>
              </a:tr>
              <a:tr h="142239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2.</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txBody>
                  <a:tcPr marL="97155" marR="97155" marT="47897" marB="47897"/>
                </a:tc>
              </a:tr>
              <a:tr h="415834">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lang="es-419" sz="800" b="1" noProof="0" dirty="0" smtClean="0"/>
                    </a:p>
                    <a:p>
                      <a:pPr marL="0" marR="0" lvl="0" indent="0" algn="l" defTabSz="966612" rtl="0" eaLnBrk="1" fontAlgn="auto" latinLnBrk="0" hangingPunct="1">
                        <a:lnSpc>
                          <a:spcPct val="100000"/>
                        </a:lnSpc>
                        <a:spcBef>
                          <a:spcPts val="0"/>
                        </a:spcBef>
                        <a:spcAft>
                          <a:spcPts val="0"/>
                        </a:spcAft>
                        <a:buClrTx/>
                        <a:buSzTx/>
                        <a:buFontTx/>
                        <a:buNone/>
                        <a:tabLst/>
                        <a:defRPr/>
                      </a:pPr>
                      <a:r>
                        <a:rPr lang="es-419" sz="1900" b="1" noProof="0" dirty="0" smtClean="0"/>
                        <a:t>3.   ¿Por qué el autor escribió </a:t>
                      </a:r>
                      <a:r>
                        <a:rPr lang="es-419" sz="1900" b="0" i="1" u="none" noProof="0" dirty="0" smtClean="0"/>
                        <a:t>Las</a:t>
                      </a:r>
                      <a:r>
                        <a:rPr lang="es-419" sz="1900" b="0" i="1" u="none" baseline="0" noProof="0" dirty="0" smtClean="0"/>
                        <a:t> cuatro estaciones de Ana</a:t>
                      </a:r>
                      <a:r>
                        <a:rPr lang="es-419" sz="1900" b="1" noProof="0" dirty="0" smtClean="0"/>
                        <a:t>?</a:t>
                      </a:r>
                      <a:endParaRPr lang="es-419" sz="1000" b="1" noProof="0" dirty="0" smtClean="0"/>
                    </a:p>
                    <a:p>
                      <a:r>
                        <a:rPr lang="es-419" sz="800" b="1" noProof="0" dirty="0" smtClean="0"/>
                        <a:t>   </a:t>
                      </a:r>
                    </a:p>
                  </a:txBody>
                  <a:tcPr marL="97155" marR="97155" marT="47897" marB="47897" anchor="ctr"/>
                </a:tc>
              </a:tr>
              <a:tr h="87303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1900" b="1" noProof="0" dirty="0" smtClean="0"/>
                        <a:t>4.</a:t>
                      </a:r>
                      <a:r>
                        <a:rPr lang="es-419" sz="1900" b="1" baseline="0" noProof="0" dirty="0" smtClean="0"/>
                        <a:t> </a:t>
                      </a:r>
                    </a:p>
                    <a:p>
                      <a:pPr marL="347663" indent="-293688"/>
                      <a:endParaRPr lang="es-419" sz="1900" b="1" baseline="0" noProof="0" dirty="0" smtClean="0"/>
                    </a:p>
                    <a:p>
                      <a:pPr marL="347663" indent="-293688"/>
                      <a:endParaRPr lang="es-419" sz="1900" b="1" baseline="0" noProof="0" dirty="0" smtClean="0"/>
                    </a:p>
                    <a:p>
                      <a:pPr marL="347663" indent="-293688"/>
                      <a:endParaRPr lang="es-419" sz="1900" b="1" baseline="0" noProof="0" dirty="0" smtClean="0"/>
                    </a:p>
                  </a:txBody>
                  <a:tcPr marL="97155" marR="97155" marT="47897" marB="47897"/>
                </a:tc>
              </a:tr>
              <a:tr h="78619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prstClr val="black"/>
                          </a:solidFill>
                          <a:effectLst/>
                          <a:uLnTx/>
                          <a:uFillTx/>
                          <a:latin typeface="+mn-lt"/>
                          <a:ea typeface="Calibri"/>
                          <a:cs typeface="Times New Roman"/>
                        </a:rPr>
                        <a:t>5. </a:t>
                      </a: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14</a:t>
            </a:fld>
            <a:endParaRPr lang="en-US" dirty="0"/>
          </a:p>
        </p:txBody>
      </p:sp>
      <p:sp>
        <p:nvSpPr>
          <p:cNvPr id="3" name="Rectangle 2"/>
          <p:cNvSpPr/>
          <p:nvPr/>
        </p:nvSpPr>
        <p:spPr>
          <a:xfrm>
            <a:off x="727149" y="580674"/>
            <a:ext cx="6304750" cy="558978"/>
          </a:xfrm>
          <a:prstGeom prst="rect">
            <a:avLst/>
          </a:prstGeom>
        </p:spPr>
        <p:txBody>
          <a:bodyPr wrap="square" lIns="96371" tIns="48186" rIns="96371" bIns="48186">
            <a:spAutoFit/>
          </a:bodyPr>
          <a:lstStyle/>
          <a:p>
            <a:r>
              <a:rPr lang="es-419" sz="1500" b="1" dirty="0" smtClean="0"/>
              <a:t>Imágenes para las preguntas de Selección múltiple: </a:t>
            </a:r>
          </a:p>
          <a:p>
            <a:r>
              <a:rPr lang="es-419" sz="1500" dirty="0" smtClean="0"/>
              <a:t>Texto literario: </a:t>
            </a:r>
            <a:r>
              <a:rPr lang="es-419" sz="1500" b="1" i="1" dirty="0" smtClean="0"/>
              <a:t>Las cuatro estaciones de Ana</a:t>
            </a:r>
            <a:endParaRPr lang="es-419" sz="1500" b="1" i="1" dirty="0"/>
          </a:p>
        </p:txBody>
      </p:sp>
      <p:pic>
        <p:nvPicPr>
          <p:cNvPr id="41"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85"/>
          <a:stretch/>
        </p:blipFill>
        <p:spPr bwMode="auto">
          <a:xfrm>
            <a:off x="2090201" y="1558514"/>
            <a:ext cx="924968" cy="106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48" name="Group 2047"/>
          <p:cNvGrpSpPr/>
          <p:nvPr/>
        </p:nvGrpSpPr>
        <p:grpSpPr>
          <a:xfrm>
            <a:off x="3563262" y="1326254"/>
            <a:ext cx="729338" cy="1327533"/>
            <a:chOff x="1133475" y="2514600"/>
            <a:chExt cx="1587500" cy="3810000"/>
          </a:xfrm>
        </p:grpSpPr>
        <p:pic>
          <p:nvPicPr>
            <p:cNvPr id="44" name="Picture 4" descr="http://classroomclipart.com/images/gallery/Clipart/Black_and_White_Clipart/Children/mother_holding_childs_hand_with_father_out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r="56025"/>
            <a:stretch/>
          </p:blipFill>
          <p:spPr bwMode="auto">
            <a:xfrm>
              <a:off x="1133475" y="2514600"/>
              <a:ext cx="15875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2514600" y="4800600"/>
              <a:ext cx="2063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1" name="Group 2050"/>
          <p:cNvGrpSpPr/>
          <p:nvPr/>
        </p:nvGrpSpPr>
        <p:grpSpPr>
          <a:xfrm>
            <a:off x="5018338" y="1278054"/>
            <a:ext cx="653844" cy="1342572"/>
            <a:chOff x="4580995" y="1524000"/>
            <a:chExt cx="1404409" cy="3810000"/>
          </a:xfrm>
        </p:grpSpPr>
        <p:pic>
          <p:nvPicPr>
            <p:cNvPr id="1028" name="Picture 4" descr="http://classroomclipart.com/images/gallery/Clipart/Black_and_White_Clipart/Children/mother_holding_childs_hand_with_father_out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61096"/>
            <a:stretch/>
          </p:blipFill>
          <p:spPr bwMode="auto">
            <a:xfrm>
              <a:off x="4580995" y="1524000"/>
              <a:ext cx="1404409"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4580995" y="3581400"/>
              <a:ext cx="14340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2" descr="https://lh5.googleusercontent.com/EjTFKJ1ZiavGCO5DUV-blQATJJISpv0wPs2b6q22omVHwHn_k4E6MCXbMJdLG_ZSrvpwfCzNf89PCKawGdMQDzYGgMbHimeb-pRpH3fX6d0G4w_ImV-zobF7VY8ajNk7QcMcO8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34" b="8322"/>
          <a:stretch/>
        </p:blipFill>
        <p:spPr bwMode="auto">
          <a:xfrm>
            <a:off x="5257800" y="2863596"/>
            <a:ext cx="1066800" cy="1152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3" name="Picture 9" descr="Image result for snowy day black and whit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844731"/>
            <a:ext cx="1190625"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79" name="Group 2078"/>
          <p:cNvGrpSpPr/>
          <p:nvPr/>
        </p:nvGrpSpPr>
        <p:grpSpPr>
          <a:xfrm>
            <a:off x="3337169" y="2844731"/>
            <a:ext cx="1371600" cy="1219200"/>
            <a:chOff x="3200401" y="2895600"/>
            <a:chExt cx="1524000" cy="1295400"/>
          </a:xfrm>
        </p:grpSpPr>
        <p:grpSp>
          <p:nvGrpSpPr>
            <p:cNvPr id="2076" name="Group 2075"/>
            <p:cNvGrpSpPr/>
            <p:nvPr/>
          </p:nvGrpSpPr>
          <p:grpSpPr>
            <a:xfrm>
              <a:off x="3301999" y="3026476"/>
              <a:ext cx="1270002" cy="1088323"/>
              <a:chOff x="3301999" y="2952928"/>
              <a:chExt cx="1320800" cy="1161872"/>
            </a:xfrm>
          </p:grpSpPr>
          <p:cxnSp>
            <p:nvCxnSpPr>
              <p:cNvPr id="78" name="Straight Connector 77"/>
              <p:cNvCxnSpPr/>
              <p:nvPr/>
            </p:nvCxnSpPr>
            <p:spPr>
              <a:xfrm flipH="1" flipV="1">
                <a:off x="3402395" y="3161332"/>
                <a:ext cx="306005" cy="29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301999" y="3454857"/>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606800" y="3801021"/>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967826" y="3801021"/>
                <a:ext cx="13299" cy="31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318001" y="3472759"/>
                <a:ext cx="30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267203" y="3657600"/>
                <a:ext cx="304798"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79332" y="295292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a:off x="3622529" y="3026477"/>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46859" y="3786026"/>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Oval 2053"/>
              <p:cNvSpPr/>
              <p:nvPr/>
            </p:nvSpPr>
            <p:spPr>
              <a:xfrm>
                <a:off x="3598333" y="3200400"/>
                <a:ext cx="745067"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H="1">
                <a:off x="4199467" y="3037595"/>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352800" y="3712578"/>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8" name="Rectangle 2077"/>
            <p:cNvSpPr/>
            <p:nvPr/>
          </p:nvSpPr>
          <p:spPr>
            <a:xfrm>
              <a:off x="3200401" y="2895600"/>
              <a:ext cx="1524000"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7" name="Picture 10" descr="https://encrypted-tbn3.gstatic.com/images?q=tbn:ANd9GcQHseHSNsrFwsdPjWTcDw6UHKg-UCOuUrPfPvKTtQVwW-zC29uIRQ"/>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5396" y="4858070"/>
            <a:ext cx="1210204" cy="12633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1" descr="https://encrypted-tbn2.gstatic.com/images?q=tbn:ANd9GcS5GZUbK9rB73SFvDwVqt4dXjnMczNPupm0i7Iwh99EU4yDr_xf"/>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87509" y="4858070"/>
            <a:ext cx="1161430" cy="124394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8" descr="http://www.webweaver.nu/clipart/img/nature/flowers/bees-flowers.png"/>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76800" y="4869945"/>
            <a:ext cx="1186460" cy="1226051"/>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1334532" y="6178778"/>
            <a:ext cx="2649024" cy="1212622"/>
            <a:chOff x="1219200" y="6121398"/>
            <a:chExt cx="2895600" cy="1346202"/>
          </a:xfrm>
        </p:grpSpPr>
        <p:grpSp>
          <p:nvGrpSpPr>
            <p:cNvPr id="35" name="Group 34"/>
            <p:cNvGrpSpPr/>
            <p:nvPr/>
          </p:nvGrpSpPr>
          <p:grpSpPr>
            <a:xfrm>
              <a:off x="1305349" y="6273800"/>
              <a:ext cx="2705209" cy="1108714"/>
              <a:chOff x="1305349" y="6273800"/>
              <a:chExt cx="2705209" cy="1108714"/>
            </a:xfrm>
          </p:grpSpPr>
          <p:pic>
            <p:nvPicPr>
              <p:cNvPr id="1039" name="Picture 15" descr="Image result for making snowballs clip art"/>
              <p:cNvPicPr>
                <a:picLocks noChangeAspect="1" noChangeArrowheads="1"/>
              </p:cNvPicPr>
              <p:nvPr/>
            </p:nvPicPr>
            <p:blipFill rotWithShape="1">
              <a:blip r:embed="rId12">
                <a:extLst>
                  <a:ext uri="{28A0092B-C50C-407E-A947-70E740481C1C}">
                    <a14:useLocalDpi xmlns:a14="http://schemas.microsoft.com/office/drawing/2010/main" val="0"/>
                  </a:ext>
                </a:extLst>
              </a:blip>
              <a:srcRect t="62067"/>
              <a:stretch/>
            </p:blipFill>
            <p:spPr bwMode="auto">
              <a:xfrm flipH="1">
                <a:off x="2085941" y="6400800"/>
                <a:ext cx="1924617" cy="9817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kddoodle.com/color/wp-content/uploads/2012/02/rain-boots-mud-splash-650x894.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49000" contrast="100000"/>
                        </a14:imgEffect>
                      </a14:imgLayer>
                    </a14:imgProps>
                  </a:ext>
                  <a:ext uri="{28A0092B-C50C-407E-A947-70E740481C1C}">
                    <a14:useLocalDpi xmlns:a14="http://schemas.microsoft.com/office/drawing/2010/main" val="0"/>
                  </a:ext>
                </a:extLst>
              </a:blip>
              <a:srcRect b="15610"/>
              <a:stretch/>
            </p:blipFill>
            <p:spPr bwMode="auto">
              <a:xfrm>
                <a:off x="1305349" y="6273800"/>
                <a:ext cx="913446" cy="1060220"/>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1219200" y="6121398"/>
              <a:ext cx="2895600" cy="13462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136469" y="6132815"/>
            <a:ext cx="2710341" cy="1258585"/>
            <a:chOff x="4136469" y="6123209"/>
            <a:chExt cx="2710341" cy="1258585"/>
          </a:xfrm>
        </p:grpSpPr>
        <p:grpSp>
          <p:nvGrpSpPr>
            <p:cNvPr id="43" name="Group 42"/>
            <p:cNvGrpSpPr/>
            <p:nvPr/>
          </p:nvGrpSpPr>
          <p:grpSpPr>
            <a:xfrm>
              <a:off x="4136469" y="6123209"/>
              <a:ext cx="2675751" cy="1258585"/>
              <a:chOff x="4136469" y="6123209"/>
              <a:chExt cx="2675751" cy="1258585"/>
            </a:xfrm>
          </p:grpSpPr>
          <p:pic>
            <p:nvPicPr>
              <p:cNvPr id="1045" name="Picture 21" descr="Image result for climb trees clip a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6123209"/>
                <a:ext cx="1021020" cy="125858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images.clipartpanda.com/swim-clip-art-dT6MLqpT9.gif"/>
              <p:cNvPicPr>
                <a:picLocks noChangeAspect="1" noChangeArrowheads="1"/>
              </p:cNvPicPr>
              <p:nvPr/>
            </p:nvPicPr>
            <p:blipFill>
              <a:blip r:embed="rId16" cstate="print">
                <a:biLevel thresh="50000"/>
                <a:extLst>
                  <a:ext uri="{28A0092B-C50C-407E-A947-70E740481C1C}">
                    <a14:useLocalDpi xmlns:a14="http://schemas.microsoft.com/office/drawing/2010/main" val="0"/>
                  </a:ext>
                </a:extLst>
              </a:blip>
              <a:srcRect/>
              <a:stretch>
                <a:fillRect/>
              </a:stretch>
            </p:blipFill>
            <p:spPr bwMode="auto">
              <a:xfrm>
                <a:off x="4136469" y="6638272"/>
                <a:ext cx="1763737" cy="743522"/>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Rectangle 100"/>
            <p:cNvSpPr/>
            <p:nvPr/>
          </p:nvSpPr>
          <p:spPr>
            <a:xfrm>
              <a:off x="4197786" y="6146190"/>
              <a:ext cx="2649024" cy="1212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168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15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435155761"/>
              </p:ext>
            </p:extLst>
          </p:nvPr>
        </p:nvGraphicFramePr>
        <p:xfrm>
          <a:off x="457200" y="609600"/>
          <a:ext cx="6995160" cy="5964936"/>
        </p:xfrm>
        <a:graphic>
          <a:graphicData uri="http://schemas.openxmlformats.org/drawingml/2006/table">
            <a:tbl>
              <a:tblPr firstRow="1" firstCol="1" bandRow="1"/>
              <a:tblGrid>
                <a:gridCol w="967413"/>
                <a:gridCol w="6027747"/>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smtClean="0">
                          <a:ln>
                            <a:noFill/>
                          </a:ln>
                          <a:solidFill>
                            <a:prstClr val="black"/>
                          </a:solidFill>
                          <a:effectLst/>
                          <a:uLnTx/>
                          <a:uFillTx/>
                          <a:latin typeface="+mn-lt"/>
                        </a:rPr>
                        <a:t>Una nota sobre las respuestas construidas:  Las respuestas construidas no están escritas “en piedra.” No hay una manera perfecta en la que el estudiante debe responder. Busque la intención general de la pregunta y  la respuesta del estudiante y siga la rúbrica a continuación en la medida que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 </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175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BO" sz="2000" b="1" u="none" dirty="0" smtClean="0">
                          <a:effectLst>
                            <a:outerShdw blurRad="38100" dist="38100" dir="2700000" algn="tl">
                              <a:srgbClr val="000000">
                                <a:alpha val="43137"/>
                              </a:srgbClr>
                            </a:outerShdw>
                          </a:effectLst>
                        </a:rPr>
                        <a:t>CFA Trimestre 4:  Clave para la respuesta</a:t>
                      </a:r>
                      <a:r>
                        <a:rPr lang="es-BO" sz="2000" b="1" u="none" baseline="0" dirty="0" smtClean="0">
                          <a:effectLst>
                            <a:outerShdw blurRad="38100" dist="38100" dir="2700000" algn="tl">
                              <a:srgbClr val="000000">
                                <a:alpha val="43137"/>
                              </a:srgbClr>
                            </a:outerShdw>
                          </a:effectLst>
                        </a:rPr>
                        <a:t> construida</a:t>
                      </a:r>
                      <a:endParaRPr lang="es-BO" sz="2000" b="1" u="none" dirty="0" smtClean="0">
                        <a:effectLst>
                          <a:outerShdw blurRad="38100" dist="38100" dir="2700000" algn="tl">
                            <a:srgbClr val="000000">
                              <a:alpha val="43137"/>
                            </a:srgbClr>
                          </a:outerShdw>
                        </a:effectLst>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8808">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BO" sz="1200" b="1" kern="1200" dirty="0" smtClean="0">
                          <a:solidFill>
                            <a:srgbClr val="000000"/>
                          </a:solidFill>
                          <a:effectLst/>
                          <a:latin typeface="+mn-lt"/>
                          <a:ea typeface="Times New Roman"/>
                          <a:cs typeface="Times New Roman"/>
                        </a:rPr>
                        <a:t>Estándar RL.K.3:  Rúbrica de 2 puntos: Respuesta construida-Lectura</a:t>
                      </a:r>
                    </a:p>
                    <a:p>
                      <a:pPr marL="0" marR="0" indent="0" algn="l" defTabSz="1018809" rtl="0" eaLnBrk="1" fontAlgn="auto" latinLnBrk="0" hangingPunct="1">
                        <a:lnSpc>
                          <a:spcPct val="100000"/>
                        </a:lnSpc>
                        <a:spcBef>
                          <a:spcPts val="0"/>
                        </a:spcBef>
                        <a:spcAft>
                          <a:spcPts val="0"/>
                        </a:spcAft>
                        <a:buClrTx/>
                        <a:buSzTx/>
                        <a:buFontTx/>
                        <a:buNone/>
                        <a:tabLst/>
                        <a:defRPr/>
                      </a:pPr>
                      <a:r>
                        <a:rPr lang="es-BO" sz="1200" dirty="0" smtClean="0">
                          <a:latin typeface="+mn-lt"/>
                        </a:rPr>
                        <a:t>RL.K.3: Con preguntas</a:t>
                      </a:r>
                      <a:r>
                        <a:rPr lang="es-BO" sz="1200" baseline="0" dirty="0" smtClean="0">
                          <a:latin typeface="+mn-lt"/>
                        </a:rPr>
                        <a:t> y apoyo</a:t>
                      </a:r>
                      <a:r>
                        <a:rPr lang="es-BO" sz="1200" dirty="0" smtClean="0"/>
                        <a:t>, identifica</a:t>
                      </a:r>
                      <a:r>
                        <a:rPr lang="es-BO" sz="1200" baseline="0" dirty="0" smtClean="0"/>
                        <a:t> los personajes</a:t>
                      </a:r>
                      <a:r>
                        <a:rPr lang="es-BO" sz="1200" dirty="0" smtClean="0"/>
                        <a:t>, escenario/ambiente</a:t>
                      </a:r>
                      <a:r>
                        <a:rPr lang="es-BO" sz="1200" baseline="0" dirty="0" smtClean="0"/>
                        <a:t>, y los acontecimientos más importantes en un cuento</a:t>
                      </a:r>
                      <a:r>
                        <a:rPr lang="es-BO" sz="1200" dirty="0" smtClean="0"/>
                        <a:t>.</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r>
                        <a:rPr lang="es-BO" sz="1300" b="1" kern="1200" dirty="0" smtClean="0">
                          <a:solidFill>
                            <a:srgbClr val="000000"/>
                          </a:solidFill>
                          <a:effectLst/>
                          <a:latin typeface="+mn-lt"/>
                          <a:ea typeface="Times New Roman"/>
                          <a:cs typeface="Times New Roman"/>
                        </a:rPr>
                        <a:t>Pregunta: #6</a:t>
                      </a:r>
                      <a:endParaRPr lang="es-BO" sz="1300" kern="1200" baseline="0" dirty="0" smtClean="0">
                        <a:solidFill>
                          <a:srgbClr val="000000"/>
                        </a:solidFill>
                        <a:effectLst/>
                        <a:latin typeface="+mn-lt"/>
                        <a:ea typeface="Times New Roman"/>
                        <a:cs typeface="Arial"/>
                      </a:endParaRPr>
                    </a:p>
                    <a:p>
                      <a:pPr marL="0" marR="0" algn="l">
                        <a:lnSpc>
                          <a:spcPct val="100000"/>
                        </a:lnSpc>
                        <a:spcBef>
                          <a:spcPts val="0"/>
                        </a:spcBef>
                        <a:spcAft>
                          <a:spcPts val="0"/>
                        </a:spcAft>
                      </a:pPr>
                      <a:r>
                        <a:rPr kumimoji="0" lang="es-ES" sz="1800" b="1" i="0" u="none" strike="noStrike" kern="1200" cap="none" spc="0" normalizeH="0" baseline="0" noProof="0" dirty="0" smtClean="0">
                          <a:ln>
                            <a:noFill/>
                          </a:ln>
                          <a:solidFill>
                            <a:srgbClr val="000000"/>
                          </a:solidFill>
                          <a:effectLst/>
                          <a:uLnTx/>
                          <a:uFillTx/>
                          <a:latin typeface="+mn-lt"/>
                          <a:ea typeface="Times New Roman"/>
                          <a:cs typeface="Arial"/>
                        </a:rPr>
                        <a:t>Dibuja y escribe palabras acerca de lo que hizo Ana cuando nevó.</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4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200" b="0" i="0" u="none" strike="noStrike" kern="1200" cap="none" spc="0" normalizeH="0" baseline="0" noProof="0" dirty="0" smtClean="0">
                          <a:ln>
                            <a:noFill/>
                          </a:ln>
                          <a:solidFill>
                            <a:srgbClr val="000000"/>
                          </a:solidFill>
                          <a:effectLst/>
                          <a:uLnTx/>
                          <a:uFillTx/>
                          <a:latin typeface="+mn-lt"/>
                          <a:ea typeface="Times New Roman"/>
                          <a:cs typeface="Arial"/>
                        </a:rPr>
                        <a:t>Instrucciones para las notas de calificación: </a:t>
                      </a:r>
                      <a:r>
                        <a:rPr kumimoji="0" lang="es-MX" sz="1200" b="0" i="0" u="none" strike="noStrike" kern="1200" cap="none" spc="0" normalizeH="0" baseline="0" noProof="0" dirty="0" smtClean="0">
                          <a:ln>
                            <a:noFill/>
                          </a:ln>
                          <a:solidFill>
                            <a:srgbClr val="000000"/>
                          </a:solidFill>
                          <a:effectLst/>
                          <a:uLnTx/>
                          <a:uFillTx/>
                          <a:latin typeface="+mn-lt"/>
                          <a:ea typeface="Times New Roman"/>
                          <a:cs typeface="Arial"/>
                        </a:rPr>
                        <a:t>Escriba una visión general de lo que los estudiantes podrían incluir en una respuesta competente, utilizando ejemplos del texto.  Sea bien específico y  “extenso”.</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MX" sz="1200" b="0" i="0" u="sng" strike="noStrike" kern="1200" cap="none" spc="0" normalizeH="0" baseline="0" noProof="0" dirty="0" smtClean="0">
                          <a:ln>
                            <a:noFill/>
                          </a:ln>
                          <a:solidFill>
                            <a:srgbClr val="000000"/>
                          </a:solidFill>
                          <a:effectLst/>
                          <a:uLnTx/>
                          <a:uFillTx/>
                          <a:latin typeface="+mn-lt"/>
                          <a:ea typeface="Times New Roman"/>
                          <a:cs typeface="Arial"/>
                        </a:rPr>
                        <a:t>Notas de calificación –  lenguaje del maestro</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BO" sz="1200" b="1" i="0" u="none" strike="noStrike" kern="1200" cap="none" spc="0" normalizeH="0" baseline="0" noProof="0" dirty="0" smtClean="0">
                          <a:ln>
                            <a:noFill/>
                          </a:ln>
                          <a:solidFill>
                            <a:prstClr val="black"/>
                          </a:solidFill>
                          <a:effectLst/>
                          <a:uLnTx/>
                          <a:uFillTx/>
                          <a:latin typeface="+mn-lt"/>
                        </a:rPr>
                        <a:t>Suficiente Evidencia (idea general) de la habilidad de localizar y seleccionar información que muestre o relate lo que hizo </a:t>
                      </a:r>
                      <a:r>
                        <a:rPr lang="es-BO" sz="1200" dirty="0" smtClean="0"/>
                        <a:t>Ana hizo cuando nevó. </a:t>
                      </a:r>
                      <a:endParaRPr kumimoji="0" lang="es-BO" sz="1200" b="0"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200" b="1" i="0" u="none" strike="noStrike" kern="1200" cap="none" spc="0" normalizeH="0" baseline="0" noProof="0" dirty="0" smtClean="0">
                          <a:ln>
                            <a:noFill/>
                          </a:ln>
                          <a:solidFill>
                            <a:prstClr val="black"/>
                          </a:solidFill>
                          <a:effectLst/>
                          <a:uLnTx/>
                          <a:uFillTx/>
                          <a:latin typeface="+mn-lt"/>
                        </a:rPr>
                        <a:t>Las identificaciones específicas (los detalles de apoyo) podrían incluir dibujos o palabras que indiquen </a:t>
                      </a:r>
                      <a:r>
                        <a:rPr kumimoji="0" lang="es-BO" sz="1200" b="0" i="0" u="none" strike="noStrike" kern="1200" cap="none" spc="0" normalizeH="0" baseline="0" noProof="0" dirty="0" smtClean="0">
                          <a:ln>
                            <a:noFill/>
                          </a:ln>
                          <a:solidFill>
                            <a:prstClr val="black"/>
                          </a:solidFill>
                          <a:effectLst/>
                          <a:uLnTx/>
                          <a:uFillTx/>
                          <a:latin typeface="+mn-lt"/>
                        </a:rPr>
                        <a:t>(1) </a:t>
                      </a:r>
                      <a:r>
                        <a:rPr lang="es-BO" sz="1200" dirty="0" smtClean="0"/>
                        <a:t>Ana jugó</a:t>
                      </a:r>
                      <a:r>
                        <a:rPr lang="es-BO" sz="1200" baseline="0" dirty="0" smtClean="0"/>
                        <a:t> afuera con su nuevo traje de nieve y </a:t>
                      </a:r>
                      <a:r>
                        <a:rPr lang="es-BO" sz="1200" dirty="0" smtClean="0"/>
                        <a:t>(2)</a:t>
                      </a:r>
                      <a:r>
                        <a:rPr lang="es-BO" sz="1200" baseline="0" dirty="0" smtClean="0"/>
                        <a:t> ella hizo bolas de nieve</a:t>
                      </a:r>
                      <a:r>
                        <a:rPr lang="es-BO" sz="1200" dirty="0" smtClean="0"/>
                        <a:t>. </a:t>
                      </a:r>
                      <a:endParaRPr kumimoji="0" lang="es-BO" sz="1200" b="0"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BO" sz="1200" b="1" i="0" u="none" strike="noStrike" kern="1200" cap="none" spc="0" normalizeH="0" baseline="0" noProof="0" dirty="0" smtClean="0">
                          <a:ln>
                            <a:noFill/>
                          </a:ln>
                          <a:solidFill>
                            <a:prstClr val="black"/>
                          </a:solidFill>
                          <a:effectLst/>
                          <a:uLnTx/>
                          <a:uFillTx/>
                          <a:latin typeface="+mn-lt"/>
                        </a:rPr>
                        <a:t>Específico: </a:t>
                      </a:r>
                      <a:r>
                        <a:rPr kumimoji="0" lang="es-BO" sz="1200" b="1" i="0" u="sng" strike="noStrike" kern="1200" cap="none" spc="0" normalizeH="0" baseline="0" noProof="0" dirty="0" smtClean="0">
                          <a:ln>
                            <a:noFill/>
                          </a:ln>
                          <a:solidFill>
                            <a:prstClr val="black"/>
                          </a:solidFill>
                          <a:effectLst/>
                          <a:uLnTx/>
                          <a:uFill>
                            <a:solidFill/>
                          </a:uFill>
                          <a:latin typeface="+mn-lt"/>
                        </a:rPr>
                        <a:t>Apoyo total</a:t>
                      </a:r>
                      <a:r>
                        <a:rPr kumimoji="0" lang="es-BO" sz="1200" b="0" i="0" u="none" strike="noStrike" kern="1200" cap="none" spc="0" normalizeH="0" baseline="0" noProof="0" dirty="0" smtClean="0">
                          <a:ln>
                            <a:noFill/>
                          </a:ln>
                          <a:solidFill>
                            <a:prstClr val="black"/>
                          </a:solidFill>
                          <a:effectLst/>
                          <a:uLnTx/>
                          <a:uFill>
                            <a:solidFill/>
                          </a:uFill>
                          <a:latin typeface="+mn-lt"/>
                        </a:rPr>
                        <a:t> otra  </a:t>
                      </a:r>
                      <a:r>
                        <a:rPr lang="es-BO" sz="1200" dirty="0" smtClean="0"/>
                        <a:t>información que</a:t>
                      </a:r>
                      <a:r>
                        <a:rPr lang="es-BO" sz="1200" baseline="0" dirty="0" smtClean="0"/>
                        <a:t> se relacione con Ana entando en la nieve</a:t>
                      </a:r>
                      <a:r>
                        <a:rPr lang="es-BO" sz="1200" dirty="0" smtClean="0"/>
                        <a:t> (i.e., ella estaba feliz) es aceptable</a:t>
                      </a:r>
                      <a:r>
                        <a:rPr lang="es-BO" sz="1200" baseline="0" dirty="0" smtClean="0"/>
                        <a:t> si está apoyada por el texto al  ser informativa, pero tiene que hacer alusión a lo que </a:t>
                      </a:r>
                      <a:r>
                        <a:rPr lang="es-BO" sz="1200" dirty="0" smtClean="0"/>
                        <a:t> Ana “hizo.”</a:t>
                      </a:r>
                    </a:p>
                    <a:p>
                      <a:pPr marL="0" marR="0" lvl="0" indent="0" algn="l" defTabSz="966612" rtl="0" eaLnBrk="1" fontAlgn="auto" latinLnBrk="0" hangingPunct="1">
                        <a:lnSpc>
                          <a:spcPct val="100000"/>
                        </a:lnSpc>
                        <a:spcBef>
                          <a:spcPts val="0"/>
                        </a:spcBef>
                        <a:spcAft>
                          <a:spcPts val="0"/>
                        </a:spcAft>
                        <a:buClrTx/>
                        <a:buSzTx/>
                        <a:buFontTx/>
                        <a:buNone/>
                        <a:tabLst/>
                        <a:defRPr sz="1800" b="0" i="0"/>
                      </a:pPr>
                      <a:endParaRPr kumimoji="0" lang="es-BO" sz="1100" b="0" i="0" u="none" strike="noStrike" kern="1200" cap="none" spc="0" normalizeH="0" baseline="0" noProof="0" dirty="0" smtClean="0">
                        <a:ln>
                          <a:noFill/>
                        </a:ln>
                        <a:solidFill>
                          <a:prstClr val="black"/>
                        </a:solidFill>
                        <a:effectLst/>
                        <a:uLnTx/>
                        <a:uFill>
                          <a:solidFill/>
                        </a:uFill>
                        <a:latin typeface="+mn-lt"/>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marL="0" marR="0" algn="ctr">
                        <a:lnSpc>
                          <a:spcPct val="100000"/>
                        </a:lnSpc>
                        <a:spcBef>
                          <a:spcPts val="0"/>
                        </a:spcBef>
                        <a:spcAft>
                          <a:spcPts val="0"/>
                        </a:spcAft>
                      </a:pPr>
                      <a:r>
                        <a:rPr lang="es-BO" sz="2600" b="1" dirty="0" smtClean="0">
                          <a:effectLst/>
                          <a:latin typeface="+mn-lt"/>
                          <a:ea typeface="Calibri"/>
                          <a:cs typeface="Times New Roman"/>
                        </a:rPr>
                        <a:t>2</a:t>
                      </a:r>
                      <a:endParaRPr lang="es-BO"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200" b="0" i="1" baseline="0" dirty="0" smtClean="0"/>
                        <a:t>El estudiante dibuja o escribe con suficientes detalles para mostrar su comprensión sobre lo que Ana hizo en la nieve.</a:t>
                      </a:r>
                    </a:p>
                    <a:p>
                      <a:r>
                        <a:rPr lang="es-ES" sz="1200" b="0" i="1" baseline="0" dirty="0" smtClean="0"/>
                        <a:t>El estudiante escribe o dibuja para decir que Ana jugó afuera (en su traje de nieve).</a:t>
                      </a:r>
                    </a:p>
                    <a:p>
                      <a:r>
                        <a:rPr lang="es-ES" sz="1200" b="0" i="1" baseline="0" dirty="0" smtClean="0"/>
                        <a:t>El estudiante escribe o dibuja para decir que Ana hizo bolas de nieve.</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s-BO" sz="2600" b="1" dirty="0" smtClean="0">
                          <a:effectLst/>
                          <a:latin typeface="+mn-lt"/>
                          <a:ea typeface="Calibri"/>
                          <a:cs typeface="Times New Roman"/>
                        </a:rPr>
                        <a:t>1</a:t>
                      </a:r>
                      <a:endParaRPr lang="es-BO"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smtClean="0">
                          <a:ln>
                            <a:noFill/>
                          </a:ln>
                          <a:solidFill>
                            <a:prstClr val="black"/>
                          </a:solidFill>
                          <a:effectLst/>
                          <a:uLnTx/>
                          <a:uFillTx/>
                          <a:latin typeface="+mn-lt"/>
                          <a:ea typeface="+mn-ea"/>
                          <a:cs typeface="+mn-cs"/>
                        </a:rPr>
                        <a:t>El estudiante dibuja o escribe con detalles parciales para mostrar su comprensión sobre lo que Ana hizo en la nieve.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smtClean="0">
                          <a:ln>
                            <a:noFill/>
                          </a:ln>
                          <a:solidFill>
                            <a:prstClr val="black"/>
                          </a:solidFill>
                          <a:effectLst/>
                          <a:uLnTx/>
                          <a:uFillTx/>
                          <a:latin typeface="+mn-lt"/>
                          <a:ea typeface="+mn-ea"/>
                          <a:cs typeface="+mn-cs"/>
                        </a:rPr>
                        <a:t>El estudiante escribe o dibuja para decir que Ana jugó afuera (puede o no incluir que vestía su traje de nieve) o que hizo bolas de nieve.</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s-BO" sz="2600" b="1" dirty="0" smtClean="0">
                          <a:effectLst/>
                          <a:latin typeface="+mn-lt"/>
                          <a:ea typeface="Calibri"/>
                          <a:cs typeface="Times New Roman"/>
                        </a:rPr>
                        <a:t>0</a:t>
                      </a:r>
                      <a:endParaRPr lang="es-BO"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200" b="0" i="1" baseline="0" dirty="0" smtClean="0"/>
                        <a:t>El estudiante no muestra comprensión sobre lo que Ana hizo en la nieve.</a:t>
                      </a:r>
                    </a:p>
                    <a:p>
                      <a:pPr marL="0" marR="0" indent="0" algn="l" defTabSz="1018809" rtl="0" eaLnBrk="1" fontAlgn="auto" latinLnBrk="0" hangingPunct="1">
                        <a:lnSpc>
                          <a:spcPct val="100000"/>
                        </a:lnSpc>
                        <a:spcBef>
                          <a:spcPts val="0"/>
                        </a:spcBef>
                        <a:spcAft>
                          <a:spcPts val="0"/>
                        </a:spcAft>
                        <a:buClrTx/>
                        <a:buSzTx/>
                        <a:buFontTx/>
                        <a:buNone/>
                        <a:tabLst/>
                        <a:defRPr/>
                      </a:pPr>
                      <a:r>
                        <a:rPr lang="es-ES" sz="1200" b="0" i="1" baseline="0" dirty="0" smtClean="0"/>
                        <a:t>La respuesta del estudiante no es consistente con la pregunta.</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099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05581" y="10229910"/>
            <a:ext cx="842010" cy="381000"/>
          </a:xfrm>
        </p:spPr>
        <p:txBody>
          <a:bodyPr/>
          <a:lstStyle/>
          <a:p>
            <a:pPr algn="ctr"/>
            <a:fld id="{F177B04D-AEB5-43ED-B9BA-B3D1EC9C9067}" type="slidenum">
              <a:rPr lang="en-US" smtClean="0"/>
              <a:pPr algn="ctr"/>
              <a:t>16</a:t>
            </a:fld>
            <a:endParaRPr lang="en-US" dirty="0"/>
          </a:p>
        </p:txBody>
      </p:sp>
      <p:pic>
        <p:nvPicPr>
          <p:cNvPr id="3074" name="Picture 28" descr="http://www.webweaver.nu/clipart/img/nature/flowers/bees-flower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9033" y="1833024"/>
            <a:ext cx="147478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6" descr="https://encrypted-tbn2.gstatic.com/images?q=tbn:ANd9GcSVdilIMGtw1_mK5gxGwv60uL_-nafrYu6hPqPqVIwT8KV0KkhNwA"/>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24541" y="3655157"/>
            <a:ext cx="1295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https://encrypted-tbn2.gstatic.com/images?q=tbn:ANd9GcS5GZUbK9rB73SFvDwVqt4dXjnMczNPupm0i7Iwh99EU4yDr_xf"/>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62629" y="5188999"/>
            <a:ext cx="1474787" cy="15795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0" descr="https://encrypted-tbn3.gstatic.com/images?q=tbn:ANd9GcQHseHSNsrFwsdPjWTcDw6UHKg-UCOuUrPfPvKTtQVwW-zC29uIRQ"/>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9033" y="6884290"/>
            <a:ext cx="1482725" cy="15478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53821" y="1771710"/>
            <a:ext cx="3886200" cy="6340197"/>
          </a:xfrm>
          <a:prstGeom prst="rect">
            <a:avLst/>
          </a:prstGeom>
        </p:spPr>
        <p:txBody>
          <a:bodyPr>
            <a:spAutoFit/>
          </a:bodyPr>
          <a:lstStyle/>
          <a:p>
            <a:r>
              <a:rPr lang="en-US" sz="1400" dirty="0"/>
              <a:t> </a:t>
            </a:r>
          </a:p>
          <a:p>
            <a:pPr fontAlgn="base"/>
            <a:endParaRPr lang="en-US" sz="1400" b="1" dirty="0" smtClean="0"/>
          </a:p>
          <a:p>
            <a:pPr fontAlgn="base"/>
            <a:r>
              <a:rPr lang="es-ES" sz="1400" b="1" dirty="0" smtClean="0"/>
              <a:t>A Daniel </a:t>
            </a:r>
            <a:r>
              <a:rPr lang="es-ES" sz="1400" b="1" dirty="0"/>
              <a:t>le gusta la primavera. La primavera es verde. La primavera es fresca. La primavera tiene flores. </a:t>
            </a:r>
            <a:r>
              <a:rPr lang="es-ES" sz="1400" b="1" dirty="0" smtClean="0"/>
              <a:t>La primavera </a:t>
            </a:r>
            <a:r>
              <a:rPr lang="es-ES" sz="1400" b="1" dirty="0"/>
              <a:t>tiene abejas.</a:t>
            </a:r>
            <a:r>
              <a:rPr lang="en-US" sz="1400" dirty="0"/>
              <a:t> </a:t>
            </a:r>
          </a:p>
          <a:p>
            <a:pPr fontAlgn="base"/>
            <a:r>
              <a:rPr lang="en-US" sz="1400" dirty="0"/>
              <a:t> </a:t>
            </a:r>
          </a:p>
          <a:p>
            <a:pPr fontAlgn="base"/>
            <a:r>
              <a:rPr lang="en-US" sz="1400" dirty="0"/>
              <a:t> </a:t>
            </a:r>
          </a:p>
          <a:p>
            <a:pPr fontAlgn="base"/>
            <a:r>
              <a:rPr lang="en-US" sz="1400" dirty="0"/>
              <a:t> </a:t>
            </a:r>
          </a:p>
          <a:p>
            <a:pPr fontAlgn="base"/>
            <a:r>
              <a:rPr lang="en-US" sz="1400" dirty="0"/>
              <a:t> </a:t>
            </a:r>
            <a:endParaRPr lang="en-US" sz="1400" dirty="0" smtClean="0"/>
          </a:p>
          <a:p>
            <a:pPr fontAlgn="base"/>
            <a:endParaRPr lang="en-US" sz="1400" dirty="0"/>
          </a:p>
          <a:p>
            <a:pPr fontAlgn="base"/>
            <a:r>
              <a:rPr lang="es-ES" sz="1400" b="1" dirty="0" smtClean="0"/>
              <a:t>A Tina </a:t>
            </a:r>
            <a:r>
              <a:rPr lang="es-ES" sz="1400" b="1" dirty="0"/>
              <a:t>le gusta el verano. El verano es caluroso.</a:t>
            </a:r>
          </a:p>
          <a:p>
            <a:pPr fontAlgn="base"/>
            <a:r>
              <a:rPr lang="es-ES" sz="1400" b="1" dirty="0"/>
              <a:t>El verano es soleado. El verano es un tiempo para nadar. El verano es divertido.</a:t>
            </a:r>
            <a:r>
              <a:rPr lang="en-US" sz="1400" dirty="0"/>
              <a:t> </a:t>
            </a:r>
          </a:p>
          <a:p>
            <a:pPr fontAlgn="base"/>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endParaRPr lang="es-ES" sz="1400" b="1" dirty="0" smtClean="0"/>
          </a:p>
          <a:p>
            <a:pPr fontAlgn="base"/>
            <a:endParaRPr lang="es-ES" sz="1400" b="1" dirty="0"/>
          </a:p>
          <a:p>
            <a:pPr fontAlgn="base"/>
            <a:r>
              <a:rPr lang="es-ES" sz="1400" b="1" dirty="0" smtClean="0"/>
              <a:t>A Tomás </a:t>
            </a:r>
            <a:r>
              <a:rPr lang="es-ES" sz="1400" b="1" dirty="0"/>
              <a:t>le </a:t>
            </a:r>
            <a:r>
              <a:rPr lang="es-ES" sz="1400" b="1" dirty="0" smtClean="0"/>
              <a:t>gusta el otoño. El </a:t>
            </a:r>
            <a:r>
              <a:rPr lang="es-ES" sz="1400" b="1" dirty="0"/>
              <a:t>otoño es </a:t>
            </a:r>
            <a:r>
              <a:rPr lang="es-ES" sz="1400" b="1" dirty="0" smtClean="0"/>
              <a:t>refrescante. </a:t>
            </a:r>
            <a:r>
              <a:rPr lang="es-ES" sz="1400" b="1" dirty="0"/>
              <a:t>El otoño es ventoso. </a:t>
            </a:r>
            <a:r>
              <a:rPr lang="es-ES" sz="1400" b="1" dirty="0" smtClean="0"/>
              <a:t>El otoño tiene árboles bonitos. El otoño tiene muchos frutos.</a:t>
            </a:r>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dirty="0"/>
              <a:t> </a:t>
            </a:r>
          </a:p>
          <a:p>
            <a:pPr fontAlgn="base"/>
            <a:endParaRPr lang="en-US" sz="1400" b="1" dirty="0" smtClean="0"/>
          </a:p>
          <a:p>
            <a:pPr fontAlgn="base"/>
            <a:r>
              <a:rPr lang="es-ES" sz="1400" b="1" dirty="0" smtClean="0"/>
              <a:t>A </a:t>
            </a:r>
            <a:r>
              <a:rPr lang="es-ES" sz="1400" b="1" dirty="0" err="1" smtClean="0"/>
              <a:t>Yesy</a:t>
            </a:r>
            <a:r>
              <a:rPr lang="es-ES" sz="1400" b="1" dirty="0" smtClean="0"/>
              <a:t> </a:t>
            </a:r>
            <a:r>
              <a:rPr lang="es-ES" sz="1400" b="1" dirty="0"/>
              <a:t>le gusta el invierno. El invierno es frío. El invierno es blanco. El invierno tiene </a:t>
            </a:r>
            <a:r>
              <a:rPr lang="es-ES" sz="1400" b="1" dirty="0" smtClean="0"/>
              <a:t>nieve</a:t>
            </a:r>
            <a:r>
              <a:rPr lang="es-ES" sz="1400" b="1" dirty="0"/>
              <a:t>. El invierno tiene muñecos de nieve.</a:t>
            </a:r>
            <a:endParaRPr lang="en-US" sz="1400" dirty="0"/>
          </a:p>
        </p:txBody>
      </p:sp>
      <p:sp>
        <p:nvSpPr>
          <p:cNvPr id="14" name="Rectangle 13"/>
          <p:cNvSpPr/>
          <p:nvPr/>
        </p:nvSpPr>
        <p:spPr>
          <a:xfrm>
            <a:off x="2576335" y="1371600"/>
            <a:ext cx="2442015" cy="400110"/>
          </a:xfrm>
          <a:prstGeom prst="rect">
            <a:avLst/>
          </a:prstGeom>
        </p:spPr>
        <p:txBody>
          <a:bodyPr wrap="none">
            <a:spAutoFit/>
          </a:bodyPr>
          <a:lstStyle/>
          <a:p>
            <a:pPr algn="r"/>
            <a:r>
              <a:rPr lang="es-419" i="1" dirty="0" smtClean="0"/>
              <a:t>Las cuatro estaciones</a:t>
            </a:r>
            <a:endParaRPr lang="es-419" i="1" dirty="0"/>
          </a:p>
        </p:txBody>
      </p:sp>
      <p:sp>
        <p:nvSpPr>
          <p:cNvPr id="10" name="Rectangle 9"/>
          <p:cNvSpPr/>
          <p:nvPr/>
        </p:nvSpPr>
        <p:spPr>
          <a:xfrm>
            <a:off x="5046703" y="304800"/>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1.1</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40L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3.35</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3.10</a:t>
            </a:r>
            <a:endParaRPr lang="es-ES" sz="800" dirty="0">
              <a:solidFill>
                <a:srgbClr val="333333"/>
              </a:solidFill>
            </a:endParaRPr>
          </a:p>
          <a:p>
            <a:pPr lvl="0" algn="r"/>
            <a:r>
              <a:rPr lang="es-ES" sz="800" dirty="0">
                <a:solidFill>
                  <a:srgbClr val="333333"/>
                </a:solidFill>
              </a:rPr>
              <a:t>Número de palabras  </a:t>
            </a:r>
            <a:r>
              <a:rPr lang="es-ES" sz="800" dirty="0" smtClean="0">
                <a:solidFill>
                  <a:srgbClr val="333333"/>
                </a:solidFill>
              </a:rPr>
              <a:t>67</a:t>
            </a:r>
          </a:p>
          <a:p>
            <a:pPr lvl="0"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
        <p:nvSpPr>
          <p:cNvPr id="11" name="Slide Number Placeholder 3"/>
          <p:cNvSpPr txBox="1">
            <a:spLocks/>
          </p:cNvSpPr>
          <p:nvPr/>
        </p:nvSpPr>
        <p:spPr>
          <a:xfrm>
            <a:off x="6930390" y="9677400"/>
            <a:ext cx="842010" cy="381000"/>
          </a:xfrm>
          <a:prstGeom prst="rect">
            <a:avLst/>
          </a:prstGeom>
        </p:spPr>
        <p:txBody>
          <a:bodyPr vert="horz" lIns="101881" tIns="50941" rIns="101881" bIns="50941" rtlCol="0" anchor="ctr"/>
          <a:lstStyle>
            <a:defPPr>
              <a:defRPr lang="en-US"/>
            </a:defPPr>
            <a:lvl1pPr marL="0" algn="r" defTabSz="1018809" rtl="0" eaLnBrk="1" latinLnBrk="0" hangingPunct="1">
              <a:defRPr sz="12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dirty="0" smtClean="0"/>
              <a:t>16</a:t>
            </a:r>
            <a:endParaRPr lang="en-US" dirty="0"/>
          </a:p>
        </p:txBody>
      </p:sp>
    </p:spTree>
    <p:extLst>
      <p:ext uri="{BB962C8B-B14F-4D97-AF65-F5344CB8AC3E}">
        <p14:creationId xmlns:p14="http://schemas.microsoft.com/office/powerpoint/2010/main" val="258080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6440096"/>
              </p:ext>
            </p:extLst>
          </p:nvPr>
        </p:nvGraphicFramePr>
        <p:xfrm>
          <a:off x="728664" y="718457"/>
          <a:ext cx="6315075" cy="8797507"/>
        </p:xfrm>
        <a:graphic>
          <a:graphicData uri="http://schemas.openxmlformats.org/drawingml/2006/table">
            <a:tbl>
              <a:tblPr firstRow="1" bandRow="1">
                <a:tableStyleId>{5940675A-B579-460E-94D1-54222C63F5DA}</a:tableStyleId>
              </a:tblPr>
              <a:tblGrid>
                <a:gridCol w="6315075"/>
              </a:tblGrid>
              <a:tr h="1643743">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7.</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143000">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1" dirty="0" smtClean="0"/>
                    </a:p>
                    <a:p>
                      <a:pPr marL="287338" marR="0" lvl="0" indent="-287338" algn="l" defTabSz="1018809" rtl="0" eaLnBrk="1" fontAlgn="auto" latinLnBrk="0" hangingPunct="1">
                        <a:lnSpc>
                          <a:spcPct val="115000"/>
                        </a:lnSpc>
                        <a:spcBef>
                          <a:spcPts val="0"/>
                        </a:spcBef>
                        <a:spcAft>
                          <a:spcPts val="0"/>
                        </a:spcAft>
                        <a:buClrTx/>
                        <a:buSzTx/>
                        <a:buFontTx/>
                        <a:buNone/>
                        <a:tabLst/>
                        <a:defRPr/>
                      </a:pPr>
                      <a:r>
                        <a:rPr lang="en-US" sz="1900" b="1" dirty="0" smtClean="0"/>
                        <a:t>8.</a:t>
                      </a:r>
                      <a:r>
                        <a:rPr kumimoji="0" lang="en-US" sz="1900" b="1"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s-ES" sz="1900" b="1" i="0" u="none" strike="noStrike" kern="1200" cap="none" spc="0" normalizeH="0" baseline="0" noProof="0" dirty="0" smtClean="0">
                          <a:ln>
                            <a:noFill/>
                          </a:ln>
                          <a:solidFill>
                            <a:srgbClr val="000000"/>
                          </a:solidFill>
                          <a:effectLst/>
                          <a:uLnTx/>
                          <a:uFillTx/>
                          <a:latin typeface="+mn-lt"/>
                          <a:ea typeface="Times New Roman"/>
                          <a:cs typeface="Times New Roman"/>
                        </a:rPr>
                        <a:t>¿Cuál es otro nombre para otoño, invierno, primavera y verano? </a:t>
                      </a:r>
                      <a:endParaRPr kumimoji="0" lang="en-US" sz="1900" b="1" i="0" u="none" strike="noStrike" kern="1200" cap="none" spc="0" normalizeH="0" baseline="0" noProof="0" dirty="0" smtClean="0">
                        <a:ln>
                          <a:noFill/>
                        </a:ln>
                        <a:solidFill>
                          <a:srgbClr val="000000"/>
                        </a:solidFill>
                        <a:effectLst/>
                        <a:uLnTx/>
                        <a:uFillTx/>
                        <a:latin typeface="+mn-lt"/>
                        <a:ea typeface="Times New Roman"/>
                        <a:cs typeface="Times New Roman"/>
                      </a:endParaRPr>
                    </a:p>
                  </a:txBody>
                  <a:tcPr marL="97155" marR="97155" marT="47897" marB="47897" anchor="ctr"/>
                </a:tc>
              </a:tr>
              <a:tr h="990600">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1900" b="1" baseline="0" dirty="0" smtClean="0"/>
                    </a:p>
                    <a:p>
                      <a:pPr marL="227013" marR="0" lvl="0" indent="-227013" algn="l" defTabSz="1018809" rtl="0" eaLnBrk="1" fontAlgn="auto" latinLnBrk="0" hangingPunct="1">
                        <a:lnSpc>
                          <a:spcPct val="115000"/>
                        </a:lnSpc>
                        <a:spcBef>
                          <a:spcPts val="0"/>
                        </a:spcBef>
                        <a:spcAft>
                          <a:spcPts val="0"/>
                        </a:spcAft>
                        <a:buClrTx/>
                        <a:buSzTx/>
                        <a:buFontTx/>
                        <a:buNone/>
                        <a:tabLst/>
                        <a:defRPr/>
                      </a:pPr>
                      <a:r>
                        <a:rPr lang="en-US" sz="1900" b="1" baseline="0" dirty="0" smtClean="0"/>
                        <a:t>9. </a:t>
                      </a:r>
                      <a:r>
                        <a:rPr lang="es-ES" sz="1900" b="1" baseline="0" dirty="0" smtClean="0"/>
                        <a:t>¿Qué quiere el autor que tú sepas del pasaje </a:t>
                      </a:r>
                      <a:r>
                        <a:rPr lang="es-ES" sz="1900" b="0" i="1" baseline="0" dirty="0" smtClean="0"/>
                        <a:t>Las cuatro estaciones</a:t>
                      </a:r>
                      <a:r>
                        <a:rPr lang="es-ES" sz="1900" b="1" baseline="0" dirty="0" smtClean="0"/>
                        <a:t>?</a:t>
                      </a:r>
                    </a:p>
                    <a:p>
                      <a:endParaRPr lang="en-US" sz="1900" b="1" dirty="0" smtClean="0"/>
                    </a:p>
                  </a:txBody>
                  <a:tcPr marL="97155" marR="97155" marT="47897" marB="47897" anchor="ctr"/>
                </a:tc>
              </a:tr>
              <a:tr h="7861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10.</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lang="en-US" sz="1900" b="1" dirty="0" smtClean="0"/>
                    </a:p>
                    <a:p>
                      <a:pPr marL="0" marR="0" lvl="0" indent="0" algn="l" defTabSz="1018809"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r h="81400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a:t>
                      </a:r>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800" b="1" dirty="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pPr algn="ctr"/>
            <a:fld id="{F177B04D-AEB5-43ED-B9BA-B3D1EC9C9067}" type="slidenum">
              <a:rPr lang="en-US" smtClean="0">
                <a:solidFill>
                  <a:prstClr val="black">
                    <a:tint val="75000"/>
                  </a:prstClr>
                </a:solidFill>
              </a:rPr>
              <a:pPr algn="ctr"/>
              <a:t>17</a:t>
            </a:fld>
            <a:endParaRPr lang="en-US" dirty="0">
              <a:solidFill>
                <a:prstClr val="black">
                  <a:tint val="75000"/>
                </a:prstClr>
              </a:solidFill>
            </a:endParaRPr>
          </a:p>
        </p:txBody>
      </p:sp>
      <p:sp>
        <p:nvSpPr>
          <p:cNvPr id="3" name="Rectangle 2"/>
          <p:cNvSpPr/>
          <p:nvPr/>
        </p:nvSpPr>
        <p:spPr>
          <a:xfrm>
            <a:off x="727149" y="159657"/>
            <a:ext cx="6304750" cy="558978"/>
          </a:xfrm>
          <a:prstGeom prst="rect">
            <a:avLst/>
          </a:prstGeom>
        </p:spPr>
        <p:txBody>
          <a:bodyPr wrap="square" lIns="96371" tIns="48186" rIns="96371" bIns="48186">
            <a:spAutoFit/>
          </a:bodyPr>
          <a:lstStyle/>
          <a:p>
            <a:pPr lvl="0"/>
            <a:r>
              <a:rPr lang="es-419" sz="1500" b="1" dirty="0">
                <a:solidFill>
                  <a:prstClr val="black"/>
                </a:solidFill>
              </a:rPr>
              <a:t>Imágenes para las preguntas de Selección múltiple: </a:t>
            </a:r>
          </a:p>
          <a:p>
            <a:pPr lvl="0"/>
            <a:r>
              <a:rPr lang="es-419" sz="1500" dirty="0">
                <a:solidFill>
                  <a:prstClr val="black"/>
                </a:solidFill>
              </a:rPr>
              <a:t>Texto </a:t>
            </a:r>
            <a:r>
              <a:rPr lang="es-419" sz="1500" dirty="0" smtClean="0">
                <a:solidFill>
                  <a:prstClr val="black"/>
                </a:solidFill>
              </a:rPr>
              <a:t>informativo: </a:t>
            </a:r>
            <a:r>
              <a:rPr lang="es-419" sz="1500" b="1" i="1" dirty="0">
                <a:solidFill>
                  <a:prstClr val="black"/>
                </a:solidFill>
              </a:rPr>
              <a:t>Las cuatro estaciones </a:t>
            </a:r>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solidFill>
                <a:prstClr val="black"/>
              </a:solidFill>
            </a:endParaRPr>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 name="Picture 10" descr="https://encrypted-tbn3.gstatic.com/images?q=tbn:ANd9GcQHseHSNsrFwsdPjWTcDw6UHKg-UCOuUrPfPvKTtQVwW-zC29uIRQ"/>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7325" y="859336"/>
            <a:ext cx="1438275" cy="150141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1" descr="https://encrypted-tbn2.gstatic.com/images?q=tbn:ANd9GcS5GZUbK9rB73SFvDwVqt4dXjnMczNPupm0i7Iwh99EU4yDr_xf"/>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48617" y="880988"/>
            <a:ext cx="135176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s://encrypted-tbn2.gstatic.com/images?q=tbn:ANd9GcSVdilIMGtw1_mK5gxGwv60uL_-nafrYu6hPqPqVIwT8KV0KkhNwA"/>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1928" y="947662"/>
            <a:ext cx="1295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2868487" y="5208738"/>
            <a:ext cx="1905171" cy="1090082"/>
            <a:chOff x="2980497" y="4724400"/>
            <a:chExt cx="1868120" cy="895923"/>
          </a:xfrm>
        </p:grpSpPr>
        <p:pic>
          <p:nvPicPr>
            <p:cNvPr id="44" name="Picture 19" descr="http://images.clipartpanda.com/swim-clip-art-dT6MLqpT9.gif"/>
            <p:cNvPicPr>
              <a:picLocks noChangeAspect="1" noChangeArrowheads="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980497" y="4724401"/>
              <a:ext cx="1868120" cy="8959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0497" y="4724400"/>
              <a:ext cx="1868120" cy="8959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p:cNvGrpSpPr/>
          <p:nvPr/>
        </p:nvGrpSpPr>
        <p:grpSpPr>
          <a:xfrm>
            <a:off x="1295400" y="5061397"/>
            <a:ext cx="1284447" cy="1263203"/>
            <a:chOff x="3200401" y="2895600"/>
            <a:chExt cx="1524000" cy="1295400"/>
          </a:xfrm>
        </p:grpSpPr>
        <p:grpSp>
          <p:nvGrpSpPr>
            <p:cNvPr id="47" name="Group 46"/>
            <p:cNvGrpSpPr/>
            <p:nvPr/>
          </p:nvGrpSpPr>
          <p:grpSpPr>
            <a:xfrm>
              <a:off x="3301999" y="3026476"/>
              <a:ext cx="1270002" cy="1088323"/>
              <a:chOff x="3301999" y="2952928"/>
              <a:chExt cx="1320800" cy="1161872"/>
            </a:xfrm>
          </p:grpSpPr>
          <p:cxnSp>
            <p:nvCxnSpPr>
              <p:cNvPr id="49" name="Straight Connector 48"/>
              <p:cNvCxnSpPr/>
              <p:nvPr/>
            </p:nvCxnSpPr>
            <p:spPr>
              <a:xfrm flipH="1" flipV="1">
                <a:off x="3402395" y="3161332"/>
                <a:ext cx="306005" cy="29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301999" y="3454857"/>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606800" y="3801021"/>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967826" y="3801021"/>
                <a:ext cx="13299" cy="31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318001" y="3472759"/>
                <a:ext cx="30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267203" y="3657600"/>
                <a:ext cx="304798"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79332" y="295292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22529" y="3026477"/>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46859" y="3786026"/>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598333" y="3200400"/>
                <a:ext cx="745067"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 name="Straight Connector 58"/>
              <p:cNvCxnSpPr/>
              <p:nvPr/>
            </p:nvCxnSpPr>
            <p:spPr>
              <a:xfrm flipH="1">
                <a:off x="4199467" y="3037595"/>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52800" y="3712578"/>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3200401" y="2895600"/>
              <a:ext cx="1524000"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AutoShape 2" descr="Image result for girl sad fac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4" name="Picture 4" descr="Black and White Sad Face Gi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5075009"/>
            <a:ext cx="12192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671" t="19802" r="59355" b="34123"/>
          <a:stretch/>
        </p:blipFill>
        <p:spPr bwMode="auto">
          <a:xfrm>
            <a:off x="4114800" y="7010400"/>
            <a:ext cx="2615192" cy="1929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095" t="26155" r="68015" b="23362"/>
          <a:stretch/>
        </p:blipFill>
        <p:spPr bwMode="auto">
          <a:xfrm>
            <a:off x="1576857" y="6685980"/>
            <a:ext cx="2154154" cy="2448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806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18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02862246"/>
              </p:ext>
            </p:extLst>
          </p:nvPr>
        </p:nvGraphicFramePr>
        <p:xfrm>
          <a:off x="517927" y="382791"/>
          <a:ext cx="6983544" cy="6681216"/>
        </p:xfrm>
        <a:graphic>
          <a:graphicData uri="http://schemas.openxmlformats.org/drawingml/2006/table">
            <a:tbl>
              <a:tblPr firstRow="1" bandRow="1">
                <a:tableStyleId>{5940675A-B579-460E-94D1-54222C63F5DA}</a:tableStyleId>
              </a:tblPr>
              <a:tblGrid>
                <a:gridCol w="552495"/>
                <a:gridCol w="6431049"/>
              </a:tblGrid>
              <a:tr h="426799">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solidFill>
                            <a:schemeClr val="tx1"/>
                          </a:solidFill>
                          <a:effectLst/>
                        </a:rPr>
                        <a:t>CFA Trimestre 4: Clave para la </a:t>
                      </a:r>
                      <a:r>
                        <a:rPr lang="es-419" sz="1500" b="1" u="sng" dirty="0" smtClean="0">
                          <a:solidFill>
                            <a:schemeClr val="tx1"/>
                          </a:solidFill>
                          <a:effectLst/>
                        </a:rPr>
                        <a:t>Respuesta Construida de Investigación</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500" b="0" i="0" dirty="0" smtClean="0">
                          <a:solidFill>
                            <a:schemeClr val="tx1"/>
                          </a:solidFill>
                          <a:effectLst/>
                        </a:rPr>
                        <a:t>Texto</a:t>
                      </a:r>
                      <a:r>
                        <a:rPr lang="es-419" sz="1500" b="0" i="0" baseline="0" dirty="0" smtClean="0">
                          <a:solidFill>
                            <a:schemeClr val="tx1"/>
                          </a:solidFill>
                          <a:effectLst/>
                        </a:rPr>
                        <a:t> literario</a:t>
                      </a:r>
                      <a:r>
                        <a:rPr lang="es-419" sz="1500" b="0" i="1" baseline="0" dirty="0" smtClean="0">
                          <a:solidFill>
                            <a:schemeClr val="tx1"/>
                          </a:solidFill>
                          <a:effectLst/>
                        </a:rPr>
                        <a:t>: </a:t>
                      </a:r>
                      <a:r>
                        <a:rPr lang="es-419" sz="1600" b="0" i="1" dirty="0" smtClean="0">
                          <a:solidFill>
                            <a:schemeClr val="tx1"/>
                          </a:solidFill>
                          <a:effectLst/>
                        </a:rPr>
                        <a:t>Las cuatro estaciones</a:t>
                      </a:r>
                    </a:p>
                  </a:txBody>
                  <a:tcPr marL="103632" marR="103632" marT="50292" marB="50292"/>
                </a:tc>
                <a:tc hMerge="1">
                  <a:txBody>
                    <a:bodyPr/>
                    <a:lstStyle/>
                    <a:p>
                      <a:endParaRPr lang="en-US"/>
                    </a:p>
                  </a:txBody>
                  <a:tcPr/>
                </a:tc>
              </a:tr>
              <a:tr h="45790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600" b="1" u="sng" dirty="0" smtClean="0">
                          <a:solidFill>
                            <a:schemeClr val="tx1"/>
                          </a:solidFill>
                        </a:rPr>
                        <a:t>Rúbricas para la Respuesta Construida de investigación - Objetivo 3</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400" b="0" kern="1200" baseline="0" noProof="0" dirty="0" smtClean="0">
                          <a:solidFill>
                            <a:schemeClr val="tx1"/>
                          </a:solidFill>
                          <a:latin typeface="+mn-lt"/>
                          <a:ea typeface="+mn-ea"/>
                          <a:cs typeface="+mn-cs"/>
                        </a:rPr>
                        <a:t>evidencia de la capacidad para distinguir entre información </a:t>
                      </a:r>
                      <a:r>
                        <a:rPr lang="es-419" sz="1400" b="0" u="sng" kern="1200" baseline="0" noProof="0" dirty="0" smtClean="0">
                          <a:solidFill>
                            <a:schemeClr val="tx1"/>
                          </a:solidFill>
                          <a:latin typeface="+mn-lt"/>
                          <a:ea typeface="+mn-ea"/>
                          <a:cs typeface="+mn-cs"/>
                        </a:rPr>
                        <a:t>relevante</a:t>
                      </a:r>
                      <a:r>
                        <a:rPr lang="es-419" sz="1400" b="0" kern="1200" baseline="0" noProof="0" dirty="0" smtClean="0">
                          <a:solidFill>
                            <a:schemeClr val="tx1"/>
                          </a:solidFill>
                          <a:latin typeface="+mn-lt"/>
                          <a:ea typeface="+mn-ea"/>
                          <a:cs typeface="+mn-cs"/>
                        </a:rPr>
                        <a:t> e irrelevante, </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400" b="0" kern="1200" baseline="0" noProof="0" dirty="0" smtClean="0">
                          <a:solidFill>
                            <a:schemeClr val="tx1"/>
                          </a:solidFill>
                          <a:latin typeface="+mn-lt"/>
                          <a:ea typeface="+mn-ea"/>
                          <a:cs typeface="+mn-cs"/>
                        </a:rPr>
                        <a:t>tal como hechos y opiniones</a:t>
                      </a:r>
                      <a:endParaRPr lang="es-419" sz="1200" b="1" kern="1200" baseline="0" noProof="0" dirty="0" smtClean="0">
                        <a:solidFill>
                          <a:schemeClr val="tx1"/>
                        </a:solidFill>
                        <a:latin typeface="+mn-lt"/>
                        <a:ea typeface="+mn-ea"/>
                        <a:cs typeface="+mn-cs"/>
                      </a:endParaRPr>
                    </a:p>
                  </a:txBody>
                  <a:tcPr marL="103632" marR="103632" marT="50292" marB="50292"/>
                </a:tc>
                <a:tc hMerge="1">
                  <a:txBody>
                    <a:bodyPr/>
                    <a:lstStyle/>
                    <a:p>
                      <a:endParaRPr lang="en-US"/>
                    </a:p>
                  </a:txBody>
                  <a:tcPr/>
                </a:tc>
              </a:tr>
              <a:tr h="304363">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400" b="1" dirty="0" smtClean="0">
                          <a:solidFill>
                            <a:schemeClr val="tx1"/>
                          </a:solidFill>
                        </a:rPr>
                        <a:t>Pregunta #12 RI.K.9 :  Recorta y pega los dibujos en el espacio de la estación correcta. </a:t>
                      </a:r>
                    </a:p>
                  </a:txBody>
                  <a:tcPr marL="103632" marR="103632" marT="50292" marB="50292"/>
                </a:tc>
                <a:tc hMerge="1">
                  <a:txBody>
                    <a:bodyPr/>
                    <a:lstStyle/>
                    <a:p>
                      <a:endParaRPr lang="en-US" dirty="0"/>
                    </a:p>
                  </a:txBody>
                  <a:tcPr/>
                </a:tc>
              </a:tr>
              <a:tr h="321297">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500" b="1" dirty="0" smtClean="0">
                          <a:solidFill>
                            <a:schemeClr val="tx1"/>
                          </a:solidFill>
                        </a:rPr>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412281">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1000" b="1" i="0" baseline="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272529">
                <a:tc gridSpan="2">
                  <a:txBody>
                    <a:bodyPr/>
                    <a:lstStyle/>
                    <a:p>
                      <a:pPr algn="ctr"/>
                      <a:r>
                        <a:rPr lang="es-419" sz="1300" b="1" dirty="0" smtClean="0">
                          <a:solidFill>
                            <a:schemeClr val="tx1"/>
                          </a:solidFill>
                        </a:rPr>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216928">
                <a:tc>
                  <a:txBody>
                    <a:bodyPr/>
                    <a:lstStyle/>
                    <a:p>
                      <a:pPr algn="ctr"/>
                      <a:r>
                        <a:rPr lang="es-419" sz="1400" b="1" dirty="0" smtClean="0">
                          <a:solidFill>
                            <a:schemeClr val="tx1"/>
                          </a:solidFill>
                        </a:rPr>
                        <a:t>2</a:t>
                      </a:r>
                      <a:endParaRPr lang="es-419" sz="1400" b="1" dirty="0">
                        <a:solidFill>
                          <a:schemeClr val="tx1"/>
                        </a:solidFill>
                      </a:endParaRPr>
                    </a:p>
                  </a:txBody>
                  <a:tcPr marL="103632" marR="103632" marT="50292" marB="50292" anchor="ctr"/>
                </a:tc>
                <a:tc>
                  <a:txBody>
                    <a:bodyPr/>
                    <a:lstStyle/>
                    <a:p>
                      <a:r>
                        <a:rPr lang="es-419" sz="1200" b="0" i="1" baseline="0" dirty="0" smtClean="0"/>
                        <a:t>El estudiante selecciona correctamente todas las imágenes relevantes </a:t>
                      </a:r>
                      <a:r>
                        <a:rPr lang="en-US" sz="1200" b="0" i="1" baseline="0" dirty="0" smtClean="0"/>
                        <a:t>a</a:t>
                      </a:r>
                      <a:r>
                        <a:rPr lang="es-419" sz="1200" b="0" i="1" baseline="0" dirty="0" smtClean="0"/>
                        <a:t> cada estación.</a:t>
                      </a:r>
                    </a:p>
                  </a:txBody>
                  <a:tcPr marL="97536" marR="97536" marT="48006" marB="48006" anchor="ctr"/>
                </a:tc>
              </a:tr>
              <a:tr h="207784">
                <a:tc>
                  <a:txBody>
                    <a:bodyPr/>
                    <a:lstStyle/>
                    <a:p>
                      <a:pPr algn="ctr"/>
                      <a:r>
                        <a:rPr lang="es-419" sz="1400" b="1" dirty="0" smtClean="0">
                          <a:solidFill>
                            <a:schemeClr val="tx1"/>
                          </a:solidFill>
                        </a:rPr>
                        <a:t>1</a:t>
                      </a:r>
                      <a:endParaRPr lang="es-419" sz="14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200" b="0" i="1" baseline="0" dirty="0" smtClean="0"/>
                        <a:t>El estudiante selecciona correctamente de 3-7 imágenes relevantes.</a:t>
                      </a:r>
                      <a:endParaRPr kumimoji="0" lang="es-419" sz="1200" b="0" i="1"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nchor="ctr"/>
                </a:tc>
              </a:tr>
              <a:tr h="198640">
                <a:tc>
                  <a:txBody>
                    <a:bodyPr/>
                    <a:lstStyle/>
                    <a:p>
                      <a:pPr algn="ctr"/>
                      <a:r>
                        <a:rPr lang="es-419" sz="1400" b="1" dirty="0" smtClean="0">
                          <a:solidFill>
                            <a:schemeClr val="tx1"/>
                          </a:solidFill>
                        </a:rPr>
                        <a:t>0</a:t>
                      </a:r>
                      <a:endParaRPr lang="es-419" sz="14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200" b="0" i="1" baseline="0" dirty="0" smtClean="0"/>
                        <a:t>El estudiante selecciona de 0-2  imágenes relevantes.</a:t>
                      </a:r>
                      <a:endParaRPr kumimoji="0" lang="es-419" sz="1200" b="0" i="1"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nchor="ctr"/>
                </a:tc>
              </a:tr>
            </a:tbl>
          </a:graphicData>
        </a:graphic>
      </p:graphicFrame>
      <p:grpSp>
        <p:nvGrpSpPr>
          <p:cNvPr id="6" name="Group 5"/>
          <p:cNvGrpSpPr/>
          <p:nvPr/>
        </p:nvGrpSpPr>
        <p:grpSpPr>
          <a:xfrm>
            <a:off x="838200" y="2438400"/>
            <a:ext cx="6239142" cy="3200400"/>
            <a:chOff x="533400" y="1447800"/>
            <a:chExt cx="6858000" cy="3806825"/>
          </a:xfrm>
        </p:grpSpPr>
        <p:sp>
          <p:nvSpPr>
            <p:cNvPr id="7" name="Control 2"/>
            <p:cNvSpPr>
              <a:spLocks noChangeArrowheads="1" noChangeShapeType="1"/>
            </p:cNvSpPr>
            <p:nvPr/>
          </p:nvSpPr>
          <p:spPr bwMode="auto">
            <a:xfrm>
              <a:off x="533400"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Arial" pitchFamily="34" charset="0"/>
                  <a:cs typeface="Arial" pitchFamily="34" charset="0"/>
                </a:rPr>
                <a:t>verano</a:t>
              </a:r>
              <a:endParaRPr kumimoji="0" lang="en-US" altLang="en-US"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ontrol 3"/>
            <p:cNvSpPr>
              <a:spLocks noChangeArrowheads="1" noChangeShapeType="1"/>
            </p:cNvSpPr>
            <p:nvPr/>
          </p:nvSpPr>
          <p:spPr bwMode="auto">
            <a:xfrm>
              <a:off x="2287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dirty="0" err="1" smtClean="0">
                  <a:solidFill>
                    <a:srgbClr val="000000"/>
                  </a:solidFill>
                  <a:latin typeface="Arial" pitchFamily="34" charset="0"/>
                  <a:cs typeface="Arial" pitchFamily="34" charset="0"/>
                </a:rPr>
                <a:t>otoño</a:t>
              </a:r>
              <a:endParaRPr kumimoji="0" lang="en-US" altLang="en-US"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ontrol 4"/>
            <p:cNvSpPr>
              <a:spLocks noChangeArrowheads="1" noChangeShapeType="1"/>
            </p:cNvSpPr>
            <p:nvPr/>
          </p:nvSpPr>
          <p:spPr bwMode="auto">
            <a:xfrm>
              <a:off x="4041775"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Arial" pitchFamily="34" charset="0"/>
                  <a:cs typeface="Arial" pitchFamily="34" charset="0"/>
                </a:rPr>
                <a:t>invierno</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ontrol 5"/>
            <p:cNvSpPr>
              <a:spLocks noChangeArrowheads="1" noChangeShapeType="1"/>
            </p:cNvSpPr>
            <p:nvPr/>
          </p:nvSpPr>
          <p:spPr bwMode="auto">
            <a:xfrm>
              <a:off x="5843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Arial" pitchFamily="34" charset="0"/>
                  <a:cs typeface="Arial" pitchFamily="34" charset="0"/>
                </a:rPr>
                <a:t>primavera</a:t>
              </a:r>
              <a:endParaRPr kumimoji="0" lang="en-US" altLang="en-US"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665956" y="1905000"/>
              <a:ext cx="6570663" cy="3017838"/>
              <a:chOff x="665956" y="1905000"/>
              <a:chExt cx="6570663" cy="3017838"/>
            </a:xfrm>
          </p:grpSpPr>
          <p:pic>
            <p:nvPicPr>
              <p:cNvPr id="13" name="Picture 7" descr="The-Kids-Having-Fun-At-The-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 y="1981200"/>
                <a:ext cx="12827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9" descr="204617-apple-tree-clip-art-black-and-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6638" y="1905000"/>
                <a:ext cx="11636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0" descr="img-t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369" y="1905000"/>
                <a:ext cx="1238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1" descr="cg_be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576" y="3634986"/>
                <a:ext cx="12398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12" descr="albero_autunno_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719" y="3595299"/>
                <a:ext cx="12255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 name="Picture 14" descr="cp_sun_p"/>
              <p:cNvPicPr>
                <a:picLocks noChangeAspect="1" noChangeArrowheads="1"/>
              </p:cNvPicPr>
              <p:nvPr/>
            </p:nvPicPr>
            <p:blipFill>
              <a:blip r:embed="rId7" cstate="print">
                <a:extLst>
                  <a:ext uri="{28A0092B-C50C-407E-A947-70E740481C1C}">
                    <a14:useLocalDpi xmlns:a14="http://schemas.microsoft.com/office/drawing/2010/main" val="0"/>
                  </a:ext>
                </a:extLst>
              </a:blip>
              <a:srcRect l="1733" t="8920" r="6172" b="16577"/>
              <a:stretch>
                <a:fillRect/>
              </a:stretch>
            </p:blipFill>
            <p:spPr bwMode="auto">
              <a:xfrm>
                <a:off x="684384" y="3651919"/>
                <a:ext cx="11890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snowm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1595" y="1905000"/>
                <a:ext cx="98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13" descr="Coloring-Pages-of-Hut-Covered-With-Sno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1326" y="3657600"/>
                <a:ext cx="1128712"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graphicFrame>
        <p:nvGraphicFramePr>
          <p:cNvPr id="21" name="Table 20"/>
          <p:cNvGraphicFramePr>
            <a:graphicFrameLocks noGrp="1"/>
          </p:cNvGraphicFramePr>
          <p:nvPr>
            <p:extLst>
              <p:ext uri="{D42A27DB-BD31-4B8C-83A1-F6EECF244321}">
                <p14:modId xmlns:p14="http://schemas.microsoft.com/office/powerpoint/2010/main" val="166388984"/>
              </p:ext>
            </p:extLst>
          </p:nvPr>
        </p:nvGraphicFramePr>
        <p:xfrm>
          <a:off x="609600" y="7419433"/>
          <a:ext cx="2053729" cy="893630"/>
        </p:xfrm>
        <a:graphic>
          <a:graphicData uri="http://schemas.openxmlformats.org/drawingml/2006/table">
            <a:tbl>
              <a:tblPr firstRow="1" firstCol="1" bandRow="1"/>
              <a:tblGrid>
                <a:gridCol w="2053729"/>
              </a:tblGrid>
              <a:tr h="13163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RI.K.9   DOK 2-3-4</a:t>
                      </a:r>
                      <a:endParaRPr lang="en-US" sz="800" dirty="0">
                        <a:effectLst/>
                        <a:latin typeface="Calibri"/>
                        <a:ea typeface="Calibri"/>
                        <a:cs typeface="Times New Roman"/>
                      </a:endParaRPr>
                    </a:p>
                  </a:txBody>
                  <a:tcPr marL="32680" marR="326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r h="584617">
                <a:tc>
                  <a:txBody>
                    <a:bodyPr/>
                    <a:lstStyle/>
                    <a:p>
                      <a:pPr marL="0" marR="0" algn="l">
                        <a:lnSpc>
                          <a:spcPct val="100000"/>
                        </a:lnSpc>
                        <a:spcBef>
                          <a:spcPts val="0"/>
                        </a:spcBef>
                        <a:spcAft>
                          <a:spcPts val="0"/>
                        </a:spcAft>
                      </a:pPr>
                      <a:r>
                        <a:rPr lang="es-ES" sz="1000" b="0" i="0" kern="1200" dirty="0" smtClean="0">
                          <a:solidFill>
                            <a:schemeClr val="tx1"/>
                          </a:solidFill>
                          <a:effectLst/>
                          <a:latin typeface="+mn-lt"/>
                          <a:ea typeface="+mn-ea"/>
                          <a:cs typeface="+mn-cs"/>
                        </a:rPr>
                        <a:t>Con sugerencias y apoyo, identifican las semejanzas y diferencias básicas entre dos textos sobre el mismo tema (por ejemplo: en las ilustraciones,   descripciones o procedimientos).</a:t>
                      </a:r>
                      <a:endParaRPr lang="en-US" sz="1000" b="1" dirty="0" smtClean="0">
                        <a:effectLst/>
                        <a:latin typeface="Calibri"/>
                        <a:ea typeface="Calibri"/>
                        <a:cs typeface="Helvetica"/>
                      </a:endParaRPr>
                    </a:p>
                  </a:txBody>
                  <a:tcPr marL="32680" marR="326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61386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069980919"/>
              </p:ext>
            </p:extLst>
          </p:nvPr>
        </p:nvGraphicFramePr>
        <p:xfrm>
          <a:off x="457200" y="1325880"/>
          <a:ext cx="6858000" cy="1341120"/>
        </p:xfrm>
        <a:graphic>
          <a:graphicData uri="http://schemas.openxmlformats.org/drawingml/2006/table">
            <a:tbl>
              <a:tblPr firstRow="1" bandRow="1">
                <a:tableStyleId>{5940675A-B579-460E-94D1-54222C63F5DA}</a:tableStyleId>
              </a:tblPr>
              <a:tblGrid>
                <a:gridCol w="6858000"/>
              </a:tblGrid>
              <a:tr h="563880">
                <a:tc>
                  <a:txBody>
                    <a:bodyPr/>
                    <a:lstStyle/>
                    <a:p>
                      <a:pPr marL="398463" indent="-398463"/>
                      <a:r>
                        <a:rPr lang="en-US" sz="1800" b="1" dirty="0" smtClean="0"/>
                        <a:t>13. </a:t>
                      </a:r>
                      <a:r>
                        <a:rPr lang="en-US" sz="1800" b="1" dirty="0" err="1" smtClean="0"/>
                        <a:t>Dibuja</a:t>
                      </a:r>
                      <a:r>
                        <a:rPr lang="en-US" sz="1800" b="1" dirty="0" smtClean="0"/>
                        <a:t> y escribe palabras </a:t>
                      </a:r>
                      <a:r>
                        <a:rPr lang="es-ES" sz="1800" b="1" dirty="0" smtClean="0"/>
                        <a:t>para hablar sobre cada estación.</a:t>
                      </a:r>
                    </a:p>
                    <a:p>
                      <a:pPr marL="398463" indent="-398463" algn="r"/>
                      <a:r>
                        <a:rPr lang="es-ES" sz="900" b="1" i="1" dirty="0" smtClean="0"/>
                        <a:t>Escribir un texto breve, W.K.1a </a:t>
                      </a:r>
                      <a:r>
                        <a:rPr lang="es-ES" sz="900" b="1" i="1" u="sng" dirty="0" smtClean="0"/>
                        <a:t>Establecer un tema</a:t>
                      </a:r>
                      <a:r>
                        <a:rPr lang="es-ES" sz="900" b="1" i="1" dirty="0" smtClean="0"/>
                        <a:t>, Objetivo 6a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39725" marR="0" lvl="0" indent="-339725" algn="l" defTabSz="1018809"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mn-lt"/>
                          <a:ea typeface="+mn-ea"/>
                          <a:cs typeface="+mn-cs"/>
                        </a:rPr>
                        <a:t>14. Rodea con un círculo las palabras o dibujos que hiciste que muestran qué es lo más que te gusta de cada estación</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Revisar un texto, W.K.1b </a:t>
                      </a:r>
                      <a:r>
                        <a:rPr kumimoji="0" lang="es-ES" sz="900" b="1" i="1" u="sng" strike="noStrike" kern="1200" cap="none" spc="0" normalizeH="0" baseline="0" noProof="0" dirty="0" smtClean="0">
                          <a:ln>
                            <a:noFill/>
                          </a:ln>
                          <a:solidFill>
                            <a:prstClr val="black"/>
                          </a:solidFill>
                          <a:effectLst/>
                          <a:uLnTx/>
                          <a:uFillTx/>
                          <a:latin typeface="+mn-lt"/>
                          <a:ea typeface="+mn-ea"/>
                          <a:cs typeface="Helvetica" pitchFamily="34" charset="0"/>
                        </a:rPr>
                        <a:t>apoyar con razones</a:t>
                      </a:r>
                      <a:r>
                        <a:rPr kumimoji="0" lang="es-ES" sz="900" b="1" i="1" u="none" strike="noStrike" kern="1200" cap="none" spc="0" normalizeH="0" baseline="0" noProof="0" dirty="0" smtClean="0">
                          <a:ln>
                            <a:noFill/>
                          </a:ln>
                          <a:solidFill>
                            <a:prstClr val="black"/>
                          </a:solidFill>
                          <a:effectLst/>
                          <a:uLnTx/>
                          <a:uFillTx/>
                          <a:latin typeface="+mn-lt"/>
                          <a:ea typeface="+mn-ea"/>
                          <a:cs typeface="Helvetica" pitchFamily="34" charset="0"/>
                        </a:rPr>
                        <a:t> , Objetivo de escritura 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19</a:t>
            </a:fld>
            <a:endParaRPr lang="en-US" dirty="0"/>
          </a:p>
        </p:txBody>
      </p:sp>
      <p:sp>
        <p:nvSpPr>
          <p:cNvPr id="5" name="AutoShape 7" descr="data:image/jpeg;base64,/9j/4AAQSkZJRgABAQAAAQABAAD/2wCEAAkGBhIQDxUUEhQWFRQVFhcaGBgVFRYfFxUbGBkYGBcVFhcXHygeGBskHBUaHy8gIycpLCwsFR4xNTIqNSYrLSkBCQoKDQwMDQ0MDykYFBgpKSkpKSkpKSkpKSkpKSkpKSkpKSkpKSkpKSkpKSkpKSkpKSkpKSkpKSkpKSkpKSkpKf/AABEIAMABBgMBIgACEQEDEQH/xAAbAAEBAQEBAQEBAAAAAAAAAAAABgUEAwEHAv/EAEsQAAIBAwEFBAYFBwkGBwAAAAECAwAEEQUGEiExURNBYXEHFCIygZEjM0JSoTRiY3KCkrEVJENEU5OissElNVRzdNIWg5Sjs8Lh/8QAFQEBAQAAAAAAAAAAAAAAAAAAAAH/xAAUEQEAAAAAAAAAAAAAAAAAAAAA/9oADAMBAAIRAxEAPwD9xpSlApSlApSlApSlApSlApSuO91iCD66aOP9eRV/zEUHZSuDTNftrrPq88Uu7z7ORWx5hTwrvoFKUoFKUoFKVgbU7YRWIRd1priU4hgj+skPX81erHx50G/XzNQy7HXuoHtNSuWjXutbRyqL07SUcZG8vga6YfRLpi/0Lt+tPOQfMb+DQemq7fDtjb2ERvbhfeEbKIYv+bMeAPgMngeVc/8AJ+uy+01zaW/DhHHA0g8mdyPmKqNK0aC0j7O3iSJOiKACepxzPia7aCJSHXoAW37O7H3CrxN5Kw9n96v6X0mJAQmo281k5ON5l34Dxx7M0Yx3d4FWlfxNArqVdQynmGAIPmDQTUnpO0ped7D8Gz/AVo6btfY3P1N1C56CRd790nP4V1R6Lbr7sMQ8o0H8BWdqWwmn3AxLaQnxEYVv3kw340G9SoK4sZtFeF4Z5JbJ5o4pIJ23jCJWCI8Mh9oAMRlDngfle0ClKUClKUClKUClKUClKUClKitQ2zmu5WttKRZGU4luX/J4D0BH1r+A4efHAUus6/b2cfaXMqRJ1Y8T4KObHwAJqaj2yvb0/wCz7IiM/wBYvCY4yOqRj6Rx48K7tE2Bhhk7e4Zru6POefiV8Ik92JegHHxqnoI9tirm5431/MwPOK1xBF4qSuXcebV16f6N9Mg920iZvvSr2jHxLSZNUtTm2WuzQrDBahTdXTlIi/uxhV3pJmHeEXjjqRz5UGFfadAuu2SWcccckSTPcmJFUCJlCxrJugAln4gHj31+gVibL7Lx2EbAM0ksjb80z+/K/wB49AO5eQ+ZPBqfpCgRzFapJezg4KWy7yof0kvuJ8yR0oKqlRgtdauuLTW9gh+zGnbSjwZ3wmf1RX0ejoyflV/fTk8wJuzT9yIDHzoLEtXBc7Q2sRxJcQofzpYx/E1hL6KtM+1AX8ZJp2z57z17xejTS15WUHxTP8aDx2j9JNlbWryxzwzyDgkccqMWY8gd0ndXvJPIDyrh2PNnDm4uLy2mvpuMsnbxEJ0hi9r2Y15cOeM9Mbcmw2mheNnbADiSYY+HUk4qW2d2Csb2Vrx7WJbdhu20QQBXQH8pkA95n5qDwC4PM8AsW2usRzu7Yec8X/dX8nbTTwceu22f+oi/7qxbn0RaYzbyQmJu4xu2B+w+8n+GvJfRn2R+hlhI6XFhaPnzaJYm/GgqbbXraU4jnhc/myof4Gu4Gvz2+2SCg+saRZXC97WYVJcdRFIF4+AlJry0bZXSbglbOe5tpV9+KO5mjlQ9HhkJIx1xjhzoP0ilRY2Y1S3H821LtQOSXkKtnwMqYf8ACvQbVX9t+WaezqOctk4lXz7JsSAfOgsKzdc2ht7KLtLiRY17s+85+6ijix8AKmLr0mJcSJb6YFnuXzntd6OOADGWlDgMxGfcUZ4VpaHsOkU3rNy5urz+1kHsx/mwR+7Go8OPPjxoM2G1utXmiknja1sYZFljif6+4dDmNpRyjQHju8z8iLmlKBSlKBSlKBSlKBSlKBSlYm2Wveo2MsyjMgAWJfvSOQkYx3+0QfIGgwNoLyXVLttPtnMdvFj1ydOfHlaxn7xHvHuHDqDX6XpcVrCsUCCONBhVXkPHxJ5knia4Nj9n/UbOOInek4vK/fJK/GRye/jwz0AraoFKV/E86opZ2CqoJLMQAAOJJJ4AUH91+UbWbaRpr8Ijje5e2hlRY4sEtPLgFM926g4nBxyxwOPu1u39xcRH1PfitmLKkiKTc3jL7y2iYJVB3ykcBy48D99HwtdNiybW+e4cfSTeo3GOPHcTK5CA+GW5nuAK3LfZK71DL6rKyRt7tnbyFY1HSZ1w0p8AcfwFfp2lw20YjgjSOMclRQB54Hf41kDb+xDbskxhbpcRyxY/vlUVt2t5HKgeN1dTyZGDKfIjhRHtSlY+r7WW1s4jdy8ze7DErPM3j2aAkDxOB40GxSpg6vqU5+gtI4E+/eS+0f8AyIMn5uKPs/qEg+k1Ipnut7aFQPIy9o340H9bayGVYbJTg3km45B4iBBv3BB7sqBH5yiqOOMKoVQAAAAByAHAADpUdNsFOki3EF/cNcxhgpudySJlbBaNkVVKqxVeKnIwOlaWk7Wb0otruP1a6xwRjmObHNreTlIPzeDDvHfQUNKUoFZusbOW12B28SsV91xkSIeqSLhkPkRWlSgl3jv7EZQm+gH2XIW7UfmvgJP5Nut4mtrRdahvIRLC28pJBBBDIw4MjqeKsDwINd1fnl7NdW+uzR2MSN6xaxyS9oSsUcgd0E7bvFzurulVwWOOPAmgq9c2Rs738ogR2HJ8YkX9WRcMPnUvqFndaX7VtfpLEP6tfyqCR0juGIZT0DcOtbkex7S8by6muCeaKxhgHlHCQWH67NXba7I2MXFLW3U9RDHvfFsZNBybH7cW2pxkxHdkT6yJiN5Dy5jgy55MOHlyqiqF230qKx7HULaNInt5kEvZqqiSCVgkisFGG4srAnkRV1QKUpQKUpQKUpQKUpQKjtsV7bUdMtz7hmlnYdfV48pnw33HDwqxqP1tf9vaeT3wXgHmBHn8DQWFKVz6hqEdvE8srBI0UszHkAP4+XfQfNR1GK3ieWZwkaDLM3ID/U92OZJr8+1WV9RjFxeLJHY7yi3s14T3rk/RmUDkGPER9PaJAGa7tOtn1aRby7Xs7GI79tA/DtMcrq4B4cuKqeAHHxbW2eU3svr0gxHgraIR7sZ964IPJ5e7om6PtNkPXZrZ1o2NxcbpuXUKAn1dtGPdt4B3KO9uG8RnlgChpSg+MoPA8RU5f7CwFzLalrO4/tLfADH9LF9XKP1hnxFUlfDQQmjT6hqkbLJMtvDHLJE8tsGEt0YnKs0Zf6hCRjI3myDggVVaLs7b2aFYIwmeLNxLufvSO2Wc+JJrN9HMW7pNr1aPfPnIzSH8WNUlApSlArg1rQ4byExToGU8R3MjDk6MOKsO4iu+lBJ6ZrE1lOlpesZFkOLa6I+tPdDPjgswHI8nx1yKqyamPSYgOlTjGW+jEfUSGRFjZehDkV9g2AgYZu5Jr1utxISg/VhXEY/dJ8aDvvdsbGEkSXcCkfZMqb37oOfwrgX0k6eThZmbH3ILhh81jIrdstLhgXdhijjUcAI0VR8lFdVBPHbi37o7pu/hY3f+sdZFlrkNxrkRi7QE2UyuJIZoz7MsLJwlVc+83LOM+NXFTV4A2t24B4pZ3LHyeW3Ufip+VBS0pSgk/Sd7WnGIe9PNbRKOpeePI+QNVlSOun1nWLO3+zbpJdyDuz9TB8d5nb9mq6gUqd2o23gsSI8NNcuPo7eIEySE8By91c956HGcVmJputzKZWu4LZyMrAkCyIOiySsd4nqV+FBa0rA2P2la8idZUEdzbyGKeMHKhx9pD3ow4j488ZKg36UpQKUpQKj9tj2V7plx3LdNC3gLiNkGf2lWrCsLbfRTd6fNGn1m7vxHvEkZ34yP2lA+NBu1CGD+W7rLcdNtZCAO68mTmx6woeA7mOeY5eF/tmdQsbaC1fdub8brY526LwuZCO7dwyrnGSRirfStMjtYI4Yl3Y41CqPAdepPMnvJNBh7W/ziSGwXIE+WnK/Zt48b6+HaMVj8mfpVMiAAADAHAAch4CpvZc9vdXty3E9t6vH+bHb8CB5yvIfl0qloFKUoFDSlBO+jx86TZ/8AIQfIY/0qiqZ2DJjhmtW961uJU8TG7dtC2OhSUD9k9KpqBSlKBSlcWr6oltC0j5OMBVX3pGY4SNB3szEKB1NBkawPWr6C2HFICtzN5gkW0Z8S4MmP0I61SVkbNaW8MJaYg3EzmSYjlvtgBFPeqKFjHggPfWvQKUpQKmdMHaazdyf2MFtCD4sZJnHyaP8ACqSRwoJJwAMknuA5mpvYEtJavdP715NJPx7kOEhH91GnzoKalKzdpNXFpZT3HA9lE7gHkSqkqPicD40GDsliS71G9YgKZuwQk8BHajdY55YMhc/Cv5utsJb12g0oByDiS7cfzeHruf28nQDhyycVnbPeimM28QvJ551xvmAuVt1dyXf2F4t7THmevXFX1rapEgSNVRFGFVQAqjoAOAoMfZrZGGy3mBaWeTjLPKcyyHxP2V6KOAwOdbtKnttdozZ24EQ37qduzt4/vSN9o/mr7xPLgOtBnbHfSajqsqj2GuIowe4tDEFk+RbFK2dkdnhYWccOd5hlpH75JHO87nzJ+QFKDZpSlApSlAr47AAk8AOZ6eNfawtu5GXSrwp7wt5cY5+4c/hmg/N/R3cPPeX1zY2y780zBZZMrbwR53vs+1JI5wxRcAYHFQRX6AuyU0nG5vrlz92BhBGPACL6T5ua6dh7GOHTLVIwAvYRtw7y6hmY+JLE/Gtygj7fRbvTXk9SRbm3kcyGKWZlmR2xvlJn3g4OM4fByTx4122+28QkWO6imtHc7q+sKBG7fdSZC0ZPQbwJ6VR14XllHNG0cqK6MMMrAFWHQg86D3pUfJHJpDBxI8mnkgOshLPZ5OFkRz7TQZwGViSgORwBFV4OaD7Xhe30cEbSSusaKMszkADzJri1zXltgqhWlmkyIoUxvyEc+fBUHNnbAUfAHh07Zt5JFuL9llmBzHGv1Ft07NT78nWVuPTdHCgw31ef183ttZXD25hEcuQqPNuvvRSwwuQ77oZx7QUkOMcuNBpu3NjOd1Z0STvilzHKD0McmGz5Zrerlv8AS4bhd2aJJV6SIrD5MDQdOa+5qdXYK0T6kS2//T3E8Y/cV9z8K+HY48vXr7HTt1/zbm9+NBr6pq8NrGZJ5FjQd7Hn4KObHuAGSc1kaVay3cwurlDGiZ9Wgb3kyMGeYd0rAkBfsKSObHGJtDsjbWJt7yNCXt7mNpZJXeSRo3zE7M0hJ9ntBJ4bmavqBSlKBSlKCa2+kd7T1aE4mvGECH7qsCZXwOOFiVzw8K8bPYubcRZr+4KoAqpb7kEYAGAAIwXxgd71/ekfzvUZrrOYrcG2g6F8hrmQftBYs/omqooJ47DwZyJrwHwvrvj/AO5UztnsyN+0tVuLp/WrgK8clw7K0MYMkxIboFUZzzav0epHSx61rVzMeMdpGlvH07STEs5HiB2amgrQK+0pQKjbWMXG0MzNx9TtYljH3WuC7O48d1Qvkasqj9kwJNW1SVeK79vDn86KL2x8C+KCwpSlApSpG/2guLy4e104qgiO7Pduu8sTd8UKcpJR359le/jQbetbSWtmoNxMkefdBOXb9RBlm+ANYX/jyab8k067mHc8oSBD4gynJH7Naeg7HW9oxkAaW4b37iY70z/tH3R+auBW7QSf8q6w3EWNsvg94xPx3YsV43epaq0TpJp0MiurKRHerkhgQeEkYHI9asqUH55sxrGpWVnDbS6ZPI8SBN9ZrfdYLwXm/DhgfCum6t9du2DpJDp6KOEZ3Znc/pG3d0D9U8MnnV1SgktA2xl9ZFnqEQguiCY2Q5huQOZiJ4gjnunj/Cq2pf0kWG/pssqj6a2Hbwt9pHi9veB8lII7wa3tLvRPBFKOAkjRwOm+ob/Wg9bm3WRGRwGV1KsDyIYYIPmDUVoe0TWWnmGQGW5tpzaRpn2p2GDb8e4GJkYt3BWPdV1Ubpmkr/L93LIBvCC3aHBJwHDxyOQeAcmELkfZxx4kUG3oWhmHelmYS3UoHayY4cOIiiB9yJc8F7+JOSSa16UoFKUoFKUoPC+sknieKQZSRWRh1VgQR8jWRsbfO9uYZjme1YwSk82KAbkvk8ZR/wBo9K3qldon9Ru470cIX3YLroFJ+guD+o7FSfuyfm0FVSlKBU/tZqsiqttbH+dXO8qH+xQfWXDeCA8OrFR313a5riWqAkF5HO7FEmN+Z8ZCID8yTwUAk4Arm2d0V4y9xckPdTY3yvuxIM7kEWfsLk8ebMSx5gANHStMjtoI4YhhI1CqPAd56k8ye8k11UpQZe02uLZWcs7f0andHezHgiAd5LED41zbE6K1pZIspzO+9LO3e0sp35M+RO75KKyb0fynqixDja6eweU90lzj6OLxEYO8fFgDVnQKUrzuJ1jRnchVUFmJ5AAZJPkBQYu2G04soPYXtLiU7lvEOLSyHlw+6ObHuHmK+7FbPmys0jc70zFpJm+/LId5znv48AeiisjYGx9Z3tTnBM1yW7IN/QW+8RHGg7t4DeJHPe+dpQKUpQTO3mtSQwJDbnFzdyCGI/c3uLy+SKCfPFa2g6JFZW0cEIwiDGe9jzZ2PezHJJ8awkT1jXmJ4rZWqgDpJcsxY+fZxAftVW0ClKUGVq+00Fqyo5ZpWGViijeSVgPtCOMEhfzjgeNeWl7XW88nZZeKYjIinjeORgPtIsgG+P1c4qB1vWJ7TQzfQnF1fSo0kuAWjSTeMaDOcBECxgdxYnmaytitprjVLS7gum7R7eIzwXBAEkMiZKHeA55GQeZAYHINB+20ri0S/wDWLWGbGO1ijfHTfUNj8a7aDA2+uRHpN4x/4aUfvIVH4mu3ZqAx2NshGCsESkdCEUEVhekpu1t4bQcWvLiKLA59mrCSZvIIh+dVyrgYFB9qdg/31L/0MH/z3FUVRGoa2tttFGsh3Uns0TePuiQTStGCeQ3vbA6kgUFvSlKBSlKBSlKBXjeWaTRvHIoZHUqynkysMEH4GvaszVto7e1wJX9tvdjQF5X/AFIkBdvMDHWgydlb17eQ6fcMTJEubeRv6xAOCnPfJHwVx4Bu+vXaLbWK2lS3jxLdSMiJHnCqX91pnwezXv72OOANZuoaTdas0TSJ6lBE4kRs/wA9JGRwK+xbgg8Rlj3ECte52Ktms3tkXsw53u0BJlEoIZZzI3tPIGAO8xPLHKg9NF2dMb9vcsJrtgQZN3Cxqf6KBCT2aDv72PFie7brA2b153JtroBLyIe2BwWZeQuIeqN3jmpyD3Z36BU5tptE9tEkVuN68uT2cC9D9qVuiIPaJ8q1Nb1uGygaadt1EHxJ7lUd7HkBX57sVtXayXk1zfzLDeSHcjhnDJ6vCD7MaNIApLe8SOdBebMbPpY2qQoSxGS7n3pJG4vI3Uk/6DurVrkh1aBxlJo2HVZFI+YNZurbc2FqPprqJT90OGf9xMt+FBu1DbX3R1K4GmQE7nsteyLyjjzkQg/2jkcu4deOP7k2pvb8bmnW7wxtzu7pN1VH3oYT7Uh6E4HWqDZvZuKwg7OPLEktJI5y8rn3pHbvJ/Cg0oIFjRUQBVUAKByAAwAPAAV6UpQKUpQTGzQB1HU27+2gX922iP8AFj86p6ltmDjUtUX9Nbt+9bR/9tUsdyjMyqyll94Aglc8t4Dl8aD0pSlBHz6VNarJCLcXtjIWPZAxiWHfJZowspCSxbxJX2gy5xxAGOOw0CSSJra3shp1rJwmdmjNxKpyGRFjZt0kErvuxKg8Byxa31/HBGZJXVEXGWY4AyQBk+ZA+Ne9B529usaKiAKqKFUDkABgAeAAr0pUntBtFLNMbLTyDccO2mxmO0Q97dxlP2U+JwKDytwL3XGkBzHp8RiB7u3m4yYPVYwoPi1WNQXo+kNhNNptx9d2kk0Up4eto5yXz3yKfeHMDHcM1e0HjeXiQxtJIwREUszHkoAySfhUxoeiC9S4uLyIEXgQLDIOMcEeexVhzVyWaQ44hnxzWvbUR6/eerYzb2xR5+ksvB4rc9VUYlYeMY5E1T0Emuzl/a/kd2JIxyhvVL7o6LOmJAOm8GroG0t3GP5xp82R9q2eKVD4gFkk/wAFUlKCdXbZMcba+HgbKf5eypH418O2ozj1S+/9I+B8eVUdMUEvdbZTLE8iaddlUVmPaGBMhQScKZC5OBy3c1/NjrWpXcUckMFtFHIiurS3DyEhgCvsRxqOR+9VSwyKnvR63+y7cfcQp/duyD/LQfy2z15Mf5xfMq96WkSxA+HaMXkx5MprR0bZu2swewjCs3vOSWkfxeRyXf4mtOlApSlBl69s9HeKu8WSSM70UsZxLE33kbx5FTkEcCDU/cbaSaaNzU1yMHsriBSUnIGQjRjjFKR3e6eOCK2NptrIrIKu60txJwigj4ySnwH2VHex4DHfyrN0DZKV5xe6iVkuf6KNeMNoD9mMH3n6v8utBz7P6JPfTrf6gu7u8bW1PK3B5SyA+9MR193wOAtbfaZDOu7NGki9JEVh8mFdNKCYm9GWlPzsoPgmP8uK79N2PsbbHY2sCEcQViTe894jP41sUoFKUoFKUoFKUoIm61RNO1eV7n6O3vY4Qkx+rWWHfUxu32CVYEE8PZ+WzsvsvZ2YZ7UZMvFpDIXL8Sw9sk8MsTw7yTWzcW6yKVdQynmrAEHzB4Gpmb0Zafvb0Ub275zvW0skWD4BG3fwoKrNfC2BmpgbDsPd1HUB5zxt/njJriu/RbDOMXN3fTjpJcez+6qgUHhtNq6aqTp9oe0UsnrU68YoY1YMUD8mkbd3QBnHHPI43tU24sbY7jTK0ndFFmSUnoI48t88Vm2Xon02JN3sndc53ZJpiue87m9u93Tuqi0zQ7e1Xdt4Y4h+jRVz57o4/GgmpW1LUvZVW061PNmIN5IOiqMrBnqSWFUeh6FBZQiKBAiDie9mJ5u7HizHvJrQpQZG02zUd9DuOSjqd6KVOEkLj3XQ/wAR3ip/T9tZbNhb6qvZycRHcgYt7gAZHtco5CB7pxx6ZAq3rm1HToriJopkWSNxhlYZB/8A3x5igx9goz/J8Ur/AFlzm4kPVpz2n4KyqPBRVDUQmyN7p/8Au657SEf1W7JZAPuxTD24/AHI6102fpJtwwjvUksZuW7cDCMf0cw9hx45FBXUrzhnV1DIwZTyKkEHyI4V6UClKUCpz0e/7tiP3mmYeTTSMPwNUEsgVSx5AEn4cawfR/BuaVaA8zAjHzcb5/zUFDSuW+1SGBd6aWOJesjqo+bEVLy+lC3clbKKe9cf8PE3Z5/OlbCgeIzQWVSmrbXSSyta6aqzTjhJKfye2z3yMPefpGvHripuw1WbWJ5ILu4NiEbdNimVnlXGctM2CyniMRjl8DX6Jpmlw2sSxQRrHGvJVGB5+J8TxNBkbNbGR2jtPI7XF3IMSTye8R9xF5Rp+aOg6CqKlKBSlKBSlKBSlKBSlKBSlKBSlKBSlKBSlKBSlKBSlKBXlc2iSqVkRXU81ZQVPmDwr1pQScnoysgxa37a0cnO9azPH/gyU/w1x6ls3qlvDI9tqUshRSyxzwQuXKjIQOACCcYzirilB+cbPXOsXtrHcQ3tqUkXOHtmBRhwZDutzBBHw5VqpYa733VkPK3lP/2Fcl0jaJdvOqk6dcNvTBePqkp4dsFHHsm4bwHLHkDdQTq6hkYMrAFWUggg8QQRwIoI2fZbVpkZJdURVYFSIrNAcEYOGZsjzFfLP0byLGscmpXrIihQscixKFUABfYXOMDHOralBL2Ho002Jt/1cSv9+dmlY+P0pIz8Kpo4woAUAAcgBgDyFf1Sgyde2VtL5QLmFZN33W4h1/VdSGX4GsM+i22A+jnvY2GcMl3LkdPeJHDyqypQRMOrXelHcv2a5tPs3ap7cP5t0i/Z/SD48+FBbbW2MoBS6t2B6TR/wzWqRWRcbH2Emd+0tmJ5kwR5+e7mg1ILlJBlGVh1Ugj5ivSvzXbTZK106JbuwU210JYljWJmCzs8ir2LR5wwKljgDur9KoFKUoFKUoFKUoFKUoFKUoFKUoFKUoFKUoFKUoFKUoFKUoP5kjDAqwBBBBBGQQeBBB5iottm7vTGL6biW3JJaykbAXJyTbSH3P1G4VbUoJnSfSFaTP2UjG2nHOG5HZyA/m73sv8Ask1Sg1xarolvdpuXEMcq9HUHHkTxB8RU2fRpHF+RXV1Z8c7scpaL+7lyPxoLKlR50jWYeMV7b3A7lubbdJ8C8BHzxXm+qa6nOytJP1Llh/nWgtKVEjVteY8LK0TPe9yxx57g/hXpLp2uTDDXVnbf8iB3b5zHH4UFg7gAkkADmTyHnUrqHpGtw5hs1a9uPuW/FF8ZJvcQeOT5Vzw+jCKQhr64uL1ukshWL4RIQAOHIkiquw02K3QJDGkaDkqKFHyFBN6PsrPLcreajIskyA9jDHnsLbPMrnjJJjhvn4d2K2lKBSlKBSlKBSlKBSl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61688746"/>
              </p:ext>
            </p:extLst>
          </p:nvPr>
        </p:nvGraphicFramePr>
        <p:xfrm>
          <a:off x="495300" y="2779776"/>
          <a:ext cx="6854826" cy="2299716"/>
        </p:xfrm>
        <a:graphic>
          <a:graphicData uri="http://schemas.openxmlformats.org/drawingml/2006/table">
            <a:tbl>
              <a:tblPr firstRow="1" bandRow="1">
                <a:tableStyleId>{5940675A-B579-460E-94D1-54222C63F5DA}</a:tableStyleId>
              </a:tblPr>
              <a:tblGrid>
                <a:gridCol w="682625"/>
                <a:gridCol w="6172201"/>
              </a:tblGrid>
              <a:tr h="725424">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s-ES" sz="1200" b="0" i="1" dirty="0" smtClean="0"/>
                        <a:t>La respuesta apoya un tema para cada estación utilizando palabras o dibujos. El estudiante rodea con un círculo lo que más  le gusta de cada</a:t>
                      </a:r>
                      <a:r>
                        <a:rPr lang="es-ES" sz="1200" b="0" i="1" baseline="0" dirty="0" smtClean="0"/>
                        <a:t> estación</a:t>
                      </a:r>
                      <a:r>
                        <a:rPr lang="es-ES" sz="1200" b="0" i="1" dirty="0" smtClean="0"/>
                        <a:t>.</a:t>
                      </a:r>
                    </a:p>
                    <a:p>
                      <a:r>
                        <a:rPr lang="es-ES" sz="1200" b="0" i="0" baseline="0" dirty="0" smtClean="0"/>
                        <a:t>El estudiante escribe, y/o dibuja acerca de cada estación. El estudiante rodea con un círculo </a:t>
                      </a:r>
                      <a:r>
                        <a:rPr lang="es-ES" sz="1200" b="1" i="0" baseline="0" dirty="0" smtClean="0"/>
                        <a:t>suficientes palabras o dibujos </a:t>
                      </a:r>
                      <a:r>
                        <a:rPr lang="es-ES" sz="1200" b="0" i="0" baseline="0" dirty="0" smtClean="0"/>
                        <a:t>que explican o muestran lo que más le gusta de cada estación.</a:t>
                      </a:r>
                      <a:endParaRPr lang="en-US" sz="1200" b="0" i="0" baseline="0" dirty="0" smtClean="0"/>
                    </a:p>
                  </a:txBody>
                  <a:tcPr marL="97536" marR="97536" marT="48006" marB="48006"/>
                </a:tc>
              </a:tr>
              <a:tr h="39416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s-ES" sz="1200" b="0" i="1" dirty="0" smtClean="0"/>
                        <a:t>La respuesta apoya parcialmente un tema para cada estación utilizando palabras o dibujos. El estudiante rodea</a:t>
                      </a:r>
                      <a:r>
                        <a:rPr lang="es-ES" sz="1200" b="0" i="1" baseline="0" dirty="0" smtClean="0"/>
                        <a:t> </a:t>
                      </a:r>
                      <a:r>
                        <a:rPr lang="es-ES" sz="1200" b="0" i="1" dirty="0" smtClean="0"/>
                        <a:t>con un círculo lo que más le gusta de cada</a:t>
                      </a:r>
                      <a:r>
                        <a:rPr lang="es-ES" sz="1200" b="0" i="1" baseline="0" dirty="0" smtClean="0"/>
                        <a:t> estación</a:t>
                      </a:r>
                      <a:r>
                        <a:rPr lang="es-ES" sz="1200" b="0" i="1" dirty="0" smtClean="0"/>
                        <a: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El estudiante escribe y/o dibuja acerca de cada estación utilizando poca o información parcial. El estudiante rodea con un círculo </a:t>
                      </a:r>
                      <a:r>
                        <a:rPr kumimoji="0" lang="es-ES" sz="1200" b="1" i="0" u="none" strike="noStrike" kern="1200" cap="none" spc="0" normalizeH="0" baseline="0" noProof="0" dirty="0" smtClean="0">
                          <a:ln>
                            <a:noFill/>
                          </a:ln>
                          <a:solidFill>
                            <a:prstClr val="black"/>
                          </a:solidFill>
                          <a:effectLst/>
                          <a:uLnTx/>
                          <a:uFillTx/>
                          <a:latin typeface="+mn-lt"/>
                          <a:ea typeface="+mn-ea"/>
                          <a:cs typeface="+mn-cs"/>
                        </a:rPr>
                        <a:t>algunas palabras o dibujos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que explican o muestran lo que más le gusta de cada estación.</a:t>
                      </a:r>
                    </a:p>
                  </a:txBody>
                  <a:tcPr marL="97536" marR="97536" marT="48006" marB="48006"/>
                </a:tc>
              </a:tr>
              <a:tr h="376428">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200" b="0" i="1" dirty="0" smtClean="0"/>
                        <a:t>La respuesta no apoya un tema para cada estación utilizando palabras o dibujos. </a:t>
                      </a:r>
                    </a:p>
                    <a:p>
                      <a:pPr marL="0" marR="0" indent="0" algn="l" defTabSz="1018809" rtl="0" eaLnBrk="1" fontAlgn="auto" latinLnBrk="0" hangingPunct="1">
                        <a:lnSpc>
                          <a:spcPct val="100000"/>
                        </a:lnSpc>
                        <a:spcBef>
                          <a:spcPts val="0"/>
                        </a:spcBef>
                        <a:spcAft>
                          <a:spcPts val="0"/>
                        </a:spcAft>
                        <a:buClrTx/>
                        <a:buSzTx/>
                        <a:buFontTx/>
                        <a:buNone/>
                        <a:tabLst/>
                        <a:defRPr/>
                      </a:pPr>
                      <a:r>
                        <a:rPr lang="es-ES" sz="1200" b="0" i="0" dirty="0" smtClean="0">
                          <a:effectLst/>
                        </a:rPr>
                        <a:t>El estudiante no escribe o dibuja acerca de cada estación.</a:t>
                      </a:r>
                      <a:endParaRPr lang="en-US" sz="1200" b="0" i="0" dirty="0" smtClean="0">
                        <a:effectLst/>
                      </a:endParaRPr>
                    </a:p>
                  </a:txBody>
                  <a:tcPr marL="97536" marR="97536" marT="48006" marB="48006"/>
                </a:tc>
              </a:tr>
            </a:tbl>
          </a:graphicData>
        </a:graphic>
      </p:graphicFrame>
      <p:sp>
        <p:nvSpPr>
          <p:cNvPr id="8" name="Rectangle 7"/>
          <p:cNvSpPr/>
          <p:nvPr/>
        </p:nvSpPr>
        <p:spPr>
          <a:xfrm>
            <a:off x="460374" y="457200"/>
            <a:ext cx="6778625" cy="761999"/>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b="1" dirty="0">
                <a:solidFill>
                  <a:schemeClr val="tx1"/>
                </a:solidFill>
              </a:rPr>
              <a:t>Las preguntas #</a:t>
            </a:r>
            <a:r>
              <a:rPr lang="es-ES" sz="1000" b="1" dirty="0" smtClean="0">
                <a:solidFill>
                  <a:schemeClr val="tx1"/>
                </a:solidFill>
              </a:rPr>
              <a:t>13 </a:t>
            </a:r>
            <a:r>
              <a:rPr lang="es-ES" sz="1000" b="1" dirty="0">
                <a:solidFill>
                  <a:schemeClr val="tx1"/>
                </a:solidFill>
              </a:rPr>
              <a:t>y #</a:t>
            </a:r>
            <a:r>
              <a:rPr lang="es-ES" sz="1000" b="1" dirty="0" smtClean="0">
                <a:solidFill>
                  <a:schemeClr val="tx1"/>
                </a:solidFill>
              </a:rPr>
              <a:t>14 </a:t>
            </a:r>
            <a:r>
              <a:rPr lang="es-ES" sz="1000" b="1" dirty="0">
                <a:solidFill>
                  <a:schemeClr val="tx1"/>
                </a:solidFill>
              </a:rPr>
              <a:t>abordan los estándares de lenguaje  que están evaluados en SBAC como parte de la Declaración #2 – Escritura.   Estas dos preguntas no están en la Guía de contestación y hoja de respuestas/registro de la Comprensión Auditiva del estudiante, pero podría ser utilizada como una guía de instrucción en lenguaje y escritura, si lo desea.  Las preguntas #</a:t>
            </a:r>
            <a:r>
              <a:rPr lang="es-ES" sz="1000" b="1" dirty="0" smtClean="0">
                <a:solidFill>
                  <a:schemeClr val="tx1"/>
                </a:solidFill>
              </a:rPr>
              <a:t>13 </a:t>
            </a:r>
            <a:r>
              <a:rPr lang="es-ES" sz="1000" b="1" dirty="0">
                <a:solidFill>
                  <a:schemeClr val="tx1"/>
                </a:solidFill>
              </a:rPr>
              <a:t>y #</a:t>
            </a:r>
            <a:r>
              <a:rPr lang="es-ES" sz="1000" b="1" dirty="0" smtClean="0">
                <a:solidFill>
                  <a:schemeClr val="tx1"/>
                </a:solidFill>
              </a:rPr>
              <a:t>14 </a:t>
            </a:r>
            <a:r>
              <a:rPr lang="es-ES" sz="1000" b="1" dirty="0">
                <a:solidFill>
                  <a:schemeClr val="tx1"/>
                </a:solidFill>
              </a:rPr>
              <a:t>están combinadas como una pregunta de dos partes.</a:t>
            </a:r>
          </a:p>
        </p:txBody>
      </p:sp>
    </p:spTree>
    <p:extLst>
      <p:ext uri="{BB962C8B-B14F-4D97-AF65-F5344CB8AC3E}">
        <p14:creationId xmlns:p14="http://schemas.microsoft.com/office/powerpoint/2010/main" val="194576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663543" cy="9982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256" tIns="50627" rIns="101256" bIns="50627" rtlCol="0" anchor="ctr"/>
          <a:lstStyle/>
          <a:p>
            <a:pPr algn="ctr"/>
            <a:endParaRPr lang="en-US" sz="2095" dirty="0"/>
          </a:p>
        </p:txBody>
      </p:sp>
      <p:sp>
        <p:nvSpPr>
          <p:cNvPr id="9" name="Rectangle 8"/>
          <p:cNvSpPr/>
          <p:nvPr/>
        </p:nvSpPr>
        <p:spPr>
          <a:xfrm>
            <a:off x="160867" y="586740"/>
            <a:ext cx="7493242"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256" tIns="50627" rIns="101256" bIns="50627" rtlCol="0" anchor="ctr"/>
          <a:lstStyle/>
          <a:p>
            <a:pPr algn="ctr"/>
            <a:endParaRPr lang="en-US" sz="2095" dirty="0"/>
          </a:p>
        </p:txBody>
      </p:sp>
      <p:sp>
        <p:nvSpPr>
          <p:cNvPr id="4" name="Slide Number Placeholder 3"/>
          <p:cNvSpPr>
            <a:spLocks noGrp="1"/>
          </p:cNvSpPr>
          <p:nvPr>
            <p:ph type="sldNum" sz="quarter" idx="12"/>
          </p:nvPr>
        </p:nvSpPr>
        <p:spPr/>
        <p:txBody>
          <a:bodyPr lIns="101264" tIns="50632" rIns="101264" bIns="50632" anchor="b"/>
          <a:lstStyle/>
          <a:p>
            <a:fld id="{F177B04D-AEB5-43ED-B9BA-B3D1EC9C9067}" type="slidenum">
              <a:rPr lang="en-US" smtClean="0"/>
              <a:pPr/>
              <a:t>2</a:t>
            </a:fld>
            <a:endParaRPr lang="en-US" dirty="0"/>
          </a:p>
        </p:txBody>
      </p:sp>
      <p:sp>
        <p:nvSpPr>
          <p:cNvPr id="6" name="TextBox 5"/>
          <p:cNvSpPr txBox="1"/>
          <p:nvPr/>
        </p:nvSpPr>
        <p:spPr>
          <a:xfrm>
            <a:off x="519391" y="993147"/>
            <a:ext cx="6974356" cy="4832236"/>
          </a:xfrm>
          <a:prstGeom prst="rect">
            <a:avLst/>
          </a:prstGeom>
          <a:solidFill>
            <a:schemeClr val="bg1"/>
          </a:solidFill>
        </p:spPr>
        <p:txBody>
          <a:bodyPr wrap="square" lIns="95774" tIns="47887" rIns="95774" bIns="47887" rtlCol="0">
            <a:spAutoFit/>
          </a:bodyPr>
          <a:lstStyle/>
          <a:p>
            <a:pPr algn="ctr"/>
            <a:endParaRPr lang="en-US" sz="1467" b="1" u="sng" dirty="0"/>
          </a:p>
          <a:p>
            <a:pPr lvl="0" algn="ctr">
              <a:buClr>
                <a:prstClr val="black"/>
              </a:buClr>
              <a:buSzPct val="25000"/>
            </a:pPr>
            <a:r>
              <a:rPr lang="es-CO" sz="1320" b="1" u="sng" dirty="0">
                <a:solidFill>
                  <a:prstClr val="black"/>
                </a:solidFill>
                <a:latin typeface="Calibri" panose="020F0502020204030204" pitchFamily="34" charset="0"/>
                <a:ea typeface="Cabin"/>
                <a:cs typeface="Cabin"/>
                <a:sym typeface="Cabin"/>
              </a:rPr>
              <a:t>Trimestre cuatro: Evaluación formativa común de artes del lenguaje inglés </a:t>
            </a:r>
          </a:p>
          <a:p>
            <a:pPr lvl="0" algn="ctr">
              <a:buClr>
                <a:prstClr val="black"/>
              </a:buClr>
              <a:buSzPct val="25000"/>
            </a:pPr>
            <a:r>
              <a:rPr lang="es-CO" sz="1320" b="1" u="sng" dirty="0">
                <a:solidFill>
                  <a:prstClr val="black"/>
                </a:solidFill>
                <a:latin typeface="Calibri" panose="020F0502020204030204" pitchFamily="34" charset="0"/>
                <a:ea typeface="Cabin"/>
                <a:cs typeface="Cabin"/>
                <a:sym typeface="Cabin"/>
              </a:rPr>
              <a:t>Equipo de miembros y escritores</a:t>
            </a:r>
          </a:p>
          <a:p>
            <a:pPr lvl="0"/>
            <a:endParaRPr lang="es-CO" sz="800" b="1" u="sng" dirty="0">
              <a:solidFill>
                <a:prstClr val="black"/>
              </a:solidFill>
              <a:latin typeface="Calibri" panose="020F0502020204030204" pitchFamily="34" charset="0"/>
              <a:ea typeface="Cabin"/>
              <a:cs typeface="Cabin"/>
              <a:sym typeface="Cabin"/>
            </a:endParaRPr>
          </a:p>
          <a:p>
            <a:pPr lvl="0" algn="ctr">
              <a:buClr>
                <a:prstClr val="black"/>
              </a:buClr>
              <a:buSzPct val="25000"/>
            </a:pPr>
            <a:r>
              <a:rPr lang="es-CO" sz="1150" dirty="0">
                <a:solidFill>
                  <a:prstClr val="black"/>
                </a:solidFill>
                <a:latin typeface="Calibri" panose="020F0502020204030204" pitchFamily="34" charset="0"/>
                <a:ea typeface="Cabin"/>
                <a:cs typeface="Cabin"/>
                <a:sym typeface="Cabin"/>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algn="ctr"/>
            <a:r>
              <a:rPr lang="en-US" sz="1152" dirty="0" smtClean="0"/>
              <a:t>.</a:t>
            </a:r>
            <a:endParaRPr lang="en-US" sz="1676" dirty="0" smtClean="0"/>
          </a:p>
          <a:p>
            <a:pPr algn="ctr"/>
            <a:endParaRPr lang="en-US" sz="2095" b="1" u="sng" dirty="0"/>
          </a:p>
          <a:p>
            <a:pPr algn="ctr"/>
            <a:endParaRPr lang="en-US" sz="2095" b="1" dirty="0"/>
          </a:p>
          <a:p>
            <a:r>
              <a:rPr lang="en-US" sz="2095" b="1" dirty="0"/>
              <a:t>	</a:t>
            </a:r>
          </a:p>
          <a:p>
            <a:endParaRPr lang="en-US" sz="2095" b="1" dirty="0"/>
          </a:p>
          <a:p>
            <a:endParaRPr lang="en-US" sz="2095" b="1" dirty="0"/>
          </a:p>
          <a:p>
            <a:endParaRPr lang="en-US" sz="2095" b="1" dirty="0"/>
          </a:p>
          <a:p>
            <a:endParaRPr lang="en-US" sz="2095" b="1" dirty="0"/>
          </a:p>
          <a:p>
            <a:endParaRPr lang="en-US" sz="1362" b="1" i="1" dirty="0"/>
          </a:p>
          <a:p>
            <a:pPr algn="ctr"/>
            <a:r>
              <a:rPr lang="es-ES" sz="1362" b="1" i="1" dirty="0"/>
              <a:t>Gracias a todos los que revisaron y editaron esta evaluación;</a:t>
            </a:r>
          </a:p>
          <a:p>
            <a:pPr algn="ctr"/>
            <a:r>
              <a:rPr lang="es-ES" sz="1362" b="1" i="1" dirty="0"/>
              <a:t> un agradecimiento especial a </a:t>
            </a:r>
            <a:r>
              <a:rPr lang="es-ES" sz="1362" b="1" i="1" dirty="0" err="1"/>
              <a:t>Vicki</a:t>
            </a:r>
            <a:r>
              <a:rPr lang="es-ES" sz="1362" b="1" i="1" dirty="0"/>
              <a:t> Daniel y sus increíbles habilidades para editar y a nuestra escritora “interna” </a:t>
            </a:r>
            <a:r>
              <a:rPr lang="es-ES" sz="1362" b="1" i="1" dirty="0" err="1"/>
              <a:t>Ginger</a:t>
            </a:r>
            <a:r>
              <a:rPr lang="es-ES" sz="1362" b="1" i="1" dirty="0"/>
              <a:t> </a:t>
            </a:r>
            <a:r>
              <a:rPr lang="es-ES" sz="1362" b="1" i="1" dirty="0" err="1"/>
              <a:t>Jay</a:t>
            </a:r>
            <a:r>
              <a:rPr lang="es-ES" sz="1362" b="1" i="1" dirty="0"/>
              <a:t>.</a:t>
            </a:r>
          </a:p>
        </p:txBody>
      </p:sp>
      <p:graphicFrame>
        <p:nvGraphicFramePr>
          <p:cNvPr id="8" name="Table 7"/>
          <p:cNvGraphicFramePr>
            <a:graphicFrameLocks noGrp="1"/>
          </p:cNvGraphicFramePr>
          <p:nvPr>
            <p:extLst>
              <p:ext uri="{D42A27DB-BD31-4B8C-83A1-F6EECF244321}">
                <p14:modId xmlns:p14="http://schemas.microsoft.com/office/powerpoint/2010/main" val="2271473250"/>
              </p:ext>
            </p:extLst>
          </p:nvPr>
        </p:nvGraphicFramePr>
        <p:xfrm>
          <a:off x="1316688" y="2638437"/>
          <a:ext cx="5380446" cy="2155072"/>
        </p:xfrm>
        <a:graphic>
          <a:graphicData uri="http://schemas.openxmlformats.org/drawingml/2006/table">
            <a:tbl>
              <a:tblPr firstRow="1" bandRow="1">
                <a:tableStyleId>{5940675A-B579-460E-94D1-54222C63F5DA}</a:tableStyleId>
              </a:tblPr>
              <a:tblGrid>
                <a:gridCol w="1947817"/>
                <a:gridCol w="1676400"/>
                <a:gridCol w="1756229"/>
              </a:tblGrid>
              <a:tr h="406999">
                <a:tc>
                  <a:txBody>
                    <a:bodyPr/>
                    <a:lstStyle/>
                    <a:p>
                      <a:pPr algn="l"/>
                      <a:r>
                        <a:rPr lang="en-US" sz="1400" b="1" dirty="0" smtClean="0">
                          <a:solidFill>
                            <a:schemeClr val="tx1"/>
                          </a:solidFill>
                        </a:rPr>
                        <a:t>Deborah Alvarado</a:t>
                      </a:r>
                      <a:endParaRPr lang="en-US" sz="1400" b="1" dirty="0">
                        <a:solidFill>
                          <a:schemeClr val="tx1"/>
                        </a:solidFill>
                      </a:endParaRPr>
                    </a:p>
                  </a:txBody>
                  <a:tcPr marL="101781" marR="101781" marT="50178" marB="50178"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Berta Lule</a:t>
                      </a:r>
                    </a:p>
                  </a:txBody>
                  <a:tcPr marL="101781" marR="101781" marT="50178" marB="50178"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Judy Ramer</a:t>
                      </a:r>
                    </a:p>
                  </a:txBody>
                  <a:tcPr marL="101781" marR="101781" marT="50178" marB="50178" anchor="ctr">
                    <a:solidFill>
                      <a:schemeClr val="bg1"/>
                    </a:solidFill>
                  </a:tcPr>
                </a:tc>
              </a:tr>
              <a:tr h="406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Christina Orozco</a:t>
                      </a:r>
                    </a:p>
                  </a:txBody>
                  <a:tcPr marL="101781" marR="101781" marT="50178" marB="50178" anchor="ctr">
                    <a:solidFill>
                      <a:schemeClr val="bg1"/>
                    </a:solidFill>
                  </a:tcPr>
                </a:tc>
                <a:tc>
                  <a:txBody>
                    <a:bodyPr/>
                    <a:lstStyle/>
                    <a:p>
                      <a:pPr algn="l"/>
                      <a:r>
                        <a:rPr lang="en-US" sz="1400" b="1" dirty="0" smtClean="0">
                          <a:solidFill>
                            <a:schemeClr val="tx1"/>
                          </a:solidFill>
                        </a:rPr>
                        <a:t>Alfonso Lule</a:t>
                      </a:r>
                      <a:endParaRPr lang="en-US" sz="1400" b="1" dirty="0">
                        <a:solidFill>
                          <a:schemeClr val="tx1"/>
                        </a:solidFill>
                      </a:endParaRPr>
                    </a:p>
                  </a:txBody>
                  <a:tcPr marL="101781" marR="101781" marT="50178" marB="50178" anchor="ctr">
                    <a:solidFill>
                      <a:schemeClr val="bg1"/>
                    </a:solidFill>
                  </a:tcPr>
                </a:tc>
                <a:tc>
                  <a:txBody>
                    <a:bodyPr/>
                    <a:lstStyle/>
                    <a:p>
                      <a:pPr algn="l"/>
                      <a:r>
                        <a:rPr lang="en-US" sz="1400" b="1" dirty="0" smtClean="0"/>
                        <a:t>Jill</a:t>
                      </a:r>
                      <a:r>
                        <a:rPr lang="en-US" sz="1400" b="1" baseline="0" dirty="0" smtClean="0"/>
                        <a:t> Russo</a:t>
                      </a:r>
                      <a:endParaRPr lang="en-US" sz="1400" b="1" dirty="0"/>
                    </a:p>
                  </a:txBody>
                  <a:tcPr marL="101781" marR="101781" marT="50178" marB="50178" anchor="ctr">
                    <a:solidFill>
                      <a:schemeClr val="bg1"/>
                    </a:solidFill>
                  </a:tcPr>
                </a:tc>
              </a:tr>
              <a:tr h="4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Linda Benson</a:t>
                      </a:r>
                    </a:p>
                  </a:txBody>
                  <a:tcPr marL="101781" marR="101781" marT="50178" marB="50178"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Sandy Maines</a:t>
                      </a:r>
                    </a:p>
                  </a:txBody>
                  <a:tcPr marL="101781" marR="101781" marT="50178" marB="50178"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Sharon Carlson</a:t>
                      </a:r>
                    </a:p>
                  </a:txBody>
                  <a:tcPr marL="101781" marR="101781" marT="50178" marB="50178" anchor="ctr">
                    <a:solidFill>
                      <a:schemeClr val="bg1"/>
                    </a:solidFill>
                  </a:tcPr>
                </a:tc>
              </a:tr>
              <a:tr h="4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Maritza Dash</a:t>
                      </a:r>
                    </a:p>
                  </a:txBody>
                  <a:tcPr marL="101781" marR="101781" marT="50178" marB="50178"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Gina McLain</a:t>
                      </a:r>
                    </a:p>
                  </a:txBody>
                  <a:tcPr marL="101781" marR="101781" marT="50178" marB="50178"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Anne Berg</a:t>
                      </a:r>
                    </a:p>
                  </a:txBody>
                  <a:tcPr marL="101781" marR="101781" marT="50178" marB="50178" anchor="ctr">
                    <a:solidFill>
                      <a:schemeClr val="bg1"/>
                    </a:solidFill>
                  </a:tcPr>
                </a:tc>
              </a:tr>
              <a:tr h="515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Heather Giard</a:t>
                      </a:r>
                    </a:p>
                    <a:p>
                      <a:pPr algn="l"/>
                      <a:endParaRPr lang="en-US" sz="1400" b="1" dirty="0">
                        <a:solidFill>
                          <a:schemeClr val="tx1"/>
                        </a:solidFill>
                      </a:endParaRPr>
                    </a:p>
                  </a:txBody>
                  <a:tcPr marL="101781" marR="101781" marT="50178" marB="50178"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Nicole Thoen</a:t>
                      </a:r>
                    </a:p>
                  </a:txBody>
                  <a:tcPr marL="101781" marR="101781" marT="50178" marB="50178" anchor="ctr">
                    <a:solidFill>
                      <a:schemeClr val="bg1"/>
                    </a:solidFill>
                  </a:tcPr>
                </a:tc>
                <a:tc>
                  <a:txBody>
                    <a:bodyPr/>
                    <a:lstStyle/>
                    <a:p>
                      <a:pPr algn="l"/>
                      <a:r>
                        <a:rPr lang="en-US" sz="1400" b="1" dirty="0" smtClean="0">
                          <a:solidFill>
                            <a:schemeClr val="tx1"/>
                          </a:solidFill>
                        </a:rPr>
                        <a:t>Aliceson Brandt</a:t>
                      </a:r>
                      <a:endParaRPr lang="en-US" sz="1400" b="1" dirty="0">
                        <a:solidFill>
                          <a:schemeClr val="tx1"/>
                        </a:solidFill>
                      </a:endParaRPr>
                    </a:p>
                  </a:txBody>
                  <a:tcPr marL="101781" marR="101781" marT="50178" marB="50178" anchor="ctr">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0796016"/>
              </p:ext>
            </p:extLst>
          </p:nvPr>
        </p:nvGraphicFramePr>
        <p:xfrm>
          <a:off x="505382" y="6059402"/>
          <a:ext cx="7002374" cy="3272972"/>
        </p:xfrm>
        <a:graphic>
          <a:graphicData uri="http://schemas.openxmlformats.org/drawingml/2006/table">
            <a:tbl>
              <a:tblPr firstRow="1" bandRow="1">
                <a:tableStyleId>{5940675A-B579-460E-94D1-54222C63F5DA}</a:tableStyleId>
              </a:tblPr>
              <a:tblGrid>
                <a:gridCol w="2508710"/>
                <a:gridCol w="2014282"/>
                <a:gridCol w="2479382"/>
              </a:tblGrid>
              <a:tr h="499292">
                <a:tc gridSpan="3">
                  <a:txBody>
                    <a:bodyPr/>
                    <a:lstStyle/>
                    <a:p>
                      <a:pPr algn="ctr"/>
                      <a:r>
                        <a:rPr kumimoji="0" lang="es-ES" sz="13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K-6to de HSD</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2347625"/>
              </p:ext>
            </p:extLst>
          </p:nvPr>
        </p:nvGraphicFramePr>
        <p:xfrm>
          <a:off x="1345263" y="9399270"/>
          <a:ext cx="5181600" cy="430530"/>
        </p:xfrm>
        <a:graphic>
          <a:graphicData uri="http://schemas.openxmlformats.org/drawingml/2006/table">
            <a:tbl>
              <a:tblPr firstRow="1" bandRow="1">
                <a:tableStyleId>{5C22544A-7EE6-4342-B048-85BDC9FD1C3A}</a:tableStyleId>
              </a:tblPr>
              <a:tblGrid>
                <a:gridCol w="5181600"/>
              </a:tblGrid>
              <a:tr h="430530">
                <a:tc>
                  <a:txBody>
                    <a:bodyPr/>
                    <a:lstStyle/>
                    <a:p>
                      <a:pPr lvl="0" algn="ctr" rtl="0">
                        <a:spcBef>
                          <a:spcPts val="0"/>
                        </a:spcBef>
                        <a:buClr>
                          <a:schemeClr val="dk1"/>
                        </a:buClr>
                        <a:buSzPct val="25000"/>
                        <a:buFont typeface="Arial"/>
                        <a:buNone/>
                      </a:pPr>
                      <a:r>
                        <a:rPr lang="es-BO" sz="1000" b="1" noProof="0" dirty="0" smtClean="0">
                          <a:solidFill>
                            <a:schemeClr val="dk1"/>
                          </a:solidFill>
                          <a:latin typeface="Calibri" panose="020F0502020204030204" pitchFamily="34" charset="0"/>
                          <a:ea typeface="Gill Sans MT"/>
                          <a:cs typeface="Gill Sans MT"/>
                          <a:sym typeface="Gill Sans M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BO" sz="1000" b="1" noProof="0" dirty="0" smtClean="0">
                          <a:solidFill>
                            <a:schemeClr val="dk1"/>
                          </a:solidFill>
                          <a:latin typeface="Calibri" panose="020F0502020204030204" pitchFamily="34" charset="0"/>
                          <a:ea typeface="Gill Sans MT"/>
                          <a:cs typeface="Gill Sans MT"/>
                          <a:sym typeface="Gill Sans MT"/>
                        </a:rPr>
                        <a:t>bajo la coordinación de</a:t>
                      </a:r>
                      <a:r>
                        <a:rPr lang="es-BO" sz="1000" b="1" noProof="0" dirty="0" smtClean="0">
                          <a:solidFill>
                            <a:schemeClr val="dk1"/>
                          </a:solidFill>
                          <a:latin typeface="Gill Sans MT"/>
                          <a:ea typeface="Gill Sans MT"/>
                          <a:cs typeface="Gill Sans MT"/>
                          <a:sym typeface="Gill Sans MT"/>
                        </a:rPr>
                        <a:t> </a:t>
                      </a:r>
                      <a:r>
                        <a:rPr kumimoji="0" lang="es-BO"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sym typeface="Dancing Script"/>
                        </a:rPr>
                        <a:t>Z. Rosa  &amp; M. Méndez</a:t>
                      </a:r>
                      <a:endParaRPr lang="en-US" sz="1000" dirty="0"/>
                    </a:p>
                  </a:txBody>
                  <a:tcPr/>
                </a:tc>
              </a:tr>
            </a:tbl>
          </a:graphicData>
        </a:graphic>
      </p:graphicFrame>
    </p:spTree>
    <p:extLst>
      <p:ext uri="{BB962C8B-B14F-4D97-AF65-F5344CB8AC3E}">
        <p14:creationId xmlns:p14="http://schemas.microsoft.com/office/powerpoint/2010/main" val="11362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20</a:t>
            </a:fld>
            <a:endParaRPr lang="en-US" dirty="0"/>
          </a:p>
        </p:txBody>
      </p:sp>
      <p:sp>
        <p:nvSpPr>
          <p:cNvPr id="5" name="TextBox 4"/>
          <p:cNvSpPr txBox="1"/>
          <p:nvPr/>
        </p:nvSpPr>
        <p:spPr>
          <a:xfrm>
            <a:off x="685800" y="769977"/>
            <a:ext cx="6553200" cy="4755148"/>
          </a:xfrm>
          <a:prstGeom prst="rect">
            <a:avLst/>
          </a:prstGeom>
          <a:noFill/>
        </p:spPr>
        <p:txBody>
          <a:bodyPr wrap="square" rtlCol="0">
            <a:spAutoFit/>
          </a:bodyPr>
          <a:lstStyle/>
          <a:p>
            <a:pPr algn="ctr"/>
            <a:r>
              <a:rPr lang="es-ES" sz="1300" b="1" dirty="0"/>
              <a:t>Tarea de Rendimiento</a:t>
            </a:r>
          </a:p>
          <a:p>
            <a:pPr algn="ctr"/>
            <a:r>
              <a:rPr lang="es-ES" sz="1300" dirty="0"/>
              <a:t>(¡opcional!)</a:t>
            </a:r>
          </a:p>
          <a:p>
            <a:endParaRPr lang="es-ES" sz="1300" dirty="0"/>
          </a:p>
          <a:p>
            <a:pPr algn="ctr"/>
            <a:r>
              <a:rPr lang="es-ES" sz="1200" dirty="0"/>
              <a:t>Las páginas siguientes apoyan la tarea de rendimiento de un estudiante.</a:t>
            </a:r>
          </a:p>
          <a:p>
            <a:endParaRPr lang="es-ES" sz="1200" dirty="0"/>
          </a:p>
          <a:p>
            <a:r>
              <a:rPr lang="es-ES" sz="1200" b="1" dirty="0"/>
              <a:t>En kínder </a:t>
            </a:r>
            <a:r>
              <a:rPr lang="es-ES" sz="1200" dirty="0"/>
              <a:t>una tarea de rendimiento es más bien una lección para instruir y conlleva mucho apoyo. Si usted escoge realizar una tarea de rendimiento como parte de su instrucción, usted puede dividirla en varios días. Esto se debe hacer </a:t>
            </a:r>
            <a:r>
              <a:rPr lang="es-ES" sz="1200" b="1" dirty="0"/>
              <a:t>después</a:t>
            </a:r>
            <a:r>
              <a:rPr lang="es-ES" sz="1200" dirty="0"/>
              <a:t> de haber dado toda la evaluación (ambas secciones, la literaria y la informativa).</a:t>
            </a:r>
          </a:p>
          <a:p>
            <a:endParaRPr lang="es-ES" sz="1200" dirty="0"/>
          </a:p>
          <a:p>
            <a:r>
              <a:rPr lang="es-ES" sz="1200" b="1" u="sng" dirty="0"/>
              <a:t>Instrucciones:</a:t>
            </a:r>
          </a:p>
          <a:p>
            <a:endParaRPr lang="es-ES" sz="1200" dirty="0"/>
          </a:p>
          <a:p>
            <a:pPr marL="233363" indent="-233363">
              <a:buFont typeface="Arial" panose="020B0604020202020204" pitchFamily="34" charset="0"/>
              <a:buChar char="•"/>
            </a:pPr>
            <a:r>
              <a:rPr lang="es-ES" sz="1200" dirty="0"/>
              <a:t>Lea </a:t>
            </a:r>
            <a:r>
              <a:rPr lang="es-ES" sz="1200" dirty="0" smtClean="0"/>
              <a:t>los </a:t>
            </a:r>
            <a:r>
              <a:rPr lang="es-ES" sz="1200" dirty="0"/>
              <a:t>textos </a:t>
            </a:r>
            <a:r>
              <a:rPr lang="es-ES" sz="1200" dirty="0" smtClean="0"/>
              <a:t>nuevamente y </a:t>
            </a:r>
            <a:r>
              <a:rPr lang="es-ES" sz="1200" dirty="0"/>
              <a:t>modele cómo tomar notas - </a:t>
            </a:r>
            <a:r>
              <a:rPr lang="es-ES" sz="1200" i="1" dirty="0"/>
              <a:t>(en esta evaluación se incluye una hoja </a:t>
            </a:r>
            <a:r>
              <a:rPr lang="es-ES" sz="1200" i="1" dirty="0" smtClean="0"/>
              <a:t>para tomar </a:t>
            </a:r>
            <a:r>
              <a:rPr lang="es-ES" sz="1200" i="1" dirty="0"/>
              <a:t>notas con instrucciones para el maestro y una hoja para el estudiante, que se puede utilizar para modelar esta destreza). </a:t>
            </a:r>
            <a:r>
              <a:rPr lang="es-ES" sz="1200" dirty="0"/>
              <a:t>No se espera que los estudiantes de kínder tomen notas de forma independiente. </a:t>
            </a:r>
            <a:endParaRPr lang="es-ES" sz="1200" i="1" dirty="0"/>
          </a:p>
          <a:p>
            <a:pPr marL="228600" indent="-228600">
              <a:buFont typeface="Arial" panose="020B0604020202020204" pitchFamily="34" charset="0"/>
              <a:buChar char="•"/>
            </a:pPr>
            <a:r>
              <a:rPr lang="es-ES" sz="1200" dirty="0"/>
              <a:t>Pida a los estudiantes que compartan sus dos preguntas de respuesta construida en esta evaluación (estas son las preguntas de investigación).</a:t>
            </a:r>
          </a:p>
          <a:p>
            <a:endParaRPr lang="es-ES" sz="1200" dirty="0"/>
          </a:p>
          <a:p>
            <a:r>
              <a:rPr lang="es-ES" sz="1200" b="1" u="sng" dirty="0"/>
              <a:t>La tarea de rendimiento</a:t>
            </a:r>
            <a:endParaRPr lang="es-ES" sz="1200" i="1" dirty="0"/>
          </a:p>
          <a:p>
            <a:pPr marL="285750" indent="-285750">
              <a:buFont typeface="Arial" panose="020B0604020202020204" pitchFamily="34" charset="0"/>
              <a:buChar char="•"/>
            </a:pPr>
            <a:r>
              <a:rPr lang="es-ES" sz="1200" dirty="0"/>
              <a:t>   Una actividad en clase</a:t>
            </a:r>
          </a:p>
          <a:p>
            <a:pPr marL="285750" indent="-285750">
              <a:buFont typeface="Arial" panose="020B0604020202020204" pitchFamily="34" charset="0"/>
              <a:buChar char="•"/>
            </a:pPr>
            <a:r>
              <a:rPr lang="es-ES" sz="1200" dirty="0"/>
              <a:t>   Revise cualquier </a:t>
            </a:r>
            <a:r>
              <a:rPr lang="es-ES" sz="1200" dirty="0" smtClean="0"/>
              <a:t>vocabulario con el que </a:t>
            </a:r>
            <a:r>
              <a:rPr lang="es-ES" sz="1200" dirty="0"/>
              <a:t>los estudiantes tengan dificultad</a:t>
            </a:r>
            <a:r>
              <a:rPr lang="es-ES" sz="1200" dirty="0" smtClean="0"/>
              <a:t>.</a:t>
            </a:r>
          </a:p>
          <a:p>
            <a:pPr marL="285750" indent="-285750">
              <a:buFont typeface="Arial" panose="020B0604020202020204" pitchFamily="34" charset="0"/>
              <a:buChar char="•"/>
            </a:pPr>
            <a:r>
              <a:rPr lang="es-ES" sz="1200" dirty="0"/>
              <a:t> </a:t>
            </a:r>
            <a:r>
              <a:rPr lang="es-ES" sz="1200" dirty="0" smtClean="0"/>
              <a:t>  Pregunta:</a:t>
            </a:r>
            <a:endParaRPr lang="es-ES" sz="1200" b="1" u="sng" dirty="0"/>
          </a:p>
          <a:p>
            <a:pPr marL="339725" indent="-339725"/>
            <a:r>
              <a:rPr lang="es-ES" sz="1200" b="1" dirty="0" smtClean="0"/>
              <a:t>          ¿</a:t>
            </a:r>
            <a:r>
              <a:rPr lang="es-ES" sz="1200" b="1" dirty="0"/>
              <a:t>Cuál es tu estación favorita y por qué?  Utiliza ideas y detalles de los cuentos </a:t>
            </a:r>
            <a:r>
              <a:rPr lang="es-ES" sz="1200" b="1" dirty="0" smtClean="0"/>
              <a:t>que leímos en </a:t>
            </a:r>
            <a:r>
              <a:rPr lang="es-ES" sz="1200" b="1" dirty="0"/>
              <a:t>tus dibujos y </a:t>
            </a:r>
            <a:r>
              <a:rPr lang="es-ES" sz="1200" b="1" dirty="0" smtClean="0"/>
              <a:t>en las palabras que escribas.</a:t>
            </a:r>
            <a:endParaRPr lang="es-ES" sz="1200" b="1" dirty="0"/>
          </a:p>
        </p:txBody>
      </p:sp>
    </p:spTree>
    <p:extLst>
      <p:ext uri="{BB962C8B-B14F-4D97-AF65-F5344CB8AC3E}">
        <p14:creationId xmlns:p14="http://schemas.microsoft.com/office/powerpoint/2010/main" val="189963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21</a:t>
            </a:fld>
            <a:endParaRPr lang="en-US" dirty="0"/>
          </a:p>
        </p:txBody>
      </p:sp>
      <p:sp>
        <p:nvSpPr>
          <p:cNvPr id="5" name="Rectangle 4"/>
          <p:cNvSpPr/>
          <p:nvPr/>
        </p:nvSpPr>
        <p:spPr>
          <a:xfrm>
            <a:off x="518160" y="159658"/>
            <a:ext cx="6800850" cy="1918759"/>
          </a:xfrm>
          <a:prstGeom prst="rect">
            <a:avLst/>
          </a:prstGeom>
        </p:spPr>
        <p:txBody>
          <a:bodyPr wrap="square" lIns="101881" tIns="50941" rIns="101881" bIns="50941">
            <a:spAutoFit/>
          </a:bodyPr>
          <a:lstStyle/>
          <a:p>
            <a:endParaRPr lang="en-US" sz="1900" dirty="0"/>
          </a:p>
          <a:p>
            <a:r>
              <a:rPr lang="es-ES" sz="1900" dirty="0" smtClean="0"/>
              <a:t>Nombre</a:t>
            </a:r>
            <a:r>
              <a:rPr lang="en-US" sz="1900" dirty="0" smtClean="0"/>
              <a:t>_____________________</a:t>
            </a:r>
            <a:endParaRPr lang="en-US" sz="1900" dirty="0"/>
          </a:p>
          <a:p>
            <a:endParaRPr lang="en-US" dirty="0" smtClean="0"/>
          </a:p>
          <a:p>
            <a:r>
              <a:rPr lang="es-MX" dirty="0"/>
              <a:t>¿De qué trata el texto en su mayoría?  Este es el </a:t>
            </a:r>
            <a:r>
              <a:rPr lang="es-MX" u="sng" dirty="0"/>
              <a:t>tema principal</a:t>
            </a:r>
            <a:r>
              <a:rPr lang="es-MX" dirty="0" smtClean="0"/>
              <a:t>.</a:t>
            </a:r>
            <a:endParaRPr lang="en-US" dirty="0" smtClean="0"/>
          </a:p>
          <a:p>
            <a:endParaRPr lang="en-US" dirty="0" smtClean="0"/>
          </a:p>
          <a:p>
            <a:pPr algn="ctr"/>
            <a:r>
              <a:rPr lang="es-MX" dirty="0"/>
              <a:t>Haz un dibujo del tema principal</a:t>
            </a:r>
            <a:r>
              <a:rPr lang="en-US" dirty="0" smtClean="0"/>
              <a:t>.</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s-MX" sz="1800" dirty="0"/>
              <a:t>Usa 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49540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dirty="0"/>
              <a:t>Lea el texto con los estudiantes.  Pregunte a los estudiantes si el texto es sobre (use ejemplos irrelevantes-</a:t>
            </a:r>
            <a:r>
              <a:rPr lang="es-MX" sz="1200" b="1" i="1" dirty="0"/>
              <a:t>¿una papa frita?, ¿pelo?</a:t>
            </a:r>
            <a:r>
              <a:rPr lang="es-MX" sz="1200" b="1" dirty="0"/>
              <a:t>).</a:t>
            </a:r>
          </a:p>
          <a:p>
            <a:endParaRPr lang="es-MX" sz="1200" b="1" dirty="0"/>
          </a:p>
          <a:p>
            <a:r>
              <a:rPr lang="es-MX" sz="1200" b="1" dirty="0"/>
              <a:t>Esto le ayudará a entender a los estudiantes que cuando usted pregunta </a:t>
            </a:r>
            <a:r>
              <a:rPr lang="es-MX" sz="1200" b="1" i="1" dirty="0"/>
              <a:t>¿de qué trata el texto en su mayoría?, </a:t>
            </a:r>
            <a:r>
              <a:rPr lang="es-MX" sz="1200" b="1" dirty="0"/>
              <a:t>usted se está refiriendo al asunto/tópico o lo que es llamado el </a:t>
            </a:r>
            <a:r>
              <a:rPr lang="es-MX" sz="1200" b="1" u="sng" dirty="0">
                <a:solidFill>
                  <a:srgbClr val="C00000"/>
                </a:solidFill>
                <a:effectLst>
                  <a:outerShdw blurRad="38100" dist="38100" dir="2700000" algn="tl">
                    <a:srgbClr val="000000">
                      <a:alpha val="43137"/>
                    </a:srgbClr>
                  </a:outerShdw>
                </a:effectLst>
              </a:rPr>
              <a:t>tema principal</a:t>
            </a:r>
            <a:r>
              <a:rPr lang="es-MX" sz="1200" b="1" dirty="0"/>
              <a:t>.</a:t>
            </a:r>
          </a:p>
          <a:p>
            <a:endParaRPr lang="en-US" sz="1200" b="1" dirty="0"/>
          </a:p>
          <a:p>
            <a:r>
              <a:rPr lang="es-MX" sz="1200" b="1" dirty="0"/>
              <a:t>Pida a los estudiantes que hagan un dibujo del </a:t>
            </a:r>
            <a:r>
              <a:rPr lang="es-MX" sz="1200" b="1" u="sng" dirty="0">
                <a:solidFill>
                  <a:srgbClr val="C00000"/>
                </a:solidFill>
                <a:effectLst>
                  <a:outerShdw blurRad="38100" dist="38100" dir="2700000" algn="tl">
                    <a:srgbClr val="000000">
                      <a:alpha val="43137"/>
                    </a:srgbClr>
                  </a:outerShdw>
                </a:effectLst>
              </a:rPr>
              <a:t>tema </a:t>
            </a:r>
            <a:r>
              <a:rPr lang="es-MX" sz="1200" b="1" u="sng" dirty="0" smtClean="0">
                <a:solidFill>
                  <a:srgbClr val="C00000"/>
                </a:solidFill>
                <a:effectLst>
                  <a:outerShdw blurRad="38100" dist="38100" dir="2700000" algn="tl">
                    <a:srgbClr val="000000">
                      <a:alpha val="43137"/>
                    </a:srgbClr>
                  </a:outerShdw>
                </a:effectLst>
              </a:rPr>
              <a:t>principal</a:t>
            </a:r>
            <a:r>
              <a:rPr lang="en-US" sz="1200" b="1" dirty="0"/>
              <a:t>.</a:t>
            </a:r>
            <a:endParaRPr lang="es-MX" sz="1200" b="1" u="sng" dirty="0">
              <a:solidFill>
                <a:srgbClr val="C00000"/>
              </a:solidFill>
              <a:effectLst>
                <a:outerShdw blurRad="38100" dist="38100" dir="2700000" algn="tl">
                  <a:srgbClr val="000000">
                    <a:alpha val="43137"/>
                  </a:srgbClr>
                </a:outerShdw>
              </a:effectLst>
            </a:endParaRP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366923" y="5699761"/>
            <a:ext cx="2693354" cy="228861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1200" b="1" dirty="0" smtClean="0"/>
              <a:t>Pida  a los estudiantes que </a:t>
            </a:r>
            <a:r>
              <a:rPr lang="es-419" sz="1200" b="1" u="sng" dirty="0" smtClean="0"/>
              <a:t>expliquen más</a:t>
            </a:r>
            <a:r>
              <a:rPr lang="es-419" sz="1200" b="1" dirty="0" smtClean="0"/>
              <a:t> sobre el </a:t>
            </a:r>
            <a:r>
              <a:rPr lang="es-419" sz="1200" b="1" u="sng" dirty="0" smtClean="0">
                <a:solidFill>
                  <a:srgbClr val="C00000"/>
                </a:solidFill>
                <a:effectLst>
                  <a:outerShdw blurRad="38100" dist="38100" dir="2700000" algn="tl">
                    <a:srgbClr val="000000">
                      <a:alpha val="43137"/>
                    </a:srgbClr>
                  </a:outerShdw>
                </a:effectLst>
              </a:rPr>
              <a:t>tema principal.</a:t>
            </a:r>
          </a:p>
          <a:p>
            <a:endParaRPr lang="es-419" sz="1200" b="1" dirty="0" smtClean="0"/>
          </a:p>
          <a:p>
            <a:r>
              <a:rPr lang="es-419" sz="1200" b="1" dirty="0" smtClean="0"/>
              <a:t>Diga a los estudiantes: </a:t>
            </a:r>
            <a:r>
              <a:rPr lang="es-419" sz="1200" b="1" i="1" dirty="0" smtClean="0"/>
              <a:t>“Cuando queremos explicar más sobre </a:t>
            </a:r>
            <a:r>
              <a:rPr lang="es-419" sz="1200" b="1" dirty="0" smtClean="0"/>
              <a:t>(mencione el </a:t>
            </a:r>
            <a:r>
              <a:rPr lang="es-419" sz="1200" b="1" u="sng" dirty="0" smtClean="0">
                <a:solidFill>
                  <a:srgbClr val="C00000"/>
                </a:solidFill>
                <a:effectLst>
                  <a:outerShdw blurRad="38100" dist="38100" dir="2700000" algn="tl">
                    <a:srgbClr val="000000">
                      <a:alpha val="43137"/>
                    </a:srgbClr>
                  </a:outerShdw>
                </a:effectLst>
              </a:rPr>
              <a:t>tema principal</a:t>
            </a:r>
            <a:r>
              <a:rPr lang="es-419" sz="1200" b="1" dirty="0" smtClean="0"/>
              <a:t>)</a:t>
            </a:r>
            <a:r>
              <a:rPr lang="es-419" sz="1200" b="1" i="1" dirty="0" smtClean="0"/>
              <a:t>, podemos buscar para ver qué más pasó.  Estamos buscando </a:t>
            </a:r>
            <a:r>
              <a:rPr lang="es-419" sz="1200" b="1" i="1" u="sng" dirty="0" smtClean="0">
                <a:solidFill>
                  <a:srgbClr val="C00000"/>
                </a:solidFill>
                <a:effectLst>
                  <a:outerShdw blurRad="38100" dist="38100" dir="2700000" algn="tl">
                    <a:srgbClr val="000000">
                      <a:alpha val="43137"/>
                    </a:srgbClr>
                  </a:outerShdw>
                </a:effectLst>
              </a:rPr>
              <a:t>ideas</a:t>
            </a:r>
            <a:r>
              <a:rPr lang="es-419" sz="1200" b="1" i="1" dirty="0" smtClean="0"/>
              <a:t> y </a:t>
            </a:r>
            <a:r>
              <a:rPr lang="es-419" sz="1200" b="1" i="1" u="sng" dirty="0" smtClean="0">
                <a:solidFill>
                  <a:srgbClr val="C00000"/>
                </a:solidFill>
                <a:effectLst>
                  <a:outerShdw blurRad="38100" dist="38100" dir="2700000" algn="tl">
                    <a:srgbClr val="000000">
                      <a:alpha val="43137"/>
                    </a:srgbClr>
                  </a:outerShdw>
                </a:effectLst>
              </a:rPr>
              <a:t>detalles</a:t>
            </a:r>
            <a:r>
              <a:rPr lang="es-419" sz="1200" b="1" i="1" dirty="0" smtClean="0"/>
              <a:t>.  </a:t>
            </a:r>
          </a:p>
          <a:p>
            <a:endParaRPr lang="es-419" sz="1200" b="1" dirty="0" smtClean="0"/>
          </a:p>
          <a:p>
            <a:r>
              <a:rPr lang="es-419" sz="1200" b="1" dirty="0" smtClean="0"/>
              <a:t>Pregunte a los estudiantes</a:t>
            </a:r>
            <a:r>
              <a:rPr lang="es-419" sz="1200" b="1" i="1" dirty="0" smtClean="0"/>
              <a:t>: “¿Qué </a:t>
            </a:r>
            <a:r>
              <a:rPr lang="es-419" sz="1200" b="1" i="1" u="sng" dirty="0" smtClean="0">
                <a:solidFill>
                  <a:srgbClr val="C00000"/>
                </a:solidFill>
                <a:effectLst>
                  <a:outerShdw blurRad="38100" dist="38100" dir="2700000" algn="tl">
                    <a:srgbClr val="000000">
                      <a:alpha val="43137"/>
                    </a:srgbClr>
                  </a:outerShdw>
                </a:effectLst>
              </a:rPr>
              <a:t>ideas </a:t>
            </a:r>
            <a:r>
              <a:rPr lang="es-419" sz="1200" b="1" i="1" dirty="0" smtClean="0"/>
              <a:t>o </a:t>
            </a:r>
            <a:r>
              <a:rPr lang="es-419" sz="1200" b="1" i="1" u="sng" dirty="0" smtClean="0">
                <a:solidFill>
                  <a:srgbClr val="C00000"/>
                </a:solidFill>
                <a:effectLst>
                  <a:outerShdw blurRad="38100" dist="38100" dir="2700000" algn="tl">
                    <a:srgbClr val="000000">
                      <a:alpha val="43137"/>
                    </a:srgbClr>
                  </a:outerShdw>
                </a:effectLst>
              </a:rPr>
              <a:t>detalles </a:t>
            </a:r>
            <a:r>
              <a:rPr lang="es-419" sz="1200" b="1" i="1" dirty="0" smtClean="0"/>
              <a:t> puedes encontrar y contar sobre ellos?”</a:t>
            </a:r>
            <a:endParaRPr lang="es-419" sz="1200" b="1" i="1" dirty="0"/>
          </a:p>
        </p:txBody>
      </p:sp>
      <p:sp>
        <p:nvSpPr>
          <p:cNvPr id="15" name="Rounded Rectangle 14"/>
          <p:cNvSpPr/>
          <p:nvPr/>
        </p:nvSpPr>
        <p:spPr>
          <a:xfrm>
            <a:off x="7010400" y="6096000"/>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64176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dirty="0"/>
              <a:t>Recuerde que los estudiantes necesitarán tener una </a:t>
            </a:r>
            <a:r>
              <a:rPr lang="es-MX" dirty="0" smtClean="0"/>
              <a:t>hoja de </a:t>
            </a:r>
            <a:r>
              <a:rPr lang="es-MX" dirty="0"/>
              <a:t>toma de notas para </a:t>
            </a:r>
            <a:r>
              <a:rPr lang="es-MX" u="sng" dirty="0"/>
              <a:t>cada</a:t>
            </a:r>
            <a:r>
              <a:rPr lang="es-MX" dirty="0"/>
              <a:t> pasaje</a:t>
            </a:r>
            <a:r>
              <a:rPr lang="es-MX" dirty="0" smtClean="0"/>
              <a:t>.</a:t>
            </a:r>
            <a:endParaRPr lang="es-MX" dirty="0"/>
          </a:p>
        </p:txBody>
      </p:sp>
      <p:sp>
        <p:nvSpPr>
          <p:cNvPr id="17" name="Rectangle 16"/>
          <p:cNvSpPr/>
          <p:nvPr/>
        </p:nvSpPr>
        <p:spPr>
          <a:xfrm>
            <a:off x="259080" y="6367028"/>
            <a:ext cx="3627120" cy="3310372"/>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u="sng" dirty="0">
                <a:solidFill>
                  <a:srgbClr val="002060"/>
                </a:solidFill>
              </a:rPr>
              <a:t>Diferenciación </a:t>
            </a:r>
            <a:r>
              <a:rPr lang="en-US" sz="1200" b="1" dirty="0" smtClean="0">
                <a:solidFill>
                  <a:srgbClr val="002060"/>
                </a:solidFill>
              </a:rPr>
              <a:t>:</a:t>
            </a:r>
          </a:p>
          <a:p>
            <a:r>
              <a:rPr lang="es-MX" sz="1100" b="1" dirty="0">
                <a:solidFill>
                  <a:srgbClr val="002060"/>
                </a:solidFill>
              </a:rPr>
              <a:t>Para los estudiantes que necesitan más páginas- imprima cuántas sean necesarias. En kínder, usted puede desarrollar progresivamente a los estudiantes pidiéndoles que comiencen haciendo un dibujo sobre la idea principal,  y luego, en otra lección, moverse a detalles e ideas. Los estudiantes que se beneficiarían con el enriquecimiento, pueden continuar con detalles más específicos o un texto nuevo</a:t>
            </a:r>
            <a:r>
              <a:rPr lang="en-US" sz="1100" b="1" dirty="0" smtClean="0">
                <a:solidFill>
                  <a:srgbClr val="002060"/>
                </a:solidFill>
              </a:rPr>
              <a:t>.</a:t>
            </a:r>
          </a:p>
          <a:p>
            <a:endParaRPr lang="en-US" sz="1100" b="1" dirty="0">
              <a:solidFill>
                <a:srgbClr val="002060"/>
              </a:solidFill>
            </a:endParaRPr>
          </a:p>
          <a:p>
            <a:r>
              <a:rPr lang="es-MX" sz="1100" b="1" dirty="0">
                <a:solidFill>
                  <a:srgbClr val="002060"/>
                </a:solidFill>
              </a:rPr>
              <a:t>Para los estudiantes que necesitan instrucción más directa</a:t>
            </a:r>
            <a:r>
              <a:rPr lang="en-US" sz="1100" b="1" dirty="0" smtClean="0">
                <a:solidFill>
                  <a:srgbClr val="002060"/>
                </a:solidFill>
              </a:rPr>
              <a:t> </a:t>
            </a:r>
            <a:r>
              <a:rPr lang="en-US" sz="1100" b="1" dirty="0">
                <a:solidFill>
                  <a:srgbClr val="002060"/>
                </a:solidFill>
              </a:rPr>
              <a:t>– </a:t>
            </a:r>
            <a:r>
              <a:rPr lang="es-MX" sz="1100" b="1" dirty="0">
                <a:solidFill>
                  <a:srgbClr val="002060"/>
                </a:solidFill>
              </a:rPr>
              <a:t>enseñe cada parte en mini lecciones. Estos conceptos pueden enseñarse por separado: </a:t>
            </a:r>
            <a:endParaRPr lang="en-US" sz="1100" b="1" dirty="0">
              <a:solidFill>
                <a:srgbClr val="002060"/>
              </a:solidFill>
            </a:endParaRPr>
          </a:p>
          <a:p>
            <a:pPr marL="413774" indent="-175935">
              <a:buFont typeface="Arial" panose="020B0604020202020204" pitchFamily="34" charset="0"/>
              <a:buChar char="•"/>
            </a:pPr>
            <a:r>
              <a:rPr lang="en-US" sz="1100" b="1" dirty="0" err="1" smtClean="0">
                <a:solidFill>
                  <a:srgbClr val="002060"/>
                </a:solidFill>
              </a:rPr>
              <a:t>Tema</a:t>
            </a:r>
            <a:r>
              <a:rPr lang="en-US" sz="1100" b="1" dirty="0" smtClean="0">
                <a:solidFill>
                  <a:srgbClr val="002060"/>
                </a:solidFill>
              </a:rPr>
              <a:t> principal</a:t>
            </a:r>
            <a:endParaRPr lang="en-US" sz="1100" b="1" dirty="0">
              <a:solidFill>
                <a:srgbClr val="002060"/>
              </a:solidFill>
            </a:endParaRP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err="1" smtClean="0">
                <a:solidFill>
                  <a:srgbClr val="002060"/>
                </a:solidFill>
              </a:rPr>
              <a:t>Detalles</a:t>
            </a:r>
            <a:endParaRPr lang="en-US" sz="1100" b="1" dirty="0">
              <a:solidFill>
                <a:srgbClr val="002060"/>
              </a:solidFill>
            </a:endParaRPr>
          </a:p>
          <a:p>
            <a:r>
              <a:rPr lang="es-MX" sz="1100" b="1" dirty="0">
                <a:solidFill>
                  <a:srgbClr val="002060"/>
                </a:solidFill>
              </a:rPr>
              <a:t>Los estudiantes ELL pueden necesitar que cada parte sea enseñada usando una estructura del lenguaje (oración) que enfatice palabras de transición</a:t>
            </a:r>
            <a:r>
              <a:rPr lang="en-US" sz="1100" b="1" dirty="0" smtClean="0">
                <a:solidFill>
                  <a:srgbClr val="002060"/>
                </a:solidFill>
              </a:rPr>
              <a:t>. </a:t>
            </a:r>
            <a:endParaRPr lang="en-US" sz="1100" b="1" dirty="0">
              <a:solidFill>
                <a:srgbClr val="002060"/>
              </a:solidFill>
            </a:endParaRPr>
          </a:p>
        </p:txBody>
      </p:sp>
    </p:spTree>
    <p:extLst>
      <p:ext uri="{BB962C8B-B14F-4D97-AF65-F5344CB8AC3E}">
        <p14:creationId xmlns:p14="http://schemas.microsoft.com/office/powerpoint/2010/main" val="941258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22</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s-ES" sz="1900" dirty="0"/>
              <a:t>Nombre </a:t>
            </a:r>
            <a:r>
              <a:rPr lang="en-US" sz="1900" dirty="0" smtClean="0"/>
              <a:t>_____________________</a:t>
            </a:r>
            <a:endParaRPr lang="en-US" sz="1900" dirty="0"/>
          </a:p>
          <a:p>
            <a:endParaRPr lang="en-US" dirty="0" smtClean="0"/>
          </a:p>
          <a:p>
            <a:r>
              <a:rPr lang="es-419" dirty="0"/>
              <a:t>¿De qué trata el texto en su mayoría?  Este es el tema principal.</a:t>
            </a:r>
          </a:p>
          <a:p>
            <a:endParaRPr lang="en-US" dirty="0" smtClean="0"/>
          </a:p>
          <a:p>
            <a:pPr algn="ctr"/>
            <a:r>
              <a:rPr lang="es-MX" dirty="0"/>
              <a:t>Haz un dibujo del </a:t>
            </a:r>
            <a:r>
              <a:rPr lang="es-MX" u="sng" dirty="0"/>
              <a:t>tema principal</a:t>
            </a:r>
            <a:r>
              <a:rPr lang="en-US" dirty="0" smtClean="0"/>
              <a:t>.</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s-MX" sz="1800" dirty="0"/>
              <a:t>Usa 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67627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23</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92382220"/>
              </p:ext>
            </p:extLst>
          </p:nvPr>
        </p:nvGraphicFramePr>
        <p:xfrm>
          <a:off x="304800" y="318348"/>
          <a:ext cx="7121445" cy="6707292"/>
        </p:xfrm>
        <a:graphic>
          <a:graphicData uri="http://schemas.openxmlformats.org/drawingml/2006/table">
            <a:tbl>
              <a:tblPr firstRow="1" bandRow="1">
                <a:tableStyleId>{5940675A-B579-460E-94D1-54222C63F5DA}</a:tableStyleId>
              </a:tblPr>
              <a:tblGrid>
                <a:gridCol w="7121445"/>
              </a:tblGrid>
              <a:tr h="672252">
                <a:tc>
                  <a:txBody>
                    <a:bodyPr/>
                    <a:lstStyle/>
                    <a:p>
                      <a:pPr algn="l"/>
                      <a:r>
                        <a:rPr lang="es-419" sz="1700" b="1" u="none" noProof="0" dirty="0" smtClean="0"/>
                        <a:t>15. </a:t>
                      </a:r>
                      <a:r>
                        <a:rPr lang="es-419" sz="1700" b="0" u="sng" noProof="0" dirty="0" smtClean="0"/>
                        <a:t>Clave</a:t>
                      </a:r>
                      <a:r>
                        <a:rPr lang="es-419" sz="1700" b="0" u="sng" baseline="0" noProof="0" dirty="0" smtClean="0"/>
                        <a:t> p</a:t>
                      </a:r>
                      <a:r>
                        <a:rPr lang="es-419" sz="1700" u="sng" noProof="0" dirty="0" smtClean="0"/>
                        <a:t>ara la Tarea de rendimiento: </a:t>
                      </a:r>
                    </a:p>
                    <a:p>
                      <a:pPr algn="l"/>
                      <a:endParaRPr lang="es-419" sz="1700" u="sng" noProof="0" dirty="0" smtClean="0"/>
                    </a:p>
                    <a:p>
                      <a:pPr algn="l"/>
                      <a:r>
                        <a:rPr lang="es-419" sz="1200" b="1" i="0" u="none" noProof="0" dirty="0" smtClean="0"/>
                        <a:t>CCSS.ELA-Literatura.W.K.1</a:t>
                      </a:r>
                    </a:p>
                    <a:p>
                      <a:pPr algn="l"/>
                      <a:r>
                        <a:rPr lang="es-419" sz="1200" b="0" u="none" noProof="0" dirty="0" smtClean="0"/>
                        <a:t>Utilizan una combinación de dibujo, dictado y escritura para redactar propuestas de opinión en las que le dicen a un lector cuál es el tema o el nombre del libro sobre el que están escribiendo y expresan su opinión o preferencia sobre el tema o el libro (por ejemplo: Mi libro favorito es . . .).</a:t>
                      </a:r>
                    </a:p>
                    <a:p>
                      <a:pPr algn="l"/>
                      <a:endParaRPr lang="es-419" sz="1200" b="0" u="none" noProof="0" dirty="0" smtClean="0"/>
                    </a:p>
                    <a:p>
                      <a:pPr marL="574675" indent="-574675" algn="l"/>
                      <a:r>
                        <a:rPr lang="es-419" sz="1700" b="1" noProof="0" dirty="0" smtClean="0"/>
                        <a:t>Tarea</a:t>
                      </a:r>
                      <a:r>
                        <a:rPr lang="es-419" sz="1700" noProof="0" dirty="0" smtClean="0"/>
                        <a:t>:  </a:t>
                      </a:r>
                      <a:r>
                        <a:rPr lang="es-ES" sz="1700" b="1" noProof="0" dirty="0" smtClean="0"/>
                        <a:t>¿Cuál es tu estación favorita y por qué?  Utiliza ideas y detalles de los cuentos que leímos en tus dibujos y en las palabras que escribas.</a:t>
                      </a:r>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88499">
                <a:tc>
                  <a:txBody>
                    <a:bodyPr/>
                    <a:lstStyle/>
                    <a:p>
                      <a:pPr algn="ctr"/>
                      <a:r>
                        <a:rPr lang="es-419" sz="1700" b="1" noProof="0" dirty="0" smtClean="0"/>
                        <a:t>Mi estación favorita</a:t>
                      </a:r>
                      <a:endParaRPr lang="es-419" sz="1700" b="1" noProof="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4272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2980591"/>
              </p:ext>
            </p:extLst>
          </p:nvPr>
        </p:nvGraphicFramePr>
        <p:xfrm>
          <a:off x="304800" y="4323238"/>
          <a:ext cx="7010400" cy="2705946"/>
        </p:xfrm>
        <a:graphic>
          <a:graphicData uri="http://schemas.openxmlformats.org/drawingml/2006/table">
            <a:tbl>
              <a:tblPr firstRow="1" bandRow="1">
                <a:tableStyleId>{5940675A-B579-460E-94D1-54222C63F5DA}</a:tableStyleId>
              </a:tblPr>
              <a:tblGrid>
                <a:gridCol w="684535"/>
                <a:gridCol w="553244"/>
                <a:gridCol w="553244"/>
                <a:gridCol w="435711"/>
                <a:gridCol w="778727"/>
                <a:gridCol w="661194"/>
                <a:gridCol w="661194"/>
                <a:gridCol w="682168"/>
                <a:gridCol w="424320"/>
                <a:gridCol w="445294"/>
                <a:gridCol w="445294"/>
                <a:gridCol w="685475"/>
              </a:tblGrid>
              <a:tr h="478971">
                <a:tc gridSpan="12">
                  <a:txBody>
                    <a:bodyPr/>
                    <a:lstStyle/>
                    <a:p>
                      <a:r>
                        <a:rPr lang="es-419" sz="1300" b="0" noProof="0" dirty="0" smtClean="0"/>
                        <a:t>Los estudiantes reciben 3 puntajes, uno por cada criterio. En kínder, utilice su juicio junto con la </a:t>
                      </a:r>
                      <a:r>
                        <a:rPr lang="es-419" sz="1300" b="1" noProof="0" dirty="0" smtClean="0"/>
                        <a:t>rúbrica de escritura (que</a:t>
                      </a:r>
                      <a:r>
                        <a:rPr lang="es-419" sz="1300" b="1" baseline="0" noProof="0" dirty="0" smtClean="0"/>
                        <a:t> sigue) </a:t>
                      </a:r>
                      <a:r>
                        <a:rPr lang="es-419" sz="1300" b="0" noProof="0" dirty="0" smtClean="0"/>
                        <a:t>para decidir</a:t>
                      </a:r>
                      <a:r>
                        <a:rPr lang="es-419" sz="1300" b="0" baseline="0" noProof="0" dirty="0" smtClean="0"/>
                        <a:t> cómo el producto final representa mejor cada una de estas áreas. </a:t>
                      </a:r>
                      <a:endParaRPr lang="es-419"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Propósito y  Organización (4)</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Utiliza dibujos y escribe para componer</a:t>
                      </a:r>
                    </a:p>
                    <a:p>
                      <a:pPr marL="171450" indent="-171450">
                        <a:buFont typeface="Arial" panose="020B0604020202020204" pitchFamily="34" charset="0"/>
                        <a:buChar char="•"/>
                      </a:pPr>
                      <a:r>
                        <a:rPr lang="es-419" sz="900" b="0" dirty="0" smtClean="0"/>
                        <a:t>Explica más sobre el tema (estación</a:t>
                      </a:r>
                      <a:r>
                        <a:rPr lang="es-419" sz="900" b="0" baseline="0" dirty="0" smtClean="0"/>
                        <a:t> favorita</a:t>
                      </a:r>
                      <a:r>
                        <a:rPr lang="es-419" sz="900" b="0" dirty="0" smtClean="0"/>
                        <a:t>)</a:t>
                      </a:r>
                    </a:p>
                    <a:p>
                      <a:pPr marL="171450" indent="-171450">
                        <a:buFont typeface="Arial" panose="020B0604020202020204" pitchFamily="34" charset="0"/>
                        <a:buChar char="•"/>
                      </a:pPr>
                      <a:r>
                        <a:rPr lang="es-419" sz="900" b="0" dirty="0" smtClean="0"/>
                        <a:t>Conecta el tema (la</a:t>
                      </a:r>
                      <a:r>
                        <a:rPr lang="es-419" sz="900" b="0" baseline="0" dirty="0" smtClean="0"/>
                        <a:t> estación favorita) </a:t>
                      </a:r>
                      <a:r>
                        <a:rPr lang="es-419" sz="900" b="0" dirty="0" smtClean="0"/>
                        <a:t>con palabras o dibujos que muestran</a:t>
                      </a:r>
                      <a:r>
                        <a:rPr lang="es-419" sz="900" b="0" baseline="0" dirty="0" smtClean="0"/>
                        <a:t> </a:t>
                      </a:r>
                      <a:r>
                        <a:rPr lang="es-419" sz="900" b="0" dirty="0" smtClean="0"/>
                        <a:t>detalles sobre la estación favorita</a:t>
                      </a:r>
                    </a:p>
                    <a:p>
                      <a:pPr marL="171450" indent="-171450">
                        <a:buFont typeface="Arial" panose="020B0604020202020204" pitchFamily="34" charset="0"/>
                        <a:buChar char="•"/>
                      </a:pPr>
                      <a:endParaRPr lang="es-419" sz="900" b="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Lenguaje -Elaboración de la evidencia (4)</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Utiliza detalles o ejemplos relevantes para apoyar la opinión sobre la estación favorita</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Utiliza vocabulario que aprendió de los textos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(L.6)</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Utiliza oraciones completas cuando comparte su trabajo</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9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L.K.1f</a:t>
                      </a:r>
                      <a:endParaRPr kumimoji="0" lang="es-419" sz="900" b="1" i="0" u="none" strike="noStrike" kern="1200" cap="none" spc="0" normalizeH="0" baseline="0" noProof="0" dirty="0">
                        <a:ln>
                          <a:noFill/>
                        </a:ln>
                        <a:solidFill>
                          <a:prstClr val="black"/>
                        </a:solidFill>
                        <a:effectLst/>
                        <a:uLnTx/>
                        <a:uFillTx/>
                        <a:latin typeface="+mn-lt"/>
                        <a:ea typeface="+mn-ea"/>
                        <a:cs typeface="+mn-cs"/>
                      </a:endParaRPr>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Convenciones (4)</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Usa palabras o letras apropiadas para su edad, especialmente letras mayúsculas y minúsculas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L.K.1a</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900" b="0" i="0" u="none" strike="noStrike" kern="1200" cap="none" spc="0" normalizeH="0" baseline="0" noProof="0" dirty="0" smtClean="0">
                          <a:ln>
                            <a:noFill/>
                          </a:ln>
                          <a:solidFill>
                            <a:prstClr val="black"/>
                          </a:solidFill>
                          <a:effectLst/>
                          <a:uLnTx/>
                          <a:uFillTx/>
                          <a:latin typeface="+mn-lt"/>
                          <a:ea typeface="+mn-ea"/>
                          <a:cs typeface="+mn-cs"/>
                        </a:rPr>
                        <a:t>Si comparte su trabajo, utiliza una gramática apropiada para su edad, así como cualquier pronombre en plural.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L.K.1c</a:t>
                      </a:r>
                      <a:endParaRPr kumimoji="0" lang="es-419" sz="900" b="1" i="0" u="none" strike="noStrike" kern="1200" cap="none" spc="0" normalizeH="0" baseline="0" noProof="0" dirty="0">
                        <a:ln>
                          <a:noFill/>
                        </a:ln>
                        <a:solidFill>
                          <a:prstClr val="black"/>
                        </a:solidFill>
                        <a:effectLst/>
                        <a:uLnTx/>
                        <a:uFillTx/>
                        <a:latin typeface="+mn-lt"/>
                        <a:ea typeface="+mn-ea"/>
                        <a:cs typeface="+mn-cs"/>
                      </a:endParaRPr>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s-419" sz="1700" b="1" dirty="0" smtClean="0"/>
                        <a:t>4</a:t>
                      </a:r>
                      <a:endParaRPr lang="es-419" sz="1700" b="1" dirty="0"/>
                    </a:p>
                  </a:txBody>
                  <a:tcPr marL="97155" marR="97155" marT="47897" marB="47897"/>
                </a:tc>
                <a:tc>
                  <a:txBody>
                    <a:bodyPr/>
                    <a:lstStyle/>
                    <a:p>
                      <a:pPr algn="ctr"/>
                      <a:r>
                        <a:rPr lang="es-419" sz="1700" b="1" dirty="0" smtClean="0"/>
                        <a:t>1</a:t>
                      </a:r>
                      <a:endParaRPr lang="es-419" sz="1700" b="1" dirty="0"/>
                    </a:p>
                  </a:txBody>
                  <a:tcPr marL="97155" marR="97155" marT="47897" marB="47897"/>
                </a:tc>
                <a:tc>
                  <a:txBody>
                    <a:bodyPr/>
                    <a:lstStyle/>
                    <a:p>
                      <a:pPr algn="ctr"/>
                      <a:r>
                        <a:rPr lang="es-419" sz="1700" b="1" dirty="0" smtClean="0"/>
                        <a:t>2</a:t>
                      </a:r>
                      <a:endParaRPr lang="es-419" sz="1700" b="1" dirty="0"/>
                    </a:p>
                  </a:txBody>
                  <a:tcPr marL="97155" marR="97155" marT="47897" marB="47897"/>
                </a:tc>
                <a:tc>
                  <a:txBody>
                    <a:bodyPr/>
                    <a:lstStyle/>
                    <a:p>
                      <a:pPr algn="ctr"/>
                      <a:r>
                        <a:rPr lang="es-419" sz="1700" b="1" dirty="0" smtClean="0"/>
                        <a:t>3</a:t>
                      </a:r>
                      <a:endParaRPr lang="es-419" sz="1700" b="1" dirty="0"/>
                    </a:p>
                  </a:txBody>
                  <a:tcPr marL="97155" marR="97155" marT="47897" marB="47897"/>
                </a:tc>
                <a:tc>
                  <a:txBody>
                    <a:bodyPr/>
                    <a:lstStyle/>
                    <a:p>
                      <a:pPr algn="ctr"/>
                      <a:r>
                        <a:rPr lang="es-419" sz="1700" b="1" dirty="0" smtClean="0"/>
                        <a:t>4</a:t>
                      </a:r>
                      <a:endParaRPr lang="es-419"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s-419" sz="1700" b="1" dirty="0" smtClean="0"/>
                        <a:t>Puntaje</a:t>
                      </a:r>
                      <a:r>
                        <a:rPr lang="es-419" sz="1700" b="1" baseline="0" dirty="0" smtClean="0"/>
                        <a:t> t</a:t>
                      </a:r>
                      <a:r>
                        <a:rPr lang="es-419" sz="1700" b="1" dirty="0" smtClean="0"/>
                        <a:t>otal     /12</a:t>
                      </a:r>
                      <a:endParaRPr lang="es-419"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756006" y="2895600"/>
            <a:ext cx="6219031" cy="1143000"/>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s-419" sz="1400" b="1" dirty="0">
                <a:solidFill>
                  <a:schemeClr val="tx1"/>
                </a:solidFill>
              </a:rPr>
              <a:t>Pregunta #17 (Tarea de rendimiento) es opcional.  </a:t>
            </a:r>
            <a:r>
              <a:rPr lang="es-419" sz="1400" dirty="0">
                <a:solidFill>
                  <a:schemeClr val="tx1"/>
                </a:solidFill>
              </a:rPr>
              <a:t>Si se califica, los estándares de lenguaje </a:t>
            </a:r>
            <a:r>
              <a:rPr lang="es-419" sz="1400" b="1" dirty="0">
                <a:solidFill>
                  <a:schemeClr val="tx1"/>
                </a:solidFill>
              </a:rPr>
              <a:t>L.K.6</a:t>
            </a:r>
            <a:r>
              <a:rPr lang="es-419" sz="1400" dirty="0">
                <a:solidFill>
                  <a:schemeClr val="tx1"/>
                </a:solidFill>
              </a:rPr>
              <a:t> (utilizar palabras aprendidas de los textos) y </a:t>
            </a:r>
            <a:r>
              <a:rPr lang="es-419" sz="1400" b="1" dirty="0">
                <a:solidFill>
                  <a:schemeClr val="tx1"/>
                </a:solidFill>
              </a:rPr>
              <a:t>L.K.1a </a:t>
            </a:r>
            <a:r>
              <a:rPr lang="es-419" sz="1400" dirty="0">
                <a:solidFill>
                  <a:schemeClr val="tx1"/>
                </a:solidFill>
              </a:rPr>
              <a:t>(uso de letras mayúsculas y minúsculas) como aparecen listados en la portada de esta evaluación, </a:t>
            </a:r>
            <a:r>
              <a:rPr lang="es-419" sz="1400" b="1" dirty="0">
                <a:solidFill>
                  <a:schemeClr val="tx1"/>
                </a:solidFill>
              </a:rPr>
              <a:t>están integrados en la clave de puntuación a continuación. </a:t>
            </a:r>
            <a:r>
              <a:rPr lang="es-419" sz="1400" dirty="0">
                <a:solidFill>
                  <a:schemeClr val="tx1"/>
                </a:solidFill>
              </a:rPr>
              <a:t>En los grados 1 – 6, lenguaje y vocabulario, y editar y clarificar se evalúan por separado</a:t>
            </a:r>
            <a:r>
              <a:rPr lang="es-419" sz="1400" b="1" dirty="0">
                <a:solidFill>
                  <a:schemeClr val="tx1"/>
                </a:solidFill>
              </a:rPr>
              <a:t>.</a:t>
            </a:r>
            <a:endParaRPr lang="es-419" sz="1400" dirty="0">
              <a:solidFill>
                <a:schemeClr val="tx1"/>
              </a:solidFill>
            </a:endParaRPr>
          </a:p>
          <a:p>
            <a:r>
              <a:rPr lang="en-US" sz="1400" b="1" dirty="0" smtClean="0">
                <a:solidFill>
                  <a:schemeClr val="tx1"/>
                </a:solidFill>
              </a:rPr>
              <a:t> </a:t>
            </a:r>
            <a:endParaRPr lang="en-US" sz="1400" b="1" dirty="0">
              <a:solidFill>
                <a:schemeClr val="tx1"/>
              </a:solidFill>
            </a:endParaRPr>
          </a:p>
        </p:txBody>
      </p:sp>
    </p:spTree>
    <p:extLst>
      <p:ext uri="{BB962C8B-B14F-4D97-AF65-F5344CB8AC3E}">
        <p14:creationId xmlns:p14="http://schemas.microsoft.com/office/powerpoint/2010/main" val="392083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470" y="521419"/>
          <a:ext cx="7304335" cy="7989837"/>
        </p:xfrm>
        <a:graphic>
          <a:graphicData uri="http://schemas.openxmlformats.org/drawingml/2006/table">
            <a:tbl>
              <a:tblPr/>
              <a:tblGrid>
                <a:gridCol w="658986"/>
                <a:gridCol w="1349434"/>
                <a:gridCol w="1424403"/>
                <a:gridCol w="1424403"/>
                <a:gridCol w="1124530"/>
                <a:gridCol w="1322579"/>
              </a:tblGrid>
              <a:tr h="414732">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99AB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D25F"/>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84406">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x-none" sz="1200" b="1" noProof="0" dirty="0">
                        <a:effectLst>
                          <a:outerShdw blurRad="38100" dist="38100" dir="2700000" algn="tl">
                            <a:srgbClr val="000000">
                              <a:alpha val="43137"/>
                            </a:srgbClr>
                          </a:outerShdw>
                        </a:effectLst>
                        <a:latin typeface="+mn-lt"/>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a:txBody>
                    <a:bodyPr/>
                    <a:lstStyle/>
                    <a:p>
                      <a:pPr marL="0" marR="0" algn="ctr">
                        <a:lnSpc>
                          <a:spcPct val="115000"/>
                        </a:lnSpc>
                        <a:spcBef>
                          <a:spcPts val="0"/>
                        </a:spcBef>
                        <a:spcAft>
                          <a:spcPts val="0"/>
                        </a:spcAft>
                      </a:pPr>
                      <a:r>
                        <a:rPr lang="es-PR"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PR" sz="1200" noProof="0" dirty="0">
                        <a:effectLst>
                          <a:outerShdw blurRad="38100" dist="38100" dir="2700000" algn="tl">
                            <a:srgbClr val="000000">
                              <a:alpha val="43137"/>
                            </a:srgbClr>
                          </a:outerShdw>
                        </a:effectLst>
                        <a:latin typeface="+mn-lt"/>
                        <a:ea typeface="Calibri"/>
                        <a:cs typeface="Times New Roman"/>
                      </a:endParaRPr>
                    </a:p>
                  </a:txBody>
                  <a:tcPr marL="88702" marR="2746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vMerge="1">
                  <a:txBody>
                    <a:bodyPr/>
                    <a:lstStyle/>
                    <a:p>
                      <a:endParaRPr lang="en-US"/>
                    </a:p>
                  </a:txBody>
                  <a:tcPr/>
                </a:tc>
              </a:tr>
              <a:tr h="1487628">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Utiliza una combinación de dibujos, dictados y escritura (K) para redactar</a:t>
                      </a:r>
                    </a:p>
                    <a:p>
                      <a:pPr algn="l"/>
                      <a:endParaRPr lang="es-419" sz="800" baseline="0" noProof="0" dirty="0" smtClean="0">
                        <a:solidFill>
                          <a:schemeClr val="tx1"/>
                        </a:solidFill>
                        <a:latin typeface="+mn-lt"/>
                      </a:endParaRPr>
                    </a:p>
                    <a:p>
                      <a:pPr algn="l"/>
                      <a:r>
                        <a:rPr lang="es-419" sz="800" baseline="0" noProof="0" dirty="0" smtClean="0">
                          <a:solidFill>
                            <a:schemeClr val="tx1"/>
                          </a:solidFill>
                          <a:latin typeface="+mn-lt"/>
                        </a:rPr>
                        <a:t>Explica algo más sobre el tema</a:t>
                      </a:r>
                    </a:p>
                    <a:p>
                      <a:pPr algn="l"/>
                      <a:r>
                        <a:rPr lang="es-419" sz="800" b="1" baseline="0" noProof="0" dirty="0" smtClean="0">
                          <a:solidFill>
                            <a:schemeClr val="tx1"/>
                          </a:solidFill>
                          <a:latin typeface="+mn-lt"/>
                        </a:rPr>
                        <a:t>O</a:t>
                      </a:r>
                    </a:p>
                    <a:p>
                      <a:pPr algn="l"/>
                      <a:r>
                        <a:rPr lang="es-419" sz="800" baseline="0" noProof="0" dirty="0" smtClean="0">
                          <a:solidFill>
                            <a:schemeClr val="tx1"/>
                          </a:solidFill>
                          <a:latin typeface="+mn-lt"/>
                        </a:rPr>
                        <a:t>Hace una conexión entre el tema y una idea o ideas más amplias </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La introducción, el cuerpo del contenido y la conclusión, apoyan el enfoque y la razón o razones </a:t>
                      </a:r>
                    </a:p>
                    <a:p>
                      <a:pPr algn="l"/>
                      <a:endParaRPr lang="es-419" sz="800" baseline="0" noProof="0" dirty="0" smtClean="0">
                        <a:solidFill>
                          <a:schemeClr val="tx1"/>
                        </a:solidFill>
                        <a:latin typeface="+mn-lt"/>
                        <a:ea typeface="Calibri"/>
                        <a:cs typeface="Franklin Gothic Book"/>
                      </a:endParaRPr>
                    </a:p>
                    <a:p>
                      <a:pPr algn="l"/>
                      <a:r>
                        <a:rPr lang="es-419" sz="800" baseline="0" noProof="0" dirty="0" smtClean="0">
                          <a:solidFill>
                            <a:schemeClr val="tx1"/>
                          </a:solidFill>
                          <a:latin typeface="+mn-lt"/>
                          <a:ea typeface="Calibri"/>
                          <a:cs typeface="Franklin Gothic Book"/>
                        </a:rPr>
                        <a:t>Utiliza varias transiciones apropiadas (por ejemplo: porque, ya que, y, también, por ejemplo, desde) para conectar ideas</a:t>
                      </a:r>
                      <a:endParaRPr lang="es-419" sz="800" noProof="0" dirty="0">
                        <a:solidFill>
                          <a:schemeClr val="tx1"/>
                        </a:solidFill>
                        <a:latin typeface="+mn-lt"/>
                        <a:ea typeface="Calibri"/>
                        <a:cs typeface="Franklin Gothic Book"/>
                      </a:endParaRP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solidFill>
                            <a:schemeClr val="tx1"/>
                          </a:solidFill>
                          <a:latin typeface="+mn-lt"/>
                        </a:rPr>
                        <a:t>Elabora utilizando una variedad de detalles relevantes, ejemplos, citas, etc. para apoyar el enfoque (opinión) o explicar razones</a:t>
                      </a:r>
                    </a:p>
                    <a:p>
                      <a:pPr algn="l"/>
                      <a:endParaRPr lang="es-419" sz="800" baseline="0" noProof="0" dirty="0" smtClean="0">
                        <a:solidFill>
                          <a:schemeClr val="tx1"/>
                        </a:solidFill>
                        <a:latin typeface="+mn-lt"/>
                      </a:endParaRPr>
                    </a:p>
                    <a:p>
                      <a:pPr algn="l"/>
                      <a:r>
                        <a:rPr lang="es-419" sz="800" baseline="0" noProof="0" dirty="0" smtClean="0">
                          <a:solidFill>
                            <a:schemeClr val="tx1"/>
                          </a:solidFill>
                          <a:latin typeface="+mn-lt"/>
                        </a:rPr>
                        <a:t>Podría utilizar lenguaje figurativo (por ejemplo: imágenes o simbolismos, símil, exageración)</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PR" sz="800" baseline="0" noProof="0" dirty="0" smtClean="0">
                          <a:solidFill>
                            <a:schemeClr val="tx1"/>
                          </a:solidFill>
                          <a:latin typeface="+mn-lt"/>
                        </a:rPr>
                        <a:t>Escoge palabras y frases para causar un efecto (por ejemplo: un vocabulario preciso, concreto,  sensorial)</a:t>
                      </a:r>
                    </a:p>
                    <a:p>
                      <a:pPr algn="l"/>
                      <a:endParaRPr lang="es-PR" sz="800" baseline="0" noProof="0" dirty="0" smtClean="0">
                        <a:solidFill>
                          <a:schemeClr val="tx1"/>
                        </a:solidFill>
                        <a:latin typeface="+mn-lt"/>
                      </a:endParaRPr>
                    </a:p>
                    <a:p>
                      <a:pPr algn="l"/>
                      <a:r>
                        <a:rPr lang="es-PR" sz="800" baseline="0" noProof="0" dirty="0" smtClean="0">
                          <a:solidFill>
                            <a:schemeClr val="tx1"/>
                          </a:solidFill>
                          <a:latin typeface="+mn-lt"/>
                        </a:rPr>
                        <a:t>Utiliza una variedad de oraciones (simples, compuestas, con frases preposicionales)</a:t>
                      </a: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solidFill>
                            <a:schemeClr val="tx1"/>
                          </a:solidFill>
                          <a:latin typeface="+mn-lt"/>
                        </a:rPr>
                        <a:t>Edita con el apoyo de compañeros</a:t>
                      </a:r>
                      <a:r>
                        <a:rPr lang="en-US" sz="800" baseline="0" noProof="0" dirty="0" smtClean="0">
                          <a:solidFill>
                            <a:schemeClr val="tx1"/>
                          </a:solidFill>
                          <a:latin typeface="+mn-lt"/>
                        </a:rPr>
                        <a:t>/</a:t>
                      </a:r>
                      <a:r>
                        <a:rPr lang="x-none" sz="800" baseline="0" noProof="0" dirty="0" smtClean="0">
                          <a:solidFill>
                            <a:schemeClr val="tx1"/>
                          </a:solidFill>
                          <a:latin typeface="+mn-lt"/>
                        </a:rPr>
                        <a:t>recursos</a:t>
                      </a:r>
                      <a:endParaRPr lang="en-US" sz="800" baseline="0" noProof="0" dirty="0" smtClean="0">
                        <a:solidFill>
                          <a:schemeClr val="tx1"/>
                        </a:solidFill>
                        <a:latin typeface="+mn-lt"/>
                      </a:endParaRPr>
                    </a:p>
                    <a:p>
                      <a:pPr algn="l"/>
                      <a:endParaRPr lang="x-none" sz="800" baseline="0" noProof="0" dirty="0" smtClean="0">
                        <a:solidFill>
                          <a:schemeClr val="tx1"/>
                        </a:solidFill>
                        <a:latin typeface="+mn-lt"/>
                      </a:endParaRPr>
                    </a:p>
                    <a:p>
                      <a:pPr algn="l"/>
                      <a:r>
                        <a:rPr lang="es-ES_tradnl" sz="800" baseline="0" noProof="0" dirty="0" smtClean="0">
                          <a:solidFill>
                            <a:schemeClr val="tx1"/>
                          </a:solidFill>
                          <a:latin typeface="+mn-lt"/>
                        </a:rPr>
                        <a:t>Tiene pocos o ningún error en gramática, en el uso de palabras o en la mecánica, de acuerdo al grado</a:t>
                      </a:r>
                      <a:endParaRPr lang="es-ES_tradnl" sz="800" b="0" i="0" u="none" strike="noStrike" noProof="0" dirty="0" smtClean="0">
                        <a:solidFill>
                          <a:schemeClr val="tx1"/>
                        </a:solidFill>
                        <a:latin typeface="+mn-lt"/>
                      </a:endParaRPr>
                    </a:p>
                  </a:txBody>
                  <a:tcPr marL="28675"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028584">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0" i="0" baseline="0" noProof="0" dirty="0" smtClean="0">
                          <a:latin typeface="+mn-lt"/>
                        </a:rPr>
                        <a:t>Identifica claramente el tema (gr. K-3)</a:t>
                      </a:r>
                    </a:p>
                    <a:p>
                      <a:pPr algn="l"/>
                      <a:endParaRPr lang="es-419" sz="800" b="0" i="0" baseline="0" noProof="0" dirty="0" smtClean="0">
                        <a:latin typeface="+mn-lt"/>
                      </a:endParaRPr>
                    </a:p>
                    <a:p>
                      <a:pPr algn="l"/>
                      <a:r>
                        <a:rPr lang="es-419" sz="800" b="0" i="0" baseline="0" noProof="0" dirty="0" smtClean="0">
                          <a:latin typeface="+mn-lt"/>
                        </a:rPr>
                        <a:t>El enfoque (opinión) está claramente expresado </a:t>
                      </a:r>
                    </a:p>
                    <a:p>
                      <a:pPr algn="l"/>
                      <a:r>
                        <a:rPr lang="es-419" sz="800" b="0" i="0" baseline="0" noProof="0" dirty="0" smtClean="0">
                          <a:latin typeface="+mn-lt"/>
                        </a:rPr>
                        <a:t>(gr. K-3).</a:t>
                      </a:r>
                      <a:endParaRPr lang="es-419" sz="800" b="0" i="0" noProof="0" dirty="0">
                        <a:effectLst/>
                        <a:latin typeface="+mn-lt"/>
                        <a:ea typeface="Calibri"/>
                        <a:cs typeface="Times New Roman"/>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Tiene una introducción, cuerpo del contenido y una declaración o sección de  conclusión (gr. 1-3), que apoyan el enfoque (opinión)</a:t>
                      </a:r>
                    </a:p>
                    <a:p>
                      <a:pPr algn="l"/>
                      <a:endParaRPr lang="es-419" sz="800" b="0" i="0" baseline="0" noProof="0" dirty="0" smtClean="0">
                        <a:latin typeface="+mn-lt"/>
                      </a:endParaRPr>
                    </a:p>
                    <a:p>
                      <a:pPr algn="l"/>
                      <a:r>
                        <a:rPr lang="es-419" sz="800" b="0" i="0" baseline="0" noProof="0" dirty="0" smtClean="0">
                          <a:latin typeface="+mn-lt"/>
                        </a:rPr>
                        <a:t>Establece una o más razones para la opinión (gr. 1-3)</a:t>
                      </a:r>
                    </a:p>
                    <a:p>
                      <a:pPr algn="l"/>
                      <a:endParaRPr lang="es-419" sz="800" b="0" i="0" baseline="0" noProof="0" dirty="0" smtClean="0">
                        <a:latin typeface="+mn-lt"/>
                      </a:endParaRPr>
                    </a:p>
                    <a:p>
                      <a:pPr algn="l"/>
                      <a:r>
                        <a:rPr lang="es-419" sz="800" b="0" i="0" baseline="0" noProof="0" dirty="0" smtClean="0">
                          <a:latin typeface="+mn-lt"/>
                        </a:rPr>
                        <a:t>Utiliza transiciones (por ejemplo: porque, y) para conectar ideas (gr. 2-3) </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noProof="0" dirty="0" smtClean="0">
                          <a:solidFill>
                            <a:srgbClr val="000000"/>
                          </a:solidFill>
                          <a:latin typeface="+mn-lt"/>
                          <a:ea typeface="Calibri"/>
                          <a:cs typeface="Franklin Gothic Book"/>
                        </a:rPr>
                        <a:t>Los dibujos o escritos incluyen</a:t>
                      </a:r>
                      <a:r>
                        <a:rPr lang="es-419" sz="800" b="0" i="0" baseline="0" noProof="0" dirty="0" smtClean="0">
                          <a:solidFill>
                            <a:srgbClr val="000000"/>
                          </a:solidFill>
                          <a:latin typeface="+mn-lt"/>
                          <a:ea typeface="Calibri"/>
                          <a:cs typeface="Franklin Gothic Book"/>
                        </a:rPr>
                        <a:t> detalles relevantes y descriptivos, rótulos (etiquetas)/subtítulos, hechos, o una elaboración que apoya la opinión o razones</a:t>
                      </a:r>
                    </a:p>
                    <a:p>
                      <a:pPr algn="l"/>
                      <a:endParaRPr lang="es-419" sz="800" b="0" i="0" baseline="0" noProof="0" dirty="0" smtClean="0">
                        <a:solidFill>
                          <a:srgbClr val="000000"/>
                        </a:solidFill>
                        <a:latin typeface="+mn-lt"/>
                        <a:ea typeface="Calibri"/>
                        <a:cs typeface="Franklin Gothic Book"/>
                      </a:endParaRPr>
                    </a:p>
                    <a:p>
                      <a:pPr algn="l"/>
                      <a:r>
                        <a:rPr lang="es-419" sz="800" b="0" i="0" baseline="0" noProof="0" dirty="0" smtClean="0">
                          <a:solidFill>
                            <a:srgbClr val="000000"/>
                          </a:solidFill>
                          <a:latin typeface="+mn-lt"/>
                          <a:ea typeface="Calibri"/>
                          <a:cs typeface="Franklin Gothic Book"/>
                        </a:rPr>
                        <a:t>Los detalles son explicados, no simplemente listados</a:t>
                      </a:r>
                      <a:endParaRPr lang="es-419"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PR" sz="800" b="0" i="0" baseline="0" noProof="0" dirty="0" smtClean="0">
                          <a:latin typeface="+mn-lt"/>
                        </a:rPr>
                        <a:t>Uso apropiado de vocabulario (nombres, verbos, plurales, adjetivos, etc.)</a:t>
                      </a:r>
                    </a:p>
                    <a:p>
                      <a:pPr algn="l"/>
                      <a:endParaRPr lang="es-PR" sz="800" b="0" i="0" baseline="0" noProof="0" dirty="0" smtClean="0">
                        <a:latin typeface="+mn-lt"/>
                      </a:endParaRPr>
                    </a:p>
                    <a:p>
                      <a:pPr algn="l"/>
                      <a:r>
                        <a:rPr lang="es-PR" sz="800" b="0" i="0" baseline="0" noProof="0" dirty="0" smtClean="0">
                          <a:latin typeface="+mn-lt"/>
                        </a:rPr>
                        <a:t>Utiliza alguna variedad de tipos de oraciones (declaración, interrogación, exclamación)</a:t>
                      </a:r>
                    </a:p>
                    <a:p>
                      <a:pPr algn="l"/>
                      <a:endParaRPr lang="es-PR" sz="800" b="0" i="0" baseline="0" noProof="0" dirty="0" smtClean="0">
                        <a:latin typeface="+mn-lt"/>
                      </a:endParaRPr>
                    </a:p>
                    <a:p>
                      <a:pPr algn="l"/>
                      <a:r>
                        <a:rPr lang="es-PR" sz="800" b="0" i="0" baseline="0" noProof="0" dirty="0" smtClean="0">
                          <a:latin typeface="+mn-lt"/>
                        </a:rPr>
                        <a:t>Utiliza los comentarios de adultos o compañeros para revisar</a:t>
                      </a:r>
                      <a:endParaRPr lang="es-PR"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a:t>
                      </a:r>
                      <a:r>
                        <a:rPr lang="en-US" sz="800" baseline="0" noProof="0" dirty="0" smtClean="0">
                          <a:latin typeface="+mn-lt"/>
                        </a:rPr>
                        <a:t>,</a:t>
                      </a:r>
                      <a:r>
                        <a:rPr lang="x-none" sz="800" baseline="0" noProof="0" dirty="0" smtClean="0">
                          <a:latin typeface="+mn-lt"/>
                        </a:rPr>
                        <a:t> recursos </a:t>
                      </a:r>
                      <a:r>
                        <a:rPr lang="x-none" sz="800" b="0" i="0" baseline="0" noProof="0" dirty="0" smtClean="0">
                          <a:latin typeface="+mn-lt"/>
                        </a:rPr>
                        <a:t>(gr</a:t>
                      </a:r>
                      <a:r>
                        <a:rPr lang="en-US" sz="800" b="0" i="0" baseline="0" noProof="0" dirty="0" smtClean="0">
                          <a:latin typeface="+mn-lt"/>
                        </a:rPr>
                        <a:t>.</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algn="l"/>
                      <a:r>
                        <a:rPr lang="es-ES_tradnl" sz="800" b="0" i="0" baseline="0" noProof="0" dirty="0" smtClean="0">
                          <a:latin typeface="+mn-lt"/>
                        </a:rPr>
                        <a:t>Los errores menores no interfieren con la comprensión del lector </a:t>
                      </a:r>
                      <a:endParaRPr lang="x-none" sz="800" b="0" i="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70217">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Tiene un tema e intenta un enfoque (opinión), pero el enfoque puede divagar o no ser relevante al tema escogido</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La introducción, el cuerpo del contenido y la conclusión, son evidentes, pero podrían carecer de claridad y coherencia (Por ejemplo: intenta conectar la opinión a la razón, pero la razón tal vez no tenga sentido)</a:t>
                      </a:r>
                      <a:endParaRPr lang="es-419" sz="800" baseline="0" noProof="0" dirty="0" smtClean="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Algunas estrategias de elaboración son evidentes en los dibujos o los escritos (gr. 1-3), o son añadidos con el apoyo o preguntas de compañeros o adultos</a:t>
                      </a:r>
                    </a:p>
                    <a:p>
                      <a:pPr algn="l"/>
                      <a:endParaRPr lang="es-419" sz="800" baseline="0" noProof="0" dirty="0" smtClean="0">
                        <a:latin typeface="+mn-lt"/>
                      </a:endParaRPr>
                    </a:p>
                    <a:p>
                      <a:pPr algn="l"/>
                      <a:r>
                        <a:rPr lang="es-419" sz="800" baseline="0" noProof="0" dirty="0" smtClean="0">
                          <a:latin typeface="+mn-lt"/>
                        </a:rPr>
                        <a:t>Las ideas tal vez no estén totalmente elaboradas o los detalles podrían ser insuficientes para apoyar la opinión</a:t>
                      </a:r>
                      <a:endParaRPr lang="es-419" sz="800" baseline="0" noProof="0" dirty="0" smtClean="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endParaRPr lang="es-ES_tradnl" sz="800" baseline="0" noProof="0" dirty="0" smtClean="0">
                        <a:latin typeface="+mn-lt"/>
                      </a:endParaRPr>
                    </a:p>
                    <a:p>
                      <a:pPr algn="l"/>
                      <a:r>
                        <a:rPr lang="es-ES_tradnl" sz="800" baseline="0" noProof="0" dirty="0" smtClean="0">
                          <a:latin typeface="+mn-lt"/>
                        </a:rPr>
                        <a:t>Dicta, escribe y amplía oraciones completas simples</a:t>
                      </a:r>
                    </a:p>
                    <a:p>
                      <a:pPr algn="l"/>
                      <a:endParaRPr lang="es-ES_tradnl" sz="800" baseline="0" noProof="0" dirty="0" smtClean="0">
                        <a:latin typeface="+mn-lt"/>
                      </a:endParaRPr>
                    </a:p>
                    <a:p>
                      <a:pPr algn="l"/>
                      <a:r>
                        <a:rPr lang="es-ES_tradnl" sz="800" b="0" i="0" baseline="0" noProof="0" dirty="0" smtClean="0">
                          <a:latin typeface="+mn-lt"/>
                        </a:rPr>
                        <a:t>Utiliza los comentarios de adultos o compañeros para revisar</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a:t>
                      </a:r>
                      <a:r>
                        <a:rPr lang="x-none" sz="800" baseline="0" noProof="0" dirty="0" smtClean="0">
                          <a:latin typeface="+mn-lt"/>
                        </a:rPr>
                        <a:t> 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en-US" sz="800" b="0" i="0" baseline="0" noProof="0" dirty="0" smtClean="0">
                        <a:latin typeface="+mn-lt"/>
                      </a:endParaRPr>
                    </a:p>
                    <a:p>
                      <a:pPr algn="l"/>
                      <a:r>
                        <a:rPr lang="x-none" sz="800" b="0" i="0" baseline="0" noProof="0" dirty="0" smtClean="0">
                          <a:latin typeface="+mn-lt"/>
                        </a:rPr>
                        <a:t> </a:t>
                      </a:r>
                      <a:r>
                        <a:rPr lang="es-ES_tradnl" sz="800" baseline="0" noProof="0" dirty="0" smtClean="0">
                          <a:latin typeface="+mn-lt"/>
                        </a:rPr>
                        <a:t>Utiliza una mecánica </a:t>
                      </a:r>
                      <a:r>
                        <a:rPr lang="es-ES_tradnl" sz="800" u="sng" baseline="0" noProof="0" dirty="0" smtClean="0">
                          <a:latin typeface="+mn-lt"/>
                        </a:rPr>
                        <a:t>básica</a:t>
                      </a:r>
                      <a:r>
                        <a:rPr lang="es-ES_tradnl" sz="800" baseline="0" noProof="0" dirty="0" smtClean="0">
                          <a:latin typeface="+mn-lt"/>
                        </a:rPr>
                        <a:t> y palabras apropiadas para el grado, con algunos errores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47858">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Utiliza una combinación de dibujos, dictados y escritura (K) para redactar</a:t>
                      </a:r>
                    </a:p>
                    <a:p>
                      <a:pPr algn="l"/>
                      <a:endParaRPr lang="es-ES" sz="800" baseline="0" noProof="0" dirty="0" smtClean="0">
                        <a:latin typeface="+mn-lt"/>
                      </a:endParaRPr>
                    </a:p>
                    <a:p>
                      <a:pPr algn="l"/>
                      <a:r>
                        <a:rPr lang="es-ES" sz="800" baseline="0" noProof="0" dirty="0" smtClean="0">
                          <a:latin typeface="+mn-lt"/>
                        </a:rPr>
                        <a:t>Intenta identificar un tema, pero carece de enfoque (opinión), o podría tener más de un tema o temas confusos según está expresado</a:t>
                      </a:r>
                    </a:p>
                    <a:p>
                      <a:pPr algn="l"/>
                      <a:endParaRPr lang="es-ES" sz="800" baseline="0" noProof="0" dirty="0" smtClean="0">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Intenta una introducción, cuerpo del contenido y conclusión, pero falta una o más de las partes </a:t>
                      </a:r>
                      <a:endParaRPr lang="es-419" sz="80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No proporciona detalles o intenta añadir detalles a los dibujos o escritos, los cuales pueden ser aleatorios, inexactos o irrelevantes</a:t>
                      </a:r>
                      <a:endParaRPr lang="es-419" sz="800" noProof="0" dirty="0">
                        <a:solidFill>
                          <a:srgbClr val="000000"/>
                        </a:solidFill>
                        <a:latin typeface="+mn-lt"/>
                        <a:ea typeface="Calibri"/>
                        <a:cs typeface="Franklin Gothic Book"/>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endParaRPr lang="es-ES_tradnl" sz="800" baseline="0" noProof="0" dirty="0" smtClean="0">
                        <a:latin typeface="+mn-lt"/>
                      </a:endParaRPr>
                    </a:p>
                    <a:p>
                      <a:pPr algn="l"/>
                      <a:r>
                        <a:rPr lang="es-ES" sz="800" baseline="0" noProof="0" dirty="0" smtClean="0">
                          <a:latin typeface="+mn-lt"/>
                        </a:rPr>
                        <a:t>Utiliza los comentarios de adultos o compañeros para revisar</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 </a:t>
                      </a:r>
                      <a:r>
                        <a:rPr lang="x-none" sz="800" baseline="0" noProof="0" dirty="0" smtClean="0">
                          <a:latin typeface="+mn-lt"/>
                        </a:rPr>
                        <a:t>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_tradnl" sz="800" baseline="0" noProof="0" dirty="0" smtClean="0">
                          <a:latin typeface="+mn-lt"/>
                        </a:rPr>
                        <a:t>Utiliza una mecánica básica por debajo del nivel de grado con errores</a:t>
                      </a:r>
                      <a:endParaRPr lang="es-ES_tradnl" sz="800" b="0" i="0" u="none" strike="noStrike" noProof="0" dirty="0" smtClean="0">
                        <a:solidFill>
                          <a:srgbClr val="000000"/>
                        </a:solidFill>
                        <a:latin typeface="+mn-lt"/>
                      </a:endParaRPr>
                    </a:p>
                    <a:p>
                      <a:pPr algn="l"/>
                      <a:r>
                        <a:rPr lang="es-ES_tradnl" sz="800" baseline="0" noProof="0" dirty="0" smtClean="0">
                          <a:latin typeface="+mn-lt"/>
                        </a:rPr>
                        <a:t> frecuentes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48851">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20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FF0000"/>
                          </a:solidFill>
                          <a:latin typeface="+mn-lt"/>
                        </a:rPr>
                        <a:t>Una respuesta no recibe crédito si no proporciona evidencia de la habilidad para</a:t>
                      </a:r>
                      <a:r>
                        <a:rPr lang="es-ES_tradnl" sz="900" b="0" i="0" u="none" strike="noStrike" baseline="0" noProof="0" dirty="0" smtClean="0">
                          <a:solidFill>
                            <a:srgbClr val="FF0000"/>
                          </a:solidFill>
                          <a:latin typeface="+mn-lt"/>
                        </a:rPr>
                        <a:t> </a:t>
                      </a:r>
                      <a:r>
                        <a:rPr lang="es-ES_tradnl" sz="900" b="0" i="0" u="none" strike="noStrike" noProof="0" dirty="0" smtClean="0">
                          <a:solidFill>
                            <a:srgbClr val="FF0000"/>
                          </a:solidFill>
                          <a:latin typeface="+mn-lt"/>
                        </a:rPr>
                        <a:t> [</a:t>
                      </a:r>
                      <a:r>
                        <a:rPr lang="es-ES_tradnl" sz="900" b="0" i="1" u="none" strike="noStrike" noProof="0" dirty="0" smtClean="0">
                          <a:solidFill>
                            <a:srgbClr val="FF0000"/>
                          </a:solidFill>
                          <a:latin typeface="+mn-lt"/>
                        </a:rPr>
                        <a:t>completar con el lenguaje clave del objetivo deseado</a:t>
                      </a:r>
                      <a:r>
                        <a:rPr lang="es-ES_tradnl" sz="900" b="0" i="0" u="none" strike="noStrike" noProof="0" dirty="0" smtClean="0">
                          <a:solidFill>
                            <a:srgbClr val="FF0000"/>
                          </a:solidFill>
                          <a:latin typeface="+mn-lt"/>
                        </a:rPr>
                        <a:t>].</a:t>
                      </a:r>
                      <a:endParaRPr lang="es-ES_tradnl" sz="900" b="0" i="0" u="none" strike="noStrike" noProof="0" dirty="0">
                        <a:solidFill>
                          <a:srgbClr val="FF0000"/>
                        </a:solidFill>
                        <a:latin typeface="+mn-lt"/>
                      </a:endParaRPr>
                    </a:p>
                  </a:txBody>
                  <a:tcPr marL="89962" marR="10223" marT="9656"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87708" y="227859"/>
            <a:ext cx="7047048" cy="334282"/>
          </a:xfrm>
          <a:prstGeom prst="rect">
            <a:avLst/>
          </a:prstGeom>
        </p:spPr>
        <p:txBody>
          <a:bodyPr wrap="square" lIns="94955" tIns="47478" rIns="94955" bIns="47478">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549" b="1" dirty="0">
                <a:effectLst>
                  <a:outerShdw blurRad="38100" dist="38100" dir="2700000" algn="tl">
                    <a:srgbClr val="000000">
                      <a:alpha val="43137"/>
                    </a:srgbClr>
                  </a:outerShdw>
                </a:effectLst>
              </a:rPr>
              <a:t>Grados K - 2: Rúbrica genérica de 4 puntos para un escrito que exprese una Opinión </a:t>
            </a:r>
            <a:endParaRPr lang="es-419" sz="1549"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lgn="ctr"/>
            <a:fld id="{6E8A0ECE-C9E2-4B32-8A0E-7D248228F9D1}" type="slidenum">
              <a:rPr lang="en-US" smtClean="0"/>
              <a:pPr algn="ctr"/>
              <a:t>24</a:t>
            </a:fld>
            <a:endParaRPr lang="en-US" dirty="0"/>
          </a:p>
        </p:txBody>
      </p:sp>
      <p:sp>
        <p:nvSpPr>
          <p:cNvPr id="6" name="TextBox 5"/>
          <p:cNvSpPr txBox="1"/>
          <p:nvPr/>
        </p:nvSpPr>
        <p:spPr>
          <a:xfrm>
            <a:off x="505389" y="8602596"/>
            <a:ext cx="6987348" cy="244041"/>
          </a:xfrm>
          <a:prstGeom prst="rect">
            <a:avLst/>
          </a:prstGeom>
          <a:noFill/>
        </p:spPr>
        <p:txBody>
          <a:bodyPr wrap="square" rtlCol="0">
            <a:spAutoFit/>
          </a:bodyPr>
          <a:lstStyle/>
          <a:p>
            <a:r>
              <a:rPr lang="es-419" sz="986" b="1" u="sng" dirty="0">
                <a:effectLst>
                  <a:outerShdw blurRad="38100" dist="38100" dir="2700000" algn="tl">
                    <a:srgbClr val="000000">
                      <a:alpha val="43137"/>
                    </a:srgbClr>
                  </a:outerShdw>
                </a:effectLst>
              </a:rPr>
              <a:t>NOTA:</a:t>
            </a:r>
            <a:r>
              <a:rPr lang="es-419" sz="986" b="1" dirty="0"/>
              <a:t> Los trabajos de muestra o ejemplo ilustran cómo los descriptores de cada nivel de rendimiento se evidencian en cada grado.  </a:t>
            </a:r>
            <a:endParaRPr lang="es-419" sz="1873" dirty="0"/>
          </a:p>
        </p:txBody>
      </p:sp>
      <p:sp>
        <p:nvSpPr>
          <p:cNvPr id="8" name="TextBox 7"/>
          <p:cNvSpPr txBox="1"/>
          <p:nvPr/>
        </p:nvSpPr>
        <p:spPr>
          <a:xfrm>
            <a:off x="129726" y="8852166"/>
            <a:ext cx="7363011" cy="911403"/>
          </a:xfrm>
          <a:prstGeom prst="rect">
            <a:avLst/>
          </a:prstGeom>
          <a:noFill/>
        </p:spPr>
        <p:txBody>
          <a:bodyPr wrap="square" rtlCol="0">
            <a:spAutoFit/>
          </a:bodyPr>
          <a:lstStyle/>
          <a:p>
            <a:pPr algn="ctr"/>
            <a:r>
              <a:rPr lang="en-US" sz="887" b="1" i="1" dirty="0"/>
              <a:t>Working Drafts of ELA rubrics for assessing CCSS writing standards --- © (2010) Karin Hess, National Center for Assessment [khess@nciea.org] using several </a:t>
            </a:r>
            <a:r>
              <a:rPr lang="en-US" sz="887" i="1" dirty="0"/>
              <a:t>sources: CCSS for writing; Learning Progressions Framework for ELA </a:t>
            </a:r>
            <a:r>
              <a:rPr lang="en-US" sz="887" b="1" i="1" dirty="0"/>
              <a:t>(Hess, 2011); the VT analytic writing rubrics; </a:t>
            </a:r>
            <a:r>
              <a:rPr lang="en-US" sz="887" b="1" i="1" dirty="0" err="1"/>
              <a:t>Biggam</a:t>
            </a:r>
            <a:r>
              <a:rPr lang="en-US" sz="887" b="1" i="1" dirty="0"/>
              <a:t> &amp; </a:t>
            </a:r>
            <a:r>
              <a:rPr lang="en-US" sz="887" b="1" i="1" dirty="0" err="1"/>
              <a:t>Itterly</a:t>
            </a:r>
            <a:r>
              <a:rPr lang="en-US" sz="887" b="1" i="1" dirty="0"/>
              <a:t>, Literacy Profiles; Hill, </a:t>
            </a:r>
            <a:r>
              <a:rPr lang="en-US" sz="887" i="1" dirty="0"/>
              <a:t>Developmental Continuum; Exemplars Young Writers rubrics; and input from NYC K-5 performance assessment pilot Assessment Development Leaders </a:t>
            </a:r>
          </a:p>
          <a:p>
            <a:pPr algn="ctr"/>
            <a:r>
              <a:rPr lang="en-US" sz="887" b="1" i="1" dirty="0"/>
              <a:t>CCSS Writing Standard #1a: Compose Opinion Pieces on Topics/ Persuasive Writing K-3</a:t>
            </a:r>
          </a:p>
          <a:p>
            <a:pPr algn="ctr"/>
            <a:r>
              <a:rPr lang="en-US" sz="887" i="1" dirty="0"/>
              <a:t>Students compose opinion pieces on topics by stating and supporting a point of view /judgment with reasons and information.</a:t>
            </a:r>
          </a:p>
          <a:p>
            <a:endParaRPr lang="en-US" sz="887" dirty="0"/>
          </a:p>
        </p:txBody>
      </p:sp>
    </p:spTree>
    <p:extLst>
      <p:ext uri="{BB962C8B-B14F-4D97-AF65-F5344CB8AC3E}">
        <p14:creationId xmlns:p14="http://schemas.microsoft.com/office/powerpoint/2010/main" val="2851187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4750" y="457201"/>
          <a:ext cx="7359050" cy="5632623"/>
        </p:xfrm>
        <a:graphic>
          <a:graphicData uri="http://schemas.openxmlformats.org/drawingml/2006/table">
            <a:tbl>
              <a:tblPr/>
              <a:tblGrid>
                <a:gridCol w="2101250"/>
                <a:gridCol w="640563"/>
                <a:gridCol w="479818"/>
                <a:gridCol w="479818"/>
                <a:gridCol w="411272"/>
                <a:gridCol w="3246329"/>
              </a:tblGrid>
              <a:tr h="641551">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Calibri"/>
                          <a:ea typeface="Calibri"/>
                          <a:cs typeface="Times New Roman"/>
                        </a:rPr>
                        <a:t>Modalidades receptivas*:</a:t>
                      </a:r>
                      <a:r>
                        <a:rPr lang="x-none" sz="900" kern="1200" noProof="0" dirty="0" smtClean="0">
                          <a:solidFill>
                            <a:schemeClr val="bg1">
                              <a:lumMod val="50000"/>
                            </a:schemeClr>
                          </a:solidFill>
                          <a:effectLst/>
                          <a:latin typeface="Calibri"/>
                          <a:ea typeface="Calibri"/>
                          <a:cs typeface="Times New Roman"/>
                        </a:rPr>
                        <a:t> </a:t>
                      </a:r>
                      <a:br>
                        <a:rPr lang="x-none" sz="900" kern="1200" noProof="0" dirty="0" smtClean="0">
                          <a:solidFill>
                            <a:schemeClr val="bg1">
                              <a:lumMod val="50000"/>
                            </a:schemeClr>
                          </a:solidFill>
                          <a:effectLst/>
                          <a:latin typeface="Calibri"/>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baseline="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r>
                        <a:rPr lang="x-none" sz="900" kern="1200" noProof="0" dirty="0" smtClean="0">
                          <a:solidFill>
                            <a:schemeClr val="bg1">
                              <a:lumMod val="50000"/>
                            </a:schemeClr>
                          </a:solidFill>
                          <a:effectLst/>
                          <a:latin typeface="Calibri"/>
                          <a:ea typeface="Calibri"/>
                          <a:cs typeface="Times New Roman"/>
                        </a:rPr>
                        <a:t>.</a:t>
                      </a:r>
                      <a:endParaRPr lang="x-none" sz="9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Escuchar</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y</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Leer</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9">
                  <a:txBody>
                    <a:bodyPr/>
                    <a:lstStyle/>
                    <a:p>
                      <a:pPr marL="291465" marR="71755" indent="-219710" algn="ctr">
                        <a:lnSpc>
                          <a:spcPct val="115000"/>
                        </a:lnSpc>
                        <a:spcBef>
                          <a:spcPts val="0"/>
                        </a:spcBef>
                        <a:spcAft>
                          <a:spcPts val="0"/>
                        </a:spcAft>
                      </a:pPr>
                      <a:r>
                        <a:rPr lang="x-none" sz="1300" b="1" kern="1200" noProof="0" dirty="0" smtClean="0">
                          <a:effectLst/>
                          <a:latin typeface="Calibri"/>
                          <a:ea typeface="Times New Roman"/>
                          <a:cs typeface="Times New Roman"/>
                        </a:rPr>
                        <a:t>9 - </a:t>
                      </a:r>
                      <a:r>
                        <a:rPr lang="x-none" sz="1300" b="1" kern="1200" noProof="0" dirty="0" smtClean="0">
                          <a:effectLst/>
                          <a:latin typeface="+mn-lt"/>
                          <a:ea typeface="Times New Roman"/>
                          <a:cs typeface="Times New Roman"/>
                        </a:rPr>
                        <a:t>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9">
                  <a:txBody>
                    <a:bodyPr/>
                    <a:lstStyle/>
                    <a:p>
                      <a:r>
                        <a:rPr lang="x-none" sz="1300" b="1" kern="1200" noProof="0" dirty="0" smtClean="0">
                          <a:effectLst/>
                          <a:latin typeface="+mj-lt"/>
                          <a:ea typeface="Times New Roman"/>
                          <a:cs typeface="Times New Roman"/>
                        </a:rPr>
                        <a:t>        10 - </a:t>
                      </a:r>
                      <a:r>
                        <a:rPr lang="x-none" sz="1300" b="1" kern="1200" noProof="0" dirty="0" smtClean="0">
                          <a:solidFill>
                            <a:schemeClr val="tx1"/>
                          </a:solidFill>
                          <a:effectLst/>
                          <a:latin typeface="+mj-lt"/>
                          <a:ea typeface="+mn-ea"/>
                          <a:cs typeface="+mn-cs"/>
                        </a:rPr>
                        <a:t>hacer uso</a:t>
                      </a:r>
                      <a:r>
                        <a:rPr lang="x-none" sz="1300" kern="1200" noProof="0" dirty="0" smtClean="0">
                          <a:solidFill>
                            <a:schemeClr val="tx1"/>
                          </a:solidFill>
                          <a:effectLst/>
                          <a:latin typeface="+mj-lt"/>
                          <a:ea typeface="+mn-ea"/>
                          <a:cs typeface="+mn-cs"/>
                        </a:rPr>
                        <a:t> preciso del inglés</a:t>
                      </a:r>
                      <a:r>
                        <a:rPr lang="x-none" sz="1300" kern="1200" baseline="0" noProof="0" dirty="0" smtClean="0">
                          <a:solidFill>
                            <a:schemeClr val="tx1"/>
                          </a:solidFill>
                          <a:effectLst/>
                          <a:latin typeface="+mj-lt"/>
                          <a:ea typeface="+mn-ea"/>
                          <a:cs typeface="+mn-cs"/>
                        </a:rPr>
                        <a:t> est</a:t>
                      </a:r>
                      <a:r>
                        <a:rPr lang="x-none" sz="1300" kern="1200" noProof="0" dirty="0" smtClean="0">
                          <a:solidFill>
                            <a:schemeClr val="tx1"/>
                          </a:solidFill>
                          <a:effectLst/>
                          <a:latin typeface="+mj-lt"/>
                          <a:ea typeface="+mn-ea"/>
                          <a:cs typeface="+mn-cs"/>
                        </a:rPr>
                        <a:t>ándar en su nivel de grado para </a:t>
                      </a:r>
                    </a:p>
                    <a:p>
                      <a:r>
                        <a:rPr lang="x-none" sz="1300" kern="1200" noProof="0" dirty="0" smtClean="0">
                          <a:solidFill>
                            <a:schemeClr val="tx1"/>
                          </a:solidFill>
                          <a:effectLst/>
                          <a:latin typeface="+mj-lt"/>
                          <a:ea typeface="+mn-ea"/>
                          <a:cs typeface="+mn-cs"/>
                        </a:rPr>
                        <a:t>                comunicarse apropiadamente de forma oral y escrita</a:t>
                      </a:r>
                      <a:endParaRPr lang="x-none" sz="1300" kern="1200" noProof="0" dirty="0">
                        <a:solidFill>
                          <a:schemeClr val="tx1"/>
                        </a:solidFill>
                        <a:effectLst/>
                        <a:latin typeface="+mj-lt"/>
                        <a:ea typeface="+mn-ea"/>
                        <a:cs typeface="+mn-cs"/>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1</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000" b="1" kern="1200" noProof="0" dirty="0" smtClean="0">
                          <a:solidFill>
                            <a:srgbClr val="7F7F7F"/>
                          </a:solidFill>
                          <a:effectLst/>
                          <a:latin typeface="+mn-lt"/>
                          <a:ea typeface="Calibri"/>
                          <a:cs typeface="GillSansMT"/>
                        </a:rPr>
                        <a:t>construir significado </a:t>
                      </a:r>
                      <a:r>
                        <a:rPr lang="x-none" sz="1000" b="0" kern="1200" noProof="0" dirty="0" smtClean="0">
                          <a:solidFill>
                            <a:srgbClr val="7F7F7F"/>
                          </a:solidFill>
                          <a:effectLst/>
                          <a:latin typeface="+mn-lt"/>
                          <a:ea typeface="Calibri"/>
                          <a:cs typeface="GillSansMT"/>
                        </a:rPr>
                        <a:t>de presentaciones orales y textos literarios e informativos a través de escuchar,</a:t>
                      </a:r>
                      <a:r>
                        <a:rPr lang="x-none" sz="1000" b="0" kern="1200" baseline="0" noProof="0" dirty="0" smtClean="0">
                          <a:solidFill>
                            <a:srgbClr val="7F7F7F"/>
                          </a:solidFill>
                          <a:effectLst/>
                          <a:latin typeface="+mn-lt"/>
                          <a:ea typeface="Calibri"/>
                          <a:cs typeface="GillSansMT"/>
                        </a:rPr>
                        <a:t> leer y observar de manera apropiada para el nivel de grado</a:t>
                      </a:r>
                      <a:r>
                        <a:rPr lang="x-none" sz="1000" b="0" kern="1200" noProof="0" dirty="0" smtClean="0">
                          <a:solidFill>
                            <a:srgbClr val="7F7F7F"/>
                          </a:solidFill>
                          <a:effectLst/>
                          <a:latin typeface="+mn-lt"/>
                          <a:ea typeface="Calibri"/>
                          <a:cs typeface="GillSansMT"/>
                        </a:rPr>
                        <a:t> </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Calibri"/>
                          <a:cs typeface="Times New Roman"/>
                        </a:rPr>
                        <a:t>8</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determinar el significado </a:t>
                      </a:r>
                      <a:r>
                        <a:rPr lang="x-none" sz="10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2878">
                <a:tc rowSpan="3">
                  <a:txBody>
                    <a:bodyPr/>
                    <a:lstStyle/>
                    <a:p>
                      <a:pPr marL="0" marR="0">
                        <a:lnSpc>
                          <a:spcPct val="115000"/>
                        </a:lnSpc>
                        <a:spcBef>
                          <a:spcPts val="0"/>
                        </a:spcBef>
                        <a:spcAft>
                          <a:spcPts val="0"/>
                        </a:spcAft>
                      </a:pPr>
                      <a:r>
                        <a:rPr lang="x-none" sz="2000" b="1" kern="1200" noProof="0" dirty="0" smtClean="0">
                          <a:effectLst/>
                          <a:latin typeface="Calibri"/>
                          <a:ea typeface="Calibri"/>
                          <a:cs typeface="Times New Roman"/>
                        </a:rPr>
                        <a:t>Modalidades productivas*:</a:t>
                      </a:r>
                      <a:r>
                        <a:rPr lang="x-none" sz="2000" kern="1200" noProof="0" dirty="0" smtClean="0">
                          <a:effectLst/>
                          <a:latin typeface="Calibri"/>
                          <a:ea typeface="Calibri"/>
                          <a:cs typeface="Times New Roman"/>
                        </a:rPr>
                        <a:t> </a:t>
                      </a:r>
                    </a:p>
                    <a:p>
                      <a:pPr marL="0" marR="0">
                        <a:lnSpc>
                          <a:spcPct val="115000"/>
                        </a:lnSpc>
                        <a:spcBef>
                          <a:spcPts val="0"/>
                        </a:spcBef>
                        <a:spcAft>
                          <a:spcPts val="0"/>
                        </a:spcAft>
                      </a:pPr>
                      <a:r>
                        <a:rPr lang="x-none" sz="1100" b="1" kern="1200" noProof="0" dirty="0" smtClean="0">
                          <a:effectLst/>
                          <a:latin typeface="+mn-lt"/>
                          <a:ea typeface="Calibri"/>
                          <a:cs typeface="Times New Roman"/>
                        </a:rPr>
                        <a:t>Formas en </a:t>
                      </a:r>
                      <a:r>
                        <a:rPr lang="x-none" sz="1100" kern="1200" noProof="0" dirty="0" smtClean="0">
                          <a:effectLst/>
                          <a:latin typeface="+mn-lt"/>
                          <a:ea typeface="Calibri"/>
                          <a:cs typeface="Times New Roman"/>
                        </a:rPr>
                        <a:t>que los estudiantes se comunican con otros (por ejemplo: hablar, escribir y dibujar). La instrucción y evaluación de las modalidades productivas se centran en la comunicación del estudiante de su propia comprensión o interpretación.</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100" kern="1200" noProof="0" dirty="0" smtClean="0">
                          <a:effectLst/>
                          <a:latin typeface="Calibri"/>
                          <a:ea typeface="Calibri"/>
                          <a:cs typeface="Times New Roman"/>
                        </a:rPr>
                        <a:t>Hablar  </a:t>
                      </a:r>
                      <a:br>
                        <a:rPr lang="x-none" sz="1100" kern="1200" noProof="0" dirty="0" smtClean="0">
                          <a:effectLst/>
                          <a:latin typeface="Calibri"/>
                          <a:ea typeface="Calibri"/>
                          <a:cs typeface="Times New Roman"/>
                        </a:rPr>
                      </a:br>
                      <a:r>
                        <a:rPr lang="x-none" sz="1100" kern="1200" noProof="0" dirty="0" smtClean="0">
                          <a:effectLst/>
                          <a:latin typeface="Calibri"/>
                          <a:ea typeface="Calibri"/>
                          <a:cs typeface="Times New Roman"/>
                        </a:rPr>
                        <a:t>y</a:t>
                      </a:r>
                      <a:endParaRPr lang="x-none" sz="1100" noProof="0" dirty="0" smtClean="0">
                        <a:effectLst/>
                        <a:latin typeface="Calibri"/>
                        <a:ea typeface="Calibri"/>
                        <a:cs typeface="Times New Roman"/>
                      </a:endParaRPr>
                    </a:p>
                    <a:p>
                      <a:pPr marL="0" marR="0" algn="ctr">
                        <a:lnSpc>
                          <a:spcPct val="115000"/>
                        </a:lnSpc>
                        <a:spcBef>
                          <a:spcPts val="0"/>
                        </a:spcBef>
                        <a:spcAft>
                          <a:spcPts val="0"/>
                        </a:spcAft>
                      </a:pPr>
                      <a:r>
                        <a:rPr lang="x-none" sz="1100" kern="1200" noProof="0" dirty="0" smtClean="0">
                          <a:effectLst/>
                          <a:latin typeface="Calibri"/>
                          <a:ea typeface="Calibri"/>
                          <a:cs typeface="Times New Roman"/>
                        </a:rPr>
                        <a:t>Escribir</a:t>
                      </a:r>
                      <a:endParaRPr lang="x-none" sz="11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a:t>
                      </a:r>
                      <a:r>
                        <a:rPr lang="x-none" sz="1300" kern="1200" noProof="0" smtClean="0">
                          <a:effectLst/>
                          <a:latin typeface="+mn-lt"/>
                          <a:ea typeface="Calibri"/>
                          <a:cs typeface="GillSansMT"/>
                        </a:rPr>
                        <a:t>el grado</a:t>
                      </a:r>
                      <a:endParaRPr lang="x-none" sz="1500" noProof="0" dirty="0">
                        <a:solidFill>
                          <a:srgbClr val="FF0000"/>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710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66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 cuando</a:t>
                      </a:r>
                      <a:r>
                        <a:rPr lang="x-none" sz="1300" kern="1200" baseline="0" noProof="0" dirty="0" smtClean="0">
                          <a:effectLst/>
                          <a:latin typeface="+mn-lt"/>
                          <a:ea typeface="Calibri"/>
                          <a:cs typeface="GillSansMT"/>
                        </a:rPr>
                        <a:t> se </a:t>
                      </a:r>
                      <a:r>
                        <a:rPr lang="x-none" sz="1300" kern="1200" noProof="0" dirty="0" smtClean="0">
                          <a:effectLst/>
                          <a:latin typeface="+mn-lt"/>
                          <a:ea typeface="Calibri"/>
                          <a:cs typeface="GillSansMT"/>
                        </a:rPr>
                        <a:t>habla y escribe</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173">
                <a:tc rowSpan="4">
                  <a:txBody>
                    <a:bodyPr/>
                    <a:lstStyle/>
                    <a:p>
                      <a:pPr marL="0" marR="0">
                        <a:lnSpc>
                          <a:spcPct val="115000"/>
                        </a:lnSpc>
                        <a:spcBef>
                          <a:spcPts val="0"/>
                        </a:spcBef>
                        <a:spcAft>
                          <a:spcPts val="0"/>
                        </a:spcAft>
                      </a:pPr>
                      <a:r>
                        <a:rPr lang="x-none" sz="1000" b="1" kern="1200" noProof="0" dirty="0" smtClean="0">
                          <a:solidFill>
                            <a:schemeClr val="bg1">
                              <a:lumMod val="50000"/>
                            </a:schemeClr>
                          </a:solidFill>
                          <a:effectLst/>
                          <a:latin typeface="Calibri"/>
                          <a:ea typeface="Calibri"/>
                          <a:cs typeface="Times New Roman"/>
                        </a:rPr>
                        <a:t>Modalidades interactivas*: </a:t>
                      </a:r>
                    </a:p>
                    <a:p>
                      <a:pPr marL="0" marR="0">
                        <a:lnSpc>
                          <a:spcPct val="115000"/>
                        </a:lnSpc>
                        <a:spcBef>
                          <a:spcPts val="0"/>
                        </a:spcBef>
                        <a:spcAft>
                          <a:spcPts val="0"/>
                        </a:spcAft>
                      </a:pPr>
                      <a:r>
                        <a:rPr lang="x-none" sz="10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1000" kern="1200" baseline="0" noProof="0" dirty="0" smtClean="0">
                          <a:solidFill>
                            <a:schemeClr val="bg1">
                              <a:lumMod val="50000"/>
                            </a:schemeClr>
                          </a:solidFill>
                          <a:effectLst/>
                          <a:latin typeface="+mn-lt"/>
                          <a:ea typeface="Calibri"/>
                          <a:cs typeface="Times New Roman"/>
                        </a:rPr>
                        <a:t> “</a:t>
                      </a:r>
                      <a:r>
                        <a:rPr lang="x-none" sz="10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a:t>
                      </a:r>
                      <a:r>
                        <a:rPr lang="x-none" sz="1000" kern="1200" noProof="0" dirty="0" smtClean="0">
                          <a:solidFill>
                            <a:schemeClr val="bg1">
                              <a:lumMod val="50000"/>
                            </a:schemeClr>
                          </a:solidFill>
                          <a:effectLst/>
                          <a:latin typeface="Calibri"/>
                          <a:ea typeface="Calibri"/>
                          <a:cs typeface="Times New Roman"/>
                        </a:rPr>
                        <a:t>(Phillips, 2008, p. 3).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x-none" sz="1100" kern="1200" noProof="0" dirty="0" smtClean="0">
                          <a:solidFill>
                            <a:schemeClr val="bg1">
                              <a:lumMod val="50000"/>
                            </a:schemeClr>
                          </a:solidFill>
                          <a:effectLst/>
                          <a:latin typeface="Calibri"/>
                          <a:ea typeface="Calibri"/>
                          <a:cs typeface="Times New Roman"/>
                        </a:rPr>
                        <a:t>Escuchar,</a:t>
                      </a:r>
                      <a:r>
                        <a:rPr lang="x-none" sz="1100" kern="1200" baseline="0" noProof="0" dirty="0" smtClean="0">
                          <a:solidFill>
                            <a:schemeClr val="bg1">
                              <a:lumMod val="50000"/>
                            </a:schemeClr>
                          </a:solidFill>
                          <a:effectLst/>
                          <a:latin typeface="Calibri"/>
                          <a:ea typeface="Calibri"/>
                          <a:cs typeface="Times New Roman"/>
                        </a:rPr>
                        <a:t>   </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Hablar,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Leer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y</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Escribir</a:t>
                      </a:r>
                      <a:r>
                        <a:rPr lang="x-none" sz="1000" kern="1200" baseline="0" noProof="0" dirty="0" smtClean="0">
                          <a:solidFill>
                            <a:schemeClr val="bg1">
                              <a:lumMod val="50000"/>
                            </a:schemeClr>
                          </a:solidFill>
                          <a:effectLst/>
                          <a:latin typeface="Calibri"/>
                          <a:ea typeface="Calibri"/>
                          <a:cs typeface="Times New Roman"/>
                        </a:rPr>
                        <a:t>.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3790">
                <a:tc vMerge="1">
                  <a:txBody>
                    <a:bodyPr/>
                    <a:lstStyle/>
                    <a:p>
                      <a:pPr marL="0" marR="0">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GillSansMT"/>
                        </a:rPr>
                        <a:t>2</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participar en intercambios orales y escritos </a:t>
                      </a:r>
                      <a:r>
                        <a:rPr lang="x-none" sz="10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1000" b="0" kern="1200" noProof="0" dirty="0">
                        <a:solidFill>
                          <a:srgbClr val="7F7F7F"/>
                        </a:solidFill>
                        <a:effectLst/>
                        <a:latin typeface="+mn-lt"/>
                        <a:ea typeface="Calibri"/>
                        <a:cs typeface="GillSansMT"/>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5</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realizar una investigación y evaluar y comunicar </a:t>
                      </a:r>
                      <a:r>
                        <a:rPr lang="x-none" sz="10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6</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analizar y criticar </a:t>
                      </a:r>
                      <a:r>
                        <a:rPr lang="x-none" sz="10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30629" y="8686800"/>
            <a:ext cx="7435248" cy="1170510"/>
          </a:xfrm>
          <a:prstGeom prst="rect">
            <a:avLst/>
          </a:prstGeom>
          <a:noFill/>
          <a:ln>
            <a:noFill/>
          </a:ln>
        </p:spPr>
        <p:txBody>
          <a:bodyPr wrap="square" lIns="92391" tIns="46195" rIns="92391" bIns="46195">
            <a:spAutoFit/>
          </a:bodyPr>
          <a:lstStyle/>
          <a:p>
            <a:pPr algn="just"/>
            <a:r>
              <a:rPr lang="es-ES" sz="1000" dirty="0"/>
              <a:t>Esta tarea de rendimiento se basa en la escritura. Como una </a:t>
            </a:r>
            <a:r>
              <a:rPr lang="es-ES" sz="1000" dirty="0" smtClean="0"/>
              <a:t>opción, si </a:t>
            </a:r>
            <a:r>
              <a:rPr lang="es-ES" sz="1000" dirty="0"/>
              <a:t>desea </a:t>
            </a:r>
            <a:r>
              <a:rPr lang="es-ES" sz="1000" dirty="0" smtClean="0"/>
              <a:t>dar seguimiento al crecimiento ELP </a:t>
            </a:r>
            <a:r>
              <a:rPr lang="es-ES" sz="1000" dirty="0"/>
              <a:t>como </a:t>
            </a:r>
            <a:r>
              <a:rPr lang="es-ES" sz="1000" dirty="0" smtClean="0"/>
              <a:t>un segundo </a:t>
            </a:r>
            <a:r>
              <a:rPr lang="es-ES" sz="1000" dirty="0"/>
              <a:t>objetivo, </a:t>
            </a:r>
            <a:r>
              <a:rPr lang="es-ES" sz="1000" dirty="0" smtClean="0"/>
              <a:t>los maestros pueden </a:t>
            </a:r>
            <a:r>
              <a:rPr lang="es-ES" sz="1000" dirty="0"/>
              <a:t>optar por evaluar ELP estándar 4 porque se alinea con esta tarea </a:t>
            </a:r>
            <a:r>
              <a:rPr lang="es-ES" sz="1000" dirty="0" smtClean="0"/>
              <a:t>de rendimiento específica. La composición completa </a:t>
            </a:r>
            <a:r>
              <a:rPr lang="es-ES" sz="1000" dirty="0"/>
              <a:t>de su estudiante puede ser analizada para identificar los niveles de </a:t>
            </a:r>
            <a:r>
              <a:rPr lang="es-ES" sz="1000" dirty="0" smtClean="0"/>
              <a:t>dominio lingüístico </a:t>
            </a:r>
            <a:r>
              <a:rPr lang="es-ES" sz="1000" dirty="0"/>
              <a:t>en inglés. Es evidente que los estudiantes estarán navegando a través de las modalidades para llegar al producto final. Sin embargo, es importante tener en </a:t>
            </a:r>
            <a:r>
              <a:rPr lang="es-ES" sz="1000" dirty="0" smtClean="0"/>
              <a:t>mente qué está evaluando el escrito de opinión total de la tarea de rendimiento y cuán </a:t>
            </a:r>
            <a:r>
              <a:rPr lang="es-ES" sz="1000" dirty="0"/>
              <a:t>profundamente el </a:t>
            </a:r>
            <a:r>
              <a:rPr lang="es-ES" sz="1000" dirty="0" smtClean="0"/>
              <a:t>estudiante entiende el contenido </a:t>
            </a:r>
            <a:r>
              <a:rPr lang="es-ES" sz="1000" dirty="0"/>
              <a:t>de </a:t>
            </a:r>
            <a:r>
              <a:rPr lang="es-ES" sz="1000" dirty="0" smtClean="0"/>
              <a:t>la clase </a:t>
            </a:r>
            <a:r>
              <a:rPr lang="es-ES" sz="1000" dirty="0"/>
              <a:t>y el lenguaje. La meta de crecimiento ELP es </a:t>
            </a:r>
            <a:r>
              <a:rPr lang="es-ES" sz="1000" dirty="0" smtClean="0"/>
              <a:t>proporcionar “la enseñanza escalonada justa" </a:t>
            </a:r>
            <a:r>
              <a:rPr lang="es-ES" sz="1000" dirty="0"/>
              <a:t>para que los estudiantes demuestren su comprensión a fin de que pasen de un nivel de competencia </a:t>
            </a:r>
            <a:r>
              <a:rPr lang="es-ES" sz="1000" dirty="0" smtClean="0"/>
              <a:t>al </a:t>
            </a:r>
            <a:r>
              <a:rPr lang="es-ES" sz="1000" dirty="0"/>
              <a:t>siguiente.</a:t>
            </a:r>
          </a:p>
        </p:txBody>
      </p:sp>
      <p:graphicFrame>
        <p:nvGraphicFramePr>
          <p:cNvPr id="7" name="Table 6"/>
          <p:cNvGraphicFramePr>
            <a:graphicFrameLocks noGrp="1"/>
          </p:cNvGraphicFramePr>
          <p:nvPr>
            <p:extLst/>
          </p:nvPr>
        </p:nvGraphicFramePr>
        <p:xfrm>
          <a:off x="184832" y="6096000"/>
          <a:ext cx="7374241" cy="2616346"/>
        </p:xfrm>
        <a:graphic>
          <a:graphicData uri="http://schemas.openxmlformats.org/drawingml/2006/table">
            <a:tbl>
              <a:tblPr firstRow="1" firstCol="1" bandRow="1"/>
              <a:tblGrid>
                <a:gridCol w="925364"/>
                <a:gridCol w="871087"/>
                <a:gridCol w="1003029"/>
                <a:gridCol w="875647"/>
                <a:gridCol w="1239257"/>
                <a:gridCol w="1239257"/>
                <a:gridCol w="1220600"/>
              </a:tblGrid>
              <a:tr h="580162">
                <a:tc>
                  <a:txBody>
                    <a:bodyPr/>
                    <a:lstStyle/>
                    <a:p>
                      <a:pPr marL="0" marR="0" algn="ctr">
                        <a:lnSpc>
                          <a:spcPct val="115000"/>
                        </a:lnSpc>
                        <a:spcBef>
                          <a:spcPts val="0"/>
                        </a:spcBef>
                        <a:spcAft>
                          <a:spcPts val="0"/>
                        </a:spcAft>
                      </a:pPr>
                      <a:r>
                        <a:rPr lang="es-VE" sz="1700" b="1" noProof="0" dirty="0" smtClean="0">
                          <a:solidFill>
                            <a:srgbClr val="000000"/>
                          </a:solidFill>
                          <a:effectLst/>
                          <a:latin typeface="Calibri"/>
                          <a:ea typeface="Times New Roman"/>
                          <a:cs typeface="Times New Roman"/>
                        </a:rPr>
                        <a:t>Estándar</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700" b="1" noProof="0" dirty="0" smtClean="0">
                          <a:effectLst/>
                          <a:latin typeface="Calibri"/>
                          <a:ea typeface="Times New Roman"/>
                          <a:cs typeface="Times New Roman"/>
                        </a:rPr>
                        <a:t>Un ELL puede…</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s-VE" sz="1700" b="1" noProof="0" dirty="0" smtClean="0">
                          <a:solidFill>
                            <a:srgbClr val="000000"/>
                          </a:solidFill>
                          <a:effectLst/>
                          <a:latin typeface="+mn-lt"/>
                          <a:ea typeface="Times New Roman"/>
                          <a:cs typeface="Times New Roman"/>
                        </a:rPr>
                        <a:t>Al final de un nivel de dominio del idioma inglés</a:t>
                      </a:r>
                      <a:r>
                        <a:rPr lang="es-VE" sz="1700" b="1" noProof="0" dirty="0" smtClean="0">
                          <a:solidFill>
                            <a:srgbClr val="000000"/>
                          </a:solidFill>
                          <a:effectLst/>
                          <a:latin typeface="Calibri"/>
                          <a:ea typeface="Times New Roman"/>
                          <a:cs typeface="Times New Roman"/>
                        </a:rPr>
                        <a:t>, </a:t>
                      </a:r>
                      <a:r>
                        <a:rPr lang="es-VE" sz="1700" b="1" noProof="0" dirty="0" smtClean="0">
                          <a:solidFill>
                            <a:srgbClr val="000000"/>
                          </a:solidFill>
                          <a:effectLst/>
                          <a:latin typeface="+mn-lt"/>
                          <a:ea typeface="Times New Roman"/>
                          <a:cs typeface="Times New Roman"/>
                        </a:rPr>
                        <a:t>un estudiante ELL</a:t>
                      </a:r>
                      <a:r>
                        <a:rPr lang="es-VE" sz="1700" b="1" baseline="0" noProof="0" dirty="0" smtClean="0">
                          <a:solidFill>
                            <a:srgbClr val="000000"/>
                          </a:solidFill>
                          <a:effectLst/>
                          <a:latin typeface="+mn-lt"/>
                          <a:ea typeface="Times New Roman"/>
                          <a:cs typeface="Times New Roman"/>
                        </a:rPr>
                        <a:t> de </a:t>
                      </a:r>
                      <a:r>
                        <a:rPr lang="es-VE" sz="1700" b="1" noProof="0" dirty="0" smtClean="0">
                          <a:solidFill>
                            <a:srgbClr val="000000"/>
                          </a:solidFill>
                          <a:effectLst/>
                          <a:latin typeface="+mn-lt"/>
                          <a:ea typeface="Times New Roman"/>
                          <a:cs typeface="Times New Roman"/>
                        </a:rPr>
                        <a:t>Kínder puede </a:t>
                      </a:r>
                      <a:r>
                        <a:rPr lang="es-VE" sz="1700" b="1" noProof="0" dirty="0" smtClean="0">
                          <a:solidFill>
                            <a:srgbClr val="000000"/>
                          </a:solidFill>
                          <a:effectLst/>
                          <a:latin typeface="Calibri"/>
                          <a:ea typeface="Times New Roman"/>
                          <a:cs typeface="Times New Roman"/>
                        </a:rPr>
                        <a:t>. . . </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506">
                <a:tc rowSpan="2">
                  <a:txBody>
                    <a:bodyPr/>
                    <a:lstStyle/>
                    <a:p>
                      <a:pPr marL="0" marR="0" algn="ctr">
                        <a:lnSpc>
                          <a:spcPct val="115000"/>
                        </a:lnSpc>
                        <a:spcBef>
                          <a:spcPts val="0"/>
                        </a:spcBef>
                        <a:spcAft>
                          <a:spcPts val="0"/>
                        </a:spcAft>
                      </a:pPr>
                      <a:r>
                        <a:rPr lang="es-VE" sz="3200" b="1" noProof="0" dirty="0" smtClean="0">
                          <a:solidFill>
                            <a:srgbClr val="000000"/>
                          </a:solidFill>
                          <a:effectLst/>
                          <a:latin typeface="Calibri"/>
                          <a:ea typeface="Times New Roman"/>
                          <a:cs typeface="Times New Roman"/>
                        </a:rPr>
                        <a:t>4</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Productivo</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(S &amp; W)</a:t>
                      </a:r>
                      <a:endParaRPr lang="es-VE" sz="13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s-VE" sz="1000" b="1" noProof="0" dirty="0" smtClean="0">
                          <a:effectLst/>
                          <a:latin typeface="+mn-lt"/>
                          <a:ea typeface="Times New Roman"/>
                          <a:cs typeface="Times New Roman"/>
                        </a:rPr>
                        <a:t>…construir declaraciones orales y escritas apropiadas para su grado, y apoyarlas con</a:t>
                      </a:r>
                      <a:r>
                        <a:rPr lang="es-VE" sz="1000" b="1" baseline="0" noProof="0" dirty="0" smtClean="0">
                          <a:effectLst/>
                          <a:latin typeface="+mn-lt"/>
                          <a:ea typeface="Times New Roman"/>
                          <a:cs typeface="Times New Roman"/>
                        </a:rPr>
                        <a:t>  razonamiento y evidencia. </a:t>
                      </a:r>
                      <a:endParaRPr lang="es-VE" sz="1000" b="1" noProof="0" dirty="0" smtClean="0">
                        <a:effectLst/>
                        <a:latin typeface="+mn-lt"/>
                        <a:ea typeface="Times New Roman"/>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1</a:t>
                      </a:r>
                      <a:endParaRPr lang="es-VE" sz="20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2</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3</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4</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5</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481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 sentimiento o una opinión sobre un tema conocido.  </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preferencia sobre  un tema 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 tema o un cuento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s-ES" b="1" i="1" dirty="0" smtClean="0"/>
              <a:t>Estándares </a:t>
            </a:r>
            <a:r>
              <a:rPr lang="es-ES" b="1" i="1" dirty="0"/>
              <a:t>ELP </a:t>
            </a:r>
            <a:r>
              <a:rPr lang="es-ES" b="1" i="1" dirty="0" smtClean="0"/>
              <a:t>de Kínder organizados por modalidad</a:t>
            </a:r>
          </a:p>
        </p:txBody>
      </p:sp>
      <p:sp>
        <p:nvSpPr>
          <p:cNvPr id="10" name="Slide Number Placeholder 5"/>
          <p:cNvSpPr txBox="1">
            <a:spLocks/>
          </p:cNvSpPr>
          <p:nvPr/>
        </p:nvSpPr>
        <p:spPr>
          <a:xfrm>
            <a:off x="6930390" y="9677400"/>
            <a:ext cx="842010" cy="381000"/>
          </a:xfrm>
          <a:prstGeom prst="rect">
            <a:avLst/>
          </a:prstGeom>
        </p:spPr>
        <p:txBody>
          <a:bodyPr vert="horz" lIns="101881" tIns="50941" rIns="101881" bIns="50941" rtlCol="0" anchor="ctr"/>
          <a:lstStyle>
            <a:defPPr>
              <a:defRPr lang="en-US"/>
            </a:defPPr>
            <a:lvl1pPr marL="0" algn="r" defTabSz="1018809" rtl="0" eaLnBrk="1" latinLnBrk="0" hangingPunct="1">
              <a:defRPr sz="12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dirty="0" smtClean="0"/>
              <a:t>25</a:t>
            </a:r>
            <a:endParaRPr lang="en-US" dirty="0"/>
          </a:p>
        </p:txBody>
      </p:sp>
      <p:sp>
        <p:nvSpPr>
          <p:cNvPr id="11" name="Rectangle 10"/>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1366912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72872140"/>
              </p:ext>
            </p:extLst>
          </p:nvPr>
        </p:nvGraphicFramePr>
        <p:xfrm>
          <a:off x="362675" y="159948"/>
          <a:ext cx="7122015" cy="9209702"/>
        </p:xfrm>
        <a:graphic>
          <a:graphicData uri="http://schemas.openxmlformats.org/drawingml/2006/table">
            <a:tbl>
              <a:tblPr/>
              <a:tblGrid>
                <a:gridCol w="374844"/>
                <a:gridCol w="470202"/>
                <a:gridCol w="2721330"/>
                <a:gridCol w="888015"/>
                <a:gridCol w="888015"/>
                <a:gridCol w="805658"/>
                <a:gridCol w="544267"/>
                <a:gridCol w="429684"/>
              </a:tblGrid>
              <a:tr h="236714">
                <a:tc gridSpan="8">
                  <a:txBody>
                    <a:bodyPr/>
                    <a:lstStyle/>
                    <a:p>
                      <a:pPr algn="l" fontAlgn="ctr"/>
                      <a:r>
                        <a:rPr lang="es-MX" sz="1400" b="1" i="0" u="none" strike="noStrike" noProof="0" dirty="0" smtClean="0">
                          <a:solidFill>
                            <a:srgbClr val="000000"/>
                          </a:solidFill>
                          <a:latin typeface="Calibri"/>
                        </a:rPr>
                        <a:t>CFA </a:t>
                      </a:r>
                      <a:r>
                        <a:rPr lang="es-MX" sz="1400" b="1" i="0" u="none" strike="noStrike" baseline="0" noProof="0" dirty="0" smtClean="0">
                          <a:solidFill>
                            <a:srgbClr val="000000"/>
                          </a:solidFill>
                          <a:latin typeface="Calibri"/>
                        </a:rPr>
                        <a:t>-</a:t>
                      </a:r>
                      <a:r>
                        <a:rPr lang="es-MX" sz="1400" b="1" i="0" u="none" strike="noStrike" noProof="0" dirty="0" smtClean="0">
                          <a:solidFill>
                            <a:srgbClr val="000000"/>
                          </a:solidFill>
                          <a:latin typeface="Calibri"/>
                        </a:rPr>
                        <a:t> Tarea de rendimiento:</a:t>
                      </a:r>
                      <a:r>
                        <a:rPr lang="es-MX" sz="1400" b="1" i="0" u="none" strike="noStrike" baseline="0" noProof="0" dirty="0" smtClean="0">
                          <a:solidFill>
                            <a:srgbClr val="000000"/>
                          </a:solidFill>
                          <a:latin typeface="Calibri"/>
                        </a:rPr>
                        <a:t> Escrito de opinión</a:t>
                      </a:r>
                      <a:endParaRPr lang="es-MX"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x-none" sz="1200" b="1" i="0" u="none" strike="noStrike" noProof="0" dirty="0" smtClean="0">
                          <a:solidFill>
                            <a:srgbClr val="000000"/>
                          </a:solidFill>
                          <a:latin typeface="Calibri"/>
                        </a:rPr>
                        <a:t>Puntaje</a:t>
                      </a:r>
                      <a:r>
                        <a:rPr lang="x-none" sz="1200" b="1" i="0" u="none" strike="noStrike" baseline="0" noProof="0" dirty="0" smtClean="0">
                          <a:solidFill>
                            <a:srgbClr val="000000"/>
                          </a:solidFill>
                          <a:latin typeface="Calibri"/>
                        </a:rPr>
                        <a:t> del estudiante y de la clase</a:t>
                      </a:r>
                      <a:r>
                        <a:rPr lang="x-none" sz="1200" b="1" i="0" u="none" strike="noStrike" noProof="0" dirty="0" smtClean="0">
                          <a:solidFill>
                            <a:srgbClr val="000000"/>
                          </a:solidFill>
                          <a:latin typeface="Calibri"/>
                        </a:rPr>
                        <a:t>:</a:t>
                      </a:r>
                      <a:endParaRPr lang="x-none"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Año escolar:</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x-none" sz="900" b="1" i="0" u="none" strike="noStrike" noProof="0" dirty="0" smtClean="0">
                          <a:solidFill>
                            <a:srgbClr val="000000"/>
                          </a:solidFill>
                          <a:latin typeface="Calibri"/>
                        </a:rPr>
                        <a:t>Grado: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Nombre del maestro: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Escuela:</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7420">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x-none" sz="900" b="1" i="0" u="none" strike="noStrike" noProof="0" dirty="0" smtClean="0">
                          <a:solidFill>
                            <a:srgbClr val="FFFFFF"/>
                          </a:solidFill>
                          <a:latin typeface="Calibri"/>
                        </a:rPr>
                        <a:t>Nombre del estudiante:</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900" b="1" i="0" u="none" strike="noStrike" noProof="0" dirty="0" smtClean="0">
                          <a:solidFill>
                            <a:srgbClr val="FFFFFF"/>
                          </a:solidFill>
                          <a:latin typeface="Calibri"/>
                        </a:rPr>
                        <a:t>Enfoque y Organización</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Elaboración  y Evidencia</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Convenciones</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Total del</a:t>
                      </a:r>
                      <a:r>
                        <a:rPr lang="x-none" sz="800" b="1" i="0" u="none" strike="noStrike" baseline="0" noProof="0" dirty="0" smtClean="0">
                          <a:solidFill>
                            <a:srgbClr val="FFFFFF"/>
                          </a:solidFill>
                          <a:latin typeface="Calibri"/>
                        </a:rPr>
                        <a:t> estudiante</a:t>
                      </a:r>
                      <a:endParaRPr lang="x-none"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Puntaje</a:t>
                      </a:r>
                      <a:r>
                        <a:rPr lang="x-none" sz="800" b="1" i="0" u="none" strike="noStrike" baseline="0" noProof="0" dirty="0" smtClean="0">
                          <a:solidFill>
                            <a:srgbClr val="FFFFFF"/>
                          </a:solidFill>
                          <a:latin typeface="Calibri"/>
                        </a:rPr>
                        <a:t> </a:t>
                      </a:r>
                      <a:r>
                        <a:rPr lang="x-none" sz="900" b="1" i="0" u="none" strike="noStrike" noProof="0" dirty="0" smtClean="0">
                          <a:solidFill>
                            <a:srgbClr val="FFFFFF"/>
                          </a:solidFill>
                          <a:latin typeface="Calibri"/>
                        </a:rPr>
                        <a:t>ELP</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742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x-none" sz="900" b="0" i="0" u="none" strike="noStrike" noProof="0" dirty="0" smtClean="0">
                          <a:solidFill>
                            <a:srgbClr val="000000"/>
                          </a:solidFill>
                          <a:latin typeface="Calibri"/>
                        </a:rPr>
                        <a:t>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528763" y="768867"/>
            <a:ext cx="14993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1</a:t>
            </a:r>
          </a:p>
        </p:txBody>
      </p:sp>
      <p:sp>
        <p:nvSpPr>
          <p:cNvPr id="6" name="TextBox 2"/>
          <p:cNvSpPr txBox="1"/>
          <p:nvPr/>
        </p:nvSpPr>
        <p:spPr>
          <a:xfrm>
            <a:off x="527363" y="932369"/>
            <a:ext cx="159872"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2</a:t>
            </a:r>
          </a:p>
        </p:txBody>
      </p:sp>
      <p:sp>
        <p:nvSpPr>
          <p:cNvPr id="7" name="TextBox 3"/>
          <p:cNvSpPr txBox="1"/>
          <p:nvPr/>
        </p:nvSpPr>
        <p:spPr>
          <a:xfrm>
            <a:off x="528325" y="1083297"/>
            <a:ext cx="155181"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3</a:t>
            </a:r>
          </a:p>
        </p:txBody>
      </p:sp>
      <p:sp>
        <p:nvSpPr>
          <p:cNvPr id="8" name="TextBox 4"/>
          <p:cNvSpPr txBox="1"/>
          <p:nvPr/>
        </p:nvSpPr>
        <p:spPr>
          <a:xfrm>
            <a:off x="528511" y="1234949"/>
            <a:ext cx="155181"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solidFill>
                  <a:schemeClr val="bg1"/>
                </a:solidFill>
              </a:rPr>
              <a:t>4</a:t>
            </a:r>
          </a:p>
        </p:txBody>
      </p:sp>
      <p:sp>
        <p:nvSpPr>
          <p:cNvPr id="9" name="TextBox 5"/>
          <p:cNvSpPr txBox="1"/>
          <p:nvPr/>
        </p:nvSpPr>
        <p:spPr>
          <a:xfrm>
            <a:off x="702934" y="773900"/>
            <a:ext cx="664529" cy="1461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Emergiendo</a:t>
            </a:r>
            <a:endParaRPr lang="en-US" sz="827" dirty="0"/>
          </a:p>
        </p:txBody>
      </p:sp>
      <p:sp>
        <p:nvSpPr>
          <p:cNvPr id="10" name="TextBox 6"/>
          <p:cNvSpPr txBox="1"/>
          <p:nvPr/>
        </p:nvSpPr>
        <p:spPr>
          <a:xfrm>
            <a:off x="687234" y="913054"/>
            <a:ext cx="853525" cy="1677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En</a:t>
            </a:r>
            <a:r>
              <a:rPr lang="en-US" sz="827" dirty="0"/>
              <a:t> </a:t>
            </a:r>
            <a:r>
              <a:rPr lang="en-US" sz="827" dirty="0" err="1"/>
              <a:t>desarrollo</a:t>
            </a:r>
            <a:endParaRPr lang="en-US" sz="827" dirty="0"/>
          </a:p>
        </p:txBody>
      </p:sp>
      <p:sp>
        <p:nvSpPr>
          <p:cNvPr id="11" name="TextBox 7"/>
          <p:cNvSpPr txBox="1"/>
          <p:nvPr/>
        </p:nvSpPr>
        <p:spPr>
          <a:xfrm>
            <a:off x="705355" y="1083296"/>
            <a:ext cx="662109" cy="137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Competente</a:t>
            </a:r>
            <a:endParaRPr lang="en-US" sz="827" dirty="0"/>
          </a:p>
        </p:txBody>
      </p:sp>
      <p:sp>
        <p:nvSpPr>
          <p:cNvPr id="12" name="TextBox 8"/>
          <p:cNvSpPr txBox="1"/>
          <p:nvPr/>
        </p:nvSpPr>
        <p:spPr>
          <a:xfrm>
            <a:off x="710371" y="1243870"/>
            <a:ext cx="562597"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dirty="0"/>
              <a:t>= </a:t>
            </a:r>
            <a:r>
              <a:rPr lang="en-US" sz="827" dirty="0" err="1"/>
              <a:t>Ejemplar</a:t>
            </a:r>
            <a:endParaRPr lang="en-US" sz="827" dirty="0"/>
          </a:p>
        </p:txBody>
      </p:sp>
      <p:sp>
        <p:nvSpPr>
          <p:cNvPr id="13" name="TextBox 9"/>
          <p:cNvSpPr txBox="1"/>
          <p:nvPr/>
        </p:nvSpPr>
        <p:spPr>
          <a:xfrm>
            <a:off x="399717" y="626983"/>
            <a:ext cx="865814" cy="1377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b="1" u="sng" dirty="0"/>
              <a:t>Clave del </a:t>
            </a:r>
            <a:r>
              <a:rPr lang="en-US" sz="827" b="1" u="sng" dirty="0" err="1"/>
              <a:t>puntaje</a:t>
            </a:r>
            <a:r>
              <a:rPr lang="en-US" sz="827" b="1" u="sng" dirty="0"/>
              <a:t>:</a:t>
            </a:r>
          </a:p>
        </p:txBody>
      </p:sp>
      <p:sp>
        <p:nvSpPr>
          <p:cNvPr id="14" name="TextBox 10"/>
          <p:cNvSpPr txBox="1"/>
          <p:nvPr/>
        </p:nvSpPr>
        <p:spPr>
          <a:xfrm>
            <a:off x="1566368" y="773899"/>
            <a:ext cx="318082"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t>0 - 4</a:t>
            </a:r>
          </a:p>
        </p:txBody>
      </p:sp>
      <p:sp>
        <p:nvSpPr>
          <p:cNvPr id="15" name="TextBox 11"/>
          <p:cNvSpPr txBox="1"/>
          <p:nvPr/>
        </p:nvSpPr>
        <p:spPr>
          <a:xfrm>
            <a:off x="1564748" y="927905"/>
            <a:ext cx="321325"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t>5 - 7</a:t>
            </a:r>
          </a:p>
        </p:txBody>
      </p:sp>
      <p:sp>
        <p:nvSpPr>
          <p:cNvPr id="16" name="TextBox 12"/>
          <p:cNvSpPr txBox="1"/>
          <p:nvPr/>
        </p:nvSpPr>
        <p:spPr>
          <a:xfrm>
            <a:off x="1561017" y="1078335"/>
            <a:ext cx="318183"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a:t>8 - 10</a:t>
            </a:r>
          </a:p>
        </p:txBody>
      </p:sp>
      <p:sp>
        <p:nvSpPr>
          <p:cNvPr id="17" name="TextBox 13"/>
          <p:cNvSpPr txBox="1"/>
          <p:nvPr/>
        </p:nvSpPr>
        <p:spPr>
          <a:xfrm>
            <a:off x="1556648" y="1214534"/>
            <a:ext cx="333728" cy="14538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27" dirty="0">
                <a:solidFill>
                  <a:schemeClr val="bg1"/>
                </a:solidFill>
              </a:rPr>
              <a:t>11 - 12</a:t>
            </a:r>
          </a:p>
        </p:txBody>
      </p:sp>
      <p:sp>
        <p:nvSpPr>
          <p:cNvPr id="18" name="TextBox 14"/>
          <p:cNvSpPr txBox="1"/>
          <p:nvPr/>
        </p:nvSpPr>
        <p:spPr>
          <a:xfrm>
            <a:off x="1347614" y="626834"/>
            <a:ext cx="931565" cy="125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27" b="1" u="sng" dirty="0"/>
              <a:t> # total </a:t>
            </a:r>
            <a:r>
              <a:rPr lang="en-US" sz="827" b="1" u="sng" dirty="0" err="1"/>
              <a:t>correcto</a:t>
            </a:r>
            <a:r>
              <a:rPr lang="en-US" sz="827" b="1" u="sng" dirty="0"/>
              <a:t>:</a:t>
            </a:r>
          </a:p>
        </p:txBody>
      </p:sp>
      <p:sp>
        <p:nvSpPr>
          <p:cNvPr id="2" name="Slide Number Placeholder 1"/>
          <p:cNvSpPr>
            <a:spLocks noGrp="1"/>
          </p:cNvSpPr>
          <p:nvPr>
            <p:ph type="sldNum" sz="quarter" idx="12"/>
          </p:nvPr>
        </p:nvSpPr>
        <p:spPr>
          <a:xfrm>
            <a:off x="5713703" y="9618147"/>
            <a:ext cx="1813560" cy="535517"/>
          </a:xfrm>
        </p:spPr>
        <p:txBody>
          <a:bodyPr/>
          <a:lstStyle/>
          <a:p>
            <a:fld id="{F177B04D-AEB5-43ED-B9BA-B3D1EC9C9067}" type="slidenum">
              <a:rPr lang="en-US" sz="1200" smtClean="0"/>
              <a:pPr/>
              <a:t>26</a:t>
            </a:fld>
            <a:endParaRPr lang="en-US" sz="1200" dirty="0"/>
          </a:p>
        </p:txBody>
      </p:sp>
      <p:sp>
        <p:nvSpPr>
          <p:cNvPr id="21" name="Rectangle 20"/>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39349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a:solidFill>
            <a:schemeClr val="accent2">
              <a:lumMod val="20000"/>
              <a:lumOff val="80000"/>
            </a:schemeClr>
          </a:solidFill>
        </p:grpSpPr>
        <p:sp>
          <p:nvSpPr>
            <p:cNvPr id="6" name="Rectangle 5"/>
            <p:cNvSpPr/>
            <p:nvPr/>
          </p:nvSpPr>
          <p:spPr>
            <a:xfrm>
              <a:off x="381000" y="228600"/>
              <a:ext cx="6172200" cy="7924800"/>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a:grpFill/>
          </p:grpSpPr>
          <p:sp>
            <p:nvSpPr>
              <p:cNvPr id="2" name="Diamond 1"/>
              <p:cNvSpPr/>
              <p:nvPr/>
            </p:nvSpPr>
            <p:spPr>
              <a:xfrm rot="2132198">
                <a:off x="119309" y="23913"/>
                <a:ext cx="7188468" cy="6351172"/>
              </a:xfrm>
              <a:prstGeom prst="diamond">
                <a:avLst/>
              </a:prstGeom>
              <a:gradFill>
                <a:gsLst>
                  <a:gs pos="0">
                    <a:srgbClr val="920000"/>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48319" y="2724339"/>
                <a:ext cx="4650598" cy="1412975"/>
              </a:xfrm>
              <a:prstGeom prst="rect">
                <a:avLst/>
              </a:prstGeom>
              <a:solidFill>
                <a:srgbClr val="B9E1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4500" b="1" dirty="0" smtClean="0">
                    <a:effectLst>
                      <a:outerShdw blurRad="38100" dist="38100" dir="2700000" algn="tl">
                        <a:srgbClr val="000000">
                          <a:alpha val="43137"/>
                        </a:srgbClr>
                      </a:outerShdw>
                    </a:effectLst>
                  </a:rPr>
                  <a:t>Trimestre cuatro CFA</a:t>
                </a:r>
                <a:endParaRPr lang="es-PE" sz="2300" b="1" dirty="0" smtClean="0">
                  <a:effectLst>
                    <a:outerShdw blurRad="38100" dist="38100" dir="2700000" algn="tl">
                      <a:srgbClr val="000000">
                        <a:alpha val="43137"/>
                      </a:srgbClr>
                    </a:outerShdw>
                  </a:effectLst>
                </a:endParaRPr>
              </a:p>
              <a:p>
                <a:pPr algn="ctr"/>
                <a:r>
                  <a:rPr lang="es-PE" sz="2500" b="1" i="1" dirty="0" smtClean="0">
                    <a:effectLst>
                      <a:outerShdw blurRad="38100" dist="38100" dir="2700000" algn="tl">
                        <a:srgbClr val="000000">
                          <a:alpha val="43137"/>
                        </a:srgbClr>
                      </a:outerShdw>
                    </a:effectLst>
                  </a:rPr>
                  <a:t>Comprensión auditiva</a:t>
                </a:r>
              </a:p>
              <a:p>
                <a:pPr algn="ctr"/>
                <a:r>
                  <a:rPr lang="es-PE" sz="2500" b="1" dirty="0" smtClean="0">
                    <a:effectLst>
                      <a:outerShdw blurRad="38100" dist="38100" dir="2700000" algn="tl">
                        <a:srgbClr val="000000">
                          <a:alpha val="43137"/>
                        </a:srgbClr>
                      </a:outerShdw>
                    </a:effectLst>
                  </a:rPr>
                  <a:t> Copia del estudiante</a:t>
                </a:r>
                <a:endParaRPr lang="es-PE" sz="2500" b="1" dirty="0">
                  <a:effectLst>
                    <a:outerShdw blurRad="38100" dist="38100" dir="2700000" algn="tl">
                      <a:srgbClr val="000000">
                        <a:alpha val="43137"/>
                      </a:srgbClr>
                    </a:outerShdw>
                  </a:effectLst>
                </a:endParaRPr>
              </a:p>
            </p:txBody>
          </p:sp>
        </p:grpSp>
        <p:sp>
          <p:nvSpPr>
            <p:cNvPr id="11" name="Rectangle 10"/>
            <p:cNvSpPr/>
            <p:nvPr/>
          </p:nvSpPr>
          <p:spPr>
            <a:xfrm>
              <a:off x="916942" y="5676900"/>
              <a:ext cx="5486400" cy="1961972"/>
            </a:xfrm>
            <a:prstGeom prst="rect">
              <a:avLst/>
            </a:prstGeom>
            <a:gradFill>
              <a:gsLst>
                <a:gs pos="0">
                  <a:srgbClr val="BCE292">
                    <a:alpha val="75000"/>
                  </a:srgbClr>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Nombre del estudiante</a:t>
              </a:r>
              <a:endParaRPr lang="en-US" sz="3600" b="1" dirty="0">
                <a:solidFill>
                  <a:schemeClr val="tx1"/>
                </a:solidFill>
              </a:endParaRPr>
            </a:p>
            <a:p>
              <a:pPr algn="ctr"/>
              <a:r>
                <a:rPr lang="en-US" sz="3600" b="1" dirty="0">
                  <a:solidFill>
                    <a:schemeClr val="tx1"/>
                  </a:solidFill>
                </a:rPr>
                <a:t>_______________________</a:t>
              </a:r>
            </a:p>
          </p:txBody>
        </p:sp>
      </p:grpSp>
      <p:grpSp>
        <p:nvGrpSpPr>
          <p:cNvPr id="21" name="Group 20"/>
          <p:cNvGrpSpPr/>
          <p:nvPr/>
        </p:nvGrpSpPr>
        <p:grpSpPr>
          <a:xfrm>
            <a:off x="762000" y="841150"/>
            <a:ext cx="3054985" cy="2404256"/>
            <a:chOff x="141662" y="575101"/>
            <a:chExt cx="3123072" cy="3130467"/>
          </a:xfrm>
        </p:grpSpPr>
        <p:sp>
          <p:nvSpPr>
            <p:cNvPr id="22" name="Rectangle 21"/>
            <p:cNvSpPr/>
            <p:nvPr/>
          </p:nvSpPr>
          <p:spPr>
            <a:xfrm>
              <a:off x="656542" y="575101"/>
              <a:ext cx="1088838" cy="661223"/>
            </a:xfrm>
            <a:prstGeom prst="rect">
              <a:avLst/>
            </a:prstGeom>
          </p:spPr>
          <p:txBody>
            <a:bodyPr wrap="none">
              <a:spAutoFit/>
            </a:bodyPr>
            <a:lstStyle/>
            <a:p>
              <a:r>
                <a:rPr lang="en-US" sz="2700" b="1" dirty="0" smtClean="0">
                  <a:effectLst>
                    <a:outerShdw blurRad="38100" dist="38100" dir="2700000" algn="tl">
                      <a:srgbClr val="000000">
                        <a:alpha val="43137"/>
                      </a:srgbClr>
                    </a:outerShdw>
                  </a:effectLst>
                </a:rPr>
                <a:t>Grado</a:t>
              </a:r>
              <a:endParaRPr lang="en-US" sz="2700" b="1" dirty="0">
                <a:effectLst>
                  <a:outerShdw blurRad="38100" dist="38100" dir="2700000" algn="tl">
                    <a:srgbClr val="000000">
                      <a:alpha val="43137"/>
                    </a:srgbClr>
                  </a:outerShdw>
                </a:effectLst>
              </a:endParaRPr>
            </a:p>
          </p:txBody>
        </p:sp>
        <p:sp>
          <p:nvSpPr>
            <p:cNvPr id="23" name="Parallelogram 22"/>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Parallelogram 23"/>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Rectangle 24"/>
            <p:cNvSpPr/>
            <p:nvPr/>
          </p:nvSpPr>
          <p:spPr>
            <a:xfrm>
              <a:off x="772681" y="1218609"/>
              <a:ext cx="862808" cy="101387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a:ln w="11430"/>
                  <a:effectLst>
                    <a:outerShdw blurRad="80000" dist="40000" dir="5040000" algn="tl">
                      <a:srgbClr val="000000">
                        <a:alpha val="30000"/>
                      </a:srgbClr>
                    </a:outerShdw>
                  </a:effectLst>
                </a:rPr>
                <a:t>K</a:t>
              </a:r>
            </a:p>
          </p:txBody>
        </p:sp>
        <p:pic>
          <p:nvPicPr>
            <p:cNvPr id="26"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27"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258275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8388686"/>
              </p:ext>
            </p:extLst>
          </p:nvPr>
        </p:nvGraphicFramePr>
        <p:xfrm>
          <a:off x="417195" y="320804"/>
          <a:ext cx="6934200" cy="9356596"/>
        </p:xfrm>
        <a:graphic>
          <a:graphicData uri="http://schemas.openxmlformats.org/drawingml/2006/table">
            <a:tbl>
              <a:tblPr firstRow="1" bandRow="1">
                <a:tableStyleId>{5940675A-B579-460E-94D1-54222C63F5DA}</a:tableStyleId>
              </a:tblPr>
              <a:tblGrid>
                <a:gridCol w="504952"/>
                <a:gridCol w="519588"/>
                <a:gridCol w="585451"/>
                <a:gridCol w="585451"/>
                <a:gridCol w="512270"/>
                <a:gridCol w="550165"/>
                <a:gridCol w="478221"/>
                <a:gridCol w="412688"/>
                <a:gridCol w="623457"/>
                <a:gridCol w="488302"/>
                <a:gridCol w="627546"/>
                <a:gridCol w="410094"/>
                <a:gridCol w="636015"/>
              </a:tblGrid>
              <a:tr h="548590">
                <a:tc gridSpan="13">
                  <a:txBody>
                    <a:bodyPr/>
                    <a:lstStyle/>
                    <a:p>
                      <a:r>
                        <a:rPr lang="es-419" sz="1000" b="1" noProof="0" dirty="0" smtClean="0"/>
                        <a:t>Trimestre 4: CFA Kínder – </a:t>
                      </a:r>
                      <a:r>
                        <a:rPr lang="es-419" sz="1000" b="1" u="sng" noProof="0" dirty="0" smtClean="0"/>
                        <a:t>Hoja de registro para respuestas de selección múltiple-Lectura de texto literario e informativo</a:t>
                      </a:r>
                    </a:p>
                    <a:p>
                      <a:r>
                        <a:rPr lang="es-ES" sz="1000" i="1" noProof="0" dirty="0" smtClean="0"/>
                        <a:t>Instrucciones: Lea al estudiante cada pregunta y las opciones a escoger. Muestre al estudiante la hoja con las opciones a escoger, para los textos literarios e informativos. Fíjese en la respuesta que da el estudiante. Las respuestas correctas están resaltadas en negrilla.</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lnSpc>
                          <a:spcPct val="100000"/>
                        </a:lnSpc>
                      </a:pPr>
                      <a:endParaRPr lang="en-US" sz="1200" b="1" i="0" baseline="0" dirty="0" smtClean="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76005">
                <a:tc gridSpan="13">
                  <a:txBody>
                    <a:bodyPr/>
                    <a:lstStyle/>
                    <a:p>
                      <a:pPr algn="l">
                        <a:lnSpc>
                          <a:spcPct val="100000"/>
                        </a:lnSpc>
                      </a:pPr>
                      <a:r>
                        <a:rPr lang="es-419" sz="1200" b="1" i="0" baseline="0" noProof="0" dirty="0" smtClean="0">
                          <a:solidFill>
                            <a:schemeClr val="tx1"/>
                          </a:solidFill>
                          <a:effectLst/>
                        </a:rPr>
                        <a:t>Texto literario: </a:t>
                      </a:r>
                      <a:r>
                        <a:rPr lang="es-419" sz="1200" b="0" i="1" u="none" baseline="0" noProof="0" dirty="0" smtClean="0">
                          <a:solidFill>
                            <a:schemeClr val="tx1"/>
                          </a:solidFill>
                          <a:effectLst/>
                        </a:rPr>
                        <a:t>Las cuatro estaciones de Ana</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02131">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RL.K.3 Con sugerencias y apoyo, identifican personajes, escenarios y acontecimientos importantes en un cuento.</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RL.K.3</a:t>
                      </a:r>
                      <a:r>
                        <a:rPr lang="es-419" sz="900" b="0" baseline="0" noProof="0" dirty="0" smtClean="0">
                          <a:solidFill>
                            <a:schemeClr val="tx1"/>
                          </a:solidFill>
                          <a:effectLst/>
                          <a:latin typeface="+mn-lt"/>
                          <a:ea typeface="Times New Roman"/>
                          <a:cs typeface="Times New Roman"/>
                        </a:rPr>
                        <a:t>  Pregunta: ¿De quién trata el cuento mayormente?   </a:t>
                      </a:r>
                      <a:r>
                        <a:rPr lang="es-419" sz="900" b="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Ana_____   </a:t>
                      </a:r>
                      <a:r>
                        <a:rPr lang="es-419" sz="900" b="0" baseline="0" noProof="0" dirty="0" smtClean="0">
                          <a:solidFill>
                            <a:schemeClr val="tx1"/>
                          </a:solidFill>
                          <a:effectLst/>
                          <a:latin typeface="+mn-lt"/>
                          <a:ea typeface="Times New Roman"/>
                          <a:cs typeface="Times New Roman"/>
                        </a:rPr>
                        <a:t>papá _____  mamá_____</a:t>
                      </a: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3367">
                <a:tc>
                  <a:txBody>
                    <a:bodyPr/>
                    <a:lstStyle/>
                    <a:p>
                      <a:pPr algn="ctr">
                        <a:lnSpc>
                          <a:spcPct val="100000"/>
                        </a:lnSpc>
                      </a:pPr>
                      <a:r>
                        <a:rPr lang="es-419" sz="1300" b="1" noProof="0" dirty="0" smtClean="0">
                          <a:solidFill>
                            <a:schemeClr val="tx1"/>
                          </a:solidFill>
                        </a:rPr>
                        <a:t>2</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nSpc>
                          <a:spcPct val="100000"/>
                        </a:lnSpc>
                      </a:pPr>
                      <a:r>
                        <a:rPr lang="es-419" sz="900" b="0" noProof="0" dirty="0" smtClean="0">
                          <a:solidFill>
                            <a:schemeClr val="tx1"/>
                          </a:solidFill>
                          <a:effectLst/>
                          <a:latin typeface="+mn-lt"/>
                          <a:ea typeface="Calibri"/>
                          <a:cs typeface="Helvetica"/>
                        </a:rPr>
                        <a:t>RL.K.3 Con sugerencias y apoyo, identifican personajes, escenarios y acontecimientos importantes en un cuento.</a:t>
                      </a:r>
                    </a:p>
                    <a:p>
                      <a:pPr>
                        <a:lnSpc>
                          <a:spcPct val="100000"/>
                        </a:lnSpc>
                      </a:pPr>
                      <a:r>
                        <a:rPr lang="es-419" sz="900" b="0" noProof="0" dirty="0" smtClean="0">
                          <a:solidFill>
                            <a:schemeClr val="tx1"/>
                          </a:solidFill>
                          <a:effectLst/>
                          <a:latin typeface="+mn-lt"/>
                          <a:ea typeface="Calibri"/>
                          <a:cs typeface="Helvetica"/>
                        </a:rPr>
                        <a:t>RL.K.3  Pregunta: ¿Dónde vivía Ana al comienzo</a:t>
                      </a:r>
                      <a:r>
                        <a:rPr lang="es-419" sz="900" b="0" baseline="0" noProof="0" dirty="0" smtClean="0">
                          <a:solidFill>
                            <a:schemeClr val="tx1"/>
                          </a:solidFill>
                          <a:effectLst/>
                          <a:latin typeface="+mn-lt"/>
                          <a:ea typeface="Calibri"/>
                          <a:cs typeface="Helvetica"/>
                        </a:rPr>
                        <a:t> del cuento? </a:t>
                      </a:r>
                      <a:r>
                        <a:rPr lang="es-419" sz="900" b="0" noProof="0" dirty="0" smtClean="0">
                          <a:solidFill>
                            <a:schemeClr val="tx1"/>
                          </a:solidFill>
                          <a:effectLst/>
                          <a:latin typeface="+mn-lt"/>
                          <a:ea typeface="Calibri"/>
                          <a:cs typeface="Helvetica"/>
                        </a:rPr>
                        <a:t> un lugar</a:t>
                      </a:r>
                      <a:r>
                        <a:rPr lang="es-419" sz="900" b="0" baseline="0" noProof="0" dirty="0" smtClean="0">
                          <a:solidFill>
                            <a:schemeClr val="tx1"/>
                          </a:solidFill>
                          <a:effectLst/>
                          <a:latin typeface="+mn-lt"/>
                          <a:ea typeface="Calibri"/>
                          <a:cs typeface="Helvetica"/>
                        </a:rPr>
                        <a:t> con nieve_____   </a:t>
                      </a: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Helvetica"/>
                        </a:rPr>
                        <a:t>un lugar soleado_____  </a:t>
                      </a:r>
                      <a:r>
                        <a:rPr lang="es-419" sz="900" b="0" baseline="0" noProof="0" dirty="0" smtClean="0">
                          <a:solidFill>
                            <a:schemeClr val="tx1"/>
                          </a:solidFill>
                          <a:effectLst/>
                          <a:latin typeface="+mn-lt"/>
                          <a:ea typeface="Calibri"/>
                          <a:cs typeface="Helvetica"/>
                        </a:rPr>
                        <a:t>un lugar donde las aves cantaban_____</a:t>
                      </a:r>
                      <a:endParaRPr lang="es-419" sz="900" b="0" noProof="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47703">
                <a:tc>
                  <a:txBody>
                    <a:bodyPr/>
                    <a:lstStyle/>
                    <a:p>
                      <a:pPr algn="ctr">
                        <a:lnSpc>
                          <a:spcPct val="100000"/>
                        </a:lnSpc>
                      </a:pPr>
                      <a:r>
                        <a:rPr lang="es-419" sz="1300" b="1" noProof="0" dirty="0" smtClean="0">
                          <a:solidFill>
                            <a:schemeClr val="tx1"/>
                          </a:solidFill>
                        </a:rPr>
                        <a:t>3</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Times New Roman"/>
                        </a:rPr>
                        <a:t>RL.K.6 Con sugerencias y apoyo, nombran al autor e ilustrador de un cuento y definen el papel que desempeña cada uno en el relato del cuento.</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Times New Roman"/>
                        </a:rPr>
                        <a:t>RL.K.6</a:t>
                      </a:r>
                      <a:r>
                        <a:rPr lang="es-419" sz="900" b="0" baseline="0" noProof="0" dirty="0" smtClean="0">
                          <a:solidFill>
                            <a:schemeClr val="tx1"/>
                          </a:solidFill>
                          <a:effectLst/>
                          <a:latin typeface="+mn-lt"/>
                          <a:ea typeface="Calibri"/>
                          <a:cs typeface="Times New Roman"/>
                        </a:rPr>
                        <a:t>  Pregunta: ¿Por qué el autor escribe el cuento?   Nota: Cualquier respuesta que haga una conexión con las cuatro estaciones de manera lógica, es aceptable.</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El estudiante conecta las 4 estaciones ________    </a:t>
                      </a:r>
                      <a:r>
                        <a:rPr lang="es-419" sz="900" b="0" baseline="0" noProof="0" dirty="0" smtClean="0">
                          <a:solidFill>
                            <a:schemeClr val="tx1"/>
                          </a:solidFill>
                          <a:effectLst/>
                          <a:latin typeface="+mn-lt"/>
                          <a:ea typeface="Calibri"/>
                          <a:cs typeface="Times New Roman"/>
                        </a:rPr>
                        <a:t>el estudiante no conecta con las 4 estaciones______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8939">
                <a:tc>
                  <a:txBody>
                    <a:bodyPr/>
                    <a:lstStyle/>
                    <a:p>
                      <a:pPr algn="ctr">
                        <a:lnSpc>
                          <a:spcPct val="100000"/>
                        </a:lnSpc>
                      </a:pPr>
                      <a:r>
                        <a:rPr lang="es-419" sz="1300" b="1" noProof="0" dirty="0" smtClean="0">
                          <a:solidFill>
                            <a:schemeClr val="tx1"/>
                          </a:solidFill>
                        </a:rPr>
                        <a:t>4</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RL.K.9 Con sugerencias y apoyo, comparan y contrastan las aventuras y experiencias de los personajes en cuentos que les son familiares.</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RL.K.9  Pregunta: ¿Qué dibujo es como la estación que  más emociona a Ana?  </a:t>
                      </a:r>
                      <a:r>
                        <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invierno____   </a:t>
                      </a:r>
                      <a:r>
                        <a:rPr lang="es-419" sz="900" b="0" noProof="0" dirty="0" smtClean="0">
                          <a:solidFill>
                            <a:schemeClr val="tx1"/>
                          </a:solidFill>
                          <a:effectLst/>
                          <a:latin typeface="+mn-lt"/>
                          <a:ea typeface="Times New Roman"/>
                          <a:cs typeface="Times New Roman"/>
                        </a:rPr>
                        <a:t>otoño_____   primavera_____</a:t>
                      </a:r>
                      <a:endPar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798">
                <a:tc>
                  <a:txBody>
                    <a:bodyPr/>
                    <a:lstStyle/>
                    <a:p>
                      <a:pPr algn="ctr">
                        <a:lnSpc>
                          <a:spcPct val="100000"/>
                        </a:lnSpc>
                      </a:pPr>
                      <a:r>
                        <a:rPr lang="es-419" sz="1300" b="1" noProof="0" dirty="0" smtClean="0">
                          <a:solidFill>
                            <a:schemeClr val="tx1"/>
                          </a:solidFill>
                        </a:rPr>
                        <a:t>5</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RL.K.9 Con sugerencias y apoyo, comparan y contrastan las aventuras y experiencias de los personajes en cuentos que les son familiares</a:t>
                      </a:r>
                      <a:endParaRPr lang="es-419" sz="900" b="0" noProof="0" dirty="0" smtClean="0">
                        <a:solidFill>
                          <a:schemeClr val="tx1"/>
                        </a:solidFill>
                        <a:effectLst/>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Times New Roman"/>
                        </a:rPr>
                        <a:t>RL.K.9  Pregunta: ¿Qué dos dibujos muestran lo que Ana quiere hacer en</a:t>
                      </a:r>
                      <a:r>
                        <a:rPr lang="es-419" sz="900" b="0" baseline="0" noProof="0" dirty="0" smtClean="0">
                          <a:solidFill>
                            <a:schemeClr val="tx1"/>
                          </a:solidFill>
                          <a:effectLst/>
                          <a:latin typeface="+mn-lt"/>
                          <a:ea typeface="Calibri"/>
                          <a:cs typeface="Times New Roman"/>
                        </a:rPr>
                        <a:t> Oregón?     </a:t>
                      </a: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charcos de lluvia y bolas de nieve____ </a:t>
                      </a:r>
                      <a:r>
                        <a:rPr lang="es-419" sz="900" b="0" i="0" baseline="0" noProof="0" dirty="0" smtClean="0">
                          <a:solidFill>
                            <a:schemeClr val="tx1"/>
                          </a:solidFill>
                          <a:effectLst/>
                          <a:latin typeface="+mn-lt"/>
                          <a:ea typeface="Calibri"/>
                          <a:cs typeface="Times New Roman"/>
                        </a:rPr>
                        <a:t>nadar y subir a los árboles</a:t>
                      </a:r>
                      <a:r>
                        <a:rPr lang="es-419" sz="900" b="0" baseline="0" noProof="0" dirty="0" smtClean="0">
                          <a:solidFill>
                            <a:schemeClr val="tx1"/>
                          </a:solidFill>
                          <a:effectLst/>
                          <a:latin typeface="+mn-lt"/>
                          <a:ea typeface="Calibri"/>
                          <a:cs typeface="Times New Roman"/>
                        </a:rPr>
                        <a:t>____</a:t>
                      </a:r>
                      <a:endParaRPr lang="es-419" sz="900" b="0" noProof="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3545">
                <a:tc>
                  <a:txBody>
                    <a:bodyPr/>
                    <a:lstStyle/>
                    <a:p>
                      <a:pPr algn="ctr">
                        <a:lnSpc>
                          <a:spcPct val="100000"/>
                        </a:lnSpc>
                      </a:pPr>
                      <a:r>
                        <a:rPr lang="es-419" sz="1300" b="1" noProof="0" dirty="0" smtClean="0">
                          <a:solidFill>
                            <a:schemeClr val="tx1"/>
                          </a:solidFill>
                        </a:rPr>
                        <a:t>6</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Respuesta Construida para RL.K.3 </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RL.K.3 Pregunta: </a:t>
                      </a:r>
                      <a:r>
                        <a:rPr lang="es-ES" sz="900" b="0"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Dibuja y escribe palabras acerca de lo que hizo Ana cuando nevó.</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23">
                <a:tc gridSpan="13">
                  <a:txBody>
                    <a:bodyPr/>
                    <a:lstStyle/>
                    <a:p>
                      <a:pPr>
                        <a:lnSpc>
                          <a:spcPct val="100000"/>
                        </a:lnSpc>
                      </a:pPr>
                      <a:r>
                        <a:rPr lang="es-419" sz="1200" b="1" noProof="0" dirty="0" smtClean="0">
                          <a:solidFill>
                            <a:schemeClr val="tx1"/>
                          </a:solidFill>
                        </a:rPr>
                        <a:t>Texto informativo: </a:t>
                      </a:r>
                      <a:r>
                        <a:rPr lang="es-419" sz="1200" b="0" i="1" u="none" noProof="0" dirty="0" smtClean="0">
                          <a:solidFill>
                            <a:schemeClr val="tx1"/>
                          </a:solidFill>
                        </a:rPr>
                        <a:t>Las cuatro estaciones</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2409">
                <a:tc>
                  <a:txBody>
                    <a:bodyPr/>
                    <a:lstStyle/>
                    <a:p>
                      <a:pPr algn="ctr">
                        <a:lnSpc>
                          <a:spcPct val="100000"/>
                        </a:lnSpc>
                      </a:pPr>
                      <a:r>
                        <a:rPr lang="es-419" sz="1300" b="1" noProof="0" dirty="0" smtClean="0">
                          <a:solidFill>
                            <a:schemeClr val="tx1"/>
                          </a:solidFill>
                        </a:rPr>
                        <a:t>7</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nSpc>
                          <a:spcPct val="100000"/>
                        </a:lnSpc>
                      </a:pPr>
                      <a:r>
                        <a:rPr lang="es-419" sz="900" b="0" noProof="0" dirty="0" smtClean="0">
                          <a:solidFill>
                            <a:schemeClr val="tx1"/>
                          </a:solidFill>
                          <a:effectLst/>
                          <a:latin typeface="+mn-lt"/>
                          <a:ea typeface="Calibri"/>
                          <a:cs typeface="Helvetica"/>
                        </a:rPr>
                        <a:t>RI.K.3 Con sugerencias y apoyo, describen la relación </a:t>
                      </a:r>
                      <a:r>
                        <a:rPr lang="es-419" sz="900" b="1" noProof="0" dirty="0" smtClean="0">
                          <a:solidFill>
                            <a:schemeClr val="tx1"/>
                          </a:solidFill>
                          <a:effectLst>
                            <a:outerShdw blurRad="38100" dist="38100" dir="2700000" algn="tl">
                              <a:srgbClr val="000000">
                                <a:alpha val="43137"/>
                              </a:srgbClr>
                            </a:outerShdw>
                          </a:effectLst>
                          <a:latin typeface="+mn-lt"/>
                          <a:ea typeface="Calibri"/>
                          <a:cs typeface="Helvetica"/>
                        </a:rPr>
                        <a:t>entre dos </a:t>
                      </a:r>
                      <a:r>
                        <a:rPr lang="es-419" sz="900" b="0" noProof="0" dirty="0" smtClean="0">
                          <a:solidFill>
                            <a:schemeClr val="tx1"/>
                          </a:solidFill>
                          <a:effectLst/>
                          <a:latin typeface="+mn-lt"/>
                          <a:ea typeface="Calibri"/>
                          <a:cs typeface="Helvetica"/>
                        </a:rPr>
                        <a:t>personas, acontecimientos,</a:t>
                      </a:r>
                      <a:r>
                        <a:rPr lang="es-419" sz="900" b="0" baseline="0" noProof="0" dirty="0" smtClean="0">
                          <a:solidFill>
                            <a:schemeClr val="tx1"/>
                          </a:solidFill>
                          <a:effectLst/>
                          <a:latin typeface="+mn-lt"/>
                          <a:ea typeface="Calibri"/>
                          <a:cs typeface="Helvetica"/>
                        </a:rPr>
                        <a:t> </a:t>
                      </a:r>
                      <a:r>
                        <a:rPr lang="es-419" sz="900" b="0" noProof="0" dirty="0" smtClean="0">
                          <a:solidFill>
                            <a:schemeClr val="tx1"/>
                          </a:solidFill>
                          <a:effectLst/>
                          <a:latin typeface="+mn-lt"/>
                          <a:ea typeface="Calibri"/>
                          <a:cs typeface="Helvetica"/>
                        </a:rPr>
                        <a:t>ideas o elementos de información en un texto.</a:t>
                      </a:r>
                    </a:p>
                    <a:p>
                      <a:pPr>
                        <a:lnSpc>
                          <a:spcPct val="100000"/>
                        </a:lnSpc>
                      </a:pPr>
                      <a:r>
                        <a:rPr lang="es-419" sz="900" b="0" noProof="0" dirty="0" smtClean="0">
                          <a:solidFill>
                            <a:schemeClr val="tx1"/>
                          </a:solidFill>
                          <a:effectLst/>
                          <a:latin typeface="+mn-lt"/>
                          <a:ea typeface="Calibri"/>
                          <a:cs typeface="Helvetica"/>
                        </a:rPr>
                        <a:t>RI.K.3  Pregunta: ¿Qué tú puedes hacer cuando está caliente y soleado?  hacer un muñeco</a:t>
                      </a:r>
                      <a:r>
                        <a:rPr lang="es-419" sz="900" b="0" baseline="0" noProof="0" dirty="0" smtClean="0">
                          <a:solidFill>
                            <a:schemeClr val="tx1"/>
                          </a:solidFill>
                          <a:effectLst/>
                          <a:latin typeface="+mn-lt"/>
                          <a:ea typeface="Calibri"/>
                          <a:cs typeface="Helvetica"/>
                        </a:rPr>
                        <a:t> de nieve</a:t>
                      </a:r>
                      <a:r>
                        <a:rPr lang="es-419" sz="900" b="0" noProof="0" dirty="0" smtClean="0">
                          <a:solidFill>
                            <a:schemeClr val="tx1"/>
                          </a:solidFill>
                          <a:effectLst/>
                          <a:latin typeface="+mn-lt"/>
                          <a:ea typeface="Calibri"/>
                          <a:cs typeface="Helvetica"/>
                        </a:rPr>
                        <a:t>_____</a:t>
                      </a:r>
                      <a:r>
                        <a:rPr lang="es-419" sz="900" b="0" baseline="0" noProof="0" dirty="0" smtClean="0">
                          <a:solidFill>
                            <a:schemeClr val="tx1"/>
                          </a:solidFill>
                          <a:effectLst/>
                          <a:latin typeface="+mn-lt"/>
                          <a:ea typeface="Calibri"/>
                          <a:cs typeface="Helvetica"/>
                        </a:rPr>
                        <a:t> </a:t>
                      </a:r>
                      <a:r>
                        <a:rPr lang="es-419" sz="900" b="1" noProof="0" dirty="0" smtClean="0">
                          <a:solidFill>
                            <a:schemeClr val="tx1"/>
                          </a:solidFill>
                          <a:effectLst>
                            <a:outerShdw blurRad="38100" dist="38100" dir="2700000" algn="tl">
                              <a:srgbClr val="000000">
                                <a:alpha val="43137"/>
                              </a:srgbClr>
                            </a:outerShdw>
                          </a:effectLst>
                          <a:latin typeface="+mn-lt"/>
                          <a:ea typeface="Calibri"/>
                          <a:cs typeface="Helvetica"/>
                        </a:rPr>
                        <a:t>ir a nadar____ </a:t>
                      </a:r>
                      <a:r>
                        <a:rPr lang="es-419" sz="900" b="0" noProof="0" dirty="0" smtClean="0">
                          <a:solidFill>
                            <a:schemeClr val="tx1"/>
                          </a:solidFill>
                          <a:effectLst/>
                          <a:latin typeface="+mn-lt"/>
                          <a:ea typeface="Calibri"/>
                          <a:cs typeface="Helvetica"/>
                        </a:rPr>
                        <a:t>jugar en las hojas_____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295">
                <a:tc>
                  <a:txBody>
                    <a:bodyPr/>
                    <a:lstStyle/>
                    <a:p>
                      <a:pPr algn="ctr">
                        <a:lnSpc>
                          <a:spcPct val="100000"/>
                        </a:lnSpc>
                      </a:pPr>
                      <a:r>
                        <a:rPr lang="es-419" sz="1300" b="1" noProof="0" dirty="0" smtClean="0">
                          <a:solidFill>
                            <a:schemeClr val="tx1"/>
                          </a:solidFill>
                        </a:rPr>
                        <a:t>8</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Helvetica"/>
                        </a:rPr>
                        <a:t>RI.K.3  Con sugerencias y apoyo, describen la conexión</a:t>
                      </a:r>
                      <a:r>
                        <a:rPr lang="es-419" sz="900" b="0" baseline="0" noProof="0" dirty="0" smtClean="0">
                          <a:solidFill>
                            <a:schemeClr val="tx1"/>
                          </a:solidFill>
                          <a:effectLst/>
                          <a:latin typeface="+mn-lt"/>
                          <a:ea typeface="Calibri"/>
                          <a:cs typeface="Helvetica"/>
                        </a:rPr>
                        <a:t> </a:t>
                      </a:r>
                      <a:r>
                        <a:rPr lang="es-419" sz="900" b="0" noProof="0" dirty="0" smtClean="0">
                          <a:solidFill>
                            <a:schemeClr val="tx1"/>
                          </a:solidFill>
                          <a:effectLst/>
                          <a:latin typeface="+mn-lt"/>
                          <a:ea typeface="Calibri"/>
                          <a:cs typeface="Helvetica"/>
                        </a:rPr>
                        <a:t> </a:t>
                      </a:r>
                      <a:r>
                        <a:rPr lang="es-419" sz="900" b="1" noProof="0" dirty="0" smtClean="0">
                          <a:solidFill>
                            <a:schemeClr val="tx1"/>
                          </a:solidFill>
                          <a:effectLst>
                            <a:outerShdw blurRad="38100" dist="38100" dir="2700000" algn="tl">
                              <a:srgbClr val="000000">
                                <a:alpha val="43137"/>
                              </a:srgbClr>
                            </a:outerShdw>
                          </a:effectLst>
                          <a:latin typeface="+mn-lt"/>
                          <a:ea typeface="Calibri"/>
                          <a:cs typeface="Helvetica"/>
                        </a:rPr>
                        <a:t>entre dos </a:t>
                      </a:r>
                      <a:r>
                        <a:rPr lang="es-419" sz="900" b="0" noProof="0" dirty="0" smtClean="0">
                          <a:solidFill>
                            <a:schemeClr val="tx1"/>
                          </a:solidFill>
                          <a:effectLst/>
                          <a:latin typeface="+mn-lt"/>
                          <a:ea typeface="Calibri"/>
                          <a:cs typeface="Helvetica"/>
                        </a:rPr>
                        <a:t>personas, acontecimientos,</a:t>
                      </a:r>
                      <a:r>
                        <a:rPr lang="es-419" sz="900" b="0" baseline="0" noProof="0" dirty="0" smtClean="0">
                          <a:solidFill>
                            <a:schemeClr val="tx1"/>
                          </a:solidFill>
                          <a:effectLst/>
                          <a:latin typeface="+mn-lt"/>
                          <a:ea typeface="Calibri"/>
                          <a:cs typeface="Helvetica"/>
                        </a:rPr>
                        <a:t> </a:t>
                      </a:r>
                      <a:r>
                        <a:rPr lang="es-419" sz="900" b="0" noProof="0" dirty="0" smtClean="0">
                          <a:solidFill>
                            <a:schemeClr val="tx1"/>
                          </a:solidFill>
                          <a:effectLst/>
                          <a:latin typeface="+mn-lt"/>
                          <a:ea typeface="Calibri"/>
                          <a:cs typeface="Helvetica"/>
                        </a:rPr>
                        <a:t>ideas o elementos de información en un texto.</a:t>
                      </a:r>
                      <a:endParaRPr lang="es-419" sz="900" noProof="0" dirty="0" smtClean="0">
                        <a:solidFill>
                          <a:schemeClr val="tx1"/>
                        </a:solidFill>
                      </a:endParaRP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noProof="0" dirty="0" smtClean="0">
                          <a:solidFill>
                            <a:schemeClr val="tx1"/>
                          </a:solidFill>
                        </a:rPr>
                        <a:t>RI.K.3</a:t>
                      </a:r>
                      <a:r>
                        <a:rPr lang="es-419" sz="900" baseline="0" noProof="0" dirty="0" smtClean="0">
                          <a:solidFill>
                            <a:schemeClr val="tx1"/>
                          </a:solidFill>
                        </a:rPr>
                        <a:t>  Pregunta: ¿Cuál es otro nombre para otoño, invierno, primavera y verano?    </a:t>
                      </a:r>
                      <a:r>
                        <a:rPr lang="es-419" sz="900" b="1" baseline="0" noProof="0" dirty="0" smtClean="0">
                          <a:solidFill>
                            <a:schemeClr val="tx1"/>
                          </a:solidFill>
                          <a:effectLst>
                            <a:outerShdw blurRad="38100" dist="38100" dir="2700000" algn="tl">
                              <a:srgbClr val="000000">
                                <a:alpha val="43137"/>
                              </a:srgbClr>
                            </a:outerShdw>
                          </a:effectLst>
                        </a:rPr>
                        <a:t>estaciones_____</a:t>
                      </a:r>
                      <a:endParaRPr lang="es-419" sz="900" b="1" noProof="0" dirty="0" smtClean="0">
                        <a:solidFill>
                          <a:schemeClr val="tx1"/>
                        </a:solidFill>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3848">
                <a:tc>
                  <a:txBody>
                    <a:bodyPr/>
                    <a:lstStyle/>
                    <a:p>
                      <a:pPr algn="ctr">
                        <a:lnSpc>
                          <a:spcPct val="100000"/>
                        </a:lnSpc>
                      </a:pPr>
                      <a:r>
                        <a:rPr lang="es-419" sz="1300" b="1" noProof="0" dirty="0" smtClean="0">
                          <a:solidFill>
                            <a:schemeClr val="tx1"/>
                          </a:solidFill>
                        </a:rPr>
                        <a:t>9</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baseline="0" noProof="0" dirty="0" smtClean="0">
                          <a:solidFill>
                            <a:schemeClr val="tx1"/>
                          </a:solidFill>
                          <a:effectLst/>
                          <a:latin typeface="+mn-lt"/>
                          <a:ea typeface="Times New Roman"/>
                          <a:cs typeface="Times New Roman"/>
                        </a:rPr>
                        <a:t>RI.K.6 Nombran al autor e ilustrador de un texto y definen el papel de cada uno en la presentación de ideas o información en un texto.</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baseline="0" noProof="0" dirty="0" smtClean="0">
                          <a:solidFill>
                            <a:schemeClr val="tx1"/>
                          </a:solidFill>
                          <a:effectLst/>
                          <a:latin typeface="+mn-lt"/>
                          <a:ea typeface="Times New Roman"/>
                          <a:cs typeface="Times New Roman"/>
                        </a:rPr>
                        <a:t>RI.K.6  Pregunta:  ¿Qué quiere el autor que tú sepas del pasaje </a:t>
                      </a:r>
                      <a:r>
                        <a:rPr lang="es-419" sz="900" b="1" i="1" u="none" baseline="0" noProof="0" dirty="0" smtClean="0">
                          <a:solidFill>
                            <a:schemeClr val="tx1"/>
                          </a:solidFill>
                          <a:effectLst/>
                          <a:latin typeface="+mn-lt"/>
                          <a:ea typeface="Times New Roman"/>
                          <a:cs typeface="Times New Roman"/>
                        </a:rPr>
                        <a:t>Las cuatro estaciones</a:t>
                      </a:r>
                      <a:r>
                        <a:rPr lang="es-419" sz="900" b="0" u="none" baseline="0" noProof="0" dirty="0" smtClean="0">
                          <a:solidFill>
                            <a:schemeClr val="tx1"/>
                          </a:solidFill>
                          <a:effectLst/>
                          <a:latin typeface="+mn-lt"/>
                          <a:ea typeface="Times New Roman"/>
                          <a:cs typeface="Times New Roman"/>
                        </a:rPr>
                        <a:t>?</a:t>
                      </a:r>
                    </a:p>
                    <a:p>
                      <a:pPr marL="0" marR="0" lvl="0" indent="0" algn="l" defTabSz="1018809" rtl="0" eaLnBrk="1" fontAlgn="auto" latinLnBrk="0" hangingPunct="1">
                        <a:lnSpc>
                          <a:spcPct val="115000"/>
                        </a:lnSpc>
                        <a:spcBef>
                          <a:spcPts val="0"/>
                        </a:spcBef>
                        <a:spcAft>
                          <a:spcPts val="0"/>
                        </a:spcAft>
                        <a:buClrTx/>
                        <a:buSzTx/>
                        <a:buFontTx/>
                        <a:buNone/>
                        <a:tabLst/>
                        <a:defRPr/>
                      </a:pPr>
                      <a:r>
                        <a:rPr lang="es-419" sz="900" b="0" u="none" baseline="0" noProof="0" dirty="0" smtClean="0">
                          <a:solidFill>
                            <a:schemeClr val="tx1"/>
                          </a:solidFill>
                          <a:effectLst/>
                          <a:latin typeface="+mn-lt"/>
                          <a:ea typeface="Times New Roman"/>
                          <a:cs typeface="Times New Roman"/>
                        </a:rPr>
                        <a:t>Nota:  Cualquier respuesta que describa cómo las 4 estaciones </a:t>
                      </a:r>
                      <a:r>
                        <a:rPr lang="es-419" sz="900" b="0" baseline="0" noProof="0" dirty="0" smtClean="0">
                          <a:solidFill>
                            <a:schemeClr val="tx1"/>
                          </a:solidFill>
                          <a:effectLst/>
                          <a:latin typeface="+mn-lt"/>
                          <a:ea typeface="Times New Roman"/>
                          <a:cs typeface="Times New Roman"/>
                        </a:rPr>
                        <a:t>son diferentes entre sí, es aceptable. </a:t>
                      </a:r>
                      <a:r>
                        <a:rPr lang="es-419" sz="900" b="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el estudiante describe las diferencias_____     </a:t>
                      </a:r>
                      <a:r>
                        <a:rPr lang="es-419" sz="900" b="0" baseline="0" noProof="0" dirty="0" smtClean="0">
                          <a:solidFill>
                            <a:schemeClr val="tx1"/>
                          </a:solidFill>
                          <a:effectLst/>
                          <a:latin typeface="+mn-lt"/>
                          <a:ea typeface="Times New Roman"/>
                          <a:cs typeface="Times New Roman"/>
                        </a:rPr>
                        <a:t>el estudiante no describe las diferencias_____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985">
                <a:tc>
                  <a:txBody>
                    <a:bodyPr/>
                    <a:lstStyle/>
                    <a:p>
                      <a:pPr algn="ctr">
                        <a:lnSpc>
                          <a:spcPct val="100000"/>
                        </a:lnSpc>
                      </a:pPr>
                      <a:r>
                        <a:rPr lang="es-419" sz="1300" b="1" noProof="0" dirty="0" smtClean="0">
                          <a:solidFill>
                            <a:schemeClr val="tx1"/>
                          </a:solidFill>
                        </a:rPr>
                        <a:t>10</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algn="l">
                        <a:lnSpc>
                          <a:spcPct val="100000"/>
                        </a:lnSpc>
                        <a:spcBef>
                          <a:spcPts val="0"/>
                        </a:spcBef>
                        <a:spcAft>
                          <a:spcPts val="0"/>
                        </a:spcAft>
                      </a:pPr>
                      <a:r>
                        <a:rPr lang="es-419" sz="900" b="0" noProof="0" dirty="0" smtClean="0">
                          <a:solidFill>
                            <a:schemeClr val="tx1"/>
                          </a:solidFill>
                          <a:effectLst/>
                          <a:latin typeface="+mn-lt"/>
                          <a:ea typeface="Calibri"/>
                          <a:cs typeface="Times New Roman"/>
                        </a:rPr>
                        <a:t>RI.K.9 Con sugerencias y apoyo, identifican las semejanzas y diferencias básicas entre dos textos sobre el mismo tema…</a:t>
                      </a:r>
                    </a:p>
                    <a:p>
                      <a:pPr marL="0" marR="0" algn="l">
                        <a:lnSpc>
                          <a:spcPct val="100000"/>
                        </a:lnSpc>
                        <a:spcBef>
                          <a:spcPts val="0"/>
                        </a:spcBef>
                        <a:spcAft>
                          <a:spcPts val="0"/>
                        </a:spcAft>
                      </a:pPr>
                      <a:r>
                        <a:rPr lang="es-419" sz="900" b="0" noProof="0" dirty="0" smtClean="0">
                          <a:solidFill>
                            <a:schemeClr val="tx1"/>
                          </a:solidFill>
                          <a:effectLst/>
                          <a:latin typeface="+mn-lt"/>
                          <a:ea typeface="Calibri"/>
                          <a:cs typeface="Times New Roman"/>
                        </a:rPr>
                        <a:t>RI.K.9  Pregunta: ¿Qué</a:t>
                      </a:r>
                      <a:r>
                        <a:rPr lang="es-419" sz="900" b="0" baseline="0" noProof="0" dirty="0" smtClean="0">
                          <a:solidFill>
                            <a:schemeClr val="tx1"/>
                          </a:solidFill>
                          <a:effectLst/>
                          <a:latin typeface="+mn-lt"/>
                          <a:ea typeface="Calibri"/>
                          <a:cs typeface="Times New Roman"/>
                        </a:rPr>
                        <a:t> detalles sobre el verano son iguales en ambos textos</a:t>
                      </a:r>
                      <a:r>
                        <a:rPr lang="es-419" sz="900" b="0" noProof="0" dirty="0" smtClean="0">
                          <a:solidFill>
                            <a:schemeClr val="tx1"/>
                          </a:solidFill>
                          <a:effectLst/>
                          <a:latin typeface="+mn-lt"/>
                          <a:ea typeface="Calibri"/>
                          <a:cs typeface="Times New Roman"/>
                        </a:rPr>
                        <a:t>?   </a:t>
                      </a:r>
                    </a:p>
                    <a:p>
                      <a:pPr marL="0" marR="0" algn="l">
                        <a:lnSpc>
                          <a:spcPct val="100000"/>
                        </a:lnSpc>
                        <a:spcBef>
                          <a:spcPts val="0"/>
                        </a:spcBef>
                        <a:spcAft>
                          <a:spcPts val="0"/>
                        </a:spcAft>
                      </a:pPr>
                      <a:r>
                        <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rPr>
                        <a:t>el verano es caliente y soleado____  </a:t>
                      </a:r>
                      <a:r>
                        <a:rPr lang="es-419" sz="900" b="0" noProof="0" dirty="0" smtClean="0">
                          <a:solidFill>
                            <a:schemeClr val="tx1"/>
                          </a:solidFill>
                          <a:effectLst/>
                          <a:latin typeface="+mn-lt"/>
                          <a:ea typeface="Calibri"/>
                          <a:cs typeface="Times New Roman"/>
                        </a:rPr>
                        <a:t>el</a:t>
                      </a:r>
                      <a:r>
                        <a:rPr lang="es-419" sz="900" b="0" baseline="0" noProof="0" dirty="0" smtClean="0">
                          <a:solidFill>
                            <a:schemeClr val="tx1"/>
                          </a:solidFill>
                          <a:effectLst/>
                          <a:latin typeface="+mn-lt"/>
                          <a:ea typeface="Calibri"/>
                          <a:cs typeface="Times New Roman"/>
                        </a:rPr>
                        <a:t> verano es un tiempo para nadar</a:t>
                      </a:r>
                      <a:r>
                        <a:rPr lang="es-419" sz="900" b="0" noProof="0" dirty="0" smtClean="0">
                          <a:solidFill>
                            <a:schemeClr val="tx1"/>
                          </a:solidFill>
                          <a:effectLst/>
                          <a:latin typeface="+mn-lt"/>
                          <a:ea typeface="Calibri"/>
                          <a:cs typeface="Times New Roman"/>
                        </a:rPr>
                        <a:t>____  el</a:t>
                      </a:r>
                      <a:r>
                        <a:rPr lang="es-419" sz="900" b="0" baseline="0" noProof="0" dirty="0" smtClean="0">
                          <a:solidFill>
                            <a:schemeClr val="tx1"/>
                          </a:solidFill>
                          <a:effectLst/>
                          <a:latin typeface="+mn-lt"/>
                          <a:ea typeface="Calibri"/>
                          <a:cs typeface="Times New Roman"/>
                        </a:rPr>
                        <a:t> verano entristece a Ana_</a:t>
                      </a:r>
                      <a:r>
                        <a:rPr lang="es-419" sz="900" b="0" noProof="0" dirty="0" smtClean="0">
                          <a:solidFill>
                            <a:schemeClr val="tx1"/>
                          </a:solidFill>
                          <a:effectLst/>
                          <a:latin typeface="+mn-lt"/>
                          <a:ea typeface="Calibri"/>
                          <a:cs typeface="Times New Roman"/>
                        </a:rPr>
                        <a:t>___</a:t>
                      </a:r>
                      <a:endParaRPr lang="es-419" sz="900" b="0" noProof="0" dirty="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4668">
                <a:tc>
                  <a:txBody>
                    <a:bodyPr/>
                    <a:lstStyle/>
                    <a:p>
                      <a:pPr algn="ctr">
                        <a:lnSpc>
                          <a:spcPct val="100000"/>
                        </a:lnSpc>
                      </a:pPr>
                      <a:r>
                        <a:rPr lang="es-419" sz="1300" b="1" noProof="0" dirty="0" smtClean="0">
                          <a:solidFill>
                            <a:schemeClr val="tx1"/>
                          </a:solidFill>
                        </a:rPr>
                        <a:t>11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Hacia RI.K.9    </a:t>
                      </a:r>
                    </a:p>
                    <a:p>
                      <a:pPr marL="0" marR="0" lvl="0" indent="0" algn="l" defTabSz="1018809"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RI.K.9 Pregunta: ¿Cuál</a:t>
                      </a:r>
                      <a:r>
                        <a:rPr lang="es-419" sz="900" b="0" baseline="0" noProof="0" dirty="0" smtClean="0">
                          <a:solidFill>
                            <a:schemeClr val="tx1"/>
                          </a:solidFill>
                          <a:effectLst/>
                          <a:latin typeface="+mn-lt"/>
                          <a:ea typeface="Times New Roman"/>
                          <a:cs typeface="Times New Roman"/>
                        </a:rPr>
                        <a:t> de los textos</a:t>
                      </a:r>
                      <a:r>
                        <a:rPr lang="es-419" sz="900" b="0" noProof="0" dirty="0" smtClean="0">
                          <a:solidFill>
                            <a:schemeClr val="tx1"/>
                          </a:solidFill>
                          <a:effectLst/>
                          <a:latin typeface="+mn-lt"/>
                          <a:ea typeface="Times New Roman"/>
                          <a:cs typeface="Times New Roman"/>
                        </a:rPr>
                        <a:t> narra un cuento?  Las</a:t>
                      </a:r>
                      <a:r>
                        <a:rPr lang="es-419" sz="900" b="0" baseline="0" noProof="0" dirty="0" smtClean="0">
                          <a:solidFill>
                            <a:schemeClr val="tx1"/>
                          </a:solidFill>
                          <a:effectLst/>
                          <a:latin typeface="+mn-lt"/>
                          <a:ea typeface="Times New Roman"/>
                          <a:cs typeface="Times New Roman"/>
                        </a:rPr>
                        <a:t> cuatro estaciones</a:t>
                      </a:r>
                      <a:r>
                        <a:rPr lang="es-419" sz="900" b="0" noProof="0" dirty="0" smtClean="0">
                          <a:solidFill>
                            <a:schemeClr val="tx1"/>
                          </a:solidFill>
                          <a:effectLst/>
                          <a:latin typeface="+mn-lt"/>
                          <a:ea typeface="Times New Roman"/>
                          <a:cs typeface="Times New Roman"/>
                        </a:rPr>
                        <a:t>____   </a:t>
                      </a:r>
                      <a:r>
                        <a:rPr lang="es-419" sz="900" b="1" i="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Las</a:t>
                      </a:r>
                      <a:r>
                        <a:rPr lang="es-419" sz="900" b="1" i="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 cuatro estaciones de A</a:t>
                      </a:r>
                      <a:r>
                        <a:rPr lang="es-419" sz="900" b="1" i="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na</a:t>
                      </a:r>
                      <a:r>
                        <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2569">
                <a:tc>
                  <a:txBody>
                    <a:bodyPr/>
                    <a:lstStyle/>
                    <a:p>
                      <a:pPr algn="ctr">
                        <a:lnSpc>
                          <a:spcPct val="100000"/>
                        </a:lnSpc>
                      </a:pPr>
                      <a:r>
                        <a:rPr lang="es-419" sz="1300" b="1" noProof="0" dirty="0" smtClean="0">
                          <a:solidFill>
                            <a:schemeClr val="tx1"/>
                          </a:solidFill>
                        </a:rPr>
                        <a:t>12</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1" i="0" noProof="0" dirty="0" smtClean="0">
                          <a:solidFill>
                            <a:schemeClr val="tx1"/>
                          </a:solidFill>
                          <a:effectLst>
                            <a:outerShdw blurRad="38100" dist="38100" dir="2700000" algn="tl">
                              <a:srgbClr val="000000">
                                <a:alpha val="43137"/>
                              </a:srgbClr>
                            </a:outerShdw>
                          </a:effectLst>
                          <a:latin typeface="+mn-lt"/>
                          <a:ea typeface="Calibri"/>
                          <a:cs typeface="Times New Roman"/>
                        </a:rPr>
                        <a:t>Respuesta Construida para RI.K.9</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kern="1200" noProof="0" dirty="0" smtClean="0">
                          <a:solidFill>
                            <a:schemeClr val="tx1"/>
                          </a:solidFill>
                          <a:effectLst/>
                          <a:latin typeface="+mn-lt"/>
                          <a:ea typeface="Times New Roman"/>
                          <a:cs typeface="Times New Roman"/>
                        </a:rPr>
                        <a:t>RI.K.9  Pregunta: Recorta y pega los dibujos en el espacio de la estación correcta.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067">
                <a:tc gridSpan="12">
                  <a:txBody>
                    <a:bodyPr/>
                    <a:lstStyle/>
                    <a:p>
                      <a:pPr algn="l">
                        <a:lnSpc>
                          <a:spcPct val="100000"/>
                        </a:lnSpc>
                      </a:pPr>
                      <a:r>
                        <a:rPr lang="es-419" sz="1200" b="1" noProof="0" dirty="0" smtClean="0">
                          <a:solidFill>
                            <a:schemeClr val="tx1"/>
                          </a:solidFill>
                        </a:rPr>
                        <a:t>Cada respuesta seleccionada correcta vale un punto.</a:t>
                      </a:r>
                      <a:endParaRPr lang="es-419" sz="12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dirty="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1573">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2</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3</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4</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5</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6</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a:lnSpc>
                          <a:spcPct val="100000"/>
                        </a:lnSpc>
                      </a:pPr>
                      <a:r>
                        <a:rPr lang="es-419" sz="1300" b="1" noProof="0" dirty="0" smtClean="0">
                          <a:solidFill>
                            <a:schemeClr val="tx1"/>
                          </a:solidFill>
                        </a:rPr>
                        <a:t>7</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noProof="0" dirty="0" smtClean="0">
                          <a:solidFill>
                            <a:schemeClr val="tx1"/>
                          </a:solidFill>
                        </a:rPr>
                        <a:t>8</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9</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10</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11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gridSpan="2">
                  <a:txBody>
                    <a:bodyPr/>
                    <a:lstStyle/>
                    <a:p>
                      <a:pPr algn="ctr">
                        <a:lnSpc>
                          <a:spcPct val="100000"/>
                        </a:lnSpc>
                      </a:pPr>
                      <a:r>
                        <a:rPr lang="en-US" sz="1300" b="1" dirty="0" smtClean="0">
                          <a:solidFill>
                            <a:schemeClr val="tx1"/>
                          </a:solidFill>
                        </a:rPr>
                        <a:t>12</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hMerge="1">
                  <a:txBody>
                    <a:bodyPr/>
                    <a:lstStyle/>
                    <a:p>
                      <a:pPr algn="ctr">
                        <a:lnSpc>
                          <a:spcPct val="100000"/>
                        </a:lnSpc>
                      </a:pPr>
                      <a:endParaRPr lang="en-US" sz="1300" b="1"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r>
              <a:tr h="291573">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noProof="0" dirty="0" smtClean="0">
                          <a:solidFill>
                            <a:schemeClr val="tx1"/>
                          </a:solidFill>
                        </a:rPr>
                        <a:t>/1</a:t>
                      </a:r>
                      <a:endParaRPr lang="es-419" sz="1300" b="1" noProof="0"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00000"/>
                        </a:lnSpc>
                      </a:pPr>
                      <a:r>
                        <a:rPr lang="en-US" sz="1300" b="1"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hMerge="1">
                  <a:txBody>
                    <a:bodyPr/>
                    <a:lstStyle/>
                    <a:p>
                      <a:pPr algn="ctr">
                        <a:lnSpc>
                          <a:spcPct val="100000"/>
                        </a:lnSpc>
                      </a:pPr>
                      <a:endParaRPr lang="en-US" sz="1300" b="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r>
              <a:tr h="817345">
                <a:tc gridSpan="1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Total de la Comprensión auditiva   _____/ 14</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smtClean="0">
                          <a:ln>
                            <a:noFill/>
                          </a:ln>
                          <a:solidFill>
                            <a:prstClr val="black"/>
                          </a:solidFill>
                          <a:effectLst/>
                          <a:uLnTx/>
                          <a:uFillTx/>
                          <a:latin typeface="+mn-lt"/>
                          <a:ea typeface="+mn-ea"/>
                          <a:cs typeface="+mn-cs"/>
                        </a:rPr>
                        <a:t>Para los estudiantes que necesiten apoyo con cualquier estándar, favor de referirse a  las </a:t>
                      </a:r>
                      <a:r>
                        <a:rPr kumimoji="0" lang="es-419" sz="900" b="1" i="1" u="sng" strike="noStrike" kern="1200" cap="none" spc="0" normalizeH="0" baseline="0" noProof="0" dirty="0" smtClean="0">
                          <a:ln>
                            <a:noFill/>
                          </a:ln>
                          <a:solidFill>
                            <a:prstClr val="black"/>
                          </a:solidFill>
                          <a:effectLst/>
                          <a:uLnTx/>
                          <a:uFillTx/>
                          <a:latin typeface="+mn-lt"/>
                          <a:ea typeface="+mn-ea"/>
                          <a:cs typeface="+mn-cs"/>
                        </a:rPr>
                        <a:t>Progresiones del aprendizaje de lectura </a:t>
                      </a:r>
                      <a:r>
                        <a:rPr kumimoji="0" lang="es-419" sz="900" b="1" i="0" u="none" strike="noStrike" kern="1200" cap="none" spc="0" normalizeH="0" baseline="0" noProof="0" dirty="0" smtClean="0">
                          <a:ln>
                            <a:noFill/>
                          </a:ln>
                          <a:solidFill>
                            <a:prstClr val="black"/>
                          </a:solidFill>
                          <a:effectLst/>
                          <a:uLnTx/>
                          <a:uFillTx/>
                          <a:latin typeface="+mn-lt"/>
                          <a:ea typeface="+mn-ea"/>
                          <a:cs typeface="+mn-cs"/>
                        </a:rPr>
                        <a:t>de su nivel de grado para tareas de instrucción y diferenciación. </a:t>
                      </a:r>
                      <a:endParaRPr kumimoji="0" lang="es-419" sz="900" b="1" i="0" u="none" strike="noStrike" kern="1200" cap="none" spc="0" normalizeH="0" baseline="0" noProof="0" dirty="0">
                        <a:ln>
                          <a:noFill/>
                        </a:ln>
                        <a:solidFill>
                          <a:prstClr val="black"/>
                        </a:solidFill>
                        <a:effectLst/>
                        <a:uLnTx/>
                        <a:uFillTx/>
                        <a:latin typeface="+mn-lt"/>
                        <a:ea typeface="+mn-ea"/>
                        <a:cs typeface="+mn-cs"/>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300" b="1" dirty="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2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29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61722791"/>
              </p:ext>
            </p:extLst>
          </p:nvPr>
        </p:nvGraphicFramePr>
        <p:xfrm>
          <a:off x="685800" y="609600"/>
          <a:ext cx="6553200" cy="7430132"/>
        </p:xfrm>
        <a:graphic>
          <a:graphicData uri="http://schemas.openxmlformats.org/drawingml/2006/table">
            <a:tbl>
              <a:tblPr firstRow="1" bandRow="1">
                <a:tableStyleId>{5940675A-B579-460E-94D1-54222C63F5DA}</a:tableStyleId>
              </a:tblPr>
              <a:tblGrid>
                <a:gridCol w="6553200"/>
              </a:tblGrid>
              <a:tr h="324166">
                <a:tc>
                  <a:txBody>
                    <a:bodyPr/>
                    <a:lstStyle/>
                    <a:p>
                      <a:pPr marL="342900" marR="0" indent="-342900" algn="l" defTabSz="1018809" rtl="0" eaLnBrk="1" fontAlgn="auto" latinLnBrk="0" hangingPunct="1">
                        <a:lnSpc>
                          <a:spcPct val="100000"/>
                        </a:lnSpc>
                        <a:spcBef>
                          <a:spcPts val="0"/>
                        </a:spcBef>
                        <a:spcAft>
                          <a:spcPts val="0"/>
                        </a:spcAft>
                        <a:buClrTx/>
                        <a:buSzTx/>
                        <a:buFontTx/>
                        <a:buAutoNum type="arabicPeriod" startAt="6"/>
                        <a:tabLst/>
                        <a:defRPr/>
                      </a:pPr>
                      <a:r>
                        <a:rPr lang="es-ES" sz="1800" b="1" noProof="0" dirty="0" smtClean="0">
                          <a:latin typeface="Helvetica" pitchFamily="34" charset="0"/>
                          <a:cs typeface="Helvetica" pitchFamily="34" charset="0"/>
                        </a:rPr>
                        <a:t>Dibuja y escribe palabras acerca de lo que hizo Ana cuando nevó.</a:t>
                      </a:r>
                      <a:endParaRPr lang="es-HN" sz="1800" b="1" noProof="0" dirty="0" smtClean="0">
                        <a:latin typeface="Helvetica" pitchFamily="34" charset="0"/>
                        <a:cs typeface="Helvetica" pitchFamily="34" charset="0"/>
                      </a:endParaRPr>
                    </a:p>
                  </a:txBody>
                  <a:tcPr/>
                </a:tc>
              </a:tr>
              <a:tr h="5543234">
                <a:tc>
                  <a:txBody>
                    <a:bodyPr/>
                    <a:lstStyle/>
                    <a:p>
                      <a:pPr algn="ctr"/>
                      <a:r>
                        <a:rPr lang="es-HN" sz="1800" b="1" u="sng" noProof="0" dirty="0" smtClean="0"/>
                        <a:t>Las</a:t>
                      </a:r>
                      <a:r>
                        <a:rPr lang="es-HN" sz="1800" b="1" u="sng" baseline="0" noProof="0" dirty="0" smtClean="0"/>
                        <a:t> cuatro estaciones de Ana</a:t>
                      </a:r>
                      <a:endParaRPr lang="es-HN" sz="18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smtClean="0"/>
                    </a:p>
                    <a:p>
                      <a:pPr algn="ctr"/>
                      <a:endParaRPr lang="es-HN" sz="1400" b="1" u="sng" noProof="0" dirty="0"/>
                    </a:p>
                  </a:txBody>
                  <a:tcPr/>
                </a:tc>
              </a:tr>
              <a:tr h="415606">
                <a:tc>
                  <a:txBody>
                    <a:bodyPr/>
                    <a:lstStyle/>
                    <a:p>
                      <a:pPr algn="ctr"/>
                      <a:endParaRPr lang="en-US" sz="1400" b="1" u="sng" dirty="0"/>
                    </a:p>
                  </a:txBody>
                  <a:tcPr/>
                </a:tc>
              </a:tr>
              <a:tr h="415606">
                <a:tc>
                  <a:txBody>
                    <a:bodyPr/>
                    <a:lstStyle/>
                    <a:p>
                      <a:pPr algn="ctr"/>
                      <a:endParaRPr lang="en-US" sz="1400" b="1" u="sng" dirty="0"/>
                    </a:p>
                  </a:txBody>
                  <a:tcPr/>
                </a:tc>
              </a:tr>
              <a:tr h="415606">
                <a:tc>
                  <a:txBody>
                    <a:bodyPr/>
                    <a:lstStyle/>
                    <a:p>
                      <a:pPr algn="ctr"/>
                      <a:endParaRPr lang="en-US" sz="1400" b="1" u="sng" dirty="0"/>
                    </a:p>
                  </a:txBody>
                  <a:tcPr/>
                </a:tc>
              </a:tr>
            </a:tbl>
          </a:graphicData>
        </a:graphic>
      </p:graphicFrame>
    </p:spTree>
    <p:extLst>
      <p:ext uri="{BB962C8B-B14F-4D97-AF65-F5344CB8AC3E}">
        <p14:creationId xmlns:p14="http://schemas.microsoft.com/office/powerpoint/2010/main" val="386820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3</a:t>
            </a:fld>
            <a:endParaRPr lang="en-US" dirty="0"/>
          </a:p>
        </p:txBody>
      </p:sp>
      <p:sp>
        <p:nvSpPr>
          <p:cNvPr id="2" name="TextBox 1"/>
          <p:cNvSpPr txBox="1"/>
          <p:nvPr/>
        </p:nvSpPr>
        <p:spPr>
          <a:xfrm>
            <a:off x="449950" y="381000"/>
            <a:ext cx="7017649" cy="6437516"/>
          </a:xfrm>
          <a:prstGeom prst="rect">
            <a:avLst/>
          </a:prstGeom>
          <a:noFill/>
        </p:spPr>
        <p:txBody>
          <a:bodyPr wrap="square" lIns="96378" tIns="48189" rIns="96378" bIns="48189" rtlCol="0">
            <a:spAutoFit/>
          </a:bodyPr>
          <a:lstStyle/>
          <a:p>
            <a:r>
              <a:rPr lang="es-419" sz="1200" b="1" u="sng" dirty="0" smtClean="0"/>
              <a:t>Nota:</a:t>
            </a:r>
            <a:endParaRPr lang="es-419" sz="1200" b="1" dirty="0" smtClean="0"/>
          </a:p>
          <a:p>
            <a:r>
              <a:rPr lang="es-419" sz="1200" dirty="0" smtClean="0"/>
              <a:t>En kínder los estudiantes </a:t>
            </a:r>
            <a:r>
              <a:rPr lang="es-419" sz="1200" b="1" dirty="0" smtClean="0"/>
              <a:t>generalmente no están </a:t>
            </a:r>
            <a:r>
              <a:rPr lang="es-419" sz="1200" dirty="0" smtClean="0"/>
              <a:t>leyendo. Lea los cuentos a los estudiantes y haga las preguntas como </a:t>
            </a:r>
            <a:r>
              <a:rPr lang="es-419" sz="1200" i="1" dirty="0" smtClean="0"/>
              <a:t>Comprensión auditiva</a:t>
            </a:r>
            <a:r>
              <a:rPr lang="es-419" sz="1200" dirty="0" smtClean="0"/>
              <a:t>. La mayoría de los estudiantes deben poder ser capaces de señalar las ilustraciones y contestar las preguntas, con ayuda e ideas. Por favor, </a:t>
            </a:r>
            <a:r>
              <a:rPr lang="es-419" sz="1200" b="1" dirty="0" smtClean="0"/>
              <a:t>SÍ</a:t>
            </a:r>
            <a:r>
              <a:rPr lang="es-419" sz="1200" dirty="0" smtClean="0"/>
              <a:t> explique al estudiante lo que muestra cada ilustración, si éste no está claro sobre la misma. </a:t>
            </a:r>
          </a:p>
          <a:p>
            <a:endParaRPr lang="es-419" sz="800" dirty="0" smtClean="0"/>
          </a:p>
          <a:p>
            <a:r>
              <a:rPr lang="es-419" sz="1200" b="1" dirty="0" smtClean="0"/>
              <a:t>Recomendación</a:t>
            </a:r>
            <a:r>
              <a:rPr lang="es-419" sz="1200" dirty="0" smtClean="0"/>
              <a:t>:  La sección literaria se puede evaluar en un momento diferente de la sección informativa. La sección informativa incluye dos pasajes como lo requiere el estándar </a:t>
            </a:r>
            <a:r>
              <a:rPr lang="es-419" sz="1200" b="1" dirty="0" smtClean="0"/>
              <a:t>RI.K.9 </a:t>
            </a:r>
            <a:r>
              <a:rPr lang="es-419" sz="1200" dirty="0" smtClean="0"/>
              <a:t> y puede requerir más tiempo.</a:t>
            </a:r>
          </a:p>
          <a:p>
            <a:endParaRPr lang="es-419" sz="800" dirty="0" smtClean="0"/>
          </a:p>
          <a:p>
            <a:r>
              <a:rPr lang="es-419" sz="1200" dirty="0" smtClean="0"/>
              <a:t>La Comprensión Auditiva prepara al estudiante para el tipo de preguntas que son  de más alto nivel (a diferencia del texto descifrable que no conduce a un cuestionamiento de alto nivel).</a:t>
            </a:r>
          </a:p>
          <a:p>
            <a:endParaRPr lang="es-419" sz="1200" b="1" u="sng" dirty="0" smtClean="0"/>
          </a:p>
          <a:p>
            <a:r>
              <a:rPr lang="es-419" sz="1200" b="1" u="sng" dirty="0" smtClean="0"/>
              <a:t>Instrucciones para kínder</a:t>
            </a:r>
            <a:r>
              <a:rPr lang="es-419" sz="1200" dirty="0" smtClean="0"/>
              <a:t>:  </a:t>
            </a:r>
          </a:p>
          <a:p>
            <a:r>
              <a:rPr lang="es-419" sz="1200" b="1" dirty="0" smtClean="0"/>
              <a:t>Los maestros necesitarán:</a:t>
            </a:r>
          </a:p>
          <a:p>
            <a:r>
              <a:rPr lang="es-419" sz="1200" dirty="0" smtClean="0"/>
              <a:t>1.       </a:t>
            </a:r>
            <a:r>
              <a:rPr lang="en-US" sz="1200" dirty="0" smtClean="0"/>
              <a:t>La s</a:t>
            </a:r>
            <a:r>
              <a:rPr lang="es-419" sz="1200" dirty="0" smtClean="0"/>
              <a:t>ección de Instrucciones para el maestro</a:t>
            </a:r>
          </a:p>
          <a:p>
            <a:pPr marL="347663" indent="-347663">
              <a:buAutoNum type="arabicPeriod" startAt="2"/>
            </a:pPr>
            <a:r>
              <a:rPr lang="en-US" sz="1200" dirty="0" smtClean="0"/>
              <a:t>Los t</a:t>
            </a:r>
            <a:r>
              <a:rPr lang="es-419" sz="1200" dirty="0" smtClean="0"/>
              <a:t>extos literarios e informativos. Lea cada cuento 2 a 3 veces a su clase. Discuta el cuento para que los estudiantes estén claros sobre el lenguaje y los términos de vocabulario.  Algunos maestros escogen proyectar los textos en una pantalla.</a:t>
            </a:r>
          </a:p>
          <a:p>
            <a:endParaRPr lang="es-419" sz="1200" dirty="0" smtClean="0"/>
          </a:p>
          <a:p>
            <a:r>
              <a:rPr lang="es-419" sz="1200" b="1" dirty="0" smtClean="0"/>
              <a:t>Para evaluar a los estudiantes individualmente (si usted va evaluar en grupos pequeños, es posible que desee hacer más de una copia de lo siguiente):</a:t>
            </a:r>
          </a:p>
          <a:p>
            <a:r>
              <a:rPr lang="es-419" sz="1200" dirty="0" smtClean="0"/>
              <a:t>3.    Una copia de </a:t>
            </a:r>
            <a:r>
              <a:rPr lang="es-419" sz="1200" b="1" dirty="0" smtClean="0"/>
              <a:t>los cuentos Literarios </a:t>
            </a:r>
            <a:r>
              <a:rPr lang="es-419" sz="1200" dirty="0" smtClean="0"/>
              <a:t>e </a:t>
            </a:r>
            <a:r>
              <a:rPr lang="es-419" sz="1200" b="1" dirty="0" smtClean="0"/>
              <a:t>Informativos </a:t>
            </a:r>
          </a:p>
          <a:p>
            <a:r>
              <a:rPr lang="es-419" sz="1200" dirty="0" smtClean="0"/>
              <a:t>4.    Una copia de la </a:t>
            </a:r>
            <a:r>
              <a:rPr lang="es-419" sz="1200" b="1" dirty="0" smtClean="0"/>
              <a:t>página con imágenes </a:t>
            </a:r>
            <a:r>
              <a:rPr lang="es-419" sz="1200" dirty="0" smtClean="0"/>
              <a:t>para responder a las preguntas </a:t>
            </a:r>
          </a:p>
          <a:p>
            <a:pPr marL="361417" indent="-361417">
              <a:buAutoNum type="arabicPeriod"/>
            </a:pPr>
            <a:endParaRPr lang="es-419" sz="1200" dirty="0" smtClean="0"/>
          </a:p>
          <a:p>
            <a:r>
              <a:rPr lang="es-419" sz="1200" b="1" dirty="0" smtClean="0"/>
              <a:t>Los estudiantes necesitarán</a:t>
            </a:r>
            <a:r>
              <a:rPr lang="es-419" sz="1200" dirty="0" smtClean="0"/>
              <a:t>:</a:t>
            </a:r>
          </a:p>
          <a:p>
            <a:pPr marL="342900" indent="-342900">
              <a:buAutoNum type="arabicPeriod"/>
            </a:pPr>
            <a:r>
              <a:rPr lang="es-419" sz="1200" dirty="0" smtClean="0"/>
              <a:t>La copia de evaluación del estudiante, incluyendo:</a:t>
            </a:r>
          </a:p>
          <a:p>
            <a:r>
              <a:rPr lang="es-419" sz="1200" dirty="0" smtClean="0"/>
              <a:t>          a. Hoja de registro del estudiante (para que el maestro marque las respuestas)</a:t>
            </a:r>
          </a:p>
          <a:p>
            <a:r>
              <a:rPr lang="es-419" sz="1200" dirty="0" smtClean="0"/>
              <a:t>          b. Hojas de contestación para la Respuesta construida</a:t>
            </a:r>
          </a:p>
          <a:p>
            <a:r>
              <a:rPr lang="es-419" sz="1200" dirty="0" smtClean="0"/>
              <a:t>          c. Hoja de cotejo del estudiante (opcional)</a:t>
            </a:r>
          </a:p>
          <a:p>
            <a:endParaRPr lang="es-419" sz="1200" u="sng" dirty="0" smtClean="0"/>
          </a:p>
          <a:p>
            <a:r>
              <a:rPr lang="es-419" sz="1200" b="1" u="sng" dirty="0" smtClean="0"/>
              <a:t>Tarea de Rendimiento Opcional (después de la evaluación):</a:t>
            </a:r>
          </a:p>
          <a:p>
            <a:r>
              <a:rPr lang="es-419" sz="1200" dirty="0" smtClean="0"/>
              <a:t>La tarea de rendimiento se puede utilizar en el CFA al final del trimestre como una evaluación posterior, cuando se compara con la tarea de rendimiento de la pre evaluación del trimestre 4.</a:t>
            </a:r>
          </a:p>
          <a:p>
            <a:endParaRPr lang="es-419" sz="1200" dirty="0" smtClean="0"/>
          </a:p>
        </p:txBody>
      </p:sp>
    </p:spTree>
    <p:extLst>
      <p:ext uri="{BB962C8B-B14F-4D97-AF65-F5344CB8AC3E}">
        <p14:creationId xmlns:p14="http://schemas.microsoft.com/office/powerpoint/2010/main" val="366193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s-419" smtClean="0"/>
              <a:pPr algn="ctr"/>
              <a:t>30</a:t>
            </a:fld>
            <a:endParaRPr lang="es-419" dirty="0"/>
          </a:p>
        </p:txBody>
      </p:sp>
      <p:sp>
        <p:nvSpPr>
          <p:cNvPr id="17" name="TextBox 16"/>
          <p:cNvSpPr txBox="1"/>
          <p:nvPr/>
        </p:nvSpPr>
        <p:spPr>
          <a:xfrm>
            <a:off x="518319" y="752196"/>
            <a:ext cx="6781800" cy="651317"/>
          </a:xfrm>
          <a:prstGeom prst="rect">
            <a:avLst/>
          </a:prstGeom>
          <a:noFill/>
        </p:spPr>
        <p:txBody>
          <a:bodyPr wrap="square" lIns="96378" tIns="48189" rIns="96378" bIns="48189" rtlCol="0">
            <a:spAutoFit/>
          </a:bodyPr>
          <a:lstStyle/>
          <a:p>
            <a:pPr marL="573088" indent="-573088"/>
            <a:r>
              <a:rPr lang="es-419" sz="1800" b="1" dirty="0" smtClean="0">
                <a:effectLst>
                  <a:outerShdw blurRad="38100" dist="38100" dir="2700000" algn="tl">
                    <a:srgbClr val="000000">
                      <a:alpha val="43137"/>
                    </a:srgbClr>
                  </a:outerShdw>
                </a:effectLst>
              </a:rPr>
              <a:t>12</a:t>
            </a:r>
            <a:r>
              <a:rPr lang="es-419" sz="1800" b="1" dirty="0" smtClean="0"/>
              <a:t>.     Recorta las imágenes en la parte de debajo de esta hoja.  Pega las imágenes en el espacio de la estación correcta.  </a:t>
            </a:r>
            <a:endParaRPr lang="es-419" sz="1800" b="1" dirty="0"/>
          </a:p>
        </p:txBody>
      </p:sp>
      <p:sp>
        <p:nvSpPr>
          <p:cNvPr id="8" name="Control 2"/>
          <p:cNvSpPr>
            <a:spLocks noChangeArrowheads="1" noChangeShapeType="1"/>
          </p:cNvSpPr>
          <p:nvPr/>
        </p:nvSpPr>
        <p:spPr bwMode="auto">
          <a:xfrm>
            <a:off x="533400"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2600" b="0" i="0" u="none" strike="noStrike" cap="none" normalizeH="0" baseline="0" dirty="0" smtClean="0">
                <a:ln>
                  <a:noFill/>
                </a:ln>
                <a:solidFill>
                  <a:srgbClr val="000000"/>
                </a:solidFill>
                <a:effectLst/>
                <a:latin typeface="Arial" pitchFamily="34" charset="0"/>
                <a:cs typeface="Arial" pitchFamily="34" charset="0"/>
              </a:rPr>
              <a:t>verano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Control 3"/>
          <p:cNvSpPr>
            <a:spLocks noChangeArrowheads="1" noChangeShapeType="1"/>
          </p:cNvSpPr>
          <p:nvPr/>
        </p:nvSpPr>
        <p:spPr bwMode="auto">
          <a:xfrm>
            <a:off x="2287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2600" b="0" i="0" u="none" strike="noStrike" cap="none" normalizeH="0" baseline="0" dirty="0" smtClean="0">
                <a:ln>
                  <a:noFill/>
                </a:ln>
                <a:solidFill>
                  <a:srgbClr val="000000"/>
                </a:solidFill>
                <a:effectLst/>
                <a:latin typeface="Arial" pitchFamily="34" charset="0"/>
                <a:cs typeface="Arial" pitchFamily="34" charset="0"/>
              </a:rPr>
              <a:t>otoño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Control 4"/>
          <p:cNvSpPr>
            <a:spLocks noChangeArrowheads="1" noChangeShapeType="1"/>
          </p:cNvSpPr>
          <p:nvPr/>
        </p:nvSpPr>
        <p:spPr bwMode="auto">
          <a:xfrm>
            <a:off x="4041775"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2600" b="0" i="0" u="none" strike="noStrike" cap="none" normalizeH="0" baseline="0" dirty="0" smtClean="0">
                <a:ln>
                  <a:noFill/>
                </a:ln>
                <a:solidFill>
                  <a:srgbClr val="000000"/>
                </a:solidFill>
                <a:effectLst/>
                <a:latin typeface="Arial" pitchFamily="34" charset="0"/>
                <a:cs typeface="Arial" pitchFamily="34" charset="0"/>
              </a:rPr>
              <a:t>invierno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Control 5"/>
          <p:cNvSpPr>
            <a:spLocks noChangeArrowheads="1" noChangeShapeType="1"/>
          </p:cNvSpPr>
          <p:nvPr/>
        </p:nvSpPr>
        <p:spPr bwMode="auto">
          <a:xfrm>
            <a:off x="5843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2600" b="0" i="0" u="none" strike="noStrike" cap="none" normalizeH="0" baseline="0" dirty="0" smtClean="0">
                <a:ln>
                  <a:noFill/>
                </a:ln>
                <a:solidFill>
                  <a:srgbClr val="000000"/>
                </a:solidFill>
                <a:effectLst/>
                <a:latin typeface="Arial" pitchFamily="34" charset="0"/>
                <a:cs typeface="Arial" pitchFamily="34" charset="0"/>
              </a:rPr>
              <a:t>primavera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419"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 name="Straight Connector 29"/>
          <p:cNvCxnSpPr>
            <a:stCxn id="8" idx="1"/>
            <a:endCxn id="8" idx="3"/>
          </p:cNvCxnSpPr>
          <p:nvPr/>
        </p:nvCxnSpPr>
        <p:spPr>
          <a:xfrm>
            <a:off x="533400"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87588"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41776"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31589"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extLst/>
          </p:nvPr>
        </p:nvGraphicFramePr>
        <p:xfrm>
          <a:off x="1083437" y="5943600"/>
          <a:ext cx="5605527" cy="3233090"/>
        </p:xfrm>
        <a:graphic>
          <a:graphicData uri="http://schemas.openxmlformats.org/drawingml/2006/table">
            <a:tbl>
              <a:tblPr/>
              <a:tblGrid>
                <a:gridCol w="1401372"/>
                <a:gridCol w="1401385"/>
                <a:gridCol w="1401385"/>
                <a:gridCol w="1401385"/>
              </a:tblGrid>
              <a:tr h="1616545">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muñeco de nieve</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árbol de fruta</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nadar</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flores</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545">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abejas</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chemeClr val="tx1"/>
                          </a:solidFill>
                          <a:effectLst/>
                          <a:latin typeface="Arial"/>
                        </a:rPr>
                        <a:t>árbol bonito</a:t>
                      </a:r>
                      <a:endParaRPr lang="es-419" sz="1000" kern="1400" noProof="0" dirty="0">
                        <a:solidFill>
                          <a:schemeClr val="tx1"/>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nieve</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l" rtl="0">
                        <a:lnSpc>
                          <a:spcPct val="119000"/>
                        </a:lnSpc>
                        <a:spcBef>
                          <a:spcPts val="0"/>
                        </a:spcBef>
                        <a:spcAft>
                          <a:spcPts val="600"/>
                        </a:spcAft>
                      </a:pPr>
                      <a:r>
                        <a:rPr lang="es-419" sz="1000" kern="1400" noProof="0" dirty="0" smtClean="0">
                          <a:solidFill>
                            <a:srgbClr val="000000"/>
                          </a:solidFill>
                          <a:effectLst/>
                          <a:latin typeface="Calibri"/>
                        </a:rPr>
                        <a:t> </a:t>
                      </a:r>
                    </a:p>
                    <a:p>
                      <a:pPr marR="0" indent="0" algn="ctr" rtl="0">
                        <a:lnSpc>
                          <a:spcPct val="119000"/>
                        </a:lnSpc>
                        <a:spcBef>
                          <a:spcPts val="0"/>
                        </a:spcBef>
                        <a:spcAft>
                          <a:spcPts val="600"/>
                        </a:spcAft>
                      </a:pPr>
                      <a:r>
                        <a:rPr lang="es-419" sz="1200" kern="1400" noProof="0" dirty="0" smtClean="0">
                          <a:solidFill>
                            <a:srgbClr val="000000"/>
                          </a:solidFill>
                          <a:effectLst/>
                          <a:latin typeface="Arial"/>
                        </a:rPr>
                        <a:t>soleado</a:t>
                      </a:r>
                      <a:endParaRPr lang="es-419" sz="1000" kern="1400" noProof="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Control 6"/>
          <p:cNvSpPr>
            <a:spLocks noChangeArrowheads="1" noChangeShapeType="1"/>
          </p:cNvSpPr>
          <p:nvPr/>
        </p:nvSpPr>
        <p:spPr bwMode="auto">
          <a:xfrm>
            <a:off x="2212975" y="10417175"/>
            <a:ext cx="5605463" cy="32337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s-419" dirty="0"/>
          </a:p>
        </p:txBody>
      </p:sp>
      <p:grpSp>
        <p:nvGrpSpPr>
          <p:cNvPr id="36" name="Group 35"/>
          <p:cNvGrpSpPr/>
          <p:nvPr/>
        </p:nvGrpSpPr>
        <p:grpSpPr>
          <a:xfrm>
            <a:off x="1191635" y="6018810"/>
            <a:ext cx="5440579" cy="2934690"/>
            <a:chOff x="1191635" y="6018810"/>
            <a:chExt cx="5440579" cy="2934690"/>
          </a:xfrm>
        </p:grpSpPr>
        <p:pic>
          <p:nvPicPr>
            <p:cNvPr id="6151" name="Picture 7" descr="The-Kids-Having-Fun-At-The-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2" y="6019800"/>
              <a:ext cx="12827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2" name="Picture 8" descr="snow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62" y="6057900"/>
              <a:ext cx="98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3" name="Picture 9" descr="204617-apple-tree-clip-art-black-and-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050" y="6022275"/>
              <a:ext cx="11636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4" name="Picture 10" descr="img-t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964" y="6018810"/>
              <a:ext cx="1238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5" name="Picture 11" descr="cg_bees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635" y="7734175"/>
              <a:ext cx="12398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6" name="Picture 12" descr="albero_autunno_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1425" y="7620000"/>
              <a:ext cx="12255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7" name="Picture 13" descr="Coloring-Pages-of-Hut-Covered-With-Sno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0650" y="7688262"/>
              <a:ext cx="1128712"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8" name="Picture 14" descr="cp_sun_p"/>
            <p:cNvPicPr>
              <a:picLocks noChangeAspect="1" noChangeArrowheads="1"/>
            </p:cNvPicPr>
            <p:nvPr/>
          </p:nvPicPr>
          <p:blipFill>
            <a:blip r:embed="rId9">
              <a:extLst>
                <a:ext uri="{28A0092B-C50C-407E-A947-70E740481C1C}">
                  <a14:useLocalDpi xmlns:a14="http://schemas.microsoft.com/office/drawing/2010/main" val="0"/>
                </a:ext>
              </a:extLst>
            </a:blip>
            <a:srcRect l="1733" t="8920" r="6172" b="16577"/>
            <a:stretch>
              <a:fillRect/>
            </a:stretch>
          </p:blipFill>
          <p:spPr bwMode="auto">
            <a:xfrm>
              <a:off x="5297487" y="7624762"/>
              <a:ext cx="11890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cxnSp>
        <p:nvCxnSpPr>
          <p:cNvPr id="38" name="Straight Connector 37"/>
          <p:cNvCxnSpPr/>
          <p:nvPr/>
        </p:nvCxnSpPr>
        <p:spPr>
          <a:xfrm>
            <a:off x="0" y="5562600"/>
            <a:ext cx="78184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5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5124655"/>
              </p:ext>
            </p:extLst>
          </p:nvPr>
        </p:nvGraphicFramePr>
        <p:xfrm>
          <a:off x="457200" y="762000"/>
          <a:ext cx="6858000" cy="7848600"/>
        </p:xfrm>
        <a:graphic>
          <a:graphicData uri="http://schemas.openxmlformats.org/drawingml/2006/table">
            <a:tbl>
              <a:tblPr firstRow="1" bandRow="1">
                <a:tableStyleId>{5940675A-B579-460E-94D1-54222C63F5DA}</a:tableStyleId>
              </a:tblPr>
              <a:tblGrid>
                <a:gridCol w="3429000"/>
                <a:gridCol w="3429000"/>
              </a:tblGrid>
              <a:tr h="259080">
                <a:tc gridSpan="2">
                  <a:txBody>
                    <a:bodyPr/>
                    <a:lstStyle/>
                    <a:p>
                      <a:pPr marL="398463" indent="-398463" algn="l"/>
                      <a:r>
                        <a:rPr lang="en-US" sz="1200" b="1" i="0" dirty="0" smtClean="0"/>
                        <a:t>#13 - #14 </a:t>
                      </a:r>
                      <a:r>
                        <a:rPr lang="es-419" sz="1200" b="1" i="0" noProof="0" dirty="0" smtClean="0"/>
                        <a:t>Práctica de escritura</a:t>
                      </a:r>
                      <a:r>
                        <a:rPr lang="es-419" sz="1200" b="1" i="0" baseline="0" noProof="0" dirty="0" smtClean="0"/>
                        <a:t>  - </a:t>
                      </a:r>
                      <a:r>
                        <a:rPr lang="es-419" sz="1200" b="0" i="1" baseline="0" noProof="0" dirty="0" smtClean="0"/>
                        <a:t>SBAC evalúa: escritos breves y revisar escritos.  La actividad a continuación es un preludio de este concepto para el nivel de Kínder.  </a:t>
                      </a:r>
                      <a:endParaRPr lang="es-419" sz="1200" b="1" i="0"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533400">
                <a:tc gridSpan="2">
                  <a:txBody>
                    <a:bodyPr/>
                    <a:lstStyle/>
                    <a:p>
                      <a:pPr marL="457200" indent="-457200"/>
                      <a:r>
                        <a:rPr lang="en-US" sz="1800" b="1" dirty="0" smtClean="0"/>
                        <a:t>13. </a:t>
                      </a:r>
                      <a:r>
                        <a:rPr lang="es-ES" sz="1800" b="1" dirty="0" smtClean="0"/>
                        <a:t>Dibuja y escribe palabras para hablar sobre cada estación.</a:t>
                      </a:r>
                    </a:p>
                    <a:p>
                      <a:pPr marL="457200" indent="-457200"/>
                      <a:r>
                        <a:rPr lang="es-ES" sz="1800" b="1" i="1" dirty="0" smtClean="0"/>
                        <a:t> </a:t>
                      </a:r>
                      <a:r>
                        <a:rPr lang="es-ES" sz="1800" b="1" i="1" baseline="0" dirty="0" smtClean="0"/>
                        <a:t>                                                                     </a:t>
                      </a:r>
                      <a:r>
                        <a:rPr lang="es-ES" sz="900" b="0" i="1" dirty="0" smtClean="0"/>
                        <a:t>Escribir un texto breve, W.K.1a </a:t>
                      </a:r>
                      <a:r>
                        <a:rPr lang="es-ES" sz="900" b="0" i="1" u="sng" dirty="0" smtClean="0"/>
                        <a:t>Establecer un tema</a:t>
                      </a:r>
                      <a:r>
                        <a:rPr lang="es-ES" sz="900" b="0" i="1" dirty="0" smtClean="0"/>
                        <a:t>, Objetivo 6a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09800">
                <a:tc>
                  <a:txBody>
                    <a:bodyPr/>
                    <a:lstStyle/>
                    <a:p>
                      <a:pPr algn="ctr"/>
                      <a:r>
                        <a:rPr lang="es-419" b="1" u="sng" noProof="0" dirty="0" smtClean="0"/>
                        <a:t>invierno</a:t>
                      </a:r>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b="1" u="sng" noProof="0" dirty="0" smtClean="0"/>
                        <a:t>primavera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320">
                <a:tc>
                  <a:txBody>
                    <a:bodyPr/>
                    <a:lstStyle/>
                    <a:p>
                      <a:pPr algn="ctr"/>
                      <a:r>
                        <a:rPr lang="es-419" b="1" u="sng" noProof="0" dirty="0" smtClean="0"/>
                        <a:t>verano</a:t>
                      </a:r>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p>
                      <a:pPr algn="ctr"/>
                      <a:endParaRPr lang="es-419" b="1" u="sng"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b="1" u="sng" noProof="0" dirty="0" smtClean="0"/>
                        <a:t>otoño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349250" marR="0" lvl="0" indent="-349250" algn="l" defTabSz="1018809"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mn-lt"/>
                          <a:ea typeface="+mn-ea"/>
                          <a:cs typeface="+mn-cs"/>
                        </a:rPr>
                        <a:t>14. Rodea con un círculo las palabras o dibujos que hiciste que muestran qué es lo más que te gusta de cada estación.</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Revisar un texto, W.K.1b apoyar con razones (opinión), Objetivo de escritura 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81624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32</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53879947"/>
              </p:ext>
            </p:extLst>
          </p:nvPr>
        </p:nvGraphicFramePr>
        <p:xfrm>
          <a:off x="553245" y="487288"/>
          <a:ext cx="6914356" cy="7698859"/>
        </p:xfrm>
        <a:graphic>
          <a:graphicData uri="http://schemas.openxmlformats.org/drawingml/2006/table">
            <a:tbl>
              <a:tblPr firstRow="1" bandRow="1">
                <a:tableStyleId>{5940675A-B579-460E-94D1-54222C63F5DA}</a:tableStyleId>
              </a:tblPr>
              <a:tblGrid>
                <a:gridCol w="6914356"/>
              </a:tblGrid>
              <a:tr h="138852">
                <a:tc>
                  <a:txBody>
                    <a:bodyPr/>
                    <a:lstStyle/>
                    <a:p>
                      <a:pPr marL="574675" marR="0" lvl="0" indent="-574675" algn="ctr"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prstClr val="black"/>
                          </a:solidFill>
                          <a:effectLst/>
                          <a:uLnTx/>
                          <a:uFillTx/>
                          <a:latin typeface="+mn-lt"/>
                          <a:ea typeface="+mn-ea"/>
                          <a:cs typeface="+mn-cs"/>
                        </a:rPr>
                        <a:t>Tarea de rendimiento (Opcional)</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72252">
                <a:tc>
                  <a:txBody>
                    <a:bodyPr/>
                    <a:lstStyle/>
                    <a:p>
                      <a:pPr marL="288925" marR="0" lvl="0" indent="-288925" algn="l"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prstClr val="black"/>
                          </a:solidFill>
                          <a:effectLst/>
                          <a:uLnTx/>
                          <a:uFillTx/>
                          <a:latin typeface="+mn-lt"/>
                          <a:ea typeface="+mn-ea"/>
                          <a:cs typeface="+mn-cs"/>
                        </a:rPr>
                        <a:t>15. </a:t>
                      </a:r>
                      <a:r>
                        <a:rPr kumimoji="0" lang="es-ES" sz="1700" b="1" i="0" u="none" strike="noStrike" kern="1200" cap="none" spc="0" normalizeH="0" baseline="0" noProof="0" dirty="0" smtClean="0">
                          <a:ln>
                            <a:noFill/>
                          </a:ln>
                          <a:solidFill>
                            <a:prstClr val="black"/>
                          </a:solidFill>
                          <a:effectLst/>
                          <a:uLnTx/>
                          <a:uFillTx/>
                          <a:latin typeface="+mn-lt"/>
                          <a:ea typeface="+mn-ea"/>
                          <a:cs typeface="+mn-cs"/>
                        </a:rPr>
                        <a:t>¿Cuál es tu estación favorita y por qué?  Utiliza ideas y detalles de los cuentos que leímos en tus dibujos y en las palabras que escribas.</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499">
                <a:tc>
                  <a:txBody>
                    <a:bodyPr/>
                    <a:lstStyle/>
                    <a:p>
                      <a:pPr algn="ctr"/>
                      <a:r>
                        <a:rPr lang="es-419" sz="1700" b="1" noProof="0" dirty="0" smtClean="0"/>
                        <a:t>Mi estación favorita</a:t>
                      </a:r>
                      <a:endParaRPr lang="es-419" sz="1700" b="1" noProof="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911634">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419"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116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33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3000"/>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9436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069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s-419" smtClean="0"/>
              <a:pPr algn="ctr"/>
              <a:t>34</a:t>
            </a:fld>
            <a:endParaRPr lang="es-419" dirty="0"/>
          </a:p>
        </p:txBody>
      </p:sp>
      <p:graphicFrame>
        <p:nvGraphicFramePr>
          <p:cNvPr id="5" name="Table 4"/>
          <p:cNvGraphicFramePr>
            <a:graphicFrameLocks noGrp="1"/>
          </p:cNvGraphicFramePr>
          <p:nvPr>
            <p:extLst/>
          </p:nvPr>
        </p:nvGraphicFramePr>
        <p:xfrm>
          <a:off x="404812" y="3276601"/>
          <a:ext cx="6719890" cy="2361473"/>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000000"/>
                          </a:solidFill>
                          <a:effectLst/>
                          <a:uLnTx/>
                          <a:uFillTx/>
                          <a:latin typeface="+mn-lt"/>
                          <a:ea typeface="Times New Roman"/>
                          <a:cs typeface="Times New Roman"/>
                        </a:rPr>
                        <a:t>¿Qué tú puedes hacer cuando está caliente y soleado? </a:t>
                      </a: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u="none" dirty="0" smtClean="0">
                          <a:effectLst/>
                          <a:latin typeface="+mn-lt"/>
                          <a:ea typeface="Calibri"/>
                          <a:cs typeface="Helvetica"/>
                        </a:rPr>
                        <a:t>¿Cuál es otro nombre para otoño, invierno, primavera y verano?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RI.K.3</a:t>
                      </a:r>
                    </a:p>
                  </a:txBody>
                  <a:tcPr marL="97155" marR="97155" marT="47897" marB="47897"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000000"/>
                          </a:solidFill>
                          <a:effectLst/>
                          <a:uLnTx/>
                          <a:uFillTx/>
                          <a:latin typeface="+mn-lt"/>
                          <a:ea typeface="Calibri"/>
                          <a:cs typeface="Times New Roman"/>
                        </a:rPr>
                        <a:t>¿Qué quiere el autor que tú sepas del pasaje </a:t>
                      </a:r>
                      <a:r>
                        <a:rPr kumimoji="0" lang="es-ES" sz="1000" b="0" i="1" u="none" strike="noStrike" kern="1200" cap="none" spc="0" normalizeH="0" baseline="0" noProof="0" dirty="0" smtClean="0">
                          <a:ln>
                            <a:noFill/>
                          </a:ln>
                          <a:solidFill>
                            <a:srgbClr val="000000"/>
                          </a:solidFill>
                          <a:effectLst/>
                          <a:uLnTx/>
                          <a:uFillTx/>
                          <a:latin typeface="+mn-lt"/>
                          <a:ea typeface="Calibri"/>
                          <a:cs typeface="Times New Roman"/>
                        </a:rPr>
                        <a:t>Las cuatro estaciones</a:t>
                      </a:r>
                      <a:r>
                        <a:rPr kumimoji="0" lang="es-ES" sz="1000" b="1"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000000"/>
                          </a:solidFill>
                          <a:effectLst/>
                          <a:uLnTx/>
                          <a:uFillTx/>
                          <a:latin typeface="+mn-lt"/>
                          <a:ea typeface="Times New Roman"/>
                          <a:cs typeface="Times New Roman"/>
                        </a:rPr>
                        <a:t>¿Qué detalles sobre el verano son iguales en ambos textos? </a:t>
                      </a: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effectLst/>
                          <a:latin typeface="+mn-lt"/>
                          <a:ea typeface="Times New Roman"/>
                          <a:cs typeface="Times New Roman"/>
                        </a:rPr>
                        <a:t>¿Cuál de los textos narra un cuento?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effectLst/>
                          <a:latin typeface="+mn-lt"/>
                          <a:ea typeface="Times New Roman"/>
                          <a:cs typeface="Times New Roman"/>
                        </a:rPr>
                        <a:t>Recorta y pega las</a:t>
                      </a:r>
                      <a:r>
                        <a:rPr lang="es-ES" sz="1000" b="1" baseline="0" dirty="0" smtClean="0">
                          <a:solidFill>
                            <a:srgbClr val="000000"/>
                          </a:solidFill>
                          <a:effectLst/>
                          <a:latin typeface="+mn-lt"/>
                          <a:ea typeface="Times New Roman"/>
                          <a:cs typeface="Times New Roman"/>
                        </a:rPr>
                        <a:t> imágenes</a:t>
                      </a:r>
                      <a:r>
                        <a:rPr lang="es-ES" sz="1000" b="1" dirty="0" smtClean="0">
                          <a:solidFill>
                            <a:srgbClr val="000000"/>
                          </a:solidFill>
                          <a:effectLst/>
                          <a:latin typeface="+mn-lt"/>
                          <a:ea typeface="Times New Roman"/>
                          <a:cs typeface="Times New Roman"/>
                        </a:rPr>
                        <a:t> en el espacio de la estación correcta.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nvPr>
        </p:nvGraphicFramePr>
        <p:xfrm>
          <a:off x="404814" y="887118"/>
          <a:ext cx="6719890" cy="2361473"/>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es-419" sz="1500" b="1" dirty="0" smtClean="0"/>
                        <a:t>Texto literario</a:t>
                      </a:r>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¿De quién trata el cuento mayormente?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¿Dónde vivía Ana al comienzo del cuento?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¿Por qué el autor escribe el cuento? RL.K.6</a:t>
                      </a:r>
                      <a:endParaRPr kumimoji="0" lang="es-419" sz="12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dirty="0" smtClean="0">
                          <a:latin typeface="+mn-lt"/>
                          <a:ea typeface="Calibri"/>
                          <a:cs typeface="Times New Roman"/>
                        </a:rPr>
                        <a:t>¿Qué dibujo es como la estación que le gusta a Ana?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¿Qué dos dibujos muestran lo que Ana quiere hacer en Oregón?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Dibuja</a:t>
                      </a:r>
                      <a:r>
                        <a:rPr lang="es-419" sz="1000" b="1" baseline="0" dirty="0" smtClean="0">
                          <a:solidFill>
                            <a:srgbClr val="000000"/>
                          </a:solidFill>
                          <a:effectLst/>
                          <a:latin typeface="+mn-lt"/>
                          <a:ea typeface="Times New Roman"/>
                          <a:cs typeface="Times New Roman"/>
                        </a:rPr>
                        <a:t> y </a:t>
                      </a:r>
                      <a:r>
                        <a:rPr lang="es-419" sz="1000" b="1" dirty="0" smtClean="0">
                          <a:solidFill>
                            <a:srgbClr val="000000"/>
                          </a:solidFill>
                          <a:effectLst/>
                          <a:latin typeface="+mn-lt"/>
                          <a:ea typeface="Times New Roman"/>
                          <a:cs typeface="Times New Roman"/>
                        </a:rPr>
                        <a:t>escribe palabras</a:t>
                      </a:r>
                      <a:r>
                        <a:rPr lang="es-419" sz="1000" b="1" baseline="0" dirty="0" smtClean="0">
                          <a:solidFill>
                            <a:srgbClr val="000000"/>
                          </a:solidFill>
                          <a:effectLst/>
                          <a:latin typeface="+mn-lt"/>
                          <a:ea typeface="Times New Roman"/>
                          <a:cs typeface="Times New Roman"/>
                        </a:rPr>
                        <a:t> a</a:t>
                      </a:r>
                      <a:r>
                        <a:rPr lang="es-419" sz="1000" b="1" dirty="0" smtClean="0">
                          <a:solidFill>
                            <a:srgbClr val="000000"/>
                          </a:solidFill>
                          <a:effectLst/>
                          <a:latin typeface="+mn-lt"/>
                          <a:ea typeface="Times New Roman"/>
                          <a:cs typeface="Times New Roman"/>
                        </a:rPr>
                        <a:t>cerca de lo que Ana hizo cuando nevó.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19817" y="457200"/>
            <a:ext cx="6740153" cy="497429"/>
          </a:xfrm>
          <a:prstGeom prst="rect">
            <a:avLst/>
          </a:prstGeom>
          <a:noFill/>
        </p:spPr>
        <p:txBody>
          <a:bodyPr wrap="square" lIns="96378" tIns="48189" rIns="96378" bIns="48189" rtlCol="0">
            <a:spAutoFit/>
          </a:bodyPr>
          <a:lstStyle/>
          <a:p>
            <a:r>
              <a:rPr lang="es-419" sz="1300" dirty="0" smtClean="0"/>
              <a:t>Colorea la casilla de verde si tu respuesta estaba correcta. </a:t>
            </a:r>
          </a:p>
          <a:p>
            <a:r>
              <a:rPr lang="es-419" sz="1300" dirty="0" smtClean="0"/>
              <a:t>Colorea la casilla de rojo si tu respuesta estaba incorrecta. </a:t>
            </a:r>
            <a:endParaRPr lang="es-419" sz="1300" dirty="0"/>
          </a:p>
        </p:txBody>
      </p:sp>
      <p:sp>
        <p:nvSpPr>
          <p:cNvPr id="9" name="Curved Down Arrow 8"/>
          <p:cNvSpPr/>
          <p:nvPr/>
        </p:nvSpPr>
        <p:spPr>
          <a:xfrm rot="592597">
            <a:off x="5849977" y="908822"/>
            <a:ext cx="853014" cy="3423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solidFill>
                <a:schemeClr val="tx1"/>
              </a:solidFill>
            </a:endParaRPr>
          </a:p>
        </p:txBody>
      </p:sp>
      <p:graphicFrame>
        <p:nvGraphicFramePr>
          <p:cNvPr id="3" name="Table 2"/>
          <p:cNvGraphicFramePr>
            <a:graphicFrameLocks noGrp="1"/>
          </p:cNvGraphicFramePr>
          <p:nvPr>
            <p:extLst/>
          </p:nvPr>
        </p:nvGraphicFramePr>
        <p:xfrm>
          <a:off x="396860" y="5638800"/>
          <a:ext cx="6743740" cy="1139268"/>
        </p:xfrm>
        <a:graphic>
          <a:graphicData uri="http://schemas.openxmlformats.org/drawingml/2006/table">
            <a:tbl>
              <a:tblPr firstRow="1" bandRow="1">
                <a:tableStyleId>{5940675A-B579-460E-94D1-54222C63F5DA}</a:tableStyleId>
              </a:tblPr>
              <a:tblGrid>
                <a:gridCol w="566738"/>
                <a:gridCol w="4262436"/>
                <a:gridCol w="764582"/>
                <a:gridCol w="449857"/>
                <a:gridCol w="700127"/>
              </a:tblGrid>
              <a:tr h="323876">
                <a:tc gridSpan="5">
                  <a:txBody>
                    <a:bodyPr/>
                    <a:lstStyle/>
                    <a:p>
                      <a:pPr algn="ctr">
                        <a:lnSpc>
                          <a:spcPct val="100000"/>
                        </a:lnSpc>
                        <a:spcAft>
                          <a:spcPts val="0"/>
                        </a:spcAft>
                      </a:pPr>
                      <a:r>
                        <a:rPr lang="es-419" sz="1500" b="1" noProof="0" dirty="0" smtClean="0">
                          <a:solidFill>
                            <a:schemeClr val="tx1"/>
                          </a:solidFill>
                        </a:rPr>
                        <a:t>Escritura</a:t>
                      </a:r>
                      <a:endParaRPr lang="es-419" sz="1500" b="1" noProof="0"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13</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1" i="0" kern="1200" baseline="0" noProof="0" dirty="0" smtClean="0">
                          <a:solidFill>
                            <a:schemeClr val="tx1"/>
                          </a:solidFill>
                          <a:effectLst/>
                          <a:latin typeface="+mn-lt"/>
                          <a:ea typeface="Times New Roman"/>
                          <a:cs typeface="Times New Roman"/>
                        </a:rPr>
                        <a:t>Escribe letras, palabras o dibuja para hablar sobre cada estación. </a:t>
                      </a:r>
                      <a:r>
                        <a:rPr lang="es-419" sz="1000" b="1" i="0" kern="1200" baseline="0" noProof="0" dirty="0" smtClean="0">
                          <a:solidFill>
                            <a:schemeClr val="tx1"/>
                          </a:solidFill>
                          <a:effectLst/>
                          <a:latin typeface="+mn-lt"/>
                          <a:ea typeface="Times New Roman"/>
                          <a:cs typeface="Times New Roman"/>
                        </a:rPr>
                        <a:t>W.K.1a(Escrito breve)</a:t>
                      </a:r>
                      <a:endParaRPr lang="es-419" sz="1000" b="1" i="0" noProof="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14</a:t>
                      </a:r>
                      <a:endParaRPr lang="en-US" sz="1500" b="1" dirty="0">
                        <a:solidFill>
                          <a:schemeClr val="tx1"/>
                        </a:solidFill>
                      </a:endParaRPr>
                    </a:p>
                  </a:txBody>
                  <a:tcPr marL="103227" marR="103227" marT="50178" marB="50178"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ES" sz="1000" b="1" i="0" u="none" strike="noStrike" kern="1200" cap="none" spc="0" normalizeH="0" baseline="0" noProof="0" dirty="0" smtClean="0">
                          <a:ln>
                            <a:noFill/>
                          </a:ln>
                          <a:solidFill>
                            <a:prstClr val="black"/>
                          </a:solidFill>
                          <a:effectLst/>
                          <a:uLnTx/>
                          <a:uFillTx/>
                          <a:latin typeface="+mn-lt"/>
                          <a:ea typeface="+mn-ea"/>
                          <a:cs typeface="+mn-cs"/>
                        </a:rPr>
                        <a:t>Rodea con un círculo las palabras o dibujos que hiciste que muestran qué es lo que más te gusta de cada estación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lang="es-419" sz="1000" b="1" i="0" noProof="0" dirty="0" smtClean="0">
                          <a:solidFill>
                            <a:schemeClr val="tx1"/>
                          </a:solidFill>
                          <a:latin typeface="+mn-lt"/>
                          <a:cs typeface="Helvetica" panose="020B0604020202020204" pitchFamily="34" charset="0"/>
                        </a:rPr>
                        <a:t>W.K.1b (Revisar</a:t>
                      </a:r>
                      <a:r>
                        <a:rPr lang="es-419" sz="1000" b="1" i="0" baseline="0" noProof="0" dirty="0" smtClean="0">
                          <a:solidFill>
                            <a:schemeClr val="tx1"/>
                          </a:solidFill>
                          <a:latin typeface="+mn-lt"/>
                          <a:cs typeface="Helvetica" panose="020B0604020202020204" pitchFamily="34" charset="0"/>
                        </a:rPr>
                        <a:t> un texto breve)</a:t>
                      </a:r>
                      <a:endParaRPr lang="es-419" sz="1000" b="1" i="0" noProof="0" dirty="0" smtClean="0">
                        <a:solidFill>
                          <a:schemeClr val="tx1"/>
                        </a:solidFill>
                        <a:latin typeface="+mn-lt"/>
                        <a:cs typeface="Helvetica" panose="020B0604020202020204" pitchFamily="34" charset="0"/>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843395">
            <a:off x="5887610" y="3295200"/>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solidFill>
                <a:schemeClr val="tx1"/>
              </a:solidFill>
            </a:endParaRPr>
          </a:p>
        </p:txBody>
      </p:sp>
    </p:spTree>
    <p:extLst>
      <p:ext uri="{BB962C8B-B14F-4D97-AF65-F5344CB8AC3E}">
        <p14:creationId xmlns:p14="http://schemas.microsoft.com/office/powerpoint/2010/main" val="3218035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46159"/>
            <a:ext cx="7086600" cy="9559540"/>
          </a:xfrm>
          <a:prstGeom prst="rect">
            <a:avLst/>
          </a:prstGeom>
          <a:noFill/>
        </p:spPr>
        <p:txBody>
          <a:bodyPr wrap="square" rtlCol="0">
            <a:spAutoFit/>
          </a:bodyPr>
          <a:lstStyle/>
          <a:p>
            <a:pPr algn="ctr"/>
            <a:r>
              <a:rPr lang="es-DO" sz="1600" i="1" dirty="0" smtClean="0"/>
              <a:t>Utilizar detalles clave </a:t>
            </a:r>
          </a:p>
          <a:p>
            <a:pPr algn="ctr"/>
            <a:r>
              <a:rPr lang="es-ES" sz="1540" b="1" dirty="0"/>
              <a:t>Tarea de rendimiento: Actividad de la clase</a:t>
            </a:r>
          </a:p>
          <a:p>
            <a:pPr algn="ctr"/>
            <a:endParaRPr lang="es-DO" sz="1540" b="1" dirty="0" smtClean="0"/>
          </a:p>
          <a:p>
            <a:pPr lvl="0">
              <a:buClr>
                <a:schemeClr val="dk1"/>
              </a:buClr>
              <a:buSzPct val="25000"/>
            </a:pPr>
            <a:r>
              <a:rPr lang="es-419" sz="1100" i="1" dirty="0">
                <a:solidFill>
                  <a:schemeClr val="dk1"/>
                </a:solidFill>
                <a:ea typeface="Calibri"/>
                <a:cs typeface="Calibri"/>
                <a:sym typeface="Calibri"/>
              </a:rPr>
              <a:t>Esta pre-actividad para la clase sigue el diseño general de elementos contextuales, recursos, objetivos de aprendizaje, términos clave y propósito del Consorcio de Evaluaciones </a:t>
            </a:r>
            <a:r>
              <a:rPr lang="es-419" sz="1100" i="1" dirty="0" err="1">
                <a:solidFill>
                  <a:schemeClr val="dk1"/>
                </a:solidFill>
                <a:ea typeface="Calibri"/>
                <a:cs typeface="Calibri"/>
                <a:sym typeface="Calibri"/>
              </a:rPr>
              <a:t>Smarter</a:t>
            </a:r>
            <a:r>
              <a:rPr lang="es-419" sz="1100" i="1" dirty="0">
                <a:solidFill>
                  <a:schemeClr val="dk1"/>
                </a:solidFill>
                <a:ea typeface="Calibri"/>
                <a:cs typeface="Calibri"/>
                <a:sym typeface="Calibri"/>
              </a:rPr>
              <a:t> </a:t>
            </a:r>
            <a:r>
              <a:rPr lang="es-419" sz="1100" i="1" dirty="0" err="1">
                <a:solidFill>
                  <a:schemeClr val="dk1"/>
                </a:solidFill>
                <a:ea typeface="Calibri"/>
                <a:cs typeface="Calibri"/>
                <a:sym typeface="Calibri"/>
              </a:rPr>
              <a:t>Balanced</a:t>
            </a:r>
            <a:r>
              <a:rPr lang="es-419" sz="1100" i="1" dirty="0">
                <a:solidFill>
                  <a:schemeClr val="dk1"/>
                </a:solidFill>
                <a:ea typeface="Calibri"/>
                <a:cs typeface="Calibri"/>
                <a:sym typeface="Calibri"/>
              </a:rPr>
              <a:t> (SBAC). </a:t>
            </a:r>
            <a:r>
              <a:rPr lang="es-419" sz="1100" i="1" u="sng" dirty="0" smtClean="0">
                <a:solidFill>
                  <a:schemeClr val="hlink"/>
                </a:solidFill>
                <a:ea typeface="Calibri"/>
                <a:cs typeface="Calibri"/>
                <a:sym typeface="Calibri"/>
                <a:hlinkClick r:id="rId2"/>
              </a:rPr>
              <a:t>http</a:t>
            </a:r>
            <a:r>
              <a:rPr lang="es-419" sz="1100" i="1" u="sng" dirty="0">
                <a:solidFill>
                  <a:schemeClr val="hlink"/>
                </a:solidFill>
                <a:ea typeface="Calibri"/>
                <a:cs typeface="Calibri"/>
                <a:sym typeface="Calibri"/>
                <a:hlinkClick r:id="rId2"/>
              </a:rPr>
              <a:t>://oaksportal.org/resources/</a:t>
            </a:r>
            <a:r>
              <a:rPr lang="es-419" sz="1100" i="1" dirty="0">
                <a:solidFill>
                  <a:schemeClr val="dk1"/>
                </a:solidFill>
                <a:ea typeface="Calibri"/>
                <a:cs typeface="Calibri"/>
                <a:sym typeface="Calibri"/>
              </a:rPr>
              <a:t>]</a:t>
            </a:r>
          </a:p>
          <a:p>
            <a:pPr lvl="0">
              <a:buClr>
                <a:schemeClr val="dk1"/>
              </a:buClr>
              <a:buSzPct val="25000"/>
            </a:pPr>
            <a:r>
              <a:rPr lang="es-ES" sz="1100" i="1" dirty="0">
                <a:solidFill>
                  <a:schemeClr val="dk1"/>
                </a:solidFill>
                <a:ea typeface="Calibri"/>
                <a:cs typeface="Calibri"/>
                <a:sym typeface="Calibri"/>
              </a:rPr>
              <a:t>El contenido dentro de cada uno de estos fue escrito por </a:t>
            </a:r>
            <a:r>
              <a:rPr lang="es-DO" sz="1100" b="1" i="1" dirty="0" err="1" smtClean="0"/>
              <a:t>Jamie</a:t>
            </a:r>
            <a:r>
              <a:rPr lang="es-DO" sz="1100" b="1" i="1" dirty="0" smtClean="0"/>
              <a:t> </a:t>
            </a:r>
            <a:r>
              <a:rPr lang="es-DO" sz="1100" b="1" i="1" dirty="0" err="1" smtClean="0"/>
              <a:t>Lentz</a:t>
            </a:r>
            <a:r>
              <a:rPr lang="es-DO" sz="1100" b="1" i="1" dirty="0" smtClean="0"/>
              <a:t>.</a:t>
            </a:r>
          </a:p>
          <a:p>
            <a:endParaRPr lang="es-DO" sz="1100" i="1" dirty="0" smtClean="0"/>
          </a:p>
          <a:p>
            <a:r>
              <a:rPr lang="es-DO" sz="1200" dirty="0" smtClean="0"/>
              <a:t>La actividad en el salón de clase introduce a los estudiantes al contexto de una tarea de rendimiento para que no estén en desventaja al demostrar las destrezas que la tarea intenta evaluar. </a:t>
            </a:r>
          </a:p>
          <a:p>
            <a:endParaRPr lang="es-DO" sz="1200" dirty="0" smtClean="0"/>
          </a:p>
          <a:p>
            <a:r>
              <a:rPr lang="es-DO" sz="1200" dirty="0" smtClean="0"/>
              <a:t>Los elementos contextuales incluyen:</a:t>
            </a:r>
          </a:p>
          <a:p>
            <a:endParaRPr lang="es-DO" sz="1200" dirty="0" smtClean="0"/>
          </a:p>
          <a:p>
            <a:r>
              <a:rPr lang="es-DO" sz="1200" dirty="0" smtClean="0"/>
              <a:t>1.   un </a:t>
            </a:r>
            <a:r>
              <a:rPr lang="es-DO" sz="1200" b="1" dirty="0" smtClean="0"/>
              <a:t>entendimiento de el ambiente/escenario o la situación</a:t>
            </a:r>
            <a:r>
              <a:rPr lang="es-DO" sz="1200" dirty="0" smtClean="0"/>
              <a:t> en la que se sitúa la tarea</a:t>
            </a:r>
          </a:p>
          <a:p>
            <a:r>
              <a:rPr lang="es-DO" sz="1200" dirty="0" smtClean="0"/>
              <a:t>2.   </a:t>
            </a:r>
            <a:r>
              <a:rPr lang="es-DO" sz="1200" b="1" dirty="0" smtClean="0"/>
              <a:t>conceptos </a:t>
            </a:r>
            <a:r>
              <a:rPr lang="es-DO" sz="1200" dirty="0" smtClean="0"/>
              <a:t>potencialmente </a:t>
            </a:r>
            <a:r>
              <a:rPr lang="es-DO" sz="1200" b="1" dirty="0" smtClean="0"/>
              <a:t>desconocidos </a:t>
            </a:r>
            <a:r>
              <a:rPr lang="es-DO" sz="1200" dirty="0" smtClean="0"/>
              <a:t>que están asociados con el escenario/ambiente </a:t>
            </a:r>
          </a:p>
          <a:p>
            <a:pPr marL="228600" indent="-228600"/>
            <a:r>
              <a:rPr lang="es-DO" sz="1200" dirty="0" smtClean="0"/>
              <a:t>3.   </a:t>
            </a:r>
            <a:r>
              <a:rPr lang="es-DO" sz="1200" b="1" dirty="0" smtClean="0"/>
              <a:t>términos clave o vocabulario </a:t>
            </a:r>
            <a:r>
              <a:rPr lang="es-DO" sz="1200" dirty="0" smtClean="0"/>
              <a:t>que los estudiantes necesitarán entender a fin de participar de manera    significativa  y completar la tarea de rendimiento</a:t>
            </a:r>
          </a:p>
          <a:p>
            <a:pPr marL="228600"/>
            <a:endParaRPr lang="es-DO" sz="1200" dirty="0" smtClean="0"/>
          </a:p>
          <a:p>
            <a:r>
              <a:rPr lang="es-DO" sz="1200" dirty="0" smtClean="0"/>
              <a:t>Con la actividad en el salón de clase también se pretende generar el interés de los estudiantes hacia una mayor exploración de la idea o ideas clave. La actividad en clase debe ser fácil de implementar con instrucciones claras.  </a:t>
            </a:r>
          </a:p>
          <a:p>
            <a:endParaRPr lang="es-DO" sz="1200" dirty="0" smtClean="0"/>
          </a:p>
          <a:p>
            <a:r>
              <a:rPr lang="es-ES" sz="1200" dirty="0"/>
              <a:t>Por favor, lea toda la actividad antes de comenzarla con los estudiantes,  para asegurar que se complete con antelación cualquier preparación en el salón. A lo largo de la actividad, se permite pausar y preguntar a los estudiantes si tienen </a:t>
            </a:r>
            <a:r>
              <a:rPr lang="es-ES" sz="1200" dirty="0" smtClean="0"/>
              <a:t>preguntas.</a:t>
            </a:r>
          </a:p>
          <a:p>
            <a:endParaRPr lang="es-DO" sz="1200" dirty="0" smtClean="0"/>
          </a:p>
          <a:p>
            <a:r>
              <a:rPr lang="es-DO" sz="1200" b="1" dirty="0" smtClean="0"/>
              <a:t>Recursos necesarios:</a:t>
            </a:r>
          </a:p>
          <a:p>
            <a:endParaRPr lang="es-DO" sz="1200" b="1" dirty="0" smtClean="0"/>
          </a:p>
          <a:p>
            <a:pPr marL="188595" indent="-188595">
              <a:buFont typeface="Arial" panose="020B0604020202020204" pitchFamily="34" charset="0"/>
              <a:buChar char="•"/>
            </a:pPr>
            <a:r>
              <a:rPr lang="es-DO" sz="1200" dirty="0" smtClean="0"/>
              <a:t>1 copia del Texto #1 y el Texto #2 de los materiales complementarios</a:t>
            </a:r>
          </a:p>
          <a:p>
            <a:pPr marL="188595" indent="-188595">
              <a:buFont typeface="Arial" panose="020B0604020202020204" pitchFamily="34" charset="0"/>
              <a:buChar char="•"/>
            </a:pPr>
            <a:r>
              <a:rPr lang="es-DO" sz="1200" dirty="0" smtClean="0"/>
              <a:t>Papel afiche blanco (</a:t>
            </a:r>
            <a:r>
              <a:rPr lang="es-ES" sz="1200" dirty="0"/>
              <a:t>en este papel usted modelará cómo escribir su artículo de opinión</a:t>
            </a:r>
            <a:r>
              <a:rPr lang="es-DO" sz="1200" dirty="0" smtClean="0"/>
              <a:t>)</a:t>
            </a:r>
          </a:p>
          <a:p>
            <a:pPr marL="188595" indent="-188595">
              <a:buFont typeface="Arial" panose="020B0604020202020204" pitchFamily="34" charset="0"/>
              <a:buChar char="•"/>
            </a:pPr>
            <a:r>
              <a:rPr lang="es-DO" sz="1200" dirty="0" smtClean="0"/>
              <a:t>Marcador para escribir en el papel afiche</a:t>
            </a:r>
          </a:p>
          <a:p>
            <a:endParaRPr lang="es-DO" sz="1200" dirty="0" smtClean="0"/>
          </a:p>
          <a:p>
            <a:endParaRPr lang="es-DO" sz="1200" b="1" dirty="0" smtClean="0"/>
          </a:p>
          <a:p>
            <a:r>
              <a:rPr lang="es-DO" sz="1200" b="1" dirty="0" smtClean="0"/>
              <a:t>Metas de aprendizaje</a:t>
            </a:r>
            <a:r>
              <a:rPr lang="es-DO" sz="1200" dirty="0" smtClean="0"/>
              <a:t>:</a:t>
            </a:r>
          </a:p>
          <a:p>
            <a:pPr lvl="0" defTabSz="966612"/>
            <a:endParaRPr lang="es-MX" sz="1200" dirty="0">
              <a:solidFill>
                <a:prstClr val="black"/>
              </a:solidFill>
            </a:endParaRPr>
          </a:p>
          <a:p>
            <a:pPr marL="178409" lvl="0" indent="-178409" defTabSz="966612">
              <a:buFont typeface="Arial" panose="020B0604020202020204" pitchFamily="34" charset="0"/>
              <a:buChar char="•"/>
            </a:pPr>
            <a:r>
              <a:rPr lang="es-MX" sz="1200" dirty="0">
                <a:solidFill>
                  <a:prstClr val="black"/>
                </a:solidFill>
              </a:rPr>
              <a:t>Los estudiantes </a:t>
            </a:r>
            <a:r>
              <a:rPr lang="es-MX" sz="1200" dirty="0" smtClean="0">
                <a:solidFill>
                  <a:prstClr val="black"/>
                </a:solidFill>
              </a:rPr>
              <a:t>comprenderán </a:t>
            </a:r>
            <a:r>
              <a:rPr lang="es-MX" sz="1200" dirty="0">
                <a:solidFill>
                  <a:prstClr val="black"/>
                </a:solidFill>
              </a:rPr>
              <a:t>el contexto de los conceptos clave relacionados con el tema </a:t>
            </a:r>
            <a:r>
              <a:rPr lang="es-DO" sz="1200" dirty="0" smtClean="0"/>
              <a:t>:</a:t>
            </a:r>
          </a:p>
          <a:p>
            <a:pPr marL="188595" indent="59373">
              <a:buFont typeface="Courier New" panose="02070309020205020404" pitchFamily="49" charset="0"/>
              <a:buChar char="o"/>
            </a:pPr>
            <a:r>
              <a:rPr lang="es-DO" sz="1200" dirty="0" smtClean="0"/>
              <a:t>      utilizando detalles clave del texto en nuestro escrito de opinión</a:t>
            </a:r>
          </a:p>
          <a:p>
            <a:pPr marL="188595"/>
            <a:endParaRPr lang="es-DO" sz="1200" dirty="0" smtClean="0"/>
          </a:p>
          <a:p>
            <a:pPr marL="188595"/>
            <a:endParaRPr lang="es-DO" sz="1200" dirty="0" smtClean="0"/>
          </a:p>
          <a:p>
            <a:pPr lvl="0"/>
            <a:r>
              <a:rPr lang="es-MX" sz="1200" dirty="0">
                <a:solidFill>
                  <a:prstClr val="black"/>
                </a:solidFill>
              </a:rPr>
              <a:t>Los estudiantes entenderán los términos clave:</a:t>
            </a:r>
          </a:p>
          <a:p>
            <a:pPr lvl="0"/>
            <a:r>
              <a:rPr lang="es-MX" sz="12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MX" sz="1200" dirty="0">
              <a:solidFill>
                <a:prstClr val="black"/>
              </a:solidFill>
            </a:endParaRPr>
          </a:p>
          <a:p>
            <a:endParaRPr lang="es-DO" sz="1200" b="1" dirty="0" smtClean="0"/>
          </a:p>
          <a:p>
            <a:pPr marL="188595" indent="-188595">
              <a:buFont typeface="Arial" panose="020B0604020202020204" pitchFamily="34" charset="0"/>
              <a:buChar char="•"/>
            </a:pPr>
            <a:r>
              <a:rPr lang="es-ES" sz="1200" dirty="0"/>
              <a:t>Detalles clave- importantes piezas de información del texto que tienen que estar en nuestro escrito</a:t>
            </a:r>
          </a:p>
          <a:p>
            <a:pPr marL="188595" indent="-188595">
              <a:buFont typeface="Arial" panose="020B0604020202020204" pitchFamily="34" charset="0"/>
              <a:buChar char="•"/>
            </a:pPr>
            <a:r>
              <a:rPr lang="es-ES" sz="1200" dirty="0"/>
              <a:t>Opinión- lo que alguien piensa acerca de algo </a:t>
            </a:r>
          </a:p>
          <a:p>
            <a:pPr marL="188595" indent="-188595">
              <a:buFont typeface="Arial" panose="020B0604020202020204" pitchFamily="34" charset="0"/>
              <a:buChar char="•"/>
            </a:pPr>
            <a:r>
              <a:rPr lang="es-ES" sz="1200" dirty="0"/>
              <a:t>Evidencia- piezas de información que muestran que algo es verdadero o </a:t>
            </a:r>
            <a:r>
              <a:rPr lang="es-ES" sz="1200" dirty="0" smtClean="0"/>
              <a:t>está correcto</a:t>
            </a:r>
            <a:endParaRPr lang="es-ES" sz="1200" dirty="0"/>
          </a:p>
          <a:p>
            <a:pPr marL="188595" indent="-188595">
              <a:buFont typeface="Arial" panose="020B0604020202020204" pitchFamily="34" charset="0"/>
              <a:buChar char="•"/>
            </a:pPr>
            <a:endParaRPr lang="es-DO" sz="1200" b="1" dirty="0" smtClean="0"/>
          </a:p>
          <a:p>
            <a:pPr lvl="0"/>
            <a:r>
              <a:rPr lang="es-ES" sz="1200" dirty="0">
                <a:solidFill>
                  <a:prstClr val="black"/>
                </a:solidFill>
              </a:rPr>
              <a:t>[Objetivo: La meta del facilitador es ayudar a los estudiantes a entender qué detalles clave de los textos tienen que ser incluidos en un escrito de opinión. Los detalles clave son piezas de evidencia para apoyar una opinión.]</a:t>
            </a:r>
          </a:p>
          <a:p>
            <a:pPr lvl="0"/>
            <a:endParaRPr lang="es-ES" sz="1300" dirty="0">
              <a:solidFill>
                <a:prstClr val="black"/>
              </a:solidFill>
            </a:endParaRPr>
          </a:p>
          <a:p>
            <a:pPr lvl="0"/>
            <a:r>
              <a:rPr lang="es-ES" sz="1000" dirty="0">
                <a:solidFill>
                  <a:prstClr val="black"/>
                </a:solidFill>
              </a:rPr>
              <a:t>*Los facilitadores pueden decidir si quieren mostrar materiales complementarios utilizando un proyector o un computador / </a:t>
            </a:r>
            <a:r>
              <a:rPr lang="es-ES" sz="1000" dirty="0" err="1">
                <a:solidFill>
                  <a:prstClr val="black"/>
                </a:solidFill>
              </a:rPr>
              <a:t>Smartboard</a:t>
            </a:r>
            <a:r>
              <a:rPr lang="es-ES" sz="1000" dirty="0">
                <a:solidFill>
                  <a:prstClr val="black"/>
                </a:solidFill>
              </a:rPr>
              <a:t>, o si quieren hacer copias y entregarlas a los estudiantes.</a:t>
            </a:r>
          </a:p>
        </p:txBody>
      </p:sp>
      <p:sp>
        <p:nvSpPr>
          <p:cNvPr id="3"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4</a:t>
            </a:r>
            <a:endParaRPr lang="en-US" dirty="0"/>
          </a:p>
        </p:txBody>
      </p:sp>
      <p:sp>
        <p:nvSpPr>
          <p:cNvPr id="5" name="Rectangle 4"/>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103908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382066"/>
          </a:xfrm>
          <a:prstGeom prst="rect">
            <a:avLst/>
          </a:prstGeom>
          <a:noFill/>
        </p:spPr>
        <p:txBody>
          <a:bodyPr wrap="square" lIns="101882" tIns="50941" rIns="101882" bIns="50941" rtlCol="0">
            <a:spAutoFit/>
          </a:bodyPr>
          <a:lstStyle/>
          <a:p>
            <a:r>
              <a:rPr lang="es-MX" sz="1600" b="1" dirty="0" smtClean="0">
                <a:solidFill>
                  <a:prstClr val="black"/>
                </a:solidFill>
              </a:rPr>
              <a:t>Actividad: </a:t>
            </a:r>
            <a:r>
              <a:rPr lang="es-MX" sz="1600" i="1" dirty="0" smtClean="0">
                <a:solidFill>
                  <a:prstClr val="black"/>
                </a:solidFill>
              </a:rPr>
              <a:t>Utilizar detalles clave </a:t>
            </a:r>
            <a:r>
              <a:rPr lang="es-MX" sz="1400" i="1" dirty="0" smtClean="0">
                <a:solidFill>
                  <a:prstClr val="black"/>
                </a:solidFill>
              </a:rPr>
              <a:t>continuación…</a:t>
            </a:r>
          </a:p>
          <a:p>
            <a:endParaRPr lang="es-MX" sz="1300" i="1" dirty="0" smtClean="0">
              <a:solidFill>
                <a:prstClr val="black"/>
              </a:solidFill>
            </a:endParaRPr>
          </a:p>
          <a:p>
            <a:r>
              <a:rPr lang="es-MX" sz="1400" b="1" dirty="0" smtClean="0">
                <a:solidFill>
                  <a:prstClr val="black"/>
                </a:solidFill>
              </a:rPr>
              <a:t>Preguntas de discusión: </a:t>
            </a:r>
          </a:p>
          <a:p>
            <a:pPr marL="171450" indent="-171450">
              <a:buFont typeface="Arial" panose="020B0604020202020204" pitchFamily="34" charset="0"/>
              <a:buChar char="•"/>
            </a:pPr>
            <a:r>
              <a:rPr lang="es-MX" sz="1300" dirty="0" smtClean="0">
                <a:solidFill>
                  <a:prstClr val="black"/>
                </a:solidFill>
              </a:rPr>
              <a:t>¿Qué es una opinión?</a:t>
            </a:r>
          </a:p>
          <a:p>
            <a:pPr marL="171450" indent="-171450">
              <a:buFont typeface="Arial" panose="020B0604020202020204" pitchFamily="34" charset="0"/>
              <a:buChar char="•"/>
            </a:pPr>
            <a:r>
              <a:rPr lang="es-MX" sz="1300" dirty="0" smtClean="0">
                <a:solidFill>
                  <a:prstClr val="black"/>
                </a:solidFill>
              </a:rPr>
              <a:t>¿Qué son detalles clave? (Esto debe ser un repaso de la actividad de la evaluación de mitad de año)</a:t>
            </a:r>
          </a:p>
          <a:p>
            <a:pPr marL="171450" indent="-171450">
              <a:buFont typeface="Arial" panose="020B0604020202020204" pitchFamily="34" charset="0"/>
              <a:buChar char="•"/>
            </a:pPr>
            <a:r>
              <a:rPr lang="es-MX" sz="1300" dirty="0" smtClean="0">
                <a:solidFill>
                  <a:prstClr val="black"/>
                </a:solidFill>
              </a:rPr>
              <a:t>¿Qué es evidencia?</a:t>
            </a:r>
          </a:p>
          <a:p>
            <a:endParaRPr lang="es-MX" sz="1300" b="1" dirty="0" smtClean="0">
              <a:solidFill>
                <a:prstClr val="black"/>
              </a:solidFill>
            </a:endParaRPr>
          </a:p>
          <a:p>
            <a:r>
              <a:rPr lang="es-MX" sz="1300" b="1" dirty="0" smtClean="0">
                <a:solidFill>
                  <a:prstClr val="black"/>
                </a:solidFill>
              </a:rPr>
              <a:t>El facilitador dice: </a:t>
            </a:r>
            <a:r>
              <a:rPr lang="es-MX" sz="1300" i="1" dirty="0" smtClean="0">
                <a:solidFill>
                  <a:prstClr val="black"/>
                </a:solidFill>
              </a:rPr>
              <a:t>Hoy vamos a preparamos para la Tarea de rendimiento Estaciones. Vamos a hablar sobre incluir en nuestro escrito </a:t>
            </a:r>
            <a:r>
              <a:rPr lang="es-MX" sz="1300" b="1" i="1" dirty="0" smtClean="0">
                <a:solidFill>
                  <a:prstClr val="black"/>
                </a:solidFill>
              </a:rPr>
              <a:t>detalles clave de los textos </a:t>
            </a:r>
            <a:r>
              <a:rPr lang="es-MX" sz="1300" i="1" dirty="0" smtClean="0">
                <a:solidFill>
                  <a:prstClr val="black"/>
                </a:solidFill>
              </a:rPr>
              <a:t>que leemos. Ya hemos aprendido acerca de los </a:t>
            </a:r>
            <a:r>
              <a:rPr lang="es-MX" sz="1300" b="1" i="1" dirty="0" smtClean="0">
                <a:solidFill>
                  <a:prstClr val="black"/>
                </a:solidFill>
              </a:rPr>
              <a:t>detalles clave</a:t>
            </a:r>
            <a:r>
              <a:rPr lang="es-MX" sz="1300" i="1" dirty="0" smtClean="0">
                <a:solidFill>
                  <a:prstClr val="black"/>
                </a:solidFill>
              </a:rPr>
              <a:t>, así que voy a darles un minuto para que hablen con su compañero acerca de lo que son </a:t>
            </a:r>
            <a:r>
              <a:rPr lang="es-MX" sz="1300" b="1" i="1" dirty="0" smtClean="0">
                <a:solidFill>
                  <a:prstClr val="black"/>
                </a:solidFill>
              </a:rPr>
              <a:t>detalles clave</a:t>
            </a:r>
            <a:r>
              <a:rPr lang="es-MX" sz="1300" i="1" dirty="0" smtClean="0">
                <a:solidFill>
                  <a:prstClr val="black"/>
                </a:solidFill>
              </a:rPr>
              <a:t>.  </a:t>
            </a:r>
            <a:r>
              <a:rPr lang="es-MX" sz="1300" b="1" i="1" dirty="0" smtClean="0">
                <a:solidFill>
                  <a:prstClr val="black"/>
                </a:solidFill>
              </a:rPr>
              <a:t>Detalles clave </a:t>
            </a:r>
            <a:r>
              <a:rPr lang="es-MX" sz="1300" i="1" dirty="0" smtClean="0">
                <a:solidFill>
                  <a:prstClr val="black"/>
                </a:solidFill>
              </a:rPr>
              <a:t>son...</a:t>
            </a:r>
          </a:p>
          <a:p>
            <a:endParaRPr lang="es-MX" sz="1300" b="1" dirty="0" smtClean="0">
              <a:solidFill>
                <a:prstClr val="black"/>
              </a:solidFill>
            </a:endParaRPr>
          </a:p>
          <a:p>
            <a:r>
              <a:rPr lang="es-MX" sz="1300" b="1" dirty="0" smtClean="0">
                <a:solidFill>
                  <a:prstClr val="black"/>
                </a:solidFill>
              </a:rPr>
              <a:t>Posibles respuestas de los estudiantes:</a:t>
            </a:r>
          </a:p>
          <a:p>
            <a:pPr marL="191030" indent="-191030">
              <a:buFont typeface="Arial" panose="020B0604020202020204" pitchFamily="34" charset="0"/>
              <a:buChar char="•"/>
            </a:pPr>
            <a:r>
              <a:rPr lang="es-MX" sz="1300" dirty="0" smtClean="0">
                <a:solidFill>
                  <a:prstClr val="black"/>
                </a:solidFill>
              </a:rPr>
              <a:t>Cosas importantes de los cuentos</a:t>
            </a:r>
          </a:p>
          <a:p>
            <a:pPr marL="191030" indent="-191030">
              <a:buFont typeface="Arial" panose="020B0604020202020204" pitchFamily="34" charset="0"/>
              <a:buChar char="•"/>
            </a:pPr>
            <a:r>
              <a:rPr lang="es-MX" sz="1300" dirty="0" smtClean="0">
                <a:solidFill>
                  <a:prstClr val="black"/>
                </a:solidFill>
              </a:rPr>
              <a:t>Las partes importantes</a:t>
            </a:r>
          </a:p>
          <a:p>
            <a:pPr marL="191030" indent="-191030">
              <a:buFont typeface="Arial" panose="020B0604020202020204" pitchFamily="34" charset="0"/>
              <a:buChar char="•"/>
            </a:pPr>
            <a:r>
              <a:rPr lang="es-MX" sz="1300" dirty="0" smtClean="0">
                <a:solidFill>
                  <a:prstClr val="black"/>
                </a:solidFill>
              </a:rPr>
              <a:t>Cosas que tenemos que poner en nuestro escrito</a:t>
            </a:r>
          </a:p>
          <a:p>
            <a:pPr marL="191030" indent="-191030">
              <a:buFont typeface="Arial" panose="020B0604020202020204" pitchFamily="34" charset="0"/>
              <a:buChar char="•"/>
            </a:pPr>
            <a:endParaRPr lang="es-MX" sz="1300" b="1" dirty="0" smtClean="0">
              <a:solidFill>
                <a:prstClr val="black"/>
              </a:solidFill>
            </a:endParaRPr>
          </a:p>
          <a:p>
            <a:r>
              <a:rPr lang="es-MX" sz="1300" b="1" dirty="0" smtClean="0">
                <a:solidFill>
                  <a:prstClr val="black"/>
                </a:solidFill>
              </a:rPr>
              <a:t>El facilitador dice: </a:t>
            </a:r>
            <a:r>
              <a:rPr lang="es-MX" sz="1300" i="1" dirty="0" smtClean="0">
                <a:solidFill>
                  <a:prstClr val="black"/>
                </a:solidFill>
              </a:rPr>
              <a:t>Vamos a ver lo que recuerdan sobre </a:t>
            </a:r>
            <a:r>
              <a:rPr lang="es-MX" sz="1300" b="1" i="1" dirty="0" smtClean="0">
                <a:solidFill>
                  <a:prstClr val="black"/>
                </a:solidFill>
              </a:rPr>
              <a:t>detalles clave</a:t>
            </a:r>
            <a:r>
              <a:rPr lang="es-MX" sz="1300" i="1" dirty="0" smtClean="0">
                <a:solidFill>
                  <a:prstClr val="black"/>
                </a:solidFill>
              </a:rPr>
              <a:t>. ¿__________  y _______ , de qué hablaron ustedes? </a:t>
            </a:r>
            <a:r>
              <a:rPr lang="es-MX" sz="1300" dirty="0" smtClean="0">
                <a:solidFill>
                  <a:prstClr val="black"/>
                </a:solidFill>
              </a:rPr>
              <a:t>(Pídale a varios estudiantes que compartan, y si es necesario proporcione la definición antes de continuar).</a:t>
            </a:r>
          </a:p>
          <a:p>
            <a:endParaRPr lang="es-ES" sz="1300" b="1" dirty="0" smtClean="0">
              <a:solidFill>
                <a:prstClr val="black"/>
              </a:solidFill>
            </a:endParaRPr>
          </a:p>
          <a:p>
            <a:r>
              <a:rPr lang="es-MX" sz="1300" b="1" dirty="0">
                <a:solidFill>
                  <a:prstClr val="black"/>
                </a:solidFill>
              </a:rPr>
              <a:t>El facilitador dice: </a:t>
            </a:r>
            <a:r>
              <a:rPr lang="es-ES" sz="1300" i="1" dirty="0" smtClean="0">
                <a:solidFill>
                  <a:prstClr val="black"/>
                </a:solidFill>
              </a:rPr>
              <a:t>Hoy voy a escribir un artículo de </a:t>
            </a:r>
            <a:r>
              <a:rPr lang="es-ES" sz="1300" b="1" i="1" dirty="0" smtClean="0">
                <a:solidFill>
                  <a:prstClr val="black"/>
                </a:solidFill>
              </a:rPr>
              <a:t>opinión </a:t>
            </a:r>
            <a:r>
              <a:rPr lang="es-ES" sz="1300" i="1" dirty="0" smtClean="0">
                <a:solidFill>
                  <a:prstClr val="black"/>
                </a:solidFill>
              </a:rPr>
              <a:t>sobre fútbol.  Una </a:t>
            </a:r>
            <a:r>
              <a:rPr lang="es-ES" sz="1300" b="1" i="1" dirty="0" smtClean="0">
                <a:solidFill>
                  <a:prstClr val="black"/>
                </a:solidFill>
              </a:rPr>
              <a:t>opinión</a:t>
            </a:r>
            <a:r>
              <a:rPr lang="es-ES" sz="1300" i="1" dirty="0" smtClean="0">
                <a:solidFill>
                  <a:prstClr val="black"/>
                </a:solidFill>
              </a:rPr>
              <a:t> es lo que alguien piensa acerca de algo. Yo creo que el fútbol es un gran deporte, por lo que mi escrito de </a:t>
            </a:r>
            <a:r>
              <a:rPr lang="es-ES" sz="1300" b="1" i="1" dirty="0" smtClean="0">
                <a:solidFill>
                  <a:prstClr val="black"/>
                </a:solidFill>
              </a:rPr>
              <a:t>opinión</a:t>
            </a:r>
            <a:r>
              <a:rPr lang="es-ES" sz="1300" i="1" dirty="0" smtClean="0">
                <a:solidFill>
                  <a:prstClr val="black"/>
                </a:solidFill>
              </a:rPr>
              <a:t> dirá por qué el fútbol es un gran deporte.  ¿Cuál es la </a:t>
            </a:r>
            <a:r>
              <a:rPr lang="es-ES" sz="1300" b="1" i="1" dirty="0" smtClean="0">
                <a:solidFill>
                  <a:prstClr val="black"/>
                </a:solidFill>
              </a:rPr>
              <a:t>opinión</a:t>
            </a:r>
            <a:r>
              <a:rPr lang="es-ES" sz="1300" i="1" dirty="0" smtClean="0">
                <a:solidFill>
                  <a:prstClr val="black"/>
                </a:solidFill>
              </a:rPr>
              <a:t> de ustedes sobre el fútbol?  ¿Creen que el fútbol es divertido, aburrido, difícil o fácil</a:t>
            </a:r>
            <a:r>
              <a:rPr lang="es-ES" sz="1300" i="1" dirty="0">
                <a:solidFill>
                  <a:prstClr val="black"/>
                </a:solidFill>
              </a:rPr>
              <a:t>?</a:t>
            </a:r>
            <a:r>
              <a:rPr lang="es-ES" sz="1300" i="1" dirty="0" smtClean="0">
                <a:solidFill>
                  <a:prstClr val="black"/>
                </a:solidFill>
              </a:rPr>
              <a:t> Volteen a ver a su compañero y díganle </a:t>
            </a:r>
            <a:r>
              <a:rPr lang="es-ES" sz="1300" i="1" dirty="0">
                <a:solidFill>
                  <a:prstClr val="black"/>
                </a:solidFill>
              </a:rPr>
              <a:t>s</a:t>
            </a:r>
            <a:r>
              <a:rPr lang="es-ES" sz="1300" i="1" dirty="0" smtClean="0">
                <a:solidFill>
                  <a:prstClr val="black"/>
                </a:solidFill>
              </a:rPr>
              <a:t>u opinión sobre el fútbol.  Creo que el fútbol es... </a:t>
            </a:r>
            <a:r>
              <a:rPr lang="es-ES" sz="1300" dirty="0" smtClean="0">
                <a:solidFill>
                  <a:prstClr val="black"/>
                </a:solidFill>
              </a:rPr>
              <a:t>(dé una señal para empezar). </a:t>
            </a:r>
          </a:p>
          <a:p>
            <a:endParaRPr lang="es-ES" sz="1300" b="1" dirty="0" smtClean="0">
              <a:solidFill>
                <a:prstClr val="black"/>
              </a:solidFill>
            </a:endParaRPr>
          </a:p>
          <a:p>
            <a:r>
              <a:rPr lang="es-MX" sz="1300" b="1" dirty="0">
                <a:solidFill>
                  <a:prstClr val="black"/>
                </a:solidFill>
              </a:rPr>
              <a:t>Posibles respuestas de los estudiantes:</a:t>
            </a:r>
          </a:p>
          <a:p>
            <a:pPr marL="191030" indent="-191030">
              <a:buFont typeface="Arial" panose="020B0604020202020204" pitchFamily="34" charset="0"/>
              <a:buChar char="•"/>
            </a:pPr>
            <a:r>
              <a:rPr lang="es-ES" sz="1300" dirty="0" smtClean="0">
                <a:solidFill>
                  <a:prstClr val="black"/>
                </a:solidFill>
              </a:rPr>
              <a:t>Es divertido y tienes que correr mucho.</a:t>
            </a:r>
          </a:p>
          <a:p>
            <a:pPr marL="191030" indent="-191030">
              <a:buFont typeface="Arial" panose="020B0604020202020204" pitchFamily="34" charset="0"/>
              <a:buChar char="•"/>
            </a:pPr>
            <a:r>
              <a:rPr lang="es-ES" sz="1300" dirty="0" smtClean="0">
                <a:solidFill>
                  <a:prstClr val="black"/>
                </a:solidFill>
              </a:rPr>
              <a:t>Yo creo que el fútbol es divertido.</a:t>
            </a:r>
          </a:p>
          <a:p>
            <a:pPr marL="191030" indent="-191030">
              <a:buFont typeface="Arial" panose="020B0604020202020204" pitchFamily="34" charset="0"/>
              <a:buChar char="•"/>
            </a:pPr>
            <a:r>
              <a:rPr lang="es-ES" sz="1300" dirty="0">
                <a:solidFill>
                  <a:prstClr val="black"/>
                </a:solidFill>
              </a:rPr>
              <a:t>¡</a:t>
            </a:r>
            <a:r>
              <a:rPr lang="es-ES" sz="1300" dirty="0" smtClean="0">
                <a:solidFill>
                  <a:prstClr val="black"/>
                </a:solidFill>
              </a:rPr>
              <a:t>Yo juego fútbol!</a:t>
            </a:r>
          </a:p>
          <a:p>
            <a:pPr marL="191030" indent="-191030">
              <a:buFont typeface="Arial" panose="020B0604020202020204" pitchFamily="34" charset="0"/>
              <a:buChar char="•"/>
            </a:pPr>
            <a:endParaRPr lang="es-ES" sz="1300" b="1" dirty="0" smtClean="0">
              <a:solidFill>
                <a:prstClr val="black"/>
              </a:solidFill>
            </a:endParaRPr>
          </a:p>
          <a:p>
            <a:r>
              <a:rPr lang="es-MX" sz="1300" b="1" dirty="0">
                <a:solidFill>
                  <a:prstClr val="black"/>
                </a:solidFill>
              </a:rPr>
              <a:t>El facilitador dice: </a:t>
            </a:r>
            <a:r>
              <a:rPr lang="es-ES" sz="1300" i="1" dirty="0" smtClean="0">
                <a:solidFill>
                  <a:prstClr val="black"/>
                </a:solidFill>
              </a:rPr>
              <a:t>Antes de empezar a escribir mi artículo de opinión, tengo que leer un poco más para obtener más información acerca del fútbol. Vamos a leer estos dos textos.  </a:t>
            </a:r>
            <a:r>
              <a:rPr lang="es-ES" sz="1300" dirty="0" smtClean="0">
                <a:solidFill>
                  <a:prstClr val="black"/>
                </a:solidFill>
              </a:rPr>
              <a:t>(</a:t>
            </a:r>
            <a:r>
              <a:rPr lang="es-ES" sz="1300" b="1" dirty="0" smtClean="0">
                <a:solidFill>
                  <a:prstClr val="black"/>
                </a:solidFill>
              </a:rPr>
              <a:t>Lea el Texto #1 y el Texto #2 del Material complementario</a:t>
            </a:r>
            <a:r>
              <a:rPr lang="es-ES" sz="1300" dirty="0" smtClean="0">
                <a:solidFill>
                  <a:prstClr val="black"/>
                </a:solidFill>
              </a:rPr>
              <a:t>).</a:t>
            </a:r>
          </a:p>
          <a:p>
            <a:endParaRPr lang="es-ES" sz="1300" dirty="0" smtClean="0">
              <a:solidFill>
                <a:prstClr val="black"/>
              </a:solidFill>
            </a:endParaRPr>
          </a:p>
          <a:p>
            <a:r>
              <a:rPr lang="es-MX" sz="1300" b="1" dirty="0">
                <a:solidFill>
                  <a:prstClr val="black"/>
                </a:solidFill>
              </a:rPr>
              <a:t>El facilitador dice: </a:t>
            </a:r>
            <a:r>
              <a:rPr lang="es-ES" sz="1300" i="1" dirty="0" smtClean="0">
                <a:solidFill>
                  <a:prstClr val="black"/>
                </a:solidFill>
              </a:rPr>
              <a:t>Ahora sé más acerca del fútbol y puedo utilizar los detalles clave de los textos en mi escrito de opinión. Puedo utilizar esta información como </a:t>
            </a:r>
            <a:r>
              <a:rPr lang="es-ES" sz="1300" b="1" i="1" dirty="0" smtClean="0">
                <a:solidFill>
                  <a:prstClr val="black"/>
                </a:solidFill>
              </a:rPr>
              <a:t>evidencia</a:t>
            </a:r>
            <a:r>
              <a:rPr lang="es-ES" sz="1300" i="1" dirty="0" smtClean="0">
                <a:solidFill>
                  <a:prstClr val="black"/>
                </a:solidFill>
              </a:rPr>
              <a:t>. Esta </a:t>
            </a:r>
            <a:r>
              <a:rPr lang="es-ES" sz="1300" b="1" i="1" dirty="0" smtClean="0">
                <a:solidFill>
                  <a:prstClr val="black"/>
                </a:solidFill>
              </a:rPr>
              <a:t>evidencia</a:t>
            </a:r>
            <a:r>
              <a:rPr lang="es-ES" sz="1300" i="1" dirty="0" smtClean="0">
                <a:solidFill>
                  <a:prstClr val="black"/>
                </a:solidFill>
              </a:rPr>
              <a:t> justifica mi opinión.</a:t>
            </a:r>
          </a:p>
          <a:p>
            <a:endParaRPr lang="es-ES" sz="1300" dirty="0" smtClean="0">
              <a:solidFill>
                <a:prstClr val="black"/>
              </a:solidFill>
            </a:endParaRPr>
          </a:p>
          <a:p>
            <a:r>
              <a:rPr lang="es-ES" sz="1300" dirty="0" smtClean="0">
                <a:solidFill>
                  <a:prstClr val="black"/>
                </a:solidFill>
              </a:rPr>
              <a:t>(Comience a escribir en el papel afiche a medida que continúa con la siguiente sección).</a:t>
            </a:r>
            <a:endParaRPr lang="es-ES" sz="1300" dirty="0">
              <a:solidFill>
                <a:prstClr val="black"/>
              </a:solidFill>
            </a:endParaRPr>
          </a:p>
        </p:txBody>
      </p:sp>
      <p:sp>
        <p:nvSpPr>
          <p:cNvPr id="5" name="Rectangle 4"/>
          <p:cNvSpPr/>
          <p:nvPr/>
        </p:nvSpPr>
        <p:spPr>
          <a:xfrm>
            <a:off x="3704300" y="9770490"/>
            <a:ext cx="2916183" cy="230832"/>
          </a:xfrm>
          <a:prstGeom prst="rect">
            <a:avLst/>
          </a:prstGeom>
        </p:spPr>
        <p:txBody>
          <a:bodyPr wrap="none">
            <a:spAutoFit/>
          </a:bodyPr>
          <a:lstStyle/>
          <a:p>
            <a:pPr>
              <a:defRPr/>
            </a:pPr>
            <a:r>
              <a:rPr lang="en-US" sz="900" dirty="0" smtClean="0">
                <a:solidFill>
                  <a:prstClr val="black"/>
                </a:solidFill>
              </a:rPr>
              <a:t>Rev. Control:  07/01/2015 HSD – OSP and Susan Richmond</a:t>
            </a:r>
            <a:endParaRPr lang="en-US" sz="900" dirty="0">
              <a:solidFill>
                <a:prstClr val="black"/>
              </a:solidFill>
            </a:endParaRPr>
          </a:p>
        </p:txBody>
      </p:sp>
      <p:sp>
        <p:nvSpPr>
          <p:cNvPr id="6" name="Slide Number Placeholder 3"/>
          <p:cNvSpPr txBox="1">
            <a:spLocks/>
          </p:cNvSpPr>
          <p:nvPr/>
        </p:nvSpPr>
        <p:spPr>
          <a:xfrm>
            <a:off x="6930390" y="9677400"/>
            <a:ext cx="842010" cy="381000"/>
          </a:xfrm>
          <a:prstGeom prst="rect">
            <a:avLst/>
          </a:prstGeom>
        </p:spPr>
        <p:txBody>
          <a:bodyPr vert="horz" lIns="101881" tIns="50941" rIns="101881" bIns="50941" rtlCol="0" anchor="ctr"/>
          <a:lstStyle>
            <a:defPPr>
              <a:defRPr lang="en-US"/>
            </a:defPPr>
            <a:lvl1pPr marL="0" algn="r" defTabSz="1018809" rtl="0" eaLnBrk="1" latinLnBrk="0" hangingPunct="1">
              <a:defRPr sz="12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dirty="0" smtClean="0"/>
              <a:t>5</a:t>
            </a:r>
            <a:endParaRPr lang="en-US" dirty="0"/>
          </a:p>
        </p:txBody>
      </p:sp>
    </p:spTree>
    <p:extLst>
      <p:ext uri="{BB962C8B-B14F-4D97-AF65-F5344CB8AC3E}">
        <p14:creationId xmlns:p14="http://schemas.microsoft.com/office/powerpoint/2010/main" val="3849639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5504356"/>
          </a:xfrm>
          <a:prstGeom prst="rect">
            <a:avLst/>
          </a:prstGeom>
          <a:noFill/>
        </p:spPr>
        <p:txBody>
          <a:bodyPr wrap="square" lIns="101882" tIns="50941" rIns="101882" bIns="50941" rtlCol="0">
            <a:spAutoFit/>
          </a:bodyPr>
          <a:lstStyle/>
          <a:p>
            <a:r>
              <a:rPr lang="es-ES" sz="1300" b="1" dirty="0" smtClean="0"/>
              <a:t>El facilitador dice: </a:t>
            </a:r>
            <a:r>
              <a:rPr lang="es-ES" sz="1300" i="1" dirty="0" smtClean="0"/>
              <a:t>Veamos, voy a empezar con mi opinión... ¡El fútbol es un gran deporte! Bueno y ... ¿Por qué creo que el fútbol es tan grandioso? Voy a regresar para leer el primer texto por algunos detalles clave.  Voy a incluir esta parte en mi escrito acerca de meter un gol y esta primera parte donde el texto dice que todos pueden jugar... Todos pueden jugar fútbol y anotar un gol. Bueno ahora, voy a buscar algunos detalles clave </a:t>
            </a:r>
            <a:r>
              <a:rPr lang="es-ES" sz="1300" i="1" dirty="0"/>
              <a:t>del segundo </a:t>
            </a:r>
            <a:r>
              <a:rPr lang="es-ES" sz="1300" i="1" dirty="0" smtClean="0"/>
              <a:t>texto para utilizar en mi opinión. Necesito asegurarme de que son evidencias, o muestran que mi opinión es correcta. A Sofía le encantaba meter goles... Volteen a ver a su pareja y hablen sobre si debo o no debo incluir esto en mi escrito de opinión </a:t>
            </a:r>
            <a:r>
              <a:rPr lang="es-ES" sz="1300" dirty="0"/>
              <a:t>(dé una señal para empezar). </a:t>
            </a:r>
            <a:endParaRPr lang="es-ES" sz="1300" dirty="0" smtClean="0"/>
          </a:p>
          <a:p>
            <a:endParaRPr lang="es-ES" sz="1300" dirty="0" smtClean="0"/>
          </a:p>
          <a:p>
            <a:r>
              <a:rPr lang="es-ES" sz="1300" b="1" dirty="0" smtClean="0"/>
              <a:t>Posibles respuestas de los estudiantes:</a:t>
            </a:r>
          </a:p>
          <a:p>
            <a:pPr marL="191030" indent="-191030">
              <a:buFont typeface="Arial" panose="020B0604020202020204" pitchFamily="34" charset="0"/>
              <a:buChar char="•"/>
            </a:pPr>
            <a:r>
              <a:rPr lang="es-ES" sz="1300" dirty="0" smtClean="0"/>
              <a:t>Sí, ella debería</a:t>
            </a:r>
          </a:p>
          <a:p>
            <a:pPr marL="191030" indent="-191030">
              <a:buFont typeface="Arial" panose="020B0604020202020204" pitchFamily="34" charset="0"/>
              <a:buChar char="•"/>
            </a:pPr>
            <a:r>
              <a:rPr lang="es-ES" sz="1300" dirty="0" smtClean="0"/>
              <a:t>Ella debe decir que le encanta meter goles porque hace que el fútbol sea grandioso</a:t>
            </a:r>
          </a:p>
          <a:p>
            <a:pPr marL="191030" indent="-191030">
              <a:buFont typeface="Arial" panose="020B0604020202020204" pitchFamily="34" charset="0"/>
              <a:buChar char="•"/>
            </a:pPr>
            <a:r>
              <a:rPr lang="es-ES" sz="1300" dirty="0"/>
              <a:t>S</a:t>
            </a:r>
            <a:r>
              <a:rPr lang="es-ES" sz="1300" dirty="0" smtClean="0"/>
              <a:t>í</a:t>
            </a:r>
          </a:p>
          <a:p>
            <a:pPr marL="191030" indent="-191030">
              <a:buFont typeface="Arial" panose="020B0604020202020204" pitchFamily="34" charset="0"/>
              <a:buChar char="•"/>
            </a:pPr>
            <a:r>
              <a:rPr lang="es-ES" sz="1300" dirty="0" smtClean="0"/>
              <a:t>No </a:t>
            </a:r>
          </a:p>
          <a:p>
            <a:pPr marL="191030" indent="-191030">
              <a:buFont typeface="Arial" panose="020B0604020202020204" pitchFamily="34" charset="0"/>
              <a:buChar char="•"/>
            </a:pPr>
            <a:endParaRPr lang="es-ES" sz="1300" dirty="0" smtClean="0"/>
          </a:p>
          <a:p>
            <a:r>
              <a:rPr lang="es-ES" sz="1300" b="1" dirty="0" smtClean="0"/>
              <a:t>El facilitador dice: </a:t>
            </a:r>
            <a:r>
              <a:rPr lang="es-ES" sz="1300" i="1" dirty="0"/>
              <a:t>¿ </a:t>
            </a:r>
            <a:r>
              <a:rPr lang="en-US" sz="1300" i="1" dirty="0" smtClean="0"/>
              <a:t>_______ </a:t>
            </a:r>
            <a:r>
              <a:rPr lang="es-ES" sz="1300" i="1" dirty="0" smtClean="0"/>
              <a:t>qué tú y tu pareja piensan?  ¿Debo incluir ese detalle clave? </a:t>
            </a:r>
          </a:p>
          <a:p>
            <a:r>
              <a:rPr lang="es-ES" sz="1300" dirty="0" smtClean="0"/>
              <a:t>(Pídale a algunos estudiantes que compartan sobre lo que hablaron, y aclare por qué usted lo utilizaría o no lo utilizaría; aunque sí es evidencia de que el fútbol es grandioso, sería repetitivo).</a:t>
            </a:r>
          </a:p>
          <a:p>
            <a:endParaRPr lang="es-ES" sz="1300" dirty="0" smtClean="0"/>
          </a:p>
          <a:p>
            <a:r>
              <a:rPr lang="es-ES" sz="1300" dirty="0" smtClean="0"/>
              <a:t>(Continúe modelando con varios detalles clave según sea necesario).</a:t>
            </a:r>
          </a:p>
          <a:p>
            <a:endParaRPr lang="es-ES" sz="1300" b="1" dirty="0" smtClean="0"/>
          </a:p>
          <a:p>
            <a:r>
              <a:rPr lang="es-ES" sz="1300" b="1" dirty="0" smtClean="0"/>
              <a:t>El facilitador dice: </a:t>
            </a:r>
            <a:r>
              <a:rPr lang="es-ES" sz="1300" i="1" dirty="0"/>
              <a:t>En su tarea de rendimiento, aprenderán más sobre </a:t>
            </a:r>
            <a:r>
              <a:rPr lang="es-ES" sz="1300" i="1" dirty="0" smtClean="0"/>
              <a:t>el escrito </a:t>
            </a:r>
            <a:r>
              <a:rPr lang="es-ES" sz="1300" i="1" dirty="0"/>
              <a:t>de una opinión. El trabajo en parejas que hicieron hoy debe ayudarles a prepararse para la investigación y el escrito que van a hacer en la tarea de rendimiento.</a:t>
            </a:r>
          </a:p>
          <a:p>
            <a:endParaRPr lang="es-ES" sz="1300" b="1" dirty="0" smtClean="0"/>
          </a:p>
          <a:p>
            <a:r>
              <a:rPr lang="es-ES" sz="1300" b="1" dirty="0" smtClean="0"/>
              <a:t>Nota: El facilitador debe recoger las notas de los estudiantes de esta actividad.</a:t>
            </a:r>
          </a:p>
          <a:p>
            <a:endParaRPr lang="en-US" sz="1300" dirty="0"/>
          </a:p>
        </p:txBody>
      </p:sp>
      <p:sp>
        <p:nvSpPr>
          <p:cNvPr id="5" name="Rectangle 4"/>
          <p:cNvSpPr/>
          <p:nvPr/>
        </p:nvSpPr>
        <p:spPr>
          <a:xfrm>
            <a:off x="3704300" y="9770490"/>
            <a:ext cx="2916183" cy="230832"/>
          </a:xfrm>
          <a:prstGeom prst="rect">
            <a:avLst/>
          </a:prstGeom>
        </p:spPr>
        <p:txBody>
          <a:bodyPr wrap="none">
            <a:spAutoFit/>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 Control:  07/01/2015 HSD – OSP and Susan Richmond</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Slide Number Placeholder 3"/>
          <p:cNvSpPr txBox="1">
            <a:spLocks/>
          </p:cNvSpPr>
          <p:nvPr/>
        </p:nvSpPr>
        <p:spPr>
          <a:xfrm>
            <a:off x="6930390" y="9677400"/>
            <a:ext cx="842010" cy="381000"/>
          </a:xfrm>
          <a:prstGeom prst="rect">
            <a:avLst/>
          </a:prstGeom>
        </p:spPr>
        <p:txBody>
          <a:bodyPr vert="horz" lIns="101881" tIns="50941" rIns="101881" bIns="50941" rtlCol="0" anchor="ctr"/>
          <a:lstStyle>
            <a:defPPr>
              <a:defRPr lang="en-US"/>
            </a:defPPr>
            <a:lvl1pPr marL="0" algn="r" defTabSz="1018809" rtl="0" eaLnBrk="1" latinLnBrk="0" hangingPunct="1">
              <a:defRPr sz="12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dirty="0" smtClean="0"/>
              <a:t>6</a:t>
            </a:r>
            <a:endParaRPr lang="en-US" dirty="0"/>
          </a:p>
        </p:txBody>
      </p:sp>
    </p:spTree>
    <p:extLst>
      <p:ext uri="{BB962C8B-B14F-4D97-AF65-F5344CB8AC3E}">
        <p14:creationId xmlns:p14="http://schemas.microsoft.com/office/powerpoint/2010/main" val="785581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0"/>
            <a:ext cx="3886200" cy="410654"/>
          </a:xfrm>
          <a:prstGeom prst="rect">
            <a:avLst/>
          </a:prstGeom>
        </p:spPr>
        <p:txBody>
          <a:bodyPr lIns="101882" tIns="50941" rIns="101882" bIns="50941">
            <a:spAutoFit/>
          </a:bodyPr>
          <a:lstStyle/>
          <a:p>
            <a:pPr algn="ctr"/>
            <a:r>
              <a:rPr lang="es-MX" dirty="0" smtClean="0">
                <a:solidFill>
                  <a:prstClr val="black"/>
                </a:solidFill>
              </a:rPr>
              <a:t>Material complementario</a:t>
            </a:r>
            <a:endParaRPr lang="es-MX" dirty="0">
              <a:solidFill>
                <a:prstClr val="black"/>
              </a:solidFill>
            </a:endParaRPr>
          </a:p>
        </p:txBody>
      </p:sp>
      <p:sp>
        <p:nvSpPr>
          <p:cNvPr id="2" name="TextBox 1"/>
          <p:cNvSpPr txBox="1"/>
          <p:nvPr/>
        </p:nvSpPr>
        <p:spPr>
          <a:xfrm>
            <a:off x="431800" y="1424940"/>
            <a:ext cx="6908800" cy="2257313"/>
          </a:xfrm>
          <a:prstGeom prst="rect">
            <a:avLst/>
          </a:prstGeom>
          <a:noFill/>
        </p:spPr>
        <p:txBody>
          <a:bodyPr wrap="square" lIns="101882" tIns="50941" rIns="101882" bIns="50941" rtlCol="0">
            <a:spAutoFit/>
          </a:bodyPr>
          <a:lstStyle/>
          <a:p>
            <a:pPr algn="ctr"/>
            <a:r>
              <a:rPr lang="es-MX" i="1" dirty="0" smtClean="0">
                <a:solidFill>
                  <a:prstClr val="black"/>
                </a:solidFill>
              </a:rPr>
              <a:t>Fútbol </a:t>
            </a:r>
            <a:r>
              <a:rPr lang="es-MX" sz="1600" i="1" dirty="0" smtClean="0">
                <a:solidFill>
                  <a:prstClr val="black"/>
                </a:solidFill>
              </a:rPr>
              <a:t>(Soccer)</a:t>
            </a:r>
          </a:p>
          <a:p>
            <a:endParaRPr lang="es-MX" dirty="0" smtClean="0">
              <a:solidFill>
                <a:prstClr val="black"/>
              </a:solidFill>
            </a:endParaRPr>
          </a:p>
          <a:p>
            <a:pPr indent="339725"/>
            <a:r>
              <a:rPr lang="es-MX" dirty="0" smtClean="0">
                <a:solidFill>
                  <a:prstClr val="black"/>
                </a:solidFill>
              </a:rPr>
              <a:t>El fútbol es un deporte divertido que todos pueden jugar. Hay once jugadores en cada equipo. La mayoría de las veces los jugadores patean la pelota pero a veces ¡usan sus cabezas también! Cada equipo trata de meter la pelota de fútbol en la red del otro equipo y ¡así anotar un gol!</a:t>
            </a:r>
          </a:p>
        </p:txBody>
      </p:sp>
      <p:sp>
        <p:nvSpPr>
          <p:cNvPr id="5" name="TextBox 4"/>
          <p:cNvSpPr txBox="1"/>
          <p:nvPr/>
        </p:nvSpPr>
        <p:spPr>
          <a:xfrm>
            <a:off x="431800" y="4800600"/>
            <a:ext cx="6649720" cy="2318868"/>
          </a:xfrm>
          <a:prstGeom prst="rect">
            <a:avLst/>
          </a:prstGeom>
          <a:noFill/>
        </p:spPr>
        <p:txBody>
          <a:bodyPr wrap="square" lIns="101882" tIns="50941" rIns="101882" bIns="50941" rtlCol="0">
            <a:spAutoFit/>
          </a:bodyPr>
          <a:lstStyle/>
          <a:p>
            <a:pPr algn="ctr"/>
            <a:r>
              <a:rPr lang="es-MX" i="1" dirty="0" smtClean="0">
                <a:solidFill>
                  <a:prstClr val="black"/>
                </a:solidFill>
              </a:rPr>
              <a:t>Sofía la estrella de fútbol</a:t>
            </a:r>
          </a:p>
          <a:p>
            <a:pPr algn="ctr"/>
            <a:endParaRPr lang="es-MX" dirty="0" smtClean="0">
              <a:solidFill>
                <a:prstClr val="black"/>
              </a:solidFill>
            </a:endParaRPr>
          </a:p>
          <a:p>
            <a:pPr indent="227013"/>
            <a:r>
              <a:rPr lang="es-MX" dirty="0" smtClean="0">
                <a:solidFill>
                  <a:prstClr val="black"/>
                </a:solidFill>
              </a:rPr>
              <a:t>¡A Sofía le encantaba jugar fútbol! Ella jugaba en un equipo con niños y niñas de la escuela todos los sábados. Sofía amaba correr y le encantaba meter goles. Su parte favorita de jugar fútbol era divertirse con sus amigos. Incluso, un </a:t>
            </a:r>
            <a:r>
              <a:rPr lang="es-MX" dirty="0">
                <a:solidFill>
                  <a:prstClr val="black"/>
                </a:solidFill>
              </a:rPr>
              <a:t>sábado </a:t>
            </a:r>
            <a:r>
              <a:rPr lang="es-MX" dirty="0" smtClean="0">
                <a:solidFill>
                  <a:prstClr val="black"/>
                </a:solidFill>
              </a:rPr>
              <a:t>¡ganaron un trofeo!</a:t>
            </a:r>
            <a:endParaRPr lang="es-MX" dirty="0">
              <a:solidFill>
                <a:prstClr val="black"/>
              </a:solidFill>
            </a:endParaRPr>
          </a:p>
        </p:txBody>
      </p:sp>
      <p:sp>
        <p:nvSpPr>
          <p:cNvPr id="3" name="Slide Number Placeholder 2"/>
          <p:cNvSpPr>
            <a:spLocks noGrp="1"/>
          </p:cNvSpPr>
          <p:nvPr>
            <p:ph type="sldNum" sz="quarter" idx="12"/>
          </p:nvPr>
        </p:nvSpPr>
        <p:spPr/>
        <p:txBody>
          <a:bodyPr/>
          <a:lstStyle/>
          <a:p>
            <a:pPr algn="ctr"/>
            <a:fld id="{F177B04D-AEB5-43ED-B9BA-B3D1EC9C9067}" type="slidenum">
              <a:rPr lang="en-US" smtClean="0">
                <a:solidFill>
                  <a:prstClr val="black">
                    <a:tint val="75000"/>
                  </a:prstClr>
                </a:solidFill>
              </a:rPr>
              <a:pPr algn="ctr"/>
              <a:t>7</a:t>
            </a:fld>
            <a:endParaRPr lang="en-US" dirty="0">
              <a:solidFill>
                <a:prstClr val="black">
                  <a:tint val="75000"/>
                </a:prstClr>
              </a:solidFill>
            </a:endParaRPr>
          </a:p>
        </p:txBody>
      </p:sp>
    </p:spTree>
    <p:extLst>
      <p:ext uri="{BB962C8B-B14F-4D97-AF65-F5344CB8AC3E}">
        <p14:creationId xmlns:p14="http://schemas.microsoft.com/office/powerpoint/2010/main" val="3420465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F177B04D-AEB5-43ED-B9BA-B3D1EC9C9067}" type="slidenum">
              <a:rPr lang="en-US" smtClean="0"/>
              <a:pPr algn="ctr"/>
              <a:t>8</a:t>
            </a:fld>
            <a:endParaRPr lang="en-US" dirty="0"/>
          </a:p>
        </p:txBody>
      </p:sp>
      <p:sp>
        <p:nvSpPr>
          <p:cNvPr id="2" name="Rectangle 1"/>
          <p:cNvSpPr/>
          <p:nvPr/>
        </p:nvSpPr>
        <p:spPr>
          <a:xfrm>
            <a:off x="685800" y="1103828"/>
            <a:ext cx="6781800" cy="6555641"/>
          </a:xfrm>
          <a:prstGeom prst="rect">
            <a:avLst/>
          </a:prstGeom>
        </p:spPr>
        <p:txBody>
          <a:bodyPr wrap="square">
            <a:spAutoFit/>
          </a:bodyPr>
          <a:lstStyle/>
          <a:p>
            <a:pPr algn="ctr"/>
            <a:r>
              <a:rPr lang="es-NI" sz="1800" i="1" dirty="0" smtClean="0">
                <a:latin typeface="Comic Sans MS"/>
                <a:ea typeface="Times New Roman"/>
              </a:rPr>
              <a:t>Las cuatro estaciones de Ana</a:t>
            </a:r>
            <a:endParaRPr lang="es-NI" sz="1800" i="1" dirty="0" smtClean="0">
              <a:latin typeface="Times New Roman"/>
              <a:ea typeface="Times New Roman"/>
            </a:endParaRPr>
          </a:p>
          <a:p>
            <a:pPr algn="ctr"/>
            <a:r>
              <a:rPr lang="en-US" sz="1200" i="1" dirty="0" smtClean="0">
                <a:latin typeface="Comic Sans MS"/>
                <a:ea typeface="Times New Roman"/>
              </a:rPr>
              <a:t>Ginger </a:t>
            </a:r>
            <a:r>
              <a:rPr lang="en-US" sz="1200" i="1" dirty="0">
                <a:latin typeface="Comic Sans MS"/>
                <a:ea typeface="Times New Roman"/>
              </a:rPr>
              <a:t>Jay   </a:t>
            </a:r>
            <a:endParaRPr lang="en-US" sz="1200" i="1" dirty="0" smtClean="0">
              <a:latin typeface="Comic Sans MS"/>
              <a:ea typeface="Times New Roman"/>
            </a:endParaRPr>
          </a:p>
          <a:p>
            <a:pPr algn="ctr"/>
            <a:endParaRPr lang="en-US" sz="1400" dirty="0">
              <a:latin typeface="Times New Roman"/>
              <a:ea typeface="Times New Roman"/>
            </a:endParaRPr>
          </a:p>
          <a:p>
            <a:r>
              <a:rPr lang="es-ES" sz="1400" dirty="0">
                <a:latin typeface="Comic Sans MS"/>
                <a:ea typeface="Times New Roman"/>
              </a:rPr>
              <a:t>Ana vivía donde estaba soleado la mayor parte del tiempo. No llovía mucho. No nevaba. En el verano hacía mucho calor. El cielo estaba siempre muy azul. Ana era feliz, pero ella quería que lloviera y nevara.</a:t>
            </a:r>
          </a:p>
          <a:p>
            <a:r>
              <a:rPr lang="en-US" sz="1400" dirty="0">
                <a:latin typeface="Comic Sans MS"/>
                <a:ea typeface="Times New Roman"/>
              </a:rPr>
              <a:t> </a:t>
            </a:r>
            <a:endParaRPr lang="en-US" sz="1400" dirty="0">
              <a:latin typeface="Times New Roman"/>
              <a:ea typeface="Times New Roman"/>
            </a:endParaRPr>
          </a:p>
          <a:p>
            <a:r>
              <a:rPr lang="es-ES" sz="1400" dirty="0">
                <a:latin typeface="Comic Sans MS"/>
                <a:ea typeface="Times New Roman"/>
              </a:rPr>
              <a:t>Un día el papá de Ana le dijo que iban a mudarse. Se iban a mudar a Oregón. Su papá le dijo que allí llovería mucho. ¡Él dijo que incluso podría nevar! ¡Ana estaba emocionada! Ella no podía esperar para chapotear en los charcos. Ella no podía esperar para hacer una bola de nieve.</a:t>
            </a:r>
          </a:p>
          <a:p>
            <a:r>
              <a:rPr lang="en-US" sz="1400" dirty="0">
                <a:latin typeface="Comic Sans MS"/>
                <a:ea typeface="Times New Roman"/>
              </a:rPr>
              <a:t> </a:t>
            </a:r>
            <a:endParaRPr lang="en-US" sz="1400" dirty="0">
              <a:latin typeface="Times New Roman"/>
              <a:ea typeface="Times New Roman"/>
            </a:endParaRPr>
          </a:p>
          <a:p>
            <a:r>
              <a:rPr lang="es-ES" sz="1400" dirty="0">
                <a:latin typeface="Comic Sans MS"/>
                <a:ea typeface="Times New Roman"/>
              </a:rPr>
              <a:t>Cuando su familia llegó a Oregón era verano. Estaba muy soleado y caliente. Ana estaba triste. Ella quería ver la lluvia. Ella quería ver la nieve. Su mamá le dijo que pronto llovería y nevaría. Su mamá le dijo que era otoño, pero que el invierno se acercaba. Ana esperó y esperó.</a:t>
            </a:r>
          </a:p>
          <a:p>
            <a:r>
              <a:rPr lang="en-US" sz="1400" dirty="0">
                <a:latin typeface="Comic Sans MS"/>
                <a:ea typeface="Times New Roman"/>
              </a:rPr>
              <a:t> </a:t>
            </a:r>
            <a:endParaRPr lang="en-US" sz="1400" dirty="0">
              <a:latin typeface="Times New Roman"/>
              <a:ea typeface="Times New Roman"/>
            </a:endParaRPr>
          </a:p>
          <a:p>
            <a:r>
              <a:rPr lang="es-ES" sz="1400" dirty="0">
                <a:latin typeface="Comic Sans MS"/>
                <a:ea typeface="Times New Roman"/>
              </a:rPr>
              <a:t>En el otoño las nubes comenzaron a llegar. El cielo a veces parecía oscuro y frío. Algunos días Ana veía que llovía todo el día. En el invierno nevó dos pulgadas. Las escuelas y los centros comerciales estaban cerrados. La gente se quedaba en casa para mantenerse </a:t>
            </a:r>
            <a:r>
              <a:rPr lang="es-ES" sz="1400" dirty="0" smtClean="0">
                <a:latin typeface="Comic Sans MS"/>
                <a:ea typeface="Times New Roman"/>
              </a:rPr>
              <a:t>protegida </a:t>
            </a:r>
            <a:r>
              <a:rPr lang="es-ES" sz="1400" dirty="0">
                <a:latin typeface="Comic Sans MS"/>
                <a:ea typeface="Times New Roman"/>
              </a:rPr>
              <a:t>y caliente. Ana jugó afuera en su nuevo traje para la nieve. Ella hizo bolas de nieve y </a:t>
            </a:r>
            <a:r>
              <a:rPr lang="es-ES" sz="1400" dirty="0" smtClean="0">
                <a:latin typeface="Comic Sans MS"/>
                <a:ea typeface="Times New Roman"/>
              </a:rPr>
              <a:t>estaba </a:t>
            </a:r>
            <a:r>
              <a:rPr lang="es-ES" sz="1400" dirty="0">
                <a:latin typeface="Comic Sans MS"/>
                <a:ea typeface="Times New Roman"/>
              </a:rPr>
              <a:t>feliz.</a:t>
            </a:r>
          </a:p>
          <a:p>
            <a:r>
              <a:rPr lang="en-US" sz="1400" dirty="0">
                <a:latin typeface="Comic Sans MS"/>
                <a:ea typeface="Times New Roman"/>
              </a:rPr>
              <a:t> </a:t>
            </a:r>
            <a:endParaRPr lang="en-US" sz="1400" dirty="0">
              <a:latin typeface="Times New Roman"/>
              <a:ea typeface="Times New Roman"/>
            </a:endParaRPr>
          </a:p>
          <a:p>
            <a:r>
              <a:rPr lang="es-ES" sz="1400" dirty="0">
                <a:latin typeface="Comic Sans MS"/>
                <a:ea typeface="Times New Roman"/>
              </a:rPr>
              <a:t>Entonces, un día Ana se despertó con cielos azules y muchos cantos. Su mamá le dijo que era primavera. Su mamá le dijo que la primavera era su tiempo favorito del año. Ana pensó en esto. A ella si le encantaba la primavera, pero lo que realmente le encantaba era el hecho de que ahora tenía ¡cuatro hermosas estaciones!</a:t>
            </a: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 </a:t>
            </a:r>
            <a:endParaRPr lang="en-US" sz="1400" dirty="0">
              <a:effectLst/>
              <a:latin typeface="Times New Roman"/>
              <a:ea typeface="Times New Roman"/>
            </a:endParaRPr>
          </a:p>
        </p:txBody>
      </p:sp>
      <p:sp>
        <p:nvSpPr>
          <p:cNvPr id="6" name="Rectangle 5"/>
          <p:cNvSpPr/>
          <p:nvPr/>
        </p:nvSpPr>
        <p:spPr>
          <a:xfrm>
            <a:off x="5257800" y="76200"/>
            <a:ext cx="2362200" cy="954107"/>
          </a:xfrm>
          <a:prstGeom prst="rect">
            <a:avLst/>
          </a:prstGeom>
        </p:spPr>
        <p:txBody>
          <a:bodyPr wrap="square">
            <a:spAutoFit/>
          </a:bodyPr>
          <a:lstStyle/>
          <a:p>
            <a:pPr lvl="0" algn="r"/>
            <a:r>
              <a:rPr lang="es-ES" sz="800" dirty="0">
                <a:solidFill>
                  <a:prstClr val="black"/>
                </a:solidFill>
              </a:rPr>
              <a:t>Equivalente de grado </a:t>
            </a:r>
            <a:r>
              <a:rPr lang="es-ES" sz="800" dirty="0" smtClean="0">
                <a:solidFill>
                  <a:prstClr val="black"/>
                </a:solidFill>
              </a:rPr>
              <a:t>1.6</a:t>
            </a:r>
            <a:endParaRPr lang="es-ES" sz="800" dirty="0">
              <a:solidFill>
                <a:prstClr val="black"/>
              </a:solidFill>
            </a:endParaRP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a:t>
            </a:r>
            <a:r>
              <a:rPr lang="es-ES" sz="800" dirty="0" smtClean="0">
                <a:solidFill>
                  <a:srgbClr val="333333"/>
                </a:solidFill>
              </a:rPr>
              <a:t>370L</a:t>
            </a:r>
            <a:endParaRPr lang="es-ES" sz="800" dirty="0">
              <a:solidFill>
                <a:srgbClr val="333333"/>
              </a:solidFill>
            </a:endParaRPr>
          </a:p>
          <a:p>
            <a:pPr lvl="0" algn="r"/>
            <a:r>
              <a:rPr lang="es-ES" sz="800" dirty="0">
                <a:solidFill>
                  <a:srgbClr val="333333"/>
                </a:solidFill>
              </a:rPr>
              <a:t>Promedio de  la longitud de la oración  </a:t>
            </a:r>
            <a:r>
              <a:rPr lang="es-ES" sz="800" dirty="0" smtClean="0">
                <a:solidFill>
                  <a:srgbClr val="333333"/>
                </a:solidFill>
              </a:rPr>
              <a:t>7.46</a:t>
            </a:r>
            <a:endParaRPr lang="es-ES" sz="800" dirty="0">
              <a:solidFill>
                <a:srgbClr val="333333"/>
              </a:solidFill>
            </a:endParaRPr>
          </a:p>
          <a:p>
            <a:pPr lvl="0" algn="r"/>
            <a:r>
              <a:rPr lang="es-ES" sz="800" dirty="0">
                <a:solidFill>
                  <a:srgbClr val="333333"/>
                </a:solidFill>
              </a:rPr>
              <a:t>Promedio de la frecuencia de palabras   </a:t>
            </a:r>
            <a:r>
              <a:rPr lang="es-ES" sz="800" dirty="0" smtClean="0">
                <a:solidFill>
                  <a:srgbClr val="333333"/>
                </a:solidFill>
              </a:rPr>
              <a:t>3.76</a:t>
            </a:r>
            <a:endParaRPr lang="es-ES" sz="800" dirty="0">
              <a:solidFill>
                <a:srgbClr val="333333"/>
              </a:solidFill>
            </a:endParaRPr>
          </a:p>
          <a:p>
            <a:pPr lvl="0" algn="r"/>
            <a:r>
              <a:rPr lang="es-ES" sz="800" dirty="0">
                <a:solidFill>
                  <a:srgbClr val="333333"/>
                </a:solidFill>
              </a:rPr>
              <a:t>Número de palabras </a:t>
            </a:r>
            <a:r>
              <a:rPr lang="es-ES" sz="800" dirty="0" smtClean="0">
                <a:solidFill>
                  <a:srgbClr val="333333"/>
                </a:solidFill>
              </a:rPr>
              <a:t>261</a:t>
            </a:r>
          </a:p>
          <a:p>
            <a:pPr lvl="0" algn="r"/>
            <a:r>
              <a:rPr lang="es-419" sz="800" b="1" i="1" dirty="0">
                <a:solidFill>
                  <a:prstClr val="black"/>
                </a:solidFill>
              </a:rPr>
              <a:t>Nota:  Basado en el texto original en inglés</a:t>
            </a:r>
          </a:p>
          <a:p>
            <a:pPr lvl="0" algn="r"/>
            <a:endParaRPr lang="en-US" sz="800" dirty="0">
              <a:solidFill>
                <a:srgbClr val="FF0000"/>
              </a:solidFill>
              <a:ea typeface="Calibri"/>
              <a:cs typeface="Times New Roman"/>
            </a:endParaRPr>
          </a:p>
        </p:txBody>
      </p:sp>
    </p:spTree>
    <p:extLst>
      <p:ext uri="{BB962C8B-B14F-4D97-AF65-F5344CB8AC3E}">
        <p14:creationId xmlns:p14="http://schemas.microsoft.com/office/powerpoint/2010/main" val="53435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221096"/>
            <a:ext cx="6313170" cy="1323439"/>
          </a:xfrm>
          <a:prstGeom prst="rect">
            <a:avLst/>
          </a:prstGeom>
          <a:noFill/>
        </p:spPr>
        <p:txBody>
          <a:bodyPr wrap="square" rtlCol="0">
            <a:spAutoFit/>
          </a:bodyPr>
          <a:lstStyle/>
          <a:p>
            <a:r>
              <a:rPr lang="es-ES" dirty="0"/>
              <a:t>Ana vivía donde estaba soleado la mayor parte del tiempo. No llovía mucho. No </a:t>
            </a:r>
            <a:r>
              <a:rPr lang="es-ES" dirty="0" smtClean="0"/>
              <a:t>nevaba. </a:t>
            </a:r>
            <a:r>
              <a:rPr lang="es-ES" dirty="0"/>
              <a:t>En el verano hacía mucho calor. El cielo </a:t>
            </a:r>
            <a:r>
              <a:rPr lang="es-ES" dirty="0" smtClean="0"/>
              <a:t>estaba siempre </a:t>
            </a:r>
            <a:r>
              <a:rPr lang="es-ES" dirty="0"/>
              <a:t>muy azul. Ana era feliz, pero ella quería que lloviera y </a:t>
            </a:r>
            <a:r>
              <a:rPr lang="es-ES" dirty="0" smtClean="0"/>
              <a:t>nevara.</a:t>
            </a:r>
            <a:endParaRPr lang="en-US" dirty="0"/>
          </a:p>
        </p:txBody>
      </p:sp>
      <p:pic>
        <p:nvPicPr>
          <p:cNvPr id="1026" name="Picture 2" descr="https://lh6.googleusercontent.com/msS5LfpxLzexroHnSN1ht2gdP-sYtIEZBTtM5giu3Cxe3aln7zUMJG1ridRMtR9H_d1GG3Z-ewBSLb_WjM9OUpF7VeiLU2Kk7oFIdLRkwbvQAckWkXuPn160yY-7PL3OSApaw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30" y="807720"/>
            <a:ext cx="5943600" cy="5413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9300" y="685800"/>
            <a:ext cx="3886200" cy="707886"/>
          </a:xfrm>
          <a:prstGeom prst="rect">
            <a:avLst/>
          </a:prstGeom>
        </p:spPr>
        <p:txBody>
          <a:bodyPr>
            <a:spAutoFit/>
          </a:bodyPr>
          <a:lstStyle/>
          <a:p>
            <a:pPr algn="ctr"/>
            <a:r>
              <a:rPr lang="en-US" i="1" dirty="0" smtClean="0">
                <a:latin typeface="Comic Sans MS"/>
                <a:ea typeface="Times New Roman"/>
              </a:rPr>
              <a:t>Las cuatro estaciones de Ana</a:t>
            </a:r>
          </a:p>
          <a:p>
            <a:pPr algn="ctr"/>
            <a:r>
              <a:rPr lang="en-US" sz="1200" i="1" dirty="0" smtClean="0">
                <a:latin typeface="Comic Sans MS"/>
                <a:ea typeface="Times New Roman"/>
              </a:rPr>
              <a:t>Ginger </a:t>
            </a:r>
            <a:r>
              <a:rPr lang="en-US" sz="1200" i="1" dirty="0">
                <a:latin typeface="Comic Sans MS"/>
                <a:ea typeface="Times New Roman"/>
              </a:rPr>
              <a:t>Jay  </a:t>
            </a:r>
            <a:r>
              <a:rPr lang="en-US" i="1" dirty="0">
                <a:latin typeface="Comic Sans MS"/>
                <a:ea typeface="Times New Roman"/>
              </a:rPr>
              <a:t> </a:t>
            </a:r>
          </a:p>
        </p:txBody>
      </p:sp>
      <p:pic>
        <p:nvPicPr>
          <p:cNvPr id="11"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61" r="12063" b="4485"/>
          <a:stretch/>
        </p:blipFill>
        <p:spPr bwMode="auto">
          <a:xfrm flipH="1">
            <a:off x="838200" y="4361322"/>
            <a:ext cx="729337" cy="9317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73923" y="3810000"/>
            <a:ext cx="653844" cy="1487452"/>
            <a:chOff x="4580995" y="1524000"/>
            <a:chExt cx="1404409" cy="3810000"/>
          </a:xfrm>
        </p:grpSpPr>
        <p:pic>
          <p:nvPicPr>
            <p:cNvPr id="9" name="Picture 4" descr="http://classroomclipart.com/images/gallery/Clipart/Black_and_White_Clipart/Children/mother_holding_childs_hand_with_father_out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61096"/>
            <a:stretch/>
          </p:blipFill>
          <p:spPr bwMode="auto">
            <a:xfrm>
              <a:off x="4580995" y="1524000"/>
              <a:ext cx="1404409"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80995" y="3581400"/>
              <a:ext cx="14340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08880" y="3810000"/>
            <a:ext cx="649258" cy="1479933"/>
            <a:chOff x="1307780" y="2514600"/>
            <a:chExt cx="1413195" cy="3810000"/>
          </a:xfrm>
        </p:grpSpPr>
        <p:pic>
          <p:nvPicPr>
            <p:cNvPr id="6" name="Picture 4" descr="http://classroomclipart.com/images/gallery/Clipart/Black_and_White_Clipart/Children/mother_holding_childs_hand_with_father_out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4829" r="56025"/>
            <a:stretch/>
          </p:blipFill>
          <p:spPr bwMode="auto">
            <a:xfrm>
              <a:off x="1307780" y="2514600"/>
              <a:ext cx="141319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4600" y="4800600"/>
              <a:ext cx="2063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38630" y="4861553"/>
            <a:ext cx="1832369" cy="550748"/>
            <a:chOff x="938630" y="4861553"/>
            <a:chExt cx="1832369" cy="550748"/>
          </a:xfrm>
        </p:grpSpPr>
        <p:pic>
          <p:nvPicPr>
            <p:cNvPr id="2050"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38630"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0413"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62923" y="4861553"/>
              <a:ext cx="870586" cy="545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flipH="1">
            <a:off x="4495799" y="4819473"/>
            <a:ext cx="2514600" cy="550748"/>
            <a:chOff x="938630" y="4861553"/>
            <a:chExt cx="1832369" cy="550748"/>
          </a:xfrm>
        </p:grpSpPr>
        <p:pic>
          <p:nvPicPr>
            <p:cNvPr id="17"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38630"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0413"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62923" y="4861553"/>
              <a:ext cx="870586" cy="54521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Slide Number Placeholder 5"/>
          <p:cNvSpPr>
            <a:spLocks noGrp="1"/>
          </p:cNvSpPr>
          <p:nvPr>
            <p:ph type="sldNum" sz="quarter" idx="12"/>
          </p:nvPr>
        </p:nvSpPr>
        <p:spPr>
          <a:xfrm>
            <a:off x="6930390" y="9677400"/>
            <a:ext cx="842010" cy="381000"/>
          </a:xfrm>
        </p:spPr>
        <p:txBody>
          <a:bodyPr/>
          <a:lstStyle>
            <a:lvl1pPr algn="r">
              <a:defRPr sz="1200"/>
            </a:lvl1pPr>
          </a:lstStyle>
          <a:p>
            <a:pPr algn="ctr"/>
            <a:r>
              <a:rPr lang="en-US" dirty="0" smtClean="0"/>
              <a:t>9</a:t>
            </a:r>
            <a:endParaRPr lang="en-US" dirty="0"/>
          </a:p>
        </p:txBody>
      </p:sp>
      <p:sp>
        <p:nvSpPr>
          <p:cNvPr id="21" name="Rectangle 20"/>
          <p:cNvSpPr/>
          <p:nvPr/>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1927730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5803</TotalTime>
  <Words>7314</Words>
  <Application>Microsoft Office PowerPoint</Application>
  <PresentationFormat>Custom</PresentationFormat>
  <Paragraphs>1215</Paragraphs>
  <Slides>34</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Arial</vt:lpstr>
      <vt:lpstr>Bookman Old Style</vt:lpstr>
      <vt:lpstr>Cabin</vt:lpstr>
      <vt:lpstr>Calibri</vt:lpstr>
      <vt:lpstr>Comic Sans MS</vt:lpstr>
      <vt:lpstr>Courier New</vt:lpstr>
      <vt:lpstr>Dancing Script</vt:lpstr>
      <vt:lpstr>Franklin Gothic Book</vt:lpstr>
      <vt:lpstr>Gill Sans MT</vt:lpstr>
      <vt:lpstr>GillSansMT</vt:lpstr>
      <vt:lpstr>Helvetica</vt:lpstr>
      <vt:lpstr>Lucida Handwriting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741</cp:revision>
  <cp:lastPrinted>2015-05-14T16:54:12Z</cp:lastPrinted>
  <dcterms:created xsi:type="dcterms:W3CDTF">2013-06-13T16:49:22Z</dcterms:created>
  <dcterms:modified xsi:type="dcterms:W3CDTF">2016-05-31T19:25:40Z</dcterms:modified>
</cp:coreProperties>
</file>