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48"/>
  </p:notesMasterIdLst>
  <p:sldIdLst>
    <p:sldId id="554" r:id="rId5"/>
    <p:sldId id="606" r:id="rId6"/>
    <p:sldId id="601" r:id="rId7"/>
    <p:sldId id="594" r:id="rId8"/>
    <p:sldId id="595" r:id="rId9"/>
    <p:sldId id="596" r:id="rId10"/>
    <p:sldId id="607" r:id="rId11"/>
    <p:sldId id="598" r:id="rId12"/>
    <p:sldId id="599" r:id="rId13"/>
    <p:sldId id="608" r:id="rId14"/>
    <p:sldId id="609" r:id="rId15"/>
    <p:sldId id="610" r:id="rId16"/>
    <p:sldId id="496" r:id="rId17"/>
    <p:sldId id="611" r:id="rId18"/>
    <p:sldId id="557" r:id="rId19"/>
    <p:sldId id="454" r:id="rId20"/>
    <p:sldId id="561" r:id="rId21"/>
    <p:sldId id="562" r:id="rId22"/>
    <p:sldId id="563" r:id="rId23"/>
    <p:sldId id="613" r:id="rId24"/>
    <p:sldId id="565" r:id="rId25"/>
    <p:sldId id="566" r:id="rId26"/>
    <p:sldId id="567" r:id="rId27"/>
    <p:sldId id="568" r:id="rId28"/>
    <p:sldId id="513" r:id="rId29"/>
    <p:sldId id="605" r:id="rId30"/>
    <p:sldId id="570" r:id="rId31"/>
    <p:sldId id="574" r:id="rId32"/>
    <p:sldId id="575" r:id="rId33"/>
    <p:sldId id="576" r:id="rId34"/>
    <p:sldId id="577" r:id="rId35"/>
    <p:sldId id="544" r:id="rId36"/>
    <p:sldId id="579" r:id="rId37"/>
    <p:sldId id="580" r:id="rId38"/>
    <p:sldId id="581" r:id="rId39"/>
    <p:sldId id="583" r:id="rId40"/>
    <p:sldId id="584" r:id="rId41"/>
    <p:sldId id="585" r:id="rId42"/>
    <p:sldId id="587" r:id="rId43"/>
    <p:sldId id="588" r:id="rId44"/>
    <p:sldId id="593" r:id="rId45"/>
    <p:sldId id="602" r:id="rId46"/>
    <p:sldId id="612" r:id="rId47"/>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Zaida" initials="RZ"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8452" autoAdjust="0"/>
  </p:normalViewPr>
  <p:slideViewPr>
    <p:cSldViewPr>
      <p:cViewPr varScale="1">
        <p:scale>
          <a:sx n="70" d="100"/>
          <a:sy n="70" d="100"/>
        </p:scale>
        <p:origin x="1938" y="72"/>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6/2/2016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53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latin typeface="Calibri"/>
              </a:rPr>
              <a:pPr/>
              <a:t>10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solidFill>
                <a:latin typeface="Calibri"/>
              </a:rPr>
              <a:t>Rev. Control:  07/06/2015 HSD – OSP and Susan Richmond</a:t>
            </a:r>
            <a:endParaRPr lang="en-US" dirty="0">
              <a:solidFill>
                <a:prstClr val="black"/>
              </a:solidFill>
              <a:latin typeface="Calibri"/>
            </a:endParaRPr>
          </a:p>
        </p:txBody>
      </p:sp>
    </p:spTree>
    <p:extLst>
      <p:ext uri="{BB962C8B-B14F-4D97-AF65-F5344CB8AC3E}">
        <p14:creationId xmlns:p14="http://schemas.microsoft.com/office/powerpoint/2010/main" val="380288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129" name="Shape 12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6982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37</a:t>
            </a:fld>
            <a:endParaRPr lang="en-US" dirty="0"/>
          </a:p>
        </p:txBody>
      </p:sp>
    </p:spTree>
    <p:extLst>
      <p:ext uri="{BB962C8B-B14F-4D97-AF65-F5344CB8AC3E}">
        <p14:creationId xmlns:p14="http://schemas.microsoft.com/office/powerpoint/2010/main" val="385666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43</a:t>
            </a:fld>
            <a:endParaRPr lang="en-US" dirty="0"/>
          </a:p>
        </p:txBody>
      </p:sp>
    </p:spTree>
    <p:extLst>
      <p:ext uri="{BB962C8B-B14F-4D97-AF65-F5344CB8AC3E}">
        <p14:creationId xmlns:p14="http://schemas.microsoft.com/office/powerpoint/2010/main" val="288716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17676" y="527850"/>
            <a:ext cx="6295644" cy="2159203"/>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217676" y="2713427"/>
            <a:ext cx="6295644" cy="257048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323ABC3-F9D5-41E6-920C-361B5D1D5261}" type="datetime1">
              <a:rPr lang="en-US" smtClean="0"/>
              <a:pPr/>
              <a:t>6/2/2016</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Oval 7"/>
          <p:cNvSpPr/>
          <p:nvPr/>
        </p:nvSpPr>
        <p:spPr>
          <a:xfrm>
            <a:off x="783218" y="2073576"/>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983600" y="1972690"/>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3" name="Content Placeholder 2"/>
          <p:cNvSpPr>
            <a:spLocks noGrp="1"/>
          </p:cNvSpPr>
          <p:nvPr>
            <p:ph sz="quarter" idx="13"/>
          </p:nvPr>
        </p:nvSpPr>
        <p:spPr>
          <a:xfrm>
            <a:off x="4648200" y="7010400"/>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6/2/2016</a:t>
            </a:fld>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940457" y="-79"/>
            <a:ext cx="5829300"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191633" y="3813810"/>
            <a:ext cx="5440680" cy="33528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1633" y="1564640"/>
            <a:ext cx="5440680" cy="221424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BEE7BD-3C42-46C4-A835-3E3BDF1AE10E}" type="datetime1">
              <a:rPr lang="en-US" smtClean="0"/>
              <a:pPr/>
              <a:t>6/2/2016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10" name="Rectangle 9"/>
          <p:cNvSpPr/>
          <p:nvPr/>
        </p:nvSpPr>
        <p:spPr bwMode="invGray">
          <a:xfrm>
            <a:off x="1943100" y="0"/>
            <a:ext cx="64770"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846473" y="4128162"/>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046854" y="4027276"/>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2DE2B7-079F-4A3E-85C4-519141386CD3}" type="datetime1">
              <a:rPr lang="en-US" smtClean="0"/>
              <a:pPr/>
              <a:t>6/2/2016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220267"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484675"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1C9F3C-5175-4E3A-98BB-AD089760102E}" type="datetime1">
              <a:rPr lang="en-US" smtClean="0"/>
              <a:pPr/>
              <a:t>6/2/2016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7568493"/>
            <a:ext cx="6995160" cy="16764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63924"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63924"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C7CBA6-CA2A-4158-A07A-774E5EDEE07A}" type="datetime1">
              <a:rPr lang="en-US" smtClean="0"/>
              <a:pPr/>
              <a:t>6/2/2016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62736" y="0"/>
            <a:ext cx="6909664" cy="100584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C8DBED1-8F41-4E2A-84FA-EC900252CBF6}" type="datetime1">
              <a:rPr lang="en-US" smtClean="0"/>
              <a:pPr/>
              <a:t>6/2/2016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6" name="Rectangle 5"/>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17941"/>
            <a:ext cx="3238500" cy="170434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063547"/>
            <a:ext cx="3238500" cy="1024467"/>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8620" y="3129281"/>
            <a:ext cx="6930390" cy="5855759"/>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33E275-2333-457D-B231-ACDEC9BE2BD1}" type="datetime1">
              <a:rPr lang="en-US" smtClean="0"/>
              <a:pPr/>
              <a:t>6/2/2016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41770" y="9220200"/>
            <a:ext cx="842010" cy="535517"/>
          </a:xfrm>
        </p:spPr>
        <p:txBody>
          <a:bodyPr anchor="b"/>
          <a:lstStyle>
            <a:lvl1pPr algn="r">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3862" y="1564640"/>
            <a:ext cx="2331720" cy="290576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1E07EFA-7667-4272-80CC-C78D5DB339E5}" type="datetime1">
              <a:rPr lang="en-US" smtClean="0"/>
              <a:pPr/>
              <a:t>6/2/2016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Rectangle 7"/>
          <p:cNvSpPr/>
          <p:nvPr/>
        </p:nvSpPr>
        <p:spPr>
          <a:xfrm>
            <a:off x="647700" y="1564640"/>
            <a:ext cx="3886200" cy="67056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712470" y="1676405"/>
            <a:ext cx="3756660" cy="5154645"/>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37216" y="1399700"/>
            <a:ext cx="58293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4253117" y="1373953"/>
            <a:ext cx="55184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712470" y="7040880"/>
            <a:ext cx="3756660" cy="11176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C7A764-92AC-498C-A948-6B40651C68CD}" type="datetime1">
              <a:rPr lang="en-US" smtClean="0"/>
              <a:pPr/>
              <a:t>6/2/2016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402804"/>
            <a:ext cx="1554480" cy="8582237"/>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71550" y="402806"/>
            <a:ext cx="4728210" cy="858223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69223-152C-48B7-829B-A8B733C6AC0A}" type="datetime1">
              <a:rPr lang="en-US" smtClean="0"/>
              <a:pPr/>
              <a:t>6/2/2016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707435" y="9639784"/>
            <a:ext cx="2998165" cy="235819"/>
          </a:xfrm>
          <a:prstGeom prst="rect">
            <a:avLst/>
          </a:prstGeom>
        </p:spPr>
        <p:txBody>
          <a:bodyPr wrap="square" lIns="96378" tIns="48189" rIns="96378" bIns="48189">
            <a:spAutoFit/>
          </a:bodyPr>
          <a:lstStyle/>
          <a:p>
            <a:r>
              <a:rPr lang="en-US" sz="900" kern="1200" dirty="0" smtClean="0">
                <a:solidFill>
                  <a:schemeClr val="tx1"/>
                </a:solidFill>
                <a:latin typeface="Calibri" panose="020F0502020204030204" pitchFamily="34" charset="0"/>
                <a:ea typeface="+mn-ea"/>
                <a:cs typeface="+mn-cs"/>
              </a:rPr>
              <a:t>Rev. Control:  07/08/2015</a:t>
            </a:r>
            <a:r>
              <a:rPr lang="en-US" sz="900" kern="1200" baseline="0" dirty="0" smtClean="0">
                <a:solidFill>
                  <a:schemeClr val="tx1"/>
                </a:solidFill>
                <a:latin typeface="Calibri" panose="020F0502020204030204" pitchFamily="34" charset="0"/>
                <a:ea typeface="+mn-ea"/>
                <a:cs typeface="+mn-cs"/>
              </a:rPr>
              <a:t>  </a:t>
            </a:r>
            <a:r>
              <a:rPr lang="en-US" sz="900" kern="1200" dirty="0" smtClean="0">
                <a:solidFill>
                  <a:schemeClr val="tx1"/>
                </a:solidFill>
                <a:latin typeface="Calibri" panose="020F0502020204030204" pitchFamily="34" charset="0"/>
                <a:ea typeface="+mn-ea"/>
                <a:cs typeface="+mn-cs"/>
              </a:rPr>
              <a:t>HSD – OSP and Susan Richmond</a:t>
            </a:r>
            <a:endParaRPr lang="en-US" sz="900" dirty="0">
              <a:latin typeface="Calibri" panose="020F0502020204030204" pitchFamily="34" charset="0"/>
            </a:endParaRPr>
          </a:p>
        </p:txBody>
      </p:sp>
    </p:spTree>
    <p:extLst>
      <p:ext uri="{BB962C8B-B14F-4D97-AF65-F5344CB8AC3E}">
        <p14:creationId xmlns:p14="http://schemas.microsoft.com/office/powerpoint/2010/main" val="237468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651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943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994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228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18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84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738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094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071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892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1974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5" name="Footer Placeholder 4"/>
          <p:cNvSpPr>
            <a:spLocks noGrp="1"/>
          </p:cNvSpPr>
          <p:nvPr>
            <p:ph type="ftr" sz="quarter" idx="14"/>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93170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0568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820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6/2/2016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0764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6/2/2016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66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91C9F3C-5175-4E3A-98BB-AD089760102E}"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6/2/2016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3513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3201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3016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7270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180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6/2/2016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6/2/2016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6/2/2016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2209800"/>
            <a:ext cx="6995160" cy="6638079"/>
          </a:xfrm>
          <a:prstGeom prst="rect">
            <a:avLst/>
          </a:prstGeom>
        </p:spPr>
        <p:txBody>
          <a:bodyPr vert="horz" lIns="101881" tIns="50941" rIns="101881"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6/2/2016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b"/>
          <a:lstStyle>
            <a:lvl1pPr algn="r">
              <a:defRPr sz="1200">
                <a:solidFill>
                  <a:schemeClr val="tx1">
                    <a:tint val="75000"/>
                  </a:schemeClr>
                </a:solidFill>
              </a:defRPr>
            </a:lvl1pPr>
          </a:lstStyle>
          <a:p>
            <a:fld id="{F177B04D-AEB5-43ED-B9BA-B3D1EC9C9067}" type="slidenum">
              <a:rPr lang="en-US" smtClean="0"/>
              <a:pPr/>
              <a:t>‹#›</a:t>
            </a:fld>
            <a:endParaRPr lang="en-US" dirty="0"/>
          </a:p>
        </p:txBody>
      </p:sp>
      <p:sp>
        <p:nvSpPr>
          <p:cNvPr id="8" name="Rectangle 7"/>
          <p:cNvSpPr/>
          <p:nvPr userDrawn="1"/>
        </p:nvSpPr>
        <p:spPr>
          <a:xfrm>
            <a:off x="3627120" y="959040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07/08/2015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93538" y="-1196685"/>
            <a:ext cx="1393054" cy="2403701"/>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43494" y="30950"/>
            <a:ext cx="1446862" cy="249654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55450" y="1547446"/>
            <a:ext cx="956859" cy="1617182"/>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860942" y="-79"/>
            <a:ext cx="6911458"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220267" y="402802"/>
            <a:ext cx="6373368" cy="16764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220267" y="2123440"/>
            <a:ext cx="6373368" cy="70408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044190" y="9248140"/>
            <a:ext cx="1813560" cy="6985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83A756-94F7-43CF-A3C1-1FB444D8776B}" type="datetime1">
              <a:rPr lang="en-US" smtClean="0"/>
              <a:pPr/>
              <a:t>6/2/2016</a:t>
            </a:fld>
            <a:endParaRPr lang="en-US" dirty="0"/>
          </a:p>
        </p:txBody>
      </p:sp>
      <p:sp>
        <p:nvSpPr>
          <p:cNvPr id="10" name="Footer Placeholder 9"/>
          <p:cNvSpPr>
            <a:spLocks noGrp="1"/>
          </p:cNvSpPr>
          <p:nvPr>
            <p:ph type="ftr" sz="quarter" idx="3"/>
          </p:nvPr>
        </p:nvSpPr>
        <p:spPr>
          <a:xfrm>
            <a:off x="4857750" y="9248140"/>
            <a:ext cx="2461260" cy="6985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7205015" y="9193349"/>
            <a:ext cx="388620" cy="698500"/>
          </a:xfrm>
          <a:prstGeom prst="rect">
            <a:avLst/>
          </a:prstGeom>
        </p:spPr>
        <p:txBody>
          <a:bodyPr anchor="b"/>
          <a:lstStyle>
            <a:lvl1pPr algn="ctr" eaLnBrk="1" latinLnBrk="0" hangingPunct="1">
              <a:defRPr kumimoji="0" sz="1200">
                <a:solidFill>
                  <a:schemeClr val="bg2">
                    <a:shade val="50000"/>
                    <a:satMod val="200000"/>
                  </a:schemeClr>
                </a:solidFill>
                <a:effectLst/>
                <a:latin typeface="Calibri" panose="020F0502020204030204" pitchFamily="34" charset="0"/>
              </a:defRPr>
            </a:lvl1pPr>
            <a:extLst/>
          </a:lstStyle>
          <a:p>
            <a:fld id="{F177B04D-AEB5-43ED-B9BA-B3D1EC9C9067}" type="slidenum">
              <a:rPr lang="en-US" smtClean="0"/>
              <a:pPr/>
              <a:t>‹#›</a:t>
            </a:fld>
            <a:endParaRPr lang="en-US" dirty="0"/>
          </a:p>
        </p:txBody>
      </p:sp>
      <p:sp>
        <p:nvSpPr>
          <p:cNvPr id="15" name="Rectangle 14"/>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Rectangle 12"/>
          <p:cNvSpPr/>
          <p:nvPr userDrawn="1"/>
        </p:nvSpPr>
        <p:spPr>
          <a:xfrm>
            <a:off x="3707435" y="9639784"/>
            <a:ext cx="3886200" cy="241824"/>
          </a:xfrm>
          <a:prstGeom prst="rect">
            <a:avLst/>
          </a:prstGeom>
        </p:spPr>
        <p:txBody>
          <a:bodyPr lIns="96378" tIns="48189" rIns="96378" bIns="48189">
            <a:spAutoFit/>
          </a:bodyPr>
          <a:lstStyle/>
          <a:p>
            <a:r>
              <a:rPr lang="en-US" sz="900" kern="1200" dirty="0" smtClean="0">
                <a:solidFill>
                  <a:schemeClr val="tx1"/>
                </a:solidFill>
                <a:latin typeface="Calibri" panose="020F0502020204030204" pitchFamily="34" charset="0"/>
                <a:ea typeface="+mn-ea"/>
                <a:cs typeface="+mn-cs"/>
              </a:rPr>
              <a:t>Rev. Control:  07/08/2015</a:t>
            </a:r>
            <a:r>
              <a:rPr lang="en-US" sz="900" kern="1200" baseline="0" dirty="0" smtClean="0">
                <a:solidFill>
                  <a:schemeClr val="tx1"/>
                </a:solidFill>
                <a:latin typeface="Calibri" panose="020F0502020204030204" pitchFamily="34" charset="0"/>
                <a:ea typeface="+mn-ea"/>
                <a:cs typeface="+mn-cs"/>
              </a:rPr>
              <a:t>  </a:t>
            </a:r>
            <a:r>
              <a:rPr lang="en-US" sz="900" kern="1200" dirty="0" smtClean="0">
                <a:solidFill>
                  <a:schemeClr val="tx1"/>
                </a:solidFill>
                <a:latin typeface="Calibri" panose="020F0502020204030204" pitchFamily="34" charset="0"/>
                <a:ea typeface="+mn-ea"/>
                <a:cs typeface="+mn-cs"/>
              </a:rPr>
              <a:t>HSD – OSP and Susan Richmond</a:t>
            </a:r>
            <a:endParaRPr lang="en-US" sz="900"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1005840"/>
            <a:fld id="{2088B735-7708-4F86-A4E9-BBFA30C581DE}" type="datetimeFigureOut">
              <a:rPr lang="en-US" smtClean="0">
                <a:solidFill>
                  <a:prstClr val="black">
                    <a:tint val="75000"/>
                  </a:prstClr>
                </a:solidFill>
              </a:rPr>
              <a:pPr defTabSz="1005840"/>
              <a:t>6/2/2016</a:t>
            </a:fld>
            <a:endParaRPr lang="en-US">
              <a:solidFill>
                <a:prstClr val="black">
                  <a:tint val="75000"/>
                </a:prstClr>
              </a:solidFill>
            </a:endParaRPr>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91440" tIns="45720" rIns="91440" bIns="45720" rtlCol="0" anchor="ctr"/>
          <a:lstStyle>
            <a:lvl1pPr algn="ctr">
              <a:defRPr sz="1320">
                <a:solidFill>
                  <a:schemeClr val="tx1">
                    <a:tint val="75000"/>
                  </a:schemeClr>
                </a:solidFill>
              </a:defRPr>
            </a:lvl1pPr>
          </a:lstStyle>
          <a:p>
            <a:pPr defTabSz="1005840"/>
            <a:endParaRPr lang="en-US">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91440" tIns="45720" rIns="91440" bIns="45720" rtlCol="0" anchor="b"/>
          <a:lstStyle>
            <a:lvl1pPr algn="r">
              <a:defRPr sz="1200">
                <a:solidFill>
                  <a:schemeClr val="tx1">
                    <a:tint val="75000"/>
                  </a:schemeClr>
                </a:solidFill>
              </a:defRPr>
            </a:lvl1pPr>
          </a:lstStyle>
          <a:p>
            <a:pPr defTabSz="1005840"/>
            <a:fld id="{71D0360A-D6EB-4F06-B810-38E845C6222A}" type="slidenum">
              <a:rPr lang="en-US" smtClean="0">
                <a:solidFill>
                  <a:prstClr val="black">
                    <a:tint val="75000"/>
                  </a:prstClr>
                </a:solidFill>
              </a:rPr>
              <a:pPr defTabSz="1005840"/>
              <a:t>‹#›</a:t>
            </a:fld>
            <a:endParaRPr lang="en-US" dirty="0">
              <a:solidFill>
                <a:prstClr val="black">
                  <a:tint val="75000"/>
                </a:prstClr>
              </a:solidFill>
            </a:endParaRPr>
          </a:p>
        </p:txBody>
      </p:sp>
      <p:sp>
        <p:nvSpPr>
          <p:cNvPr id="7" name="Rectangle 6"/>
          <p:cNvSpPr/>
          <p:nvPr userDrawn="1"/>
        </p:nvSpPr>
        <p:spPr>
          <a:xfrm>
            <a:off x="3707435" y="9639784"/>
            <a:ext cx="3074365" cy="235819"/>
          </a:xfrm>
          <a:prstGeom prst="rect">
            <a:avLst/>
          </a:prstGeom>
        </p:spPr>
        <p:txBody>
          <a:bodyPr wrap="square" lIns="96378" tIns="48189" rIns="96378" bIns="48189">
            <a:spAutoFit/>
          </a:bodyPr>
          <a:lstStyle/>
          <a:p>
            <a:r>
              <a:rPr lang="en-US" sz="900" kern="1200" dirty="0" smtClean="0">
                <a:solidFill>
                  <a:schemeClr val="tx1"/>
                </a:solidFill>
                <a:latin typeface="Calibri" panose="020F0502020204030204" pitchFamily="34" charset="0"/>
                <a:ea typeface="+mn-ea"/>
                <a:cs typeface="+mn-cs"/>
              </a:rPr>
              <a:t>Rev. Control:  07/08/2015</a:t>
            </a:r>
            <a:r>
              <a:rPr lang="en-US" sz="900" kern="1200" baseline="0" dirty="0" smtClean="0">
                <a:solidFill>
                  <a:schemeClr val="tx1"/>
                </a:solidFill>
                <a:latin typeface="Calibri" panose="020F0502020204030204" pitchFamily="34" charset="0"/>
                <a:ea typeface="+mn-ea"/>
                <a:cs typeface="+mn-cs"/>
              </a:rPr>
              <a:t>  </a:t>
            </a:r>
            <a:r>
              <a:rPr lang="en-US" sz="900" kern="1200" dirty="0" smtClean="0">
                <a:solidFill>
                  <a:schemeClr val="tx1"/>
                </a:solidFill>
                <a:latin typeface="Calibri" panose="020F0502020204030204" pitchFamily="34" charset="0"/>
                <a:ea typeface="+mn-ea"/>
                <a:cs typeface="+mn-cs"/>
              </a:rPr>
              <a:t>HSD – OSP and Susan Richmond</a:t>
            </a:r>
            <a:endParaRPr lang="en-US" sz="900" dirty="0">
              <a:latin typeface="Calibri" panose="020F0502020204030204" pitchFamily="34" charset="0"/>
            </a:endParaRPr>
          </a:p>
        </p:txBody>
      </p:sp>
    </p:spTree>
    <p:extLst>
      <p:ext uri="{BB962C8B-B14F-4D97-AF65-F5344CB8AC3E}">
        <p14:creationId xmlns:p14="http://schemas.microsoft.com/office/powerpoint/2010/main" val="1385476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0584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anose="020B0604020202020204"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anose="020B0604020202020204"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b"/>
          <a:lstStyle>
            <a:lvl1pPr algn="r">
              <a:defRPr sz="12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63124" y="9616341"/>
            <a:ext cx="3886200" cy="241824"/>
          </a:xfrm>
          <a:prstGeom prst="rect">
            <a:avLst/>
          </a:prstGeom>
        </p:spPr>
        <p:txBody>
          <a:bodyPr lIns="96378" tIns="48189" rIns="96378" bIns="48189">
            <a:spAutoFit/>
          </a:bodyPr>
          <a:lstStyle/>
          <a:p>
            <a:r>
              <a:rPr lang="en-US" sz="900" dirty="0" smtClean="0">
                <a:solidFill>
                  <a:prstClr val="black"/>
                </a:solidFill>
              </a:rPr>
              <a:t>Rev. Control:  07/08/2015 HSD – OSP and Susan Richmond</a:t>
            </a:r>
            <a:endParaRPr lang="en-US" sz="900" dirty="0">
              <a:solidFill>
                <a:prstClr val="black"/>
              </a:solidFill>
            </a:endParaRPr>
          </a:p>
        </p:txBody>
      </p:sp>
    </p:spTree>
    <p:extLst>
      <p:ext uri="{BB962C8B-B14F-4D97-AF65-F5344CB8AC3E}">
        <p14:creationId xmlns:p14="http://schemas.microsoft.com/office/powerpoint/2010/main" val="12534026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olcanoes.usgs.gov/about/edu/dynamicplanet/wegener/puzzlepieces.pdf" TargetMode="External"/><Relationship Id="rId2" Type="http://schemas.openxmlformats.org/officeDocument/2006/relationships/hyperlink" Target="http://oaksportal.org/resources/" TargetMode="External"/><Relationship Id="rId1" Type="http://schemas.openxmlformats.org/officeDocument/2006/relationships/slideLayout" Target="../slideLayouts/slideLayout23.xml"/><Relationship Id="rId5" Type="http://schemas.openxmlformats.org/officeDocument/2006/relationships/hyperlink" Target="http://volcanoes.usgs.gov/about/edu/dynamicplanet/wegener/puzzlelegend.pdf" TargetMode="External"/><Relationship Id="rId4" Type="http://schemas.openxmlformats.org/officeDocument/2006/relationships/hyperlink" Target="http://volcanoes.usgs.gov/about/edu/dynamicplanet/wegener/continentkey6.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volcanoes.usgs.gov/about/edu/dynamicplanet/wegener/puzzlepieces.pdf" TargetMode="External"/><Relationship Id="rId2" Type="http://schemas.openxmlformats.org/officeDocument/2006/relationships/hyperlink" Target="http://volcanoes.usgs.gov/about/edu/dynamicplanet/wegener/puzzlelegend.pdf"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1509354159"/>
              </p:ext>
            </p:extLst>
          </p:nvPr>
        </p:nvGraphicFramePr>
        <p:xfrm>
          <a:off x="1608888" y="7086667"/>
          <a:ext cx="5705113" cy="238202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s-MX" sz="1200" b="1" noProof="0" dirty="0" smtClean="0">
                          <a:solidFill>
                            <a:schemeClr val="tx1"/>
                          </a:solidFill>
                        </a:rPr>
                        <a:t>Escrito de opinión y lenguaje</a:t>
                      </a:r>
                      <a:endParaRPr lang="es-MX"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MX" sz="1200" b="1" noProof="0" dirty="0" smtClean="0">
                          <a:solidFill>
                            <a:schemeClr val="tx1"/>
                          </a:solidFill>
                        </a:rPr>
                        <a:t>Objetivos</a:t>
                      </a:r>
                      <a:endParaRPr lang="es-MX"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MX" sz="1200" b="1" noProof="0" dirty="0" smtClean="0">
                          <a:solidFill>
                            <a:schemeClr val="tx1"/>
                          </a:solidFill>
                        </a:rPr>
                        <a:t>Estándares</a:t>
                      </a:r>
                      <a:endParaRPr lang="es-MX" sz="1200" b="1" noProof="0" dirty="0">
                        <a:solidFill>
                          <a:schemeClr val="tx1"/>
                        </a:solidFill>
                      </a:endParaRPr>
                    </a:p>
                  </a:txBody>
                  <a:tcPr marL="103632" marR="103632" marT="50292" marB="50292">
                    <a:solidFill>
                      <a:schemeClr val="bg1"/>
                    </a:solidFill>
                  </a:tcPr>
                </a:tc>
                <a:tc>
                  <a:txBody>
                    <a:bodyPr/>
                    <a:lstStyle/>
                    <a:p>
                      <a:pPr algn="ctr"/>
                      <a:r>
                        <a:rPr lang="syr-SY" sz="1200" b="1" noProof="0" dirty="0" smtClean="0">
                          <a:solidFill>
                            <a:schemeClr val="tx1"/>
                          </a:solidFill>
                        </a:rPr>
                        <a:t>DOK</a:t>
                      </a:r>
                      <a:endParaRPr lang="syr-SY" sz="1200" b="1" noProof="0"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1a</a:t>
                      </a:r>
                      <a:endParaRPr lang="en-US" sz="1200" b="1" dirty="0">
                        <a:solidFill>
                          <a:schemeClr val="tx1"/>
                        </a:solidFill>
                      </a:endParaRPr>
                    </a:p>
                  </a:txBody>
                  <a:tcPr marL="103632" marR="103632" marT="50292" marB="50292">
                    <a:solidFill>
                      <a:srgbClr val="FFFFCC"/>
                    </a:solidFill>
                  </a:tcPr>
                </a:tc>
                <a:tc>
                  <a:txBody>
                    <a:bodyPr/>
                    <a:lstStyle/>
                    <a:p>
                      <a:pPr lvl="0" rtl="0">
                        <a:spcBef>
                          <a:spcPts val="0"/>
                        </a:spcBef>
                        <a:buClr>
                          <a:schemeClr val="dk1"/>
                        </a:buClr>
                        <a:buSzPct val="25000"/>
                        <a:buFont typeface="Arial"/>
                        <a:buNone/>
                      </a:pPr>
                      <a:r>
                        <a:rPr kumimoji="0" lang="es-CR" sz="1200" b="1" kern="1200" noProof="0" dirty="0" smtClean="0">
                          <a:solidFill>
                            <a:schemeClr val="tx1"/>
                          </a:solidFill>
                          <a:latin typeface="+mn-lt"/>
                          <a:ea typeface="+mn-ea"/>
                          <a:cs typeface="+mn-cs"/>
                          <a:sym typeface="Calibri"/>
                        </a:rPr>
                        <a:t>Escrito breve de una opinión </a:t>
                      </a:r>
                      <a:endParaRPr kumimoji="0" lang="es-CR" sz="1200" b="1" kern="1200" noProof="0" dirty="0">
                        <a:solidFill>
                          <a:schemeClr val="tx1"/>
                        </a:solidFill>
                        <a:latin typeface="+mn-lt"/>
                        <a:ea typeface="+mn-ea"/>
                        <a:cs typeface="+mn-cs"/>
                        <a:sym typeface="Calibri"/>
                      </a:endParaRPr>
                    </a:p>
                  </a:txBody>
                  <a:tcPr marL="103625" marR="103625" marT="50300" marB="50300">
                    <a:solidFill>
                      <a:srgbClr val="FFFFCC"/>
                    </a:solidFill>
                  </a:tcPr>
                </a:tc>
                <a:tc>
                  <a:txBody>
                    <a:bodyPr/>
                    <a:lstStyle/>
                    <a:p>
                      <a:r>
                        <a:rPr lang="es-MX" sz="1200" b="1" noProof="0" dirty="0" smtClean="0">
                          <a:solidFill>
                            <a:schemeClr val="tx1"/>
                          </a:solidFill>
                        </a:rPr>
                        <a:t>W.1a,</a:t>
                      </a:r>
                      <a:r>
                        <a:rPr lang="es-MX" sz="1200" b="1" baseline="0" noProof="0" dirty="0" smtClean="0">
                          <a:solidFill>
                            <a:schemeClr val="tx1"/>
                          </a:solidFill>
                        </a:rPr>
                        <a:t> W.1b,  W.1c, W.1d</a:t>
                      </a:r>
                      <a:endParaRPr lang="es-MX" sz="1200" b="1" noProof="0" dirty="0">
                        <a:solidFill>
                          <a:schemeClr val="tx1"/>
                        </a:solidFill>
                      </a:endParaRPr>
                    </a:p>
                  </a:txBody>
                  <a:tcPr marL="103632" marR="103632" marT="50292" marB="50292">
                    <a:solidFill>
                      <a:srgbClr val="FFFFCC"/>
                    </a:solidFill>
                  </a:tcPr>
                </a:tc>
                <a:tc>
                  <a:txBody>
                    <a:bodyPr/>
                    <a:lstStyle/>
                    <a:p>
                      <a:pPr algn="ctr"/>
                      <a:r>
                        <a:rPr lang="syr-SY" sz="1200" b="1" noProof="0" dirty="0" smtClean="0">
                          <a:solidFill>
                            <a:schemeClr val="tx1"/>
                          </a:solidFill>
                        </a:rPr>
                        <a:t>3</a:t>
                      </a:r>
                      <a:endParaRPr lang="syr-SY" sz="1200" b="1" noProof="0"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1b</a:t>
                      </a:r>
                      <a:endParaRPr lang="en-US" sz="1200" b="1" dirty="0">
                        <a:solidFill>
                          <a:schemeClr val="tx1"/>
                        </a:solidFill>
                      </a:endParaRPr>
                    </a:p>
                  </a:txBody>
                  <a:tcPr marL="103632" marR="103632" marT="50292" marB="50292">
                    <a:solidFill>
                      <a:srgbClr val="FFFFCC"/>
                    </a:solidFill>
                  </a:tcPr>
                </a:tc>
                <a:tc>
                  <a:txBody>
                    <a:bodyPr/>
                    <a:lstStyle/>
                    <a:p>
                      <a:pPr lvl="0" rtl="0">
                        <a:spcBef>
                          <a:spcPts val="0"/>
                        </a:spcBef>
                        <a:buClr>
                          <a:schemeClr val="dk1"/>
                        </a:buClr>
                        <a:buSzPct val="25000"/>
                        <a:buFont typeface="Arial"/>
                        <a:buNone/>
                      </a:pPr>
                      <a:r>
                        <a:rPr kumimoji="0" lang="es-CR" sz="1200" b="1" kern="1200" noProof="0" dirty="0" smtClean="0">
                          <a:solidFill>
                            <a:schemeClr val="tx1"/>
                          </a:solidFill>
                          <a:latin typeface="+mn-lt"/>
                          <a:ea typeface="+mn-ea"/>
                          <a:cs typeface="+mn-cs"/>
                          <a:sym typeface="Calibri"/>
                        </a:rPr>
                        <a:t>Escribir-Revisar: Escrito de opinión</a:t>
                      </a:r>
                      <a:endParaRPr kumimoji="0" lang="es-CR" sz="1200" b="1" kern="1200" noProof="0" dirty="0">
                        <a:solidFill>
                          <a:schemeClr val="tx1"/>
                        </a:solidFill>
                        <a:latin typeface="+mn-lt"/>
                        <a:ea typeface="+mn-ea"/>
                        <a:cs typeface="+mn-cs"/>
                        <a:sym typeface="Calibri"/>
                      </a:endParaRPr>
                    </a:p>
                  </a:txBody>
                  <a:tcPr marL="103625" marR="103625" marT="50300" marB="50300">
                    <a:solidFill>
                      <a:srgbClr val="FFFFCC"/>
                    </a:solidFill>
                  </a:tcPr>
                </a:tc>
                <a:tc>
                  <a:txBody>
                    <a:bodyPr/>
                    <a:lstStyle/>
                    <a:p>
                      <a:r>
                        <a:rPr lang="es-MX" sz="1200" b="1" noProof="0" dirty="0" smtClean="0">
                          <a:solidFill>
                            <a:schemeClr val="tx1"/>
                          </a:solidFill>
                        </a:rPr>
                        <a:t>W.1a,</a:t>
                      </a:r>
                      <a:r>
                        <a:rPr lang="es-MX" sz="1200" b="1" baseline="0" noProof="0" dirty="0" smtClean="0">
                          <a:solidFill>
                            <a:schemeClr val="tx1"/>
                          </a:solidFill>
                        </a:rPr>
                        <a:t> W.1b,  W.1c, W.1d</a:t>
                      </a:r>
                      <a:endParaRPr lang="es-MX" sz="1200" b="1" noProof="0" dirty="0">
                        <a:solidFill>
                          <a:schemeClr val="tx1"/>
                        </a:solidFill>
                      </a:endParaRPr>
                    </a:p>
                  </a:txBody>
                  <a:tcPr marL="103632" marR="103632" marT="50292" marB="50292">
                    <a:solidFill>
                      <a:srgbClr val="FFFFCC"/>
                    </a:solidFill>
                  </a:tcPr>
                </a:tc>
                <a:tc>
                  <a:txBody>
                    <a:bodyPr/>
                    <a:lstStyle/>
                    <a:p>
                      <a:pPr algn="ctr"/>
                      <a:r>
                        <a:rPr lang="syr-SY" sz="1200" b="1" noProof="0" dirty="0" smtClean="0">
                          <a:solidFill>
                            <a:schemeClr val="tx1"/>
                          </a:solidFill>
                        </a:rPr>
                        <a:t>2</a:t>
                      </a:r>
                      <a:endParaRPr lang="syr-SY" sz="1200" b="1" noProof="0"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2</a:t>
                      </a:r>
                      <a:endParaRPr lang="en-US" sz="1200" b="1" dirty="0">
                        <a:solidFill>
                          <a:schemeClr val="tx1"/>
                        </a:solidFill>
                      </a:endParaRPr>
                    </a:p>
                  </a:txBody>
                  <a:tcPr marL="103632" marR="103632" marT="50292" marB="50292">
                    <a:solidFill>
                      <a:srgbClr val="FFFFCC"/>
                    </a:solidFill>
                  </a:tcPr>
                </a:tc>
                <a:tc>
                  <a:txBody>
                    <a:bodyPr/>
                    <a:lstStyle/>
                    <a:p>
                      <a:pPr lvl="0" rtl="0">
                        <a:spcBef>
                          <a:spcPts val="0"/>
                        </a:spcBef>
                        <a:buClr>
                          <a:schemeClr val="dk1"/>
                        </a:buClr>
                        <a:buSzPct val="25000"/>
                        <a:buFont typeface="Arial"/>
                        <a:buNone/>
                      </a:pPr>
                      <a:r>
                        <a:rPr kumimoji="0" lang="es-CR" sz="1200" b="1" kern="1200" noProof="0" dirty="0" smtClean="0">
                          <a:solidFill>
                            <a:schemeClr val="tx1"/>
                          </a:solidFill>
                          <a:latin typeface="+mn-lt"/>
                          <a:ea typeface="+mn-ea"/>
                          <a:cs typeface="+mn-cs"/>
                          <a:sym typeface="Calibri"/>
                        </a:rPr>
                        <a:t>Composición completa de una opinión</a:t>
                      </a:r>
                      <a:endParaRPr kumimoji="0" lang="es-CR" sz="1200" b="1" kern="1200" noProof="0" dirty="0">
                        <a:solidFill>
                          <a:schemeClr val="tx1"/>
                        </a:solidFill>
                        <a:latin typeface="+mn-lt"/>
                        <a:ea typeface="+mn-ea"/>
                        <a:cs typeface="+mn-cs"/>
                        <a:sym typeface="Calibri"/>
                      </a:endParaRPr>
                    </a:p>
                  </a:txBody>
                  <a:tcPr marL="103625" marR="103625" marT="50300" marB="50300">
                    <a:solidFill>
                      <a:srgbClr val="FFFFCC"/>
                    </a:solidFill>
                  </a:tcPr>
                </a:tc>
                <a:tc>
                  <a:txBody>
                    <a:bodyPr/>
                    <a:lstStyle/>
                    <a:p>
                      <a:r>
                        <a:rPr lang="es-MX" sz="1200" b="1" noProof="0" dirty="0" smtClean="0">
                          <a:solidFill>
                            <a:schemeClr val="tx1"/>
                          </a:solidFill>
                        </a:rPr>
                        <a:t>W-1a, W-1b, W-1c, W-1d, W-4,      W-5, W-8</a:t>
                      </a:r>
                      <a:endParaRPr lang="es-MX" sz="1200" b="1" noProof="0" dirty="0">
                        <a:solidFill>
                          <a:schemeClr val="tx1"/>
                        </a:solidFill>
                      </a:endParaRPr>
                    </a:p>
                  </a:txBody>
                  <a:tcPr marL="103632" marR="103632" marT="50292" marB="50292">
                    <a:solidFill>
                      <a:srgbClr val="FFFFCC"/>
                    </a:solidFill>
                  </a:tcPr>
                </a:tc>
                <a:tc>
                  <a:txBody>
                    <a:bodyPr/>
                    <a:lstStyle/>
                    <a:p>
                      <a:pPr algn="ctr"/>
                      <a:r>
                        <a:rPr lang="syr-SY" sz="1200" b="1" noProof="0" dirty="0" smtClean="0">
                          <a:solidFill>
                            <a:schemeClr val="tx1"/>
                          </a:solidFill>
                        </a:rPr>
                        <a:t>4</a:t>
                      </a:r>
                      <a:endParaRPr lang="syr-SY" sz="1200" b="1" noProof="0"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pPr lvl="0" rtl="0">
                        <a:spcBef>
                          <a:spcPts val="0"/>
                        </a:spcBef>
                        <a:buClr>
                          <a:schemeClr val="dk1"/>
                        </a:buClr>
                        <a:buSzPct val="25000"/>
                        <a:buFont typeface="Arial"/>
                        <a:buNone/>
                      </a:pPr>
                      <a:r>
                        <a:rPr kumimoji="0" lang="es-CR" sz="1200" b="1" kern="1200" noProof="0" dirty="0" smtClean="0">
                          <a:solidFill>
                            <a:schemeClr val="tx1"/>
                          </a:solidFill>
                          <a:latin typeface="+mn-lt"/>
                          <a:ea typeface="+mn-ea"/>
                          <a:cs typeface="+mn-cs"/>
                          <a:sym typeface="Calibri"/>
                        </a:rPr>
                        <a:t>Uso de lenguaje-vocabulario</a:t>
                      </a:r>
                      <a:endParaRPr kumimoji="0" lang="es-CR" sz="1200" b="1" kern="1200" noProof="0" dirty="0">
                        <a:solidFill>
                          <a:schemeClr val="tx1"/>
                        </a:solidFill>
                        <a:latin typeface="+mn-lt"/>
                        <a:ea typeface="+mn-ea"/>
                        <a:cs typeface="+mn-cs"/>
                        <a:sym typeface="Calibri"/>
                      </a:endParaRPr>
                    </a:p>
                  </a:txBody>
                  <a:tcPr marL="103625" marR="103625" marT="50300" marB="50300">
                    <a:solidFill>
                      <a:srgbClr val="FFFFCC"/>
                    </a:solidFill>
                  </a:tcPr>
                </a:tc>
                <a:tc>
                  <a:txBody>
                    <a:bodyPr/>
                    <a:lstStyle/>
                    <a:p>
                      <a:r>
                        <a:rPr lang="es-MX" sz="1200" b="1" noProof="0" dirty="0" smtClean="0">
                          <a:solidFill>
                            <a:schemeClr val="tx1"/>
                          </a:solidFill>
                        </a:rPr>
                        <a:t>W.6.2d</a:t>
                      </a:r>
                      <a:endParaRPr lang="es-MX" sz="1200" b="1" noProof="0" dirty="0">
                        <a:solidFill>
                          <a:schemeClr val="tx1"/>
                        </a:solidFill>
                      </a:endParaRPr>
                    </a:p>
                  </a:txBody>
                  <a:tcPr marL="103632" marR="103632" marT="50292" marB="50292">
                    <a:solidFill>
                      <a:srgbClr val="FFFFCC"/>
                    </a:solidFill>
                  </a:tcPr>
                </a:tc>
                <a:tc>
                  <a:txBody>
                    <a:bodyPr/>
                    <a:lstStyle/>
                    <a:p>
                      <a:pPr algn="ctr"/>
                      <a:r>
                        <a:rPr lang="syr-SY" sz="1200" b="1" noProof="0" dirty="0" smtClean="0">
                          <a:solidFill>
                            <a:schemeClr val="tx1"/>
                          </a:solidFill>
                        </a:rPr>
                        <a:t>1-2</a:t>
                      </a:r>
                      <a:endParaRPr lang="syr-SY" sz="1200" b="1" noProof="0"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pPr lvl="0" rtl="0">
                        <a:spcBef>
                          <a:spcPts val="0"/>
                        </a:spcBef>
                        <a:buClr>
                          <a:schemeClr val="dk1"/>
                        </a:buClr>
                        <a:buSzPct val="25000"/>
                        <a:buFont typeface="Arial"/>
                        <a:buNone/>
                      </a:pPr>
                      <a:r>
                        <a:rPr kumimoji="0" lang="es-CR" sz="1200" b="1" kern="1200" noProof="0" dirty="0" smtClean="0">
                          <a:solidFill>
                            <a:schemeClr val="tx1"/>
                          </a:solidFill>
                          <a:latin typeface="+mn-lt"/>
                          <a:ea typeface="+mn-ea"/>
                          <a:cs typeface="+mn-cs"/>
                          <a:sym typeface="Calibri"/>
                        </a:rPr>
                        <a:t>Editar y clarificar</a:t>
                      </a:r>
                      <a:endParaRPr kumimoji="0" lang="es-CR" sz="1200" b="1" kern="1200" noProof="0" dirty="0">
                        <a:solidFill>
                          <a:schemeClr val="tx1"/>
                        </a:solidFill>
                        <a:latin typeface="+mn-lt"/>
                        <a:ea typeface="+mn-ea"/>
                        <a:cs typeface="+mn-cs"/>
                        <a:sym typeface="Calibri"/>
                      </a:endParaRPr>
                    </a:p>
                  </a:txBody>
                  <a:tcPr marL="103625" marR="103625" marT="50300" marB="50300">
                    <a:solidFill>
                      <a:srgbClr val="FFFFCC"/>
                    </a:solidFill>
                  </a:tcPr>
                </a:tc>
                <a:tc>
                  <a:txBody>
                    <a:bodyPr/>
                    <a:lstStyle/>
                    <a:p>
                      <a:r>
                        <a:rPr lang="es-MX" sz="1200" b="1" noProof="0" dirty="0" smtClean="0">
                          <a:solidFill>
                            <a:schemeClr val="tx1"/>
                          </a:solidFill>
                        </a:rPr>
                        <a:t>L.L.6.1c</a:t>
                      </a:r>
                      <a:endParaRPr lang="es-MX" sz="1200" b="1" noProof="0" dirty="0">
                        <a:solidFill>
                          <a:schemeClr val="tx1"/>
                        </a:solidFill>
                      </a:endParaRPr>
                    </a:p>
                  </a:txBody>
                  <a:tcPr marL="103632" marR="103632" marT="50292" marB="50292">
                    <a:solidFill>
                      <a:srgbClr val="FFFFCC"/>
                    </a:solidFill>
                  </a:tcPr>
                </a:tc>
                <a:tc>
                  <a:txBody>
                    <a:bodyPr/>
                    <a:lstStyle/>
                    <a:p>
                      <a:pPr algn="ctr"/>
                      <a:r>
                        <a:rPr lang="syr-SY" sz="1200" b="1" noProof="0" dirty="0" smtClean="0">
                          <a:solidFill>
                            <a:schemeClr val="tx1"/>
                          </a:solidFill>
                        </a:rPr>
                        <a:t>1-2</a:t>
                      </a:r>
                      <a:endParaRPr lang="syr-SY" sz="1200" b="1" noProof="0" dirty="0">
                        <a:solidFill>
                          <a:schemeClr val="tx1"/>
                        </a:solidFill>
                      </a:endParaRPr>
                    </a:p>
                  </a:txBody>
                  <a:tcPr marL="103632" marR="103632" marT="50292" marB="50292" anchor="ctr">
                    <a:solidFill>
                      <a:srgbClr val="FFFFCC"/>
                    </a:solidFill>
                  </a:tcPr>
                </a:tc>
              </a:tr>
            </a:tbl>
          </a:graphicData>
        </a:graphic>
      </p:graphicFrame>
      <p:grpSp>
        <p:nvGrpSpPr>
          <p:cNvPr id="5" name="Group 4"/>
          <p:cNvGrpSpPr/>
          <p:nvPr/>
        </p:nvGrpSpPr>
        <p:grpSpPr>
          <a:xfrm>
            <a:off x="4343400" y="7746951"/>
            <a:ext cx="2302572" cy="1128256"/>
            <a:chOff x="3962400" y="7909784"/>
            <a:chExt cx="2302572" cy="1128256"/>
          </a:xfrm>
        </p:grpSpPr>
        <p:sp>
          <p:nvSpPr>
            <p:cNvPr id="2" name="Rectangle 1"/>
            <p:cNvSpPr/>
            <p:nvPr/>
          </p:nvSpPr>
          <p:spPr>
            <a:xfrm>
              <a:off x="4406234" y="8177861"/>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863434" y="7909784"/>
              <a:ext cx="413537" cy="2118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962400" y="8657040"/>
              <a:ext cx="230257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p:cNvSpPr txBox="1"/>
          <p:nvPr/>
        </p:nvSpPr>
        <p:spPr>
          <a:xfrm>
            <a:off x="1489644" y="6709536"/>
            <a:ext cx="5943600" cy="241376"/>
          </a:xfrm>
          <a:prstGeom prst="rect">
            <a:avLst/>
          </a:prstGeom>
          <a:noFill/>
        </p:spPr>
        <p:txBody>
          <a:bodyPr wrap="square" lIns="101882" tIns="50941" rIns="101882" bIns="50941" rtlCol="0">
            <a:spAutoFit/>
          </a:bodyPr>
          <a:lstStyle/>
          <a:p>
            <a:pPr algn="ctr"/>
            <a:r>
              <a:rPr lang="es-ES" sz="900" b="1" i="1" dirty="0">
                <a:latin typeface="Calibri" panose="020F0502020204030204" pitchFamily="34" charset="0"/>
              </a:rPr>
              <a:t>Nota:  Pueden haber más estándares por objetivo.  Los estándares de escritura evaluados aparecen dentro del recuadro.</a:t>
            </a:r>
          </a:p>
        </p:txBody>
      </p:sp>
      <p:graphicFrame>
        <p:nvGraphicFramePr>
          <p:cNvPr id="26" name="Table 25"/>
          <p:cNvGraphicFramePr>
            <a:graphicFrameLocks noGrp="1"/>
          </p:cNvGraphicFramePr>
          <p:nvPr>
            <p:extLst>
              <p:ext uri="{D42A27DB-BD31-4B8C-83A1-F6EECF244321}">
                <p14:modId xmlns:p14="http://schemas.microsoft.com/office/powerpoint/2010/main" val="3585189337"/>
              </p:ext>
            </p:extLst>
          </p:nvPr>
        </p:nvGraphicFramePr>
        <p:xfrm>
          <a:off x="2021842" y="3478819"/>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s-NI" sz="1200" b="1" noProof="0" dirty="0" smtClean="0">
                          <a:solidFill>
                            <a:schemeClr val="tx1"/>
                          </a:solidFill>
                        </a:rPr>
                        <a:t>Lectura: Texto</a:t>
                      </a:r>
                      <a:r>
                        <a:rPr lang="es-NI" sz="1200" b="1" baseline="0" noProof="0" dirty="0" smtClean="0">
                          <a:solidFill>
                            <a:schemeClr val="tx1"/>
                          </a:solidFill>
                        </a:rPr>
                        <a:t> l</a:t>
                      </a:r>
                      <a:r>
                        <a:rPr lang="es-NI" sz="1200" b="1" noProof="0" dirty="0" smtClean="0">
                          <a:solidFill>
                            <a:schemeClr val="tx1"/>
                          </a:solidFill>
                        </a:rPr>
                        <a:t>iterario</a:t>
                      </a:r>
                      <a:endParaRPr lang="es-NI"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NI" sz="1200" b="1" noProof="0" dirty="0" smtClean="0">
                          <a:solidFill>
                            <a:schemeClr val="tx1"/>
                          </a:solidFill>
                        </a:rPr>
                        <a:t>Objetivos</a:t>
                      </a:r>
                      <a:endParaRPr lang="es-NI"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NI" sz="1200" b="1" noProof="0" dirty="0" smtClean="0">
                          <a:solidFill>
                            <a:schemeClr val="tx1"/>
                          </a:solidFill>
                        </a:rPr>
                        <a:t>Estándares</a:t>
                      </a:r>
                      <a:endParaRPr lang="es-NI" sz="1200" b="1" noProof="0"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s-NI" sz="1200" b="1" noProof="0" dirty="0" smtClean="0">
                          <a:solidFill>
                            <a:schemeClr val="tx1"/>
                          </a:solidFill>
                        </a:rPr>
                        <a:t>Razonamiento y evidencia</a:t>
                      </a:r>
                      <a:endParaRPr lang="es-NI" sz="1200" b="1" noProof="0" dirty="0">
                        <a:solidFill>
                          <a:schemeClr val="tx1"/>
                        </a:solidFill>
                      </a:endParaRPr>
                    </a:p>
                  </a:txBody>
                  <a:tcPr marL="103632" marR="103632" marT="50292" marB="50292">
                    <a:solidFill>
                      <a:srgbClr val="FFFFCC"/>
                    </a:solidFill>
                  </a:tcPr>
                </a:tc>
                <a:tc>
                  <a:txBody>
                    <a:bodyPr/>
                    <a:lstStyle/>
                    <a:p>
                      <a:r>
                        <a:rPr lang="es-NI" sz="1200" b="1" noProof="0" dirty="0" smtClean="0">
                          <a:solidFill>
                            <a:schemeClr val="tx1"/>
                          </a:solidFill>
                        </a:rPr>
                        <a:t>RL.6.3</a:t>
                      </a:r>
                      <a:endParaRPr lang="es-NI" sz="1200" b="1" noProof="0"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s-NI" sz="1200" b="1" noProof="0" dirty="0" smtClean="0">
                          <a:solidFill>
                            <a:schemeClr val="tx1"/>
                          </a:solidFill>
                        </a:rPr>
                        <a:t>Razonamiento y evidencia</a:t>
                      </a:r>
                      <a:endParaRPr lang="es-NI" sz="1200" b="1" noProof="0" dirty="0">
                        <a:solidFill>
                          <a:schemeClr val="tx1"/>
                        </a:solidFill>
                      </a:endParaRPr>
                    </a:p>
                  </a:txBody>
                  <a:tcPr marL="103632" marR="103632" marT="50292" marB="50292">
                    <a:solidFill>
                      <a:srgbClr val="FFFFCC"/>
                    </a:solidFill>
                  </a:tcPr>
                </a:tc>
                <a:tc>
                  <a:txBody>
                    <a:bodyPr/>
                    <a:lstStyle/>
                    <a:p>
                      <a:r>
                        <a:rPr lang="es-NI" sz="1200" b="1" noProof="0" dirty="0" smtClean="0">
                          <a:solidFill>
                            <a:schemeClr val="tx1"/>
                          </a:solidFill>
                        </a:rPr>
                        <a:t>RL.6.6</a:t>
                      </a:r>
                      <a:endParaRPr lang="es-NI" sz="1200" b="1" noProof="0"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NI" sz="1200" b="1" noProof="0" dirty="0" smtClean="0"/>
                        <a:t>Análisis</a:t>
                      </a:r>
                      <a:r>
                        <a:rPr lang="es-NI" sz="1200" b="1" baseline="0" noProof="0" dirty="0" smtClean="0"/>
                        <a:t> dentro y entre textos</a:t>
                      </a:r>
                      <a:endParaRPr lang="es-NI" sz="1200" b="1" noProof="0" dirty="0"/>
                    </a:p>
                  </a:txBody>
                  <a:tcPr marL="103632" marR="103632" marT="50292" marB="50292">
                    <a:solidFill>
                      <a:srgbClr val="FFFFCC"/>
                    </a:solidFill>
                  </a:tcPr>
                </a:tc>
                <a:tc>
                  <a:txBody>
                    <a:bodyPr/>
                    <a:lstStyle/>
                    <a:p>
                      <a:r>
                        <a:rPr lang="es-NI" sz="1200" b="1" noProof="0" dirty="0" smtClean="0">
                          <a:solidFill>
                            <a:schemeClr val="tx1"/>
                          </a:solidFill>
                        </a:rPr>
                        <a:t>RL.6.9</a:t>
                      </a:r>
                      <a:endParaRPr lang="es-NI" sz="1200" b="1" noProof="0"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074699747"/>
              </p:ext>
            </p:extLst>
          </p:nvPr>
        </p:nvGraphicFramePr>
        <p:xfrm>
          <a:off x="2020643" y="5229895"/>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s-PE" sz="1200" b="1" dirty="0" smtClean="0">
                          <a:solidFill>
                            <a:schemeClr val="tx1"/>
                          </a:solidFill>
                        </a:rPr>
                        <a:t>Lectura: Texto informativo</a:t>
                      </a:r>
                      <a:r>
                        <a:rPr lang="es-PE" sz="1200" b="1" noProof="0" dirty="0" smtClean="0">
                          <a:solidFill>
                            <a:schemeClr val="tx1"/>
                          </a:solidFill>
                        </a:rPr>
                        <a:t> </a:t>
                      </a:r>
                      <a:endParaRPr lang="es-PE"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PE" sz="1200" b="1" noProof="0" dirty="0" smtClean="0">
                          <a:solidFill>
                            <a:schemeClr val="tx1"/>
                          </a:solidFill>
                        </a:rPr>
                        <a:t>Objetivos</a:t>
                      </a:r>
                      <a:endParaRPr lang="es-PE"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PE" sz="1200" b="1" noProof="0" dirty="0" smtClean="0">
                          <a:solidFill>
                            <a:schemeClr val="tx1"/>
                          </a:solidFill>
                        </a:rPr>
                        <a:t>Estándares</a:t>
                      </a:r>
                      <a:endParaRPr lang="es-PE" sz="1200" b="1" noProof="0" dirty="0">
                        <a:solidFill>
                          <a:schemeClr val="tx1"/>
                        </a:solidFill>
                      </a:endParaRPr>
                    </a:p>
                  </a:txBody>
                  <a:tcPr marL="103632" marR="103632" marT="50292" marB="50292">
                    <a:solidFill>
                      <a:schemeClr val="bg1"/>
                    </a:solidFill>
                  </a:tcPr>
                </a:tc>
                <a:tc>
                  <a:txBody>
                    <a:bodyPr/>
                    <a:lstStyle/>
                    <a:p>
                      <a:pPr algn="ctr"/>
                      <a:r>
                        <a:rPr lang="es-PE" sz="1200" b="1" dirty="0" smtClean="0">
                          <a:solidFill>
                            <a:schemeClr val="tx1"/>
                          </a:solidFill>
                        </a:rPr>
                        <a:t>DOK</a:t>
                      </a:r>
                      <a:endParaRPr lang="es-PE"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s-NI" sz="1200" b="1" noProof="0" dirty="0" smtClean="0">
                          <a:solidFill>
                            <a:schemeClr val="tx1"/>
                          </a:solidFill>
                        </a:rPr>
                        <a:t>Razonamiento y evidencia</a:t>
                      </a:r>
                      <a:endParaRPr lang="es-NI" sz="1200" b="1" noProof="0" dirty="0">
                        <a:solidFill>
                          <a:schemeClr val="tx1"/>
                        </a:solidFill>
                      </a:endParaRPr>
                    </a:p>
                  </a:txBody>
                  <a:tcPr marL="103632" marR="103632" marT="50292" marB="50292">
                    <a:solidFill>
                      <a:srgbClr val="FFFFCC"/>
                    </a:solidFill>
                  </a:tcPr>
                </a:tc>
                <a:tc>
                  <a:txBody>
                    <a:bodyPr/>
                    <a:lstStyle/>
                    <a:p>
                      <a:r>
                        <a:rPr lang="es-PE" sz="1200" b="1" dirty="0" smtClean="0">
                          <a:solidFill>
                            <a:schemeClr val="tx1"/>
                          </a:solidFill>
                        </a:rPr>
                        <a:t>RI. 6.3</a:t>
                      </a:r>
                      <a:endParaRPr lang="es-PE" sz="1200" b="1" dirty="0">
                        <a:solidFill>
                          <a:schemeClr val="tx1"/>
                        </a:solidFill>
                      </a:endParaRPr>
                    </a:p>
                  </a:txBody>
                  <a:tcPr marL="103632" marR="103632" marT="50292" marB="50292">
                    <a:solidFill>
                      <a:srgbClr val="FFFFCC"/>
                    </a:solidFill>
                  </a:tcPr>
                </a:tc>
                <a:tc>
                  <a:txBody>
                    <a:bodyPr/>
                    <a:lstStyle/>
                    <a:p>
                      <a:pPr algn="ctr"/>
                      <a:r>
                        <a:rPr lang="es-PE" sz="1200" b="1" dirty="0" smtClean="0">
                          <a:solidFill>
                            <a:schemeClr val="tx1"/>
                          </a:solidFill>
                        </a:rPr>
                        <a:t>1-2</a:t>
                      </a:r>
                      <a:endParaRPr lang="es-PE"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s-NI" sz="1200" b="1" noProof="0" dirty="0" smtClean="0">
                          <a:solidFill>
                            <a:schemeClr val="tx1"/>
                          </a:solidFill>
                        </a:rPr>
                        <a:t>Razonamiento y evidencia</a:t>
                      </a:r>
                      <a:endParaRPr lang="es-NI" sz="1200" b="1" noProof="0" dirty="0">
                        <a:solidFill>
                          <a:schemeClr val="tx1"/>
                        </a:solidFill>
                      </a:endParaRPr>
                    </a:p>
                  </a:txBody>
                  <a:tcPr marL="103632" marR="103632" marT="50292" marB="50292">
                    <a:solidFill>
                      <a:srgbClr val="FFFFCC"/>
                    </a:solidFill>
                  </a:tcPr>
                </a:tc>
                <a:tc>
                  <a:txBody>
                    <a:bodyPr/>
                    <a:lstStyle/>
                    <a:p>
                      <a:r>
                        <a:rPr lang="es-PE" sz="1200" b="1" dirty="0" smtClean="0">
                          <a:solidFill>
                            <a:schemeClr val="tx1"/>
                          </a:solidFill>
                        </a:rPr>
                        <a:t>RI. 6.6</a:t>
                      </a:r>
                      <a:endParaRPr lang="es-PE" sz="1200" b="1" dirty="0">
                        <a:solidFill>
                          <a:schemeClr val="tx1"/>
                        </a:solidFill>
                      </a:endParaRPr>
                    </a:p>
                  </a:txBody>
                  <a:tcPr marL="103632" marR="103632" marT="50292" marB="50292">
                    <a:solidFill>
                      <a:srgbClr val="FFFFCC"/>
                    </a:solidFill>
                  </a:tcPr>
                </a:tc>
                <a:tc>
                  <a:txBody>
                    <a:bodyPr/>
                    <a:lstStyle/>
                    <a:p>
                      <a:pPr algn="ctr"/>
                      <a:r>
                        <a:rPr lang="es-PE" sz="1200" b="1" dirty="0" smtClean="0">
                          <a:solidFill>
                            <a:schemeClr val="tx1"/>
                          </a:solidFill>
                        </a:rPr>
                        <a:t>3</a:t>
                      </a:r>
                      <a:endParaRPr lang="es-PE"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s-NI" sz="1200" b="1" noProof="0" dirty="0" smtClean="0"/>
                        <a:t>Análisis</a:t>
                      </a:r>
                      <a:r>
                        <a:rPr lang="es-NI" sz="1200" b="1" baseline="0" noProof="0" dirty="0" smtClean="0"/>
                        <a:t> dentro y entre textos</a:t>
                      </a:r>
                      <a:endParaRPr lang="es-NI" sz="1200" b="1" noProof="0" dirty="0"/>
                    </a:p>
                  </a:txBody>
                  <a:tcPr marL="103632" marR="103632" marT="50292" marB="50292">
                    <a:solidFill>
                      <a:srgbClr val="FFFFCC"/>
                    </a:solidFill>
                  </a:tcPr>
                </a:tc>
                <a:tc>
                  <a:txBody>
                    <a:bodyPr/>
                    <a:lstStyle/>
                    <a:p>
                      <a:r>
                        <a:rPr lang="es-PE" sz="1200" b="1" dirty="0" smtClean="0">
                          <a:solidFill>
                            <a:schemeClr val="tx1"/>
                          </a:solidFill>
                        </a:rPr>
                        <a:t>RI. 6.9</a:t>
                      </a:r>
                      <a:endParaRPr lang="es-PE" sz="1200" b="1" dirty="0">
                        <a:solidFill>
                          <a:schemeClr val="tx1"/>
                        </a:solidFill>
                      </a:endParaRPr>
                    </a:p>
                  </a:txBody>
                  <a:tcPr marL="103632" marR="103632" marT="50292" marB="50292">
                    <a:solidFill>
                      <a:srgbClr val="FFFFCC"/>
                    </a:solidFill>
                  </a:tcPr>
                </a:tc>
                <a:tc>
                  <a:txBody>
                    <a:bodyPr/>
                    <a:lstStyle/>
                    <a:p>
                      <a:pPr algn="ctr"/>
                      <a:r>
                        <a:rPr lang="es-PE" sz="1200" b="1" dirty="0" smtClean="0">
                          <a:solidFill>
                            <a:schemeClr val="tx1"/>
                          </a:solidFill>
                        </a:rPr>
                        <a:t>4</a:t>
                      </a:r>
                      <a:endParaRPr lang="es-PE" sz="1200" b="1" dirty="0">
                        <a:solidFill>
                          <a:schemeClr val="tx1"/>
                        </a:solidFill>
                      </a:endParaRPr>
                    </a:p>
                  </a:txBody>
                  <a:tcPr marL="103632" marR="103632" marT="50292" marB="50292" anchor="ctr">
                    <a:solidFill>
                      <a:srgbClr val="FFFFCC"/>
                    </a:solidFill>
                  </a:tcPr>
                </a:tc>
              </a:tr>
            </a:tbl>
          </a:graphicData>
        </a:graphic>
      </p:graphicFrame>
      <p:grpSp>
        <p:nvGrpSpPr>
          <p:cNvPr id="3" name="Group 2"/>
          <p:cNvGrpSpPr/>
          <p:nvPr/>
        </p:nvGrpSpPr>
        <p:grpSpPr>
          <a:xfrm>
            <a:off x="816838" y="234957"/>
            <a:ext cx="6574562" cy="2999571"/>
            <a:chOff x="816838" y="234957"/>
            <a:chExt cx="6849544" cy="2999571"/>
          </a:xfrm>
        </p:grpSpPr>
        <p:sp>
          <p:nvSpPr>
            <p:cNvPr id="16" name="Parallelogram 15"/>
            <p:cNvSpPr/>
            <p:nvPr/>
          </p:nvSpPr>
          <p:spPr>
            <a:xfrm rot="1293572" flipH="1">
              <a:off x="816838" y="1591513"/>
              <a:ext cx="2565222"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7" name="Parallelogram 16"/>
            <p:cNvSpPr/>
            <p:nvPr/>
          </p:nvSpPr>
          <p:spPr>
            <a:xfrm>
              <a:off x="1188129" y="1569065"/>
              <a:ext cx="2223966"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8" name="Rectangle 17"/>
            <p:cNvSpPr/>
            <p:nvPr/>
          </p:nvSpPr>
          <p:spPr>
            <a:xfrm>
              <a:off x="1631219" y="1940131"/>
              <a:ext cx="1337786"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a:t>
              </a:r>
              <a:r>
                <a:rPr kumimoji="0" lang="en-US" sz="5400" b="1" i="0" u="none" strike="noStrike" kern="0" cap="none" spc="0" normalizeH="0" baseline="0" noProof="0" dirty="0" smtClean="0">
                  <a:ln w="11430"/>
                  <a:solidFill>
                    <a:srgbClr val="FF0000"/>
                  </a:solidFill>
                  <a:effectLst>
                    <a:outerShdw blurRad="80000" dist="40000" dir="5040000" algn="tl">
                      <a:srgbClr val="000000">
                        <a:alpha val="30000"/>
                      </a:srgbClr>
                    </a:outerShdw>
                  </a:effectLst>
                  <a:uLnTx/>
                  <a:uFillTx/>
                  <a:latin typeface="Franklin Gothic Book"/>
                </a:rPr>
                <a:t> </a:t>
              </a: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 </a:t>
              </a:r>
            </a:p>
          </p:txBody>
        </p:sp>
        <p:sp>
          <p:nvSpPr>
            <p:cNvPr id="7" name="TextBox 6"/>
            <p:cNvSpPr txBox="1"/>
            <p:nvPr/>
          </p:nvSpPr>
          <p:spPr>
            <a:xfrm>
              <a:off x="3525651" y="2132608"/>
              <a:ext cx="3505634" cy="9030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sz="2600" b="1" dirty="0" smtClean="0">
                  <a:solidFill>
                    <a:schemeClr val="accent1">
                      <a:lumMod val="75000"/>
                    </a:schemeClr>
                  </a:solidFill>
                  <a:latin typeface="Bookman Old Style" pitchFamily="18" charset="0"/>
                </a:rPr>
                <a:t>Trimestre cuatro</a:t>
              </a:r>
            </a:p>
            <a:p>
              <a:r>
                <a:rPr lang="en-US" sz="2400" b="1" dirty="0" smtClean="0">
                  <a:latin typeface="Bookman Old Style" pitchFamily="18" charset="0"/>
                </a:rPr>
                <a:t>CFA – ELA </a:t>
              </a:r>
              <a:endParaRPr lang="en-US" b="1" dirty="0" smtClean="0">
                <a:latin typeface="Bookman Old Style" pitchFamily="18" charset="0"/>
              </a:endParaRPr>
            </a:p>
          </p:txBody>
        </p:sp>
        <p:sp>
          <p:nvSpPr>
            <p:cNvPr id="4" name="TextBox 3"/>
            <p:cNvSpPr txBox="1"/>
            <p:nvPr/>
          </p:nvSpPr>
          <p:spPr>
            <a:xfrm>
              <a:off x="1095659" y="503354"/>
              <a:ext cx="2315265" cy="877163"/>
            </a:xfrm>
            <a:prstGeom prst="rect">
              <a:avLst/>
            </a:prstGeom>
            <a:noFill/>
          </p:spPr>
          <p:txBody>
            <a:bodyPr wrap="square" rtlCol="0">
              <a:spAutoFit/>
            </a:bodyPr>
            <a:lstStyle/>
            <a:p>
              <a:r>
                <a:rPr lang="en-US" sz="5100" dirty="0" smtClean="0">
                  <a:latin typeface="Calibri" panose="020F0502020204030204" pitchFamily="34" charset="0"/>
                </a:rPr>
                <a:t>Grado</a:t>
              </a:r>
              <a:endParaRPr lang="en-US" sz="5100" dirty="0">
                <a:latin typeface="Calibri" panose="020F0502020204030204" pitchFamily="34" charset="0"/>
              </a:endParaRPr>
            </a:p>
          </p:txBody>
        </p:sp>
        <p:sp>
          <p:nvSpPr>
            <p:cNvPr id="20" name="Rectangle 19"/>
            <p:cNvSpPr/>
            <p:nvPr/>
          </p:nvSpPr>
          <p:spPr>
            <a:xfrm>
              <a:off x="5005414" y="234957"/>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1" tIns="53675" rIns="107351" bIns="53675"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grpSp>
    </p:spTree>
    <p:extLst>
      <p:ext uri="{BB962C8B-B14F-4D97-AF65-F5344CB8AC3E}">
        <p14:creationId xmlns:p14="http://schemas.microsoft.com/office/powerpoint/2010/main" val="2497322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36" y="504989"/>
            <a:ext cx="6945086" cy="1827631"/>
          </a:xfrm>
          <a:prstGeom prst="rect">
            <a:avLst/>
          </a:prstGeom>
          <a:noFill/>
        </p:spPr>
        <p:txBody>
          <a:bodyPr wrap="square" lIns="101231" tIns="50617" rIns="101231" bIns="50617" rtlCol="0">
            <a:spAutoFit/>
          </a:bodyPr>
          <a:lstStyle/>
          <a:p>
            <a:pPr defTabSz="1018809"/>
            <a:r>
              <a:rPr lang="es-ES" sz="1781" b="1" u="sng" kern="1200" dirty="0">
                <a:solidFill>
                  <a:prstClr val="black"/>
                </a:solidFill>
                <a:latin typeface="Calibri"/>
                <a:ea typeface="+mn-ea"/>
                <a:cs typeface="+mn-cs"/>
              </a:rPr>
              <a:t>Instrucciones</a:t>
            </a:r>
            <a:endParaRPr lang="es-ES" sz="1571" kern="1200" dirty="0">
              <a:solidFill>
                <a:prstClr val="black"/>
              </a:solidFill>
              <a:latin typeface="Calibri"/>
              <a:ea typeface="+mn-ea"/>
              <a:cs typeface="+mn-cs"/>
            </a:endParaRPr>
          </a:p>
          <a:p>
            <a:pPr defTabSz="1018809"/>
            <a:r>
              <a:rPr lang="es-ES" sz="1048" kern="1200" dirty="0">
                <a:solidFill>
                  <a:prstClr val="black"/>
                </a:solidFill>
                <a:latin typeface="Calibri"/>
                <a:ea typeface="+mn-ea"/>
                <a:cs typeface="+mn-cs"/>
              </a:rPr>
              <a:t>Las evaluaciones del HSD para las escuela primarias no son programadas, ni por tiempo. Son una herramienta que proveen información para la toma de decisiones de instrucción. No es la intención de estas evaluaciones que los estudiantes "adivinen y comprueben" las respuestas sólo para terminar una evaluación.</a:t>
            </a:r>
            <a:br>
              <a:rPr lang="es-ES" sz="1048" kern="1200" dirty="0">
                <a:solidFill>
                  <a:prstClr val="black"/>
                </a:solidFill>
                <a:latin typeface="Calibri"/>
                <a:ea typeface="+mn-ea"/>
                <a:cs typeface="+mn-cs"/>
              </a:rPr>
            </a:br>
            <a:r>
              <a:rPr lang="es-ES" sz="1048" kern="1200" dirty="0">
                <a:solidFill>
                  <a:prstClr val="black"/>
                </a:solidFill>
                <a:latin typeface="Calibri"/>
                <a:ea typeface="+mn-ea"/>
                <a:cs typeface="+mn-cs"/>
              </a:rPr>
              <a:t/>
            </a:r>
            <a:br>
              <a:rPr lang="es-ES" sz="1048" kern="1200" dirty="0">
                <a:solidFill>
                  <a:prstClr val="black"/>
                </a:solidFill>
                <a:latin typeface="Calibri"/>
                <a:ea typeface="+mn-ea"/>
                <a:cs typeface="+mn-cs"/>
              </a:rPr>
            </a:br>
            <a:r>
              <a:rPr lang="es-ES" sz="1048" kern="1200" dirty="0">
                <a:solidFill>
                  <a:prstClr val="black"/>
                </a:solidFill>
                <a:latin typeface="Calibri"/>
                <a:ea typeface="+mn-ea"/>
                <a:cs typeface="+mn-cs"/>
              </a:rPr>
              <a:t>Todos los estudiantes deben progresar hacia tomar las evaluaciones independientemente, pero muchos necesitarán estrategias que los ayuden a desarrollar académicamente. Si los estudiantes </a:t>
            </a:r>
            <a:r>
              <a:rPr lang="es-ES" sz="1048" b="1" kern="1200" dirty="0">
                <a:solidFill>
                  <a:prstClr val="black"/>
                </a:solidFill>
                <a:latin typeface="Calibri"/>
                <a:ea typeface="+mn-ea"/>
                <a:cs typeface="+mn-cs"/>
              </a:rPr>
              <a:t>no están </a:t>
            </a:r>
            <a:r>
              <a:rPr lang="es-ES" sz="1048" kern="1200" dirty="0">
                <a:solidFill>
                  <a:prstClr val="black"/>
                </a:solidFill>
                <a:latin typeface="Calibri"/>
                <a:ea typeface="+mn-ea"/>
                <a:cs typeface="+mn-cs"/>
              </a:rPr>
              <a:t>leyendo al nivel de grado y no pueden leer el texto, </a:t>
            </a:r>
            <a:r>
              <a:rPr lang="es-ES" sz="1048" b="1" kern="1200" dirty="0">
                <a:solidFill>
                  <a:prstClr val="black"/>
                </a:solidFill>
                <a:latin typeface="Calibri"/>
                <a:ea typeface="+mn-ea"/>
                <a:cs typeface="+mn-cs"/>
              </a:rPr>
              <a:t>por favor, lea los cuentos </a:t>
            </a:r>
            <a:r>
              <a:rPr lang="es-ES" sz="1048" kern="1200" dirty="0">
                <a:solidFill>
                  <a:prstClr val="black"/>
                </a:solidFill>
                <a:latin typeface="Calibri"/>
                <a:ea typeface="+mn-ea"/>
                <a:cs typeface="+mn-cs"/>
              </a:rPr>
              <a:t>a los estudiantes y haga las preguntas. Permita a los estudiantes leer las partes del texto que puedan. Favor de tomar en cuenta el nivel de diferenciación que un estudiante necesita.</a:t>
            </a:r>
          </a:p>
          <a:p>
            <a:pPr defTabSz="1018809"/>
            <a:endParaRPr lang="es-ES" sz="1048" kern="1200" dirty="0">
              <a:solidFill>
                <a:prstClr val="black"/>
              </a:solidFill>
              <a:latin typeface="Calibri"/>
              <a:ea typeface="+mn-ea"/>
              <a:cs typeface="+mn-cs"/>
            </a:endParaRPr>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defTabSz="1018809"/>
            <a:r>
              <a:rPr lang="es-ES" sz="1362" b="1" kern="1200">
                <a:solidFill>
                  <a:prstClr val="black"/>
                </a:solidFill>
                <a:latin typeface="Calibri"/>
                <a:ea typeface="+mn-ea"/>
                <a:cs typeface="+mn-cs"/>
              </a:rPr>
              <a:t>About this Assessment</a:t>
            </a:r>
          </a:p>
          <a:p>
            <a:pPr defTabSz="1018809"/>
            <a:endParaRPr lang="es-ES" sz="1048" b="1" kern="1200">
              <a:solidFill>
                <a:prstClr val="black"/>
              </a:solidFill>
              <a:latin typeface="Calibri"/>
              <a:ea typeface="+mn-ea"/>
              <a:cs typeface="+mn-cs"/>
            </a:endParaRPr>
          </a:p>
          <a:p>
            <a:pPr defTabSz="1018809"/>
            <a:r>
              <a:rPr lang="es-ES" sz="1048" b="1" kern="1200">
                <a:solidFill>
                  <a:prstClr val="black"/>
                </a:solidFill>
                <a:latin typeface="Calibri"/>
                <a:ea typeface="+mn-ea"/>
                <a:cs typeface="+mn-cs"/>
              </a:rPr>
              <a:t>This assessment includes:  </a:t>
            </a:r>
            <a:r>
              <a:rPr lang="es-ES" sz="1048" kern="1200">
                <a:solidFill>
                  <a:prstClr val="black"/>
                </a:solidFill>
                <a:latin typeface="Calibri"/>
                <a:ea typeface="+mn-ea"/>
                <a:cs typeface="+mn-cs"/>
              </a:rPr>
              <a:t>Selected-Response, Constructed-Response, and a Performance Task.</a:t>
            </a:r>
          </a:p>
        </p:txBody>
      </p:sp>
      <p:graphicFrame>
        <p:nvGraphicFramePr>
          <p:cNvPr id="3" name="Table 2"/>
          <p:cNvGraphicFramePr>
            <a:graphicFrameLocks noGrp="1"/>
          </p:cNvGraphicFramePr>
          <p:nvPr>
            <p:extLst/>
          </p:nvPr>
        </p:nvGraphicFramePr>
        <p:xfrm>
          <a:off x="501825" y="2554514"/>
          <a:ext cx="6737176" cy="1460863"/>
        </p:xfrm>
        <a:graphic>
          <a:graphicData uri="http://schemas.openxmlformats.org/drawingml/2006/table">
            <a:tbl>
              <a:tblPr firstRow="1" bandRow="1">
                <a:tableStyleId>{5940675A-B579-460E-94D1-54222C63F5DA}</a:tableStyleId>
              </a:tblPr>
              <a:tblGrid>
                <a:gridCol w="2027290"/>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3"/>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dirty="0" smtClean="0"/>
                        <a:t>Lectura</a:t>
                      </a:r>
                    </a:p>
                    <a:p>
                      <a:pPr marL="114300" indent="-114300" algn="l">
                        <a:buFont typeface="Arial" panose="020B0604020202020204" pitchFamily="34" charset="0"/>
                        <a:buChar char="•"/>
                      </a:pPr>
                      <a:r>
                        <a:rPr lang="es-ES" sz="1000" b="0" noProof="0" dirty="0" smtClean="0"/>
                        <a:t>2 Puntos por respuesta corta</a:t>
                      </a:r>
                    </a:p>
                    <a:p>
                      <a:pPr marL="114300" indent="-114300" algn="l">
                        <a:buFont typeface="Arial" panose="020B0604020202020204" pitchFamily="34" charset="0"/>
                        <a:buChar char="•"/>
                      </a:pPr>
                      <a:r>
                        <a:rPr lang="es-ES" sz="1000" b="0" noProof="0" dirty="0" smtClean="0"/>
                        <a:t>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 –</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2-3 puntos –</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 Escribir para revisar (cuando sea necesario)</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24820160"/>
              </p:ext>
            </p:extLst>
          </p:nvPr>
        </p:nvGraphicFramePr>
        <p:xfrm>
          <a:off x="533400" y="4151087"/>
          <a:ext cx="6785429" cy="4892040"/>
        </p:xfrm>
        <a:graphic>
          <a:graphicData uri="http://schemas.openxmlformats.org/drawingml/2006/table">
            <a:tbl>
              <a:tblPr firstRow="1" bandRow="1">
                <a:tableStyleId>{5940675A-B579-460E-94D1-54222C63F5DA}</a:tableStyleId>
              </a:tblPr>
              <a:tblGrid>
                <a:gridCol w="3653693"/>
                <a:gridCol w="3131736"/>
              </a:tblGrid>
              <a:tr h="594102">
                <a:tc gridSpan="2">
                  <a:txBody>
                    <a:bodyPr/>
                    <a:lstStyle/>
                    <a:p>
                      <a:pPr algn="ctr"/>
                      <a:r>
                        <a:rPr lang="es-ES" sz="1400" b="1" noProof="0" dirty="0" smtClean="0">
                          <a:solidFill>
                            <a:schemeClr val="tx1"/>
                          </a:solidFill>
                        </a:rPr>
                        <a:t>Trimestre</a:t>
                      </a:r>
                      <a:r>
                        <a:rPr lang="es-ES" sz="1400" b="1" baseline="0" noProof="0" dirty="0" smtClean="0">
                          <a:solidFill>
                            <a:schemeClr val="tx1"/>
                          </a:solidFill>
                        </a:rPr>
                        <a:t> 4: Tarea de Rendimiento</a:t>
                      </a:r>
                      <a:endParaRPr lang="es-ES" sz="1400" b="1" noProof="0" dirty="0" smtClean="0">
                        <a:solidFill>
                          <a:schemeClr val="tx1"/>
                        </a:solidFill>
                      </a:endParaRPr>
                    </a:p>
                    <a:p>
                      <a:pPr algn="ctr"/>
                      <a:r>
                        <a:rPr lang="es-ES" sz="1000" b="1" baseline="0" noProof="0" dirty="0" smtClean="0">
                          <a:solidFill>
                            <a:schemeClr val="tx1"/>
                          </a:solidFill>
                        </a:rPr>
                        <a:t>Las secciones subrayadas son las que SBAC califica.</a:t>
                      </a:r>
                    </a:p>
                    <a:p>
                      <a:pPr algn="ctr"/>
                      <a:r>
                        <a:rPr lang="es-ES" sz="900" b="1" baseline="0" noProof="0" dirty="0" smtClean="0">
                          <a:solidFill>
                            <a:schemeClr val="tx1"/>
                          </a:solidFill>
                        </a:rPr>
                        <a:t>Por favor, tome </a:t>
                      </a:r>
                      <a:r>
                        <a:rPr lang="es-ES" sz="900" b="1" u="sng" baseline="0" noProof="0" dirty="0" smtClean="0">
                          <a:solidFill>
                            <a:schemeClr val="tx1"/>
                          </a:solidFill>
                          <a:effectLst/>
                        </a:rPr>
                        <a:t>2 días</a:t>
                      </a:r>
                      <a:r>
                        <a:rPr lang="es-ES" sz="900" b="1" u="none" baseline="0" noProof="0" dirty="0" smtClean="0">
                          <a:solidFill>
                            <a:schemeClr val="tx1"/>
                          </a:solidFill>
                          <a:effectLst/>
                        </a:rPr>
                        <a:t> </a:t>
                      </a:r>
                      <a:r>
                        <a:rPr lang="es-ES" sz="900" b="1" baseline="0" noProof="0" dirty="0" smtClean="0">
                          <a:solidFill>
                            <a:schemeClr val="tx1"/>
                          </a:solidFill>
                          <a:effectLst/>
                        </a:rPr>
                        <a:t> </a:t>
                      </a:r>
                      <a:r>
                        <a:rPr lang="es-ES" sz="900" b="1" baseline="0" noProof="0" dirty="0" smtClean="0">
                          <a:solidFill>
                            <a:schemeClr val="tx1"/>
                          </a:solidFill>
                        </a:rPr>
                        <a:t>para completar las tareas de rendimiento.</a:t>
                      </a:r>
                      <a:endParaRPr lang="es-ES" sz="900" b="1" noProof="0" dirty="0">
                        <a:solidFill>
                          <a:schemeClr val="tx1"/>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7346">
                <a:tc>
                  <a:txBody>
                    <a:bodyPr/>
                    <a:lstStyle/>
                    <a:p>
                      <a:pPr algn="ctr"/>
                      <a:r>
                        <a:rPr lang="es-ES" sz="1200" b="1" u="sng" noProof="0" dirty="0" smtClean="0">
                          <a:solidFill>
                            <a:schemeClr val="tx1"/>
                          </a:solidFill>
                        </a:rPr>
                        <a:t>Parte 1</a:t>
                      </a:r>
                      <a:endParaRPr lang="es-ES" sz="1200" b="1" u="sng" noProof="0" dirty="0">
                        <a:solidFill>
                          <a:schemeClr val="tx1"/>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dirty="0" smtClean="0">
                          <a:solidFill>
                            <a:schemeClr val="tx1"/>
                          </a:solidFill>
                        </a:rPr>
                        <a:t>Parte 2</a:t>
                      </a:r>
                      <a:endParaRPr lang="es-ES" sz="1200" b="1" u="sng" noProof="0" dirty="0">
                        <a:solidFill>
                          <a:schemeClr val="tx1"/>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79067">
                <a:tc>
                  <a:txBody>
                    <a:bodyPr/>
                    <a:lstStyle/>
                    <a:p>
                      <a:pPr>
                        <a:buFont typeface="Arial" pitchFamily="34" charset="0"/>
                        <a:buChar char="•"/>
                      </a:pPr>
                      <a:r>
                        <a:rPr lang="es-ES" sz="1000" noProof="0" dirty="0" smtClean="0">
                          <a:solidFill>
                            <a:schemeClr val="tx1"/>
                          </a:solidFill>
                        </a:rPr>
                        <a:t>     Actividad del salón de clase si lo desea/necesita</a:t>
                      </a:r>
                    </a:p>
                    <a:p>
                      <a:pPr>
                        <a:buFont typeface="Arial" pitchFamily="34" charset="0"/>
                        <a:buChar char="•"/>
                      </a:pPr>
                      <a:r>
                        <a:rPr lang="es-ES" sz="1000" noProof="0" dirty="0" smtClean="0">
                          <a:solidFill>
                            <a:schemeClr val="tx1"/>
                          </a:solidFill>
                        </a:rPr>
                        <a:t>     Leer</a:t>
                      </a:r>
                      <a:r>
                        <a:rPr lang="es-ES" sz="1000" baseline="0" noProof="0" dirty="0" smtClean="0">
                          <a:solidFill>
                            <a:schemeClr val="tx1"/>
                          </a:solidFill>
                        </a:rPr>
                        <a:t> dos pasajes relacionados.</a:t>
                      </a:r>
                    </a:p>
                    <a:p>
                      <a:pPr>
                        <a:buFont typeface="Arial" pitchFamily="34" charset="0"/>
                        <a:buChar char="•"/>
                      </a:pPr>
                      <a:r>
                        <a:rPr lang="es-ES" sz="1000" baseline="0" noProof="0" dirty="0" smtClean="0">
                          <a:solidFill>
                            <a:schemeClr val="tx1"/>
                          </a:solidFill>
                        </a:rPr>
                        <a:t>     Tomar notas mientras leen.</a:t>
                      </a:r>
                    </a:p>
                    <a:p>
                      <a:pPr>
                        <a:buFont typeface="Arial" pitchFamily="34" charset="0"/>
                        <a:buChar char="•"/>
                      </a:pPr>
                      <a:r>
                        <a:rPr lang="es-ES" sz="1000" baseline="0" noProof="0" dirty="0" smtClean="0">
                          <a:solidFill>
                            <a:schemeClr val="tx1"/>
                          </a:solidFill>
                        </a:rPr>
                        <a:t>     </a:t>
                      </a:r>
                      <a:r>
                        <a:rPr lang="es-ES" sz="1000" b="1" u="sng" kern="1200" baseline="0" noProof="0" dirty="0" smtClean="0">
                          <a:solidFill>
                            <a:schemeClr val="tx1"/>
                          </a:solidFill>
                          <a:latin typeface="+mn-lt"/>
                          <a:ea typeface="+mn-ea"/>
                          <a:cs typeface="+mn-cs"/>
                        </a:rPr>
                        <a:t>Contestar peguntas de respuestas múltiples (</a:t>
                      </a:r>
                      <a:r>
                        <a:rPr lang="es-ES" sz="1000" b="1" u="sng" baseline="0" noProof="0" dirty="0" smtClean="0">
                          <a:solidFill>
                            <a:schemeClr val="tx1"/>
                          </a:solidFill>
                        </a:rPr>
                        <a:t>SR) y preguntas de investigación de respuestas construidas (CR) sobre las fuentes. </a:t>
                      </a:r>
                    </a:p>
                    <a:p>
                      <a:pPr>
                        <a:buFont typeface="Arial" pitchFamily="34" charset="0"/>
                        <a:buNone/>
                      </a:pPr>
                      <a:endParaRPr lang="es-ES" sz="600" b="1" u="sng" baseline="0" noProof="0" dirty="0" smtClean="0">
                        <a:solidFill>
                          <a:schemeClr val="tx1"/>
                        </a:solidFill>
                      </a:endParaRPr>
                    </a:p>
                    <a:p>
                      <a:pPr>
                        <a:buFont typeface="Arial" pitchFamily="34" charset="0"/>
                        <a:buNone/>
                      </a:pPr>
                      <a:r>
                        <a:rPr lang="es-ES" sz="1000" b="1" u="sng" baseline="0" noProof="0" dirty="0" smtClean="0">
                          <a:solidFill>
                            <a:schemeClr val="tx1"/>
                          </a:solidFill>
                        </a:rPr>
                        <a:t>Componentes de la parte 1</a:t>
                      </a:r>
                    </a:p>
                    <a:p>
                      <a:pPr marL="182361" indent="-182361"/>
                      <a:r>
                        <a:rPr lang="es-ES" sz="900" b="1" u="sng" noProof="0" dirty="0" smtClean="0">
                          <a:solidFill>
                            <a:schemeClr val="tx1"/>
                          </a:solidFill>
                        </a:rPr>
                        <a:t>Toma de nota:</a:t>
                      </a:r>
                      <a:r>
                        <a:rPr lang="es-ES" sz="900" b="1" noProof="0" dirty="0" smtClean="0">
                          <a:solidFill>
                            <a:schemeClr val="tx1"/>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schemeClr val="tx1"/>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900" b="1" noProof="0" dirty="0" smtClean="0">
                          <a:solidFill>
                            <a:schemeClr val="tx1"/>
                          </a:solidFill>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schemeClr val="tx1"/>
                          </a:solidFill>
                        </a:rPr>
                        <a:t>. </a:t>
                      </a:r>
                      <a:r>
                        <a:rPr lang="es-ES" sz="900" noProof="0" dirty="0" smtClean="0">
                          <a:solidFill>
                            <a:schemeClr val="tx1"/>
                          </a:solidFill>
                        </a:rPr>
                        <a:t>Por favor, haga que los estudiantes practiquen usando la página de tomar notas en este</a:t>
                      </a:r>
                      <a:r>
                        <a:rPr lang="es-ES" sz="900" noProof="0" dirty="0" smtClean="0">
                          <a:solidFill>
                            <a:schemeClr val="tx1"/>
                          </a:solidFill>
                          <a:effectLst>
                            <a:outerShdw blurRad="38100" dist="38100" dir="2700000" algn="tl">
                              <a:srgbClr val="000000">
                                <a:alpha val="43137"/>
                              </a:srgbClr>
                            </a:outerShdw>
                          </a:effectLst>
                        </a:rPr>
                        <a:t> </a:t>
                      </a:r>
                      <a:r>
                        <a:rPr lang="es-ES" sz="900" noProof="0" dirty="0" smtClean="0">
                          <a:solidFill>
                            <a:schemeClr val="tx1"/>
                          </a:solidFill>
                        </a:rPr>
                        <a:t>documento</a:t>
                      </a:r>
                      <a:r>
                        <a:rPr lang="es-ES" sz="900" noProof="0" dirty="0" smtClean="0">
                          <a:solidFill>
                            <a:schemeClr val="tx1"/>
                          </a:solidFill>
                          <a:effectLst>
                            <a:outerShdw blurRad="38100" dist="38100" dir="2700000" algn="tl">
                              <a:srgbClr val="000000">
                                <a:alpha val="43137"/>
                              </a:srgbClr>
                            </a:outerShdw>
                          </a:effectLst>
                        </a:rPr>
                        <a:t> </a:t>
                      </a:r>
                      <a:r>
                        <a:rPr lang="es-ES" sz="900" b="1" u="sng" noProof="0" dirty="0" smtClean="0">
                          <a:solidFill>
                            <a:schemeClr val="tx1"/>
                          </a:solidFill>
                          <a:effectLst/>
                        </a:rPr>
                        <a:t>antes </a:t>
                      </a:r>
                      <a:r>
                        <a:rPr lang="es-ES" sz="900" noProof="0" dirty="0" smtClean="0">
                          <a:solidFill>
                            <a:schemeClr val="tx1"/>
                          </a:solidFill>
                        </a:rPr>
                        <a:t>de la evaluación, si es que decide usarla.   </a:t>
                      </a:r>
                    </a:p>
                    <a:p>
                      <a:pPr marL="182361" indent="-182361"/>
                      <a:endParaRPr lang="es-ES" sz="300" i="1" noProof="0" dirty="0" smtClean="0">
                        <a:solidFill>
                          <a:schemeClr val="tx1"/>
                        </a:solidFill>
                      </a:endParaRPr>
                    </a:p>
                    <a:p>
                      <a:pPr marL="182361" indent="-182361"/>
                      <a:r>
                        <a:rPr lang="es-ES" sz="900" b="1" u="sng" noProof="0" dirty="0" smtClean="0">
                          <a:solidFill>
                            <a:schemeClr val="tx1"/>
                          </a:solidFill>
                        </a:rPr>
                        <a:t>Investigación</a:t>
                      </a:r>
                      <a:r>
                        <a:rPr lang="es-ES" sz="900" b="1" noProof="0" dirty="0" smtClean="0">
                          <a:solidFill>
                            <a:schemeClr val="tx1"/>
                          </a:solidFill>
                        </a:rPr>
                        <a:t>: </a:t>
                      </a:r>
                    </a:p>
                    <a:p>
                      <a:pPr marL="182361" indent="-182361"/>
                      <a:r>
                        <a:rPr lang="es-ES" sz="900" b="1" noProof="0" dirty="0" smtClean="0">
                          <a:solidFill>
                            <a:schemeClr val="tx1"/>
                          </a:solidFill>
                        </a:rPr>
                        <a:t>       </a:t>
                      </a:r>
                      <a:r>
                        <a:rPr lang="es-ES" sz="900" noProof="0" dirty="0" smtClean="0">
                          <a:solidFill>
                            <a:schemeClr val="tx1"/>
                          </a:solidFill>
                        </a:rPr>
                        <a:t>En la </a:t>
                      </a:r>
                      <a:r>
                        <a:rPr lang="es-ES" sz="900" b="0" u="none" noProof="0" dirty="0" smtClean="0">
                          <a:solidFill>
                            <a:schemeClr val="tx1"/>
                          </a:solidFill>
                        </a:rPr>
                        <a:t>Parte 1 </a:t>
                      </a:r>
                      <a:r>
                        <a:rPr lang="es-ES" sz="900" noProof="0" dirty="0" smtClean="0">
                          <a:solidFill>
                            <a:schemeClr val="tx1"/>
                          </a:solidFill>
                        </a:rPr>
                        <a:t>de una tarea de rendimiento los estudiantes contestan por escrito preguntas de respuestas construidas (CR) para medir su habilidad de utilizar las </a:t>
                      </a:r>
                      <a:r>
                        <a:rPr lang="es-ES" sz="900" b="1" u="sng" noProof="0" dirty="0" smtClean="0">
                          <a:solidFill>
                            <a:schemeClr val="tx1"/>
                          </a:solidFill>
                        </a:rPr>
                        <a:t>destrezas de investigación </a:t>
                      </a:r>
                      <a:r>
                        <a:rPr lang="es-ES" sz="900" b="0" u="none" noProof="0" dirty="0" smtClean="0">
                          <a:solidFill>
                            <a:schemeClr val="tx1"/>
                          </a:solidFill>
                        </a:rPr>
                        <a:t>necesarias para completar dicha tarea de rendimiento.</a:t>
                      </a:r>
                      <a:r>
                        <a:rPr lang="es-ES" sz="900" noProof="0" dirty="0" smtClean="0">
                          <a:solidFill>
                            <a:schemeClr val="tx1"/>
                          </a:solidFill>
                        </a:rPr>
                        <a:t> Estas preguntas CR </a:t>
                      </a:r>
                      <a:r>
                        <a:rPr lang="es-ES" sz="900" b="1" u="sng" noProof="0" dirty="0" smtClean="0">
                          <a:solidFill>
                            <a:schemeClr val="tx1"/>
                          </a:solidFill>
                        </a:rPr>
                        <a:t>son calificadas</a:t>
                      </a:r>
                      <a:r>
                        <a:rPr lang="es-ES" sz="900" b="1" noProof="0" dirty="0" smtClean="0">
                          <a:solidFill>
                            <a:schemeClr val="tx1"/>
                          </a:solidFill>
                        </a:rPr>
                        <a:t> </a:t>
                      </a:r>
                      <a:r>
                        <a:rPr lang="es-ES" sz="900" noProof="0" dirty="0" smtClean="0">
                          <a:solidFill>
                            <a:schemeClr val="tx1"/>
                          </a:solidFill>
                        </a:rPr>
                        <a:t>usando las Rúbricas de Investigación SBAC, en lugar de las rúbricas de respuestas</a:t>
                      </a:r>
                      <a:r>
                        <a:rPr lang="es-ES" sz="900" baseline="0" noProof="0" dirty="0" smtClean="0">
                          <a:solidFill>
                            <a:schemeClr val="tx1"/>
                          </a:solidFill>
                        </a:rPr>
                        <a:t> de lectura.  </a:t>
                      </a:r>
                      <a:endParaRPr lang="es-ES" sz="900" b="1" u="sng" baseline="0" noProof="0" dirty="0" smtClean="0">
                        <a:solidFill>
                          <a:schemeClr val="tx1"/>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Arial" pitchFamily="34" charset="0"/>
                        <a:buChar char="•"/>
                        <a:tabLst/>
                        <a:defRPr/>
                      </a:pPr>
                      <a:r>
                        <a:rPr lang="es-ES" sz="1000" noProof="0" dirty="0" smtClean="0">
                          <a:solidFill>
                            <a:schemeClr val="tx1"/>
                          </a:solidFill>
                        </a:rPr>
                        <a:t>     </a:t>
                      </a:r>
                      <a:r>
                        <a:rPr lang="es-ES" sz="1000" b="1" u="none" baseline="0" noProof="0" dirty="0" smtClean="0">
                          <a:solidFill>
                            <a:schemeClr val="tx1"/>
                          </a:solidFill>
                        </a:rPr>
                        <a:t>Actividad de clase</a:t>
                      </a:r>
                      <a:endParaRPr lang="es-ES" sz="1000" b="1" u="none" noProof="0" dirty="0" smtClean="0">
                        <a:solidFill>
                          <a:schemeClr val="tx1"/>
                        </a:solidFill>
                      </a:endParaRPr>
                    </a:p>
                    <a:p>
                      <a:pPr marL="168275" indent="-168275">
                        <a:buFont typeface="Arial" pitchFamily="34" charset="0"/>
                        <a:buChar char="•"/>
                      </a:pPr>
                      <a:r>
                        <a:rPr lang="es-ES" sz="1000" noProof="0" dirty="0" smtClean="0">
                          <a:solidFill>
                            <a:schemeClr val="tx1"/>
                          </a:solidFill>
                        </a:rPr>
                        <a:t> Planifica tu ensayo</a:t>
                      </a:r>
                      <a:r>
                        <a:rPr lang="es-ES" sz="1000" baseline="0" noProof="0" dirty="0" smtClean="0">
                          <a:solidFill>
                            <a:schemeClr val="tx1"/>
                          </a:solidFill>
                        </a:rPr>
                        <a:t> (escribir las ideas).</a:t>
                      </a:r>
                    </a:p>
                    <a:p>
                      <a:pPr marL="168275" indent="-168275">
                        <a:buFont typeface="Arial" pitchFamily="34" charset="0"/>
                        <a:buChar char="•"/>
                      </a:pPr>
                      <a:r>
                        <a:rPr lang="es-ES" sz="1000" baseline="0" noProof="0" dirty="0" smtClean="0">
                          <a:solidFill>
                            <a:schemeClr val="tx1"/>
                          </a:solidFill>
                        </a:rPr>
                        <a:t> Escribir, Revisar y Editar (W.2.5)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chemeClr val="tx1"/>
                          </a:solidFill>
                          <a:latin typeface="+mn-lt"/>
                          <a:ea typeface="+mn-ea"/>
                          <a:cs typeface="+mn-cs"/>
                        </a:rPr>
                        <a:t>Escribir una Composición completa o un Discurso </a:t>
                      </a:r>
                    </a:p>
                    <a:p>
                      <a:pPr>
                        <a:buFont typeface="Arial" pitchFamily="34" charset="0"/>
                        <a:buNone/>
                      </a:pPr>
                      <a:endParaRPr lang="es-ES" sz="1000" b="1" u="sng" noProof="0" dirty="0" smtClean="0">
                        <a:solidFill>
                          <a:schemeClr val="tx1"/>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chemeClr val="tx1"/>
                          </a:solidFill>
                        </a:rPr>
                        <a:t>Componentes de la parte 2</a:t>
                      </a:r>
                    </a:p>
                    <a:p>
                      <a:pPr>
                        <a:buFont typeface="Arial" pitchFamily="34" charset="0"/>
                        <a:buNone/>
                      </a:pPr>
                      <a:r>
                        <a:rPr lang="es-ES" sz="900" b="1" i="0" u="sng" noProof="0" dirty="0" smtClean="0">
                          <a:solidFill>
                            <a:schemeClr val="tx1"/>
                          </a:solidFill>
                          <a:effectLst/>
                        </a:rPr>
                        <a:t>Planificar</a:t>
                      </a:r>
                      <a:endParaRPr lang="es-ES" sz="900" noProof="0" dirty="0" smtClean="0">
                        <a:solidFill>
                          <a:schemeClr val="tx1"/>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p>
                    <a:p>
                      <a:pPr>
                        <a:buFont typeface="Arial" pitchFamily="34" charset="0"/>
                        <a:buNone/>
                      </a:pPr>
                      <a:r>
                        <a:rPr lang="es-ES" sz="900" b="1" u="sng" noProof="0" dirty="0" smtClean="0">
                          <a:solidFill>
                            <a:schemeClr val="tx1"/>
                          </a:solidFill>
                        </a:rPr>
                        <a:t>Escribir,</a:t>
                      </a:r>
                      <a:r>
                        <a:rPr lang="es-ES" sz="900" b="1" u="sng" baseline="0" noProof="0" dirty="0" smtClean="0">
                          <a:solidFill>
                            <a:schemeClr val="tx1"/>
                          </a:solidFill>
                        </a:rPr>
                        <a:t> Revisar, Editar</a:t>
                      </a:r>
                      <a:endParaRPr lang="es-ES" sz="900" b="1" u="sng" noProof="0" dirty="0" smtClean="0">
                        <a:solidFill>
                          <a:schemeClr val="tx1"/>
                        </a:solidFill>
                      </a:endParaRPr>
                    </a:p>
                    <a:p>
                      <a:pPr marL="169863" marR="0" lvl="0" indent="-169863" algn="l" defTabSz="1018824" rtl="0" eaLnBrk="1" fontAlgn="auto" latinLnBrk="0" hangingPunct="1">
                        <a:lnSpc>
                          <a:spcPct val="100000"/>
                        </a:lnSpc>
                        <a:spcBef>
                          <a:spcPts val="0"/>
                        </a:spcBef>
                        <a:spcAft>
                          <a:spcPts val="0"/>
                        </a:spcAft>
                        <a:buClrTx/>
                        <a:buSzTx/>
                        <a:buFont typeface="Arial" pitchFamily="34" charset="0"/>
                        <a:buNone/>
                        <a:tabLst/>
                        <a:defRPr/>
                      </a:pPr>
                      <a:r>
                        <a:rPr lang="es-ES" sz="900" b="0" u="none" baseline="0" noProof="0" dirty="0" smtClean="0">
                          <a:solidFill>
                            <a:schemeClr val="tx1"/>
                          </a:solidFill>
                        </a:rPr>
                        <a:t>      </a:t>
                      </a:r>
                      <a:r>
                        <a:rPr kumimoji="0" lang="es-419" sz="900" b="0" i="0" u="none" strike="noStrike" kern="1200" cap="none" spc="0" normalizeH="0" baseline="0" noProof="0" dirty="0" smtClean="0">
                          <a:ln>
                            <a:noFill/>
                          </a:ln>
                          <a:solidFill>
                            <a:schemeClr val="tx1"/>
                          </a:solidFill>
                          <a:effectLst/>
                          <a:uLnTx/>
                          <a:uFillTx/>
                          <a:latin typeface="+mn-lt"/>
                          <a:ea typeface="+mn-ea"/>
                          <a:cs typeface="+mn-cs"/>
                        </a:rPr>
                        <a:t> Los estudiantes  escriben un borrador, revisan y editan su escrito. Las herramientas de procesadores de palabras deben estar disponibles para verificar la ortografía (pero no la gramática). Este protocolo se enfoca en los elementos clave de la </a:t>
                      </a:r>
                      <a:r>
                        <a:rPr kumimoji="0" lang="es-419" sz="900" b="1" i="0" u="none" strike="noStrike" kern="1200" cap="none" spc="0" normalizeH="0" baseline="0" noProof="0" dirty="0" smtClean="0">
                          <a:ln>
                            <a:noFill/>
                          </a:ln>
                          <a:solidFill>
                            <a:schemeClr val="tx1"/>
                          </a:solidFill>
                          <a:effectLst/>
                          <a:uLnTx/>
                          <a:uFillTx/>
                          <a:latin typeface="+mn-lt"/>
                          <a:ea typeface="+mn-ea"/>
                          <a:cs typeface="+mn-cs"/>
                        </a:rPr>
                        <a:t>escritura de artículos de opinión</a:t>
                      </a:r>
                      <a:r>
                        <a:rPr kumimoji="0" lang="es-419" sz="900" b="1" i="0" u="none" strike="noStrike" kern="1200" cap="none" spc="0" normalizeH="0" baseline="0" noProof="0" dirty="0" smtClean="0">
                          <a:ln>
                            <a:noFill/>
                          </a:ln>
                          <a:solidFill>
                            <a:schemeClr val="tx1"/>
                          </a:solidFill>
                          <a:effectLst/>
                          <a:uLnTx/>
                          <a:uFillTx/>
                          <a:latin typeface="+mn-lt"/>
                          <a:ea typeface="Calibri"/>
                          <a:cs typeface="Calibri"/>
                        </a:rPr>
                        <a:t>:</a:t>
                      </a:r>
                      <a:endParaRPr kumimoji="0" lang="es-419" sz="900" b="1" i="0" u="none" strike="noStrike" kern="1200" cap="none" spc="0" normalizeH="0" baseline="0" noProof="0" dirty="0" smtClean="0">
                        <a:ln>
                          <a:noFill/>
                        </a:ln>
                        <a:solidFill>
                          <a:schemeClr val="tx1"/>
                        </a:solidFill>
                        <a:effectLst/>
                        <a:uLnTx/>
                        <a:uFillTx/>
                        <a:latin typeface="+mn-lt"/>
                        <a:ea typeface="Calibri"/>
                        <a:cs typeface="Times New Roman"/>
                      </a:endParaRP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schemeClr val="tx1"/>
                          </a:solidFill>
                          <a:effectLst/>
                          <a:uLnTx/>
                          <a:uFillTx/>
                          <a:latin typeface="+mn-lt"/>
                          <a:ea typeface="Calibri"/>
                          <a:cs typeface="Times New Roman"/>
                        </a:rPr>
                        <a:t>Establecer el propósito/enfoque</a:t>
                      </a:r>
                      <a:r>
                        <a:rPr kumimoji="0" lang="es-419" sz="900" b="0" i="0" u="none" strike="noStrike" kern="1200" cap="none" spc="0" normalizeH="0" baseline="0" noProof="0" dirty="0" smtClean="0">
                          <a:ln>
                            <a:noFill/>
                          </a:ln>
                          <a:solidFill>
                            <a:schemeClr val="tx1"/>
                          </a:solidFill>
                          <a:effectLst/>
                          <a:uLnTx/>
                          <a:uFillTx/>
                          <a:latin typeface="+mn-lt"/>
                          <a:ea typeface="Calibri"/>
                          <a:cs typeface="Times New Roman"/>
                        </a:rPr>
                        <a:t>:  ¿Estableces tu opinión claramente?  ¿Te mantienes en el tema?</a:t>
                      </a: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schemeClr val="tx1"/>
                          </a:solidFill>
                          <a:effectLst/>
                          <a:uLnTx/>
                          <a:uFillTx/>
                          <a:latin typeface="+mn-lt"/>
                          <a:ea typeface="Calibri"/>
                          <a:cs typeface="Times New Roman"/>
                        </a:rPr>
                        <a:t>Organización: </a:t>
                      </a:r>
                      <a:r>
                        <a:rPr kumimoji="0" lang="es-419" sz="900" b="0" i="0" u="none" strike="noStrike" kern="1200" cap="none" spc="0" normalizeH="0" baseline="0" noProof="0" dirty="0" smtClean="0">
                          <a:ln>
                            <a:noFill/>
                          </a:ln>
                          <a:solidFill>
                            <a:schemeClr val="tx1"/>
                          </a:solidFill>
                          <a:effectLst/>
                          <a:uLnTx/>
                          <a:uFillTx/>
                          <a:latin typeface="+mn-lt"/>
                          <a:ea typeface="Calibri"/>
                          <a:cs typeface="Times New Roman"/>
                        </a:rPr>
                        <a:t> ¿Fluyen tus ideas lógicamente desde la introducción hasta  la conclusión?  ¿Utilizas transiciones efectivas?</a:t>
                      </a: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schemeClr val="tx1"/>
                          </a:solidFill>
                          <a:effectLst/>
                          <a:uLnTx/>
                          <a:uFillTx/>
                          <a:latin typeface="+mn-lt"/>
                          <a:ea typeface="Calibri"/>
                          <a:cs typeface="Times New Roman"/>
                        </a:rPr>
                        <a:t>Elaboración de evidencia:  </a:t>
                      </a:r>
                      <a:r>
                        <a:rPr kumimoji="0" lang="es-419" sz="900" b="0" i="0" u="none" strike="noStrike" kern="1200" cap="none" spc="0" normalizeH="0" baseline="0" noProof="0" dirty="0" smtClean="0">
                          <a:ln>
                            <a:noFill/>
                          </a:ln>
                          <a:solidFill>
                            <a:schemeClr val="tx1"/>
                          </a:solidFill>
                          <a:effectLst/>
                          <a:uLnTx/>
                          <a:uFillTx/>
                          <a:latin typeface="+mn-lt"/>
                          <a:ea typeface="Calibri"/>
                          <a:cs typeface="Times New Roman"/>
                        </a:rPr>
                        <a:t>¿Proporcionas evidencias sobre tus opiniones tomadas de las fuentes de información, y elaboras utilizando información específica?</a:t>
                      </a: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schemeClr val="tx1"/>
                          </a:solidFill>
                          <a:effectLst/>
                          <a:uLnTx/>
                          <a:uFillTx/>
                          <a:latin typeface="+mn-lt"/>
                          <a:ea typeface="Calibri"/>
                          <a:cs typeface="Times New Roman"/>
                        </a:rPr>
                        <a:t>Lenguaje y Vocabulario</a:t>
                      </a:r>
                      <a:r>
                        <a:rPr kumimoji="0" lang="es-419" sz="900" b="0" i="0" u="none" strike="noStrike" kern="1200" cap="none" spc="0" normalizeH="0" baseline="0" noProof="0" dirty="0" smtClean="0">
                          <a:ln>
                            <a:noFill/>
                          </a:ln>
                          <a:solidFill>
                            <a:schemeClr val="tx1"/>
                          </a:solidFill>
                          <a:effectLst/>
                          <a:uLnTx/>
                          <a:uFillTx/>
                          <a:latin typeface="+mn-lt"/>
                          <a:ea typeface="Calibri"/>
                          <a:cs typeface="Times New Roman"/>
                        </a:rPr>
                        <a:t>:  ¿Expresas tus ideas efectivamente?  ¿Utilizas un lenguaje preciso que es apropiado para tu público y tu propósito?</a:t>
                      </a: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schemeClr val="tx1"/>
                          </a:solidFill>
                          <a:effectLst/>
                          <a:uLnTx/>
                          <a:uFillTx/>
                          <a:latin typeface="+mn-lt"/>
                          <a:ea typeface="Calibri"/>
                          <a:cs typeface="Times New Roman"/>
                        </a:rPr>
                        <a:t>Convenciones:  </a:t>
                      </a:r>
                      <a:r>
                        <a:rPr kumimoji="0" lang="es-419" sz="900" b="0" i="0" u="none" strike="noStrike" kern="1200" cap="none" spc="0" normalizeH="0" baseline="0" noProof="0" dirty="0" smtClean="0">
                          <a:ln>
                            <a:noFill/>
                          </a:ln>
                          <a:solidFill>
                            <a:schemeClr val="tx1"/>
                          </a:solidFill>
                          <a:effectLst/>
                          <a:uLnTx/>
                          <a:uFillTx/>
                          <a:latin typeface="+mn-lt"/>
                          <a:ea typeface="Calibri"/>
                          <a:cs typeface="Times New Roman"/>
                        </a:rPr>
                        <a:t>¿Utilizas correctamente los signos de puntuación, letras mayúsculas y la ortografía?</a:t>
                      </a:r>
                      <a:endParaRPr lang="es-ES" sz="900" b="1" u="sng" noProof="0" dirty="0" smtClean="0">
                        <a:solidFill>
                          <a:schemeClr val="tx1"/>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53571" y="9086030"/>
            <a:ext cx="7104743" cy="547809"/>
          </a:xfrm>
          <a:prstGeom prst="rect">
            <a:avLst/>
          </a:prstGeom>
          <a:noFill/>
        </p:spPr>
        <p:txBody>
          <a:bodyPr wrap="square" lIns="90880" tIns="45440" rIns="90880" bIns="45440">
            <a:spAutoFit/>
          </a:bodyPr>
          <a:lstStyle/>
          <a:p>
            <a:pPr defTabSz="1018809"/>
            <a:r>
              <a:rPr lang="es-MX" sz="943" b="1" kern="1200" dirty="0">
                <a:solidFill>
                  <a:prstClr val="black"/>
                </a:solidFill>
                <a:latin typeface="Calibri"/>
                <a:ea typeface="+mn-ea"/>
                <a:cs typeface="+mn-cs"/>
              </a:rPr>
              <a:t>No hay preguntas/elementos de tecnología (TE). Nota:  Se </a:t>
            </a:r>
            <a:r>
              <a:rPr lang="es-MX" sz="943" b="1" i="1" u="sng" kern="1200" dirty="0">
                <a:solidFill>
                  <a:prstClr val="black"/>
                </a:solidFill>
                <a:latin typeface="Calibri"/>
                <a:ea typeface="+mn-ea"/>
                <a:cs typeface="+mn-cs"/>
              </a:rPr>
              <a:t>recomienda enfáticamente </a:t>
            </a:r>
            <a:r>
              <a:rPr lang="es-MX" sz="943" b="1" kern="1200" dirty="0">
                <a:solidFill>
                  <a:prstClr val="black"/>
                </a:solidFill>
                <a:latin typeface="Calibri"/>
                <a:ea typeface="+mn-ea"/>
                <a:cs typeface="+mn-cs"/>
              </a:rPr>
              <a:t>que los estudiantes tengan experiencia con los siguientes tipos de tareas, en varios lugares de práctica educativa en línea (internet), ya que éstas no  están en las evaluaciones de primaria </a:t>
            </a:r>
            <a:r>
              <a:rPr lang="es-MX" sz="943" b="1" kern="1200" dirty="0" smtClean="0">
                <a:solidFill>
                  <a:prstClr val="black"/>
                </a:solidFill>
                <a:latin typeface="Calibri"/>
                <a:ea typeface="+mn-ea"/>
                <a:cs typeface="+mn-cs"/>
              </a:rPr>
              <a:t>de </a:t>
            </a:r>
            <a:r>
              <a:rPr lang="es-MX" sz="943" b="1" kern="1200" dirty="0">
                <a:solidFill>
                  <a:prstClr val="black"/>
                </a:solidFill>
                <a:latin typeface="Calibri"/>
                <a:ea typeface="+mn-ea"/>
                <a:cs typeface="+mn-cs"/>
              </a:rPr>
              <a:t>HSD: </a:t>
            </a:r>
            <a:r>
              <a:rPr lang="es-MX" sz="943" i="1" kern="1200" dirty="0">
                <a:solidFill>
                  <a:prstClr val="black"/>
                </a:solidFill>
                <a:latin typeface="Calibri"/>
                <a:ea typeface="+mn-ea"/>
                <a:cs typeface="+mn-cs"/>
              </a:rPr>
              <a:t>reordenar texto, seleccionar y cambiar texto, seleccionar texto, seleccionar de un menú desplegable (</a:t>
            </a:r>
            <a:r>
              <a:rPr lang="es-MX" sz="838" i="1" kern="1200" dirty="0" err="1">
                <a:solidFill>
                  <a:prstClr val="black"/>
                </a:solidFill>
                <a:latin typeface="Calibri"/>
                <a:ea typeface="+mn-ea"/>
                <a:cs typeface="+mn-cs"/>
              </a:rPr>
              <a:t>drop-down</a:t>
            </a:r>
            <a:r>
              <a:rPr lang="es-MX" sz="943" i="1" kern="1200" dirty="0">
                <a:solidFill>
                  <a:prstClr val="black"/>
                </a:solidFill>
                <a:latin typeface="Calibri"/>
                <a:ea typeface="+mn-ea"/>
                <a:cs typeface="+mn-cs"/>
              </a:rPr>
              <a:t>).</a:t>
            </a:r>
          </a:p>
        </p:txBody>
      </p:sp>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defTabSz="1018809"/>
            <a:r>
              <a:rPr lang="es-ES" sz="1362" b="1" kern="1200" dirty="0">
                <a:solidFill>
                  <a:prstClr val="black"/>
                </a:solidFill>
                <a:latin typeface="Calibri"/>
                <a:ea typeface="+mn-ea"/>
                <a:cs typeface="+mn-cs"/>
              </a:rPr>
              <a:t>Acerca de esta evaluación</a:t>
            </a:r>
          </a:p>
          <a:p>
            <a:pPr defTabSz="1018809"/>
            <a:endParaRPr lang="es-ES" sz="210" b="1" kern="1200" dirty="0">
              <a:solidFill>
                <a:prstClr val="black"/>
              </a:solidFill>
              <a:latin typeface="Calibri"/>
              <a:ea typeface="+mn-ea"/>
              <a:cs typeface="+mn-cs"/>
            </a:endParaRPr>
          </a:p>
          <a:p>
            <a:pPr defTabSz="1018809"/>
            <a:r>
              <a:rPr lang="es-ES" sz="1048" b="1" kern="1200" dirty="0">
                <a:solidFill>
                  <a:prstClr val="black"/>
                </a:solidFill>
                <a:latin typeface="Calibri"/>
                <a:ea typeface="+mn-ea"/>
                <a:cs typeface="+mn-cs"/>
              </a:rPr>
              <a:t>Esta evaluación incluye:  </a:t>
            </a:r>
            <a:r>
              <a:rPr lang="es-ES" sz="1048" kern="1200" dirty="0">
                <a:solidFill>
                  <a:prstClr val="black"/>
                </a:solidFill>
                <a:latin typeface="Calibri"/>
                <a:ea typeface="+mn-ea"/>
                <a:cs typeface="+mn-cs"/>
              </a:rPr>
              <a:t>Respuestas de selección múltiple, Respuesta construida y una Tarea de Rendimiento.</a:t>
            </a:r>
          </a:p>
        </p:txBody>
      </p:sp>
      <p:sp>
        <p:nvSpPr>
          <p:cNvPr id="13" name="Slide Number Placeholder 12"/>
          <p:cNvSpPr>
            <a:spLocks noGrp="1"/>
          </p:cNvSpPr>
          <p:nvPr>
            <p:ph type="sldNum" sz="quarter" idx="12"/>
          </p:nvPr>
        </p:nvSpPr>
        <p:spPr>
          <a:xfrm>
            <a:off x="6703241" y="9313489"/>
            <a:ext cx="842010" cy="535517"/>
          </a:xfrm>
        </p:spPr>
        <p:txBody>
          <a:bodyPr/>
          <a:lstStyle/>
          <a:p>
            <a:fld id="{F177B04D-AEB5-43ED-B9BA-B3D1EC9C9067}" type="slidenum">
              <a:rPr lang="en-US" sz="1200" smtClean="0">
                <a:solidFill>
                  <a:prstClr val="black">
                    <a:tint val="75000"/>
                  </a:prstClr>
                </a:solidFill>
                <a:latin typeface="+mn-lt"/>
              </a:rPr>
              <a:pPr/>
              <a:t>10</a:t>
            </a:fld>
            <a:endParaRPr lang="en-US" sz="1200" dirty="0">
              <a:solidFill>
                <a:prstClr val="black">
                  <a:tint val="75000"/>
                </a:prstClr>
              </a:solidFill>
              <a:latin typeface="+mn-lt"/>
            </a:endParaRPr>
          </a:p>
        </p:txBody>
      </p:sp>
    </p:spTree>
    <p:extLst>
      <p:ext uri="{BB962C8B-B14F-4D97-AF65-F5344CB8AC3E}">
        <p14:creationId xmlns:p14="http://schemas.microsoft.com/office/powerpoint/2010/main" val="1540821720"/>
      </p:ext>
    </p:extLst>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720" y="2651459"/>
            <a:ext cx="7426960" cy="287543"/>
          </a:xfrm>
          <a:prstGeom prst="rect">
            <a:avLst/>
          </a:prstGeom>
          <a:noFill/>
        </p:spPr>
        <p:txBody>
          <a:bodyPr wrap="square" lIns="101881" tIns="50941" rIns="101881" bIns="50941" rtlCol="0">
            <a:spAutoFit/>
          </a:bodyPr>
          <a:lstStyle/>
          <a:p>
            <a:r>
              <a:rPr lang="es-419" sz="1200" dirty="0" smtClean="0"/>
              <a:t>Nombre______________________  Pasaje ________________________ Idea central  _____________________</a:t>
            </a:r>
            <a:endParaRPr lang="es-419" sz="1200" dirty="0"/>
          </a:p>
        </p:txBody>
      </p:sp>
      <p:sp>
        <p:nvSpPr>
          <p:cNvPr id="8" name="TextBox 7"/>
          <p:cNvSpPr txBox="1"/>
          <p:nvPr/>
        </p:nvSpPr>
        <p:spPr>
          <a:xfrm>
            <a:off x="172720" y="181483"/>
            <a:ext cx="7426960" cy="533764"/>
          </a:xfrm>
          <a:prstGeom prst="rect">
            <a:avLst/>
          </a:prstGeom>
          <a:solidFill>
            <a:schemeClr val="bg2">
              <a:lumMod val="90000"/>
            </a:schemeClr>
          </a:solidFill>
        </p:spPr>
        <p:txBody>
          <a:bodyPr wrap="square" lIns="101881" tIns="50941" rIns="101881" bIns="50941" rtlCol="0">
            <a:spAutoFit/>
          </a:bodyPr>
          <a:lstStyle/>
          <a:p>
            <a:r>
              <a:rPr lang="es-419" sz="1600" b="1" dirty="0" smtClean="0"/>
              <a:t>Instrucciones del maestro</a:t>
            </a:r>
            <a:r>
              <a:rPr lang="es-419" sz="1600" b="1" dirty="0"/>
              <a:t>: </a:t>
            </a:r>
            <a:r>
              <a:rPr lang="es-419" sz="1600" b="1" dirty="0" smtClean="0"/>
              <a:t>Hoja </a:t>
            </a:r>
            <a:r>
              <a:rPr lang="es-419" sz="1600" b="1" dirty="0"/>
              <a:t>para tomar notas </a:t>
            </a:r>
            <a:r>
              <a:rPr lang="es-419" sz="1600" b="1" dirty="0" smtClean="0"/>
              <a:t> sobre la </a:t>
            </a:r>
            <a:r>
              <a:rPr lang="es-419" sz="1600" b="1" dirty="0"/>
              <a:t>idea central </a:t>
            </a:r>
            <a:r>
              <a:rPr lang="es-419" sz="1600" b="1" dirty="0" smtClean="0"/>
              <a:t>- Grado 6</a:t>
            </a:r>
          </a:p>
          <a:p>
            <a:r>
              <a:rPr lang="es-419" sz="1200" dirty="0" smtClean="0"/>
              <a:t>(Esta reemplaza la página anterior para tomar notas investigativas, con el permiso del autor) </a:t>
            </a:r>
          </a:p>
        </p:txBody>
      </p:sp>
      <p:sp>
        <p:nvSpPr>
          <p:cNvPr id="2" name="Slide Number Placeholder 1"/>
          <p:cNvSpPr>
            <a:spLocks noGrp="1"/>
          </p:cNvSpPr>
          <p:nvPr>
            <p:ph type="sldNum" sz="quarter" idx="12"/>
          </p:nvPr>
        </p:nvSpPr>
        <p:spPr>
          <a:xfrm>
            <a:off x="6557963" y="9296400"/>
            <a:ext cx="842010" cy="535517"/>
          </a:xfrm>
        </p:spPr>
        <p:txBody>
          <a:bodyPr/>
          <a:lstStyle/>
          <a:p>
            <a:fld id="{F177B04D-AEB5-43ED-B9BA-B3D1EC9C9067}" type="slidenum">
              <a:rPr lang="es-419" smtClean="0"/>
              <a:pPr/>
              <a:t>11</a:t>
            </a:fld>
            <a:endParaRPr lang="es-419" dirty="0"/>
          </a:p>
        </p:txBody>
      </p:sp>
      <p:sp>
        <p:nvSpPr>
          <p:cNvPr id="4" name="TextBox 3"/>
          <p:cNvSpPr txBox="1"/>
          <p:nvPr/>
        </p:nvSpPr>
        <p:spPr>
          <a:xfrm>
            <a:off x="172720" y="717828"/>
            <a:ext cx="7227253" cy="1785104"/>
          </a:xfrm>
          <a:prstGeom prst="rect">
            <a:avLst/>
          </a:prstGeom>
          <a:noFill/>
        </p:spPr>
        <p:txBody>
          <a:bodyPr wrap="square" rtlCol="0">
            <a:spAutoFit/>
          </a:bodyPr>
          <a:lstStyle/>
          <a:p>
            <a:r>
              <a:rPr lang="es-419" sz="1400" b="1" u="sng" dirty="0" smtClean="0"/>
              <a:t>Instrucciones para el maestro</a:t>
            </a:r>
            <a:r>
              <a:rPr lang="es-419" sz="1200" b="1" u="sng" dirty="0" smtClean="0"/>
              <a:t>: </a:t>
            </a:r>
          </a:p>
          <a:p>
            <a:r>
              <a:rPr lang="es-419" sz="1200" b="1" dirty="0" smtClean="0"/>
              <a:t>Utilice este proceso para enseñar a los estudiantes cómo contestar una pregunta relacionada a la idea central </a:t>
            </a:r>
          </a:p>
          <a:p>
            <a:endParaRPr lang="es-419" sz="1200" b="1" dirty="0" smtClean="0"/>
          </a:p>
          <a:p>
            <a:r>
              <a:rPr lang="es-419" sz="1200" b="1" dirty="0" smtClean="0"/>
              <a:t>Asegúrese de:</a:t>
            </a:r>
          </a:p>
          <a:p>
            <a:pPr marL="171450" indent="-171450">
              <a:buFont typeface="Arial" panose="020B0604020202020204" pitchFamily="34" charset="0"/>
              <a:buChar char="•"/>
            </a:pPr>
            <a:r>
              <a:rPr lang="es-419" sz="1200" b="1" dirty="0" smtClean="0"/>
              <a:t>modelar cómo volver a plantear (modificar) la pregunta en la oración temática;</a:t>
            </a:r>
          </a:p>
          <a:p>
            <a:pPr marL="171450" indent="-171450">
              <a:buFont typeface="Arial" panose="020B0604020202020204" pitchFamily="34" charset="0"/>
              <a:buChar char="•"/>
            </a:pPr>
            <a:r>
              <a:rPr lang="es-419" sz="1200" b="1" dirty="0" smtClean="0"/>
              <a:t>que los estudiantes sepan cómo utilizar citas directas del texto;</a:t>
            </a:r>
          </a:p>
          <a:p>
            <a:pPr marL="171450" indent="-171450">
              <a:buFont typeface="Arial" panose="020B0604020202020204" pitchFamily="34" charset="0"/>
              <a:buChar char="•"/>
            </a:pPr>
            <a:r>
              <a:rPr lang="es-419" sz="1200" b="1" dirty="0" smtClean="0"/>
              <a:t>que los estudiantes elaboren sobre cómo cada cita se conecta a la idea central (cómo ellos saben esto);</a:t>
            </a:r>
          </a:p>
          <a:p>
            <a:pPr marL="171450" indent="-171450">
              <a:buFont typeface="Arial" panose="020B0604020202020204" pitchFamily="34" charset="0"/>
              <a:buChar char="•"/>
            </a:pPr>
            <a:r>
              <a:rPr lang="es-419" sz="1200" b="1" dirty="0" smtClean="0"/>
              <a:t>modelar añadiendo transiciones, estas ayudan al lector /persona que está calificando seguir el pensamiento o la idea del estudiante.</a:t>
            </a:r>
            <a:endParaRPr lang="es-419" sz="1400" dirty="0"/>
          </a:p>
        </p:txBody>
      </p:sp>
      <p:sp>
        <p:nvSpPr>
          <p:cNvPr id="7" name="TextBox 6"/>
          <p:cNvSpPr txBox="1"/>
          <p:nvPr/>
        </p:nvSpPr>
        <p:spPr>
          <a:xfrm>
            <a:off x="463161" y="8956009"/>
            <a:ext cx="6646369" cy="261610"/>
          </a:xfrm>
          <a:prstGeom prst="rect">
            <a:avLst/>
          </a:prstGeom>
          <a:noFill/>
        </p:spPr>
        <p:txBody>
          <a:bodyPr wrap="square" rtlCol="0">
            <a:spAutoFit/>
          </a:bodyPr>
          <a:lstStyle/>
          <a:p>
            <a:r>
              <a:rPr lang="es-MX" sz="1100" dirty="0"/>
              <a:t>*Modificado </a:t>
            </a:r>
            <a:r>
              <a:rPr lang="es-MX" sz="1100" dirty="0" smtClean="0"/>
              <a:t>del  formato original de investigación  de  6</a:t>
            </a:r>
            <a:r>
              <a:rPr lang="es-MX" sz="1100" baseline="30000" dirty="0" smtClean="0"/>
              <a:t>to </a:t>
            </a:r>
            <a:r>
              <a:rPr lang="es-MX" sz="1100" dirty="0" smtClean="0"/>
              <a:t>grado.</a:t>
            </a:r>
            <a:endParaRPr lang="es-MX" sz="1100" dirty="0"/>
          </a:p>
        </p:txBody>
      </p:sp>
      <p:sp>
        <p:nvSpPr>
          <p:cNvPr id="9" name="TextBox 8"/>
          <p:cNvSpPr txBox="1"/>
          <p:nvPr/>
        </p:nvSpPr>
        <p:spPr>
          <a:xfrm>
            <a:off x="543560" y="3048410"/>
            <a:ext cx="6685280" cy="5181190"/>
          </a:xfrm>
          <a:prstGeom prst="rect">
            <a:avLst/>
          </a:prstGeom>
          <a:solidFill>
            <a:schemeClr val="bg1"/>
          </a:solidFill>
          <a:ln>
            <a:solidFill>
              <a:schemeClr val="accent1"/>
            </a:solidFill>
          </a:ln>
        </p:spPr>
        <p:txBody>
          <a:bodyPr wrap="square" lIns="101881" tIns="50941" rIns="101881" bIns="50941" rtlCol="0">
            <a:spAutoFit/>
          </a:bodyPr>
          <a:lstStyle/>
          <a:p>
            <a:pPr marL="171450" indent="-171450"/>
            <a:r>
              <a:rPr lang="es-419" sz="1100" dirty="0" smtClean="0"/>
              <a:t>1</a:t>
            </a:r>
            <a:r>
              <a:rPr lang="es-419" sz="1100" dirty="0"/>
              <a:t>. Establece la idea central. La idea central se convierte en tu oración temática en el párrafo de la respuesta.  Asegúrate de volver a plantear la pregunta primero. </a:t>
            </a:r>
            <a:endParaRPr lang="es-419" sz="1100" dirty="0" smtClean="0"/>
          </a:p>
          <a:p>
            <a:pPr marL="171450" indent="-171450">
              <a:buAutoNum type="alphaUcPeriod"/>
            </a:pPr>
            <a:r>
              <a:rPr lang="es-419" sz="1100" dirty="0" smtClean="0"/>
              <a:t>¿Sobre </a:t>
            </a:r>
            <a:r>
              <a:rPr lang="es-419" sz="1100" i="1" dirty="0" smtClean="0"/>
              <a:t>quién</a:t>
            </a:r>
            <a:r>
              <a:rPr lang="es-419" sz="1100" dirty="0" smtClean="0"/>
              <a:t> o sobre </a:t>
            </a:r>
            <a:r>
              <a:rPr lang="es-419" sz="1100" i="1" dirty="0" smtClean="0"/>
              <a:t>qué</a:t>
            </a:r>
            <a:r>
              <a:rPr lang="es-419" sz="1100" dirty="0" smtClean="0"/>
              <a:t> trata el artículo mayormente? </a:t>
            </a:r>
          </a:p>
          <a:p>
            <a:r>
              <a:rPr lang="es-419" sz="1100" u="sng" dirty="0" smtClean="0"/>
              <a:t>						</a:t>
            </a:r>
            <a:endParaRPr lang="es-419" sz="300" u="sng" dirty="0" smtClean="0"/>
          </a:p>
          <a:p>
            <a:endParaRPr lang="es-419" sz="1100" dirty="0" smtClean="0"/>
          </a:p>
          <a:p>
            <a:r>
              <a:rPr lang="es-419" sz="1100" dirty="0" smtClean="0"/>
              <a:t>B. ¿Qué es importante acerca del </a:t>
            </a:r>
            <a:r>
              <a:rPr lang="es-419" sz="1100" i="1" dirty="0" smtClean="0"/>
              <a:t>quién</a:t>
            </a:r>
            <a:r>
              <a:rPr lang="es-419" sz="1100" dirty="0" smtClean="0"/>
              <a:t> o del </a:t>
            </a:r>
            <a:r>
              <a:rPr lang="es-419" sz="1100" i="1" dirty="0" smtClean="0"/>
              <a:t>qué</a:t>
            </a:r>
            <a:r>
              <a:rPr lang="es-419" sz="1100" dirty="0" smtClean="0"/>
              <a:t>? </a:t>
            </a:r>
          </a:p>
          <a:p>
            <a:r>
              <a:rPr lang="es-419" sz="1100" u="sng" dirty="0" smtClean="0"/>
              <a:t>						</a:t>
            </a:r>
            <a:endParaRPr lang="es-419" sz="300" u="sng" dirty="0" smtClean="0"/>
          </a:p>
          <a:p>
            <a:r>
              <a:rPr lang="es-419" sz="1100" u="sng" dirty="0" smtClean="0"/>
              <a:t>						</a:t>
            </a:r>
            <a:endParaRPr lang="es-419" sz="1100" dirty="0" smtClean="0"/>
          </a:p>
          <a:p>
            <a:r>
              <a:rPr lang="es-419" sz="1100" dirty="0" smtClean="0"/>
              <a:t>C. Combina A  y  B para establecer la idea central. </a:t>
            </a:r>
          </a:p>
          <a:p>
            <a:r>
              <a:rPr lang="es-419" sz="1100" u="sng" dirty="0" smtClean="0"/>
              <a:t>						</a:t>
            </a:r>
            <a:endParaRPr lang="es-419" sz="300" u="sng" dirty="0" smtClean="0"/>
          </a:p>
          <a:p>
            <a:r>
              <a:rPr lang="es-419" sz="1100" u="sng" dirty="0" smtClean="0"/>
              <a:t>						</a:t>
            </a:r>
            <a:endParaRPr lang="es-419" sz="1100" dirty="0" smtClean="0"/>
          </a:p>
          <a:p>
            <a:endParaRPr lang="es-419" sz="1100" dirty="0" smtClean="0"/>
          </a:p>
          <a:p>
            <a:r>
              <a:rPr lang="es-419" sz="1100" dirty="0" smtClean="0"/>
              <a:t>2. Presenta evidencia del texto y explica cómo la evidencia se relaciona a la idea central. </a:t>
            </a:r>
          </a:p>
          <a:p>
            <a:r>
              <a:rPr lang="es-419" sz="1100" dirty="0" smtClean="0"/>
              <a:t>Primera evidencia y explicación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endParaRPr lang="es-419" sz="1100" dirty="0" smtClean="0"/>
          </a:p>
          <a:p>
            <a:r>
              <a:rPr lang="es-419" sz="1100" dirty="0" smtClean="0"/>
              <a:t>Segunda evidencia y explicación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p>
          <a:p>
            <a:r>
              <a:rPr lang="es-419" sz="1100" dirty="0" smtClean="0"/>
              <a:t>Tercera evidencia y explicación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p>
          <a:p>
            <a:r>
              <a:rPr lang="es-419" sz="1100" dirty="0" smtClean="0"/>
              <a:t>3. Conclusión</a:t>
            </a:r>
          </a:p>
          <a:p>
            <a:r>
              <a:rPr lang="es-419" sz="1100" dirty="0" smtClean="0"/>
              <a:t>Vuelve a plantear tu idea central de la parte 1c, utilizando sinónimos para hacerla diferente a la oración temática.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p>
        </p:txBody>
      </p:sp>
    </p:spTree>
    <p:extLst>
      <p:ext uri="{BB962C8B-B14F-4D97-AF65-F5344CB8AC3E}">
        <p14:creationId xmlns:p14="http://schemas.microsoft.com/office/powerpoint/2010/main" val="2638431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720" y="525270"/>
            <a:ext cx="7426960" cy="318321"/>
          </a:xfrm>
          <a:prstGeom prst="rect">
            <a:avLst/>
          </a:prstGeom>
          <a:noFill/>
        </p:spPr>
        <p:txBody>
          <a:bodyPr wrap="square" lIns="101881" tIns="50941" rIns="101881" bIns="50941" rtlCol="0">
            <a:spAutoFit/>
          </a:bodyPr>
          <a:lstStyle/>
          <a:p>
            <a:r>
              <a:rPr lang="es-419" sz="1400" dirty="0" smtClean="0"/>
              <a:t>Nombre_________________  Pasaje ___________________ Idea central _____________________</a:t>
            </a:r>
            <a:endParaRPr lang="es-419" sz="1400" dirty="0"/>
          </a:p>
        </p:txBody>
      </p:sp>
      <p:sp>
        <p:nvSpPr>
          <p:cNvPr id="8" name="TextBox 7"/>
          <p:cNvSpPr txBox="1"/>
          <p:nvPr/>
        </p:nvSpPr>
        <p:spPr>
          <a:xfrm>
            <a:off x="172720" y="141148"/>
            <a:ext cx="7426960" cy="349098"/>
          </a:xfrm>
          <a:prstGeom prst="rect">
            <a:avLst/>
          </a:prstGeom>
          <a:solidFill>
            <a:schemeClr val="bg2">
              <a:lumMod val="90000"/>
            </a:schemeClr>
          </a:solidFill>
        </p:spPr>
        <p:txBody>
          <a:bodyPr wrap="square" lIns="101881" tIns="50941" rIns="101881" bIns="50941" rtlCol="0">
            <a:spAutoFit/>
          </a:bodyPr>
          <a:lstStyle/>
          <a:p>
            <a:pPr algn="ctr"/>
            <a:r>
              <a:rPr lang="es-419" sz="1600" b="1" dirty="0"/>
              <a:t>Grado 6: Hoja </a:t>
            </a:r>
            <a:r>
              <a:rPr lang="es-419" sz="1600" b="1" dirty="0" smtClean="0"/>
              <a:t>para tomar notas sobre la idea </a:t>
            </a:r>
            <a:r>
              <a:rPr lang="es-419" sz="1600" b="1" dirty="0"/>
              <a:t>central</a:t>
            </a:r>
          </a:p>
        </p:txBody>
      </p:sp>
      <p:sp>
        <p:nvSpPr>
          <p:cNvPr id="2" name="Slide Number Placeholder 1"/>
          <p:cNvSpPr>
            <a:spLocks noGrp="1"/>
          </p:cNvSpPr>
          <p:nvPr>
            <p:ph type="sldNum" sz="quarter" idx="12"/>
          </p:nvPr>
        </p:nvSpPr>
        <p:spPr>
          <a:xfrm>
            <a:off x="6729367" y="9357950"/>
            <a:ext cx="842010" cy="535517"/>
          </a:xfrm>
        </p:spPr>
        <p:txBody>
          <a:bodyPr/>
          <a:lstStyle/>
          <a:p>
            <a:fld id="{F177B04D-AEB5-43ED-B9BA-B3D1EC9C9067}" type="slidenum">
              <a:rPr lang="en-US" smtClean="0"/>
              <a:pPr/>
              <a:t>12</a:t>
            </a:fld>
            <a:endParaRPr lang="en-US" dirty="0"/>
          </a:p>
        </p:txBody>
      </p:sp>
      <p:sp>
        <p:nvSpPr>
          <p:cNvPr id="4" name="TextBox 3"/>
          <p:cNvSpPr txBox="1"/>
          <p:nvPr/>
        </p:nvSpPr>
        <p:spPr>
          <a:xfrm>
            <a:off x="172720" y="826705"/>
            <a:ext cx="7426960" cy="338554"/>
          </a:xfrm>
          <a:prstGeom prst="rect">
            <a:avLst/>
          </a:prstGeom>
          <a:noFill/>
        </p:spPr>
        <p:txBody>
          <a:bodyPr wrap="square" rtlCol="0">
            <a:spAutoFit/>
          </a:bodyPr>
          <a:lstStyle/>
          <a:p>
            <a:r>
              <a:rPr lang="es-419" sz="1400" b="1" dirty="0" smtClean="0"/>
              <a:t>Instrucciones: Completa los siguientes pasos para contestar una pregunta sobre la idea central.</a:t>
            </a:r>
            <a:r>
              <a:rPr lang="es-419" sz="1600" dirty="0" smtClean="0"/>
              <a:t> </a:t>
            </a:r>
            <a:endParaRPr lang="es-419" sz="1600" dirty="0"/>
          </a:p>
        </p:txBody>
      </p:sp>
      <p:sp>
        <p:nvSpPr>
          <p:cNvPr id="7" name="TextBox 6"/>
          <p:cNvSpPr txBox="1"/>
          <p:nvPr/>
        </p:nvSpPr>
        <p:spPr>
          <a:xfrm>
            <a:off x="172720" y="1135921"/>
            <a:ext cx="7426960" cy="8489788"/>
          </a:xfrm>
          <a:prstGeom prst="rect">
            <a:avLst/>
          </a:prstGeom>
          <a:solidFill>
            <a:schemeClr val="bg1"/>
          </a:solidFill>
          <a:ln>
            <a:solidFill>
              <a:schemeClr val="accent1"/>
            </a:solidFill>
          </a:ln>
        </p:spPr>
        <p:txBody>
          <a:bodyPr wrap="square" lIns="101881" tIns="50941" rIns="101881" bIns="50941" rtlCol="0">
            <a:spAutoFit/>
          </a:bodyPr>
          <a:lstStyle/>
          <a:p>
            <a:pPr marL="228600" indent="-228600">
              <a:buAutoNum type="arabicPeriod"/>
            </a:pPr>
            <a:r>
              <a:rPr lang="es-419" sz="1200" dirty="0" smtClean="0"/>
              <a:t>Establece la idea central. La idea central se convierte en tu oración temática en el párrafo de la respuesta.  Asegúrate de volver a plantear la pregunta primero.   </a:t>
            </a:r>
          </a:p>
          <a:p>
            <a:r>
              <a:rPr lang="es-419" sz="1200" dirty="0" smtClean="0"/>
              <a:t>A. </a:t>
            </a:r>
            <a:r>
              <a:rPr lang="es-419" sz="1200" i="1" dirty="0" smtClean="0"/>
              <a:t>¿Sobre quién o sobre qué trata el artículo mayormente? </a:t>
            </a:r>
          </a:p>
          <a:p>
            <a:r>
              <a:rPr lang="es-419" sz="1400" u="sng" dirty="0" smtClean="0"/>
              <a:t>						___________</a:t>
            </a:r>
          </a:p>
          <a:p>
            <a:endParaRPr lang="es-419" sz="1000" dirty="0" smtClean="0"/>
          </a:p>
          <a:p>
            <a:r>
              <a:rPr lang="es-419" sz="1200" dirty="0" smtClean="0"/>
              <a:t>B. ¿Qué es importante acerca del </a:t>
            </a:r>
            <a:r>
              <a:rPr lang="es-419" sz="1200" i="1" dirty="0" smtClean="0"/>
              <a:t>quién</a:t>
            </a:r>
            <a:r>
              <a:rPr lang="es-419" sz="1200" dirty="0" smtClean="0"/>
              <a:t> o del </a:t>
            </a:r>
            <a:r>
              <a:rPr lang="es-419" sz="1200" i="1" dirty="0" smtClean="0"/>
              <a:t>qué</a:t>
            </a:r>
            <a:r>
              <a:rPr lang="es-419" sz="1200" dirty="0" smtClean="0"/>
              <a:t>? </a:t>
            </a:r>
          </a:p>
          <a:p>
            <a:r>
              <a:rPr lang="es-419" sz="1400" u="sng" dirty="0" smtClean="0"/>
              <a:t>							</a:t>
            </a:r>
          </a:p>
          <a:p>
            <a:endParaRPr lang="es-419" sz="500" u="sng" dirty="0" smtClean="0"/>
          </a:p>
          <a:p>
            <a:r>
              <a:rPr lang="es-419" sz="1400" u="sng" dirty="0" smtClean="0"/>
              <a:t>							</a:t>
            </a:r>
          </a:p>
          <a:p>
            <a:endParaRPr lang="es-419" sz="1000" dirty="0" smtClean="0"/>
          </a:p>
          <a:p>
            <a:r>
              <a:rPr lang="es-419" sz="1200" dirty="0" smtClean="0"/>
              <a:t>C. Combina A  y  B para establecer la idea central. </a:t>
            </a:r>
          </a:p>
          <a:p>
            <a:r>
              <a:rPr lang="es-419" sz="1400" u="sng" dirty="0" smtClean="0"/>
              <a:t>							</a:t>
            </a:r>
          </a:p>
          <a:p>
            <a:endParaRPr lang="es-419" sz="500" u="sng" dirty="0" smtClean="0"/>
          </a:p>
          <a:p>
            <a:r>
              <a:rPr lang="es-419" sz="1400" u="sng" dirty="0" smtClean="0"/>
              <a:t>							</a:t>
            </a:r>
          </a:p>
          <a:p>
            <a:endParaRPr lang="es-419" sz="1400" dirty="0" smtClean="0"/>
          </a:p>
          <a:p>
            <a:r>
              <a:rPr lang="es-419" sz="1200" dirty="0" smtClean="0"/>
              <a:t>2. Presenta evidencia del texto y explica cómo la evidencia se relaciona a la idea central. </a:t>
            </a:r>
          </a:p>
          <a:p>
            <a:r>
              <a:rPr lang="es-419" sz="1200" dirty="0" smtClean="0"/>
              <a:t>A. Primera evidencia y explicación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p>
          <a:p>
            <a:endParaRPr lang="es-419" sz="1000" dirty="0" smtClean="0"/>
          </a:p>
          <a:p>
            <a:r>
              <a:rPr lang="es-419" sz="1200" dirty="0" smtClean="0"/>
              <a:t>B. Segunda evidencia y explicación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endParaRPr lang="es-419" sz="1400" dirty="0" smtClean="0"/>
          </a:p>
          <a:p>
            <a:endParaRPr lang="es-419" sz="400" u="sng" dirty="0" smtClean="0"/>
          </a:p>
          <a:p>
            <a:r>
              <a:rPr lang="es-419" sz="1200" u="sng" dirty="0" smtClean="0"/>
              <a:t>							</a:t>
            </a:r>
          </a:p>
          <a:p>
            <a:endParaRPr lang="es-419" sz="900" dirty="0" smtClean="0"/>
          </a:p>
          <a:p>
            <a:r>
              <a:rPr lang="es-419" sz="1200" dirty="0" smtClean="0"/>
              <a:t>C. Tercera evidencia y explicación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endParaRPr lang="es-419" sz="1400" dirty="0" smtClean="0"/>
          </a:p>
          <a:p>
            <a:endParaRPr lang="es-419" sz="400" u="sng" dirty="0" smtClean="0"/>
          </a:p>
          <a:p>
            <a:r>
              <a:rPr lang="es-419" sz="1200" u="sng" dirty="0" smtClean="0"/>
              <a:t>							</a:t>
            </a:r>
          </a:p>
          <a:p>
            <a:endParaRPr lang="es-419" sz="1200" dirty="0" smtClean="0"/>
          </a:p>
          <a:p>
            <a:r>
              <a:rPr lang="es-419" sz="1200" dirty="0" smtClean="0"/>
              <a:t>3. Conclusión</a:t>
            </a:r>
          </a:p>
          <a:p>
            <a:r>
              <a:rPr lang="es-419" sz="1200" dirty="0" smtClean="0"/>
              <a:t>Vuelve a plantear tu idea central de la parte 1c, utilizando sinónimos para hacerla diferente a la oración temática.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p>
        </p:txBody>
      </p:sp>
    </p:spTree>
    <p:extLst>
      <p:ext uri="{BB962C8B-B14F-4D97-AF65-F5344CB8AC3E}">
        <p14:creationId xmlns:p14="http://schemas.microsoft.com/office/powerpoint/2010/main" val="3203377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Shape 123"/>
          <p:cNvGraphicFramePr/>
          <p:nvPr/>
        </p:nvGraphicFramePr>
        <p:xfrm>
          <a:off x="184743" y="419410"/>
          <a:ext cx="7513325" cy="8610629"/>
        </p:xfrm>
        <a:graphic>
          <a:graphicData uri="http://schemas.openxmlformats.org/drawingml/2006/table">
            <a:tbl>
              <a:tblPr>
                <a:noFill/>
              </a:tblPr>
              <a:tblGrid>
                <a:gridCol w="677850"/>
                <a:gridCol w="1310925"/>
                <a:gridCol w="1696500"/>
                <a:gridCol w="1542275"/>
                <a:gridCol w="1156700"/>
                <a:gridCol w="1129075"/>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dirty="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&amp;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Statement of Purpose/Focus</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SzPct val="25000"/>
                        <a:buNone/>
                      </a:pPr>
                      <a:r>
                        <a:rPr lang="en-US" sz="600" b="1" dirty="0">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-W.6.1b-d</a:t>
                      </a:r>
                      <a:r>
                        <a:rPr lang="en-US" sz="600" b="1" u="none" strike="noStrike" cap="none" baseline="0" dirty="0">
                          <a:solidFill>
                            <a:srgbClr val="000000"/>
                          </a:solidFill>
                          <a:latin typeface="Calibri"/>
                          <a:ea typeface="Calibri"/>
                          <a:cs typeface="Calibri"/>
                          <a:sym typeface="Calibri"/>
                        </a:rPr>
                        <a:t> </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dirty="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-W.6.1a &amp; W.6.1e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-W.6.1.b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 &amp; Vocab.  Acquisition: </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-L.6.1, L.6.3 &amp; L.6.6.1</a:t>
                      </a:r>
                    </a:p>
                    <a:p>
                      <a:pPr marL="0" marR="0" lvl="0" indent="0" algn="ctr" rtl="0">
                        <a:lnSpc>
                          <a:spcPct val="115000"/>
                        </a:lnSpc>
                        <a:spcBef>
                          <a:spcPts val="0"/>
                        </a:spcBef>
                        <a:spcAft>
                          <a:spcPts val="0"/>
                        </a:spcAft>
                        <a:buNone/>
                      </a:pPr>
                      <a:endParaRPr sz="600" b="1" dirty="0">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9379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is fully sustained and consistently and purposefully focused:</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is clearly stated, focused and strongly maintained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alternate or opposing claims are clearly addressed*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is introduced and communicated clearly within the context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a clear and effective organizational structure creating unity and completeness: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consistent use of a variety of transitional strategies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logical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introduction and conclusion for audience and purpose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strong connections among ideas, with some syntactic variety</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provides thorough and convincing support/evidence for the writer’s claim that includes the effective use of sources, facts, and details. The response achieves substantial depth that is specific and relevant: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evidence from sources is smoothly integrated, comprehensive, relevant, and concrete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use of a variety of elaborative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academic and domain-specific vocabulary is clearly 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few, if any, errors are present in usage and sentence formation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and consistent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07640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is adequately sustained and generally focused:</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is clear and for the most part maintained, though some loosely related material may be present</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 context provided for the claim is adequate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use of transitional strategies with some variety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introduction and conclusion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if slightly inconsistent, connection among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provides adequate support/evidence for writer’s claim that includes the use of sources, facts, and details. The response achieves some depth and specificity but is predominantly general: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some evidence from sources is integrated, though citations may be general or imprecise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use of some elaborative techniques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adequately expresses ideas, employing a mix of precise with more general language: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domain-specific vocabulary is generally 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demonstrates an adequate command of conventions: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some errors in usage and sentence formation may be present, but no systematic pattern of errors is displayed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2270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is somewhat sustained and may have a minor drift in focus: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be clearly focused on the claim but is insufficiently sustained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on the issue may be somewhat unclear and unfocused</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an inconsistent organizational structure, and flaws are evident: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inconsistent use of basic transitional strategies with little variety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uneven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conclusion and introduction, if present, are weak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weak connection among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provides uneven, cursory support/evidence for the writer’s claim that includes partial or uneven use of sources, facts, and details, and achieves little depth: </a:t>
                      </a:r>
                    </a:p>
                    <a:p>
                      <a:pPr marL="0" marR="0" lvl="0" indent="0"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evidence from sources is weakly integrated, and citations, if present, are uneven </a:t>
                      </a:r>
                    </a:p>
                    <a:p>
                      <a:pPr marL="0" marR="0" lvl="0" indent="0"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weak or uneven use of elaborative techniques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domain-specific vocabulary may at times be inappropriate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demonstrates a partial command of conventions: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frequent errors in usage may obscure meaning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inconsistent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may be related to the purpose but may offer little relevant detail: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be very brief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have a major drift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may be confusing or ambiguous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little or no discernible organizational structure:</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few or no transitional strategies are evident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frequent extraneous ideas may intrude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provides minimal support/evidence for the writer’s claim that includes little or no use of sources, facts, and details:</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evidence from sources is minimal, absent, in error, or irrelevant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expression of ideas is vague, lacks clarity, or is confusing: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uses limited language or domain-specific vocabulary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have little sense of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demonstrates a lack of command of conventions: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errors are frequent and severe and meaning is often obscure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24" name="Shape 124"/>
          <p:cNvSpPr/>
          <p:nvPr/>
        </p:nvSpPr>
        <p:spPr>
          <a:xfrm>
            <a:off x="152400" y="119972"/>
            <a:ext cx="5891150"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6 - 8: Generic 4-Point Opinion Writing Rubric </a:t>
            </a:r>
          </a:p>
        </p:txBody>
      </p:sp>
      <p:sp>
        <p:nvSpPr>
          <p:cNvPr id="125" name="Shape 125"/>
          <p:cNvSpPr/>
          <p:nvPr/>
        </p:nvSpPr>
        <p:spPr>
          <a:xfrm>
            <a:off x="369502" y="9144000"/>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0" u="none" strike="noStrike" cap="none" baseline="0" dirty="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126" name="Shape 126"/>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dirty="0"/>
              <a:t> </a:t>
            </a:r>
          </a:p>
        </p:txBody>
      </p:sp>
      <p:sp>
        <p:nvSpPr>
          <p:cNvPr id="6" name="TextBox 5"/>
          <p:cNvSpPr txBox="1"/>
          <p:nvPr/>
        </p:nvSpPr>
        <p:spPr>
          <a:xfrm rot="19086404">
            <a:off x="-26947" y="4321477"/>
            <a:ext cx="8072677" cy="1107996"/>
          </a:xfrm>
          <a:prstGeom prst="rect">
            <a:avLst/>
          </a:prstGeom>
          <a:noFill/>
        </p:spPr>
        <p:txBody>
          <a:bodyPr wrap="square" rtlCol="0">
            <a:spAutoFit/>
          </a:bodyPr>
          <a:lstStyle/>
          <a:p>
            <a:r>
              <a:rPr lang="en-US" sz="6600" dirty="0" smtClean="0">
                <a:solidFill>
                  <a:schemeClr val="bg1">
                    <a:lumMod val="50000"/>
                    <a:alpha val="50000"/>
                  </a:schemeClr>
                </a:solidFill>
              </a:rPr>
              <a:t>NOT TRANSLATED YET</a:t>
            </a:r>
            <a:endParaRPr lang="en-US" sz="6600" dirty="0">
              <a:solidFill>
                <a:schemeClr val="bg1">
                  <a:lumMod val="50000"/>
                  <a:alpha val="50000"/>
                </a:schemeClr>
              </a:solidFill>
            </a:endParaRPr>
          </a:p>
        </p:txBody>
      </p:sp>
      <p:sp>
        <p:nvSpPr>
          <p:cNvPr id="7" name="Slide Number Placeholder 1"/>
          <p:cNvSpPr txBox="1">
            <a:spLocks/>
          </p:cNvSpPr>
          <p:nvPr/>
        </p:nvSpPr>
        <p:spPr>
          <a:xfrm>
            <a:off x="6657959" y="9488760"/>
            <a:ext cx="842010" cy="535517"/>
          </a:xfrm>
          <a:prstGeom prst="rect">
            <a:avLst/>
          </a:prstGeom>
        </p:spPr>
        <p:txBody>
          <a:bodyPr vert="horz" lIns="101881" tIns="50941" rIns="101881" bIns="50941" rtlCol="0" anchor="ctr"/>
          <a:lstStyle>
            <a:defPPr>
              <a:defRPr lang="en-US"/>
            </a:defPPr>
            <a:lvl1pPr marL="0" algn="r" defTabSz="1018809" rtl="0" eaLnBrk="1" latinLnBrk="0" hangingPunct="1">
              <a:defRPr sz="1200" kern="1200">
                <a:solidFill>
                  <a:schemeClr val="tx1">
                    <a:tint val="75000"/>
                  </a:schemeClr>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s-419" dirty="0" smtClean="0"/>
              <a:t>13</a:t>
            </a:r>
            <a:endParaRPr lang="es-419" dirty="0"/>
          </a:p>
        </p:txBody>
      </p:sp>
    </p:spTree>
    <p:extLst>
      <p:ext uri="{BB962C8B-B14F-4D97-AF65-F5344CB8AC3E}">
        <p14:creationId xmlns:p14="http://schemas.microsoft.com/office/powerpoint/2010/main" val="162351817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8600" y="193630"/>
          <a:ext cx="7383576" cy="9322166"/>
        </p:xfrm>
        <a:graphic>
          <a:graphicData uri="http://schemas.openxmlformats.org/drawingml/2006/table">
            <a:tbl>
              <a:tblPr/>
              <a:tblGrid>
                <a:gridCol w="380591"/>
                <a:gridCol w="477408"/>
                <a:gridCol w="2763039"/>
                <a:gridCol w="901626"/>
                <a:gridCol w="901626"/>
                <a:gridCol w="818006"/>
                <a:gridCol w="684080"/>
                <a:gridCol w="457200"/>
              </a:tblGrid>
              <a:tr h="236713">
                <a:tc gridSpan="8">
                  <a:txBody>
                    <a:bodyPr/>
                    <a:lstStyle/>
                    <a:p>
                      <a:pPr algn="l" fontAlgn="ctr"/>
                      <a:r>
                        <a:rPr lang="es-419" sz="1400" b="1" i="0" u="none" strike="noStrike" noProof="0" dirty="0" smtClean="0">
                          <a:solidFill>
                            <a:srgbClr val="000000"/>
                          </a:solidFill>
                          <a:latin typeface="Calibri"/>
                        </a:rPr>
                        <a:t>CFA: </a:t>
                      </a:r>
                      <a:r>
                        <a:rPr lang="es-419" sz="1400" b="1" i="0" u="none" strike="noStrike" baseline="0" noProof="0" dirty="0" smtClean="0">
                          <a:solidFill>
                            <a:srgbClr val="000000"/>
                          </a:solidFill>
                          <a:latin typeface="Calibri"/>
                        </a:rPr>
                        <a:t>Escrito de una opinión</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s-419" sz="1200" b="1" i="0" u="none" strike="noStrike" noProof="0" dirty="0" smtClean="0">
                          <a:solidFill>
                            <a:srgbClr val="000000"/>
                          </a:solidFill>
                          <a:latin typeface="Calibri"/>
                        </a:rPr>
                        <a:t>Puntaje</a:t>
                      </a:r>
                      <a:r>
                        <a:rPr lang="es-419" sz="1200" b="1" i="0" u="none" strike="noStrike" baseline="0" noProof="0" dirty="0" smtClean="0">
                          <a:solidFill>
                            <a:srgbClr val="000000"/>
                          </a:solidFill>
                          <a:latin typeface="Calibri"/>
                        </a:rPr>
                        <a:t> del estudiante y la clase</a:t>
                      </a:r>
                      <a:r>
                        <a:rPr lang="es-419" sz="1200" b="1" i="0" u="none" strike="noStrike" noProof="0" dirty="0" smtClean="0">
                          <a:solidFill>
                            <a:srgbClr val="000000"/>
                          </a:solidFill>
                          <a:latin typeface="Calibri"/>
                        </a:rPr>
                        <a:t>:</a:t>
                      </a:r>
                      <a:endParaRPr lang="es-419"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Año escolar</a:t>
                      </a:r>
                      <a:r>
                        <a:rPr lang="es-419" sz="900" b="1" i="0" u="none" strike="noStrike" noProof="0" dirty="0" smtClean="0">
                          <a:solidFill>
                            <a:srgbClr val="000000"/>
                          </a:solidFill>
                          <a:latin typeface="Calibri"/>
                        </a:rPr>
                        <a:t>:</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1000" b="1" i="0" u="none" strike="noStrike" noProof="0" dirty="0" smtClean="0">
                          <a:solidFill>
                            <a:srgbClr val="000000"/>
                          </a:solidFill>
                          <a:latin typeface="Calibri"/>
                        </a:rPr>
                        <a:t>Grado:</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Nombre del maestro:</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Escuela:</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4905">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s-419" sz="1000" b="1" i="0" u="none" strike="noStrike" noProof="0" dirty="0" smtClean="0">
                          <a:solidFill>
                            <a:srgbClr val="FFFFFF"/>
                          </a:solidFill>
                          <a:latin typeface="Calibri"/>
                        </a:rPr>
                        <a:t>Nombre del estudiante</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1000" b="1" i="0" u="none" strike="noStrike" noProof="0" dirty="0" smtClean="0">
                          <a:solidFill>
                            <a:srgbClr val="FFFFFF"/>
                          </a:solidFill>
                          <a:latin typeface="Calibri"/>
                        </a:rPr>
                        <a:t>Enfoque y organización </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1" i="0" u="none" strike="noStrike" noProof="0" dirty="0" smtClean="0">
                          <a:solidFill>
                            <a:srgbClr val="FFFFFF"/>
                          </a:solidFill>
                          <a:latin typeface="Calibri"/>
                        </a:rPr>
                        <a:t>Elaboración</a:t>
                      </a:r>
                      <a:r>
                        <a:rPr lang="es-419" sz="1000" b="1" i="0" u="none" strike="noStrike" baseline="0" noProof="0" dirty="0" smtClean="0">
                          <a:solidFill>
                            <a:srgbClr val="FFFFFF"/>
                          </a:solidFill>
                          <a:latin typeface="Calibri"/>
                        </a:rPr>
                        <a:t> y evidencia</a:t>
                      </a:r>
                      <a:r>
                        <a:rPr lang="es-419" sz="1000" b="1" i="0" u="none" strike="noStrike" noProof="0" dirty="0" smtClean="0">
                          <a:solidFill>
                            <a:srgbClr val="FFFFFF"/>
                          </a:solidFill>
                          <a:latin typeface="Calibri"/>
                        </a:rPr>
                        <a:t> </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1" i="0" u="none" strike="noStrike" noProof="0" dirty="0" smtClean="0">
                          <a:solidFill>
                            <a:srgbClr val="FFFFFF"/>
                          </a:solidFill>
                          <a:latin typeface="Calibri"/>
                        </a:rPr>
                        <a:t>Convenciones </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1000" b="1" i="0" u="none" strike="noStrike" noProof="0" dirty="0" smtClean="0">
                          <a:solidFill>
                            <a:srgbClr val="FFFFFF"/>
                          </a:solidFill>
                          <a:latin typeface="Calibri"/>
                        </a:rPr>
                        <a:t>Total</a:t>
                      </a:r>
                      <a:r>
                        <a:rPr lang="es-419" sz="1000" b="1" i="0" u="none" strike="noStrike" baseline="0" noProof="0" dirty="0" smtClean="0">
                          <a:solidFill>
                            <a:srgbClr val="FFFFFF"/>
                          </a:solidFill>
                          <a:latin typeface="Calibri"/>
                        </a:rPr>
                        <a:t> del estudiante</a:t>
                      </a:r>
                      <a:r>
                        <a:rPr lang="es-419" sz="1000" b="1" i="0" u="none" strike="noStrike" noProof="0" dirty="0" smtClean="0">
                          <a:solidFill>
                            <a:srgbClr val="FFFFFF"/>
                          </a:solidFill>
                          <a:latin typeface="Calibri"/>
                        </a:rPr>
                        <a:t> </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1000" b="1" i="0" u="none" strike="noStrike" noProof="0" dirty="0" smtClean="0">
                          <a:solidFill>
                            <a:srgbClr val="FFFFFF"/>
                          </a:solidFill>
                          <a:latin typeface="Calibri"/>
                        </a:rPr>
                        <a:t>Puntaje  ELP</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4528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1000" b="0" i="0" u="none" strike="noStrike" noProof="0" dirty="0" smtClean="0">
                          <a:solidFill>
                            <a:srgbClr val="FFFFFF"/>
                          </a:solidFill>
                          <a:latin typeface="Calibri"/>
                        </a:rPr>
                        <a:t>Puntaje</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s-419" sz="900" b="0" i="0" u="none" strike="noStrike" noProof="0" dirty="0" smtClean="0">
                          <a:solidFill>
                            <a:srgbClr val="000000"/>
                          </a:solidFill>
                          <a:latin typeface="Calibri"/>
                        </a:rPr>
                        <a:t> 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Emergiendo</a:t>
            </a:r>
            <a:endParaRPr lang="es-419" sz="789" kern="1200"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En desarrollo</a:t>
            </a:r>
            <a:endParaRPr lang="es-419" sz="789" kern="1200"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Competente</a:t>
            </a:r>
            <a:endParaRPr lang="es-419" sz="789" kern="1200"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Ejemplar</a:t>
            </a:r>
            <a:endParaRPr lang="es-419" sz="789" kern="1200"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kern="1200" dirty="0">
                <a:solidFill>
                  <a:prstClr val="black"/>
                </a:solidFill>
              </a:rPr>
              <a:t>Clave para el puntaje:</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kern="1200" dirty="0">
                  <a:solidFill>
                    <a:prstClr val="black"/>
                  </a:solidFill>
                </a:rPr>
                <a:t># total correcto</a:t>
              </a:r>
            </a:p>
          </p:txBody>
        </p:sp>
      </p:grpSp>
      <p:sp>
        <p:nvSpPr>
          <p:cNvPr id="23" name="Slide Number Placeholder 5"/>
          <p:cNvSpPr>
            <a:spLocks noGrp="1"/>
          </p:cNvSpPr>
          <p:nvPr>
            <p:ph type="sldNum" sz="quarter" idx="12"/>
          </p:nvPr>
        </p:nvSpPr>
        <p:spPr>
          <a:xfrm>
            <a:off x="6770166" y="9372600"/>
            <a:ext cx="842010" cy="535517"/>
          </a:xfrm>
        </p:spPr>
        <p:txBody>
          <a:bodyPr/>
          <a:lstStyle/>
          <a:p>
            <a:r>
              <a:rPr lang="en-US" sz="1200" dirty="0" smtClean="0">
                <a:solidFill>
                  <a:prstClr val="black">
                    <a:tint val="75000"/>
                  </a:prstClr>
                </a:solidFill>
                <a:latin typeface="+mn-lt"/>
              </a:rPr>
              <a:t>14</a:t>
            </a:r>
            <a:endParaRPr lang="en-US" sz="1200" dirty="0">
              <a:solidFill>
                <a:prstClr val="black">
                  <a:tint val="75000"/>
                </a:prstClr>
              </a:solidFill>
              <a:latin typeface="+mn-lt"/>
            </a:endParaRPr>
          </a:p>
        </p:txBody>
      </p:sp>
    </p:spTree>
    <p:extLst>
      <p:ext uri="{BB962C8B-B14F-4D97-AF65-F5344CB8AC3E}">
        <p14:creationId xmlns:p14="http://schemas.microsoft.com/office/powerpoint/2010/main" val="139991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41922" y="9388771"/>
            <a:ext cx="842010" cy="535517"/>
          </a:xfrm>
        </p:spPr>
        <p:txBody>
          <a:bodyPr/>
          <a:lstStyle/>
          <a:p>
            <a:fld id="{F177B04D-AEB5-43ED-B9BA-B3D1EC9C9067}"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94330034"/>
              </p:ext>
            </p:extLst>
          </p:nvPr>
        </p:nvGraphicFramePr>
        <p:xfrm>
          <a:off x="568960" y="966216"/>
          <a:ext cx="6822440" cy="739749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CFA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rPr>
                        <a:t>Constructed Response</a:t>
                      </a:r>
                      <a:r>
                        <a:rPr lang="en-US" sz="1300" b="1" u="sng" baseline="0" dirty="0" smtClean="0">
                          <a:solidFill>
                            <a:schemeClr val="tx1"/>
                          </a:solidFill>
                        </a:rPr>
                        <a:t> </a:t>
                      </a:r>
                      <a:r>
                        <a:rPr lang="en-US" sz="1300" b="1" u="sng" dirty="0" smtClean="0">
                          <a:solidFill>
                            <a:schemeClr val="tx1"/>
                          </a:solidFill>
                        </a:rPr>
                        <a:t>Research Rubrics</a:t>
                      </a:r>
                      <a:r>
                        <a:rPr lang="en-US" sz="1300" b="1" u="sng" baseline="0" dirty="0" smtClean="0">
                          <a:solidFill>
                            <a:schemeClr val="tx1"/>
                          </a:solidFill>
                        </a:rPr>
                        <a:t> </a:t>
                      </a:r>
                      <a:r>
                        <a:rPr lang="en-US" sz="1300" b="1" u="sng" dirty="0" smtClean="0">
                          <a:solidFill>
                            <a:schemeClr val="tx1"/>
                          </a:solidFill>
                        </a:rPr>
                        <a:t>Target</a:t>
                      </a:r>
                      <a:r>
                        <a:rPr lang="en-US" sz="1300" b="1" u="sng" baseline="0" dirty="0" smtClean="0">
                          <a:solidFill>
                            <a:schemeClr val="tx1"/>
                          </a:solidFill>
                        </a:rPr>
                        <a:t> 3</a:t>
                      </a:r>
                      <a:endParaRPr lang="en-US" sz="1300" b="1" u="sng" dirty="0" smtClean="0">
                        <a:solidFill>
                          <a:schemeClr val="tx1"/>
                        </a:solidFill>
                      </a:endParaRPr>
                    </a:p>
                    <a:p>
                      <a:pPr marL="231775" indent="-231775" algn="ctr">
                        <a:lnSpc>
                          <a:spcPct val="100000"/>
                        </a:lnSpc>
                        <a:spcBef>
                          <a:spcPts val="0"/>
                        </a:spcBef>
                        <a:spcAft>
                          <a:spcPts val="0"/>
                        </a:spcAft>
                      </a:pPr>
                      <a:r>
                        <a:rPr lang="en-US" sz="1200" b="1" baseline="0" dirty="0" smtClean="0">
                          <a:solidFill>
                            <a:schemeClr val="tx1"/>
                          </a:solidFill>
                        </a:rPr>
                        <a:t>evidence of the ability to distinguish </a:t>
                      </a:r>
                      <a:r>
                        <a:rPr lang="en-US" sz="1200" b="1" u="sng" baseline="0" dirty="0" smtClean="0">
                          <a:solidFill>
                            <a:schemeClr val="tx1"/>
                          </a:solidFill>
                        </a:rPr>
                        <a:t>relevant</a:t>
                      </a:r>
                      <a:r>
                        <a:rPr lang="en-US" sz="1200" b="1" baseline="0" dirty="0" smtClean="0">
                          <a:solidFill>
                            <a:schemeClr val="tx1"/>
                          </a:solidFill>
                        </a:rPr>
                        <a:t> from irrelevant information such as fact from opinion</a:t>
                      </a:r>
                      <a:endParaRPr lang="en-US" sz="1200" b="1" dirty="0" smtClean="0">
                        <a:solidFill>
                          <a:schemeClr val="tx1"/>
                        </a:solidFill>
                      </a:endParaRPr>
                    </a:p>
                  </a:txBody>
                  <a:tcPr marL="103632" marR="103632" marT="50292" marB="50292"/>
                </a:tc>
                <a:tc hMerge="1">
                  <a:txBody>
                    <a:bodyPr/>
                    <a:lstStyle/>
                    <a:p>
                      <a:endParaRPr lang="en-US"/>
                    </a:p>
                  </a:txBody>
                  <a:tcPr/>
                </a:tc>
              </a:tr>
              <a:tr h="569976">
                <a:tc gridSpan="2">
                  <a:txBody>
                    <a:bodyPr/>
                    <a:lstStyle/>
                    <a:p>
                      <a:pPr marL="0" marR="0" lvl="0" indent="0">
                        <a:lnSpc>
                          <a:spcPct val="100000"/>
                        </a:lnSpc>
                        <a:spcBef>
                          <a:spcPts val="0"/>
                        </a:spcBef>
                        <a:spcAft>
                          <a:spcPts val="0"/>
                        </a:spcAft>
                        <a:buFont typeface="Arial"/>
                        <a:buNone/>
                      </a:pPr>
                      <a:r>
                        <a:rPr lang="en-US" sz="1400" b="1" dirty="0" smtClean="0">
                          <a:solidFill>
                            <a:schemeClr val="tx1"/>
                          </a:solidFill>
                          <a:latin typeface="Helvetica" pitchFamily="34" charset="0"/>
                        </a:rPr>
                        <a:t>Question # 7 Prompt</a:t>
                      </a:r>
                      <a:r>
                        <a:rPr lang="en-US" sz="1400" b="0" dirty="0" smtClean="0">
                          <a:solidFill>
                            <a:srgbClr val="C00000"/>
                          </a:solidFill>
                          <a:latin typeface="Helvetica" pitchFamily="34" charset="0"/>
                        </a:rPr>
                        <a:t>: </a:t>
                      </a:r>
                      <a:r>
                        <a:rPr lang="en-US" sz="1400" b="0" dirty="0" smtClean="0">
                          <a:solidFill>
                            <a:schemeClr val="tx1"/>
                          </a:solidFill>
                          <a:effectLst/>
                          <a:latin typeface="Helvetica" pitchFamily="34" charset="0"/>
                          <a:ea typeface="Arial"/>
                          <a:cs typeface="Arial"/>
                        </a:rPr>
                        <a:t>Explain how the students’ points of view develops through the story, </a:t>
                      </a:r>
                      <a:r>
                        <a:rPr lang="en-US" sz="1400" b="0" i="1" u="sng" dirty="0" smtClean="0">
                          <a:solidFill>
                            <a:schemeClr val="tx1"/>
                          </a:solidFill>
                          <a:effectLst/>
                          <a:latin typeface="Helvetica" pitchFamily="34" charset="0"/>
                          <a:ea typeface="Arial"/>
                          <a:cs typeface="Arial"/>
                        </a:rPr>
                        <a:t>Earthquake Drill</a:t>
                      </a:r>
                      <a:r>
                        <a:rPr lang="en-US" sz="1400" b="0" i="1" dirty="0" smtClean="0">
                          <a:solidFill>
                            <a:schemeClr val="tx1"/>
                          </a:solidFill>
                          <a:effectLst/>
                          <a:latin typeface="Helvetica" pitchFamily="34" charset="0"/>
                          <a:ea typeface="Arial"/>
                          <a:cs typeface="Arial"/>
                        </a:rPr>
                        <a:t>.</a:t>
                      </a:r>
                      <a:r>
                        <a:rPr lang="en-US" sz="1400" b="0" dirty="0" smtClean="0">
                          <a:solidFill>
                            <a:schemeClr val="tx1"/>
                          </a:solidFill>
                          <a:effectLst/>
                          <a:latin typeface="Helvetica" pitchFamily="34" charset="0"/>
                          <a:ea typeface="Arial"/>
                          <a:cs typeface="Arial"/>
                        </a:rPr>
                        <a:t> Use examples from the story in your explanation. </a:t>
                      </a:r>
                      <a:endParaRPr lang="en-US" sz="1400" b="1" u="sng" dirty="0" smtClean="0">
                        <a:solidFill>
                          <a:schemeClr val="tx1"/>
                        </a:solidFill>
                        <a:effectLst/>
                        <a:latin typeface="Helvetica" pitchFamily="34" charset="0"/>
                        <a:ea typeface="Arial"/>
                        <a:cs typeface="Aria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a:t>
                      </a:r>
                      <a:r>
                        <a:rPr lang="en-US" sz="1500" b="1" u="none" baseline="0" dirty="0" smtClean="0">
                          <a:solidFill>
                            <a:schemeClr val="tx1"/>
                          </a:solidFill>
                        </a:rPr>
                        <a:t>Rubric </a:t>
                      </a:r>
                      <a:r>
                        <a:rPr lang="en-US" sz="1500" b="1" u="none" strike="noStrike" baseline="0" dirty="0" smtClean="0">
                          <a:solidFill>
                            <a:schemeClr val="tx1"/>
                          </a:solidFill>
                        </a:rPr>
                        <a:t>Language Response</a:t>
                      </a:r>
                      <a:endParaRPr lang="en-US" sz="1500" b="1" u="none" strike="noStrike"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804672">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400" b="1" u="sng" dirty="0" smtClean="0">
                          <a:effectLst/>
                          <a:latin typeface="+mn-lt"/>
                          <a:ea typeface="Calibri"/>
                          <a:cs typeface="Calibri"/>
                        </a:rPr>
                        <a:t>The </a:t>
                      </a:r>
                      <a:r>
                        <a:rPr lang="en-US" sz="1200" b="1" u="sng" dirty="0" smtClean="0">
                          <a:effectLst/>
                          <a:latin typeface="+mn-lt"/>
                          <a:ea typeface="Calibri"/>
                          <a:cs typeface="Calibri"/>
                        </a:rPr>
                        <a:t>response</a:t>
                      </a:r>
                      <a:r>
                        <a:rPr lang="en-US" sz="1200" b="1" dirty="0" smtClean="0">
                          <a:effectLst/>
                          <a:latin typeface="+mn-lt"/>
                          <a:ea typeface="Calibri"/>
                          <a:cs typeface="Calibri"/>
                        </a:rPr>
                        <a:t>: </a:t>
                      </a:r>
                      <a:r>
                        <a:rPr lang="en-US" sz="1200" dirty="0" smtClean="0">
                          <a:effectLst/>
                          <a:latin typeface="+mn-lt"/>
                          <a:ea typeface="Calibri"/>
                          <a:cs typeface="Calibri"/>
                        </a:rPr>
                        <a:t>gives sufficient evidence of the ability to distinguish relevant from irrelevant information in order to answer the prompt. Students must distinguish what evidence from the passage is relevant to explaining how the</a:t>
                      </a:r>
                      <a:r>
                        <a:rPr lang="en-US" sz="1200" baseline="0" dirty="0" smtClean="0">
                          <a:effectLst/>
                          <a:latin typeface="+mn-lt"/>
                          <a:ea typeface="Calibri"/>
                          <a:cs typeface="Calibri"/>
                        </a:rPr>
                        <a:t> students’ </a:t>
                      </a:r>
                      <a:r>
                        <a:rPr lang="en-US" sz="1200" dirty="0" smtClean="0">
                          <a:effectLst/>
                          <a:latin typeface="+mn-lt"/>
                          <a:ea typeface="Calibri"/>
                          <a:cs typeface="Calibri"/>
                        </a:rPr>
                        <a:t>points of view change about earthquake drills from the beginning of the passage</a:t>
                      </a:r>
                      <a:r>
                        <a:rPr lang="en-US" sz="1200" baseline="0" dirty="0" smtClean="0">
                          <a:effectLst/>
                          <a:latin typeface="+mn-lt"/>
                          <a:ea typeface="Calibri"/>
                          <a:cs typeface="Calibri"/>
                        </a:rPr>
                        <a:t> to the end of the passage.  Relevant information from the beginning of the passage  to explain how the students first felt about earthquake drills could include (1) </a:t>
                      </a:r>
                      <a:r>
                        <a:rPr lang="en-US" sz="1200" dirty="0" smtClean="0">
                          <a:effectLst/>
                          <a:latin typeface="+mn-lt"/>
                          <a:ea typeface="Calibri"/>
                          <a:cs typeface="Calibri"/>
                        </a:rPr>
                        <a:t>they were annoyed (“Why do we always have earthquake drills right in the middle of something awesome-like science experiments or recess?”),</a:t>
                      </a:r>
                      <a:r>
                        <a:rPr lang="en-US" sz="1200" baseline="0" dirty="0" smtClean="0">
                          <a:effectLst/>
                          <a:latin typeface="+mn-lt"/>
                          <a:ea typeface="Calibri"/>
                          <a:cs typeface="Calibri"/>
                        </a:rPr>
                        <a:t> (2) another example of being annoyed was: </a:t>
                      </a:r>
                      <a:r>
                        <a:rPr lang="en-US" sz="1200" dirty="0" smtClean="0">
                          <a:effectLst/>
                          <a:latin typeface="+mn-lt"/>
                          <a:ea typeface="Calibri"/>
                          <a:cs typeface="Calibri"/>
                        </a:rPr>
                        <a:t> “Everyone was clamoring under desks and moaning at the thought of sitting there silently for even a few minutes.”; “Ms. Miller, why do we have to have earthquake drills?).  Relevant information</a:t>
                      </a:r>
                      <a:r>
                        <a:rPr lang="en-US" sz="1200" baseline="0" dirty="0" smtClean="0">
                          <a:effectLst/>
                          <a:latin typeface="+mn-lt"/>
                          <a:ea typeface="Calibri"/>
                          <a:cs typeface="Calibri"/>
                        </a:rPr>
                        <a:t> that leads toward the end of the passage and how students changed their minds about the earthquake drills could include (1)</a:t>
                      </a:r>
                      <a:r>
                        <a:rPr lang="en-US" sz="1200" dirty="0" smtClean="0">
                          <a:effectLst/>
                          <a:latin typeface="+mn-lt"/>
                          <a:ea typeface="Calibri"/>
                          <a:cs typeface="Calibri"/>
                        </a:rPr>
                        <a:t> they took them more seriously (“Perhaps the most important thing students learned was that it was quite possible their own city would have a major quake sometime in the future,” and (2) they began to understand the importance; “...this gave  them a new passion for learning how to stay safe in such an event,” and (3) at the end of the text...”the next time there was an earthquake drill, no one needed to be told to take it seriously.”</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lnSpc>
                          <a:spcPct val="100000"/>
                        </a:lnSpc>
                        <a:spcBef>
                          <a:spcPts val="0"/>
                        </a:spcBef>
                        <a:spcAft>
                          <a:spcPts val="0"/>
                        </a:spcAft>
                      </a:pPr>
                      <a:r>
                        <a:rPr lang="en-US" sz="1300" b="1" dirty="0" smtClean="0">
                          <a:solidFill>
                            <a:schemeClr val="tx1"/>
                          </a:solidFill>
                        </a:rPr>
                        <a:t>Student</a:t>
                      </a:r>
                      <a:r>
                        <a:rPr lang="en-US" sz="1300" b="1" baseline="0" dirty="0" smtClean="0">
                          <a:solidFill>
                            <a:schemeClr val="tx1"/>
                          </a:solidFill>
                        </a:rPr>
                        <a:t> </a:t>
                      </a:r>
                      <a:r>
                        <a:rPr lang="en-US" sz="1300" b="1" dirty="0" smtClean="0">
                          <a:solidFill>
                            <a:schemeClr val="tx1"/>
                          </a:solidFill>
                        </a:rPr>
                        <a:t>Language</a:t>
                      </a:r>
                      <a:r>
                        <a:rPr lang="en-US" sz="1300" b="0" u="none" strike="noStrike" baseline="0" dirty="0" smtClean="0">
                          <a:solidFill>
                            <a:srgbClr val="C00000"/>
                          </a:solidFill>
                        </a:rPr>
                        <a:t> </a:t>
                      </a:r>
                      <a:r>
                        <a:rPr lang="en-US" sz="1300" b="1" dirty="0" smtClean="0">
                          <a:solidFill>
                            <a:schemeClr val="tx1"/>
                          </a:solidFill>
                        </a:rPr>
                        <a:t>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lnSpc>
                          <a:spcPct val="100000"/>
                        </a:lnSpc>
                        <a:spcBef>
                          <a:spcPts val="0"/>
                        </a:spcBef>
                        <a:spcAft>
                          <a:spcPts val="0"/>
                        </a:spcAft>
                      </a:pP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pPr marL="0" marR="0">
                        <a:lnSpc>
                          <a:spcPct val="100000"/>
                        </a:lnSpc>
                        <a:spcBef>
                          <a:spcPts val="0"/>
                        </a:spcBef>
                        <a:spcAft>
                          <a:spcPts val="0"/>
                        </a:spcAft>
                      </a:pPr>
                      <a:r>
                        <a:rPr lang="en-US" sz="1000" i="1" dirty="0" smtClean="0">
                          <a:solidFill>
                            <a:srgbClr val="000000"/>
                          </a:solidFill>
                          <a:effectLst/>
                          <a:latin typeface="Calibri"/>
                          <a:ea typeface="Calibri"/>
                          <a:cs typeface="Calibri"/>
                        </a:rPr>
                        <a:t>Student</a:t>
                      </a:r>
                      <a:r>
                        <a:rPr lang="en-US" sz="1000" i="1" baseline="0" dirty="0" smtClean="0">
                          <a:solidFill>
                            <a:srgbClr val="000000"/>
                          </a:solidFill>
                          <a:effectLst/>
                          <a:latin typeface="Calibri"/>
                          <a:ea typeface="Calibri"/>
                          <a:cs typeface="Calibri"/>
                        </a:rPr>
                        <a:t> response gives </a:t>
                      </a:r>
                      <a:r>
                        <a:rPr lang="en-US" sz="1000" i="1" dirty="0" smtClean="0">
                          <a:solidFill>
                            <a:srgbClr val="000000"/>
                          </a:solidFill>
                          <a:effectLst/>
                          <a:latin typeface="Calibri"/>
                          <a:ea typeface="Calibri"/>
                          <a:cs typeface="Calibri"/>
                        </a:rPr>
                        <a:t>sufficient </a:t>
                      </a:r>
                      <a:r>
                        <a:rPr lang="en-US" sz="1000" i="1" dirty="0">
                          <a:solidFill>
                            <a:srgbClr val="000000"/>
                          </a:solidFill>
                          <a:effectLst/>
                          <a:latin typeface="Calibri"/>
                          <a:ea typeface="Calibri"/>
                          <a:cs typeface="Calibri"/>
                        </a:rPr>
                        <a:t>details from the passage that shows how </a:t>
                      </a:r>
                      <a:r>
                        <a:rPr lang="en-US" sz="1000" i="1" dirty="0" smtClean="0">
                          <a:solidFill>
                            <a:srgbClr val="000000"/>
                          </a:solidFill>
                          <a:effectLst/>
                          <a:latin typeface="Calibri"/>
                          <a:ea typeface="Calibri"/>
                          <a:cs typeface="Calibri"/>
                        </a:rPr>
                        <a:t>the students’ points </a:t>
                      </a:r>
                      <a:r>
                        <a:rPr lang="en-US" sz="1000" i="1" dirty="0">
                          <a:solidFill>
                            <a:srgbClr val="000000"/>
                          </a:solidFill>
                          <a:effectLst/>
                          <a:latin typeface="Calibri"/>
                          <a:ea typeface="Calibri"/>
                          <a:cs typeface="Calibri"/>
                        </a:rPr>
                        <a:t>of view developed through the story.</a:t>
                      </a:r>
                    </a:p>
                    <a:p>
                      <a:pPr marL="0" marR="0">
                        <a:lnSpc>
                          <a:spcPct val="100000"/>
                        </a:lnSpc>
                        <a:spcBef>
                          <a:spcPts val="0"/>
                        </a:spcBef>
                        <a:spcAft>
                          <a:spcPts val="0"/>
                        </a:spcAft>
                      </a:pPr>
                      <a:r>
                        <a:rPr lang="en-US" sz="1200" dirty="0">
                          <a:solidFill>
                            <a:srgbClr val="000000"/>
                          </a:solidFill>
                          <a:effectLst/>
                          <a:latin typeface="Calibri"/>
                          <a:ea typeface="Calibri"/>
                          <a:cs typeface="Calibri"/>
                        </a:rPr>
                        <a:t>At the beginning of the story, the students were annoyed that they had to miss fun things like science experiments and recess for earthquake drills.  They moaned having to sit silently under their desks and said it was such a waste of time because it wasn’t like they were going to have an actual earthquake.  After learning all about earthquakes and how their city could be on a fault line and have a major earthquake in the future, they wanted to learn more about being safe is this happened.  And the next time there was a drill everyone took it seriously. </a:t>
                      </a:r>
                      <a:endParaRPr lang="en-US" sz="1100" dirty="0">
                        <a:solidFill>
                          <a:srgbClr val="000000"/>
                        </a:solidFill>
                        <a:effectLst/>
                        <a:latin typeface="Calibri"/>
                        <a:ea typeface="Calibri"/>
                        <a:cs typeface="Calibri"/>
                      </a:endParaRPr>
                    </a:p>
                  </a:txBody>
                  <a:tcPr marL="121920" marR="121920" marT="34290" marB="34290"/>
                </a:tc>
              </a:tr>
              <a:tr h="623316">
                <a:tc>
                  <a:txBody>
                    <a:bodyPr/>
                    <a:lstStyle/>
                    <a:p>
                      <a:pPr algn="ctr">
                        <a:lnSpc>
                          <a:spcPct val="100000"/>
                        </a:lnSpc>
                        <a:spcBef>
                          <a:spcPts val="0"/>
                        </a:spcBef>
                        <a:spcAft>
                          <a:spcPts val="0"/>
                        </a:spcAft>
                      </a:pP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a:lnSpc>
                          <a:spcPct val="100000"/>
                        </a:lnSpc>
                        <a:spcBef>
                          <a:spcPts val="0"/>
                        </a:spcBef>
                        <a:spcAft>
                          <a:spcPts val="0"/>
                        </a:spcAft>
                      </a:pPr>
                      <a:r>
                        <a:rPr lang="en-US" sz="1000" i="1" dirty="0" smtClean="0">
                          <a:solidFill>
                            <a:srgbClr val="000000"/>
                          </a:solidFill>
                          <a:effectLst/>
                          <a:latin typeface="+mn-lt"/>
                          <a:ea typeface="Calibri"/>
                          <a:cs typeface="Calibri"/>
                        </a:rPr>
                        <a:t>Student response gives partial or minimal  details from the passage that shows how the students’ points of view developed through the story.</a:t>
                      </a:r>
                      <a:endParaRPr lang="en-US" sz="1000" i="1" dirty="0">
                        <a:solidFill>
                          <a:srgbClr val="000000"/>
                        </a:solidFill>
                        <a:effectLst/>
                        <a:latin typeface="Calibri"/>
                        <a:ea typeface="Calibri"/>
                        <a:cs typeface="Calibri"/>
                      </a:endParaRPr>
                    </a:p>
                    <a:p>
                      <a:pPr marL="0" marR="0">
                        <a:lnSpc>
                          <a:spcPct val="100000"/>
                        </a:lnSpc>
                        <a:spcBef>
                          <a:spcPts val="0"/>
                        </a:spcBef>
                        <a:spcAft>
                          <a:spcPts val="0"/>
                        </a:spcAft>
                      </a:pPr>
                      <a:r>
                        <a:rPr lang="en-US" sz="1200" dirty="0">
                          <a:solidFill>
                            <a:srgbClr val="000000"/>
                          </a:solidFill>
                          <a:effectLst/>
                          <a:latin typeface="Calibri"/>
                          <a:ea typeface="Calibri"/>
                          <a:cs typeface="Calibri"/>
                        </a:rPr>
                        <a:t>The students were annoyed they had to do an earthquake drill.  Once they learned about earthquakes, they weren’t annoyed and took the drills more seriously.</a:t>
                      </a:r>
                      <a:endParaRPr lang="en-US" sz="1100" dirty="0">
                        <a:solidFill>
                          <a:srgbClr val="000000"/>
                        </a:solidFill>
                        <a:effectLst/>
                        <a:latin typeface="Calibri"/>
                        <a:ea typeface="Calibri"/>
                        <a:cs typeface="Calibri"/>
                      </a:endParaRPr>
                    </a:p>
                  </a:txBody>
                  <a:tcPr marL="121920" marR="121920" marT="34290" marB="34290"/>
                </a:tc>
              </a:tr>
              <a:tr h="472440">
                <a:tc>
                  <a:txBody>
                    <a:bodyPr/>
                    <a:lstStyle/>
                    <a:p>
                      <a:pPr algn="ctr">
                        <a:lnSpc>
                          <a:spcPct val="100000"/>
                        </a:lnSpc>
                        <a:spcBef>
                          <a:spcPts val="0"/>
                        </a:spcBef>
                        <a:spcAft>
                          <a:spcPts val="0"/>
                        </a:spcAft>
                      </a:pP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a:lnSpc>
                          <a:spcPct val="100000"/>
                        </a:lnSpc>
                        <a:spcBef>
                          <a:spcPts val="0"/>
                        </a:spcBef>
                        <a:spcAft>
                          <a:spcPts val="0"/>
                        </a:spcAft>
                      </a:pPr>
                      <a:r>
                        <a:rPr lang="en-US" sz="1000" i="1" dirty="0">
                          <a:solidFill>
                            <a:srgbClr val="000000"/>
                          </a:solidFill>
                          <a:effectLst/>
                          <a:latin typeface="Calibri"/>
                          <a:ea typeface="Calibri"/>
                          <a:cs typeface="Calibri"/>
                        </a:rPr>
                        <a:t>No credit; Students present no evidence of point of view change.</a:t>
                      </a:r>
                    </a:p>
                    <a:p>
                      <a:pPr marL="0" marR="0">
                        <a:lnSpc>
                          <a:spcPct val="100000"/>
                        </a:lnSpc>
                        <a:spcBef>
                          <a:spcPts val="0"/>
                        </a:spcBef>
                        <a:spcAft>
                          <a:spcPts val="0"/>
                        </a:spcAft>
                      </a:pPr>
                      <a:r>
                        <a:rPr lang="en-US" sz="1200" dirty="0">
                          <a:solidFill>
                            <a:srgbClr val="000000"/>
                          </a:solidFill>
                          <a:effectLst/>
                          <a:latin typeface="Calibri"/>
                          <a:ea typeface="Calibri"/>
                          <a:cs typeface="Calibri"/>
                        </a:rPr>
                        <a:t>Earthquakes can cause lots of damage to the earth and change it.</a:t>
                      </a:r>
                      <a:endParaRPr lang="en-US" sz="1100" dirty="0">
                        <a:solidFill>
                          <a:srgbClr val="000000"/>
                        </a:solidFill>
                        <a:effectLst/>
                        <a:latin typeface="Calibri"/>
                        <a:ea typeface="Calibri"/>
                        <a:cs typeface="Calibri"/>
                      </a:endParaRPr>
                    </a:p>
                  </a:txBody>
                  <a:tcPr marL="121920" marR="121920" marT="34290" marB="3429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33456349"/>
              </p:ext>
            </p:extLst>
          </p:nvPr>
        </p:nvGraphicFramePr>
        <p:xfrm>
          <a:off x="5205412" y="8763000"/>
          <a:ext cx="2185988" cy="490123"/>
        </p:xfrm>
        <a:graphic>
          <a:graphicData uri="http://schemas.openxmlformats.org/drawingml/2006/table">
            <a:tbl>
              <a:tblPr/>
              <a:tblGrid>
                <a:gridCol w="2185988"/>
              </a:tblGrid>
              <a:tr h="1072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RL.6.6</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9915">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Explain how an author develops the point of view of the narrator or speaker in a text.</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 name="TextBox 1"/>
          <p:cNvSpPr txBox="1"/>
          <p:nvPr/>
        </p:nvSpPr>
        <p:spPr>
          <a:xfrm>
            <a:off x="533400" y="228600"/>
            <a:ext cx="6781800" cy="861774"/>
          </a:xfrm>
          <a:prstGeom prst="rect">
            <a:avLst/>
          </a:prstGeom>
          <a:noFill/>
        </p:spPr>
        <p:txBody>
          <a:bodyPr wrap="square" rtlCol="0">
            <a:spAutoFit/>
          </a:bodyPr>
          <a:lstStyle/>
          <a:p>
            <a:pPr lvl="0"/>
            <a:r>
              <a:rPr lang="en-US" sz="1000" i="1" dirty="0"/>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a:p>
            <a:endParaRPr lang="en-US" sz="1000" dirty="0"/>
          </a:p>
        </p:txBody>
      </p:sp>
      <p:sp>
        <p:nvSpPr>
          <p:cNvPr id="7" name="TextBox 6"/>
          <p:cNvSpPr txBox="1"/>
          <p:nvPr/>
        </p:nvSpPr>
        <p:spPr>
          <a:xfrm rot="19086404">
            <a:off x="-26947" y="4321477"/>
            <a:ext cx="8072677" cy="1107996"/>
          </a:xfrm>
          <a:prstGeom prst="rect">
            <a:avLst/>
          </a:prstGeom>
          <a:noFill/>
        </p:spPr>
        <p:txBody>
          <a:bodyPr wrap="square" rtlCol="0">
            <a:spAutoFit/>
          </a:bodyPr>
          <a:lstStyle/>
          <a:p>
            <a:r>
              <a:rPr lang="en-US" sz="6600" dirty="0" smtClean="0">
                <a:solidFill>
                  <a:schemeClr val="bg1">
                    <a:lumMod val="50000"/>
                    <a:alpha val="50000"/>
                  </a:schemeClr>
                </a:solidFill>
              </a:rPr>
              <a:t>NOT TRANSLATED YET</a:t>
            </a:r>
            <a:endParaRPr lang="en-US" sz="6600" dirty="0">
              <a:solidFill>
                <a:schemeClr val="bg1">
                  <a:lumMod val="50000"/>
                  <a:alpha val="50000"/>
                </a:schemeClr>
              </a:solidFill>
            </a:endParaRPr>
          </a:p>
        </p:txBody>
      </p:sp>
    </p:spTree>
    <p:extLst>
      <p:ext uri="{BB962C8B-B14F-4D97-AF65-F5344CB8AC3E}">
        <p14:creationId xmlns:p14="http://schemas.microsoft.com/office/powerpoint/2010/main" val="2899862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37568" y="9296400"/>
            <a:ext cx="842010" cy="535517"/>
          </a:xfrm>
        </p:spPr>
        <p:txBody>
          <a:bodyPr/>
          <a:lstStyle/>
          <a:p>
            <a:fld id="{F177B04D-AEB5-43ED-B9BA-B3D1EC9C9067}" type="slidenum">
              <a:rPr lang="en-US" smtClean="0"/>
              <a:pPr/>
              <a:t>16</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800576866"/>
              </p:ext>
            </p:extLst>
          </p:nvPr>
        </p:nvGraphicFramePr>
        <p:xfrm>
          <a:off x="492760" y="541020"/>
          <a:ext cx="6822440" cy="8542020"/>
        </p:xfrm>
        <a:graphic>
          <a:graphicData uri="http://schemas.openxmlformats.org/drawingml/2006/table">
            <a:tbl>
              <a:tblPr firstRow="1" bandRow="1">
                <a:tableStyleId>{5940675A-B579-460E-94D1-54222C63F5DA}</a:tableStyleId>
              </a:tblPr>
              <a:tblGrid>
                <a:gridCol w="539750"/>
                <a:gridCol w="6282690"/>
              </a:tblGrid>
              <a:tr h="24079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4 CFA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438911">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2</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Locate, Select, Interpret and Integrate Information. Constructed Response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12063">
                <a:tc gridSpan="2">
                  <a:txBody>
                    <a:bodyPr/>
                    <a:lstStyle/>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lang="en-US" sz="1400" b="1" dirty="0" smtClean="0">
                          <a:latin typeface="Helvetica" panose="020B0604020202020204" pitchFamily="34" charset="0"/>
                          <a:cs typeface="Helvetica" panose="020B0604020202020204" pitchFamily="34" charset="0"/>
                        </a:rPr>
                        <a:t>Question #8  Prompt: </a:t>
                      </a:r>
                      <a:r>
                        <a:rPr lang="en-US" sz="1400" b="1" baseline="0" dirty="0" smtClean="0">
                          <a:latin typeface="Helvetica" pitchFamily="34" charset="0"/>
                          <a:cs typeface="Helvetica" panose="020B0604020202020204" pitchFamily="34" charset="0"/>
                        </a:rPr>
                        <a:t> </a:t>
                      </a:r>
                      <a:r>
                        <a:rPr lang="en-US" sz="1400" b="0" kern="1200" dirty="0" smtClean="0">
                          <a:solidFill>
                            <a:schemeClr val="tx1"/>
                          </a:solidFill>
                          <a:effectLst/>
                          <a:latin typeface="Helvetica" pitchFamily="34" charset="0"/>
                          <a:ea typeface="Arial"/>
                          <a:cs typeface="Helvetica" panose="020B0604020202020204" pitchFamily="34" charset="0"/>
                        </a:rPr>
                        <a:t>Because of the information about how the earth is physically changing from these three passages, what can you conclude about what the earth might look like in the future?</a:t>
                      </a:r>
                      <a:endParaRPr lang="en-US" sz="1400" b="0" kern="1200" noProof="0" dirty="0" smtClean="0">
                        <a:solidFill>
                          <a:schemeClr val="tx1"/>
                        </a:solidFill>
                        <a:effectLst/>
                        <a:latin typeface="Helvetica" pitchFamily="34" charset="0"/>
                        <a:ea typeface="Arial"/>
                        <a:cs typeface="Helvetica" panose="020B0604020202020204" pitchFamily="34" charset="0"/>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 /Rubric Language Response</a:t>
                      </a:r>
                    </a:p>
                  </a:txBody>
                  <a:tcPr marL="103632" marR="103632" marT="50292" marB="50292">
                    <a:solidFill>
                      <a:schemeClr val="bg1">
                        <a:lumMod val="85000"/>
                      </a:schemeClr>
                    </a:solidFill>
                  </a:tcPr>
                </a:tc>
                <a:tc hMerge="1">
                  <a:txBody>
                    <a:bodyPr/>
                    <a:lstStyle/>
                    <a:p>
                      <a:endParaRPr lang="en-US"/>
                    </a:p>
                  </a:txBody>
                  <a:tcPr/>
                </a:tc>
              </a:tr>
              <a:tr h="883919">
                <a:tc gridSpan="2">
                  <a:txBody>
                    <a:bodyPr/>
                    <a:lstStyle/>
                    <a:p>
                      <a:pPr marL="0" marR="0">
                        <a:lnSpc>
                          <a:spcPct val="100000"/>
                        </a:lnSpc>
                        <a:spcBef>
                          <a:spcPts val="0"/>
                        </a:spcBef>
                        <a:spcAft>
                          <a:spcPts val="0"/>
                        </a:spcAft>
                      </a:pPr>
                      <a:r>
                        <a:rPr lang="en-US" sz="1050" b="1" dirty="0" smtClean="0">
                          <a:solidFill>
                            <a:srgbClr val="000000"/>
                          </a:solidFill>
                          <a:effectLst/>
                          <a:latin typeface="+mn-lt"/>
                          <a:ea typeface="Calibri"/>
                          <a:cs typeface="Calibri"/>
                        </a:rPr>
                        <a:t>Sufficient Evidence</a:t>
                      </a:r>
                      <a:r>
                        <a:rPr lang="en-US" sz="1050" dirty="0" smtClean="0">
                          <a:solidFill>
                            <a:srgbClr val="000000"/>
                          </a:solidFill>
                          <a:effectLst/>
                          <a:latin typeface="+mn-lt"/>
                          <a:ea typeface="Calibri"/>
                          <a:cs typeface="Calibri"/>
                        </a:rPr>
                        <a:t>:   </a:t>
                      </a:r>
                      <a:r>
                        <a:rPr lang="en-US" sz="1050" i="1" dirty="0" smtClean="0">
                          <a:solidFill>
                            <a:srgbClr val="000000"/>
                          </a:solidFill>
                          <a:effectLst/>
                          <a:latin typeface="+mn-lt"/>
                          <a:ea typeface="Calibri"/>
                          <a:cs typeface="Calibri"/>
                        </a:rPr>
                        <a:t>For a proficient response, students will present</a:t>
                      </a:r>
                      <a:r>
                        <a:rPr lang="en-US" sz="1050" i="1" baseline="0" dirty="0" smtClean="0">
                          <a:solidFill>
                            <a:srgbClr val="000000"/>
                          </a:solidFill>
                          <a:effectLst/>
                          <a:latin typeface="+mn-lt"/>
                          <a:ea typeface="Calibri"/>
                          <a:cs typeface="Calibri"/>
                        </a:rPr>
                        <a:t> </a:t>
                      </a:r>
                      <a:r>
                        <a:rPr lang="en-US" sz="1050" i="1" dirty="0" smtClean="0">
                          <a:solidFill>
                            <a:srgbClr val="000000"/>
                          </a:solidFill>
                          <a:effectLst/>
                          <a:latin typeface="+mn-lt"/>
                          <a:ea typeface="Calibri"/>
                          <a:cs typeface="Calibri"/>
                        </a:rPr>
                        <a:t>sufficient details from the passage that show evidence of changes to the earth and that land masses will look different.</a:t>
                      </a:r>
                      <a:endParaRPr lang="en-US" sz="1050" dirty="0" smtClean="0">
                        <a:solidFill>
                          <a:srgbClr val="000000"/>
                        </a:solidFill>
                        <a:effectLst/>
                        <a:latin typeface="+mn-lt"/>
                        <a:ea typeface="Calibri"/>
                        <a:cs typeface="Calibri"/>
                      </a:endParaRPr>
                    </a:p>
                    <a:p>
                      <a:pPr marL="0" marR="0">
                        <a:lnSpc>
                          <a:spcPct val="100000"/>
                        </a:lnSpc>
                        <a:spcBef>
                          <a:spcPts val="0"/>
                        </a:spcBef>
                        <a:spcAft>
                          <a:spcPts val="0"/>
                        </a:spcAft>
                      </a:pPr>
                      <a:r>
                        <a:rPr lang="en-US" sz="1050" b="1" i="1" dirty="0" smtClean="0">
                          <a:solidFill>
                            <a:srgbClr val="000000"/>
                          </a:solidFill>
                          <a:effectLst/>
                          <a:latin typeface="+mn-lt"/>
                          <a:ea typeface="Calibri"/>
                          <a:cs typeface="Calibri"/>
                        </a:rPr>
                        <a:t>Specific Identifications (supporting details)</a:t>
                      </a:r>
                      <a:r>
                        <a:rPr lang="en-US" sz="1050" b="1" i="1" baseline="0" dirty="0" smtClean="0">
                          <a:solidFill>
                            <a:srgbClr val="000000"/>
                          </a:solidFill>
                          <a:effectLst/>
                          <a:latin typeface="+mn-lt"/>
                          <a:ea typeface="Calibri"/>
                          <a:cs typeface="Calibri"/>
                        </a:rPr>
                        <a:t> </a:t>
                      </a:r>
                      <a:r>
                        <a:rPr lang="en-US" sz="1050" b="0" i="0" baseline="0" dirty="0" smtClean="0">
                          <a:solidFill>
                            <a:srgbClr val="000000"/>
                          </a:solidFill>
                          <a:effectLst/>
                          <a:latin typeface="+mn-lt"/>
                          <a:ea typeface="Calibri"/>
                          <a:cs typeface="Calibri"/>
                        </a:rPr>
                        <a:t>of how the earth and land masses may look in the future could include: (1)e</a:t>
                      </a:r>
                      <a:r>
                        <a:rPr lang="en-US" sz="1050" dirty="0" smtClean="0">
                          <a:solidFill>
                            <a:srgbClr val="000000"/>
                          </a:solidFill>
                          <a:effectLst/>
                          <a:latin typeface="+mn-lt"/>
                          <a:ea typeface="Calibri"/>
                          <a:cs typeface="Calibri"/>
                        </a:rPr>
                        <a:t>arthquakes cause hundreds of crevices which can split the land because the plates are drifting apart,</a:t>
                      </a:r>
                      <a:r>
                        <a:rPr lang="en-US" sz="1050" baseline="0" dirty="0" smtClean="0">
                          <a:solidFill>
                            <a:srgbClr val="000000"/>
                          </a:solidFill>
                          <a:effectLst/>
                          <a:latin typeface="+mn-lt"/>
                          <a:ea typeface="Calibri"/>
                          <a:cs typeface="Calibri"/>
                        </a:rPr>
                        <a:t> (2)</a:t>
                      </a:r>
                      <a:r>
                        <a:rPr lang="en-US" sz="1050" dirty="0" smtClean="0">
                          <a:solidFill>
                            <a:srgbClr val="000000"/>
                          </a:solidFill>
                          <a:effectLst/>
                          <a:latin typeface="+mn-lt"/>
                          <a:ea typeface="Calibri"/>
                          <a:cs typeface="Calibri"/>
                        </a:rPr>
                        <a:t> magma flowing up from the ocean floor may</a:t>
                      </a:r>
                      <a:r>
                        <a:rPr lang="en-US" sz="1050" baseline="0" dirty="0" smtClean="0">
                          <a:solidFill>
                            <a:srgbClr val="000000"/>
                          </a:solidFill>
                          <a:effectLst/>
                          <a:latin typeface="+mn-lt"/>
                          <a:ea typeface="Calibri"/>
                          <a:cs typeface="Calibri"/>
                        </a:rPr>
                        <a:t> </a:t>
                      </a:r>
                      <a:r>
                        <a:rPr lang="en-US" sz="1050" dirty="0" smtClean="0">
                          <a:solidFill>
                            <a:srgbClr val="000000"/>
                          </a:solidFill>
                          <a:effectLst/>
                          <a:latin typeface="+mn-lt"/>
                          <a:ea typeface="Calibri"/>
                          <a:cs typeface="Calibri"/>
                        </a:rPr>
                        <a:t>cause parts of the continent to sink,</a:t>
                      </a:r>
                      <a:r>
                        <a:rPr lang="en-US" sz="1050" baseline="0" dirty="0" smtClean="0">
                          <a:solidFill>
                            <a:srgbClr val="000000"/>
                          </a:solidFill>
                          <a:effectLst/>
                          <a:latin typeface="+mn-lt"/>
                          <a:ea typeface="Calibri"/>
                          <a:cs typeface="Calibri"/>
                        </a:rPr>
                        <a:t> (3) </a:t>
                      </a:r>
                      <a:r>
                        <a:rPr lang="en-US" sz="1050" dirty="0" smtClean="0">
                          <a:solidFill>
                            <a:srgbClr val="000000"/>
                          </a:solidFill>
                          <a:effectLst/>
                          <a:latin typeface="+mn-lt"/>
                          <a:ea typeface="Calibri"/>
                          <a:cs typeface="Calibri"/>
                        </a:rPr>
                        <a:t>when the ground sinks, this makes way for water from oceans to fill in that space and can make portions of the land break off from a continent,</a:t>
                      </a:r>
                      <a:r>
                        <a:rPr lang="en-US" sz="1050" baseline="0" dirty="0" smtClean="0">
                          <a:solidFill>
                            <a:srgbClr val="000000"/>
                          </a:solidFill>
                          <a:effectLst/>
                          <a:latin typeface="+mn-lt"/>
                          <a:ea typeface="Calibri"/>
                          <a:cs typeface="Calibri"/>
                        </a:rPr>
                        <a:t> (4) e</a:t>
                      </a:r>
                      <a:r>
                        <a:rPr lang="en-US" sz="1050" dirty="0" smtClean="0">
                          <a:solidFill>
                            <a:srgbClr val="000000"/>
                          </a:solidFill>
                          <a:effectLst/>
                          <a:latin typeface="+mn-lt"/>
                          <a:ea typeface="Calibri"/>
                          <a:cs typeface="Calibri"/>
                        </a:rPr>
                        <a:t>arthquakes may affect the earth’s landscape by creating new landforms,</a:t>
                      </a:r>
                    </a:p>
                    <a:p>
                      <a:pPr marL="0" marR="0">
                        <a:lnSpc>
                          <a:spcPct val="100000"/>
                        </a:lnSpc>
                        <a:spcBef>
                          <a:spcPts val="0"/>
                        </a:spcBef>
                        <a:spcAft>
                          <a:spcPts val="0"/>
                        </a:spcAft>
                      </a:pPr>
                      <a:r>
                        <a:rPr lang="en-US" sz="1050" dirty="0" smtClean="0">
                          <a:solidFill>
                            <a:srgbClr val="000000"/>
                          </a:solidFill>
                          <a:effectLst/>
                          <a:latin typeface="+mn-lt"/>
                          <a:ea typeface="Calibri"/>
                          <a:cs typeface="Calibri"/>
                        </a:rPr>
                        <a:t>and</a:t>
                      </a:r>
                      <a:r>
                        <a:rPr lang="en-US" sz="1050" baseline="0" dirty="0" smtClean="0">
                          <a:solidFill>
                            <a:srgbClr val="000000"/>
                          </a:solidFill>
                          <a:effectLst/>
                          <a:latin typeface="+mn-lt"/>
                          <a:ea typeface="Calibri"/>
                          <a:cs typeface="Calibri"/>
                        </a:rPr>
                        <a:t> (5) </a:t>
                      </a:r>
                      <a:r>
                        <a:rPr lang="en-US" sz="1050" dirty="0" smtClean="0">
                          <a:solidFill>
                            <a:srgbClr val="000000"/>
                          </a:solidFill>
                          <a:effectLst/>
                          <a:latin typeface="+mn-lt"/>
                          <a:ea typeface="Calibri"/>
                          <a:cs typeface="Calibri"/>
                        </a:rPr>
                        <a:t>all of these changes help to conclude that not only will there be new and different landforms on the earth where these plates come together, but parts of the continents could break off and create new continents.</a:t>
                      </a:r>
                    </a:p>
                    <a:p>
                      <a:pPr>
                        <a:lnSpc>
                          <a:spcPct val="100000"/>
                        </a:lnSpc>
                        <a:spcBef>
                          <a:spcPts val="0"/>
                        </a:spcBef>
                        <a:spcAft>
                          <a:spcPts val="0"/>
                        </a:spcAft>
                      </a:pPr>
                      <a:r>
                        <a:rPr lang="en-US" sz="1050" b="1" dirty="0" smtClean="0">
                          <a:effectLst/>
                          <a:latin typeface="+mn-lt"/>
                          <a:ea typeface="Calibri"/>
                          <a:cs typeface="Calibri"/>
                        </a:rPr>
                        <a:t>Full Support (other details):</a:t>
                      </a:r>
                      <a:r>
                        <a:rPr lang="en-US" sz="1050" i="1" dirty="0" smtClean="0">
                          <a:effectLst/>
                          <a:latin typeface="+mn-lt"/>
                          <a:ea typeface="Calibri"/>
                          <a:cs typeface="Calibri"/>
                        </a:rPr>
                        <a:t>  </a:t>
                      </a:r>
                      <a:r>
                        <a:rPr lang="en-US" sz="1050" i="0" dirty="0" smtClean="0">
                          <a:effectLst/>
                          <a:latin typeface="+mn-lt"/>
                          <a:ea typeface="Calibri"/>
                          <a:cs typeface="Calibri"/>
                        </a:rPr>
                        <a:t>supporting</a:t>
                      </a:r>
                      <a:r>
                        <a:rPr lang="en-US" sz="1050" i="0" baseline="0" dirty="0" smtClean="0">
                          <a:effectLst/>
                          <a:latin typeface="+mn-lt"/>
                          <a:ea typeface="Calibri"/>
                          <a:cs typeface="Calibri"/>
                        </a:rPr>
                        <a:t> land mass changes could include: (1) t</a:t>
                      </a:r>
                      <a:r>
                        <a:rPr lang="en-US" sz="1050" dirty="0" smtClean="0">
                          <a:effectLst/>
                          <a:latin typeface="+mn-lt"/>
                          <a:ea typeface="Calibri"/>
                          <a:cs typeface="Calibri"/>
                        </a:rPr>
                        <a:t>he earth is like a giant jigsaw puzzle and the tectonic plates are constantly moving because of earthquakes,</a:t>
                      </a:r>
                      <a:r>
                        <a:rPr lang="en-US" sz="1050" baseline="0" dirty="0" smtClean="0">
                          <a:effectLst/>
                          <a:latin typeface="+mn-lt"/>
                          <a:ea typeface="Calibri"/>
                          <a:cs typeface="Calibri"/>
                        </a:rPr>
                        <a:t> (2) n</a:t>
                      </a:r>
                      <a:r>
                        <a:rPr lang="en-US" sz="1050" dirty="0" smtClean="0">
                          <a:effectLst/>
                          <a:latin typeface="+mn-lt"/>
                          <a:ea typeface="Calibri"/>
                          <a:cs typeface="Calibri"/>
                        </a:rPr>
                        <a:t>ew chains of volcanoes are rising up in different parts of the world, like the Rift Valley,</a:t>
                      </a:r>
                      <a:r>
                        <a:rPr lang="en-US" sz="1050" baseline="0" dirty="0" smtClean="0">
                          <a:effectLst/>
                          <a:latin typeface="+mn-lt"/>
                          <a:ea typeface="Calibri"/>
                          <a:cs typeface="Calibri"/>
                        </a:rPr>
                        <a:t> (3)</a:t>
                      </a:r>
                      <a:r>
                        <a:rPr lang="en-US" sz="1050" dirty="0" smtClean="0">
                          <a:effectLst/>
                          <a:latin typeface="+mn-lt"/>
                          <a:ea typeface="Calibri"/>
                          <a:cs typeface="Calibri"/>
                        </a:rPr>
                        <a:t> this can also be a sign of a breaking apart of a continent</a:t>
                      </a:r>
                      <a:r>
                        <a:rPr lang="en-US" sz="1050" baseline="0" dirty="0" smtClean="0">
                          <a:effectLst/>
                          <a:latin typeface="+mn-lt"/>
                          <a:ea typeface="Calibri"/>
                          <a:cs typeface="Calibri"/>
                        </a:rPr>
                        <a:t> and (4) t</a:t>
                      </a:r>
                      <a:r>
                        <a:rPr lang="en-US" sz="1050" dirty="0" smtClean="0">
                          <a:effectLst/>
                          <a:latin typeface="+mn-lt"/>
                          <a:ea typeface="Calibri"/>
                          <a:cs typeface="Calibri"/>
                        </a:rPr>
                        <a:t>he landforms that earthquakes create are cliffs, cracks, lakes and canyons.</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lnSpc>
                          <a:spcPct val="100000"/>
                        </a:lnSpc>
                        <a:spcBef>
                          <a:spcPts val="0"/>
                        </a:spcBef>
                        <a:spcAft>
                          <a:spcPts val="0"/>
                        </a:spcAft>
                      </a:pPr>
                      <a:r>
                        <a:rPr lang="en-US" sz="1300" b="1" dirty="0" smtClean="0">
                          <a:solidFill>
                            <a:schemeClr val="tx1"/>
                          </a:solidFill>
                        </a:rPr>
                        <a:t>Student</a:t>
                      </a:r>
                      <a:r>
                        <a:rPr lang="en-US" sz="1300" b="1" baseline="0" dirty="0" smtClean="0">
                          <a:solidFill>
                            <a:schemeClr val="tx1"/>
                          </a:solidFill>
                        </a:rPr>
                        <a:t> </a:t>
                      </a:r>
                      <a:r>
                        <a:rPr lang="en-US" sz="1300" b="1" dirty="0" smtClean="0">
                          <a:solidFill>
                            <a:schemeClr val="tx1"/>
                          </a:solidFill>
                        </a:rPr>
                        <a:t>Language</a:t>
                      </a:r>
                      <a:r>
                        <a:rPr lang="en-US" sz="1300" b="0" u="none" strike="noStrike" baseline="0" dirty="0" smtClean="0">
                          <a:solidFill>
                            <a:srgbClr val="C00000"/>
                          </a:solidFill>
                        </a:rPr>
                        <a:t> </a:t>
                      </a:r>
                      <a:r>
                        <a:rPr lang="en-US" sz="1300" b="1" dirty="0" smtClean="0">
                          <a:solidFill>
                            <a:schemeClr val="tx1"/>
                          </a:solidFill>
                        </a:rPr>
                        <a:t>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endParaRPr lang="en-US" sz="2000" b="1" dirty="0" smtClean="0"/>
                    </a:p>
                    <a:p>
                      <a:pPr algn="ctr"/>
                      <a:endParaRPr lang="en-US" sz="2000" b="1" dirty="0" smtClean="0"/>
                    </a:p>
                    <a:p>
                      <a:pPr algn="ctr"/>
                      <a:r>
                        <a:rPr lang="en-US" sz="2000" b="1" dirty="0" smtClean="0"/>
                        <a:t>3</a:t>
                      </a:r>
                    </a:p>
                    <a:p>
                      <a:pPr algn="ctr"/>
                      <a:endParaRPr lang="en-US" sz="2000" b="1" dirty="0" smtClean="0"/>
                    </a:p>
                    <a:p>
                      <a:pPr algn="ctr"/>
                      <a:endParaRPr lang="en-US" sz="2000" b="1" dirty="0" smtClean="0"/>
                    </a:p>
                    <a:p>
                      <a:pPr algn="ctr"/>
                      <a:endParaRPr lang="en-US" sz="2000" b="1" dirty="0" smtClean="0"/>
                    </a:p>
                    <a:p>
                      <a:pPr algn="ctr"/>
                      <a:r>
                        <a:rPr lang="en-US" sz="2000" b="1" dirty="0" smtClean="0"/>
                        <a:t>2</a:t>
                      </a:r>
                    </a:p>
                    <a:p>
                      <a:pPr algn="ctr"/>
                      <a:endParaRPr lang="en-US" sz="2000" b="1" dirty="0"/>
                    </a:p>
                  </a:txBody>
                  <a:tcPr marL="103632" marR="103632" marT="50292" marB="50292" anchor="ctr"/>
                </a:tc>
                <a:tc>
                  <a:txBody>
                    <a:bodyPr/>
                    <a:lstStyle/>
                    <a:p>
                      <a:pPr>
                        <a:lnSpc>
                          <a:spcPct val="100000"/>
                        </a:lnSpc>
                        <a:spcBef>
                          <a:spcPts val="0"/>
                        </a:spcBef>
                        <a:spcAft>
                          <a:spcPts val="0"/>
                        </a:spcAft>
                      </a:pPr>
                      <a:r>
                        <a:rPr lang="en-US" sz="1000" b="0" i="1" dirty="0" smtClean="0"/>
                        <a:t>Student gives  </a:t>
                      </a:r>
                      <a:r>
                        <a:rPr lang="en-US" sz="1000" b="1" i="1" dirty="0" smtClean="0"/>
                        <a:t>sufficient</a:t>
                      </a:r>
                      <a:r>
                        <a:rPr lang="en-US" sz="1000" b="0" i="1" dirty="0" smtClean="0"/>
                        <a:t> details from all of the passages that show how the earth’s landscape will be different over time due to earth’s forces.</a:t>
                      </a:r>
                    </a:p>
                    <a:p>
                      <a:pPr>
                        <a:lnSpc>
                          <a:spcPct val="100000"/>
                        </a:lnSpc>
                        <a:spcBef>
                          <a:spcPts val="0"/>
                        </a:spcBef>
                        <a:spcAft>
                          <a:spcPts val="0"/>
                        </a:spcAft>
                      </a:pPr>
                      <a:r>
                        <a:rPr lang="en-US" sz="1000" b="0" i="0" dirty="0" smtClean="0"/>
                        <a:t>I can conclude that the earth will look very different in the future because of what I read in these three passages about how forces in the earth change what the continents look like.  In “Earthquake Drill”  it said that earthquakes affect the earth’s landscape by creating all sorts of landforms like cliffs, cracks, lakes and canyons.  It talked about how this happens along the fault lines-the place where two plates come together and either collide or break apart.  In both “Cracking Up” and “The East African Rift” it told us that this is happening right now between the two plates, the African Plate and the Arabian Plate.  It said that over time, the Red Sea will pour into the huge crevice that is being created and make a new sea and possibly cause part of the continent to break off!  It also stated in these two articles that volcanoes are forming along these fault lines, making the earth look very different.  This all makes me conclude that in the future there will not only be new landforms on the continents but maybe even new continents.</a:t>
                      </a:r>
                    </a:p>
                    <a:p>
                      <a:pPr>
                        <a:lnSpc>
                          <a:spcPct val="100000"/>
                        </a:lnSpc>
                        <a:spcBef>
                          <a:spcPts val="0"/>
                        </a:spcBef>
                        <a:spcAft>
                          <a:spcPts val="0"/>
                        </a:spcAft>
                      </a:pPr>
                      <a:endParaRPr lang="en-US" sz="500" b="0" i="0" dirty="0" smtClean="0"/>
                    </a:p>
                    <a:p>
                      <a:pPr marL="0" marR="0">
                        <a:lnSpc>
                          <a:spcPct val="100000"/>
                        </a:lnSpc>
                        <a:spcBef>
                          <a:spcPts val="0"/>
                        </a:spcBef>
                        <a:spcAft>
                          <a:spcPts val="0"/>
                        </a:spcAft>
                      </a:pPr>
                      <a:r>
                        <a:rPr lang="en-US" sz="1000" i="1" dirty="0" smtClean="0">
                          <a:solidFill>
                            <a:srgbClr val="000000"/>
                          </a:solidFill>
                          <a:effectLst/>
                          <a:latin typeface="+mn-lt"/>
                          <a:ea typeface="Calibri"/>
                          <a:cs typeface="Calibri"/>
                        </a:rPr>
                        <a:t>Student response gives </a:t>
                      </a:r>
                      <a:r>
                        <a:rPr lang="en-US" sz="1000" b="1" i="1" dirty="0" smtClean="0">
                          <a:solidFill>
                            <a:srgbClr val="000000"/>
                          </a:solidFill>
                          <a:effectLst/>
                          <a:latin typeface="+mn-lt"/>
                          <a:ea typeface="Calibri"/>
                          <a:cs typeface="Calibri"/>
                        </a:rPr>
                        <a:t>minimal </a:t>
                      </a:r>
                      <a:r>
                        <a:rPr lang="en-US" sz="1000" i="1" dirty="0" smtClean="0">
                          <a:solidFill>
                            <a:srgbClr val="000000"/>
                          </a:solidFill>
                          <a:effectLst/>
                          <a:latin typeface="+mn-lt"/>
                          <a:ea typeface="Calibri"/>
                          <a:cs typeface="Calibri"/>
                        </a:rPr>
                        <a:t>key details from one of the passages about how the earth’s landscape will be different over time due to earth’s forces.</a:t>
                      </a:r>
                      <a:endParaRPr lang="en-US" sz="1000" dirty="0" smtClean="0">
                        <a:solidFill>
                          <a:srgbClr val="000000"/>
                        </a:solidFill>
                        <a:effectLst/>
                        <a:latin typeface="+mn-lt"/>
                        <a:ea typeface="Calibri"/>
                        <a:cs typeface="Calibri"/>
                      </a:endParaRPr>
                    </a:p>
                    <a:p>
                      <a:pPr marL="0" marR="0">
                        <a:lnSpc>
                          <a:spcPct val="100000"/>
                        </a:lnSpc>
                        <a:spcBef>
                          <a:spcPts val="0"/>
                        </a:spcBef>
                        <a:spcAft>
                          <a:spcPts val="0"/>
                        </a:spcAft>
                      </a:pPr>
                      <a:r>
                        <a:rPr lang="en-US" sz="1000" dirty="0" smtClean="0">
                          <a:solidFill>
                            <a:srgbClr val="000000"/>
                          </a:solidFill>
                          <a:effectLst/>
                          <a:latin typeface="+mn-lt"/>
                          <a:ea typeface="Calibri"/>
                          <a:cs typeface="Calibri"/>
                        </a:rPr>
                        <a:t>There are lots of changes that take place on the earth from the movement of plates on the earth.  Because those plates are moving, they can cause volcanoes to erupt, crevices and</a:t>
                      </a:r>
                      <a:r>
                        <a:rPr lang="en-US" sz="1000" baseline="0" dirty="0" smtClean="0">
                          <a:solidFill>
                            <a:srgbClr val="000000"/>
                          </a:solidFill>
                          <a:effectLst/>
                          <a:latin typeface="+mn-lt"/>
                          <a:ea typeface="Calibri"/>
                          <a:cs typeface="Calibri"/>
                        </a:rPr>
                        <a:t> lakes to form. It said in “Cracking UP that a new sea might be created in Africa because of this type of action. It said in The East African Rift that magma from the ocean floor will rise up. All of t</a:t>
                      </a:r>
                      <a:r>
                        <a:rPr lang="en-US" sz="1000" dirty="0" smtClean="0">
                          <a:solidFill>
                            <a:srgbClr val="000000"/>
                          </a:solidFill>
                          <a:effectLst/>
                          <a:latin typeface="+mn-lt"/>
                          <a:ea typeface="Calibri"/>
                          <a:cs typeface="Calibri"/>
                        </a:rPr>
                        <a:t>his will make the land look different in the future.</a:t>
                      </a:r>
                    </a:p>
                  </a:txBody>
                  <a:tcPr marL="103632" marR="103632" marT="50292" marB="50292"/>
                </a:tc>
              </a:tr>
              <a:tr h="755904">
                <a:tc>
                  <a:txBody>
                    <a:bodyPr/>
                    <a:lstStyle/>
                    <a:p>
                      <a:pPr algn="ctr"/>
                      <a:r>
                        <a:rPr lang="en-US" sz="2000" b="1" dirty="0" smtClean="0"/>
                        <a:t>1</a:t>
                      </a:r>
                      <a:endParaRPr lang="en-US" sz="2000" b="1" dirty="0"/>
                    </a:p>
                  </a:txBody>
                  <a:tcPr marL="103632" marR="103632" marT="50292" marB="50292" anchor="ctr"/>
                </a:tc>
                <a:tc>
                  <a:txBody>
                    <a:bodyPr/>
                    <a:lstStyle/>
                    <a:p>
                      <a:pPr marL="0" marR="0">
                        <a:lnSpc>
                          <a:spcPct val="100000"/>
                        </a:lnSpc>
                        <a:spcBef>
                          <a:spcPts val="0"/>
                        </a:spcBef>
                        <a:spcAft>
                          <a:spcPts val="0"/>
                        </a:spcAft>
                      </a:pPr>
                      <a:r>
                        <a:rPr lang="en-US" sz="1000" i="1" dirty="0" smtClean="0">
                          <a:solidFill>
                            <a:srgbClr val="000000"/>
                          </a:solidFill>
                          <a:effectLst/>
                          <a:latin typeface="+mn-lt"/>
                          <a:ea typeface="Calibri"/>
                          <a:cs typeface="Calibri"/>
                        </a:rPr>
                        <a:t>Student response gives </a:t>
                      </a:r>
                      <a:r>
                        <a:rPr lang="en-US" sz="1000" b="1" i="1" dirty="0" smtClean="0">
                          <a:solidFill>
                            <a:srgbClr val="000000"/>
                          </a:solidFill>
                          <a:effectLst/>
                          <a:latin typeface="+mn-lt"/>
                          <a:ea typeface="Calibri"/>
                          <a:cs typeface="Calibri"/>
                        </a:rPr>
                        <a:t>minimal </a:t>
                      </a:r>
                      <a:r>
                        <a:rPr lang="en-US" sz="1000" i="1" dirty="0" smtClean="0">
                          <a:solidFill>
                            <a:srgbClr val="000000"/>
                          </a:solidFill>
                          <a:effectLst/>
                          <a:latin typeface="+mn-lt"/>
                          <a:ea typeface="Calibri"/>
                          <a:cs typeface="Calibri"/>
                        </a:rPr>
                        <a:t>key details from one of the passages about how the earth’s landscape will be different over time due to earth’s forces.</a:t>
                      </a:r>
                      <a:endParaRPr lang="en-US" sz="1000" dirty="0" smtClean="0">
                        <a:solidFill>
                          <a:srgbClr val="000000"/>
                        </a:solidFill>
                        <a:effectLst/>
                        <a:latin typeface="+mn-lt"/>
                        <a:ea typeface="Calibri"/>
                        <a:cs typeface="Calibri"/>
                      </a:endParaRPr>
                    </a:p>
                    <a:p>
                      <a:pPr marL="0" marR="0">
                        <a:lnSpc>
                          <a:spcPct val="100000"/>
                        </a:lnSpc>
                        <a:spcBef>
                          <a:spcPts val="0"/>
                        </a:spcBef>
                        <a:spcAft>
                          <a:spcPts val="0"/>
                        </a:spcAft>
                      </a:pPr>
                      <a:r>
                        <a:rPr lang="en-US" sz="1100" dirty="0" smtClean="0">
                          <a:solidFill>
                            <a:srgbClr val="000000"/>
                          </a:solidFill>
                          <a:effectLst/>
                          <a:latin typeface="+mn-lt"/>
                          <a:ea typeface="Calibri"/>
                          <a:cs typeface="Calibri"/>
                        </a:rPr>
                        <a:t>There are lots of changes that take place on the earth from the movement of plates on the earth.  It said in “Cracking Up” that a new sea might be created in Africa because of this type of action.  This will make the land look different.</a:t>
                      </a:r>
                    </a:p>
                  </a:txBody>
                  <a:tcPr marL="103632" marR="103632" marT="50292" marB="50292"/>
                </a:tc>
              </a:tr>
              <a:tr h="393192">
                <a:tc>
                  <a:txBody>
                    <a:bodyPr/>
                    <a:lstStyle/>
                    <a:p>
                      <a:pPr algn="ctr"/>
                      <a:r>
                        <a:rPr lang="en-US" sz="2000" b="1" dirty="0" smtClean="0"/>
                        <a:t>0</a:t>
                      </a:r>
                      <a:endParaRPr lang="en-US" sz="2000" b="1" dirty="0"/>
                    </a:p>
                  </a:txBody>
                  <a:tcPr marL="103632" marR="103632" marT="50292" marB="50292" anchor="ctr"/>
                </a:tc>
                <a:tc>
                  <a:txBody>
                    <a:bodyPr/>
                    <a:lstStyle/>
                    <a:p>
                      <a:pPr marL="0" marR="0">
                        <a:lnSpc>
                          <a:spcPct val="100000"/>
                        </a:lnSpc>
                        <a:spcBef>
                          <a:spcPts val="0"/>
                        </a:spcBef>
                        <a:spcAft>
                          <a:spcPts val="0"/>
                        </a:spcAft>
                      </a:pPr>
                      <a:r>
                        <a:rPr lang="en-US" sz="1000" i="1" dirty="0" smtClean="0">
                          <a:solidFill>
                            <a:srgbClr val="000000"/>
                          </a:solidFill>
                          <a:effectLst/>
                          <a:latin typeface="+mn-lt"/>
                          <a:ea typeface="Calibri"/>
                          <a:cs typeface="Calibri"/>
                        </a:rPr>
                        <a:t>Students response gives </a:t>
                      </a:r>
                      <a:r>
                        <a:rPr lang="en-US" sz="1000" b="1" i="1" dirty="0" smtClean="0">
                          <a:solidFill>
                            <a:srgbClr val="000000"/>
                          </a:solidFill>
                          <a:effectLst/>
                          <a:latin typeface="+mn-lt"/>
                          <a:ea typeface="Calibri"/>
                          <a:cs typeface="Calibri"/>
                        </a:rPr>
                        <a:t>no evidence </a:t>
                      </a:r>
                      <a:r>
                        <a:rPr lang="en-US" sz="1000" i="1" dirty="0" smtClean="0">
                          <a:solidFill>
                            <a:srgbClr val="000000"/>
                          </a:solidFill>
                          <a:effectLst/>
                          <a:latin typeface="+mn-lt"/>
                          <a:ea typeface="Calibri"/>
                          <a:cs typeface="Calibri"/>
                        </a:rPr>
                        <a:t>of how the earth’s landscape will be different over time due to earth’s forces</a:t>
                      </a:r>
                      <a:r>
                        <a:rPr lang="en-US" sz="1200" i="1" dirty="0" smtClean="0">
                          <a:solidFill>
                            <a:srgbClr val="000000"/>
                          </a:solidFill>
                          <a:effectLst/>
                          <a:latin typeface="+mn-lt"/>
                          <a:ea typeface="Calibri"/>
                          <a:cs typeface="Calibri"/>
                        </a:rPr>
                        <a:t>.</a:t>
                      </a:r>
                      <a:endParaRPr lang="en-US" sz="1100" dirty="0" smtClean="0">
                        <a:solidFill>
                          <a:srgbClr val="000000"/>
                        </a:solidFill>
                        <a:effectLst/>
                        <a:latin typeface="+mn-lt"/>
                        <a:ea typeface="Calibri"/>
                        <a:cs typeface="Calibri"/>
                      </a:endParaRPr>
                    </a:p>
                    <a:p>
                      <a:pPr marL="0" marR="0">
                        <a:lnSpc>
                          <a:spcPct val="100000"/>
                        </a:lnSpc>
                        <a:spcBef>
                          <a:spcPts val="0"/>
                        </a:spcBef>
                        <a:spcAft>
                          <a:spcPts val="0"/>
                        </a:spcAft>
                      </a:pPr>
                      <a:r>
                        <a:rPr lang="en-US" sz="1100" dirty="0" smtClean="0">
                          <a:solidFill>
                            <a:srgbClr val="000000"/>
                          </a:solidFill>
                          <a:effectLst/>
                          <a:latin typeface="+mn-lt"/>
                          <a:ea typeface="Calibri"/>
                          <a:cs typeface="Calibri"/>
                        </a:rPr>
                        <a:t>Earthquakes cause a lot of damage to the earth.  My city might be on a fault line</a:t>
                      </a:r>
                      <a:r>
                        <a:rPr lang="en-US" sz="1200" dirty="0" smtClean="0">
                          <a:solidFill>
                            <a:srgbClr val="000000"/>
                          </a:solidFill>
                          <a:effectLst/>
                          <a:latin typeface="+mn-lt"/>
                          <a:ea typeface="Calibri"/>
                          <a:cs typeface="Calibri"/>
                        </a:rPr>
                        <a:t>.</a:t>
                      </a:r>
                      <a:endParaRPr lang="en-US" sz="1100" dirty="0" smtClean="0">
                        <a:solidFill>
                          <a:srgbClr val="000000"/>
                        </a:solidFill>
                        <a:effectLst/>
                        <a:latin typeface="+mn-lt"/>
                        <a:ea typeface="Calibri"/>
                        <a:cs typeface="Calibri"/>
                      </a:endParaRP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59490936"/>
              </p:ext>
            </p:extLst>
          </p:nvPr>
        </p:nvGraphicFramePr>
        <p:xfrm>
          <a:off x="588739" y="9120359"/>
          <a:ext cx="2795724" cy="512645"/>
        </p:xfrm>
        <a:graphic>
          <a:graphicData uri="http://schemas.openxmlformats.org/drawingml/2006/table">
            <a:tbl>
              <a:tblPr/>
              <a:tblGrid>
                <a:gridCol w="2795724"/>
              </a:tblGrid>
              <a:tr h="146885">
                <a:tc>
                  <a:txBody>
                    <a:bodyPr/>
                    <a:lstStyle/>
                    <a:p>
                      <a:pPr marL="0" marR="0" algn="l">
                        <a:lnSpc>
                          <a:spcPct val="100000"/>
                        </a:lnSpc>
                        <a:spcBef>
                          <a:spcPts val="0"/>
                        </a:spcBef>
                        <a:spcAft>
                          <a:spcPts val="0"/>
                        </a:spcAft>
                      </a:pPr>
                      <a:r>
                        <a:rPr lang="en-US" sz="800" b="1" dirty="0" smtClean="0">
                          <a:solidFill>
                            <a:srgbClr val="000000"/>
                          </a:solidFill>
                          <a:latin typeface="Calibri"/>
                          <a:ea typeface="Times New Roman"/>
                          <a:cs typeface="Times New Roman"/>
                        </a:rPr>
                        <a:t>RL.6.9</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6600">
                <a:tc>
                  <a:txBody>
                    <a:bodyPr/>
                    <a:lstStyle/>
                    <a:p>
                      <a:pPr marL="0" marR="0">
                        <a:lnSpc>
                          <a:spcPct val="100000"/>
                        </a:lnSpc>
                        <a:spcBef>
                          <a:spcPts val="0"/>
                        </a:spcBef>
                        <a:spcAft>
                          <a:spcPts val="0"/>
                        </a:spcAft>
                      </a:pPr>
                      <a:r>
                        <a:rPr lang="en-US" sz="800" b="0" dirty="0" smtClean="0">
                          <a:latin typeface="+mn-lt"/>
                          <a:ea typeface="Calibri"/>
                          <a:cs typeface="Times New Roman"/>
                        </a:rPr>
                        <a:t>Compare and contrast text in different forms or genres (e.g., stories and poems; historical novels and fantasy stories) in terms of their approaches to similar themes and topics.</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cxnSp>
        <p:nvCxnSpPr>
          <p:cNvPr id="7" name="Straight Connector 6"/>
          <p:cNvCxnSpPr/>
          <p:nvPr/>
        </p:nvCxnSpPr>
        <p:spPr>
          <a:xfrm>
            <a:off x="457200" y="66294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9086404">
            <a:off x="-26947" y="4321477"/>
            <a:ext cx="8072677" cy="1107996"/>
          </a:xfrm>
          <a:prstGeom prst="rect">
            <a:avLst/>
          </a:prstGeom>
          <a:noFill/>
        </p:spPr>
        <p:txBody>
          <a:bodyPr wrap="square" rtlCol="0">
            <a:spAutoFit/>
          </a:bodyPr>
          <a:lstStyle/>
          <a:p>
            <a:r>
              <a:rPr lang="en-US" sz="6600" dirty="0" smtClean="0">
                <a:solidFill>
                  <a:schemeClr val="bg1">
                    <a:lumMod val="50000"/>
                    <a:alpha val="50000"/>
                  </a:schemeClr>
                </a:solidFill>
              </a:rPr>
              <a:t>NOT TRANSLATED YET</a:t>
            </a:r>
            <a:endParaRPr lang="en-US" sz="6600" dirty="0">
              <a:solidFill>
                <a:schemeClr val="bg1">
                  <a:lumMod val="50000"/>
                  <a:alpha val="50000"/>
                </a:schemeClr>
              </a:solidFill>
            </a:endParaRPr>
          </a:p>
        </p:txBody>
      </p:sp>
    </p:spTree>
    <p:extLst>
      <p:ext uri="{BB962C8B-B14F-4D97-AF65-F5344CB8AC3E}">
        <p14:creationId xmlns:p14="http://schemas.microsoft.com/office/powerpoint/2010/main" val="1823447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41922" y="9220200"/>
            <a:ext cx="842010" cy="535517"/>
          </a:xfrm>
        </p:spPr>
        <p:txBody>
          <a:bodyPr/>
          <a:lstStyle/>
          <a:p>
            <a:fld id="{F177B04D-AEB5-43ED-B9BA-B3D1EC9C9067}" type="slidenum">
              <a:rPr lang="en-US" smtClean="0"/>
              <a:pPr/>
              <a:t>17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723422405"/>
              </p:ext>
            </p:extLst>
          </p:nvPr>
        </p:nvGraphicFramePr>
        <p:xfrm>
          <a:off x="492760" y="673609"/>
          <a:ext cx="6822440" cy="6431280"/>
        </p:xfrm>
        <a:graphic>
          <a:graphicData uri="http://schemas.openxmlformats.org/drawingml/2006/table">
            <a:tbl>
              <a:tblPr firstRow="1" bandRow="1">
                <a:tableStyleId>{5940675A-B579-460E-94D1-54222C63F5DA}</a:tableStyleId>
              </a:tblPr>
              <a:tblGrid>
                <a:gridCol w="539750"/>
                <a:gridCol w="6282690"/>
              </a:tblGrid>
              <a:tr h="24079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4 CFA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438911">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2</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Locate, Select, Interpret and Integrate Information. Constructed Response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12063">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400" b="1" dirty="0" smtClean="0">
                          <a:latin typeface="Helvetica" panose="020B0604020202020204" pitchFamily="34" charset="0"/>
                          <a:cs typeface="Helvetica" panose="020B0604020202020204" pitchFamily="34" charset="0"/>
                        </a:rPr>
                        <a:t>Question #15 Prompt: </a:t>
                      </a:r>
                      <a:r>
                        <a:rPr lang="en-US" sz="1400" b="0" dirty="0" smtClean="0">
                          <a:latin typeface="Helvetica" panose="020B0604020202020204" pitchFamily="34" charset="0"/>
                          <a:cs typeface="Helvetica" panose="020B0604020202020204" pitchFamily="34" charset="0"/>
                        </a:rPr>
                        <a:t>How much time does it take for a new ocean to form?  How does </a:t>
                      </a:r>
                      <a:r>
                        <a:rPr lang="en-US" sz="1400" b="0" dirty="0" smtClean="0">
                          <a:solidFill>
                            <a:schemeClr val="tx1"/>
                          </a:solidFill>
                          <a:latin typeface="Helvetica" panose="020B0604020202020204" pitchFamily="34" charset="0"/>
                          <a:cs typeface="Helvetica" panose="020B0604020202020204" pitchFamily="34" charset="0"/>
                        </a:rPr>
                        <a:t>the</a:t>
                      </a:r>
                      <a:r>
                        <a:rPr lang="en-US" sz="1400" b="0" dirty="0" smtClean="0">
                          <a:solidFill>
                            <a:srgbClr val="C00000"/>
                          </a:solidFill>
                          <a:latin typeface="Helvetica" panose="020B0604020202020204" pitchFamily="34" charset="0"/>
                          <a:cs typeface="Helvetica" panose="020B0604020202020204" pitchFamily="34" charset="0"/>
                        </a:rPr>
                        <a:t>  </a:t>
                      </a:r>
                      <a:r>
                        <a:rPr lang="en-US" sz="1400" b="0" dirty="0" smtClean="0">
                          <a:solidFill>
                            <a:schemeClr val="tx1"/>
                          </a:solidFill>
                          <a:latin typeface="Helvetica" panose="020B0604020202020204" pitchFamily="34" charset="0"/>
                          <a:cs typeface="Helvetica" panose="020B0604020202020204" pitchFamily="34" charset="0"/>
                        </a:rPr>
                        <a:t>author </a:t>
                      </a:r>
                      <a:r>
                        <a:rPr lang="en-US" sz="1400" b="0" dirty="0" smtClean="0">
                          <a:latin typeface="Helvetica" panose="020B0604020202020204" pitchFamily="34" charset="0"/>
                          <a:cs typeface="Helvetica" panose="020B0604020202020204" pitchFamily="34" charset="0"/>
                        </a:rPr>
                        <a:t>convey this in </a:t>
                      </a:r>
                      <a:r>
                        <a:rPr lang="en-US" sz="1400" b="0" i="1" u="sng" dirty="0" smtClean="0">
                          <a:latin typeface="Helvetica" panose="020B0604020202020204" pitchFamily="34" charset="0"/>
                          <a:cs typeface="Helvetica" panose="020B0604020202020204" pitchFamily="34" charset="0"/>
                        </a:rPr>
                        <a:t>Cracking Up</a:t>
                      </a:r>
                      <a:r>
                        <a:rPr lang="en-US" sz="1400" b="0" dirty="0" smtClean="0">
                          <a:latin typeface="Helvetica" panose="020B0604020202020204" pitchFamily="34" charset="0"/>
                          <a:cs typeface="Helvetica" panose="020B0604020202020204" pitchFamily="34" charset="0"/>
                        </a:rPr>
                        <a:t>?  Use examples and quotes from the text.</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883919">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gives evidence of students being able to locate and select the specific information necessary to answer the prompt (e.g., how much time does it take for a new ocean to form?).  Information that is specific will have language that is consistent with time elements.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gives evidence of students being able to interpret the selected information and how it relates to the prompt in order to write an integrative response.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Student responses could include (from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Cracking Up</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(1)  the geological process is slowly building a new ocean in eastern Africa, (2) the tectonic plates are moving very slowly, (3) in the long course of Earth’s history, the plates have created oceans, (4) the tectonic activity has been going on for 30 million years and (5) a million years from now – possibly sooner – The Great Rift Valley will lie at the bottom of an ocean that divides Africa in two.</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i="1" u="none" kern="1200" baseline="0" dirty="0" smtClean="0">
                          <a:solidFill>
                            <a:schemeClr val="tx1"/>
                          </a:solidFill>
                          <a:effectLst/>
                          <a:latin typeface="+mn-lt"/>
                          <a:ea typeface="+mn-ea"/>
                          <a:cs typeface="+mn-cs"/>
                        </a:rPr>
                        <a:t>Student gives </a:t>
                      </a:r>
                      <a:r>
                        <a:rPr lang="en-US" sz="1000" b="1" i="1" u="none" kern="1200" baseline="0" dirty="0" smtClean="0">
                          <a:solidFill>
                            <a:schemeClr val="tx1"/>
                          </a:solidFill>
                          <a:effectLst/>
                          <a:latin typeface="+mn-lt"/>
                          <a:ea typeface="+mn-ea"/>
                          <a:cs typeface="+mn-cs"/>
                        </a:rPr>
                        <a:t>sufficient examples and direct quotes </a:t>
                      </a:r>
                      <a:r>
                        <a:rPr lang="en-US" sz="1000" i="1" u="none" kern="1200" baseline="0" dirty="0" smtClean="0">
                          <a:solidFill>
                            <a:schemeClr val="tx1"/>
                          </a:solidFill>
                          <a:effectLst/>
                          <a:latin typeface="+mn-lt"/>
                          <a:ea typeface="+mn-ea"/>
                          <a:cs typeface="+mn-cs"/>
                        </a:rPr>
                        <a:t>from the text in order to answer the prompt.</a:t>
                      </a:r>
                    </a:p>
                    <a:p>
                      <a:pPr marL="0" marR="0" lvl="0" indent="0" algn="l" defTabSz="966612" rtl="0" eaLnBrk="1" fontAlgn="auto" latinLnBrk="0" hangingPunct="1">
                        <a:lnSpc>
                          <a:spcPct val="100000"/>
                        </a:lnSpc>
                        <a:spcBef>
                          <a:spcPts val="0"/>
                        </a:spcBef>
                        <a:spcAft>
                          <a:spcPts val="0"/>
                        </a:spcAft>
                        <a:buClrTx/>
                        <a:buSzTx/>
                        <a:buFontTx/>
                        <a:buNone/>
                        <a:tabLst/>
                        <a:defRPr/>
                      </a:pPr>
                      <a:r>
                        <a:rPr lang="en-US" sz="1100" i="0" u="none" kern="1200" baseline="0" dirty="0" smtClean="0">
                          <a:solidFill>
                            <a:schemeClr val="tx1"/>
                          </a:solidFill>
                          <a:effectLst/>
                          <a:latin typeface="+mn-lt"/>
                          <a:ea typeface="+mn-ea"/>
                          <a:cs typeface="+mn-cs"/>
                        </a:rPr>
                        <a:t>It takes a very long time for a new ocean to form.  The author of </a:t>
                      </a:r>
                      <a:r>
                        <a:rPr lang="en-US" sz="1100" b="1" i="1" u="sng" kern="1200" baseline="0" dirty="0" smtClean="0">
                          <a:solidFill>
                            <a:schemeClr val="tx1"/>
                          </a:solidFill>
                          <a:effectLst/>
                          <a:latin typeface="+mn-lt"/>
                          <a:ea typeface="+mn-ea"/>
                          <a:cs typeface="+mn-cs"/>
                        </a:rPr>
                        <a:t>Cracking Up</a:t>
                      </a:r>
                      <a:r>
                        <a:rPr lang="en-US" sz="1100" b="1" i="0" u="none" kern="1200" baseline="0" dirty="0" smtClean="0">
                          <a:solidFill>
                            <a:schemeClr val="tx1"/>
                          </a:solidFill>
                          <a:effectLst/>
                          <a:latin typeface="+mn-lt"/>
                          <a:ea typeface="+mn-ea"/>
                          <a:cs typeface="+mn-cs"/>
                        </a:rPr>
                        <a:t> </a:t>
                      </a:r>
                      <a:r>
                        <a:rPr lang="en-US" sz="1100" i="0" u="none" kern="1200" baseline="0" dirty="0" smtClean="0">
                          <a:solidFill>
                            <a:schemeClr val="tx1"/>
                          </a:solidFill>
                          <a:effectLst/>
                          <a:latin typeface="+mn-lt"/>
                          <a:ea typeface="+mn-ea"/>
                          <a:cs typeface="+mn-cs"/>
                        </a:rPr>
                        <a:t>gives examples of what happened in Ethiopia when a series of Earthquakes split open the ground.  A new ocean was being formed in eastern Africa but it is a “slow building process.”  The author states the tectonic plates are moving and “in the long course of Earth’s history,” this has caused oceans to be created.  The “tectonic activity has been going on for 30 million years,” as the author states.  He concludes the text by mentioning that “a million years from now – possibly sooner – an ocean will divide Africa in two.”  These examples and quotes from the text tell the reader that it takes a very long time for a new ocean to form.</a:t>
                      </a:r>
                    </a:p>
                  </a:txBody>
                  <a:tcPr marL="103632" marR="103632" marT="50292" marB="50292"/>
                </a:tc>
              </a:tr>
              <a:tr h="75590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i="1" u="none" kern="1200" baseline="0" dirty="0" smtClean="0">
                          <a:solidFill>
                            <a:schemeClr val="tx1"/>
                          </a:solidFill>
                          <a:effectLst/>
                          <a:latin typeface="+mn-lt"/>
                          <a:ea typeface="+mn-ea"/>
                          <a:cs typeface="+mn-cs"/>
                        </a:rPr>
                        <a:t>Student gives </a:t>
                      </a:r>
                      <a:r>
                        <a:rPr lang="en-US" sz="1000" b="1" i="1" u="none" kern="1200" baseline="0" dirty="0" smtClean="0">
                          <a:solidFill>
                            <a:schemeClr val="tx1"/>
                          </a:solidFill>
                          <a:effectLst/>
                          <a:latin typeface="+mn-lt"/>
                          <a:ea typeface="+mn-ea"/>
                          <a:cs typeface="+mn-cs"/>
                        </a:rPr>
                        <a:t>partial or minimal examples </a:t>
                      </a:r>
                      <a:r>
                        <a:rPr lang="en-US" sz="1000" i="1" u="none" kern="1200" baseline="0" dirty="0" smtClean="0">
                          <a:solidFill>
                            <a:schemeClr val="tx1"/>
                          </a:solidFill>
                          <a:effectLst/>
                          <a:latin typeface="+mn-lt"/>
                          <a:ea typeface="+mn-ea"/>
                          <a:cs typeface="+mn-cs"/>
                        </a:rPr>
                        <a:t>from the text mentioning time elements but </a:t>
                      </a:r>
                      <a:r>
                        <a:rPr lang="en-US" sz="1000" b="1" i="1" u="none" kern="1200" baseline="0" dirty="0" smtClean="0">
                          <a:solidFill>
                            <a:schemeClr val="tx1"/>
                          </a:solidFill>
                          <a:effectLst/>
                          <a:latin typeface="+mn-lt"/>
                          <a:ea typeface="+mn-ea"/>
                          <a:cs typeface="+mn-cs"/>
                        </a:rPr>
                        <a:t>loses focus </a:t>
                      </a:r>
                      <a:r>
                        <a:rPr lang="en-US" sz="1000" i="1" u="none" kern="1200" baseline="0" dirty="0" smtClean="0">
                          <a:solidFill>
                            <a:schemeClr val="tx1"/>
                          </a:solidFill>
                          <a:effectLst/>
                          <a:latin typeface="+mn-lt"/>
                          <a:ea typeface="+mn-ea"/>
                          <a:cs typeface="+mn-cs"/>
                        </a:rPr>
                        <a:t>of the prompt.</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i="0" u="none" kern="1200" baseline="0" dirty="0" smtClean="0">
                          <a:solidFill>
                            <a:schemeClr val="tx1"/>
                          </a:solidFill>
                          <a:effectLst/>
                          <a:latin typeface="+mn-lt"/>
                          <a:ea typeface="+mn-ea"/>
                          <a:cs typeface="+mn-cs"/>
                        </a:rPr>
                        <a:t>Oceans do not happen overnight.  Some take millions of years.  One way they are made is that the tectonic plates start moving and soon the ground opens up so water comes in to make a new ocean.  </a:t>
                      </a:r>
                    </a:p>
                  </a:txBody>
                  <a:tcPr marL="103632" marR="103632" marT="50292" marB="50292"/>
                </a:tc>
              </a:tr>
              <a:tr h="393192">
                <a:tc>
                  <a:txBody>
                    <a:bodyPr/>
                    <a:lstStyle/>
                    <a:p>
                      <a:pPr algn="ctr"/>
                      <a:r>
                        <a:rPr lang="en-US" sz="2000" b="1" dirty="0" smtClean="0"/>
                        <a:t>0</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i="1" baseline="0" dirty="0" smtClean="0"/>
                        <a:t>Student does not answer the prompt.</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i="0" baseline="0" dirty="0" smtClean="0"/>
                        <a:t>Oceans are very large.  They are so big they take up a lot of space.  </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17184924"/>
              </p:ext>
            </p:extLst>
          </p:nvPr>
        </p:nvGraphicFramePr>
        <p:xfrm>
          <a:off x="5643562" y="7210788"/>
          <a:ext cx="1671638" cy="512645"/>
        </p:xfrm>
        <a:graphic>
          <a:graphicData uri="http://schemas.openxmlformats.org/drawingml/2006/table">
            <a:tbl>
              <a:tblPr/>
              <a:tblGrid>
                <a:gridCol w="1671638"/>
              </a:tblGrid>
              <a:tr h="146885">
                <a:tc>
                  <a:txBody>
                    <a:bodyPr/>
                    <a:lstStyle/>
                    <a:p>
                      <a:pPr marL="0" marR="0" algn="l">
                        <a:lnSpc>
                          <a:spcPct val="100000"/>
                        </a:lnSpc>
                        <a:spcBef>
                          <a:spcPts val="0"/>
                        </a:spcBef>
                        <a:spcAft>
                          <a:spcPts val="0"/>
                        </a:spcAft>
                      </a:pPr>
                      <a:r>
                        <a:rPr lang="en-US" sz="800" b="1" dirty="0" smtClean="0">
                          <a:solidFill>
                            <a:srgbClr val="000000"/>
                          </a:solidFill>
                          <a:latin typeface="Calibri"/>
                          <a:ea typeface="Times New Roman"/>
                          <a:cs typeface="Times New Roman"/>
                        </a:rPr>
                        <a:t>RI.6.6</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6600">
                <a:tc>
                  <a:txBody>
                    <a:bodyPr/>
                    <a:lstStyle/>
                    <a:p>
                      <a:pPr marL="0" marR="0">
                        <a:lnSpc>
                          <a:spcPct val="100000"/>
                        </a:lnSpc>
                        <a:spcBef>
                          <a:spcPts val="0"/>
                        </a:spcBef>
                        <a:spcAft>
                          <a:spcPts val="0"/>
                        </a:spcAft>
                      </a:pPr>
                      <a:r>
                        <a:rPr lang="en-US" sz="800" b="0" dirty="0" smtClean="0">
                          <a:latin typeface="+mn-lt"/>
                          <a:ea typeface="Calibri"/>
                          <a:cs typeface="Times New Roman"/>
                        </a:rPr>
                        <a:t>Determine an author's point of view or purpose in a text and explain how it is conveyed in the text.</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6" name="TextBox 5"/>
          <p:cNvSpPr txBox="1"/>
          <p:nvPr/>
        </p:nvSpPr>
        <p:spPr>
          <a:xfrm rot="19086404">
            <a:off x="-26947" y="4321477"/>
            <a:ext cx="8072677" cy="1107996"/>
          </a:xfrm>
          <a:prstGeom prst="rect">
            <a:avLst/>
          </a:prstGeom>
          <a:noFill/>
        </p:spPr>
        <p:txBody>
          <a:bodyPr wrap="square" rtlCol="0">
            <a:spAutoFit/>
          </a:bodyPr>
          <a:lstStyle/>
          <a:p>
            <a:r>
              <a:rPr lang="en-US" sz="6600" dirty="0" smtClean="0">
                <a:solidFill>
                  <a:schemeClr val="bg1">
                    <a:lumMod val="50000"/>
                    <a:alpha val="50000"/>
                  </a:schemeClr>
                </a:solidFill>
              </a:rPr>
              <a:t>NOT TRANSLATED YET</a:t>
            </a:r>
            <a:endParaRPr lang="en-US" sz="6600" dirty="0">
              <a:solidFill>
                <a:schemeClr val="bg1">
                  <a:lumMod val="50000"/>
                  <a:alpha val="50000"/>
                </a:schemeClr>
              </a:solidFill>
            </a:endParaRPr>
          </a:p>
        </p:txBody>
      </p:sp>
    </p:spTree>
    <p:extLst>
      <p:ext uri="{BB962C8B-B14F-4D97-AF65-F5344CB8AC3E}">
        <p14:creationId xmlns:p14="http://schemas.microsoft.com/office/powerpoint/2010/main" val="573039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41922" y="9296400"/>
            <a:ext cx="842010" cy="535517"/>
          </a:xfrm>
        </p:spPr>
        <p:txBody>
          <a:bodyPr/>
          <a:lstStyle/>
          <a:p>
            <a:fld id="{F177B04D-AEB5-43ED-B9BA-B3D1EC9C906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23976885"/>
              </p:ext>
            </p:extLst>
          </p:nvPr>
        </p:nvGraphicFramePr>
        <p:xfrm>
          <a:off x="492760" y="494946"/>
          <a:ext cx="6822440" cy="793873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4 CFA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dirty="0" smtClean="0"/>
                        <a:t>Research Rubrics Target 4</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ability to cite evidence to support opinions and/or ideas</a:t>
                      </a:r>
                    </a:p>
                  </a:txBody>
                  <a:tcPr marL="103632" marR="103632" marT="50292" marB="50292"/>
                </a:tc>
                <a:tc hMerge="1">
                  <a:txBody>
                    <a:bodyPr/>
                    <a:lstStyle/>
                    <a:p>
                      <a:endParaRPr lang="en-US"/>
                    </a:p>
                  </a:txBody>
                  <a:tcPr/>
                </a:tc>
              </a:tr>
              <a:tr h="493776">
                <a:tc gridSpan="2">
                  <a:txBody>
                    <a:bodyPr/>
                    <a:lstStyle/>
                    <a:p>
                      <a:pPr marL="0" marR="0" lvl="0" indent="0" algn="l" defTabSz="966612" rtl="0" eaLnBrk="1" fontAlgn="auto" latinLnBrk="0" hangingPunct="1">
                        <a:lnSpc>
                          <a:spcPct val="100000"/>
                        </a:lnSpc>
                        <a:spcBef>
                          <a:spcPts val="0"/>
                        </a:spcBef>
                        <a:spcAft>
                          <a:spcPts val="0"/>
                        </a:spcAft>
                        <a:buClrTx/>
                        <a:buSzTx/>
                        <a:buFont typeface="+mj-lt"/>
                        <a:buNone/>
                        <a:tabLst/>
                        <a:defRPr/>
                      </a:pPr>
                      <a:r>
                        <a:rPr lang="en-US" sz="1400" b="1" dirty="0" smtClean="0">
                          <a:latin typeface="Helvetica" panose="020B0604020202020204" pitchFamily="34" charset="0"/>
                          <a:cs typeface="Helvetica" panose="020B0604020202020204" pitchFamily="34" charset="0"/>
                        </a:rPr>
                        <a:t>Question #16 Prompt:  </a:t>
                      </a:r>
                      <a:r>
                        <a:rPr lang="en-US" sz="1400" b="0" u="none" dirty="0" smtClean="0">
                          <a:solidFill>
                            <a:schemeClr val="tx1"/>
                          </a:solidFill>
                          <a:latin typeface="Helvetica" panose="020B0604020202020204" pitchFamily="34" charset="0"/>
                          <a:cs typeface="Helvetica" panose="020B0604020202020204" pitchFamily="34" charset="0"/>
                        </a:rPr>
                        <a:t>Which text more specifically explains how the moving tectonic plates are affecting Africa? Use examples from both Cracking Up and The East African Rift. Use examples from both </a:t>
                      </a:r>
                      <a:r>
                        <a:rPr lang="en-US" sz="1400" b="0" i="1" u="none" dirty="0" smtClean="0">
                          <a:solidFill>
                            <a:schemeClr val="tx1"/>
                          </a:solidFill>
                          <a:latin typeface="Helvetica" panose="020B0604020202020204" pitchFamily="34" charset="0"/>
                          <a:cs typeface="Helvetica" panose="020B0604020202020204" pitchFamily="34" charset="0"/>
                        </a:rPr>
                        <a:t>Cracking Up </a:t>
                      </a:r>
                      <a:r>
                        <a:rPr lang="en-US" sz="1400" b="0" u="none" dirty="0" smtClean="0">
                          <a:solidFill>
                            <a:schemeClr val="tx1"/>
                          </a:solidFill>
                          <a:latin typeface="Helvetica" panose="020B0604020202020204" pitchFamily="34" charset="0"/>
                          <a:cs typeface="Helvetica" panose="020B0604020202020204" pitchFamily="34" charset="0"/>
                        </a:rPr>
                        <a:t>and </a:t>
                      </a:r>
                      <a:r>
                        <a:rPr lang="en-US" sz="1400" b="0" i="1" u="none" dirty="0" smtClean="0">
                          <a:solidFill>
                            <a:schemeClr val="tx1"/>
                          </a:solidFill>
                          <a:latin typeface="Helvetica" panose="020B0604020202020204" pitchFamily="34" charset="0"/>
                          <a:cs typeface="Helvetica" panose="020B0604020202020204" pitchFamily="34" charset="0"/>
                        </a:rPr>
                        <a:t>The East African Rift</a:t>
                      </a:r>
                      <a:r>
                        <a:rPr lang="en-US" sz="1400" b="0" u="none" dirty="0" smtClean="0">
                          <a:solidFill>
                            <a:schemeClr val="tx1"/>
                          </a:solidFill>
                          <a:latin typeface="Helvetica" panose="020B0604020202020204" pitchFamily="34" charset="0"/>
                          <a:cs typeface="Helvetica" panose="020B0604020202020204" pitchFamily="34" charset="0"/>
                        </a:rPr>
                        <a:t>. </a:t>
                      </a:r>
                      <a:endParaRPr kumimoji="0" lang="en-US" sz="1400" b="1" i="0" u="none" strike="noStrike" kern="1200" cap="none" spc="0" normalizeH="0" baseline="0" noProof="0" dirty="0" smtClean="0">
                        <a:ln>
                          <a:noFill/>
                        </a:ln>
                        <a:solidFill>
                          <a:schemeClr val="tx1"/>
                        </a:solidFill>
                        <a:effectLst/>
                        <a:uLnTx/>
                        <a:uFillTx/>
                        <a:latin typeface="Helvetica" panose="020B0604020202020204" pitchFamily="34" charset="0"/>
                        <a:ea typeface="+mn-ea"/>
                        <a:cs typeface="Helvetica" panose="020B0604020202020204" pitchFamily="34" charset="0"/>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u="sng" strike="sngStrike" dirty="0" smtClean="0">
                        <a:solidFill>
                          <a:srgbClr val="C00000"/>
                        </a:solidFill>
                      </a:endParaRPr>
                    </a:p>
                  </a:txBody>
                  <a:tcPr marL="103632" marR="103632" marT="50292" marB="50292">
                    <a:solidFill>
                      <a:schemeClr val="bg1">
                        <a:lumMod val="85000"/>
                      </a:schemeClr>
                    </a:solidFill>
                  </a:tcPr>
                </a:tc>
                <a:tc hMerge="1">
                  <a:txBody>
                    <a:bodyPr/>
                    <a:lstStyle/>
                    <a:p>
                      <a:endParaRPr lang="en-US"/>
                    </a:p>
                  </a:txBody>
                  <a:tcPr/>
                </a:tc>
              </a:tr>
              <a:tr h="1086612">
                <a:tc gridSpan="2">
                  <a:txBody>
                    <a:bodyPr/>
                    <a:lstStyle/>
                    <a:p>
                      <a:pPr marL="228600" marR="0" indent="-228600">
                        <a:lnSpc>
                          <a:spcPct val="100000"/>
                        </a:lnSpc>
                        <a:spcBef>
                          <a:spcPts val="0"/>
                        </a:spcBef>
                        <a:spcAft>
                          <a:spcPts val="0"/>
                        </a:spcAft>
                      </a:pPr>
                      <a:r>
                        <a:rPr lang="en-US" sz="1000" b="1" u="sng" kern="1200" dirty="0" smtClean="0">
                          <a:solidFill>
                            <a:srgbClr val="000000"/>
                          </a:solidFill>
                          <a:effectLst/>
                          <a:latin typeface="+mn-lt"/>
                          <a:ea typeface="Times New Roman"/>
                          <a:cs typeface="Times New Roman"/>
                        </a:rPr>
                        <a:t>The response</a:t>
                      </a:r>
                      <a:r>
                        <a:rPr lang="en-US" sz="1000" b="1" u="none" kern="1200" baseline="0" dirty="0" smtClean="0">
                          <a:solidFill>
                            <a:srgbClr val="000000"/>
                          </a:solidFill>
                          <a:effectLst/>
                          <a:latin typeface="+mn-lt"/>
                          <a:ea typeface="Times New Roman"/>
                          <a:cs typeface="Times New Roman"/>
                        </a:rPr>
                        <a:t> </a:t>
                      </a:r>
                      <a:r>
                        <a:rPr lang="en-US" sz="1000" b="0" u="none" kern="1200" baseline="0" dirty="0" smtClean="0">
                          <a:solidFill>
                            <a:srgbClr val="000000"/>
                          </a:solidFill>
                          <a:effectLst/>
                          <a:latin typeface="+mn-lt"/>
                          <a:ea typeface="Times New Roman"/>
                          <a:cs typeface="Times New Roman"/>
                        </a:rPr>
                        <a:t>gives evidence to support the opinion in the prompt (e.g., which text more specifically explains how</a:t>
                      </a:r>
                    </a:p>
                    <a:p>
                      <a:pPr marL="228600" marR="0" indent="-228600">
                        <a:lnSpc>
                          <a:spcPct val="100000"/>
                        </a:lnSpc>
                        <a:spcBef>
                          <a:spcPts val="0"/>
                        </a:spcBef>
                        <a:spcAft>
                          <a:spcPts val="0"/>
                        </a:spcAft>
                      </a:pPr>
                      <a:r>
                        <a:rPr lang="en-US" sz="1000" b="0" u="none" kern="1200" baseline="0" dirty="0" smtClean="0">
                          <a:solidFill>
                            <a:srgbClr val="000000"/>
                          </a:solidFill>
                          <a:effectLst/>
                          <a:latin typeface="+mn-lt"/>
                          <a:ea typeface="Times New Roman"/>
                          <a:cs typeface="Times New Roman"/>
                        </a:rPr>
                        <a:t>the moving tectonic plates are affecting Africa?) by citing specific evidence from both texts.  </a:t>
                      </a:r>
                    </a:p>
                    <a:p>
                      <a:pPr marL="228600" marR="0" indent="-228600">
                        <a:lnSpc>
                          <a:spcPct val="100000"/>
                        </a:lnSpc>
                        <a:spcBef>
                          <a:spcPts val="0"/>
                        </a:spcBef>
                        <a:spcAft>
                          <a:spcPts val="0"/>
                        </a:spcAft>
                      </a:pPr>
                      <a:r>
                        <a:rPr lang="en-US" sz="1000" b="1" i="0" u="none" kern="1200" baseline="0" dirty="0" smtClean="0">
                          <a:solidFill>
                            <a:schemeClr val="tx1"/>
                          </a:solidFill>
                          <a:effectLst/>
                          <a:latin typeface="+mn-lt"/>
                          <a:ea typeface="Calibri"/>
                          <a:cs typeface="Times New Roman"/>
                        </a:rPr>
                        <a:t>Evidence of the effects </a:t>
                      </a:r>
                      <a:r>
                        <a:rPr lang="en-US" sz="1000" b="0" i="0" u="none" kern="1200" baseline="0" dirty="0" smtClean="0">
                          <a:solidFill>
                            <a:schemeClr val="tx1"/>
                          </a:solidFill>
                          <a:effectLst/>
                          <a:latin typeface="+mn-lt"/>
                          <a:ea typeface="Calibri"/>
                          <a:cs typeface="Times New Roman"/>
                        </a:rPr>
                        <a:t>of the moving plates from </a:t>
                      </a:r>
                      <a:r>
                        <a:rPr lang="en-US" sz="1000" b="1" i="1" u="sng" kern="1200" baseline="0" dirty="0" smtClean="0">
                          <a:solidFill>
                            <a:schemeClr val="tx1"/>
                          </a:solidFill>
                          <a:effectLst/>
                          <a:latin typeface="+mn-lt"/>
                          <a:ea typeface="Calibri"/>
                          <a:cs typeface="Times New Roman"/>
                        </a:rPr>
                        <a:t>Cracking Up</a:t>
                      </a:r>
                      <a:r>
                        <a:rPr lang="en-US" sz="1000" b="0" i="0" u="none" kern="1200" baseline="0" dirty="0" smtClean="0">
                          <a:solidFill>
                            <a:schemeClr val="tx1"/>
                          </a:solidFill>
                          <a:effectLst/>
                          <a:latin typeface="+mn-lt"/>
                          <a:ea typeface="Calibri"/>
                          <a:cs typeface="Times New Roman"/>
                        </a:rPr>
                        <a:t> could include:</a:t>
                      </a:r>
                      <a:r>
                        <a:rPr lang="en-US" sz="1000" b="0" u="none" kern="1200" baseline="0" dirty="0" smtClean="0">
                          <a:solidFill>
                            <a:schemeClr val="tx1"/>
                          </a:solidFill>
                          <a:effectLst/>
                          <a:latin typeface="+mn-lt"/>
                          <a:ea typeface="Calibri"/>
                          <a:cs typeface="Times New Roman"/>
                        </a:rPr>
                        <a:t>  (1) a 3 foot cliff was discovered after</a:t>
                      </a:r>
                    </a:p>
                    <a:p>
                      <a:pPr marL="228600" marR="0" indent="-228600">
                        <a:lnSpc>
                          <a:spcPct val="100000"/>
                        </a:lnSpc>
                        <a:spcBef>
                          <a:spcPts val="0"/>
                        </a:spcBef>
                        <a:spcAft>
                          <a:spcPts val="0"/>
                        </a:spcAft>
                      </a:pPr>
                      <a:r>
                        <a:rPr lang="en-US" sz="1000" b="0" u="none" kern="1200" baseline="0" dirty="0" smtClean="0">
                          <a:solidFill>
                            <a:schemeClr val="tx1"/>
                          </a:solidFill>
                          <a:effectLst/>
                          <a:latin typeface="+mn-lt"/>
                          <a:ea typeface="Calibri"/>
                          <a:cs typeface="Times New Roman"/>
                        </a:rPr>
                        <a:t>the earthquakes, (2) new fissures and cracks are being discovered in Ethiopia, (3) volcanoes have erupted, </a:t>
                      </a:r>
                    </a:p>
                    <a:p>
                      <a:pPr marL="228600" marR="0" indent="-228600">
                        <a:lnSpc>
                          <a:spcPct val="100000"/>
                        </a:lnSpc>
                        <a:spcBef>
                          <a:spcPts val="0"/>
                        </a:spcBef>
                        <a:spcAft>
                          <a:spcPts val="0"/>
                        </a:spcAft>
                      </a:pPr>
                      <a:r>
                        <a:rPr lang="en-US" sz="1000" b="0" u="none" kern="1200" baseline="0" dirty="0" smtClean="0">
                          <a:solidFill>
                            <a:schemeClr val="tx1"/>
                          </a:solidFill>
                          <a:effectLst/>
                          <a:latin typeface="+mn-lt"/>
                          <a:ea typeface="Calibri"/>
                          <a:cs typeface="Times New Roman"/>
                        </a:rPr>
                        <a:t>(4) magma rose from the ground, (5) a 35 mile stretch of desert in Ethiopia is continuing to have cracks.</a:t>
                      </a:r>
                    </a:p>
                    <a:p>
                      <a:pPr marL="0" marR="0" indent="0">
                        <a:lnSpc>
                          <a:spcPct val="100000"/>
                        </a:lnSpc>
                        <a:spcBef>
                          <a:spcPts val="0"/>
                        </a:spcBef>
                        <a:spcAft>
                          <a:spcPts val="0"/>
                        </a:spcAft>
                      </a:pPr>
                      <a:r>
                        <a:rPr lang="en-US" sz="1000" b="1" i="0" u="none" kern="1200" baseline="0" dirty="0" smtClean="0">
                          <a:solidFill>
                            <a:schemeClr val="tx1"/>
                          </a:solidFill>
                          <a:effectLst/>
                          <a:latin typeface="+mn-lt"/>
                          <a:ea typeface="Calibri"/>
                          <a:cs typeface="Times New Roman"/>
                        </a:rPr>
                        <a:t>Evidence of the effects </a:t>
                      </a:r>
                      <a:r>
                        <a:rPr lang="en-US" sz="1000" b="0" i="0" u="none" kern="1200" baseline="0" dirty="0" smtClean="0">
                          <a:solidFill>
                            <a:schemeClr val="tx1"/>
                          </a:solidFill>
                          <a:effectLst/>
                          <a:latin typeface="+mn-lt"/>
                          <a:ea typeface="Calibri"/>
                          <a:cs typeface="Times New Roman"/>
                        </a:rPr>
                        <a:t>of the moving plates from </a:t>
                      </a:r>
                      <a:r>
                        <a:rPr lang="en-US" sz="1000" b="1" i="1" u="sng" kern="1200" baseline="0" dirty="0" smtClean="0">
                          <a:solidFill>
                            <a:schemeClr val="tx1"/>
                          </a:solidFill>
                          <a:effectLst/>
                          <a:latin typeface="+mn-lt"/>
                          <a:ea typeface="Calibri"/>
                          <a:cs typeface="Times New Roman"/>
                        </a:rPr>
                        <a:t>The East African Rift</a:t>
                      </a:r>
                      <a:r>
                        <a:rPr lang="en-US" sz="1000" b="0" i="0" u="none" kern="1200" baseline="0" dirty="0" smtClean="0">
                          <a:solidFill>
                            <a:schemeClr val="tx1"/>
                          </a:solidFill>
                          <a:effectLst/>
                          <a:latin typeface="+mn-lt"/>
                          <a:ea typeface="Calibri"/>
                          <a:cs typeface="Times New Roman"/>
                        </a:rPr>
                        <a:t> could include:</a:t>
                      </a:r>
                      <a:r>
                        <a:rPr lang="en-US" sz="1000" b="0" u="none" kern="1200" baseline="0" dirty="0" smtClean="0">
                          <a:solidFill>
                            <a:schemeClr val="tx1"/>
                          </a:solidFill>
                          <a:effectLst/>
                          <a:latin typeface="+mn-lt"/>
                          <a:ea typeface="Calibri"/>
                          <a:cs typeface="Times New Roman"/>
                        </a:rPr>
                        <a:t> (1) the earth split open, </a:t>
                      </a:r>
                    </a:p>
                    <a:p>
                      <a:pPr marL="0" marR="0" indent="0">
                        <a:lnSpc>
                          <a:spcPct val="100000"/>
                        </a:lnSpc>
                        <a:spcBef>
                          <a:spcPts val="0"/>
                        </a:spcBef>
                        <a:spcAft>
                          <a:spcPts val="0"/>
                        </a:spcAft>
                      </a:pPr>
                      <a:r>
                        <a:rPr lang="en-US" sz="1000" b="0" u="none" kern="1200" baseline="0" dirty="0" smtClean="0">
                          <a:solidFill>
                            <a:schemeClr val="tx1"/>
                          </a:solidFill>
                          <a:effectLst/>
                          <a:latin typeface="+mn-lt"/>
                          <a:ea typeface="Calibri"/>
                          <a:cs typeface="Times New Roman"/>
                        </a:rPr>
                        <a:t>creating crevices some dozens of meters deep ,(2) hundreds of crevices are splitting the desert floor, (3) the ground has slumped 100 meters, (4) magma has been seen rising from below in crevices, (5) The ground is sinking around the Afar Triple Junction,  (6) the ground opened up across 345 square miles, (7) earthquakes are constantly shaking the region ,(8) new crevices are discovered weekly, (9) fumes from the crevices are as hot as 400 degrees Celsius, (10) bubbling magma is coming through the crevices, (11) molten rock is slicing through the African continental plate and (12) a chain of volcanoes have erupted.</a:t>
                      </a:r>
                    </a:p>
                    <a:p>
                      <a:pPr marL="0" marR="0" indent="0">
                        <a:lnSpc>
                          <a:spcPct val="100000"/>
                        </a:lnSpc>
                        <a:spcBef>
                          <a:spcPts val="0"/>
                        </a:spcBef>
                        <a:spcAft>
                          <a:spcPts val="0"/>
                        </a:spcAft>
                      </a:pPr>
                      <a:r>
                        <a:rPr lang="en-US" sz="1000" b="1" u="none" kern="1200" baseline="0" dirty="0" smtClean="0">
                          <a:solidFill>
                            <a:schemeClr val="tx1"/>
                          </a:solidFill>
                          <a:effectLst/>
                          <a:latin typeface="+mn-lt"/>
                          <a:ea typeface="Calibri"/>
                          <a:cs typeface="Times New Roman"/>
                        </a:rPr>
                        <a:t>Student responses </a:t>
                      </a:r>
                      <a:r>
                        <a:rPr lang="en-US" sz="1000" b="0" u="none" kern="1200" baseline="0" dirty="0" smtClean="0">
                          <a:solidFill>
                            <a:schemeClr val="tx1"/>
                          </a:solidFill>
                          <a:effectLst/>
                          <a:latin typeface="+mn-lt"/>
                          <a:ea typeface="Calibri"/>
                          <a:cs typeface="Times New Roman"/>
                        </a:rPr>
                        <a:t>can be many and varied but there should be some consistency in which to compare the two texts.  Consistencies between the two texts may includes the crevices, earthquakes and volcanoes.</a:t>
                      </a:r>
                      <a:endParaRPr lang="en-US" sz="1000" b="0" u="none" dirty="0">
                        <a:solidFill>
                          <a:schemeClr val="tx1"/>
                        </a:solidFill>
                        <a:effectLst/>
                        <a:latin typeface="+mn-lt"/>
                        <a:ea typeface="Calibri"/>
                        <a:cs typeface="Times New Roman"/>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a:t>
                      </a:r>
                      <a:r>
                        <a:rPr lang="en-US" sz="1300" b="1" baseline="0" dirty="0" smtClean="0"/>
                        <a:t> </a:t>
                      </a:r>
                      <a:r>
                        <a:rPr lang="en-US" sz="1300" b="1" dirty="0" smtClean="0"/>
                        <a:t>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pPr marL="0" marR="0">
                        <a:lnSpc>
                          <a:spcPct val="100000"/>
                        </a:lnSpc>
                        <a:spcBef>
                          <a:spcPts val="0"/>
                        </a:spcBef>
                        <a:spcAft>
                          <a:spcPts val="0"/>
                        </a:spcAft>
                      </a:pPr>
                      <a:r>
                        <a:rPr lang="en-US" sz="1000" i="1" dirty="0" smtClean="0">
                          <a:effectLst/>
                          <a:latin typeface="+mn-lt"/>
                          <a:ea typeface="Calibri"/>
                          <a:cs typeface="Times New Roman"/>
                        </a:rPr>
                        <a:t>Student </a:t>
                      </a:r>
                      <a:r>
                        <a:rPr lang="en-US" sz="1000" b="1" i="1" dirty="0" smtClean="0">
                          <a:effectLst/>
                          <a:latin typeface="+mn-lt"/>
                          <a:ea typeface="Calibri"/>
                          <a:cs typeface="Times New Roman"/>
                        </a:rPr>
                        <a:t>states an opinion</a:t>
                      </a:r>
                      <a:r>
                        <a:rPr lang="en-US" sz="1000" i="1" dirty="0" smtClean="0">
                          <a:effectLst/>
                          <a:latin typeface="+mn-lt"/>
                          <a:ea typeface="Calibri"/>
                          <a:cs typeface="Times New Roman"/>
                        </a:rPr>
                        <a:t>, and</a:t>
                      </a:r>
                      <a:r>
                        <a:rPr lang="en-US" sz="1000" i="1" baseline="0" dirty="0" smtClean="0">
                          <a:effectLst/>
                          <a:latin typeface="+mn-lt"/>
                          <a:ea typeface="Calibri"/>
                          <a:cs typeface="Times New Roman"/>
                        </a:rPr>
                        <a:t> </a:t>
                      </a:r>
                      <a:r>
                        <a:rPr lang="en-US" sz="1000" b="1" i="1" baseline="0" dirty="0" smtClean="0">
                          <a:effectLst/>
                          <a:latin typeface="+mn-lt"/>
                          <a:ea typeface="Calibri"/>
                          <a:cs typeface="Times New Roman"/>
                        </a:rPr>
                        <a:t>cites sufficient examples </a:t>
                      </a:r>
                      <a:r>
                        <a:rPr lang="en-US" sz="1000" i="1" baseline="0" dirty="0" smtClean="0">
                          <a:effectLst/>
                          <a:latin typeface="+mn-lt"/>
                          <a:ea typeface="Calibri"/>
                          <a:cs typeface="Times New Roman"/>
                        </a:rPr>
                        <a:t>with </a:t>
                      </a:r>
                      <a:r>
                        <a:rPr lang="en-US" sz="1000" b="1" i="1" baseline="0" dirty="0" smtClean="0">
                          <a:effectLst/>
                          <a:latin typeface="+mn-lt"/>
                          <a:ea typeface="Calibri"/>
                          <a:cs typeface="Times New Roman"/>
                        </a:rPr>
                        <a:t>many details from both texts</a:t>
                      </a:r>
                      <a:r>
                        <a:rPr lang="en-US" sz="1000" i="1" baseline="0" dirty="0" smtClean="0">
                          <a:effectLst/>
                          <a:latin typeface="+mn-lt"/>
                          <a:ea typeface="Calibri"/>
                          <a:cs typeface="Times New Roman"/>
                        </a:rPr>
                        <a:t>, to </a:t>
                      </a:r>
                      <a:r>
                        <a:rPr lang="en-US" sz="1000" b="1" i="1" baseline="0" dirty="0" smtClean="0">
                          <a:effectLst/>
                          <a:latin typeface="+mn-lt"/>
                          <a:ea typeface="Calibri"/>
                          <a:cs typeface="Times New Roman"/>
                        </a:rPr>
                        <a:t>support the opinion</a:t>
                      </a:r>
                      <a:r>
                        <a:rPr lang="en-US" sz="1000" i="1" baseline="0" dirty="0" smtClean="0">
                          <a:effectLst/>
                          <a:latin typeface="+mn-lt"/>
                          <a:ea typeface="Calibri"/>
                          <a:cs typeface="Times New Roman"/>
                        </a:rPr>
                        <a:t>.</a:t>
                      </a:r>
                      <a:endParaRPr lang="en-US" sz="1000" i="1" dirty="0" smtClean="0">
                        <a:effectLst/>
                        <a:latin typeface="+mn-lt"/>
                        <a:ea typeface="Calibri"/>
                        <a:cs typeface="Times New Roman"/>
                      </a:endParaRPr>
                    </a:p>
                    <a:p>
                      <a:pPr marL="0" marR="0">
                        <a:lnSpc>
                          <a:spcPct val="100000"/>
                        </a:lnSpc>
                        <a:spcBef>
                          <a:spcPts val="0"/>
                        </a:spcBef>
                        <a:spcAft>
                          <a:spcPts val="0"/>
                        </a:spcAft>
                      </a:pPr>
                      <a:r>
                        <a:rPr lang="en-US" sz="1100" dirty="0" smtClean="0">
                          <a:effectLst/>
                          <a:latin typeface="+mn-lt"/>
                          <a:ea typeface="Calibri"/>
                          <a:cs typeface="Times New Roman"/>
                        </a:rPr>
                        <a:t>Both texts provide evidence to show the moving of the tectonic plates is affecting Africa.  Both explain that crevices are opening in the ground</a:t>
                      </a:r>
                      <a:r>
                        <a:rPr lang="en-US" sz="1100" baseline="0" dirty="0" smtClean="0">
                          <a:effectLst/>
                          <a:latin typeface="+mn-lt"/>
                          <a:ea typeface="Calibri"/>
                          <a:cs typeface="Times New Roman"/>
                        </a:rPr>
                        <a:t> and </a:t>
                      </a:r>
                      <a:r>
                        <a:rPr lang="en-US" sz="1100" dirty="0" smtClean="0">
                          <a:effectLst/>
                          <a:latin typeface="+mn-lt"/>
                          <a:ea typeface="Calibri"/>
                          <a:cs typeface="Times New Roman"/>
                        </a:rPr>
                        <a:t>earthquakes, caused by volcanoes erupting below the ground, are constant.  But, it</a:t>
                      </a:r>
                      <a:r>
                        <a:rPr lang="en-US" sz="1100" baseline="0" dirty="0" smtClean="0">
                          <a:effectLst/>
                          <a:latin typeface="+mn-lt"/>
                          <a:ea typeface="Calibri"/>
                          <a:cs typeface="Times New Roman"/>
                        </a:rPr>
                        <a:t> is my opinion that the text </a:t>
                      </a:r>
                      <a:r>
                        <a:rPr lang="en-US" sz="1100" b="1" i="1" u="sng" baseline="0" dirty="0" smtClean="0">
                          <a:effectLst/>
                          <a:latin typeface="+mn-lt"/>
                          <a:ea typeface="Calibri"/>
                          <a:cs typeface="Times New Roman"/>
                        </a:rPr>
                        <a:t>The East African Rift</a:t>
                      </a:r>
                      <a:r>
                        <a:rPr lang="en-US" sz="1100" b="1" i="1" u="none" baseline="0" dirty="0" smtClean="0">
                          <a:effectLst/>
                          <a:latin typeface="+mn-lt"/>
                          <a:ea typeface="Calibri"/>
                          <a:cs typeface="Times New Roman"/>
                        </a:rPr>
                        <a:t> </a:t>
                      </a:r>
                      <a:r>
                        <a:rPr lang="en-US" sz="1100" baseline="0" dirty="0" smtClean="0">
                          <a:effectLst/>
                          <a:latin typeface="+mn-lt"/>
                          <a:ea typeface="Calibri"/>
                          <a:cs typeface="Times New Roman"/>
                        </a:rPr>
                        <a:t>explains more about how the plates are affecting Africa than the text </a:t>
                      </a:r>
                      <a:r>
                        <a:rPr lang="en-US" sz="1100" b="1" i="1" u="sng" baseline="0" dirty="0" smtClean="0">
                          <a:effectLst/>
                          <a:latin typeface="+mn-lt"/>
                          <a:ea typeface="Calibri"/>
                          <a:cs typeface="Times New Roman"/>
                        </a:rPr>
                        <a:t>Cracking Up</a:t>
                      </a:r>
                      <a:r>
                        <a:rPr lang="en-US" sz="1100" baseline="0" dirty="0" smtClean="0">
                          <a:effectLst/>
                          <a:latin typeface="+mn-lt"/>
                          <a:ea typeface="Calibri"/>
                          <a:cs typeface="Times New Roman"/>
                        </a:rPr>
                        <a:t>.  To begin with the crevices, </a:t>
                      </a:r>
                      <a:r>
                        <a:rPr lang="en-US" sz="1100" b="1" i="1" u="sng" baseline="0" dirty="0" smtClean="0">
                          <a:effectLst/>
                          <a:latin typeface="+mn-lt"/>
                          <a:ea typeface="Calibri"/>
                          <a:cs typeface="Times New Roman"/>
                        </a:rPr>
                        <a:t>Cracking Up</a:t>
                      </a:r>
                      <a:r>
                        <a:rPr lang="en-US" sz="1100" b="1" i="1" u="none" baseline="0" dirty="0" smtClean="0">
                          <a:effectLst/>
                          <a:latin typeface="+mn-lt"/>
                          <a:ea typeface="Calibri"/>
                          <a:cs typeface="Times New Roman"/>
                        </a:rPr>
                        <a:t> </a:t>
                      </a:r>
                      <a:r>
                        <a:rPr lang="en-US" sz="1100" baseline="0" dirty="0" smtClean="0">
                          <a:effectLst/>
                          <a:latin typeface="+mn-lt"/>
                          <a:ea typeface="Calibri"/>
                          <a:cs typeface="Times New Roman"/>
                        </a:rPr>
                        <a:t>states that crevices are being discovered in Ethiopia.  </a:t>
                      </a:r>
                      <a:r>
                        <a:rPr lang="en-US" sz="1100" b="1" i="1" u="sng" baseline="0" dirty="0" smtClean="0">
                          <a:effectLst/>
                          <a:latin typeface="+mn-lt"/>
                          <a:ea typeface="Calibri"/>
                          <a:cs typeface="Times New Roman"/>
                        </a:rPr>
                        <a:t>The East African Rift</a:t>
                      </a:r>
                      <a:r>
                        <a:rPr lang="en-US" sz="1100" b="1" i="1" u="none" baseline="0" dirty="0" smtClean="0">
                          <a:effectLst/>
                          <a:latin typeface="+mn-lt"/>
                          <a:ea typeface="Calibri"/>
                          <a:cs typeface="Times New Roman"/>
                        </a:rPr>
                        <a:t> </a:t>
                      </a:r>
                      <a:r>
                        <a:rPr lang="en-US" sz="1100" baseline="0" dirty="0" smtClean="0">
                          <a:effectLst/>
                          <a:latin typeface="+mn-lt"/>
                          <a:ea typeface="Calibri"/>
                          <a:cs typeface="Times New Roman"/>
                        </a:rPr>
                        <a:t>expands on this idea by stating that some of the crevices are dozens of meters deep, are happening on 345 square miles of desert and that there are hundreds discovered weekly.  Then the text </a:t>
                      </a:r>
                      <a:r>
                        <a:rPr lang="en-US" sz="1100" b="1" i="1" u="sng" baseline="0" dirty="0" smtClean="0">
                          <a:effectLst/>
                          <a:latin typeface="+mn-lt"/>
                          <a:ea typeface="Calibri"/>
                          <a:cs typeface="Times New Roman"/>
                        </a:rPr>
                        <a:t>Cracking Up</a:t>
                      </a:r>
                      <a:r>
                        <a:rPr lang="en-US" sz="1100" b="1" i="1" u="none" baseline="0" dirty="0" smtClean="0">
                          <a:effectLst/>
                          <a:latin typeface="+mn-lt"/>
                          <a:ea typeface="Calibri"/>
                          <a:cs typeface="Times New Roman"/>
                        </a:rPr>
                        <a:t> </a:t>
                      </a:r>
                      <a:r>
                        <a:rPr lang="en-US" sz="1100" baseline="0" dirty="0" smtClean="0">
                          <a:effectLst/>
                          <a:latin typeface="+mn-lt"/>
                          <a:ea typeface="Calibri"/>
                          <a:cs typeface="Times New Roman"/>
                        </a:rPr>
                        <a:t>says that there have been a series of earthquakes after which a 3 foot cliff was discovered. </a:t>
                      </a:r>
                      <a:r>
                        <a:rPr lang="en-US" sz="1100" b="1" i="1" u="sng" baseline="0" dirty="0" smtClean="0">
                          <a:effectLst/>
                          <a:latin typeface="+mn-lt"/>
                          <a:ea typeface="Calibri"/>
                          <a:cs typeface="Times New Roman"/>
                        </a:rPr>
                        <a:t>The East African Rift</a:t>
                      </a:r>
                      <a:r>
                        <a:rPr lang="en-US" sz="1100" b="1" i="1" baseline="0" dirty="0" smtClean="0">
                          <a:effectLst/>
                          <a:latin typeface="+mn-lt"/>
                          <a:ea typeface="Calibri"/>
                          <a:cs typeface="Times New Roman"/>
                        </a:rPr>
                        <a:t> </a:t>
                      </a:r>
                      <a:r>
                        <a:rPr lang="en-US" sz="1100" baseline="0" dirty="0" smtClean="0">
                          <a:effectLst/>
                          <a:latin typeface="+mn-lt"/>
                          <a:ea typeface="Calibri"/>
                          <a:cs typeface="Times New Roman"/>
                        </a:rPr>
                        <a:t>expands on this idea by stating that the earthquakes are constantly shaking the region, the ground has slumped 100 meters and the Afar Triple Junction is sinking.  These are two examples of how the text The East Africa Rift explains more about how the plate movement is affecting Africa.</a:t>
                      </a:r>
                      <a:endParaRPr lang="en-US" sz="1100" dirty="0">
                        <a:effectLst/>
                        <a:latin typeface="+mn-lt"/>
                        <a:ea typeface="Calibri"/>
                        <a:cs typeface="Times New Roman"/>
                      </a:endParaRPr>
                    </a:p>
                  </a:txBody>
                  <a:tcPr marL="129540" marR="129540" marT="35923" marB="35923"/>
                </a:tc>
              </a:tr>
              <a:tr h="652272">
                <a:tc>
                  <a:txBody>
                    <a:bodyPr/>
                    <a:lstStyle/>
                    <a:p>
                      <a:pPr algn="ctr"/>
                      <a:r>
                        <a:rPr lang="en-US" sz="2000" b="1" dirty="0" smtClean="0"/>
                        <a:t>1</a:t>
                      </a:r>
                      <a:endParaRPr lang="en-US" sz="2000" b="1" dirty="0"/>
                    </a:p>
                  </a:txBody>
                  <a:tcPr marL="103632" marR="103632" marT="50292" marB="50292" anchor="ctr"/>
                </a:tc>
                <a:tc>
                  <a:txBody>
                    <a:bodyPr/>
                    <a:lstStyle/>
                    <a:p>
                      <a:pPr marL="0" marR="0">
                        <a:lnSpc>
                          <a:spcPct val="100000"/>
                        </a:lnSpc>
                        <a:spcBef>
                          <a:spcPts val="0"/>
                        </a:spcBef>
                        <a:spcAft>
                          <a:spcPts val="0"/>
                        </a:spcAft>
                      </a:pPr>
                      <a:r>
                        <a:rPr lang="en-US" sz="1000" i="1" u="none" kern="1200" baseline="0" dirty="0" smtClean="0">
                          <a:solidFill>
                            <a:schemeClr val="tx1"/>
                          </a:solidFill>
                          <a:effectLst/>
                          <a:latin typeface="+mn-lt"/>
                          <a:ea typeface="+mn-ea"/>
                          <a:cs typeface="+mn-cs"/>
                        </a:rPr>
                        <a:t>Student </a:t>
                      </a:r>
                      <a:r>
                        <a:rPr lang="en-US" sz="1000" b="1" i="1" u="none" kern="1200" baseline="0" dirty="0" smtClean="0">
                          <a:solidFill>
                            <a:schemeClr val="tx1"/>
                          </a:solidFill>
                          <a:effectLst/>
                          <a:latin typeface="+mn-lt"/>
                          <a:ea typeface="+mn-ea"/>
                          <a:cs typeface="+mn-cs"/>
                        </a:rPr>
                        <a:t>infers an opinion </a:t>
                      </a:r>
                      <a:r>
                        <a:rPr lang="en-US" sz="1000" i="1" u="none" kern="1200" baseline="0" dirty="0" smtClean="0">
                          <a:solidFill>
                            <a:schemeClr val="tx1"/>
                          </a:solidFill>
                          <a:effectLst/>
                          <a:latin typeface="+mn-lt"/>
                          <a:ea typeface="+mn-ea"/>
                          <a:cs typeface="+mn-cs"/>
                        </a:rPr>
                        <a:t>at the conclusion and </a:t>
                      </a:r>
                      <a:r>
                        <a:rPr lang="en-US" sz="1000" b="1" i="1" u="none" kern="1200" baseline="0" dirty="0" smtClean="0">
                          <a:solidFill>
                            <a:schemeClr val="tx1"/>
                          </a:solidFill>
                          <a:effectLst/>
                          <a:latin typeface="+mn-lt"/>
                          <a:ea typeface="+mn-ea"/>
                          <a:cs typeface="+mn-cs"/>
                        </a:rPr>
                        <a:t>cites some or partial examples of effects</a:t>
                      </a:r>
                      <a:r>
                        <a:rPr lang="en-US" sz="1000" i="1" u="none" kern="1200" baseline="0" dirty="0" smtClean="0">
                          <a:solidFill>
                            <a:schemeClr val="tx1"/>
                          </a:solidFill>
                          <a:effectLst/>
                          <a:latin typeface="+mn-lt"/>
                          <a:ea typeface="+mn-ea"/>
                          <a:cs typeface="+mn-cs"/>
                        </a:rPr>
                        <a:t>, but </a:t>
                      </a:r>
                      <a:r>
                        <a:rPr lang="en-US" sz="1000" b="1" i="1" u="none" kern="1200" baseline="0" dirty="0" smtClean="0">
                          <a:solidFill>
                            <a:schemeClr val="tx1"/>
                          </a:solidFill>
                          <a:effectLst/>
                          <a:latin typeface="+mn-lt"/>
                          <a:ea typeface="+mn-ea"/>
                          <a:cs typeface="+mn-cs"/>
                        </a:rPr>
                        <a:t>does not give specific details</a:t>
                      </a:r>
                      <a:r>
                        <a:rPr lang="en-US" sz="1000" i="1" u="none" kern="1200" baseline="0" dirty="0" smtClean="0">
                          <a:solidFill>
                            <a:schemeClr val="tx1"/>
                          </a:solidFill>
                          <a:effectLst/>
                          <a:latin typeface="+mn-lt"/>
                          <a:ea typeface="+mn-ea"/>
                          <a:cs typeface="+mn-cs"/>
                        </a:rPr>
                        <a:t> to support the opinion.</a:t>
                      </a:r>
                    </a:p>
                    <a:p>
                      <a:pPr marL="0" marR="0">
                        <a:lnSpc>
                          <a:spcPct val="100000"/>
                        </a:lnSpc>
                        <a:spcBef>
                          <a:spcPts val="0"/>
                        </a:spcBef>
                        <a:spcAft>
                          <a:spcPts val="0"/>
                        </a:spcAft>
                      </a:pPr>
                      <a:r>
                        <a:rPr lang="en-US" sz="1100" i="0" u="none" kern="1200" baseline="0" dirty="0" smtClean="0">
                          <a:solidFill>
                            <a:schemeClr val="tx1"/>
                          </a:solidFill>
                          <a:effectLst/>
                          <a:latin typeface="+mn-lt"/>
                          <a:ea typeface="+mn-ea"/>
                          <a:cs typeface="+mn-cs"/>
                        </a:rPr>
                        <a:t>I read two texts about how two kinds of plates are moving apart.  This makes things happen to the land in Africa.  The first text was called </a:t>
                      </a:r>
                      <a:r>
                        <a:rPr lang="en-US" sz="1100" b="1" i="1" u="sng" kern="1200" baseline="0" dirty="0" smtClean="0">
                          <a:solidFill>
                            <a:schemeClr val="tx1"/>
                          </a:solidFill>
                          <a:effectLst/>
                          <a:latin typeface="+mn-lt"/>
                          <a:ea typeface="+mn-ea"/>
                          <a:cs typeface="+mn-cs"/>
                        </a:rPr>
                        <a:t>Cracking Up</a:t>
                      </a:r>
                      <a:r>
                        <a:rPr lang="en-US" sz="1100" b="1" i="1" u="none" kern="1200" baseline="0" dirty="0" smtClean="0">
                          <a:solidFill>
                            <a:schemeClr val="tx1"/>
                          </a:solidFill>
                          <a:effectLst/>
                          <a:latin typeface="+mn-lt"/>
                          <a:ea typeface="+mn-ea"/>
                          <a:cs typeface="+mn-cs"/>
                        </a:rPr>
                        <a:t>.  </a:t>
                      </a:r>
                      <a:r>
                        <a:rPr lang="en-US" sz="1100" i="0" u="none" kern="1200" baseline="0" dirty="0" smtClean="0">
                          <a:solidFill>
                            <a:schemeClr val="tx1"/>
                          </a:solidFill>
                          <a:effectLst/>
                          <a:latin typeface="+mn-lt"/>
                          <a:ea typeface="+mn-ea"/>
                          <a:cs typeface="+mn-cs"/>
                        </a:rPr>
                        <a:t>The second text was called </a:t>
                      </a:r>
                      <a:r>
                        <a:rPr lang="en-US" sz="1100" b="1" i="1" u="sng" kern="1200" baseline="0" dirty="0" smtClean="0">
                          <a:solidFill>
                            <a:schemeClr val="tx1"/>
                          </a:solidFill>
                          <a:effectLst/>
                          <a:latin typeface="+mn-lt"/>
                          <a:ea typeface="+mn-ea"/>
                          <a:cs typeface="+mn-cs"/>
                        </a:rPr>
                        <a:t>The East African Rif</a:t>
                      </a:r>
                      <a:r>
                        <a:rPr lang="en-US" sz="1100" b="1" i="1" u="none" kern="1200" baseline="0" dirty="0" smtClean="0">
                          <a:solidFill>
                            <a:schemeClr val="tx1"/>
                          </a:solidFill>
                          <a:effectLst/>
                          <a:latin typeface="+mn-lt"/>
                          <a:ea typeface="+mn-ea"/>
                          <a:cs typeface="+mn-cs"/>
                        </a:rPr>
                        <a:t>t.  </a:t>
                      </a:r>
                      <a:r>
                        <a:rPr lang="en-US" sz="1100" i="0" u="none" kern="1200" baseline="0" dirty="0" smtClean="0">
                          <a:solidFill>
                            <a:schemeClr val="tx1"/>
                          </a:solidFill>
                          <a:effectLst/>
                          <a:latin typeface="+mn-lt"/>
                          <a:ea typeface="+mn-ea"/>
                          <a:cs typeface="+mn-cs"/>
                        </a:rPr>
                        <a:t>Both of the texts describe how earthquakes are shaking the ground and making cracks and both texts talk about volcanos and lava coming out of the cracks.  I think they both have good information.</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i="1" baseline="0" dirty="0" smtClean="0"/>
                        <a:t>Student </a:t>
                      </a:r>
                      <a:r>
                        <a:rPr lang="en-US" sz="1000" b="1" i="1" baseline="0" dirty="0" smtClean="0"/>
                        <a:t>does not answer </a:t>
                      </a:r>
                      <a:r>
                        <a:rPr lang="en-US" sz="1000" i="1" baseline="0" dirty="0" smtClean="0"/>
                        <a:t>the prompt.</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i="0" baseline="0" dirty="0" smtClean="0"/>
                        <a:t>Volcanoes are huge.  Lava comes out of volcanoes.  Someday I want to see a real one.</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18703785"/>
              </p:ext>
            </p:extLst>
          </p:nvPr>
        </p:nvGraphicFramePr>
        <p:xfrm>
          <a:off x="5164591" y="8534400"/>
          <a:ext cx="2185988" cy="762000"/>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RI.6.9</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15115">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Compare and contrast one author's presentation of events with that of another (e.g., a memoir written by and a biography on the same person).</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6" name="TextBox 5"/>
          <p:cNvSpPr txBox="1"/>
          <p:nvPr/>
        </p:nvSpPr>
        <p:spPr>
          <a:xfrm rot="19086404">
            <a:off x="-26947" y="4321477"/>
            <a:ext cx="8072677" cy="1107996"/>
          </a:xfrm>
          <a:prstGeom prst="rect">
            <a:avLst/>
          </a:prstGeom>
          <a:noFill/>
        </p:spPr>
        <p:txBody>
          <a:bodyPr wrap="square" rtlCol="0">
            <a:spAutoFit/>
          </a:bodyPr>
          <a:lstStyle/>
          <a:p>
            <a:r>
              <a:rPr lang="en-US" sz="6600" dirty="0" smtClean="0">
                <a:solidFill>
                  <a:schemeClr val="bg1">
                    <a:lumMod val="50000"/>
                    <a:alpha val="50000"/>
                  </a:schemeClr>
                </a:solidFill>
              </a:rPr>
              <a:t>NOT TRANSLATED YET</a:t>
            </a:r>
            <a:endParaRPr lang="en-US" sz="6600" dirty="0">
              <a:solidFill>
                <a:schemeClr val="bg1">
                  <a:lumMod val="50000"/>
                  <a:alpha val="50000"/>
                </a:schemeClr>
              </a:solidFill>
            </a:endParaRPr>
          </a:p>
        </p:txBody>
      </p:sp>
    </p:spTree>
    <p:extLst>
      <p:ext uri="{BB962C8B-B14F-4D97-AF65-F5344CB8AC3E}">
        <p14:creationId xmlns:p14="http://schemas.microsoft.com/office/powerpoint/2010/main" val="632304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41922" y="9296400"/>
            <a:ext cx="842010" cy="535517"/>
          </a:xfrm>
        </p:spPr>
        <p:txBody>
          <a:bodyPr/>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46328964"/>
              </p:ext>
            </p:extLst>
          </p:nvPr>
        </p:nvGraphicFramePr>
        <p:xfrm>
          <a:off x="385434" y="251460"/>
          <a:ext cx="6822440" cy="791108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Quarter 4 CFA </a:t>
                      </a:r>
                      <a:r>
                        <a:rPr kumimoji="0" lang="en-US" sz="1400" b="1" i="0" u="sng" strike="noStrike" kern="1200" cap="none" spc="0" normalizeH="0" baseline="0" noProof="0" dirty="0" smtClean="0">
                          <a:ln>
                            <a:noFill/>
                          </a:ln>
                          <a:solidFill>
                            <a:schemeClr val="tx1"/>
                          </a:solidFill>
                          <a:effectLst/>
                          <a:uLnTx/>
                          <a:uFillTx/>
                          <a:latin typeface="+mn-lt"/>
                          <a:ea typeface="+mn-ea"/>
                          <a:cs typeface="+mn-cs"/>
                        </a:rPr>
                        <a:t>Brief Write Constructed Response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Answer Key</a:t>
                      </a:r>
                    </a:p>
                  </a:txBody>
                  <a:tcPr marL="103632" marR="103632" marT="50292" marB="50292"/>
                </a:tc>
                <a:tc hMerge="1">
                  <a:txBody>
                    <a:bodyPr/>
                    <a:lstStyle/>
                    <a:p>
                      <a:endParaRPr lang="en-US"/>
                    </a:p>
                  </a:txBody>
                  <a:tcPr/>
                </a:tc>
              </a:tr>
              <a:tr h="40386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rPr>
                        <a:t>Organization:  </a:t>
                      </a:r>
                    </a:p>
                    <a:p>
                      <a:pPr marL="0" marR="0" indent="0" algn="ctr" defTabSz="1018809"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Writing Standard: </a:t>
                      </a:r>
                      <a:r>
                        <a:rPr lang="en-US" sz="1100" dirty="0" smtClean="0">
                          <a:solidFill>
                            <a:schemeClr val="tx1"/>
                          </a:solidFill>
                          <a:latin typeface="+mn-lt"/>
                        </a:rPr>
                        <a:t>W.6.1c  </a:t>
                      </a:r>
                      <a:r>
                        <a:rPr lang="en-US" sz="1100" b="1" dirty="0" smtClean="0">
                          <a:solidFill>
                            <a:schemeClr val="tx1"/>
                          </a:solidFill>
                          <a:latin typeface="+mn-lt"/>
                        </a:rPr>
                        <a:t>Target</a:t>
                      </a:r>
                      <a:r>
                        <a:rPr lang="en-US" sz="1100" dirty="0" smtClean="0">
                          <a:solidFill>
                            <a:schemeClr val="tx1"/>
                          </a:solidFill>
                          <a:latin typeface="+mn-lt"/>
                        </a:rPr>
                        <a:t>: 6a</a:t>
                      </a:r>
                      <a:r>
                        <a:rPr lang="en-US" sz="1100" baseline="0" dirty="0" smtClean="0">
                          <a:solidFill>
                            <a:schemeClr val="tx1"/>
                          </a:solidFill>
                          <a:latin typeface="+mn-lt"/>
                        </a:rPr>
                        <a:t> </a:t>
                      </a:r>
                    </a:p>
                    <a:p>
                      <a:pPr marL="0" marR="0" indent="0" algn="ctr" defTabSz="1018809" rtl="0" eaLnBrk="1" fontAlgn="auto" latinLnBrk="0" hangingPunct="1">
                        <a:lnSpc>
                          <a:spcPct val="100000"/>
                        </a:lnSpc>
                        <a:spcBef>
                          <a:spcPts val="0"/>
                        </a:spcBef>
                        <a:spcAft>
                          <a:spcPts val="0"/>
                        </a:spcAft>
                        <a:buClrTx/>
                        <a:buSzTx/>
                        <a:buFontTx/>
                        <a:buNone/>
                        <a:tabLst/>
                        <a:defRPr/>
                      </a:pPr>
                      <a:r>
                        <a:rPr lang="en-US" sz="1000" i="1" dirty="0" smtClean="0">
                          <a:cs typeface="Helvetica" pitchFamily="34" charset="0"/>
                        </a:rPr>
                        <a:t>Brief Write, Organization, words, phrases and clauses clarify relationships among claims or reasons</a:t>
                      </a:r>
                      <a:endParaRPr lang="en-US" sz="1000" dirty="0" smtClean="0"/>
                    </a:p>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smtClean="0">
                        <a:ln>
                          <a:noFill/>
                        </a:ln>
                        <a:solidFill>
                          <a:srgbClr val="C00000"/>
                        </a:solidFill>
                        <a:effectLst/>
                        <a:uLnTx/>
                        <a:uFillTx/>
                        <a:latin typeface="+mn-lt"/>
                        <a:ea typeface="+mn-ea"/>
                        <a:cs typeface="Helvetica" pitchFamily="34" charset="0"/>
                      </a:endParaRPr>
                    </a:p>
                  </a:txBody>
                  <a:tcPr marL="103632" marR="103632" marT="50292" marB="50292"/>
                </a:tc>
                <a:tc hMerge="1">
                  <a:txBody>
                    <a:bodyPr/>
                    <a:lstStyle/>
                    <a:p>
                      <a:endParaRPr lang="en-US"/>
                    </a:p>
                  </a:txBody>
                  <a:tcPr/>
                </a:tc>
              </a:tr>
              <a:tr h="690372">
                <a:tc gridSpan="2">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smtClean="0">
                          <a:ln>
                            <a:noFill/>
                          </a:ln>
                          <a:solidFill>
                            <a:schemeClr val="tx1"/>
                          </a:solidFill>
                          <a:effectLst/>
                          <a:uLnTx/>
                          <a:uFillTx/>
                          <a:latin typeface="Helvetica" panose="020B0604020202020204" pitchFamily="34" charset="0"/>
                          <a:ea typeface="+mn-ea"/>
                          <a:cs typeface="Helvetica" panose="020B0604020202020204" pitchFamily="34" charset="0"/>
                        </a:rPr>
                        <a:t>Question #17 Prompt:  </a:t>
                      </a:r>
                      <a:r>
                        <a:rPr kumimoji="0" lang="en-US" sz="1400" b="0" i="0" u="none" strike="noStrike" kern="1200" cap="none" spc="0" normalizeH="0" baseline="0" noProof="0" dirty="0" smtClean="0">
                          <a:ln>
                            <a:noFill/>
                          </a:ln>
                          <a:solidFill>
                            <a:schemeClr val="tx1"/>
                          </a:solidFill>
                          <a:effectLst/>
                          <a:uLnTx/>
                          <a:uFillTx/>
                          <a:latin typeface="Helvetica" panose="020B0604020202020204" pitchFamily="34" charset="0"/>
                          <a:ea typeface="+mn-ea"/>
                          <a:cs typeface="Helvetica" panose="020B0604020202020204" pitchFamily="34" charset="0"/>
                        </a:rPr>
                        <a:t>A student is writing an argumentative letter to the principal about needing more earthquake drills during the school day. Read the student’s draft and complete the task that follows. (student draft is in student copy for #17)Write an introduction to the student’s argumentative letter that establishes  and introduces a clear claim about having more earthquake drills. </a:t>
                      </a:r>
                      <a:endParaRPr kumimoji="0" lang="en-US" sz="1400" b="1" i="0" u="none" strike="noStrike" kern="1200" cap="none" spc="0" normalizeH="0" baseline="0" noProof="0" dirty="0" smtClean="0">
                        <a:ln>
                          <a:noFill/>
                        </a:ln>
                        <a:solidFill>
                          <a:schemeClr val="tx1"/>
                        </a:solidFill>
                        <a:effectLst/>
                        <a:uLnTx/>
                        <a:uFillTx/>
                        <a:latin typeface="Helvetica" panose="020B0604020202020204" pitchFamily="34" charset="0"/>
                        <a:ea typeface="+mn-ea"/>
                        <a:cs typeface="Helvetica" panose="020B0604020202020204" pitchFamily="34" charset="0"/>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u="sng" strike="sngStrike" dirty="0" smtClean="0">
                        <a:solidFill>
                          <a:srgbClr val="C00000"/>
                        </a:solidFill>
                      </a:endParaRPr>
                    </a:p>
                  </a:txBody>
                  <a:tcPr marL="103632" marR="103632" marT="50292" marB="50292">
                    <a:solidFill>
                      <a:schemeClr val="bg1">
                        <a:lumMod val="85000"/>
                      </a:schemeClr>
                    </a:solidFill>
                  </a:tcPr>
                </a:tc>
                <a:tc hMerge="1">
                  <a:txBody>
                    <a:bodyPr/>
                    <a:lstStyle/>
                    <a:p>
                      <a:endParaRPr lang="en-US"/>
                    </a:p>
                  </a:txBody>
                  <a:tcPr/>
                </a:tc>
              </a:tr>
              <a:tr h="848868">
                <a:tc gridSpan="2">
                  <a:txBody>
                    <a:bodyPr/>
                    <a:lstStyle/>
                    <a:p>
                      <a:pPr lvl="0" algn="l">
                        <a:lnSpc>
                          <a:spcPct val="100000"/>
                        </a:lnSpc>
                        <a:defRPr sz="1800" b="0" i="0"/>
                      </a:pPr>
                      <a:r>
                        <a:rPr lang="en-US" sz="1100" u="sng" dirty="0" smtClean="0">
                          <a:solidFill>
                            <a:schemeClr val="tx1"/>
                          </a:solidFill>
                        </a:rPr>
                        <a:t>T</a:t>
                      </a:r>
                      <a:r>
                        <a:rPr lang="en-US" sz="1100" u="sng" dirty="0" smtClean="0">
                          <a:solidFill>
                            <a:schemeClr val="tx1"/>
                          </a:solidFill>
                          <a:latin typeface="+mn-lt"/>
                        </a:rPr>
                        <a:t>eacher Language and Scoring Notes</a:t>
                      </a:r>
                      <a:r>
                        <a:rPr lang="en-US" sz="1100" dirty="0" smtClean="0">
                          <a:solidFill>
                            <a:schemeClr val="tx1"/>
                          </a:solidFill>
                          <a:latin typeface="+mn-lt"/>
                        </a:rPr>
                        <a:t>:</a:t>
                      </a:r>
                      <a:endParaRPr lang="en-US" sz="1100" b="1" dirty="0" smtClean="0">
                        <a:solidFill>
                          <a:schemeClr val="tx1"/>
                        </a:solidFill>
                        <a:latin typeface="+mn-lt"/>
                      </a:endParaRPr>
                    </a:p>
                    <a:p>
                      <a:pPr lvl="0" algn="l">
                        <a:lnSpc>
                          <a:spcPct val="100000"/>
                        </a:lnSpc>
                        <a:defRPr sz="1800" b="0" i="0"/>
                      </a:pPr>
                      <a:r>
                        <a:rPr lang="en-US" sz="1100" b="0" u="sng" dirty="0" smtClean="0">
                          <a:solidFill>
                            <a:schemeClr val="tx1"/>
                          </a:solidFill>
                          <a:latin typeface="+mn-lt"/>
                        </a:rPr>
                        <a:t>The student response</a:t>
                      </a:r>
                      <a:r>
                        <a:rPr lang="en-US" sz="1100" b="0" u="none" dirty="0" smtClean="0">
                          <a:solidFill>
                            <a:schemeClr val="tx1"/>
                          </a:solidFill>
                          <a:latin typeface="+mn-lt"/>
                        </a:rPr>
                        <a:t> </a:t>
                      </a:r>
                      <a:r>
                        <a:rPr lang="en-US" sz="1100" b="0" dirty="0" smtClean="0">
                          <a:solidFill>
                            <a:schemeClr val="tx1"/>
                          </a:solidFill>
                          <a:latin typeface="+mn-lt"/>
                        </a:rPr>
                        <a:t>should provide an introduction</a:t>
                      </a:r>
                      <a:r>
                        <a:rPr lang="en-US" sz="1100" b="0" baseline="0" dirty="0" smtClean="0">
                          <a:solidFill>
                            <a:schemeClr val="tx1"/>
                          </a:solidFill>
                          <a:latin typeface="+mn-lt"/>
                        </a:rPr>
                        <a:t> to the student’s argumentative letter (draft) of </a:t>
                      </a:r>
                      <a:r>
                        <a:rPr lang="en-US" sz="1100" b="0" dirty="0" smtClean="0">
                          <a:solidFill>
                            <a:schemeClr val="tx1"/>
                          </a:solidFill>
                          <a:latin typeface="+mn-lt"/>
                        </a:rPr>
                        <a:t>1-2 paragraphs that logically  precludes and supports</a:t>
                      </a:r>
                      <a:r>
                        <a:rPr lang="en-US" sz="1100" b="0" baseline="0" dirty="0" smtClean="0">
                          <a:solidFill>
                            <a:schemeClr val="tx1"/>
                          </a:solidFill>
                          <a:latin typeface="+mn-lt"/>
                        </a:rPr>
                        <a:t> </a:t>
                      </a:r>
                      <a:r>
                        <a:rPr lang="en-US" sz="1100" b="0" dirty="0" smtClean="0">
                          <a:solidFill>
                            <a:schemeClr val="tx1"/>
                          </a:solidFill>
                          <a:latin typeface="+mn-lt"/>
                        </a:rPr>
                        <a:t>the</a:t>
                      </a:r>
                      <a:r>
                        <a:rPr lang="en-US" sz="1100" b="0" baseline="0" dirty="0" smtClean="0">
                          <a:solidFill>
                            <a:schemeClr val="tx1"/>
                          </a:solidFill>
                          <a:latin typeface="+mn-lt"/>
                        </a:rPr>
                        <a:t> claims of the argument by introducing a clear claim about having more earthquake drills.  The claim is supported with reasonable arguments based on evidence from the provided sources and transition logically into the student’s draft.</a:t>
                      </a:r>
                    </a:p>
                    <a:p>
                      <a:pPr lvl="0" algn="l">
                        <a:lnSpc>
                          <a:spcPct val="100000"/>
                        </a:lnSpc>
                        <a:defRPr sz="1800" b="0" i="0"/>
                      </a:pPr>
                      <a:r>
                        <a:rPr lang="en-US" sz="1100" b="0" baseline="0" dirty="0" smtClean="0">
                          <a:solidFill>
                            <a:schemeClr val="tx1"/>
                          </a:solidFill>
                          <a:uFill>
                            <a:solidFill/>
                          </a:uFill>
                          <a:latin typeface="+mn-lt"/>
                        </a:rPr>
                        <a:t>Some of the evidence from these sources for more earthquake drills could include from </a:t>
                      </a:r>
                      <a:r>
                        <a:rPr lang="en-US" sz="1100" b="1" i="1" u="sng" baseline="0" dirty="0" smtClean="0">
                          <a:solidFill>
                            <a:schemeClr val="tx1"/>
                          </a:solidFill>
                          <a:uFill>
                            <a:solidFill/>
                          </a:uFill>
                          <a:latin typeface="+mn-lt"/>
                        </a:rPr>
                        <a:t>Earthquake Dril</a:t>
                      </a:r>
                      <a:r>
                        <a:rPr lang="en-US" sz="1100" b="1" i="1" u="none" baseline="0" dirty="0" smtClean="0">
                          <a:solidFill>
                            <a:schemeClr val="tx1"/>
                          </a:solidFill>
                          <a:uFill>
                            <a:solidFill/>
                          </a:uFill>
                          <a:latin typeface="+mn-lt"/>
                        </a:rPr>
                        <a:t>l </a:t>
                      </a:r>
                      <a:r>
                        <a:rPr lang="en-US" sz="1100" b="0" baseline="0" dirty="0" smtClean="0">
                          <a:solidFill>
                            <a:schemeClr val="tx1"/>
                          </a:solidFill>
                          <a:uFill>
                            <a:solidFill/>
                          </a:uFill>
                          <a:latin typeface="+mn-lt"/>
                        </a:rPr>
                        <a:t>that (1) earthquake drills are “serious business” and, (2) earthquakes can happen anywhere. Information from the other two texts may be included as long as it supports the given draft (there are many possibilities).  For examples in the text </a:t>
                      </a:r>
                      <a:r>
                        <a:rPr lang="en-US" sz="1100" b="1" i="1" u="sng" baseline="0" dirty="0" smtClean="0">
                          <a:solidFill>
                            <a:schemeClr val="tx1"/>
                          </a:solidFill>
                          <a:uFill>
                            <a:solidFill/>
                          </a:uFill>
                          <a:latin typeface="+mn-lt"/>
                        </a:rPr>
                        <a:t>Cracking Up</a:t>
                      </a:r>
                      <a:r>
                        <a:rPr lang="en-US" sz="1100" b="0" i="0" u="none" baseline="0" dirty="0" smtClean="0">
                          <a:solidFill>
                            <a:schemeClr val="tx1"/>
                          </a:solidFill>
                          <a:uFill>
                            <a:solidFill/>
                          </a:uFill>
                          <a:latin typeface="+mn-lt"/>
                        </a:rPr>
                        <a:t> evidence to support more earthquake drills might include that (1) in time the plates in the earth will “crack up” and earthquakes will then happen.  From </a:t>
                      </a:r>
                      <a:r>
                        <a:rPr lang="en-US" sz="1100" b="1" i="1" u="sng" baseline="0" dirty="0" smtClean="0">
                          <a:solidFill>
                            <a:schemeClr val="tx1"/>
                          </a:solidFill>
                          <a:uFill>
                            <a:solidFill/>
                          </a:uFill>
                          <a:latin typeface="+mn-lt"/>
                        </a:rPr>
                        <a:t>The East African Rift</a:t>
                      </a:r>
                      <a:r>
                        <a:rPr lang="en-US" sz="1100" b="1" i="1" u="none" baseline="0" dirty="0" smtClean="0">
                          <a:solidFill>
                            <a:schemeClr val="tx1"/>
                          </a:solidFill>
                          <a:uFill>
                            <a:solidFill/>
                          </a:uFill>
                          <a:latin typeface="+mn-lt"/>
                        </a:rPr>
                        <a:t> </a:t>
                      </a:r>
                      <a:r>
                        <a:rPr lang="en-US" sz="1100" b="0" i="0" u="none" baseline="0" dirty="0" smtClean="0">
                          <a:solidFill>
                            <a:schemeClr val="tx1"/>
                          </a:solidFill>
                          <a:uFill>
                            <a:solidFill/>
                          </a:uFill>
                          <a:latin typeface="+mn-lt"/>
                        </a:rPr>
                        <a:t>students may include the fact that (1) the earth is constantly having small earthquakes.</a:t>
                      </a:r>
                      <a:r>
                        <a:rPr lang="en-US" sz="1100" b="0" baseline="0" dirty="0" smtClean="0">
                          <a:solidFill>
                            <a:schemeClr val="tx1"/>
                          </a:solidFill>
                          <a:uFill>
                            <a:solidFill/>
                          </a:uFill>
                          <a:latin typeface="+mn-lt"/>
                        </a:rPr>
                        <a:t> </a:t>
                      </a:r>
                      <a:endParaRPr lang="en-US" sz="1100" b="0" i="1" u="none" dirty="0" smtClean="0">
                        <a:solidFill>
                          <a:srgbClr val="FF0000"/>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lnSpc>
                          <a:spcPct val="100000"/>
                        </a:lnSpc>
                      </a:pP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lnSpc>
                          <a:spcPct val="100000"/>
                        </a:lnSpc>
                      </a:pP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The response provides a clear introductory claim about having more earthquake drills at school and supports the claim with more than just a list of arguments. The response provides a logical transition to the student’s draft.</a:t>
                      </a:r>
                    </a:p>
                    <a:p>
                      <a:pPr marL="0" marR="0">
                        <a:lnSpc>
                          <a:spcPct val="100000"/>
                        </a:lnSpc>
                        <a:spcBef>
                          <a:spcPts val="0"/>
                        </a:spcBef>
                        <a:spcAft>
                          <a:spcPts val="0"/>
                        </a:spcAft>
                      </a:pPr>
                      <a:r>
                        <a:rPr lang="en-US" sz="1100" dirty="0" smtClean="0">
                          <a:effectLst/>
                          <a:latin typeface="+mn-lt"/>
                          <a:ea typeface="Calibri"/>
                          <a:cs typeface="Times New Roman"/>
                        </a:rPr>
                        <a:t>Dear Principal,</a:t>
                      </a:r>
                      <a:endParaRPr lang="en-US" sz="1000" dirty="0" smtClean="0">
                        <a:effectLst/>
                        <a:latin typeface="+mn-lt"/>
                        <a:ea typeface="Calibri"/>
                        <a:cs typeface="Times New Roman"/>
                      </a:endParaRPr>
                    </a:p>
                    <a:p>
                      <a:pPr marL="0" marR="0">
                        <a:lnSpc>
                          <a:spcPct val="100000"/>
                        </a:lnSpc>
                        <a:spcBef>
                          <a:spcPts val="0"/>
                        </a:spcBef>
                        <a:spcAft>
                          <a:spcPts val="0"/>
                        </a:spcAft>
                      </a:pPr>
                      <a:r>
                        <a:rPr lang="en-US" sz="1100" dirty="0" smtClean="0">
                          <a:effectLst/>
                          <a:latin typeface="+mn-lt"/>
                          <a:ea typeface="Calibri"/>
                          <a:cs typeface="Times New Roman"/>
                        </a:rPr>
                        <a:t>As a sixth grade student I feel I should write you on the behalf of all our students at Duck Dale elementary school.  I am writing to you about your new rule that we will have fewer earthquake drills than last year because of time restrictions.  I would like to give you some alternative to this problem.  I will show you that this is not a wise choice for our school</a:t>
                      </a:r>
                      <a:r>
                        <a:rPr lang="en-US" sz="1100" baseline="0" dirty="0" smtClean="0">
                          <a:effectLst/>
                          <a:latin typeface="+mn-lt"/>
                          <a:ea typeface="Calibri"/>
                          <a:cs typeface="Times New Roman"/>
                        </a:rPr>
                        <a:t> because these drills are serious business and an earthquake can happen anytime and anywhere!  Do you realize that the earth is experiencing small earthquakes constantly and someday we may have a big one?</a:t>
                      </a:r>
                      <a:endParaRPr lang="en-US" sz="1000" dirty="0">
                        <a:effectLst/>
                        <a:latin typeface="+mn-lt"/>
                        <a:ea typeface="Calibri"/>
                        <a:cs typeface="Times New Roman"/>
                      </a:endParaRPr>
                    </a:p>
                  </a:txBody>
                  <a:tcPr marL="103632" marR="103632" marT="50292" marB="50292"/>
                </a:tc>
              </a:tr>
              <a:tr h="751332">
                <a:tc>
                  <a:txBody>
                    <a:bodyPr/>
                    <a:lstStyle/>
                    <a:p>
                      <a:pPr algn="ctr">
                        <a:lnSpc>
                          <a:spcPct val="100000"/>
                        </a:lnSpc>
                      </a:pP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The response provides a partial or limited introductory claim about having more earthquake drills at school and supports the claim with limited reasoning but has a few listed arguments. The response provides a limited transition to the student’s draft</a:t>
                      </a:r>
                      <a:r>
                        <a:rPr kumimoji="0" lang="en-US" sz="1000" b="0" i="1" u="none" strike="noStrike" kern="1200" cap="none" spc="0" normalizeH="0" baseline="0" noProof="0" dirty="0" smtClean="0">
                          <a:ln>
                            <a:noFill/>
                          </a:ln>
                          <a:solidFill>
                            <a:srgbClr val="FF0000"/>
                          </a:solidFill>
                          <a:effectLst/>
                          <a:uLnTx/>
                          <a:uFillTx/>
                          <a:latin typeface="+mn-lt"/>
                          <a:ea typeface="+mn-ea"/>
                          <a:cs typeface="+mn-cs"/>
                        </a:rPr>
                        <a: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Earthquake drills are really important.  I think we should have them every week. What do you think?</a:t>
                      </a:r>
                    </a:p>
                  </a:txBody>
                  <a:tcPr marL="103632" marR="103632" marT="50292" marB="50292"/>
                </a:tc>
              </a:tr>
              <a:tr h="472440">
                <a:tc>
                  <a:txBody>
                    <a:bodyPr/>
                    <a:lstStyle/>
                    <a:p>
                      <a:pPr algn="ctr">
                        <a:lnSpc>
                          <a:spcPct val="100000"/>
                        </a:lnSpc>
                      </a:pP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The response provides no adequate claim about having more earthquake drills at school and without information. The response provides no transition to the student’s draft.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Earthquakes can be really dangerous and scary.  I think I would not like to experience an earthquake.  The ground opens up and sometimes whole cars can be swallowed up!</a:t>
                      </a:r>
                    </a:p>
                  </a:txBody>
                  <a:tcPr marL="103632" marR="103632" marT="50292" marB="50292"/>
                </a:tc>
              </a:tr>
            </a:tbl>
          </a:graphicData>
        </a:graphic>
      </p:graphicFrame>
      <p:sp>
        <p:nvSpPr>
          <p:cNvPr id="5" name="TextBox 4"/>
          <p:cNvSpPr txBox="1"/>
          <p:nvPr/>
        </p:nvSpPr>
        <p:spPr>
          <a:xfrm rot="19086404">
            <a:off x="-26947" y="4321477"/>
            <a:ext cx="8072677" cy="1107996"/>
          </a:xfrm>
          <a:prstGeom prst="rect">
            <a:avLst/>
          </a:prstGeom>
          <a:noFill/>
        </p:spPr>
        <p:txBody>
          <a:bodyPr wrap="square" rtlCol="0">
            <a:spAutoFit/>
          </a:bodyPr>
          <a:lstStyle/>
          <a:p>
            <a:r>
              <a:rPr lang="en-US" sz="6600" dirty="0" smtClean="0">
                <a:solidFill>
                  <a:schemeClr val="bg1">
                    <a:lumMod val="50000"/>
                    <a:alpha val="50000"/>
                  </a:schemeClr>
                </a:solidFill>
              </a:rPr>
              <a:t>NOT TRANSLATED YET</a:t>
            </a:r>
            <a:endParaRPr lang="en-US" sz="6600" dirty="0">
              <a:solidFill>
                <a:schemeClr val="bg1">
                  <a:lumMod val="50000"/>
                  <a:alpha val="50000"/>
                </a:schemeClr>
              </a:solidFill>
            </a:endParaRPr>
          </a:p>
        </p:txBody>
      </p:sp>
    </p:spTree>
    <p:extLst>
      <p:ext uri="{BB962C8B-B14F-4D97-AF65-F5344CB8AC3E}">
        <p14:creationId xmlns:p14="http://schemas.microsoft.com/office/powerpoint/2010/main" val="204987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p:nvPr/>
        </p:nvSpPr>
        <p:spPr>
          <a:xfrm>
            <a:off x="0" y="0"/>
            <a:ext cx="7772400" cy="10058400"/>
          </a:xfrm>
          <a:prstGeom prst="rect">
            <a:avLst/>
          </a:prstGeom>
          <a:solidFill>
            <a:srgbClr val="D8D8D8"/>
          </a:solidFill>
          <a:ln>
            <a:noFill/>
          </a:ln>
        </p:spPr>
        <p:txBody>
          <a:bodyPr lIns="101850" tIns="50925" rIns="101850" bIns="50925"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353" name="Shape 353"/>
          <p:cNvSpPr/>
          <p:nvPr/>
        </p:nvSpPr>
        <p:spPr>
          <a:xfrm>
            <a:off x="86400" y="202133"/>
            <a:ext cx="7599600" cy="9754850"/>
          </a:xfrm>
          <a:prstGeom prst="rect">
            <a:avLst/>
          </a:prstGeom>
          <a:gradFill>
            <a:gsLst>
              <a:gs pos="0">
                <a:srgbClr val="002060"/>
              </a:gs>
              <a:gs pos="50000">
                <a:srgbClr val="BFDAE3"/>
              </a:gs>
              <a:gs pos="100000">
                <a:srgbClr val="DFECF1"/>
              </a:gs>
            </a:gsLst>
            <a:lin ang="5400000" scaled="0"/>
          </a:gradFill>
          <a:ln>
            <a:noFill/>
          </a:ln>
        </p:spPr>
        <p:txBody>
          <a:bodyPr lIns="101850" tIns="50925" rIns="101850" bIns="50925"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354" name="Shape 354"/>
          <p:cNvSpPr txBox="1">
            <a:spLocks noGrp="1"/>
          </p:cNvSpPr>
          <p:nvPr>
            <p:ph type="sldNum" idx="12"/>
          </p:nvPr>
        </p:nvSpPr>
        <p:spPr>
          <a:xfrm>
            <a:off x="7188609" y="9598169"/>
            <a:ext cx="474532" cy="358814"/>
          </a:xfrm>
          <a:prstGeom prst="rect">
            <a:avLst/>
          </a:prstGeom>
          <a:noFill/>
          <a:ln>
            <a:noFill/>
          </a:ln>
        </p:spPr>
        <p:txBody>
          <a:bodyPr lIns="101875" tIns="50925" rIns="101875" bIns="50925"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2</a:t>
            </a:fld>
            <a:endParaRPr lang="en-US" sz="1200" dirty="0">
              <a:solidFill>
                <a:srgbClr val="B3A787"/>
              </a:solidFill>
              <a:latin typeface="Cabin"/>
              <a:ea typeface="Cabin"/>
              <a:cs typeface="Cabin"/>
              <a:sym typeface="Cabin"/>
            </a:endParaRPr>
          </a:p>
        </p:txBody>
      </p:sp>
      <p:graphicFrame>
        <p:nvGraphicFramePr>
          <p:cNvPr id="355" name="Shape 355"/>
          <p:cNvGraphicFramePr/>
          <p:nvPr>
            <p:extLst>
              <p:ext uri="{D42A27DB-BD31-4B8C-83A1-F6EECF244321}">
                <p14:modId xmlns:p14="http://schemas.microsoft.com/office/powerpoint/2010/main" val="2039889156"/>
              </p:ext>
            </p:extLst>
          </p:nvPr>
        </p:nvGraphicFramePr>
        <p:xfrm>
          <a:off x="356875" y="5156692"/>
          <a:ext cx="7101850" cy="3234000"/>
        </p:xfrm>
        <a:graphic>
          <a:graphicData uri="http://schemas.openxmlformats.org/drawingml/2006/table">
            <a:tbl>
              <a:tblPr firstRow="1" bandRow="1">
                <a:noFill/>
              </a:tblPr>
              <a:tblGrid>
                <a:gridCol w="2544350"/>
                <a:gridCol w="2042900"/>
                <a:gridCol w="2514600"/>
              </a:tblGrid>
              <a:tr h="460250">
                <a:tc gridSpan="3">
                  <a:txBody>
                    <a:bodyPr/>
                    <a:lstStyle/>
                    <a:p>
                      <a:pPr lvl="0" algn="ctr" rtl="0">
                        <a:spcBef>
                          <a:spcPts val="0"/>
                        </a:spcBef>
                        <a:buClr>
                          <a:schemeClr val="dk1"/>
                        </a:buClr>
                        <a:buSzPct val="25000"/>
                        <a:buFont typeface="Arial"/>
                        <a:buNone/>
                      </a:pPr>
                      <a:r>
                        <a:rPr lang="es-SV" sz="1200" b="1" noProof="0" dirty="0" smtClean="0">
                          <a:latin typeface="Gill Sans MT" panose="020B0502020104020203" pitchFamily="34" charset="0"/>
                          <a:ea typeface="Calibri"/>
                          <a:cs typeface="Calibri"/>
                          <a:sym typeface="Calibri"/>
                        </a:rPr>
                        <a:t>Todas las evaluaciones ELA de primaria fueron revisadas y actualizadas en junio del año 2015 por los siguientes excelentes y dedicados maestros de K-6</a:t>
                      </a:r>
                      <a:r>
                        <a:rPr lang="es-SV" sz="1200" b="1" baseline="30000" noProof="0" dirty="0" smtClean="0">
                          <a:latin typeface="Gill Sans MT" panose="020B0502020104020203" pitchFamily="34" charset="0"/>
                          <a:ea typeface="Calibri"/>
                          <a:cs typeface="Calibri"/>
                          <a:sym typeface="Calibri"/>
                        </a:rPr>
                        <a:t>to</a:t>
                      </a:r>
                      <a:r>
                        <a:rPr lang="es-SV" sz="1200" b="1" noProof="0" dirty="0" smtClean="0">
                          <a:latin typeface="Gill Sans MT" panose="020B0502020104020203" pitchFamily="34" charset="0"/>
                          <a:ea typeface="Calibri"/>
                          <a:cs typeface="Calibri"/>
                          <a:sym typeface="Calibri"/>
                        </a:rPr>
                        <a:t> de HSD</a:t>
                      </a:r>
                      <a:endParaRPr lang="es-SV" sz="1200" b="1" noProof="0" dirty="0">
                        <a:latin typeface="Gill Sans MT" panose="020B0502020104020203" pitchFamily="34" charset="0"/>
                        <a:ea typeface="Calibri"/>
                        <a:cs typeface="Calibri"/>
                        <a:sym typeface="Calibri"/>
                      </a:endParaRP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396250">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Deborah Alvarado</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Lincoln Street</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a:solidFill>
                            <a:schemeClr val="dk1"/>
                          </a:solidFill>
                          <a:latin typeface="Lucida Handwriting" panose="03010101010101010101" pitchFamily="66" charset="0"/>
                          <a:ea typeface="Dancing Script"/>
                          <a:cs typeface="Dancing Script"/>
                          <a:sym typeface="Dancing Script"/>
                        </a:rPr>
                        <a:t>Sonja Grabel</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a:solidFill>
                            <a:schemeClr val="dk1"/>
                          </a:solidFill>
                          <a:latin typeface="Lucida Handwriting" panose="03010101010101010101" pitchFamily="66" charset="0"/>
                          <a:ea typeface="Dancing Script"/>
                          <a:cs typeface="Dancing Script"/>
                          <a:sym typeface="Dancing Script"/>
                        </a:rPr>
                        <a:t>Patterson</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Gina McLain</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TOSA</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dirty="0">
                          <a:solidFill>
                            <a:schemeClr val="dk1"/>
                          </a:solidFill>
                          <a:latin typeface="Lucida Handwriting" panose="03010101010101010101" pitchFamily="66" charset="0"/>
                          <a:ea typeface="Dancing Script"/>
                          <a:cs typeface="Dancing Script"/>
                          <a:sym typeface="Dancing Script"/>
                        </a:rPr>
                        <a:t>Linda Benson</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dirty="0">
                          <a:solidFill>
                            <a:schemeClr val="dk1"/>
                          </a:solidFill>
                          <a:latin typeface="Lucida Handwriting" panose="03010101010101010101" pitchFamily="66" charset="0"/>
                          <a:ea typeface="Dancing Script"/>
                          <a:cs typeface="Dancing Script"/>
                          <a:sym typeface="Dancing Script"/>
                        </a:rPr>
                        <a:t>West Union</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Megan Harding</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Orenco</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Teresa Portinga</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Patterson</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dirty="0">
                          <a:solidFill>
                            <a:schemeClr val="dk1"/>
                          </a:solidFill>
                          <a:latin typeface="Lucida Handwriting" panose="03010101010101010101" pitchFamily="66" charset="0"/>
                          <a:ea typeface="Dancing Script"/>
                          <a:cs typeface="Dancing Script"/>
                          <a:sym typeface="Dancing Script"/>
                        </a:rPr>
                        <a:t>Anne Berg</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dirty="0">
                          <a:solidFill>
                            <a:schemeClr val="dk1"/>
                          </a:solidFill>
                          <a:latin typeface="Lucida Handwriting" panose="03010101010101010101" pitchFamily="66" charset="0"/>
                          <a:ea typeface="Dancing Script"/>
                          <a:cs typeface="Dancing Script"/>
                          <a:sym typeface="Dancing Script"/>
                        </a:rPr>
                        <a:t>Eastwood</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err="1">
                          <a:solidFill>
                            <a:srgbClr val="000000"/>
                          </a:solidFill>
                          <a:latin typeface="Lucida Handwriting" panose="03010101010101010101" pitchFamily="66" charset="0"/>
                          <a:ea typeface="Dancing Script"/>
                          <a:cs typeface="Dancing Script"/>
                          <a:sym typeface="Dancing Script"/>
                        </a:rPr>
                        <a:t>Renae</a:t>
                      </a: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 </a:t>
                      </a:r>
                      <a:r>
                        <a:rPr lang="en-US" sz="1000" b="1" i="0" u="none" strike="noStrike" cap="none" dirty="0" err="1">
                          <a:solidFill>
                            <a:srgbClr val="000000"/>
                          </a:solidFill>
                          <a:latin typeface="Lucida Handwriting" panose="03010101010101010101" pitchFamily="66" charset="0"/>
                          <a:ea typeface="Dancing Script"/>
                          <a:cs typeface="Dancing Script"/>
                          <a:sym typeface="Dancing Script"/>
                        </a:rPr>
                        <a:t>Iversen</a:t>
                      </a:r>
                      <a:endParaRPr lang="en-US" sz="1000" b="1" i="0" u="none" strike="noStrike" cap="none" dirty="0">
                        <a:solidFill>
                          <a:srgbClr val="000000"/>
                        </a:solidFill>
                        <a:latin typeface="Lucida Handwriting" panose="03010101010101010101" pitchFamily="66" charset="0"/>
                        <a:ea typeface="Dancing Script"/>
                        <a:cs typeface="Dancing Script"/>
                        <a:sym typeface="Dancing Script"/>
                      </a:endParaRP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TOSA</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Judy Ramer</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Consultant</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a:solidFill>
                            <a:schemeClr val="dk1"/>
                          </a:solidFill>
                          <a:latin typeface="Lucida Handwriting" panose="03010101010101010101" pitchFamily="66" charset="0"/>
                          <a:ea typeface="Dancing Script"/>
                          <a:cs typeface="Dancing Script"/>
                          <a:sym typeface="Dancing Script"/>
                        </a:rPr>
                        <a:t>Aliceson Brandt</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a:solidFill>
                            <a:schemeClr val="dk1"/>
                          </a:solidFill>
                          <a:latin typeface="Lucida Handwriting" panose="03010101010101010101" pitchFamily="66" charset="0"/>
                          <a:ea typeface="Dancing Script"/>
                          <a:cs typeface="Dancing Script"/>
                          <a:sym typeface="Dancing Script"/>
                        </a:rPr>
                        <a:t>Eastwood</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Ginger Jay</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Witch Hazel</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Sara Retzlaff</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McKinney</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Sharon Carlson</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Minter Bridge</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err="1">
                          <a:solidFill>
                            <a:srgbClr val="000000"/>
                          </a:solidFill>
                          <a:latin typeface="Lucida Handwriting" panose="03010101010101010101" pitchFamily="66" charset="0"/>
                          <a:ea typeface="Dancing Script"/>
                          <a:cs typeface="Dancing Script"/>
                          <a:sym typeface="Dancing Script"/>
                        </a:rPr>
                        <a:t>Ko</a:t>
                      </a: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 Kagawa</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Minter Bridge</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Jami Rider</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Free Orchard</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Deborah Deplanche</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Patterson</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Jamie Lentz</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err="1">
                          <a:solidFill>
                            <a:srgbClr val="000000"/>
                          </a:solidFill>
                          <a:latin typeface="Lucida Handwriting" panose="03010101010101010101" pitchFamily="66" charset="0"/>
                          <a:ea typeface="Dancing Script"/>
                          <a:cs typeface="Dancing Script"/>
                          <a:sym typeface="Dancing Script"/>
                        </a:rPr>
                        <a:t>Mooberry</a:t>
                      </a:r>
                      <a:endParaRPr lang="en-US" sz="1000" b="0" i="0" u="none" strike="noStrike" cap="none" dirty="0">
                        <a:solidFill>
                          <a:srgbClr val="000000"/>
                        </a:solidFill>
                        <a:latin typeface="Lucida Handwriting" panose="03010101010101010101" pitchFamily="66" charset="0"/>
                        <a:ea typeface="Dancing Script"/>
                        <a:cs typeface="Dancing Script"/>
                        <a:sym typeface="Dancing Script"/>
                      </a:endParaRP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Kelly </a:t>
                      </a:r>
                      <a:r>
                        <a:rPr lang="en-US" sz="1000" b="1" i="0" u="none" strike="noStrike" cap="none" dirty="0" err="1">
                          <a:solidFill>
                            <a:srgbClr val="000000"/>
                          </a:solidFill>
                          <a:latin typeface="Lucida Handwriting" panose="03010101010101010101" pitchFamily="66" charset="0"/>
                          <a:ea typeface="Dancing Script"/>
                          <a:cs typeface="Dancing Script"/>
                          <a:sym typeface="Dancing Script"/>
                        </a:rPr>
                        <a:t>Rooke</a:t>
                      </a:r>
                      <a:endParaRPr lang="en-US" sz="1000" b="1" i="0" u="none" strike="noStrike" cap="none" dirty="0">
                        <a:solidFill>
                          <a:srgbClr val="000000"/>
                        </a:solidFill>
                        <a:latin typeface="Lucida Handwriting" panose="03010101010101010101" pitchFamily="66" charset="0"/>
                        <a:ea typeface="Dancing Script"/>
                        <a:cs typeface="Dancing Script"/>
                        <a:sym typeface="Dancing Script"/>
                      </a:endParaRP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Free Orchard</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a:solidFill>
                            <a:schemeClr val="dk1"/>
                          </a:solidFill>
                          <a:latin typeface="Lucida Handwriting" panose="03010101010101010101" pitchFamily="66" charset="0"/>
                          <a:ea typeface="Dancing Script"/>
                          <a:cs typeface="Dancing Script"/>
                          <a:sym typeface="Dancing Script"/>
                        </a:rPr>
                        <a:t>Alicia Glasscock</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a:solidFill>
                            <a:schemeClr val="dk1"/>
                          </a:solidFill>
                          <a:latin typeface="Lucida Handwriting" panose="03010101010101010101" pitchFamily="66" charset="0"/>
                          <a:ea typeface="Dancing Script"/>
                          <a:cs typeface="Dancing Script"/>
                          <a:sym typeface="Dancing Script"/>
                        </a:rPr>
                        <a:t>Imlay</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Sandra Maines</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Quatama</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Angela Walsh</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Witch Hazel</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bl>
          </a:graphicData>
        </a:graphic>
      </p:graphicFrame>
      <p:sp>
        <p:nvSpPr>
          <p:cNvPr id="356" name="Shape 356"/>
          <p:cNvSpPr txBox="1"/>
          <p:nvPr/>
        </p:nvSpPr>
        <p:spPr>
          <a:xfrm>
            <a:off x="356875" y="863374"/>
            <a:ext cx="7120500" cy="4021500"/>
          </a:xfrm>
          <a:prstGeom prst="rect">
            <a:avLst/>
          </a:prstGeom>
          <a:solidFill>
            <a:schemeClr val="lt1"/>
          </a:solidFill>
          <a:ln>
            <a:noFill/>
          </a:ln>
        </p:spPr>
        <p:txBody>
          <a:bodyPr lIns="107350" tIns="53675" rIns="107350" bIns="53675" anchor="t" anchorCtr="0">
            <a:noAutofit/>
          </a:bodyPr>
          <a:lstStyle/>
          <a:p>
            <a:pPr lvl="0" algn="ctr" rtl="0">
              <a:spcBef>
                <a:spcPts val="0"/>
              </a:spcBef>
              <a:buClr>
                <a:schemeClr val="dk1"/>
              </a:buClr>
              <a:buSzPct val="25000"/>
              <a:buFont typeface="Arial"/>
              <a:buNone/>
            </a:pPr>
            <a:r>
              <a:rPr lang="es-CO" sz="1500" b="1" u="sng" dirty="0" smtClean="0">
                <a:solidFill>
                  <a:schemeClr val="dk1"/>
                </a:solidFill>
                <a:latin typeface="Gill Sans MT" panose="020B0502020104020203" pitchFamily="34" charset="0"/>
                <a:ea typeface="Cabin"/>
                <a:cs typeface="Cabin"/>
                <a:sym typeface="Cabin"/>
              </a:rPr>
              <a:t>Trimestre cuatro: Evaluación formativa común de artes del lenguaje inglés </a:t>
            </a:r>
          </a:p>
          <a:p>
            <a:pPr lvl="0" algn="ctr" rtl="0">
              <a:spcBef>
                <a:spcPts val="0"/>
              </a:spcBef>
              <a:buClr>
                <a:schemeClr val="dk1"/>
              </a:buClr>
              <a:buSzPct val="25000"/>
              <a:buFont typeface="Arial"/>
              <a:buNone/>
            </a:pPr>
            <a:r>
              <a:rPr lang="es-CO" sz="1500" b="1" u="sng" dirty="0" smtClean="0">
                <a:solidFill>
                  <a:schemeClr val="dk1"/>
                </a:solidFill>
                <a:latin typeface="Gill Sans MT" panose="020B0502020104020203" pitchFamily="34" charset="0"/>
                <a:ea typeface="Cabin"/>
                <a:cs typeface="Cabin"/>
                <a:sym typeface="Cabin"/>
              </a:rPr>
              <a:t>Equipo de miembros y escritores</a:t>
            </a:r>
          </a:p>
          <a:p>
            <a:pPr marL="0" marR="0" lvl="0" indent="0" algn="l" rtl="0">
              <a:spcBef>
                <a:spcPts val="0"/>
              </a:spcBef>
              <a:buNone/>
            </a:pPr>
            <a:endParaRPr lang="es-CO" sz="800" b="1" u="sng" dirty="0" smtClean="0">
              <a:solidFill>
                <a:schemeClr val="dk1"/>
              </a:solidFill>
              <a:latin typeface="Calibri" panose="020F0502020204030204" pitchFamily="34" charset="0"/>
              <a:ea typeface="Cabin"/>
              <a:cs typeface="Cabin"/>
              <a:sym typeface="Cabin"/>
            </a:endParaRPr>
          </a:p>
          <a:p>
            <a:pPr lvl="0" algn="ctr" rtl="0">
              <a:spcBef>
                <a:spcPts val="0"/>
              </a:spcBef>
              <a:buClr>
                <a:schemeClr val="dk1"/>
              </a:buClr>
              <a:buSzPct val="25000"/>
              <a:buFont typeface="Arial"/>
              <a:buNone/>
            </a:pPr>
            <a:r>
              <a:rPr lang="es-CO" sz="1300" dirty="0" smtClean="0">
                <a:solidFill>
                  <a:schemeClr val="dk1"/>
                </a:solidFill>
                <a:latin typeface="Gill Sans MT" panose="020B0502020104020203" pitchFamily="34" charset="0"/>
                <a:ea typeface="Cabin"/>
                <a:cs typeface="Cabin"/>
                <a:sym typeface="Cabin"/>
              </a:rPr>
              <a:t>Esta evaluación se desarrolló trabajando a la inversa, mediante la identificación de una comprensión profunda de los dos textos. Se identificaron ideas clave para apoyar las respuestas construidas, y detalles clave fueron alineados con las preguntas de selección múltiple. Todas las preguntas apoyan el conocimiento previo del estudiante, de una visión o mensaje central.</a:t>
            </a: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lvl="0" algn="ctr" rtl="0">
              <a:spcBef>
                <a:spcPts val="0"/>
              </a:spcBef>
              <a:buClr>
                <a:schemeClr val="dk1"/>
              </a:buClr>
              <a:buSzPct val="25000"/>
              <a:buFont typeface="Arial"/>
              <a:buNone/>
            </a:pPr>
            <a:r>
              <a:rPr lang="es-419" sz="1300" b="1" i="1" dirty="0" smtClean="0">
                <a:solidFill>
                  <a:schemeClr val="dk1"/>
                </a:solidFill>
                <a:latin typeface="Gill Sans MT" panose="020B0502020104020203" pitchFamily="34" charset="0"/>
                <a:ea typeface="Cabin"/>
                <a:cs typeface="Cabin"/>
                <a:sym typeface="Cabin"/>
              </a:rPr>
              <a:t>Gracias a todos los que revisaron y editaron esta evaluación;</a:t>
            </a:r>
          </a:p>
          <a:p>
            <a:pPr lvl="0" algn="ctr" rtl="0">
              <a:spcBef>
                <a:spcPts val="0"/>
              </a:spcBef>
              <a:buSzPct val="25000"/>
              <a:buNone/>
            </a:pPr>
            <a:r>
              <a:rPr lang="es-419" sz="1300" b="1" i="1" dirty="0" smtClean="0">
                <a:solidFill>
                  <a:schemeClr val="dk1"/>
                </a:solidFill>
                <a:latin typeface="Gill Sans MT" panose="020B0502020104020203" pitchFamily="34" charset="0"/>
                <a:ea typeface="Cabin"/>
                <a:cs typeface="Cabin"/>
                <a:sym typeface="Cabin"/>
              </a:rPr>
              <a:t> un agradecimiento especial a </a:t>
            </a:r>
            <a:r>
              <a:rPr lang="es-419" sz="1300" b="1" i="1" dirty="0" err="1" smtClean="0">
                <a:solidFill>
                  <a:schemeClr val="dk1"/>
                </a:solidFill>
                <a:latin typeface="Gill Sans MT" panose="020B0502020104020203" pitchFamily="34" charset="0"/>
                <a:ea typeface="Cabin"/>
                <a:cs typeface="Cabin"/>
                <a:sym typeface="Cabin"/>
              </a:rPr>
              <a:t>Vicki</a:t>
            </a:r>
            <a:r>
              <a:rPr lang="es-419" sz="1300" b="1" i="1" dirty="0" smtClean="0">
                <a:solidFill>
                  <a:schemeClr val="dk1"/>
                </a:solidFill>
                <a:latin typeface="Gill Sans MT" panose="020B0502020104020203" pitchFamily="34" charset="0"/>
                <a:ea typeface="Cabin"/>
                <a:cs typeface="Cabin"/>
                <a:sym typeface="Cabin"/>
              </a:rPr>
              <a:t> Daniel y sus increíbles habilidades para editar, y a nuestra escritora interna, </a:t>
            </a:r>
            <a:r>
              <a:rPr lang="es-419" sz="1300" b="1" i="1" dirty="0" err="1" smtClean="0">
                <a:solidFill>
                  <a:schemeClr val="dk1"/>
                </a:solidFill>
                <a:latin typeface="Gill Sans MT" panose="020B0502020104020203" pitchFamily="34" charset="0"/>
                <a:ea typeface="Cabin"/>
                <a:cs typeface="Cabin"/>
                <a:sym typeface="Cabin"/>
              </a:rPr>
              <a:t>Ginger</a:t>
            </a:r>
            <a:r>
              <a:rPr lang="es-419" sz="1300" b="1" i="1" dirty="0" smtClean="0">
                <a:solidFill>
                  <a:schemeClr val="dk1"/>
                </a:solidFill>
                <a:latin typeface="Gill Sans MT" panose="020B0502020104020203" pitchFamily="34" charset="0"/>
                <a:ea typeface="Cabin"/>
                <a:cs typeface="Cabin"/>
                <a:sym typeface="Cabin"/>
              </a:rPr>
              <a:t> </a:t>
            </a:r>
            <a:r>
              <a:rPr lang="es-419" sz="1300" b="1" i="1" dirty="0" err="1" smtClean="0">
                <a:solidFill>
                  <a:schemeClr val="dk1"/>
                </a:solidFill>
                <a:latin typeface="Gill Sans MT" panose="020B0502020104020203" pitchFamily="34" charset="0"/>
                <a:ea typeface="Cabin"/>
                <a:cs typeface="Cabin"/>
                <a:sym typeface="Cabin"/>
              </a:rPr>
              <a:t>Jay</a:t>
            </a:r>
            <a:r>
              <a:rPr lang="es-419" sz="1300" b="1" i="1" dirty="0" smtClean="0">
                <a:solidFill>
                  <a:schemeClr val="dk1"/>
                </a:solidFill>
                <a:latin typeface="Gill Sans MT" panose="020B0502020104020203" pitchFamily="34" charset="0"/>
                <a:ea typeface="Cabin"/>
                <a:cs typeface="Cabin"/>
                <a:sym typeface="Cabin"/>
              </a:rPr>
              <a:t>.</a:t>
            </a:r>
            <a:endParaRPr lang="es-419" sz="1300" b="1" i="1" dirty="0">
              <a:solidFill>
                <a:schemeClr val="dk1"/>
              </a:solidFill>
              <a:latin typeface="Gill Sans MT" panose="020B0502020104020203" pitchFamily="34" charset="0"/>
              <a:ea typeface="Cabin"/>
              <a:cs typeface="Cabin"/>
              <a:sym typeface="Cabin"/>
            </a:endParaRPr>
          </a:p>
        </p:txBody>
      </p:sp>
      <p:graphicFrame>
        <p:nvGraphicFramePr>
          <p:cNvPr id="357" name="Shape 357"/>
          <p:cNvGraphicFramePr/>
          <p:nvPr>
            <p:extLst/>
          </p:nvPr>
        </p:nvGraphicFramePr>
        <p:xfrm>
          <a:off x="346525" y="2342997"/>
          <a:ext cx="7079350" cy="1758925"/>
        </p:xfrm>
        <a:graphic>
          <a:graphicData uri="http://schemas.openxmlformats.org/drawingml/2006/table">
            <a:tbl>
              <a:tblPr firstRow="1" bandRow="1">
                <a:noFill/>
              </a:tblPr>
              <a:tblGrid>
                <a:gridCol w="2255500"/>
                <a:gridCol w="1651625"/>
                <a:gridCol w="1831325"/>
                <a:gridCol w="1340900"/>
              </a:tblGrid>
              <a:tr h="512725">
                <a:tc>
                  <a:txBody>
                    <a:bodyPr/>
                    <a:lstStyle/>
                    <a:p>
                      <a:pPr marL="0" marR="0" lvl="0" indent="0" algn="l" rtl="0">
                        <a:spcBef>
                          <a:spcPts val="0"/>
                        </a:spcBef>
                        <a:buSzPct val="25000"/>
                        <a:buNone/>
                      </a:pPr>
                      <a:r>
                        <a:rPr lang="en-US" sz="1300" b="1" dirty="0">
                          <a:solidFill>
                            <a:schemeClr val="dk1"/>
                          </a:solidFill>
                          <a:latin typeface="Calibri" panose="020F0502020204030204" pitchFamily="34" charset="0"/>
                        </a:rPr>
                        <a:t>Deborah Alvarado</a:t>
                      </a:r>
                    </a:p>
                  </a:txBody>
                  <a:tcPr marL="117000" marR="117000" marT="55200" marB="5520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solidFill>
                      <a:srgbClr val="E7F1D2"/>
                    </a:solidFill>
                  </a:tcPr>
                </a:tc>
                <a:tc>
                  <a:txBody>
                    <a:bodyPr/>
                    <a:lstStyle/>
                    <a:p>
                      <a:pPr marL="0" marR="0" lvl="0" indent="0" algn="l" rtl="0">
                        <a:lnSpc>
                          <a:spcPct val="100000"/>
                        </a:lnSpc>
                        <a:spcBef>
                          <a:spcPts val="0"/>
                        </a:spcBef>
                        <a:spcAft>
                          <a:spcPts val="0"/>
                        </a:spcAft>
                        <a:buClr>
                          <a:srgbClr val="000000"/>
                        </a:buClr>
                        <a:buSzPct val="25000"/>
                        <a:buFont typeface="Cabin"/>
                        <a:buNone/>
                      </a:pPr>
                      <a:r>
                        <a:rPr lang="en-US" sz="1300" b="1" i="0" u="none" strike="noStrike" cap="none">
                          <a:solidFill>
                            <a:srgbClr val="000000"/>
                          </a:solidFill>
                          <a:latin typeface="Calibri" panose="020F0502020204030204" pitchFamily="34" charset="0"/>
                          <a:ea typeface="Cabin"/>
                          <a:cs typeface="Cabin"/>
                          <a:sym typeface="Cabin"/>
                        </a:rPr>
                        <a:t>Patty Gallardo</a:t>
                      </a:r>
                    </a:p>
                  </a:txBody>
                  <a:tcPr marL="117000" marR="117000" marT="55200" marB="55200" anchor="ctr">
                    <a:lnT w="12700" cap="flat" cmpd="sng">
                      <a:solidFill>
                        <a:schemeClr val="dk1"/>
                      </a:solidFill>
                      <a:prstDash val="solid"/>
                      <a:round/>
                      <a:headEnd type="none" w="med" len="med"/>
                      <a:tailEnd type="none" w="med" len="med"/>
                    </a:lnT>
                    <a:solidFill>
                      <a:srgbClr val="E7F1D2"/>
                    </a:solidFill>
                  </a:tcPr>
                </a:tc>
                <a:tc>
                  <a:txBody>
                    <a:bodyPr/>
                    <a:lstStyle/>
                    <a:p>
                      <a:pPr marL="0" marR="0" lvl="0" indent="0" algn="l" rtl="0">
                        <a:lnSpc>
                          <a:spcPct val="100000"/>
                        </a:lnSpc>
                        <a:spcBef>
                          <a:spcPts val="0"/>
                        </a:spcBef>
                        <a:spcAft>
                          <a:spcPts val="0"/>
                        </a:spcAft>
                        <a:buClr>
                          <a:schemeClr val="dk1"/>
                        </a:buClr>
                        <a:buSzPct val="25000"/>
                        <a:buFont typeface="Cabin"/>
                        <a:buNone/>
                      </a:pPr>
                      <a:r>
                        <a:rPr lang="en-US" sz="1300" b="1">
                          <a:solidFill>
                            <a:schemeClr val="dk1"/>
                          </a:solidFill>
                          <a:latin typeface="Calibri" panose="020F0502020204030204" pitchFamily="34" charset="0"/>
                        </a:rPr>
                        <a:t>Sandra Maines</a:t>
                      </a:r>
                    </a:p>
                  </a:txBody>
                  <a:tcPr marL="117000" marR="117000" marT="55200" marB="55200" anchor="ctr">
                    <a:lnT w="12700" cap="flat" cmpd="sng">
                      <a:solidFill>
                        <a:schemeClr val="dk1"/>
                      </a:solidFill>
                      <a:prstDash val="solid"/>
                      <a:round/>
                      <a:headEnd type="none" w="med" len="med"/>
                      <a:tailEnd type="none" w="med" len="med"/>
                    </a:lnT>
                    <a:solidFill>
                      <a:srgbClr val="E7F1D2"/>
                    </a:solidFill>
                  </a:tcPr>
                </a:tc>
                <a:tc>
                  <a:txBody>
                    <a:bodyPr/>
                    <a:lstStyle/>
                    <a:p>
                      <a:pPr marL="0" marR="0" lvl="0" indent="0" algn="l" rtl="0">
                        <a:lnSpc>
                          <a:spcPct val="100000"/>
                        </a:lnSpc>
                        <a:spcBef>
                          <a:spcPts val="0"/>
                        </a:spcBef>
                        <a:spcAft>
                          <a:spcPts val="0"/>
                        </a:spcAft>
                        <a:buClr>
                          <a:schemeClr val="dk1"/>
                        </a:buClr>
                        <a:buSzPct val="25000"/>
                        <a:buFont typeface="Cabin"/>
                        <a:buNone/>
                      </a:pPr>
                      <a:r>
                        <a:rPr lang="en-US" sz="1300" b="1">
                          <a:solidFill>
                            <a:schemeClr val="dk1"/>
                          </a:solidFill>
                          <a:latin typeface="Calibri" panose="020F0502020204030204" pitchFamily="34" charset="0"/>
                        </a:rPr>
                        <a:t>Jennifer Robbins</a:t>
                      </a:r>
                    </a:p>
                  </a:txBody>
                  <a:tcPr marL="117000" marR="117000" marT="55200" marB="5520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solidFill>
                      <a:srgbClr val="E7F1D2"/>
                    </a:solidFill>
                  </a:tcPr>
                </a:tc>
              </a:tr>
              <a:tr h="311550">
                <a:tc>
                  <a:txBody>
                    <a:bodyPr/>
                    <a:lstStyle/>
                    <a:p>
                      <a:pPr marL="0" marR="0" lvl="0" indent="0" algn="l" rtl="0">
                        <a:lnSpc>
                          <a:spcPct val="100000"/>
                        </a:lnSpc>
                        <a:spcBef>
                          <a:spcPts val="0"/>
                        </a:spcBef>
                        <a:spcAft>
                          <a:spcPts val="0"/>
                        </a:spcAft>
                        <a:buClr>
                          <a:srgbClr val="000000"/>
                        </a:buClr>
                        <a:buSzPct val="25000"/>
                        <a:buFont typeface="Cabin"/>
                        <a:buNone/>
                      </a:pPr>
                      <a:r>
                        <a:rPr lang="en-US" sz="1300" b="1" i="0" u="none" strike="noStrike" cap="none" dirty="0" err="1">
                          <a:solidFill>
                            <a:srgbClr val="000000"/>
                          </a:solidFill>
                          <a:latin typeface="Calibri" panose="020F0502020204030204" pitchFamily="34" charset="0"/>
                          <a:ea typeface="Cabin"/>
                          <a:cs typeface="Cabin"/>
                          <a:sym typeface="Cabin"/>
                        </a:rPr>
                        <a:t>Aliceson</a:t>
                      </a:r>
                      <a:r>
                        <a:rPr lang="en-US" sz="1300" b="1" i="0" u="none" strike="noStrike" cap="none" dirty="0">
                          <a:solidFill>
                            <a:srgbClr val="000000"/>
                          </a:solidFill>
                          <a:latin typeface="Calibri" panose="020F0502020204030204" pitchFamily="34" charset="0"/>
                          <a:ea typeface="Cabin"/>
                          <a:cs typeface="Cabin"/>
                          <a:sym typeface="Cabin"/>
                        </a:rPr>
                        <a:t> Brandt</a:t>
                      </a:r>
                    </a:p>
                  </a:txBody>
                  <a:tcPr marL="117000" marR="117000" marT="55200" marB="55200"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spcBef>
                          <a:spcPts val="0"/>
                        </a:spcBef>
                        <a:buSzPct val="25000"/>
                        <a:buNone/>
                      </a:pPr>
                      <a:r>
                        <a:rPr lang="en-US" sz="1300" b="1">
                          <a:latin typeface="Calibri" panose="020F0502020204030204" pitchFamily="34" charset="0"/>
                        </a:rPr>
                        <a:t>Dori George</a:t>
                      </a:r>
                    </a:p>
                  </a:txBody>
                  <a:tcPr marL="117000" marR="117000" marT="55200" marB="55200" anchor="ctr">
                    <a:solidFill>
                      <a:srgbClr val="E7F1D2"/>
                    </a:solidFill>
                  </a:tcPr>
                </a:tc>
                <a:tc>
                  <a:txBody>
                    <a:bodyPr/>
                    <a:lstStyle/>
                    <a:p>
                      <a:pPr marL="0" marR="0" lvl="0" indent="0" algn="l" rtl="0">
                        <a:spcBef>
                          <a:spcPts val="0"/>
                        </a:spcBef>
                        <a:buSzPct val="25000"/>
                        <a:buNone/>
                      </a:pPr>
                      <a:r>
                        <a:rPr lang="en-US" sz="1300" b="1">
                          <a:solidFill>
                            <a:schemeClr val="dk1"/>
                          </a:solidFill>
                          <a:latin typeface="Calibri" panose="020F0502020204030204" pitchFamily="34" charset="0"/>
                        </a:rPr>
                        <a:t>Gina McLain</a:t>
                      </a:r>
                    </a:p>
                  </a:txBody>
                  <a:tcPr marL="117000" marR="117000" marT="55200" marB="55200" anchor="ctr">
                    <a:solidFill>
                      <a:srgbClr val="E7F1D2"/>
                    </a:solidFill>
                  </a:tcPr>
                </a:tc>
                <a:tc>
                  <a:txBody>
                    <a:bodyPr/>
                    <a:lstStyle/>
                    <a:p>
                      <a:pPr marL="0" marR="0" lvl="0" indent="0" algn="l" rtl="0">
                        <a:spcBef>
                          <a:spcPts val="0"/>
                        </a:spcBef>
                        <a:buSzPct val="25000"/>
                        <a:buNone/>
                      </a:pPr>
                      <a:r>
                        <a:rPr lang="en-US" sz="1300" b="1">
                          <a:solidFill>
                            <a:schemeClr val="dk1"/>
                          </a:solidFill>
                          <a:latin typeface="Calibri" panose="020F0502020204030204" pitchFamily="34" charset="0"/>
                        </a:rPr>
                        <a:t>Kelly Rooke</a:t>
                      </a:r>
                    </a:p>
                  </a:txBody>
                  <a:tcPr marL="117000" marR="117000" marT="55200" marB="55200" anchor="ctr">
                    <a:lnR w="12700" cap="flat" cmpd="sng">
                      <a:solidFill>
                        <a:schemeClr val="dk1"/>
                      </a:solidFill>
                      <a:prstDash val="solid"/>
                      <a:round/>
                      <a:headEnd type="none" w="med" len="med"/>
                      <a:tailEnd type="none" w="med" len="med"/>
                    </a:lnR>
                    <a:solidFill>
                      <a:srgbClr val="E7F1D2"/>
                    </a:solidFill>
                  </a:tcPr>
                </a:tc>
              </a:tr>
              <a:tr h="311550">
                <a:tc>
                  <a:txBody>
                    <a:bodyPr/>
                    <a:lstStyle/>
                    <a:p>
                      <a:pPr marL="0" marR="0" lvl="0" indent="0" algn="l" rtl="0">
                        <a:lnSpc>
                          <a:spcPct val="100000"/>
                        </a:lnSpc>
                        <a:spcBef>
                          <a:spcPts val="0"/>
                        </a:spcBef>
                        <a:spcAft>
                          <a:spcPts val="0"/>
                        </a:spcAft>
                        <a:buClr>
                          <a:schemeClr val="dk1"/>
                        </a:buClr>
                        <a:buSzPct val="25000"/>
                        <a:buFont typeface="Cabin"/>
                        <a:buNone/>
                      </a:pPr>
                      <a:r>
                        <a:rPr lang="en-US" sz="1300" b="1" dirty="0">
                          <a:solidFill>
                            <a:schemeClr val="dk1"/>
                          </a:solidFill>
                          <a:latin typeface="Calibri" panose="020F0502020204030204" pitchFamily="34" charset="0"/>
                        </a:rPr>
                        <a:t>Linda Benson</a:t>
                      </a:r>
                    </a:p>
                  </a:txBody>
                  <a:tcPr marL="117000" marR="117000" marT="55200" marB="55200"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spcBef>
                          <a:spcPts val="0"/>
                        </a:spcBef>
                        <a:buSzPct val="25000"/>
                        <a:buNone/>
                      </a:pPr>
                      <a:r>
                        <a:rPr lang="en-US" sz="1300" b="1" dirty="0">
                          <a:latin typeface="Calibri" panose="020F0502020204030204" pitchFamily="34" charset="0"/>
                        </a:rPr>
                        <a:t>Heather </a:t>
                      </a:r>
                      <a:r>
                        <a:rPr lang="en-US" sz="1300" b="1" dirty="0" err="1">
                          <a:latin typeface="Calibri" panose="020F0502020204030204" pitchFamily="34" charset="0"/>
                        </a:rPr>
                        <a:t>Giard</a:t>
                      </a:r>
                      <a:endParaRPr lang="en-US" sz="1300" b="1" dirty="0">
                        <a:latin typeface="Calibri" panose="020F0502020204030204" pitchFamily="34" charset="0"/>
                      </a:endParaRPr>
                    </a:p>
                  </a:txBody>
                  <a:tcPr marL="117000" marR="117000" marT="55200" marB="55200" anchor="ctr">
                    <a:solidFill>
                      <a:srgbClr val="E7F1D2"/>
                    </a:solidFill>
                  </a:tcPr>
                </a:tc>
                <a:tc gridSpan="2">
                  <a:txBody>
                    <a:bodyPr/>
                    <a:lstStyle/>
                    <a:p>
                      <a:pPr marL="0" marR="0" lvl="0" indent="0" algn="l" rtl="0">
                        <a:lnSpc>
                          <a:spcPct val="100000"/>
                        </a:lnSpc>
                        <a:spcBef>
                          <a:spcPts val="0"/>
                        </a:spcBef>
                        <a:spcAft>
                          <a:spcPts val="0"/>
                        </a:spcAft>
                        <a:buClr>
                          <a:schemeClr val="dk1"/>
                        </a:buClr>
                        <a:buSzPct val="25000"/>
                        <a:buFont typeface="Cabin"/>
                        <a:buNone/>
                      </a:pPr>
                      <a:r>
                        <a:rPr lang="en-US" sz="1300" b="1">
                          <a:solidFill>
                            <a:schemeClr val="dk1"/>
                          </a:solidFill>
                          <a:latin typeface="Calibri" panose="020F0502020204030204" pitchFamily="34" charset="0"/>
                        </a:rPr>
                        <a:t>Christina Orozco</a:t>
                      </a:r>
                    </a:p>
                  </a:txBody>
                  <a:tcPr marL="117000" marR="117000" marT="55200" marB="55200" anchor="ctr">
                    <a:lnR w="12700" cap="flat" cmpd="sng">
                      <a:solidFill>
                        <a:schemeClr val="dk1"/>
                      </a:solidFill>
                      <a:prstDash val="solid"/>
                      <a:round/>
                      <a:headEnd type="none" w="med" len="med"/>
                      <a:tailEnd type="none" w="med" len="med"/>
                    </a:lnR>
                    <a:solidFill>
                      <a:srgbClr val="E7F1D2"/>
                    </a:solidFill>
                  </a:tcPr>
                </a:tc>
                <a:tc hMerge="1">
                  <a:txBody>
                    <a:bodyPr/>
                    <a:lstStyle/>
                    <a:p>
                      <a:endParaRPr lang="en-US"/>
                    </a:p>
                  </a:txBody>
                  <a:tcPr/>
                </a:tc>
              </a:tr>
              <a:tr h="311550">
                <a:tc>
                  <a:txBody>
                    <a:bodyPr/>
                    <a:lstStyle/>
                    <a:p>
                      <a:pPr marL="0" marR="0" lvl="0" indent="0" algn="l" rtl="0">
                        <a:lnSpc>
                          <a:spcPct val="100000"/>
                        </a:lnSpc>
                        <a:spcBef>
                          <a:spcPts val="0"/>
                        </a:spcBef>
                        <a:spcAft>
                          <a:spcPts val="0"/>
                        </a:spcAft>
                        <a:buClr>
                          <a:schemeClr val="dk1"/>
                        </a:buClr>
                        <a:buSzPct val="25000"/>
                        <a:buFont typeface="Cabin"/>
                        <a:buNone/>
                      </a:pPr>
                      <a:r>
                        <a:rPr lang="en-US" sz="1300" b="1" dirty="0">
                          <a:solidFill>
                            <a:schemeClr val="dk1"/>
                          </a:solidFill>
                          <a:latin typeface="Calibri" panose="020F0502020204030204" pitchFamily="34" charset="0"/>
                        </a:rPr>
                        <a:t>Hailey Christenson</a:t>
                      </a:r>
                    </a:p>
                  </a:txBody>
                  <a:tcPr marL="117000" marR="117000" marT="55200" marB="55200"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spcBef>
                          <a:spcPts val="0"/>
                        </a:spcBef>
                        <a:buSzPct val="25000"/>
                        <a:buNone/>
                      </a:pPr>
                      <a:r>
                        <a:rPr lang="en-US" sz="1300" b="1">
                          <a:latin typeface="Calibri" panose="020F0502020204030204" pitchFamily="34" charset="0"/>
                        </a:rPr>
                        <a:t>Sonja Grabel</a:t>
                      </a:r>
                    </a:p>
                  </a:txBody>
                  <a:tcPr marL="117000" marR="117000" marT="55200" marB="55200" anchor="ctr">
                    <a:solidFill>
                      <a:srgbClr val="E7F1D2"/>
                    </a:solidFill>
                  </a:tcPr>
                </a:tc>
                <a:tc gridSpan="2">
                  <a:txBody>
                    <a:bodyPr/>
                    <a:lstStyle/>
                    <a:p>
                      <a:pPr marL="0" marR="0" lvl="0" indent="0" algn="l" rtl="0">
                        <a:lnSpc>
                          <a:spcPct val="100000"/>
                        </a:lnSpc>
                        <a:spcBef>
                          <a:spcPts val="0"/>
                        </a:spcBef>
                        <a:spcAft>
                          <a:spcPts val="0"/>
                        </a:spcAft>
                        <a:buClr>
                          <a:schemeClr val="dk1"/>
                        </a:buClr>
                        <a:buSzPct val="25000"/>
                        <a:buFont typeface="Cabin"/>
                        <a:buNone/>
                      </a:pPr>
                      <a:r>
                        <a:rPr lang="en-US" sz="1300" b="1" i="0" u="none" strike="noStrike" cap="none">
                          <a:solidFill>
                            <a:schemeClr val="dk1"/>
                          </a:solidFill>
                          <a:latin typeface="Calibri" panose="020F0502020204030204" pitchFamily="34" charset="0"/>
                          <a:ea typeface="Cabin"/>
                          <a:cs typeface="Cabin"/>
                          <a:sym typeface="Cabin"/>
                        </a:rPr>
                        <a:t>Teresa Portinga</a:t>
                      </a:r>
                    </a:p>
                  </a:txBody>
                  <a:tcPr marL="117000" marR="117000" marT="55200" marB="55200" anchor="ctr">
                    <a:lnR w="12700" cap="flat" cmpd="sng">
                      <a:solidFill>
                        <a:schemeClr val="dk1"/>
                      </a:solidFill>
                      <a:prstDash val="solid"/>
                      <a:round/>
                      <a:headEnd type="none" w="med" len="med"/>
                      <a:tailEnd type="none" w="med" len="med"/>
                    </a:lnR>
                    <a:solidFill>
                      <a:srgbClr val="E7F1D2"/>
                    </a:solidFill>
                  </a:tcPr>
                </a:tc>
                <a:tc hMerge="1">
                  <a:txBody>
                    <a:bodyPr/>
                    <a:lstStyle/>
                    <a:p>
                      <a:endParaRPr lang="en-US"/>
                    </a:p>
                  </a:txBody>
                  <a:tcPr/>
                </a:tc>
              </a:tr>
              <a:tr h="311550">
                <a:tc>
                  <a:txBody>
                    <a:bodyPr/>
                    <a:lstStyle/>
                    <a:p>
                      <a:pPr marL="0" marR="0" lvl="0" indent="0" algn="l" rtl="0">
                        <a:spcBef>
                          <a:spcPts val="0"/>
                        </a:spcBef>
                        <a:buSzPct val="25000"/>
                        <a:buNone/>
                      </a:pPr>
                      <a:r>
                        <a:rPr lang="en-US" sz="1300" b="1" dirty="0">
                          <a:solidFill>
                            <a:schemeClr val="dk1"/>
                          </a:solidFill>
                          <a:latin typeface="Calibri" panose="020F0502020204030204" pitchFamily="34" charset="0"/>
                        </a:rPr>
                        <a:t>Tammy Cole</a:t>
                      </a:r>
                    </a:p>
                  </a:txBody>
                  <a:tcPr marL="117000" marR="117000" marT="55200" marB="55200"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lnSpc>
                          <a:spcPct val="100000"/>
                        </a:lnSpc>
                        <a:spcBef>
                          <a:spcPts val="0"/>
                        </a:spcBef>
                        <a:spcAft>
                          <a:spcPts val="0"/>
                        </a:spcAft>
                        <a:buClr>
                          <a:srgbClr val="000000"/>
                        </a:buClr>
                        <a:buSzPct val="25000"/>
                        <a:buFont typeface="Cabin"/>
                        <a:buNone/>
                      </a:pPr>
                      <a:r>
                        <a:rPr lang="en-US" sz="1300" b="1" i="0" u="none" strike="noStrike" cap="none" dirty="0" err="1">
                          <a:solidFill>
                            <a:srgbClr val="000000"/>
                          </a:solidFill>
                          <a:latin typeface="Calibri" panose="020F0502020204030204" pitchFamily="34" charset="0"/>
                          <a:ea typeface="Cabin"/>
                          <a:cs typeface="Cabin"/>
                          <a:sym typeface="Cabin"/>
                        </a:rPr>
                        <a:t>Dovina</a:t>
                      </a:r>
                      <a:r>
                        <a:rPr lang="en-US" sz="1300" b="1" i="0" u="none" strike="noStrike" cap="none" dirty="0">
                          <a:solidFill>
                            <a:srgbClr val="000000"/>
                          </a:solidFill>
                          <a:latin typeface="Calibri" panose="020F0502020204030204" pitchFamily="34" charset="0"/>
                          <a:ea typeface="Cabin"/>
                          <a:cs typeface="Cabin"/>
                          <a:sym typeface="Cabin"/>
                        </a:rPr>
                        <a:t> Greco</a:t>
                      </a:r>
                    </a:p>
                  </a:txBody>
                  <a:tcPr marL="117000" marR="117000" marT="55200" marB="55200" anchor="ctr">
                    <a:solidFill>
                      <a:srgbClr val="E7F1D2"/>
                    </a:solidFill>
                  </a:tcPr>
                </a:tc>
                <a:tc gridSpan="2">
                  <a:txBody>
                    <a:bodyPr/>
                    <a:lstStyle/>
                    <a:p>
                      <a:pPr marL="0" marR="0" lvl="0" indent="0" algn="l" rtl="0">
                        <a:spcBef>
                          <a:spcPts val="0"/>
                        </a:spcBef>
                        <a:buSzPct val="25000"/>
                        <a:buNone/>
                      </a:pPr>
                      <a:r>
                        <a:rPr lang="en-US" sz="1300" b="1" dirty="0">
                          <a:solidFill>
                            <a:schemeClr val="dk1"/>
                          </a:solidFill>
                          <a:latin typeface="Calibri" panose="020F0502020204030204" pitchFamily="34" charset="0"/>
                        </a:rPr>
                        <a:t>Judy Ramer</a:t>
                      </a:r>
                    </a:p>
                  </a:txBody>
                  <a:tcPr marL="117000" marR="117000" marT="55200" marB="55200" anchor="ctr">
                    <a:lnR w="12700" cap="flat" cmpd="sng">
                      <a:solidFill>
                        <a:schemeClr val="dk1"/>
                      </a:solidFill>
                      <a:prstDash val="solid"/>
                      <a:round/>
                      <a:headEnd type="none" w="med" len="med"/>
                      <a:tailEnd type="none" w="med" len="med"/>
                    </a:lnR>
                    <a:solidFill>
                      <a:srgbClr val="E7F1D2"/>
                    </a:solidFill>
                  </a:tcPr>
                </a:tc>
                <a:tc hMerge="1">
                  <a:txBody>
                    <a:bodyPr/>
                    <a:lstStyle/>
                    <a:p>
                      <a:endParaRPr lang="en-US"/>
                    </a:p>
                  </a:txBody>
                  <a:tcPr/>
                </a:tc>
              </a:tr>
            </a:tbl>
          </a:graphicData>
        </a:graphic>
      </p:graphicFrame>
      <p:graphicFrame>
        <p:nvGraphicFramePr>
          <p:cNvPr id="358" name="Shape 358"/>
          <p:cNvGraphicFramePr/>
          <p:nvPr>
            <p:extLst>
              <p:ext uri="{D42A27DB-BD31-4B8C-83A1-F6EECF244321}">
                <p14:modId xmlns:p14="http://schemas.microsoft.com/office/powerpoint/2010/main" val="121064819"/>
              </p:ext>
            </p:extLst>
          </p:nvPr>
        </p:nvGraphicFramePr>
        <p:xfrm>
          <a:off x="213691" y="9049559"/>
          <a:ext cx="7449450" cy="548610"/>
        </p:xfrm>
        <a:graphic>
          <a:graphicData uri="http://schemas.openxmlformats.org/drawingml/2006/table">
            <a:tbl>
              <a:tblPr>
                <a:noFill/>
              </a:tblPr>
              <a:tblGrid>
                <a:gridCol w="7449450"/>
              </a:tblGrid>
              <a:tr h="396200">
                <a:tc>
                  <a:txBody>
                    <a:bodyPr/>
                    <a:lstStyle/>
                    <a:p>
                      <a:pPr lvl="0" algn="ctr" rtl="0">
                        <a:spcBef>
                          <a:spcPts val="0"/>
                        </a:spcBef>
                        <a:buClr>
                          <a:schemeClr val="dk1"/>
                        </a:buClr>
                        <a:buSzPct val="25000"/>
                        <a:buFont typeface="Arial"/>
                        <a:buNone/>
                      </a:pPr>
                      <a:r>
                        <a:rPr lang="es-BO" sz="1200" b="1" noProof="0" dirty="0" smtClean="0">
                          <a:solidFill>
                            <a:schemeClr val="dk1"/>
                          </a:solidFill>
                          <a:latin typeface="Calibri" panose="020F0502020204030204" pitchFamily="34" charset="0"/>
                          <a:ea typeface="Gill Sans MT"/>
                          <a:cs typeface="Gill Sans MT"/>
                          <a:sym typeface="Gill Sans MT"/>
                        </a:rPr>
                        <a:t>Gracias a todos los que participaron en la traducción de esta evaluación, </a:t>
                      </a:r>
                    </a:p>
                    <a:p>
                      <a:pPr marL="0" marR="0" lvl="0" indent="0" algn="ctr" rtl="0" eaLnBrk="1" latinLnBrk="0" hangingPunct="1">
                        <a:lnSpc>
                          <a:spcPct val="100000"/>
                        </a:lnSpc>
                        <a:spcBef>
                          <a:spcPts val="0"/>
                        </a:spcBef>
                        <a:spcAft>
                          <a:spcPts val="0"/>
                        </a:spcAft>
                        <a:buClr>
                          <a:srgbClr val="000000"/>
                        </a:buClr>
                        <a:buSzPct val="25000"/>
                        <a:buFont typeface="Dancing Script"/>
                        <a:buNone/>
                      </a:pPr>
                      <a:r>
                        <a:rPr lang="es-BO" sz="1200" b="1" noProof="0" dirty="0" smtClean="0">
                          <a:solidFill>
                            <a:schemeClr val="dk1"/>
                          </a:solidFill>
                          <a:latin typeface="Calibri" panose="020F0502020204030204" pitchFamily="34" charset="0"/>
                          <a:ea typeface="Gill Sans MT"/>
                          <a:cs typeface="Gill Sans MT"/>
                          <a:sym typeface="Gill Sans MT"/>
                        </a:rPr>
                        <a:t>bajo la coordinación de</a:t>
                      </a:r>
                      <a:r>
                        <a:rPr lang="es-BO" sz="1200" b="1" noProof="0" dirty="0" smtClean="0">
                          <a:solidFill>
                            <a:schemeClr val="dk1"/>
                          </a:solidFill>
                          <a:latin typeface="Gill Sans MT"/>
                          <a:ea typeface="Gill Sans MT"/>
                          <a:cs typeface="Gill Sans MT"/>
                          <a:sym typeface="Gill Sans MT"/>
                        </a:rPr>
                        <a:t> </a:t>
                      </a:r>
                      <a:r>
                        <a:rPr kumimoji="0" lang="es-BO" sz="1000" b="1" i="0" u="none" strike="noStrike" kern="1200" cap="none" noProof="0" dirty="0" smtClean="0">
                          <a:solidFill>
                            <a:srgbClr val="000000"/>
                          </a:solidFill>
                          <a:latin typeface="Lucida Handwriting" panose="03010101010101010101" pitchFamily="66" charset="0"/>
                          <a:ea typeface="Dancing Script"/>
                          <a:cs typeface="Dancing Script"/>
                          <a:sym typeface="Dancing Script"/>
                        </a:rPr>
                        <a:t>Z. Rosa  &amp; M. Méndez</a:t>
                      </a:r>
                      <a:endParaRPr kumimoji="0" lang="es-BO" sz="1000" b="1" i="0" u="none" strike="noStrike" kern="1200" cap="none" noProof="0" dirty="0">
                        <a:solidFill>
                          <a:srgbClr val="000000"/>
                        </a:solidFill>
                        <a:latin typeface="Lucida Handwriting" panose="03010101010101010101" pitchFamily="66" charset="0"/>
                        <a:ea typeface="Dancing Script"/>
                        <a:cs typeface="Dancing Script"/>
                        <a:sym typeface="Dancing Script"/>
                      </a:endParaRPr>
                    </a:p>
                  </a:txBody>
                  <a:tcPr marL="91425" marR="91425" marT="91425" marB="91425">
                    <a:lnL w="9525" cap="flat" cmpd="sng">
                      <a:solidFill>
                        <a:srgbClr val="317F92"/>
                      </a:solidFill>
                      <a:prstDash val="solid"/>
                      <a:round/>
                      <a:headEnd type="none" w="med" len="med"/>
                      <a:tailEnd type="none" w="med" len="med"/>
                    </a:lnL>
                    <a:lnR w="9525" cap="flat" cmpd="sng">
                      <a:solidFill>
                        <a:srgbClr val="317F92"/>
                      </a:solidFill>
                      <a:prstDash val="solid"/>
                      <a:round/>
                      <a:headEnd type="none" w="med" len="med"/>
                      <a:tailEnd type="none" w="med" len="med"/>
                    </a:lnR>
                    <a:lnT w="9525" cap="flat" cmpd="sng">
                      <a:solidFill>
                        <a:srgbClr val="317F92"/>
                      </a:solidFill>
                      <a:prstDash val="solid"/>
                      <a:round/>
                      <a:headEnd type="none" w="med" len="med"/>
                      <a:tailEnd type="none" w="med" len="med"/>
                    </a:lnT>
                    <a:lnB w="9525" cap="flat" cmpd="sng">
                      <a:solidFill>
                        <a:srgbClr val="317F92"/>
                      </a:solidFill>
                      <a:prstDash val="solid"/>
                      <a:round/>
                      <a:headEnd type="none" w="med" len="med"/>
                      <a:tailEnd type="none" w="med" len="med"/>
                    </a:lnB>
                    <a:solidFill>
                      <a:srgbClr val="2F8DA4">
                        <a:alpha val="60000"/>
                      </a:srgbClr>
                    </a:solidFill>
                  </a:tcPr>
                </a:tc>
              </a:tr>
            </a:tbl>
          </a:graphicData>
        </a:graphic>
      </p:graphicFrame>
    </p:spTree>
    <p:extLst>
      <p:ext uri="{BB962C8B-B14F-4D97-AF65-F5344CB8AC3E}">
        <p14:creationId xmlns:p14="http://schemas.microsoft.com/office/powerpoint/2010/main" val="187991356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9296400"/>
            <a:ext cx="842010" cy="535517"/>
          </a:xfrm>
        </p:spPr>
        <p:txBody>
          <a:bodyPr/>
          <a:lstStyle/>
          <a:p>
            <a:fld id="{F177B04D-AEB5-43ED-B9BA-B3D1EC9C9067}"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59772825"/>
              </p:ext>
            </p:extLst>
          </p:nvPr>
        </p:nvGraphicFramePr>
        <p:xfrm>
          <a:off x="323850" y="360248"/>
          <a:ext cx="7189470" cy="8318716"/>
        </p:xfrm>
        <a:graphic>
          <a:graphicData uri="http://schemas.openxmlformats.org/drawingml/2006/table">
            <a:tbl>
              <a:tblPr firstRow="1" bandRow="1">
                <a:effectLst>
                  <a:innerShdw blurRad="114300">
                    <a:prstClr val="black"/>
                  </a:innerShdw>
                </a:effectLst>
                <a:tableStyleId>{5C22544A-7EE6-4342-B048-85BDC9FD1C3A}</a:tableStyleId>
              </a:tblPr>
              <a:tblGrid>
                <a:gridCol w="6534149"/>
                <a:gridCol w="655321"/>
              </a:tblGrid>
              <a:tr h="319315">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none" baseline="0" dirty="0" smtClean="0">
                          <a:solidFill>
                            <a:schemeClr val="tx1"/>
                          </a:solidFill>
                          <a:effectLst/>
                        </a:rPr>
                        <a:t>Grado 6: CFA Trimestre 4 </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none" baseline="0" dirty="0" smtClean="0">
                          <a:solidFill>
                            <a:schemeClr val="tx1"/>
                          </a:solidFill>
                          <a:effectLst/>
                        </a:rPr>
                        <a:t>Clave para las respuestas de selección múltiple</a:t>
                      </a:r>
                    </a:p>
                  </a:txBody>
                  <a:tcPr marL="97155" marR="97155" marT="47897" marB="47897" anchor="ctr">
                    <a:solidFill>
                      <a:schemeClr val="bg1"/>
                    </a:solidFill>
                  </a:tcPr>
                </a:tc>
                <a:tc>
                  <a:txBody>
                    <a:bodyPr/>
                    <a:lstStyle/>
                    <a:p>
                      <a:pPr algn="ct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29028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a:t>
                      </a:r>
                      <a:r>
                        <a:rPr lang="es-419" sz="1200" b="1" u="none" dirty="0" smtClean="0">
                          <a:solidFill>
                            <a:schemeClr val="tx1"/>
                          </a:solidFill>
                          <a:effectLst>
                            <a:outerShdw blurRad="38100" dist="38100" dir="2700000" algn="tl">
                              <a:srgbClr val="000000">
                                <a:alpha val="43137"/>
                              </a:srgbClr>
                            </a:outerShdw>
                          </a:effectLst>
                        </a:rPr>
                        <a:t> </a:t>
                      </a:r>
                      <a:r>
                        <a:rPr lang="es-419" sz="1200" b="1" u="none" baseline="0" dirty="0" smtClean="0">
                          <a:solidFill>
                            <a:schemeClr val="tx1"/>
                          </a:solidFill>
                          <a:effectLst>
                            <a:outerShdw blurRad="38100" dist="38100" dir="2700000" algn="tl">
                              <a:srgbClr val="000000">
                                <a:alpha val="43137"/>
                              </a:srgbClr>
                            </a:outerShdw>
                          </a:effectLst>
                        </a:rPr>
                        <a:t>  </a:t>
                      </a:r>
                      <a:r>
                        <a:rPr lang="es-419" sz="1100" b="0" kern="1200" dirty="0" smtClean="0">
                          <a:solidFill>
                            <a:prstClr val="black"/>
                          </a:solidFill>
                          <a:latin typeface="+mn-lt"/>
                          <a:ea typeface="+mn-ea"/>
                          <a:cs typeface="Helvetica" pitchFamily="34" charset="0"/>
                        </a:rPr>
                        <a:t>¿Qué información fue la razón más probable para que los estudiantes cambiaran la manera de ver los simulacros de terremotos? </a:t>
                      </a:r>
                      <a:r>
                        <a:rPr lang="es-419" sz="1100" b="0" i="0" dirty="0" smtClean="0">
                          <a:effectLst/>
                          <a:latin typeface="+mn-lt"/>
                        </a:rPr>
                        <a:t>RL.6.3</a:t>
                      </a:r>
                      <a:endParaRPr lang="es-419" sz="1100" b="0" i="0" u="none" baseline="0"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419" sz="1400" b="1" dirty="0" smtClean="0">
                          <a:solidFill>
                            <a:schemeClr val="tx1"/>
                          </a:solidFill>
                          <a:effectLst>
                            <a:outerShdw blurRad="38100" dist="38100" dir="2700000" algn="tl">
                              <a:srgbClr val="000000">
                                <a:alpha val="43137"/>
                              </a:srgbClr>
                            </a:outerShdw>
                          </a:effectLst>
                        </a:rPr>
                        <a:t>D</a:t>
                      </a:r>
                      <a:endParaRPr lang="es-419"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524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a:t>
                      </a:r>
                      <a:r>
                        <a:rPr lang="es-419" sz="1200" b="1" u="sng" baseline="0" dirty="0" smtClean="0">
                          <a:solidFill>
                            <a:schemeClr val="tx1"/>
                          </a:solidFill>
                          <a:effectLst>
                            <a:outerShdw blurRad="38100" dist="38100" dir="2700000" algn="tl">
                              <a:srgbClr val="000000">
                                <a:alpha val="43137"/>
                              </a:srgbClr>
                            </a:outerShdw>
                          </a:effectLst>
                        </a:rPr>
                        <a:t> 2</a:t>
                      </a:r>
                      <a:r>
                        <a:rPr lang="es-419" sz="1100" b="0" i="0" u="none" baseline="0" dirty="0" smtClean="0">
                          <a:solidFill>
                            <a:schemeClr val="dk1"/>
                          </a:solidFill>
                          <a:effectLst/>
                          <a:latin typeface="+mn-lt"/>
                        </a:rPr>
                        <a:t>   </a:t>
                      </a:r>
                      <a:r>
                        <a:rPr lang="es-419" sz="1100" b="0" kern="1200" dirty="0" smtClean="0">
                          <a:solidFill>
                            <a:schemeClr val="dk1"/>
                          </a:solidFill>
                          <a:latin typeface="+mn-lt"/>
                          <a:ea typeface="+mn-ea"/>
                          <a:cs typeface="Helvetica" pitchFamily="34" charset="0"/>
                        </a:rPr>
                        <a:t>¿Qué acontecimientos llevaron a los geólogos a la conclusión de que las placas africana y arábiga se estaban separando? Selecciona todas las que correspondan.  RL.6.3 (Ambas deben estar correctas.)</a:t>
                      </a:r>
                    </a:p>
                  </a:txBody>
                  <a:tcPr marL="97155" marR="97155" marT="47897" marB="47897" anchor="ctr">
                    <a:solidFill>
                      <a:schemeClr val="bg2"/>
                    </a:solidFill>
                  </a:tcPr>
                </a:tc>
                <a:tc>
                  <a:txBody>
                    <a:bodyPr/>
                    <a:lstStyle/>
                    <a:p>
                      <a:pPr algn="ctr"/>
                      <a:r>
                        <a:rPr lang="es-419" sz="1400" b="1" dirty="0" smtClean="0">
                          <a:solidFill>
                            <a:schemeClr val="tx1"/>
                          </a:solidFill>
                          <a:effectLst>
                            <a:outerShdw blurRad="38100" dist="38100" dir="2700000" algn="tl">
                              <a:srgbClr val="000000">
                                <a:alpha val="43137"/>
                              </a:srgbClr>
                            </a:outerShdw>
                          </a:effectLst>
                        </a:rPr>
                        <a:t>C,D</a:t>
                      </a:r>
                      <a:endParaRPr lang="es-419"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3</a:t>
                      </a:r>
                      <a:r>
                        <a:rPr lang="es-419" sz="1100" b="0" i="0" u="none" baseline="0" dirty="0" smtClean="0">
                          <a:solidFill>
                            <a:schemeClr val="dk1"/>
                          </a:solidFill>
                          <a:effectLst/>
                          <a:latin typeface="+mn-lt"/>
                        </a:rPr>
                        <a:t>   </a:t>
                      </a:r>
                      <a:r>
                        <a:rPr lang="es-419" sz="1100" b="0" kern="1200" dirty="0" smtClean="0">
                          <a:solidFill>
                            <a:prstClr val="black"/>
                          </a:solidFill>
                          <a:latin typeface="+mn-lt"/>
                          <a:ea typeface="+mn-ea"/>
                          <a:cs typeface="Helvetica" pitchFamily="34" charset="0"/>
                        </a:rPr>
                        <a:t>¿Cuál fue el principal propósito del autor para escribir el texto </a:t>
                      </a:r>
                      <a:r>
                        <a:rPr lang="es-419" sz="1100" b="1" i="1" kern="1200" dirty="0" smtClean="0">
                          <a:solidFill>
                            <a:prstClr val="black"/>
                          </a:solidFill>
                          <a:latin typeface="+mn-lt"/>
                          <a:ea typeface="+mn-ea"/>
                          <a:cs typeface="Helvetica" pitchFamily="34" charset="0"/>
                        </a:rPr>
                        <a:t>Simulacro de  terremot</a:t>
                      </a:r>
                      <a:r>
                        <a:rPr lang="es-419" sz="1100" b="0" kern="1200" dirty="0" smtClean="0">
                          <a:solidFill>
                            <a:prstClr val="black"/>
                          </a:solidFill>
                          <a:latin typeface="+mn-lt"/>
                          <a:ea typeface="+mn-ea"/>
                          <a:cs typeface="Helvetica" pitchFamily="34" charset="0"/>
                        </a:rPr>
                        <a:t>o?  RL.6.6</a:t>
                      </a:r>
                    </a:p>
                  </a:txBody>
                  <a:tcPr marL="97155" marR="97155" marT="47897" marB="47897" anchor="ctr">
                    <a:solidFill>
                      <a:schemeClr val="bg1">
                        <a:lumMod val="85000"/>
                      </a:schemeClr>
                    </a:solidFill>
                  </a:tcPr>
                </a:tc>
                <a:tc>
                  <a:txBody>
                    <a:bodyPr/>
                    <a:lstStyle/>
                    <a:p>
                      <a:pPr algn="ctr"/>
                      <a:r>
                        <a:rPr lang="es-419" sz="1400" b="1" dirty="0" smtClean="0">
                          <a:solidFill>
                            <a:schemeClr val="tx1"/>
                          </a:solidFill>
                          <a:effectLst>
                            <a:outerShdw blurRad="38100" dist="38100" dir="2700000" algn="tl">
                              <a:srgbClr val="000000">
                                <a:alpha val="43137"/>
                              </a:srgbClr>
                            </a:outerShdw>
                          </a:effectLst>
                        </a:rPr>
                        <a:t>D</a:t>
                      </a:r>
                      <a:endParaRPr lang="es-419"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4</a:t>
                      </a:r>
                      <a:r>
                        <a:rPr lang="es-419" sz="1200" b="1" u="none" dirty="0" smtClean="0">
                          <a:solidFill>
                            <a:schemeClr val="tx1"/>
                          </a:solidFill>
                          <a:effectLst>
                            <a:outerShdw blurRad="38100" dist="38100" dir="2700000" algn="tl">
                              <a:srgbClr val="000000">
                                <a:alpha val="43137"/>
                              </a:srgbClr>
                            </a:outerShdw>
                          </a:effectLst>
                        </a:rPr>
                        <a:t> </a:t>
                      </a:r>
                      <a:r>
                        <a:rPr lang="es-419" sz="1100" b="0" u="none" dirty="0" smtClean="0">
                          <a:solidFill>
                            <a:schemeClr val="tx1"/>
                          </a:solidFill>
                          <a:effectLst/>
                        </a:rPr>
                        <a:t> </a:t>
                      </a:r>
                      <a:r>
                        <a:rPr lang="es-419" sz="1100" b="0" kern="1200" dirty="0" smtClean="0">
                          <a:solidFill>
                            <a:schemeClr val="dk1"/>
                          </a:solidFill>
                          <a:latin typeface="+mn-lt"/>
                          <a:ea typeface="+mn-ea"/>
                          <a:cs typeface="Helvetica" pitchFamily="34" charset="0"/>
                        </a:rPr>
                        <a:t>¿Cómo influye en el texto la información objetiva (hechos) que la  maestra ofrece acerca de los terremotos?  RL.6</a:t>
                      </a:r>
                    </a:p>
                  </a:txBody>
                  <a:tcPr marL="97155" marR="97155" marT="47897" marB="47897" anchor="ctr">
                    <a:solidFill>
                      <a:schemeClr val="bg2"/>
                    </a:solidFill>
                  </a:tcPr>
                </a:tc>
                <a:tc>
                  <a:txBody>
                    <a:bodyPr/>
                    <a:lstStyle/>
                    <a:p>
                      <a:pPr algn="ctr"/>
                      <a:r>
                        <a:rPr lang="es-419" sz="1400" b="1" dirty="0" smtClean="0">
                          <a:solidFill>
                            <a:schemeClr val="tx1"/>
                          </a:solidFill>
                          <a:effectLst>
                            <a:outerShdw blurRad="38100" dist="38100" dir="2700000" algn="tl">
                              <a:srgbClr val="000000">
                                <a:alpha val="43137"/>
                              </a:srgbClr>
                            </a:outerShdw>
                          </a:effectLst>
                        </a:rPr>
                        <a:t>B</a:t>
                      </a:r>
                      <a:endParaRPr lang="es-419"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9196">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5</a:t>
                      </a:r>
                      <a:r>
                        <a:rPr lang="es-419" sz="1100" b="0" u="none" baseline="0" dirty="0" smtClean="0">
                          <a:solidFill>
                            <a:schemeClr val="tx1"/>
                          </a:solidFill>
                          <a:effectLst/>
                        </a:rPr>
                        <a:t> </a:t>
                      </a:r>
                      <a:r>
                        <a:rPr lang="es-419" sz="1100" b="0" kern="1200" dirty="0" smtClean="0">
                          <a:solidFill>
                            <a:prstClr val="black"/>
                          </a:solidFill>
                          <a:latin typeface="+mn-lt"/>
                          <a:ea typeface="+mn-ea"/>
                          <a:cs typeface="Helvetica" pitchFamily="34" charset="0"/>
                        </a:rPr>
                        <a:t>¿Cómo son diferentes los propósitos de los textos, </a:t>
                      </a:r>
                      <a:r>
                        <a:rPr lang="es-419" sz="1100" b="1" i="1" kern="1200" dirty="0" smtClean="0">
                          <a:solidFill>
                            <a:prstClr val="black"/>
                          </a:solidFill>
                          <a:latin typeface="+mn-lt"/>
                          <a:ea typeface="+mn-ea"/>
                          <a:cs typeface="Helvetica" pitchFamily="34" charset="0"/>
                        </a:rPr>
                        <a:t>Simulacro de terremoto </a:t>
                      </a:r>
                      <a:r>
                        <a:rPr lang="es-419" sz="1100" b="0" kern="1200" dirty="0" smtClean="0">
                          <a:solidFill>
                            <a:prstClr val="black"/>
                          </a:solidFill>
                          <a:latin typeface="+mn-lt"/>
                          <a:ea typeface="+mn-ea"/>
                          <a:cs typeface="Helvetica" pitchFamily="34" charset="0"/>
                        </a:rPr>
                        <a:t>y </a:t>
                      </a:r>
                      <a:r>
                        <a:rPr lang="es-419" sz="1100" b="1" i="1" kern="1200" dirty="0" smtClean="0">
                          <a:solidFill>
                            <a:prstClr val="black"/>
                          </a:solidFill>
                          <a:latin typeface="+mn-lt"/>
                          <a:ea typeface="+mn-ea"/>
                          <a:cs typeface="Helvetica" pitchFamily="34" charset="0"/>
                        </a:rPr>
                        <a:t>Se agrieta</a:t>
                      </a:r>
                      <a:r>
                        <a:rPr lang="es-419" sz="1100" b="0" kern="1200" dirty="0" smtClean="0">
                          <a:solidFill>
                            <a:prstClr val="black"/>
                          </a:solidFill>
                          <a:latin typeface="+mn-lt"/>
                          <a:ea typeface="+mn-ea"/>
                          <a:cs typeface="Helvetica" pitchFamily="34" charset="0"/>
                        </a:rPr>
                        <a:t>? RL.6.9</a:t>
                      </a:r>
                    </a:p>
                  </a:txBody>
                  <a:tcPr marL="97155" marR="97155" marT="47897" marB="47897" anchor="ctr">
                    <a:lnB w="12700" cmpd="sng">
                      <a:noFill/>
                    </a:lnB>
                    <a:solidFill>
                      <a:schemeClr val="bg1">
                        <a:lumMod val="85000"/>
                      </a:schemeClr>
                    </a:solidFill>
                  </a:tcPr>
                </a:tc>
                <a:tc>
                  <a:txBody>
                    <a:bodyPr/>
                    <a:lstStyle/>
                    <a:p>
                      <a:pPr algn="ctr"/>
                      <a:r>
                        <a:rPr lang="es-419" sz="1400" b="1" dirty="0" smtClean="0">
                          <a:solidFill>
                            <a:schemeClr val="tx1"/>
                          </a:solidFill>
                          <a:effectLst>
                            <a:outerShdw blurRad="38100" dist="38100" dir="2700000" algn="tl">
                              <a:srgbClr val="000000">
                                <a:alpha val="43137"/>
                              </a:srgbClr>
                            </a:outerShdw>
                          </a:effectLst>
                        </a:rPr>
                        <a:t>B</a:t>
                      </a:r>
                      <a:endParaRPr lang="es-419"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4702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6</a:t>
                      </a:r>
                      <a:r>
                        <a:rPr lang="es-419" sz="1200" b="1" u="none" dirty="0" smtClean="0">
                          <a:solidFill>
                            <a:schemeClr val="tx1"/>
                          </a:solidFill>
                          <a:effectLst>
                            <a:outerShdw blurRad="38100" dist="38100" dir="2700000" algn="tl">
                              <a:srgbClr val="000000">
                                <a:alpha val="43137"/>
                              </a:srgbClr>
                            </a:outerShdw>
                          </a:effectLst>
                        </a:rPr>
                        <a:t>  </a:t>
                      </a:r>
                      <a:r>
                        <a:rPr lang="es-419" sz="1100" b="0" kern="1200" dirty="0" smtClean="0">
                          <a:solidFill>
                            <a:prstClr val="black"/>
                          </a:solidFill>
                          <a:latin typeface="+mn-lt"/>
                          <a:ea typeface="+mn-ea"/>
                          <a:cs typeface="Helvetica" pitchFamily="34" charset="0"/>
                        </a:rPr>
                        <a:t>Debido a la información sobre los terremotos en </a:t>
                      </a:r>
                      <a:r>
                        <a:rPr lang="es-419" sz="1100" b="1" i="1" u="none" kern="1200" dirty="0" smtClean="0">
                          <a:solidFill>
                            <a:srgbClr val="000000"/>
                          </a:solidFill>
                          <a:latin typeface="+mn-lt"/>
                          <a:ea typeface="+mn-ea"/>
                          <a:cs typeface="Arial"/>
                        </a:rPr>
                        <a:t>E</a:t>
                      </a:r>
                      <a:r>
                        <a:rPr lang="es-419" sz="1100" b="1" i="1" u="none" kern="1200" dirty="0" smtClean="0">
                          <a:solidFill>
                            <a:srgbClr val="000000"/>
                          </a:solidFill>
                          <a:latin typeface="+mn-lt"/>
                          <a:ea typeface="Times New Roman"/>
                          <a:cs typeface="Arial"/>
                        </a:rPr>
                        <a:t>l </a:t>
                      </a:r>
                      <a:r>
                        <a:rPr lang="es-419" sz="1100" b="1" i="1" u="none" kern="1200" dirty="0" err="1" smtClean="0">
                          <a:solidFill>
                            <a:srgbClr val="000000"/>
                          </a:solidFill>
                          <a:latin typeface="+mn-lt"/>
                          <a:ea typeface="Times New Roman"/>
                          <a:cs typeface="Arial"/>
                        </a:rPr>
                        <a:t>Rift</a:t>
                      </a:r>
                      <a:r>
                        <a:rPr lang="es-419" sz="1100" b="1" i="1" u="none" kern="1200" dirty="0" smtClean="0">
                          <a:solidFill>
                            <a:srgbClr val="000000"/>
                          </a:solidFill>
                          <a:latin typeface="+mn-lt"/>
                          <a:ea typeface="Times New Roman"/>
                          <a:cs typeface="Arial"/>
                        </a:rPr>
                        <a:t> de África oriental</a:t>
                      </a:r>
                      <a:r>
                        <a:rPr lang="es-419" sz="1100" b="1" i="1" u="none" kern="1200" dirty="0" smtClean="0">
                          <a:solidFill>
                            <a:prstClr val="black"/>
                          </a:solidFill>
                          <a:latin typeface="+mn-lt"/>
                          <a:ea typeface="+mn-ea"/>
                          <a:cs typeface="Helvetica" pitchFamily="34" charset="0"/>
                        </a:rPr>
                        <a:t> </a:t>
                      </a:r>
                      <a:r>
                        <a:rPr lang="es-419" sz="1100" b="0" kern="1200" dirty="0" smtClean="0">
                          <a:solidFill>
                            <a:prstClr val="black"/>
                          </a:solidFill>
                          <a:latin typeface="+mn-lt"/>
                          <a:ea typeface="+mn-ea"/>
                          <a:cs typeface="Helvetica" pitchFamily="34" charset="0"/>
                        </a:rPr>
                        <a:t>y</a:t>
                      </a:r>
                      <a:r>
                        <a:rPr lang="es-419" sz="1100" b="1" kern="1200" dirty="0" smtClean="0">
                          <a:solidFill>
                            <a:prstClr val="black"/>
                          </a:solidFill>
                          <a:latin typeface="+mn-lt"/>
                          <a:ea typeface="+mn-ea"/>
                          <a:cs typeface="Helvetica" pitchFamily="34" charset="0"/>
                        </a:rPr>
                        <a:t> </a:t>
                      </a:r>
                      <a:r>
                        <a:rPr lang="es-419" sz="1100" b="1" i="1" u="sng" kern="1200" dirty="0" smtClean="0">
                          <a:solidFill>
                            <a:schemeClr val="dk1"/>
                          </a:solidFill>
                          <a:latin typeface="+mn-lt"/>
                          <a:ea typeface="+mn-ea"/>
                          <a:cs typeface="Helvetica" pitchFamily="34" charset="0"/>
                        </a:rPr>
                        <a:t>Simulacros de terremoto</a:t>
                      </a:r>
                      <a:r>
                        <a:rPr lang="es-419" sz="1100" b="0" i="1" kern="1200" dirty="0" smtClean="0">
                          <a:solidFill>
                            <a:schemeClr val="dk1"/>
                          </a:solidFill>
                          <a:latin typeface="+mn-lt"/>
                          <a:ea typeface="+mn-ea"/>
                          <a:cs typeface="Helvetica" pitchFamily="34" charset="0"/>
                        </a:rPr>
                        <a:t>,</a:t>
                      </a:r>
                      <a:r>
                        <a:rPr lang="es-419" sz="1100" b="0" kern="1200" dirty="0" smtClean="0">
                          <a:solidFill>
                            <a:prstClr val="black"/>
                          </a:solidFill>
                          <a:latin typeface="+mn-lt"/>
                          <a:ea typeface="+mn-ea"/>
                          <a:cs typeface="Helvetica" pitchFamily="34" charset="0"/>
                        </a:rPr>
                        <a:t> ¿qué puedes concluir acerca de qué cambios los terremotos pueden causar en la tierra? </a:t>
                      </a:r>
                      <a:r>
                        <a:rPr lang="es-419" sz="1100" b="0" i="0" u="none" dirty="0" smtClean="0">
                          <a:solidFill>
                            <a:schemeClr val="tx1"/>
                          </a:solidFill>
                          <a:effectLst/>
                          <a:latin typeface="+mn-lt"/>
                        </a:rPr>
                        <a:t>RL.6.9</a:t>
                      </a:r>
                    </a:p>
                  </a:txBody>
                  <a:tcPr marL="97155" marR="97155" marT="47897" marB="4789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s-419" sz="1400" b="1" dirty="0" smtClean="0">
                          <a:solidFill>
                            <a:schemeClr val="tx1"/>
                          </a:solidFill>
                          <a:effectLst>
                            <a:outerShdw blurRad="38100" dist="38100" dir="2700000" algn="tl">
                              <a:srgbClr val="000000">
                                <a:alpha val="43137"/>
                              </a:srgbClr>
                            </a:outerShdw>
                          </a:effectLst>
                        </a:rPr>
                        <a:t>A</a:t>
                      </a:r>
                      <a:endParaRPr lang="es-419" sz="1400" b="1" dirty="0">
                        <a:solidFill>
                          <a:schemeClr val="tx1"/>
                        </a:solidFill>
                        <a:effectLst>
                          <a:outerShdw blurRad="38100" dist="38100" dir="2700000" algn="tl">
                            <a:srgbClr val="000000">
                              <a:alpha val="43137"/>
                            </a:srgbClr>
                          </a:outerShdw>
                        </a:effectLst>
                      </a:endParaRPr>
                    </a:p>
                  </a:txBody>
                  <a:tcPr marL="97155" marR="97155" marT="47897" marB="47897" anchor="ctr">
                    <a:lnL w="12700" cmpd="sng">
                      <a:noFill/>
                    </a:lnL>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7</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latin typeface="+mn-lt"/>
                        </a:rPr>
                        <a:t>Respuesta construida </a:t>
                      </a:r>
                      <a:r>
                        <a:rPr lang="es-419" sz="1200" b="1" u="sng" baseline="0" dirty="0" smtClean="0">
                          <a:solidFill>
                            <a:schemeClr val="tx1"/>
                          </a:solidFill>
                          <a:effectLst>
                            <a:outerShdw blurRad="38100" dist="38100" dir="2700000" algn="tl">
                              <a:srgbClr val="000000">
                                <a:alpha val="43137"/>
                              </a:srgbClr>
                            </a:outerShdw>
                          </a:effectLst>
                          <a:latin typeface="+mn-lt"/>
                        </a:rPr>
                        <a:t>Texto l</a:t>
                      </a:r>
                      <a:r>
                        <a:rPr lang="es-419" sz="1200" b="1" u="sng" dirty="0" smtClean="0">
                          <a:solidFill>
                            <a:schemeClr val="tx1"/>
                          </a:solidFill>
                          <a:effectLst>
                            <a:outerShdw blurRad="38100" dist="38100" dir="2700000" algn="tl">
                              <a:srgbClr val="000000">
                                <a:alpha val="43137"/>
                              </a:srgbClr>
                            </a:outerShdw>
                          </a:effectLst>
                          <a:latin typeface="+mn-lt"/>
                        </a:rPr>
                        <a:t>iterario</a:t>
                      </a:r>
                      <a:r>
                        <a:rPr lang="es-419" sz="1200" b="0" u="none" baseline="0" dirty="0" smtClean="0">
                          <a:solidFill>
                            <a:schemeClr val="tx1"/>
                          </a:solidFill>
                          <a:effectLst/>
                          <a:latin typeface="+mn-lt"/>
                        </a:rPr>
                        <a:t> </a:t>
                      </a:r>
                      <a:r>
                        <a:rPr lang="es-419" sz="1200" b="0" u="none" dirty="0" smtClean="0">
                          <a:solidFill>
                            <a:schemeClr val="tx1"/>
                          </a:solidFill>
                          <a:effectLst/>
                        </a:rPr>
                        <a:t>RL.6.6</a:t>
                      </a:r>
                      <a:endParaRPr lang="es-419" sz="1200" b="0" u="none" dirty="0" smtClean="0">
                        <a:solidFill>
                          <a:srgbClr val="C00000"/>
                        </a:solidFill>
                        <a:effectLst/>
                      </a:endParaRPr>
                    </a:p>
                  </a:txBody>
                  <a:tcPr marL="97155" marR="97155" marT="47897" marB="47897" anchor="ctr">
                    <a:lnT w="12700" cmpd="sng">
                      <a:noFill/>
                    </a:lnT>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2 </a:t>
                      </a:r>
                      <a:r>
                        <a:rPr lang="es-419" sz="1200" b="1" dirty="0" err="1" smtClean="0">
                          <a:solidFill>
                            <a:schemeClr val="tx1"/>
                          </a:solidFill>
                          <a:effectLst>
                            <a:outerShdw blurRad="38100" dist="38100" dir="2700000" algn="tl">
                              <a:srgbClr val="000000">
                                <a:alpha val="43137"/>
                              </a:srgbClr>
                            </a:outerShdw>
                          </a:effectLst>
                        </a:rPr>
                        <a:t>pts</a:t>
                      </a: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r>
                        <a:rPr lang="es-419" sz="1200" b="1" u="sng" dirty="0" smtClean="0">
                          <a:solidFill>
                            <a:schemeClr val="tx1"/>
                          </a:solidFill>
                          <a:effectLst>
                            <a:outerShdw blurRad="38100" dist="38100" dir="2700000" algn="tl">
                              <a:srgbClr val="000000">
                                <a:alpha val="43137"/>
                              </a:srgbClr>
                            </a:outerShdw>
                          </a:effectLst>
                        </a:rPr>
                        <a:t>Pregunta 8</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latin typeface="+mn-lt"/>
                        </a:rPr>
                        <a:t>Respuesta construida </a:t>
                      </a:r>
                      <a:r>
                        <a:rPr lang="es-419" sz="1200" b="1" u="sng" baseline="0" dirty="0" smtClean="0">
                          <a:solidFill>
                            <a:schemeClr val="tx1"/>
                          </a:solidFill>
                          <a:effectLst>
                            <a:outerShdw blurRad="38100" dist="38100" dir="2700000" algn="tl">
                              <a:srgbClr val="000000">
                                <a:alpha val="43137"/>
                              </a:srgbClr>
                            </a:outerShdw>
                          </a:effectLst>
                          <a:latin typeface="+mn-lt"/>
                        </a:rPr>
                        <a:t>Texto l</a:t>
                      </a:r>
                      <a:r>
                        <a:rPr lang="es-419" sz="1200" b="1" u="sng" dirty="0" smtClean="0">
                          <a:solidFill>
                            <a:schemeClr val="tx1"/>
                          </a:solidFill>
                          <a:effectLst>
                            <a:outerShdw blurRad="38100" dist="38100" dir="2700000" algn="tl">
                              <a:srgbClr val="000000">
                                <a:alpha val="43137"/>
                              </a:srgbClr>
                            </a:outerShdw>
                          </a:effectLst>
                          <a:latin typeface="+mn-lt"/>
                        </a:rPr>
                        <a:t>iterario</a:t>
                      </a:r>
                      <a:r>
                        <a:rPr lang="es-419" sz="1200" b="0" u="none" baseline="0" dirty="0" smtClean="0">
                          <a:solidFill>
                            <a:schemeClr val="tx1"/>
                          </a:solidFill>
                          <a:effectLst/>
                          <a:latin typeface="+mn-lt"/>
                        </a:rPr>
                        <a:t> </a:t>
                      </a:r>
                      <a:r>
                        <a:rPr lang="es-419" sz="1200" b="0" i="0" u="none" dirty="0" smtClean="0">
                          <a:solidFill>
                            <a:schemeClr val="tx1"/>
                          </a:solidFill>
                          <a:effectLst/>
                        </a:rPr>
                        <a:t>RL.6.9</a:t>
                      </a:r>
                    </a:p>
                  </a:txBody>
                  <a:tcPr marL="97155" marR="97155" marT="47897" marB="47897"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3 </a:t>
                      </a:r>
                      <a:r>
                        <a:rPr lang="es-419" sz="1200" b="1" dirty="0" err="1" smtClean="0">
                          <a:solidFill>
                            <a:schemeClr val="tx1"/>
                          </a:solidFill>
                          <a:effectLst>
                            <a:outerShdw blurRad="38100" dist="38100" dir="2700000" algn="tl">
                              <a:srgbClr val="000000">
                                <a:alpha val="43137"/>
                              </a:srgbClr>
                            </a:outerShdw>
                          </a:effectLst>
                        </a:rPr>
                        <a:t>pts</a:t>
                      </a: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97108">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9</a:t>
                      </a:r>
                      <a:r>
                        <a:rPr lang="es-419" sz="1200" b="1" u="none" dirty="0" smtClean="0">
                          <a:solidFill>
                            <a:schemeClr val="tx1"/>
                          </a:solidFill>
                          <a:effectLst>
                            <a:outerShdw blurRad="38100" dist="38100" dir="2700000" algn="tl">
                              <a:srgbClr val="000000">
                                <a:alpha val="43137"/>
                              </a:srgbClr>
                            </a:outerShdw>
                          </a:effectLst>
                        </a:rPr>
                        <a:t>    </a:t>
                      </a:r>
                      <a:r>
                        <a:rPr lang="es-419" sz="1100" b="0" kern="1200" dirty="0" smtClean="0">
                          <a:solidFill>
                            <a:schemeClr val="dk1"/>
                          </a:solidFill>
                          <a:latin typeface="+mn-lt"/>
                          <a:ea typeface="+mn-ea"/>
                          <a:cs typeface="Helvetica" pitchFamily="34" charset="0"/>
                        </a:rPr>
                        <a:t>¿Qué indica la cadena de volcanes a lo largo del </a:t>
                      </a:r>
                      <a:r>
                        <a:rPr lang="es-419" sz="1100" b="0" kern="1200" dirty="0" err="1" smtClean="0">
                          <a:solidFill>
                            <a:schemeClr val="dk1"/>
                          </a:solidFill>
                          <a:latin typeface="+mn-lt"/>
                          <a:ea typeface="+mn-ea"/>
                          <a:cs typeface="Helvetica" pitchFamily="34" charset="0"/>
                        </a:rPr>
                        <a:t>Rift</a:t>
                      </a:r>
                      <a:r>
                        <a:rPr lang="es-419" sz="1100" b="0" kern="1200" dirty="0" smtClean="0">
                          <a:solidFill>
                            <a:schemeClr val="dk1"/>
                          </a:solidFill>
                          <a:latin typeface="+mn-lt"/>
                          <a:ea typeface="+mn-ea"/>
                          <a:cs typeface="Helvetica" pitchFamily="34" charset="0"/>
                        </a:rPr>
                        <a:t> de África Oriental?</a:t>
                      </a:r>
                      <a:r>
                        <a:rPr lang="es-419" sz="1100" b="0" kern="1200" baseline="0" dirty="0" smtClean="0">
                          <a:solidFill>
                            <a:schemeClr val="dk1"/>
                          </a:solidFill>
                          <a:latin typeface="+mn-lt"/>
                          <a:ea typeface="+mn-ea"/>
                          <a:cs typeface="Helvetica" pitchFamily="34" charset="0"/>
                        </a:rPr>
                        <a:t> </a:t>
                      </a:r>
                      <a:r>
                        <a:rPr lang="es-419" sz="1100" b="0" i="0" baseline="0" dirty="0" smtClean="0">
                          <a:solidFill>
                            <a:srgbClr val="000000"/>
                          </a:solidFill>
                          <a:latin typeface="+mn-lt"/>
                          <a:ea typeface="Times New Roman"/>
                          <a:cs typeface="Times New Roman"/>
                        </a:rPr>
                        <a:t>RI.6.3</a:t>
                      </a:r>
                      <a:endParaRPr lang="es-419" sz="1100" b="0" i="0" kern="1200" dirty="0" smtClean="0">
                        <a:solidFill>
                          <a:srgbClr val="000000"/>
                        </a:solidFill>
                        <a:effectLst/>
                        <a:latin typeface="+mn-lt"/>
                        <a:ea typeface="Times New Roman"/>
                        <a:cs typeface="Times New Roman"/>
                      </a:endParaRPr>
                    </a:p>
                  </a:txBody>
                  <a:tcPr marL="97155" marR="97155" marT="47897" marB="47897"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C</a:t>
                      </a: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4035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10</a:t>
                      </a:r>
                      <a:r>
                        <a:rPr lang="es-419" sz="1200" b="1" u="none" dirty="0" smtClean="0">
                          <a:solidFill>
                            <a:schemeClr val="tx1"/>
                          </a:solidFill>
                          <a:effectLst>
                            <a:outerShdw blurRad="38100" dist="38100" dir="2700000" algn="tl">
                              <a:srgbClr val="000000">
                                <a:alpha val="43137"/>
                              </a:srgbClr>
                            </a:outerShdw>
                          </a:effectLst>
                        </a:rPr>
                        <a:t>  </a:t>
                      </a:r>
                      <a:r>
                        <a:rPr lang="es-419" sz="1100" b="0" kern="1200" dirty="0" smtClean="0">
                          <a:solidFill>
                            <a:schemeClr val="dk1"/>
                          </a:solidFill>
                          <a:latin typeface="+mn-lt"/>
                          <a:ea typeface="+mn-ea"/>
                          <a:cs typeface="Helvetica" pitchFamily="34" charset="0"/>
                        </a:rPr>
                        <a:t>De acuerdo con </a:t>
                      </a:r>
                      <a:r>
                        <a:rPr lang="es-419" sz="1100" b="1" i="1" kern="1200" dirty="0" smtClean="0">
                          <a:solidFill>
                            <a:schemeClr val="dk1"/>
                          </a:solidFill>
                          <a:latin typeface="+mn-lt"/>
                          <a:ea typeface="+mn-ea"/>
                          <a:cs typeface="Helvetica" pitchFamily="34" charset="0"/>
                        </a:rPr>
                        <a:t>Se agrieta</a:t>
                      </a:r>
                      <a:r>
                        <a:rPr lang="es-419" sz="1100" b="0" kern="1200" dirty="0" smtClean="0">
                          <a:solidFill>
                            <a:schemeClr val="dk1"/>
                          </a:solidFill>
                          <a:latin typeface="+mn-lt"/>
                          <a:ea typeface="+mn-ea"/>
                          <a:cs typeface="Helvetica" pitchFamily="34" charset="0"/>
                        </a:rPr>
                        <a:t>, ¿Qué papel desempeñan las placas tectónicas en la creación de montañas, océanos y continentes?</a:t>
                      </a:r>
                      <a:r>
                        <a:rPr lang="es-419" sz="1100" b="0" kern="1200" baseline="0" dirty="0" smtClean="0">
                          <a:solidFill>
                            <a:schemeClr val="dk1"/>
                          </a:solidFill>
                          <a:latin typeface="+mn-lt"/>
                          <a:ea typeface="+mn-ea"/>
                          <a:cs typeface="Helvetica" pitchFamily="34" charset="0"/>
                        </a:rPr>
                        <a:t> </a:t>
                      </a:r>
                      <a:r>
                        <a:rPr lang="es-419" sz="1100" b="0" i="0" u="none" baseline="0" dirty="0" smtClean="0">
                          <a:effectLst/>
                          <a:latin typeface="+mn-lt"/>
                        </a:rPr>
                        <a:t>RI.6.3</a:t>
                      </a:r>
                      <a:endParaRPr lang="es-419" sz="1100" b="0" i="0" u="none" dirty="0" smtClean="0">
                        <a:effectLst/>
                        <a:latin typeface="+mn-lt"/>
                      </a:endParaRPr>
                    </a:p>
                  </a:txBody>
                  <a:tcPr marL="97155" marR="97155" marT="47897" marB="47897"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B</a:t>
                      </a: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0">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200" b="1" u="sng" dirty="0" smtClean="0">
                          <a:solidFill>
                            <a:schemeClr val="tx1"/>
                          </a:solidFill>
                          <a:effectLst>
                            <a:outerShdw blurRad="38100" dist="38100" dir="2700000" algn="tl">
                              <a:srgbClr val="000000">
                                <a:alpha val="43137"/>
                              </a:srgbClr>
                            </a:outerShdw>
                          </a:effectLst>
                        </a:rPr>
                        <a:t>Pregunta 11</a:t>
                      </a:r>
                      <a:r>
                        <a:rPr lang="es-419" sz="1200" b="0" u="none" dirty="0" smtClean="0">
                          <a:solidFill>
                            <a:schemeClr val="tx1"/>
                          </a:solidFill>
                          <a:effectLst>
                            <a:outerShdw blurRad="38100" dist="38100" dir="2700000" algn="tl">
                              <a:srgbClr val="000000">
                                <a:alpha val="43137"/>
                              </a:srgbClr>
                            </a:outerShdw>
                          </a:effectLst>
                        </a:rPr>
                        <a:t>  </a:t>
                      </a:r>
                      <a:r>
                        <a:rPr lang="es-419" sz="1100" b="0" kern="1200" dirty="0" smtClean="0">
                          <a:solidFill>
                            <a:schemeClr val="dk1"/>
                          </a:solidFill>
                          <a:latin typeface="+mn-lt"/>
                          <a:ea typeface="+mn-ea"/>
                          <a:cs typeface="Helvetica" pitchFamily="34" charset="0"/>
                        </a:rPr>
                        <a:t>¿Cuál fue el propósito principal del autor para escribir el </a:t>
                      </a:r>
                      <a:r>
                        <a:rPr lang="es-419" sz="1100" b="0" u="none" kern="1200" dirty="0" smtClean="0">
                          <a:solidFill>
                            <a:schemeClr val="dk1"/>
                          </a:solidFill>
                          <a:latin typeface="+mn-lt"/>
                          <a:ea typeface="+mn-ea"/>
                          <a:cs typeface="Helvetica" pitchFamily="34" charset="0"/>
                        </a:rPr>
                        <a:t>texto </a:t>
                      </a:r>
                      <a:r>
                        <a:rPr lang="es-419" sz="1100" b="1" i="1" u="none" kern="1200" dirty="0" smtClean="0">
                          <a:solidFill>
                            <a:schemeClr val="dk1"/>
                          </a:solidFill>
                          <a:latin typeface="+mn-lt"/>
                          <a:ea typeface="+mn-ea"/>
                          <a:cs typeface="Helvetica" pitchFamily="34" charset="0"/>
                        </a:rPr>
                        <a:t>El</a:t>
                      </a:r>
                      <a:r>
                        <a:rPr lang="es-419" sz="1100" b="1" i="1" u="none" kern="1200" baseline="0" dirty="0" smtClean="0">
                          <a:solidFill>
                            <a:schemeClr val="dk1"/>
                          </a:solidFill>
                          <a:latin typeface="+mn-lt"/>
                          <a:ea typeface="+mn-ea"/>
                          <a:cs typeface="Helvetica" pitchFamily="34" charset="0"/>
                        </a:rPr>
                        <a:t> </a:t>
                      </a:r>
                      <a:r>
                        <a:rPr lang="es-419" sz="1100" b="1" i="1" u="none" kern="1200" baseline="0" dirty="0" err="1" smtClean="0">
                          <a:solidFill>
                            <a:schemeClr val="dk1"/>
                          </a:solidFill>
                          <a:latin typeface="+mn-lt"/>
                          <a:ea typeface="+mn-ea"/>
                          <a:cs typeface="Helvetica" pitchFamily="34" charset="0"/>
                        </a:rPr>
                        <a:t>R</a:t>
                      </a:r>
                      <a:r>
                        <a:rPr lang="es-419" sz="1100" b="1" i="1" u="none" kern="1200" dirty="0" err="1" smtClean="0">
                          <a:solidFill>
                            <a:schemeClr val="dk1"/>
                          </a:solidFill>
                          <a:latin typeface="+mn-lt"/>
                          <a:ea typeface="+mn-ea"/>
                          <a:cs typeface="Helvetica" pitchFamily="34" charset="0"/>
                        </a:rPr>
                        <a:t>ift</a:t>
                      </a:r>
                      <a:r>
                        <a:rPr lang="es-419" sz="1100" b="1" i="1" u="none" kern="1200" dirty="0" smtClean="0">
                          <a:solidFill>
                            <a:schemeClr val="dk1"/>
                          </a:solidFill>
                          <a:latin typeface="+mn-lt"/>
                          <a:ea typeface="+mn-ea"/>
                          <a:cs typeface="Helvetica" pitchFamily="34" charset="0"/>
                        </a:rPr>
                        <a:t> de África Oriental</a:t>
                      </a:r>
                      <a:r>
                        <a:rPr lang="es-419" sz="1100" b="1" u="none" kern="1200" dirty="0" smtClean="0">
                          <a:solidFill>
                            <a:schemeClr val="dk1"/>
                          </a:solidFill>
                          <a:latin typeface="+mn-lt"/>
                          <a:ea typeface="+mn-ea"/>
                          <a:cs typeface="Helvetica" pitchFamily="34" charset="0"/>
                        </a:rPr>
                        <a:t>?</a:t>
                      </a:r>
                      <a:r>
                        <a:rPr lang="es-419" sz="1100" b="1" u="none" kern="1200" baseline="0" dirty="0" smtClean="0">
                          <a:solidFill>
                            <a:schemeClr val="dk1"/>
                          </a:solidFill>
                          <a:latin typeface="+mn-lt"/>
                          <a:ea typeface="+mn-ea"/>
                          <a:cs typeface="Helvetica" pitchFamily="34" charset="0"/>
                        </a:rPr>
                        <a:t> </a:t>
                      </a:r>
                      <a:r>
                        <a:rPr lang="es-419" sz="1100" b="0" i="0" u="none" dirty="0" smtClean="0">
                          <a:effectLst/>
                          <a:latin typeface="+mn-lt"/>
                        </a:rPr>
                        <a:t>RI.6.6</a:t>
                      </a:r>
                      <a:endParaRPr lang="es-419" sz="1100" b="0" i="0" u="none" dirty="0">
                        <a:effectLst/>
                        <a:latin typeface="+mn-lt"/>
                      </a:endParaRPr>
                    </a:p>
                  </a:txBody>
                  <a:tcPr marL="97155" marR="97155" marT="47897" marB="47897" anchor="ctr">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D</a:t>
                      </a:r>
                      <a:endParaRPr lang="es-419"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907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12</a:t>
                      </a:r>
                      <a:r>
                        <a:rPr lang="es-419" sz="1200" b="1" u="none" dirty="0" smtClean="0">
                          <a:solidFill>
                            <a:schemeClr val="tx1"/>
                          </a:solidFill>
                          <a:effectLst>
                            <a:outerShdw blurRad="38100" dist="38100" dir="2700000" algn="tl">
                              <a:srgbClr val="000000">
                                <a:alpha val="43137"/>
                              </a:srgbClr>
                            </a:outerShdw>
                          </a:effectLst>
                        </a:rPr>
                        <a:t>  </a:t>
                      </a:r>
                      <a:r>
                        <a:rPr lang="es-419" sz="1100" b="0" kern="1200" dirty="0" smtClean="0">
                          <a:solidFill>
                            <a:schemeClr val="dk1"/>
                          </a:solidFill>
                          <a:latin typeface="+mn-lt"/>
                          <a:ea typeface="+mn-ea"/>
                          <a:cs typeface="Helvetica" pitchFamily="34" charset="0"/>
                        </a:rPr>
                        <a:t>¿</a:t>
                      </a:r>
                      <a:r>
                        <a:rPr lang="es-419" sz="1100" b="0" kern="1200" dirty="0" smtClean="0">
                          <a:solidFill>
                            <a:schemeClr val="dk1"/>
                          </a:solidFill>
                          <a:latin typeface="+mn-lt"/>
                          <a:ea typeface="+mn-ea"/>
                          <a:cs typeface="+mn-cs"/>
                        </a:rPr>
                        <a:t>Por qué el autor de </a:t>
                      </a:r>
                      <a:r>
                        <a:rPr lang="es-419" sz="1100" b="1" i="1" u="none" kern="1200" dirty="0" smtClean="0">
                          <a:solidFill>
                            <a:schemeClr val="dk1"/>
                          </a:solidFill>
                          <a:latin typeface="+mn-lt"/>
                          <a:ea typeface="+mn-ea"/>
                          <a:cs typeface="+mn-cs"/>
                        </a:rPr>
                        <a:t>El</a:t>
                      </a:r>
                      <a:r>
                        <a:rPr lang="es-419" sz="1100" b="0" u="none" kern="1200" dirty="0" smtClean="0">
                          <a:solidFill>
                            <a:schemeClr val="dk1"/>
                          </a:solidFill>
                          <a:latin typeface="+mn-lt"/>
                          <a:ea typeface="+mn-ea"/>
                          <a:cs typeface="+mn-cs"/>
                        </a:rPr>
                        <a:t> </a:t>
                      </a:r>
                      <a:r>
                        <a:rPr lang="es-419" sz="1100" b="1" i="1" u="none" kern="1200" dirty="0" err="1" smtClean="0">
                          <a:solidFill>
                            <a:schemeClr val="dk1"/>
                          </a:solidFill>
                          <a:latin typeface="+mn-lt"/>
                          <a:ea typeface="+mn-ea"/>
                          <a:cs typeface="Helvetica" pitchFamily="34" charset="0"/>
                        </a:rPr>
                        <a:t>Rift</a:t>
                      </a:r>
                      <a:r>
                        <a:rPr lang="es-419" sz="1100" b="1" i="1" u="none" kern="1200" dirty="0" smtClean="0">
                          <a:solidFill>
                            <a:schemeClr val="dk1"/>
                          </a:solidFill>
                          <a:latin typeface="+mn-lt"/>
                          <a:ea typeface="+mn-ea"/>
                          <a:cs typeface="Helvetica" pitchFamily="34" charset="0"/>
                        </a:rPr>
                        <a:t> de África Oriental</a:t>
                      </a:r>
                      <a:r>
                        <a:rPr lang="es-419" sz="1100" b="1" u="none" kern="1200" dirty="0" smtClean="0">
                          <a:solidFill>
                            <a:schemeClr val="dk1"/>
                          </a:solidFill>
                          <a:latin typeface="+mn-lt"/>
                          <a:ea typeface="+mn-ea"/>
                          <a:cs typeface="Helvetica" pitchFamily="34" charset="0"/>
                        </a:rPr>
                        <a:t> </a:t>
                      </a:r>
                      <a:r>
                        <a:rPr lang="es-419" sz="1100" b="0" u="none" kern="1200" dirty="0" smtClean="0">
                          <a:solidFill>
                            <a:schemeClr val="dk1"/>
                          </a:solidFill>
                          <a:latin typeface="+mn-lt"/>
                          <a:ea typeface="+mn-ea"/>
                          <a:cs typeface="+mn-cs"/>
                        </a:rPr>
                        <a:t>enfatiza </a:t>
                      </a:r>
                      <a:r>
                        <a:rPr lang="es-419" sz="1100" b="0" kern="1200" dirty="0" smtClean="0">
                          <a:solidFill>
                            <a:schemeClr val="dk1"/>
                          </a:solidFill>
                          <a:latin typeface="+mn-lt"/>
                          <a:ea typeface="+mn-ea"/>
                          <a:cs typeface="+mn-cs"/>
                        </a:rPr>
                        <a:t>que los cambios suceden lentamente?</a:t>
                      </a:r>
                      <a:r>
                        <a:rPr lang="es-419" sz="1100" b="0" u="none" baseline="0" dirty="0" smtClean="0">
                          <a:solidFill>
                            <a:schemeClr val="tx1"/>
                          </a:solidFill>
                          <a:effectLst/>
                        </a:rPr>
                        <a:t> </a:t>
                      </a:r>
                      <a:r>
                        <a:rPr lang="es-419" sz="1100" b="0" i="0" dirty="0" smtClean="0">
                          <a:effectLst/>
                          <a:latin typeface="+mn-lt"/>
                        </a:rPr>
                        <a:t>RI.6.6</a:t>
                      </a:r>
                    </a:p>
                  </a:txBody>
                  <a:tcPr marL="97155" marR="97155" marT="47897" marB="47897"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C</a:t>
                      </a:r>
                      <a:endParaRPr lang="es-419"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279692">
                <a:tc>
                  <a:txBody>
                    <a:bodyPr/>
                    <a:lstStyle/>
                    <a:p>
                      <a:pPr marL="342900" indent="-342900">
                        <a:buNone/>
                      </a:pPr>
                      <a:r>
                        <a:rPr lang="es-419" sz="1200" b="1" u="sng" dirty="0" smtClean="0">
                          <a:solidFill>
                            <a:schemeClr val="tx1"/>
                          </a:solidFill>
                          <a:effectLst>
                            <a:outerShdw blurRad="38100" dist="38100" dir="2700000" algn="tl">
                              <a:srgbClr val="000000">
                                <a:alpha val="43137"/>
                              </a:srgbClr>
                            </a:outerShdw>
                          </a:effectLst>
                        </a:rPr>
                        <a:t>Pregunta 13</a:t>
                      </a:r>
                      <a:r>
                        <a:rPr lang="es-419" sz="1100" b="0" i="0" u="none" baseline="0" dirty="0" smtClean="0">
                          <a:solidFill>
                            <a:schemeClr val="tx1"/>
                          </a:solidFill>
                          <a:effectLst/>
                        </a:rPr>
                        <a:t>   </a:t>
                      </a:r>
                      <a:r>
                        <a:rPr lang="es-419" sz="1100" b="0" kern="1200" dirty="0" smtClean="0">
                          <a:solidFill>
                            <a:schemeClr val="dk1"/>
                          </a:solidFill>
                          <a:latin typeface="+mn-lt"/>
                          <a:ea typeface="+mn-ea"/>
                          <a:cs typeface="Helvetica" pitchFamily="34" charset="0"/>
                        </a:rPr>
                        <a:t>¿Cómo se diferencian más los propósitos de cada texto?</a:t>
                      </a:r>
                      <a:r>
                        <a:rPr lang="es-419" sz="1100" b="0" kern="1200" baseline="0" dirty="0" smtClean="0">
                          <a:solidFill>
                            <a:schemeClr val="dk1"/>
                          </a:solidFill>
                          <a:latin typeface="+mn-lt"/>
                          <a:ea typeface="+mn-ea"/>
                          <a:cs typeface="Helvetica" pitchFamily="34" charset="0"/>
                        </a:rPr>
                        <a:t> </a:t>
                      </a:r>
                      <a:r>
                        <a:rPr lang="es-419" sz="1100" b="0" i="0" dirty="0" smtClean="0">
                          <a:latin typeface="+mn-lt"/>
                        </a:rPr>
                        <a:t>RI.6.9</a:t>
                      </a:r>
                    </a:p>
                  </a:txBody>
                  <a:tcPr marL="97155" marR="97155" marT="47897" marB="47897" anchor="ctr">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D</a:t>
                      </a:r>
                      <a:endParaRPr lang="es-419"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53418">
                <a:tc>
                  <a:txBody>
                    <a:bodyPr/>
                    <a:lstStyle/>
                    <a:p>
                      <a:pPr marL="342900" marR="0" indent="-34290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14</a:t>
                      </a:r>
                      <a:r>
                        <a:rPr lang="es-419" sz="1200" b="1" u="none" dirty="0" smtClean="0">
                          <a:solidFill>
                            <a:schemeClr val="tx1"/>
                          </a:solidFill>
                          <a:effectLst>
                            <a:outerShdw blurRad="38100" dist="38100" dir="2700000" algn="tl">
                              <a:srgbClr val="000000">
                                <a:alpha val="43137"/>
                              </a:srgbClr>
                            </a:outerShdw>
                          </a:effectLst>
                        </a:rPr>
                        <a:t>  </a:t>
                      </a:r>
                      <a:r>
                        <a:rPr lang="es-419" sz="1100" b="0" kern="1200" dirty="0" smtClean="0">
                          <a:solidFill>
                            <a:schemeClr val="dk1"/>
                          </a:solidFill>
                          <a:latin typeface="+mn-lt"/>
                          <a:ea typeface="+mn-ea"/>
                          <a:cs typeface="Helvetica" pitchFamily="34" charset="0"/>
                        </a:rPr>
                        <a:t>¿Cómo se diferencian los enfoques de </a:t>
                      </a:r>
                      <a:r>
                        <a:rPr kumimoji="0" lang="es-419" sz="1100" b="1" i="1" u="none" strike="noStrike" kern="1200" cap="none" spc="0" normalizeH="0" baseline="0" noProof="0" dirty="0" smtClean="0">
                          <a:ln>
                            <a:noFill/>
                          </a:ln>
                          <a:solidFill>
                            <a:prstClr val="black"/>
                          </a:solidFill>
                          <a:effectLst/>
                          <a:uLnTx/>
                          <a:uFillTx/>
                          <a:latin typeface="+mn-lt"/>
                          <a:ea typeface="+mn-ea"/>
                          <a:cs typeface="Helvetica" pitchFamily="34" charset="0"/>
                        </a:rPr>
                        <a:t>Se agrieta</a:t>
                      </a:r>
                      <a:r>
                        <a:rPr lang="es-419" sz="1100" b="0" kern="1200" dirty="0" smtClean="0">
                          <a:solidFill>
                            <a:schemeClr val="dk1"/>
                          </a:solidFill>
                          <a:latin typeface="+mn-lt"/>
                          <a:ea typeface="+mn-ea"/>
                          <a:cs typeface="Helvetica" pitchFamily="34" charset="0"/>
                        </a:rPr>
                        <a:t> y </a:t>
                      </a:r>
                      <a:r>
                        <a:rPr lang="es-419" sz="1100" b="1" i="1" kern="1200" dirty="0" smtClean="0">
                          <a:solidFill>
                            <a:schemeClr val="dk1"/>
                          </a:solidFill>
                          <a:latin typeface="+mn-lt"/>
                          <a:ea typeface="+mn-ea"/>
                          <a:cs typeface="Helvetica" pitchFamily="34" charset="0"/>
                        </a:rPr>
                        <a:t>El </a:t>
                      </a:r>
                      <a:r>
                        <a:rPr lang="es-419" sz="1100" b="1" i="1" u="none" kern="1200" dirty="0" err="1" smtClean="0">
                          <a:solidFill>
                            <a:schemeClr val="dk1"/>
                          </a:solidFill>
                          <a:latin typeface="+mn-lt"/>
                          <a:ea typeface="+mn-ea"/>
                          <a:cs typeface="Helvetica" pitchFamily="34" charset="0"/>
                        </a:rPr>
                        <a:t>Rift</a:t>
                      </a:r>
                      <a:r>
                        <a:rPr lang="es-419" sz="1100" b="1" i="1" u="none" kern="1200" dirty="0" smtClean="0">
                          <a:solidFill>
                            <a:schemeClr val="dk1"/>
                          </a:solidFill>
                          <a:latin typeface="+mn-lt"/>
                          <a:ea typeface="+mn-ea"/>
                          <a:cs typeface="Helvetica" pitchFamily="34" charset="0"/>
                        </a:rPr>
                        <a:t> de </a:t>
                      </a:r>
                      <a:r>
                        <a:rPr lang="es-419" sz="1100" b="1" i="1" u="none" kern="1200" dirty="0" smtClean="0">
                          <a:solidFill>
                            <a:srgbClr val="000000"/>
                          </a:solidFill>
                          <a:latin typeface="+mn-lt"/>
                          <a:ea typeface="Times New Roman"/>
                          <a:cs typeface="Helvetica"/>
                        </a:rPr>
                        <a:t>África Oriental</a:t>
                      </a:r>
                      <a:r>
                        <a:rPr lang="es-419" sz="1100" b="1" u="none" kern="1200" dirty="0" smtClean="0">
                          <a:solidFill>
                            <a:schemeClr val="dk1"/>
                          </a:solidFill>
                          <a:latin typeface="+mn-lt"/>
                          <a:ea typeface="+mn-ea"/>
                          <a:cs typeface="Helvetica" pitchFamily="34" charset="0"/>
                        </a:rPr>
                        <a:t> </a:t>
                      </a:r>
                      <a:r>
                        <a:rPr lang="es-419" sz="1100" b="1" i="1" u="none" kern="1200" dirty="0" smtClean="0">
                          <a:solidFill>
                            <a:schemeClr val="dk1"/>
                          </a:solidFill>
                          <a:latin typeface="+mn-lt"/>
                          <a:ea typeface="+mn-ea"/>
                          <a:cs typeface="Helvetica" pitchFamily="34" charset="0"/>
                        </a:rPr>
                        <a:t> </a:t>
                      </a:r>
                      <a:r>
                        <a:rPr lang="es-419" sz="1100" b="0" u="none" kern="1200" dirty="0" smtClean="0">
                          <a:solidFill>
                            <a:schemeClr val="dk1"/>
                          </a:solidFill>
                          <a:latin typeface="+mn-lt"/>
                          <a:ea typeface="+mn-ea"/>
                          <a:cs typeface="Helvetica" pitchFamily="34" charset="0"/>
                        </a:rPr>
                        <a:t>p</a:t>
                      </a:r>
                      <a:r>
                        <a:rPr lang="es-419" sz="1100" b="0" kern="1200" dirty="0" smtClean="0">
                          <a:solidFill>
                            <a:schemeClr val="dk1"/>
                          </a:solidFill>
                          <a:latin typeface="+mn-lt"/>
                          <a:ea typeface="+mn-ea"/>
                          <a:cs typeface="Helvetica" pitchFamily="34" charset="0"/>
                        </a:rPr>
                        <a:t>ara</a:t>
                      </a:r>
                      <a:r>
                        <a:rPr lang="es-419" sz="1100" b="0" kern="1200" baseline="0" dirty="0" smtClean="0">
                          <a:solidFill>
                            <a:schemeClr val="dk1"/>
                          </a:solidFill>
                          <a:latin typeface="+mn-lt"/>
                          <a:ea typeface="+mn-ea"/>
                          <a:cs typeface="Helvetica" pitchFamily="34" charset="0"/>
                        </a:rPr>
                        <a:t> </a:t>
                      </a:r>
                      <a:r>
                        <a:rPr lang="es-419" sz="1100" b="0" kern="1200" dirty="0" smtClean="0">
                          <a:solidFill>
                            <a:schemeClr val="dk1"/>
                          </a:solidFill>
                          <a:latin typeface="+mn-lt"/>
                          <a:ea typeface="+mn-ea"/>
                          <a:cs typeface="Helvetica" pitchFamily="34" charset="0"/>
                        </a:rPr>
                        <a:t>explicar las placas tectónicas?</a:t>
                      </a:r>
                      <a:r>
                        <a:rPr lang="es-419" sz="1100" b="0" kern="1200" baseline="0" dirty="0" smtClean="0">
                          <a:solidFill>
                            <a:schemeClr val="dk1"/>
                          </a:solidFill>
                          <a:latin typeface="+mn-lt"/>
                          <a:ea typeface="+mn-ea"/>
                          <a:cs typeface="Helvetica" pitchFamily="34" charset="0"/>
                        </a:rPr>
                        <a:t> </a:t>
                      </a:r>
                      <a:r>
                        <a:rPr lang="es-419" sz="1100" b="0" i="0" dirty="0" smtClean="0">
                          <a:effectLst/>
                          <a:latin typeface="+mn-lt"/>
                        </a:rPr>
                        <a:t>RI.6.9</a:t>
                      </a:r>
                    </a:p>
                  </a:txBody>
                  <a:tcPr marL="97155" marR="97155" marT="47897" marB="47897"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A</a:t>
                      </a:r>
                      <a:endParaRPr lang="es-419"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15</a:t>
                      </a:r>
                      <a:r>
                        <a:rPr lang="es-419" sz="1200" b="1" u="none" dirty="0" smtClean="0">
                          <a:solidFill>
                            <a:schemeClr val="tx1"/>
                          </a:solidFill>
                          <a:effectLst>
                            <a:outerShdw blurRad="38100" dist="38100" dir="2700000" algn="tl">
                              <a:srgbClr val="000000">
                                <a:alpha val="43137"/>
                              </a:srgbClr>
                            </a:outerShdw>
                          </a:effectLst>
                        </a:rPr>
                        <a:t>                                </a:t>
                      </a:r>
                      <a:r>
                        <a:rPr lang="es-419" sz="1200" b="1" u="none" dirty="0" smtClean="0">
                          <a:solidFill>
                            <a:schemeClr val="tx1"/>
                          </a:solidFill>
                          <a:effectLst/>
                        </a:rPr>
                        <a:t>  </a:t>
                      </a:r>
                      <a:r>
                        <a:rPr lang="es-419" sz="1200" b="1" u="sng" dirty="0" smtClean="0">
                          <a:solidFill>
                            <a:schemeClr val="tx1"/>
                          </a:solidFill>
                          <a:effectLst>
                            <a:outerShdw blurRad="38100" dist="38100" dir="2700000" algn="tl">
                              <a:srgbClr val="000000">
                                <a:alpha val="43137"/>
                              </a:srgbClr>
                            </a:outerShdw>
                          </a:effectLst>
                        </a:rPr>
                        <a:t>Respuesta construida texto informativo</a:t>
                      </a:r>
                      <a:r>
                        <a:rPr lang="es-419" sz="1200" b="1" u="none" dirty="0" smtClean="0">
                          <a:solidFill>
                            <a:schemeClr val="tx1"/>
                          </a:solidFill>
                          <a:effectLst>
                            <a:outerShdw blurRad="38100" dist="38100" dir="2700000" algn="tl">
                              <a:srgbClr val="000000">
                                <a:alpha val="43137"/>
                              </a:srgbClr>
                            </a:outerShdw>
                          </a:effectLst>
                        </a:rPr>
                        <a:t>   </a:t>
                      </a:r>
                      <a:r>
                        <a:rPr lang="es-419" sz="1200" b="0" u="none" baseline="0" dirty="0" smtClean="0">
                          <a:solidFill>
                            <a:schemeClr val="tx1"/>
                          </a:solidFill>
                          <a:effectLst/>
                        </a:rPr>
                        <a:t> RI.6.6</a:t>
                      </a:r>
                      <a:endParaRPr lang="es-419" sz="1200" b="0" i="1" u="none" dirty="0" smtClean="0">
                        <a:solidFill>
                          <a:schemeClr val="tx1"/>
                        </a:solidFill>
                        <a:effectLst/>
                      </a:endParaRPr>
                    </a:p>
                  </a:txBody>
                  <a:tcPr marL="97155" marR="97155" marT="47897" marB="47897" anchor="ctr">
                    <a:solidFill>
                      <a:schemeClr val="bg1">
                        <a:lumMod val="85000"/>
                      </a:schemeClr>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419" sz="1200" b="1" dirty="0" smtClean="0">
                          <a:solidFill>
                            <a:schemeClr val="tx1"/>
                          </a:solidFill>
                          <a:effectLst>
                            <a:outerShdw blurRad="38100" dist="38100" dir="2700000" algn="tl">
                              <a:srgbClr val="000000">
                                <a:alpha val="43137"/>
                              </a:srgbClr>
                            </a:outerShdw>
                          </a:effectLst>
                        </a:rPr>
                        <a:t>2 </a:t>
                      </a:r>
                      <a:r>
                        <a:rPr lang="es-419" sz="1200" b="1" dirty="0" err="1" smtClean="0">
                          <a:solidFill>
                            <a:schemeClr val="tx1"/>
                          </a:solidFill>
                          <a:effectLst>
                            <a:outerShdw blurRad="38100" dist="38100" dir="2700000" algn="tl">
                              <a:srgbClr val="000000">
                                <a:alpha val="43137"/>
                              </a:srgbClr>
                            </a:outerShdw>
                          </a:effectLst>
                        </a:rPr>
                        <a:t>pts</a:t>
                      </a:r>
                      <a:endParaRPr lang="es-419" sz="1200" b="1"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16</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informativo</a:t>
                      </a:r>
                      <a:r>
                        <a:rPr lang="es-419" sz="1200" b="1" u="none" dirty="0" smtClean="0">
                          <a:solidFill>
                            <a:schemeClr val="tx1"/>
                          </a:solidFill>
                          <a:effectLst>
                            <a:outerShdw blurRad="38100" dist="38100" dir="2700000" algn="tl">
                              <a:srgbClr val="000000">
                                <a:alpha val="43137"/>
                              </a:srgbClr>
                            </a:outerShdw>
                          </a:effectLst>
                        </a:rPr>
                        <a:t> </a:t>
                      </a:r>
                      <a:r>
                        <a:rPr lang="es-419" sz="1200" b="1" u="none" baseline="0" dirty="0" smtClean="0">
                          <a:solidFill>
                            <a:schemeClr val="tx1"/>
                          </a:solidFill>
                          <a:effectLst>
                            <a:outerShdw blurRad="38100" dist="38100" dir="2700000" algn="tl">
                              <a:srgbClr val="000000">
                                <a:alpha val="43137"/>
                              </a:srgbClr>
                            </a:outerShdw>
                          </a:effectLst>
                        </a:rPr>
                        <a:t> </a:t>
                      </a:r>
                      <a:r>
                        <a:rPr lang="es-419" sz="1200" b="0" u="none" dirty="0" smtClean="0">
                          <a:solidFill>
                            <a:schemeClr val="tx1"/>
                          </a:solidFill>
                          <a:effectLst/>
                        </a:rPr>
                        <a:t>RI.6.9</a:t>
                      </a:r>
                    </a:p>
                  </a:txBody>
                  <a:tcPr marL="97155" marR="97155" marT="47897" marB="47897" anchor="ctr">
                    <a:solidFill>
                      <a:schemeClr val="bg2"/>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419" sz="1200" b="1" dirty="0" smtClean="0">
                          <a:solidFill>
                            <a:schemeClr val="tx1"/>
                          </a:solidFill>
                          <a:effectLst>
                            <a:outerShdw blurRad="38100" dist="38100" dir="2700000" algn="tl">
                              <a:srgbClr val="000000">
                                <a:alpha val="43137"/>
                              </a:srgbClr>
                            </a:outerShdw>
                          </a:effectLst>
                        </a:rPr>
                        <a:t>2 </a:t>
                      </a:r>
                      <a:r>
                        <a:rPr lang="es-419" sz="1200" b="1" dirty="0" err="1" smtClean="0">
                          <a:solidFill>
                            <a:schemeClr val="tx1"/>
                          </a:solidFill>
                          <a:effectLst>
                            <a:outerShdw blurRad="38100" dist="38100" dir="2700000" algn="tl">
                              <a:srgbClr val="000000">
                                <a:alpha val="43137"/>
                              </a:srgbClr>
                            </a:outerShdw>
                          </a:effectLst>
                        </a:rPr>
                        <a:t>pts</a:t>
                      </a:r>
                      <a:endParaRPr lang="es-419" sz="1200" b="1"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baseline="0" dirty="0" smtClean="0">
                          <a:solidFill>
                            <a:schemeClr val="tx1"/>
                          </a:solidFill>
                          <a:effectLst>
                            <a:outerShdw blurRad="38100" dist="38100" dir="2700000" algn="tl">
                              <a:srgbClr val="000000">
                                <a:alpha val="43137"/>
                              </a:srgbClr>
                            </a:outerShdw>
                          </a:effectLst>
                        </a:rPr>
                        <a:t>Escribir y revisar</a:t>
                      </a:r>
                      <a:endParaRPr lang="es-419"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17</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Escrito breve</a:t>
                      </a:r>
                    </a:p>
                  </a:txBody>
                  <a:tcPr marL="97155" marR="97155" marT="47897" marB="47897"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2 </a:t>
                      </a:r>
                      <a:r>
                        <a:rPr lang="es-419" sz="1200" b="1" dirty="0" err="1" smtClean="0">
                          <a:solidFill>
                            <a:schemeClr val="tx1"/>
                          </a:solidFill>
                          <a:effectLst>
                            <a:outerShdw blurRad="38100" dist="38100" dir="2700000" algn="tl">
                              <a:srgbClr val="000000">
                                <a:alpha val="43137"/>
                              </a:srgbClr>
                            </a:outerShdw>
                          </a:effectLst>
                        </a:rPr>
                        <a:t>pts</a:t>
                      </a: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18</a:t>
                      </a:r>
                      <a:r>
                        <a:rPr lang="es-419" sz="1200" b="1" u="none" baseline="0" dirty="0" smtClean="0">
                          <a:solidFill>
                            <a:schemeClr val="tx1"/>
                          </a:solidFill>
                          <a:effectLst>
                            <a:outerShdw blurRad="38100" dist="38100" dir="2700000" algn="tl">
                              <a:srgbClr val="000000">
                                <a:alpha val="43137"/>
                              </a:srgbClr>
                            </a:outerShdw>
                          </a:effectLst>
                        </a:rPr>
                        <a:t>   </a:t>
                      </a:r>
                      <a:r>
                        <a:rPr lang="es-419" sz="1100" b="0" kern="1200" dirty="0" smtClean="0">
                          <a:solidFill>
                            <a:schemeClr val="dk1"/>
                          </a:solidFill>
                          <a:latin typeface="+mn-lt"/>
                          <a:ea typeface="+mn-ea"/>
                          <a:cs typeface="Helvetica" panose="020B0604020202020204" pitchFamily="34" charset="0"/>
                        </a:rPr>
                        <a:t>Elije las dos oraciones que se deben eliminar porque presentan el menor apoyo a la afirmación en el borrador del ensayo argumentativo del estudiante. </a:t>
                      </a:r>
                      <a:r>
                        <a:rPr lang="es-419" sz="1100" b="0" dirty="0" smtClean="0">
                          <a:solidFill>
                            <a:schemeClr val="tx1"/>
                          </a:solidFill>
                          <a:latin typeface="Calibri" panose="020F0502020204030204" pitchFamily="34" charset="0"/>
                          <a:cs typeface="Helvetica" panose="020B0604020202020204" pitchFamily="34" charset="0"/>
                        </a:rPr>
                        <a:t>W.6.1b</a:t>
                      </a:r>
                      <a:r>
                        <a:rPr lang="es-419" sz="1100" b="0" baseline="0" dirty="0" smtClean="0">
                          <a:solidFill>
                            <a:schemeClr val="tx1"/>
                          </a:solidFill>
                          <a:latin typeface="Calibri" panose="020F0502020204030204" pitchFamily="34" charset="0"/>
                          <a:cs typeface="Helvetica" panose="020B0604020202020204" pitchFamily="34" charset="0"/>
                        </a:rPr>
                        <a:t> </a:t>
                      </a:r>
                      <a:r>
                        <a:rPr lang="es-419" sz="1100" b="0" u="none" baseline="0" dirty="0" smtClean="0">
                          <a:solidFill>
                            <a:schemeClr val="tx1"/>
                          </a:solidFill>
                          <a:effectLst/>
                          <a:latin typeface="+mn-lt"/>
                          <a:cs typeface="Helvetica" panose="020B0604020202020204" pitchFamily="34" charset="0"/>
                        </a:rPr>
                        <a:t>(</a:t>
                      </a:r>
                      <a:r>
                        <a:rPr lang="es-419" sz="1100" b="0" i="0" u="none" baseline="0" dirty="0" smtClean="0">
                          <a:solidFill>
                            <a:schemeClr val="dk1"/>
                          </a:solidFill>
                          <a:effectLst/>
                          <a:latin typeface="+mn-lt"/>
                          <a:cs typeface="+mn-cs"/>
                        </a:rPr>
                        <a:t>A</a:t>
                      </a:r>
                      <a:r>
                        <a:rPr lang="es-419" sz="1100" b="0" i="0" dirty="0" smtClean="0">
                          <a:latin typeface="+mn-lt"/>
                        </a:rPr>
                        <a:t>mbas deben estar correctas.</a:t>
                      </a:r>
                      <a:r>
                        <a:rPr lang="es-419" sz="1100" b="0" u="none" baseline="0" dirty="0" smtClean="0">
                          <a:solidFill>
                            <a:schemeClr val="tx1"/>
                          </a:solidFill>
                          <a:effectLst/>
                          <a:latin typeface="+mn-lt"/>
                          <a:cs typeface="Helvetica" panose="020B0604020202020204" pitchFamily="34" charset="0"/>
                        </a:rPr>
                        <a:t>)</a:t>
                      </a:r>
                      <a:endParaRPr lang="es-419" sz="1100" b="0" u="none" baseline="0" dirty="0" smtClean="0">
                        <a:solidFill>
                          <a:schemeClr val="tx1"/>
                        </a:solidFill>
                        <a:effectLst/>
                      </a:endParaRPr>
                    </a:p>
                  </a:txBody>
                  <a:tcPr marL="97155" marR="97155" marT="47897" marB="47897" anchor="ctr">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A,C</a:t>
                      </a:r>
                      <a:endParaRPr lang="es-419"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0">
                <a:tc>
                  <a:txBody>
                    <a:bodyPr/>
                    <a:lstStyle/>
                    <a:p>
                      <a:pPr marL="346075" marR="0" indent="-346075" algn="l" defTabSz="1018809"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19</a:t>
                      </a:r>
                      <a:r>
                        <a:rPr lang="es-419" sz="1200" b="1" u="none" dirty="0" smtClean="0">
                          <a:solidFill>
                            <a:schemeClr val="tx1"/>
                          </a:solidFill>
                          <a:effectLst>
                            <a:outerShdw blurRad="38100" dist="38100" dir="2700000" algn="tl">
                              <a:srgbClr val="000000">
                                <a:alpha val="43137"/>
                              </a:srgbClr>
                            </a:outerShdw>
                          </a:effectLst>
                        </a:rPr>
                        <a:t>   </a:t>
                      </a:r>
                      <a:r>
                        <a:rPr lang="es-419" sz="1100" b="0" kern="1200" dirty="0" smtClean="0">
                          <a:solidFill>
                            <a:schemeClr val="dk1"/>
                          </a:solidFill>
                          <a:latin typeface="+mn-lt"/>
                          <a:ea typeface="+mn-ea"/>
                          <a:cs typeface="+mn-cs"/>
                        </a:rPr>
                        <a:t>¿Qué dos verbos serían más precisos y apropiados para el nivel de grado para sustituir los verbos subrayados? </a:t>
                      </a:r>
                      <a:r>
                        <a:rPr lang="es-419" sz="1100" b="0" dirty="0" smtClean="0">
                          <a:solidFill>
                            <a:schemeClr val="tx1"/>
                          </a:solidFill>
                        </a:rPr>
                        <a:t> L.6.2d</a:t>
                      </a:r>
                    </a:p>
                  </a:txBody>
                  <a:tcPr marL="97155" marR="97155" marT="47897" marB="47897"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A</a:t>
                      </a:r>
                      <a:endParaRPr lang="es-419"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151242">
                <a:tc>
                  <a:txBody>
                    <a:bodyPr/>
                    <a:lstStyle/>
                    <a:p>
                      <a:pPr marL="346075" marR="0" lvl="0" indent="-346075" algn="l" defTabSz="1018809"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20</a:t>
                      </a:r>
                      <a:r>
                        <a:rPr lang="es-419" sz="1200" b="1" u="none" dirty="0" smtClean="0">
                          <a:solidFill>
                            <a:schemeClr val="tx1"/>
                          </a:solidFill>
                          <a:effectLst>
                            <a:outerShdw blurRad="38100" dist="38100" dir="2700000" algn="tl">
                              <a:srgbClr val="000000">
                                <a:alpha val="43137"/>
                              </a:srgbClr>
                            </a:outerShdw>
                          </a:effectLst>
                        </a:rPr>
                        <a:t>    </a:t>
                      </a:r>
                      <a:r>
                        <a:rPr lang="es-419" sz="1100" b="0" kern="1200" dirty="0" smtClean="0">
                          <a:solidFill>
                            <a:schemeClr val="dk1"/>
                          </a:solidFill>
                          <a:latin typeface="+mn-lt"/>
                          <a:ea typeface="+mn-ea"/>
                          <a:cs typeface="Helvetica" pitchFamily="34" charset="0"/>
                        </a:rPr>
                        <a:t>Un estudiante necesita editar sus oraciones. ¿Qué dos oraciones no tienen errores gramaticales?  L.6.1c </a:t>
                      </a:r>
                      <a:r>
                        <a:rPr kumimoji="0" lang="es-419" sz="1100" b="0" i="0" u="none" strike="noStrike" kern="1200" cap="none" spc="0" normalizeH="0" baseline="0" noProof="0" dirty="0" smtClean="0">
                          <a:ln>
                            <a:noFill/>
                          </a:ln>
                          <a:solidFill>
                            <a:schemeClr val="tx1"/>
                          </a:solidFill>
                          <a:effectLst/>
                          <a:uLnTx/>
                          <a:uFillTx/>
                          <a:latin typeface="+mn-lt"/>
                          <a:ea typeface="+mn-ea"/>
                          <a:cs typeface="Helvetica" pitchFamily="34" charset="0"/>
                        </a:rPr>
                        <a:t>Ambas deben sestar correctas.)</a:t>
                      </a:r>
                    </a:p>
                  </a:txBody>
                  <a:tcPr marL="97155" marR="97155" marT="47897" marB="47897" anchor="ctr">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A,B</a:t>
                      </a:r>
                      <a:endParaRPr lang="es-419"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1407225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3145" y="685800"/>
            <a:ext cx="8146930" cy="8717280"/>
            <a:chOff x="-127134" y="170256"/>
            <a:chExt cx="7188468" cy="7924800"/>
          </a:xfrm>
        </p:grpSpPr>
        <p:sp>
          <p:nvSpPr>
            <p:cNvPr id="6" name="Rectangle 5"/>
            <p:cNvSpPr/>
            <p:nvPr/>
          </p:nvSpPr>
          <p:spPr>
            <a:xfrm>
              <a:off x="381000" y="170256"/>
              <a:ext cx="6172200" cy="7924800"/>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p:grpSpPr>
          <p:sp>
            <p:nvSpPr>
              <p:cNvPr id="2" name="Diamond 1"/>
              <p:cNvSpPr/>
              <p:nvPr/>
            </p:nvSpPr>
            <p:spPr>
              <a:xfrm rot="2132198">
                <a:off x="119309" y="23913"/>
                <a:ext cx="7188468" cy="6351172"/>
              </a:xfrm>
              <a:prstGeom prst="diamond">
                <a:avLst/>
              </a:prstGeom>
              <a:gradFill>
                <a:gsLst>
                  <a:gs pos="0">
                    <a:srgbClr val="92D050"/>
                  </a:gs>
                  <a:gs pos="86000">
                    <a:schemeClr val="accent1">
                      <a:tint val="44500"/>
                      <a:satMod val="160000"/>
                      <a:alpha val="42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51579" y="3722137"/>
                <a:ext cx="4162221" cy="1035248"/>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500" b="1" dirty="0" smtClean="0">
                    <a:effectLst>
                      <a:outerShdw blurRad="38100" dist="38100" dir="2700000" algn="tl">
                        <a:srgbClr val="000000">
                          <a:alpha val="43137"/>
                        </a:srgbClr>
                      </a:outerShdw>
                    </a:effectLst>
                  </a:rPr>
                  <a:t>Cuarto trimestre</a:t>
                </a:r>
                <a:endParaRPr lang="en-US" sz="4500" b="1" u="sng" strike="sngStrike" dirty="0">
                  <a:solidFill>
                    <a:srgbClr val="C00000"/>
                  </a:solidFill>
                  <a:effectLst>
                    <a:outerShdw blurRad="38100" dist="38100" dir="2700000" algn="tl">
                      <a:srgbClr val="000000">
                        <a:alpha val="43137"/>
                      </a:srgbClr>
                    </a:outerShdw>
                  </a:effectLst>
                </a:endParaRPr>
              </a:p>
              <a:p>
                <a:pPr algn="ctr"/>
                <a:r>
                  <a:rPr lang="en-US" sz="2300" b="1" dirty="0" smtClean="0">
                    <a:effectLst>
                      <a:outerShdw blurRad="38100" dist="38100" dir="2700000" algn="tl">
                        <a:srgbClr val="000000">
                          <a:alpha val="43137"/>
                        </a:srgbClr>
                      </a:outerShdw>
                    </a:effectLst>
                  </a:rPr>
                  <a:t>CFA –</a:t>
                </a:r>
                <a:r>
                  <a:rPr lang="en-US" sz="2300" b="1" dirty="0">
                    <a:effectLst>
                      <a:outerShdw blurRad="38100" dist="38100" dir="2700000" algn="tl">
                        <a:srgbClr val="000000">
                          <a:alpha val="43137"/>
                        </a:srgbClr>
                      </a:outerShdw>
                    </a:effectLst>
                  </a:rPr>
                  <a:t> </a:t>
                </a:r>
                <a:r>
                  <a:rPr lang="en-US" sz="2300" b="1" dirty="0" smtClean="0">
                    <a:effectLst>
                      <a:outerShdw blurRad="38100" dist="38100" dir="2700000" algn="tl">
                        <a:srgbClr val="000000">
                          <a:alpha val="43137"/>
                        </a:srgbClr>
                      </a:outerShdw>
                    </a:effectLst>
                  </a:rPr>
                  <a:t>ELA</a:t>
                </a:r>
                <a:endParaRPr lang="en-US" sz="2300" b="1" u="sng" strike="sngStrike" dirty="0">
                  <a:effectLst>
                    <a:outerShdw blurRad="38100" dist="38100" dir="2700000" algn="tl">
                      <a:srgbClr val="000000">
                        <a:alpha val="43137"/>
                      </a:srgbClr>
                    </a:outerShdw>
                  </a:effectLst>
                </a:endParaRPr>
              </a:p>
            </p:txBody>
          </p:sp>
        </p:grpSp>
        <p:sp>
          <p:nvSpPr>
            <p:cNvPr id="11" name="Rectangle 10"/>
            <p:cNvSpPr/>
            <p:nvPr/>
          </p:nvSpPr>
          <p:spPr>
            <a:xfrm>
              <a:off x="884037" y="5981700"/>
              <a:ext cx="5486400" cy="1961972"/>
            </a:xfrm>
            <a:prstGeom prst="rect">
              <a:avLst/>
            </a:prstGeom>
            <a:gradFill>
              <a:gsLst>
                <a:gs pos="0">
                  <a:srgbClr val="92D050"/>
                </a:gs>
                <a:gs pos="46000">
                  <a:schemeClr val="accent1">
                    <a:tint val="44500"/>
                    <a:satMod val="160000"/>
                    <a:lumMod val="12000"/>
                    <a:lumOff val="88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Nombre del estudiante</a:t>
              </a:r>
              <a:endParaRPr lang="en-US" sz="3600" b="1" dirty="0">
                <a:solidFill>
                  <a:schemeClr val="tx1"/>
                </a:solidFill>
              </a:endParaRPr>
            </a:p>
            <a:p>
              <a:pPr algn="ctr"/>
              <a:r>
                <a:rPr lang="en-US" sz="3600" b="1" dirty="0">
                  <a:solidFill>
                    <a:schemeClr val="tx1"/>
                  </a:solidFill>
                </a:rPr>
                <a:t>_______________________</a:t>
              </a:r>
            </a:p>
          </p:txBody>
        </p:sp>
      </p:grpSp>
      <p:sp>
        <p:nvSpPr>
          <p:cNvPr id="31" name="Parallelogram 30"/>
          <p:cNvSpPr/>
          <p:nvPr/>
        </p:nvSpPr>
        <p:spPr>
          <a:xfrm rot="1584430" flipH="1">
            <a:off x="1192732" y="2105172"/>
            <a:ext cx="2647585" cy="1981451"/>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1377114" y="1969096"/>
            <a:ext cx="2503206" cy="1878754"/>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905000" y="2102953"/>
            <a:ext cx="855349" cy="1015663"/>
          </a:xfrm>
          <a:prstGeom prst="rect">
            <a:avLst/>
          </a:prstGeom>
          <a:solidFill>
            <a:srgbClr val="BCE292"/>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6</a:t>
            </a:r>
            <a:endParaRPr lang="en-US" sz="6000" b="1" u="sng" strike="sngStrike" dirty="0">
              <a:ln w="11430"/>
              <a:solidFill>
                <a:srgbClr val="C00000"/>
              </a:solidFill>
              <a:effectLst>
                <a:outerShdw blurRad="80000" dist="40000" dir="5040000" algn="tl">
                  <a:srgbClr val="000000">
                    <a:alpha val="30000"/>
                  </a:srgbClr>
                </a:outerShdw>
              </a:effectLst>
            </a:endParaRPr>
          </a:p>
        </p:txBody>
      </p:sp>
      <p:sp>
        <p:nvSpPr>
          <p:cNvPr id="8" name="TextBox 7"/>
          <p:cNvSpPr txBox="1"/>
          <p:nvPr/>
        </p:nvSpPr>
        <p:spPr>
          <a:xfrm>
            <a:off x="729313" y="918472"/>
            <a:ext cx="2081561" cy="830997"/>
          </a:xfrm>
          <a:prstGeom prst="rect">
            <a:avLst/>
          </a:prstGeom>
          <a:noFill/>
        </p:spPr>
        <p:txBody>
          <a:bodyPr wrap="square" rtlCol="0">
            <a:spAutoFit/>
          </a:bodyPr>
          <a:lstStyle/>
          <a:p>
            <a:r>
              <a:rPr lang="en-US" sz="4800" dirty="0" smtClean="0"/>
              <a:t>Grado</a:t>
            </a:r>
            <a:endParaRPr lang="en-US" sz="5400" dirty="0"/>
          </a:p>
        </p:txBody>
      </p:sp>
    </p:spTree>
    <p:extLst>
      <p:ext uri="{BB962C8B-B14F-4D97-AF65-F5344CB8AC3E}">
        <p14:creationId xmlns:p14="http://schemas.microsoft.com/office/powerpoint/2010/main" val="1446497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03441" y="9296400"/>
            <a:ext cx="842010" cy="535517"/>
          </a:xfrm>
        </p:spPr>
        <p:txBody>
          <a:bodyPr/>
          <a:lstStyle/>
          <a:p>
            <a:fld id="{F177B04D-AEB5-43ED-B9BA-B3D1EC9C9067}" type="slidenum">
              <a:rPr lang="en-US" smtClean="0"/>
              <a:pPr/>
              <a:t>22</a:t>
            </a:fld>
            <a:endParaRPr lang="en-US" dirty="0"/>
          </a:p>
        </p:txBody>
      </p:sp>
      <p:sp>
        <p:nvSpPr>
          <p:cNvPr id="5" name="TextBox 4"/>
          <p:cNvSpPr txBox="1"/>
          <p:nvPr/>
        </p:nvSpPr>
        <p:spPr>
          <a:xfrm>
            <a:off x="380999" y="228600"/>
            <a:ext cx="7229475" cy="7437780"/>
          </a:xfrm>
          <a:prstGeom prst="rect">
            <a:avLst/>
          </a:prstGeom>
          <a:noFill/>
        </p:spPr>
        <p:txBody>
          <a:bodyPr wrap="square" lIns="96367" tIns="48184" rIns="96367" bIns="48184" rtlCol="0">
            <a:spAutoFit/>
          </a:bodyPr>
          <a:lstStyle/>
          <a:p>
            <a:r>
              <a:rPr lang="es-MX" sz="1200" b="1" dirty="0" smtClean="0"/>
              <a:t>Lee las instrucciones.  </a:t>
            </a:r>
          </a:p>
          <a:p>
            <a:endParaRPr lang="es-MX" sz="1200" u="sng" dirty="0" smtClean="0"/>
          </a:p>
          <a:p>
            <a:r>
              <a:rPr lang="es-MX" sz="1200" b="1" u="sng" dirty="0" smtClean="0"/>
              <a:t>Parte 1 </a:t>
            </a:r>
            <a:r>
              <a:rPr lang="es-MX" sz="1200" b="1" dirty="0" smtClean="0"/>
              <a:t>– Respuesta de selección múltiple y preguntas de respuesta construida</a:t>
            </a:r>
          </a:p>
          <a:p>
            <a:r>
              <a:rPr lang="es-MX" sz="1200" dirty="0" smtClean="0"/>
              <a:t>Vas a leer varios textos literarios e informativos sobre los terremotos.</a:t>
            </a:r>
          </a:p>
          <a:p>
            <a:endParaRPr lang="es-MX" sz="1200" dirty="0" smtClean="0"/>
          </a:p>
          <a:p>
            <a:r>
              <a:rPr lang="es-MX" sz="1200" dirty="0" smtClean="0"/>
              <a:t>Mientras lees, toma notas sobre estas fuentes de información.  </a:t>
            </a:r>
          </a:p>
          <a:p>
            <a:r>
              <a:rPr lang="es-MX" sz="1200" dirty="0" smtClean="0"/>
              <a:t>Luego, responderás varias preguntas de investigación acerca de estas fuentes.</a:t>
            </a:r>
            <a:r>
              <a:rPr lang="es-MX" sz="1200" dirty="0" smtClean="0">
                <a:solidFill>
                  <a:srgbClr val="FF0000"/>
                </a:solidFill>
              </a:rPr>
              <a:t> </a:t>
            </a:r>
          </a:p>
          <a:p>
            <a:pPr marL="359702" indent="-359702">
              <a:defRPr/>
            </a:pPr>
            <a:endParaRPr lang="es-MX" sz="1200" b="1" dirty="0" smtClean="0">
              <a:solidFill>
                <a:srgbClr val="FF0000"/>
              </a:solidFill>
            </a:endParaRPr>
          </a:p>
          <a:p>
            <a:r>
              <a:rPr lang="es-MX" sz="1200" b="1" dirty="0" smtClean="0"/>
              <a:t>Pasos a seguir:</a:t>
            </a:r>
          </a:p>
          <a:p>
            <a:r>
              <a:rPr lang="es-MX" sz="1200" dirty="0" smtClean="0"/>
              <a:t>Con el fin de ayudarte a planificar y a escribir tu artículo de opinión, vas a hacer lo siguiente:</a:t>
            </a:r>
          </a:p>
          <a:p>
            <a:pPr marL="228600" indent="-228600">
              <a:buAutoNum type="arabicPeriod"/>
            </a:pPr>
            <a:r>
              <a:rPr lang="es-MX" sz="1200" dirty="0" smtClean="0"/>
              <a:t>Leer los textos literarios e informativos.</a:t>
            </a:r>
          </a:p>
          <a:p>
            <a:r>
              <a:rPr lang="es-MX" sz="1200" dirty="0" smtClean="0"/>
              <a:t>2.   Responder varias preguntas acerca de las fuentes de información.</a:t>
            </a:r>
          </a:p>
          <a:p>
            <a:r>
              <a:rPr lang="es-MX" sz="1200" dirty="0" smtClean="0"/>
              <a:t>3.   Planificar tu artículo de opinión.</a:t>
            </a:r>
          </a:p>
          <a:p>
            <a:endParaRPr lang="es-MX" sz="1200" b="1" dirty="0" smtClean="0">
              <a:solidFill>
                <a:srgbClr val="FF0000"/>
              </a:solidFill>
            </a:endParaRPr>
          </a:p>
          <a:p>
            <a:r>
              <a:rPr lang="es-MX" sz="1200" b="1" dirty="0" smtClean="0"/>
              <a:t>Instrucciones para empezar:</a:t>
            </a:r>
          </a:p>
          <a:p>
            <a:r>
              <a:rPr lang="es-MX" sz="1200" dirty="0" smtClean="0"/>
              <a:t>Ahora leerás varias fuentes de textos literarios e informativos. Toma notas porque es posible que quieras consultar tus notas mientras planificas tu artículo de opinión. Puedes consultar cualquiera de las fuentes de información cuantas veces quieras. </a:t>
            </a:r>
          </a:p>
          <a:p>
            <a:endParaRPr lang="es-MX" sz="1200" b="1" dirty="0" smtClean="0">
              <a:solidFill>
                <a:srgbClr val="FF0000"/>
              </a:solidFill>
            </a:endParaRPr>
          </a:p>
          <a:p>
            <a:r>
              <a:rPr lang="es-MX" sz="1200" b="1" dirty="0" smtClean="0"/>
              <a:t>Preguntas:</a:t>
            </a:r>
          </a:p>
          <a:p>
            <a:r>
              <a:rPr lang="es-MX" sz="1200" dirty="0" smtClean="0"/>
              <a:t>Responde las preguntas. Tus respuestas a estas preguntas serán calificadas. Además, van a ayudarte a pensar sobre las fuentes de información que has leído, lo que también te ayudará a planificar tu artículo de opinión. </a:t>
            </a:r>
          </a:p>
          <a:p>
            <a:endParaRPr lang="es-MX" sz="1200" dirty="0" smtClean="0">
              <a:solidFill>
                <a:srgbClr val="FF0000"/>
              </a:solidFill>
            </a:endParaRPr>
          </a:p>
          <a:p>
            <a:r>
              <a:rPr lang="es-MX" sz="1200" b="1" u="sng" dirty="0" smtClean="0"/>
              <a:t>Parte 2</a:t>
            </a:r>
            <a:r>
              <a:rPr lang="es-MX" sz="1200" b="1" dirty="0" smtClean="0"/>
              <a:t> – Tarea de rendimiento</a:t>
            </a:r>
          </a:p>
          <a:p>
            <a:pPr>
              <a:lnSpc>
                <a:spcPct val="115000"/>
              </a:lnSpc>
            </a:pPr>
            <a:r>
              <a:rPr lang="es-MX" sz="1200" dirty="0" smtClean="0">
                <a:solidFill>
                  <a:srgbClr val="000000"/>
                </a:solidFill>
                <a:ea typeface="Calibri"/>
                <a:cs typeface="Calibri"/>
              </a:rPr>
              <a:t>En el Pacífico noroeste , muchas personas tienen fuertes opiniones acerca de la preparación para un terremoto.  Leerás tres artículos sobre la actividad sísmica (terremotos) en el área del continente Africano. Luego vas a escribir un discurso acerca de la preparación para un terremoto en el Pacífico Noroeste, en el cual debatirás tu argumento a favor o en contra de prepararse para un posible terremoto en nuestra región. Al final, vas a presentar tu discurso frente a la clase.  </a:t>
            </a:r>
            <a:endParaRPr lang="es-MX" sz="1200" dirty="0" smtClean="0"/>
          </a:p>
          <a:p>
            <a:endParaRPr lang="es-MX" sz="1200" dirty="0" smtClean="0">
              <a:solidFill>
                <a:srgbClr val="FF0000"/>
              </a:solidFill>
            </a:endParaRPr>
          </a:p>
          <a:p>
            <a:r>
              <a:rPr lang="es-MX" sz="1200" b="1" u="sng" dirty="0" smtClean="0"/>
              <a:t>Vas a</a:t>
            </a:r>
            <a:r>
              <a:rPr lang="es-MX" sz="1200" dirty="0" smtClean="0"/>
              <a:t>:</a:t>
            </a:r>
          </a:p>
          <a:p>
            <a:pPr marL="342900" indent="-342900">
              <a:buFont typeface="+mj-lt"/>
              <a:buAutoNum type="arabicPeriod"/>
            </a:pPr>
            <a:r>
              <a:rPr lang="es-MX" sz="1200" dirty="0" smtClean="0"/>
              <a:t>Planificar tu escrito.  Puedes utilizar tus notas y respuestas.</a:t>
            </a:r>
          </a:p>
          <a:p>
            <a:pPr marL="361375" indent="-361375">
              <a:buAutoNum type="arabicPeriod"/>
            </a:pPr>
            <a:endParaRPr lang="es-MX" sz="1200" dirty="0" smtClean="0"/>
          </a:p>
          <a:p>
            <a:pPr marL="361375" indent="-361375">
              <a:buFontTx/>
              <a:buAutoNum type="arabicPeriod"/>
            </a:pPr>
            <a:r>
              <a:rPr lang="es-MX" sz="1200" dirty="0" smtClean="0"/>
              <a:t>Escribir, revisar y editar tu primer borrador (tu maestro te proporcionará papel).</a:t>
            </a:r>
          </a:p>
          <a:p>
            <a:pPr marL="361375" indent="-361375">
              <a:buAutoNum type="arabicPeriod"/>
            </a:pPr>
            <a:endParaRPr lang="es-MX" sz="1200" dirty="0" smtClean="0"/>
          </a:p>
          <a:p>
            <a:pPr marL="361375" indent="-361375">
              <a:buAutoNum type="arabicPeriod"/>
            </a:pPr>
            <a:r>
              <a:rPr lang="es-MX" sz="1200" dirty="0" smtClean="0"/>
              <a:t>Escribir una versión final de tu artículo de opinión.</a:t>
            </a:r>
          </a:p>
          <a:p>
            <a:pPr marL="361375" indent="-361375">
              <a:buAutoNum type="arabicPeriod"/>
            </a:pPr>
            <a:endParaRPr lang="es-MX" sz="1200" dirty="0" smtClean="0"/>
          </a:p>
          <a:p>
            <a:pPr lvl="0" algn="ctr"/>
            <a:r>
              <a:rPr lang="es-MX" sz="1600" i="1" dirty="0">
                <a:solidFill>
                  <a:prstClr val="black"/>
                </a:solidFill>
              </a:rPr>
              <a:t>Cómo serás calificado</a:t>
            </a:r>
          </a:p>
        </p:txBody>
      </p:sp>
      <p:graphicFrame>
        <p:nvGraphicFramePr>
          <p:cNvPr id="7" name="Table 6"/>
          <p:cNvGraphicFramePr>
            <a:graphicFrameLocks noGrp="1"/>
          </p:cNvGraphicFramePr>
          <p:nvPr>
            <p:extLst>
              <p:ext uri="{D42A27DB-BD31-4B8C-83A1-F6EECF244321}">
                <p14:modId xmlns:p14="http://schemas.microsoft.com/office/powerpoint/2010/main" val="2873029026"/>
              </p:ext>
            </p:extLst>
          </p:nvPr>
        </p:nvGraphicFramePr>
        <p:xfrm>
          <a:off x="1379322" y="7441805"/>
          <a:ext cx="5232828" cy="2002970"/>
        </p:xfrm>
        <a:graphic>
          <a:graphicData uri="http://schemas.openxmlformats.org/drawingml/2006/table">
            <a:tbl>
              <a:tblPr firstRow="1" bandRow="1"/>
              <a:tblGrid>
                <a:gridCol w="1112099"/>
                <a:gridCol w="4120729"/>
              </a:tblGrid>
              <a:tr h="14350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Propósito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419" sz="1000" b="0"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Times New Roman"/>
                        </a:rPr>
                        <a:t>¿Estableces tu opinión claramente? ¿Te mantienes en el tema? </a:t>
                      </a:r>
                      <a:endParaRPr kumimoji="0" lang="es-419" sz="1000" b="1" i="0" u="none" strike="noStrike" kern="1200" cap="none" spc="0" normalizeH="0" baseline="0" noProof="0" dirty="0">
                        <a:ln>
                          <a:noFill/>
                        </a:ln>
                        <a:solidFill>
                          <a:prstClr val="black"/>
                        </a:solidFill>
                        <a:effectLst/>
                        <a:uLnTx/>
                        <a:uFillTx/>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Organización</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¿Fluyen lógicamente tus ideas desde la introducción hasta la conclusión?  ¿Utilizas transiciones efectivas?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a:t>
                      </a:r>
                      <a:r>
                        <a:rPr lang="es-EC" sz="1000" b="1" i="1" baseline="0" noProof="0" dirty="0" smtClean="0">
                          <a:solidFill>
                            <a:schemeClr val="tx1"/>
                          </a:solidFill>
                        </a:rPr>
                        <a:t> la</a:t>
                      </a:r>
                      <a:r>
                        <a:rPr lang="es-EC" sz="1000" b="1" i="1" noProof="0" dirty="0" smtClean="0">
                          <a:solidFill>
                            <a:schemeClr val="tx1"/>
                          </a:solidFill>
                        </a:rPr>
                        <a:t> evidencia</a:t>
                      </a: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¿Proporcionas evidencia tomadas de</a:t>
                      </a:r>
                      <a:r>
                        <a:rPr lang="es-419" sz="1000" baseline="0" noProof="0" dirty="0" smtClean="0">
                          <a:solidFill>
                            <a:prstClr val="black"/>
                          </a:solidFill>
                          <a:latin typeface="Calibri" panose="020F0502020204030204" pitchFamily="34" charset="0"/>
                          <a:ea typeface="Calibri"/>
                          <a:cs typeface="Times New Roman"/>
                        </a:rPr>
                        <a:t> las fuentes para tus opiniones y elaboras con información específica?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93910">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del lenguaje</a:t>
                      </a:r>
                      <a:r>
                        <a:rPr lang="es-EC" sz="1000" b="1" i="1" baseline="0" noProof="0" dirty="0" smtClean="0">
                          <a:solidFill>
                            <a:schemeClr val="tx1"/>
                          </a:solidFill>
                        </a:rPr>
                        <a:t> y</a:t>
                      </a:r>
                      <a:r>
                        <a:rPr lang="es-EC" sz="1000" b="1" i="1" noProof="0" dirty="0" smtClean="0">
                          <a:solidFill>
                            <a:schemeClr val="tx1"/>
                          </a:solidFill>
                        </a:rPr>
                        <a:t> vocabulario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¿Expresas</a:t>
                      </a:r>
                      <a:r>
                        <a:rPr lang="es-419" sz="1000" baseline="0" noProof="0" dirty="0" smtClean="0">
                          <a:solidFill>
                            <a:prstClr val="black"/>
                          </a:solidFill>
                          <a:latin typeface="Calibri" panose="020F0502020204030204" pitchFamily="34" charset="0"/>
                          <a:ea typeface="Calibri"/>
                          <a:cs typeface="Times New Roman"/>
                        </a:rPr>
                        <a:t> tus ideas de manera eficaz?  ¿Utilizas lenguaje preciso que resulta apropiado para tu audiencia y propósito?</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Convenciones</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kern="1200" noProof="0" dirty="0" smtClean="0">
                          <a:solidFill>
                            <a:prstClr val="black"/>
                          </a:solidFill>
                          <a:latin typeface="Calibri" panose="020F0502020204030204" pitchFamily="34" charset="0"/>
                          <a:ea typeface="Calibri"/>
                          <a:cs typeface="Times New Roman"/>
                        </a:rPr>
                        <a:t> ¿Utilizas correctamente las reglas de puntuación, uso de mayúsculas y ortografía?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r>
            </a:tbl>
          </a:graphicData>
        </a:graphic>
      </p:graphicFrame>
    </p:spTree>
    <p:extLst>
      <p:ext uri="{BB962C8B-B14F-4D97-AF65-F5344CB8AC3E}">
        <p14:creationId xmlns:p14="http://schemas.microsoft.com/office/powerpoint/2010/main" val="2654126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9296400"/>
            <a:ext cx="842010" cy="535517"/>
          </a:xfrm>
        </p:spPr>
        <p:txBody>
          <a:bodyPr/>
          <a:lstStyle/>
          <a:p>
            <a:fld id="{F177B04D-AEB5-43ED-B9BA-B3D1EC9C9067}" type="slidenum">
              <a:rPr lang="en-US" smtClean="0"/>
              <a:pPr/>
              <a:t>23</a:t>
            </a:fld>
            <a:endParaRPr lang="en-US" dirty="0"/>
          </a:p>
        </p:txBody>
      </p:sp>
      <p:sp>
        <p:nvSpPr>
          <p:cNvPr id="5" name="Rectangle 4"/>
          <p:cNvSpPr/>
          <p:nvPr/>
        </p:nvSpPr>
        <p:spPr>
          <a:xfrm>
            <a:off x="244813" y="990600"/>
            <a:ext cx="7315200" cy="7976158"/>
          </a:xfrm>
          <a:prstGeom prst="rect">
            <a:avLst/>
          </a:prstGeom>
        </p:spPr>
        <p:txBody>
          <a:bodyPr wrap="square">
            <a:spAutoFit/>
          </a:bodyPr>
          <a:lstStyle/>
          <a:p>
            <a:pPr algn="ctr">
              <a:lnSpc>
                <a:spcPct val="115000"/>
              </a:lnSpc>
            </a:pPr>
            <a:endParaRPr lang="es-PR" sz="1600" b="1" i="1" dirty="0" smtClean="0">
              <a:ea typeface="Calibri"/>
              <a:cs typeface="Times New Roman"/>
            </a:endParaRPr>
          </a:p>
          <a:p>
            <a:pPr algn="ctr">
              <a:lnSpc>
                <a:spcPct val="115000"/>
              </a:lnSpc>
            </a:pPr>
            <a:r>
              <a:rPr lang="es-PR" sz="1800" i="1" dirty="0" smtClean="0">
                <a:ea typeface="Calibri"/>
                <a:cs typeface="Times New Roman"/>
              </a:rPr>
              <a:t>Simulacro de terremoto</a:t>
            </a:r>
          </a:p>
          <a:p>
            <a:pPr algn="ctr">
              <a:lnSpc>
                <a:spcPct val="115000"/>
              </a:lnSpc>
            </a:pPr>
            <a:r>
              <a:rPr lang="es-PR" sz="1200" dirty="0" err="1" smtClean="0">
                <a:ea typeface="Calibri"/>
                <a:cs typeface="Times New Roman"/>
              </a:rPr>
              <a:t>Ginger</a:t>
            </a:r>
            <a:r>
              <a:rPr lang="es-PR" sz="1200" dirty="0" smtClean="0">
                <a:ea typeface="Calibri"/>
                <a:cs typeface="Times New Roman"/>
              </a:rPr>
              <a:t> </a:t>
            </a:r>
            <a:r>
              <a:rPr lang="es-PR" sz="1200" dirty="0" err="1" smtClean="0">
                <a:ea typeface="Calibri"/>
                <a:cs typeface="Times New Roman"/>
              </a:rPr>
              <a:t>Jay</a:t>
            </a:r>
            <a:endParaRPr lang="es-PR" sz="1200" dirty="0" smtClean="0">
              <a:ea typeface="Calibri"/>
              <a:cs typeface="Times New Roman"/>
            </a:endParaRPr>
          </a:p>
          <a:p>
            <a:pPr algn="ctr">
              <a:lnSpc>
                <a:spcPct val="115000"/>
              </a:lnSpc>
            </a:pPr>
            <a:r>
              <a:rPr lang="es-PR" sz="1050" dirty="0" smtClean="0">
                <a:ea typeface="Calibri"/>
                <a:cs typeface="Times New Roman"/>
              </a:rPr>
              <a:t> </a:t>
            </a:r>
            <a:endParaRPr lang="es-PR" sz="1200" dirty="0" smtClean="0">
              <a:ea typeface="Calibri"/>
              <a:cs typeface="Times New Roman"/>
            </a:endParaRPr>
          </a:p>
          <a:p>
            <a:pPr>
              <a:lnSpc>
                <a:spcPct val="115000"/>
              </a:lnSpc>
              <a:spcAft>
                <a:spcPts val="1000"/>
              </a:spcAft>
            </a:pPr>
            <a:r>
              <a:rPr lang="es-419" sz="1200" dirty="0">
                <a:solidFill>
                  <a:schemeClr val="dk1"/>
                </a:solidFill>
                <a:ea typeface="Calibri"/>
                <a:cs typeface="Calibri"/>
                <a:sym typeface="Calibri"/>
              </a:rPr>
              <a:t>—</a:t>
            </a:r>
            <a:r>
              <a:rPr lang="es-PR" sz="1200" dirty="0" smtClean="0">
                <a:latin typeface="Cambria"/>
                <a:ea typeface="Calibri"/>
                <a:cs typeface="Times New Roman"/>
              </a:rPr>
              <a:t>¿Simulacro de terremoto? ¿Por qué siempre tenemos simulacros de terremotos justo en medio de algo genial, como experimentos científicos o durante el recreo?  Todos estaban quejándose debajo de los escritorios y lamentándose ante la idea de sentarse en silencio aunque sea por unos minutos. La Sra. Miller les pidió que permanecieran callados y les recordó que todos los simulacros son un asunto serio. Cuando sonó la alarma "fuera de peligro", los estudiantes regresaron a sus escritorios y luego comenzaron las preguntas en serio. </a:t>
            </a:r>
            <a:r>
              <a:rPr lang="es-419" sz="1200" dirty="0">
                <a:solidFill>
                  <a:schemeClr val="dk1"/>
                </a:solidFill>
                <a:ea typeface="Calibri"/>
                <a:cs typeface="Calibri"/>
                <a:sym typeface="Calibri"/>
              </a:rPr>
              <a:t>—</a:t>
            </a:r>
            <a:r>
              <a:rPr lang="es-PR" sz="1200" dirty="0" smtClean="0">
                <a:latin typeface="Cambria"/>
                <a:ea typeface="Calibri"/>
                <a:cs typeface="Times New Roman"/>
              </a:rPr>
              <a:t>Sra. Miller, ¿por qué tenemos que tener simulacros de terremotos? Nunca hemos tenido un terremoto real y parece ser una pérdida de tiempo.  La Sra. Miller se quedó allí, mirándolos durante unos minutos y luego preguntó, </a:t>
            </a:r>
            <a:r>
              <a:rPr lang="es-419" sz="1200" dirty="0">
                <a:solidFill>
                  <a:schemeClr val="dk1"/>
                </a:solidFill>
                <a:ea typeface="Calibri"/>
                <a:cs typeface="Calibri"/>
                <a:sym typeface="Calibri"/>
              </a:rPr>
              <a:t>— </a:t>
            </a:r>
            <a:r>
              <a:rPr lang="es-PR" sz="1200" dirty="0" smtClean="0">
                <a:latin typeface="Cambria"/>
                <a:ea typeface="Calibri"/>
                <a:cs typeface="Times New Roman"/>
              </a:rPr>
              <a:t>¿Alguna vez han oído hablar de las placas tectónicas?</a:t>
            </a:r>
            <a:endParaRPr lang="es-PR" sz="1200" dirty="0" smtClean="0">
              <a:ea typeface="Calibri"/>
              <a:cs typeface="Times New Roman"/>
            </a:endParaRPr>
          </a:p>
          <a:p>
            <a:pPr>
              <a:lnSpc>
                <a:spcPct val="115000"/>
              </a:lnSpc>
              <a:spcAft>
                <a:spcPts val="1000"/>
              </a:spcAft>
            </a:pPr>
            <a:r>
              <a:rPr lang="es-419" sz="1200" dirty="0" smtClean="0">
                <a:solidFill>
                  <a:schemeClr val="dk1"/>
                </a:solidFill>
                <a:ea typeface="Calibri"/>
                <a:cs typeface="Calibri"/>
                <a:sym typeface="Calibri"/>
              </a:rPr>
              <a:t>—</a:t>
            </a:r>
            <a:r>
              <a:rPr lang="es-PR" sz="1200" dirty="0" smtClean="0">
                <a:latin typeface="Cambria"/>
                <a:ea typeface="Calibri"/>
                <a:cs typeface="Times New Roman"/>
              </a:rPr>
              <a:t>¿Placas qué? </a:t>
            </a:r>
            <a:r>
              <a:rPr lang="es-419" sz="1200" dirty="0" smtClean="0">
                <a:solidFill>
                  <a:schemeClr val="dk1"/>
                </a:solidFill>
                <a:ea typeface="Calibri"/>
                <a:cs typeface="Calibri"/>
                <a:sym typeface="Calibri"/>
              </a:rPr>
              <a:t>— </a:t>
            </a:r>
            <a:r>
              <a:rPr lang="es-PR" sz="1200" dirty="0" smtClean="0">
                <a:latin typeface="Cambria"/>
                <a:ea typeface="Calibri"/>
                <a:cs typeface="Times New Roman"/>
              </a:rPr>
              <a:t>respondieron la mayoría de ellos. Ella pasó a explicar que toda la tierra en el planeta se forma en la parte superior de unas placas o superficies gigantes, y que la mayoría de estas placas están en constante movimiento</a:t>
            </a:r>
            <a:r>
              <a:rPr lang="es-PR" sz="1200" dirty="0">
                <a:latin typeface="Cambria"/>
                <a:ea typeface="Calibri"/>
                <a:cs typeface="Times New Roman"/>
              </a:rPr>
              <a:t>. </a:t>
            </a:r>
            <a:r>
              <a:rPr lang="es-PR" sz="1200" dirty="0" smtClean="0">
                <a:latin typeface="Cambria"/>
                <a:ea typeface="Calibri"/>
                <a:cs typeface="Times New Roman"/>
              </a:rPr>
              <a:t>Ella continuó su lección, no planificada, explicando que las placas se mueven lentamente hacia arriba o hacia abajo, alejándose o acercándose unas a otras. De vez en cuando chocan con gran fuerza, causando un terremoto. A los estudiantes se les dificultaba creer que grandes masas de tierra pudieran moverse, pero una vez más ¿de qué otra manera se podría explicar un terremoto?</a:t>
            </a:r>
            <a:endParaRPr lang="es-PR" sz="1200" dirty="0" smtClean="0">
              <a:ea typeface="Calibri"/>
              <a:cs typeface="Times New Roman"/>
            </a:endParaRPr>
          </a:p>
          <a:p>
            <a:pPr>
              <a:lnSpc>
                <a:spcPct val="115000"/>
              </a:lnSpc>
              <a:spcAft>
                <a:spcPts val="1000"/>
              </a:spcAft>
            </a:pPr>
            <a:r>
              <a:rPr lang="es-419" sz="1200" dirty="0">
                <a:solidFill>
                  <a:schemeClr val="dk1"/>
                </a:solidFill>
                <a:ea typeface="Calibri"/>
                <a:cs typeface="Calibri"/>
                <a:sym typeface="Calibri"/>
              </a:rPr>
              <a:t>— </a:t>
            </a:r>
            <a:r>
              <a:rPr lang="es-PR" sz="1200" dirty="0" smtClean="0">
                <a:latin typeface="Cambria"/>
                <a:ea typeface="Calibri"/>
                <a:cs typeface="Times New Roman"/>
              </a:rPr>
              <a:t>La </a:t>
            </a:r>
            <a:r>
              <a:rPr lang="es-PR" sz="1200" dirty="0">
                <a:latin typeface="Cambria"/>
                <a:ea typeface="Calibri"/>
                <a:cs typeface="Times New Roman"/>
              </a:rPr>
              <a:t>t</a:t>
            </a:r>
            <a:r>
              <a:rPr lang="es-PR" sz="1200" dirty="0" smtClean="0">
                <a:latin typeface="Cambria"/>
                <a:ea typeface="Calibri"/>
                <a:cs typeface="Times New Roman"/>
              </a:rPr>
              <a:t>ierra ha estado cambiando desde el principio de los tiempos, y continúa cambiando hoy en día, </a:t>
            </a:r>
            <a:r>
              <a:rPr lang="es-419" sz="1200" dirty="0">
                <a:solidFill>
                  <a:schemeClr val="dk1"/>
                </a:solidFill>
                <a:ea typeface="Calibri"/>
                <a:cs typeface="Calibri"/>
                <a:sym typeface="Calibri"/>
              </a:rPr>
              <a:t>— </a:t>
            </a:r>
            <a:r>
              <a:rPr lang="es-PR" sz="1200" dirty="0" smtClean="0">
                <a:latin typeface="Cambria"/>
                <a:ea typeface="Calibri"/>
                <a:cs typeface="Times New Roman"/>
              </a:rPr>
              <a:t>les dijo. — Si nos fijamos en un mapa del mundo, éste casi parece un rompecabezas gigante en el que todas las piezas podían haber encajado alguna vez. Tal vez los terremotos fueron los que dividieron esas piezas, ¿quién sabe? Los estudiantes estuvieron de acuerdo que sí pudo haber ocurrido, pero aun así,  era difícil de imaginar.  Fue entonces cuando ella les aconsejó que hicieran su propia  investigación para ver lo que podían descubrir.</a:t>
            </a:r>
            <a:endParaRPr lang="es-PR" sz="1200" dirty="0" smtClean="0">
              <a:ea typeface="Calibri"/>
              <a:cs typeface="Times New Roman"/>
            </a:endParaRPr>
          </a:p>
          <a:p>
            <a:pPr>
              <a:lnSpc>
                <a:spcPct val="115000"/>
              </a:lnSpc>
              <a:spcAft>
                <a:spcPts val="1000"/>
              </a:spcAft>
            </a:pPr>
            <a:r>
              <a:rPr lang="es-PR" sz="1200" dirty="0" smtClean="0">
                <a:latin typeface="Cambria"/>
                <a:ea typeface="Calibri"/>
                <a:cs typeface="Times New Roman"/>
              </a:rPr>
              <a:t>Las siguientes semanas estuvieron repletas de libros y búsquedas en el internet. Nuevos datos sobre los terremotos y sus efectos en el ambiente/panorama de la tierra se publicaron a diario en los</a:t>
            </a:r>
            <a:r>
              <a:rPr lang="es-PR" sz="1200" i="1" dirty="0" smtClean="0">
                <a:latin typeface="Cambria"/>
                <a:ea typeface="Calibri"/>
                <a:cs typeface="Times New Roman"/>
              </a:rPr>
              <a:t> blogs </a:t>
            </a:r>
            <a:r>
              <a:rPr lang="es-PR" sz="1200" dirty="0" smtClean="0">
                <a:latin typeface="Cambria"/>
                <a:ea typeface="Calibri"/>
                <a:cs typeface="Times New Roman"/>
              </a:rPr>
              <a:t>de la clase y en el tablón de anuncios. Los estudiantes descubrieron que los terremotos creaban acantilados y grietas, lagos y cañones, en donde nunca antes habían existido. También aprendieron que la mayor parte de los siete continentes de la Tierra se encuentran sobre una falla tectónica. Las fallas tectónicas son lugares en donde los terremotos son más propensos a ocurrir y en donde muchas ciudades importantes están en riesgo.  </a:t>
            </a:r>
            <a:endParaRPr lang="es-PR" sz="1200" dirty="0" smtClean="0">
              <a:ea typeface="Calibri"/>
              <a:cs typeface="Times New Roman"/>
            </a:endParaRPr>
          </a:p>
          <a:p>
            <a:pPr>
              <a:lnSpc>
                <a:spcPct val="115000"/>
              </a:lnSpc>
              <a:spcAft>
                <a:spcPts val="1000"/>
              </a:spcAft>
            </a:pPr>
            <a:r>
              <a:rPr lang="es-PR" sz="1200" dirty="0" smtClean="0">
                <a:latin typeface="Cambria"/>
                <a:ea typeface="Calibri"/>
                <a:cs typeface="Times New Roman"/>
              </a:rPr>
              <a:t>Tal vez lo más importante que los estudiantes aprendieron es que era muy probable que </a:t>
            </a:r>
            <a:r>
              <a:rPr lang="es-PR" sz="1200" dirty="0">
                <a:latin typeface="Cambria"/>
                <a:ea typeface="Calibri"/>
                <a:cs typeface="Times New Roman"/>
              </a:rPr>
              <a:t>en algún momento en el </a:t>
            </a:r>
            <a:r>
              <a:rPr lang="es-PR" sz="1200" dirty="0" smtClean="0">
                <a:latin typeface="Cambria"/>
                <a:ea typeface="Calibri"/>
                <a:cs typeface="Times New Roman"/>
              </a:rPr>
              <a:t>futuro ocurra un gran terremoto en su propia ciudad.  Aunque esto preocupó a la mayoría de los estudiantes, también despertó en ellos un deseo intenso por aprender acerca de cómo mantenerse a salvo en  caso de tal evento, y la próxima vez que hubo un simulacro de terremoto, no se hubo necesidad de decir a nadie que lo tomaran en serio.</a:t>
            </a:r>
            <a:endParaRPr lang="es-PR" sz="1200" dirty="0">
              <a:ea typeface="Calibri"/>
              <a:cs typeface="Times New Roman"/>
            </a:endParaRPr>
          </a:p>
        </p:txBody>
      </p:sp>
      <p:sp>
        <p:nvSpPr>
          <p:cNvPr id="6" name="Shape 680"/>
          <p:cNvSpPr txBox="1"/>
          <p:nvPr/>
        </p:nvSpPr>
        <p:spPr>
          <a:xfrm>
            <a:off x="5212979" y="228600"/>
            <a:ext cx="2341071" cy="895200"/>
          </a:xfrm>
          <a:prstGeom prst="rect">
            <a:avLst/>
          </a:prstGeom>
          <a:noFill/>
          <a:ln>
            <a:noFill/>
          </a:ln>
        </p:spPr>
        <p:txBody>
          <a:bodyPr lIns="91425" tIns="45700" rIns="91425" bIns="45700" anchor="t" anchorCtr="0">
            <a:noAutofit/>
          </a:bodyPr>
          <a:lstStyle/>
          <a:p>
            <a:pPr algn="r" defTabSz="914400">
              <a:buSzPct val="25000"/>
            </a:pPr>
            <a:r>
              <a:rPr lang="es-419" sz="800" kern="0" dirty="0" smtClean="0">
                <a:solidFill>
                  <a:srgbClr val="000000"/>
                </a:solidFill>
                <a:ea typeface="Calibri"/>
                <a:cs typeface="Calibri"/>
                <a:sym typeface="Calibri"/>
              </a:rPr>
              <a:t>Equivalencia de grado: 6.7</a:t>
            </a:r>
          </a:p>
          <a:p>
            <a:pPr algn="r" defTabSz="914400">
              <a:buSzPct val="25000"/>
            </a:pPr>
            <a:r>
              <a:rPr lang="es-419" sz="800" kern="0" dirty="0" smtClean="0">
                <a:solidFill>
                  <a:srgbClr val="000000"/>
                </a:solidFill>
                <a:ea typeface="Calibri"/>
                <a:cs typeface="Calibri"/>
                <a:sym typeface="Calibri"/>
              </a:rPr>
              <a:t>Escala </a:t>
            </a:r>
            <a:r>
              <a:rPr lang="es-419" sz="800" kern="0" dirty="0" err="1" smtClean="0">
                <a:solidFill>
                  <a:srgbClr val="000000"/>
                </a:solidFill>
                <a:ea typeface="Calibri"/>
                <a:cs typeface="Calibri"/>
                <a:sym typeface="Calibri"/>
              </a:rPr>
              <a:t>Lexile</a:t>
            </a:r>
            <a:r>
              <a:rPr lang="es-419" sz="800" kern="0" dirty="0" smtClean="0">
                <a:solidFill>
                  <a:srgbClr val="000000"/>
                </a:solidFill>
                <a:ea typeface="Calibri"/>
                <a:cs typeface="Calibri"/>
                <a:sym typeface="Calibri"/>
              </a:rPr>
              <a:t>: 1080L</a:t>
            </a:r>
          </a:p>
          <a:p>
            <a:pPr algn="r" defTabSz="914400">
              <a:buSzPct val="25000"/>
            </a:pPr>
            <a:r>
              <a:rPr lang="es-419" sz="800" kern="0" dirty="0" smtClean="0">
                <a:solidFill>
                  <a:srgbClr val="000000"/>
                </a:solidFill>
                <a:ea typeface="Calibri"/>
                <a:cs typeface="Calibri"/>
                <a:sym typeface="Calibri"/>
              </a:rPr>
              <a:t>Promedio de lo largo de la oración: 18.27</a:t>
            </a:r>
          </a:p>
          <a:p>
            <a:pPr algn="r" defTabSz="914400">
              <a:buSzPct val="25000"/>
            </a:pPr>
            <a:r>
              <a:rPr lang="es-419" sz="800" kern="0" dirty="0" smtClean="0">
                <a:solidFill>
                  <a:srgbClr val="000000"/>
                </a:solidFill>
                <a:ea typeface="Calibri"/>
                <a:cs typeface="Calibri"/>
                <a:sym typeface="Calibri"/>
              </a:rPr>
              <a:t>Promedio de la frecuencia de palabras: 3.62</a:t>
            </a:r>
          </a:p>
          <a:p>
            <a:pPr algn="r" defTabSz="914400">
              <a:buSzPct val="25000"/>
            </a:pPr>
            <a:r>
              <a:rPr lang="es-419" sz="800" kern="0" dirty="0" smtClean="0">
                <a:solidFill>
                  <a:srgbClr val="000000"/>
                </a:solidFill>
                <a:ea typeface="Calibri"/>
                <a:cs typeface="Calibri"/>
                <a:sym typeface="Calibri"/>
              </a:rPr>
              <a:t>Número de palabra: 475</a:t>
            </a:r>
          </a:p>
          <a:p>
            <a:pPr algn="r" defTabSz="914400">
              <a:buClr>
                <a:srgbClr val="000000"/>
              </a:buClr>
              <a:buSzPct val="25000"/>
              <a:buFont typeface="Arial"/>
              <a:buNone/>
            </a:pPr>
            <a:r>
              <a:rPr lang="es-419" sz="800" b="1" i="1" kern="0" dirty="0" smtClean="0">
                <a:solidFill>
                  <a:srgbClr val="000000"/>
                </a:solidFill>
                <a:ea typeface="Calibri"/>
                <a:cs typeface="Calibri"/>
                <a:sym typeface="Calibri"/>
              </a:rPr>
              <a:t>Nota: Basado en el texto original en inglés</a:t>
            </a:r>
            <a:endParaRPr lang="es-419" sz="800" b="1" i="1" kern="0" dirty="0">
              <a:solidFill>
                <a:srgbClr val="000000"/>
              </a:solidFill>
              <a:ea typeface="Calibri"/>
              <a:cs typeface="Calibri"/>
              <a:sym typeface="Calibri"/>
            </a:endParaRPr>
          </a:p>
        </p:txBody>
      </p:sp>
    </p:spTree>
    <p:extLst>
      <p:ext uri="{BB962C8B-B14F-4D97-AF65-F5344CB8AC3E}">
        <p14:creationId xmlns:p14="http://schemas.microsoft.com/office/powerpoint/2010/main" val="3811276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13525" y="9372600"/>
            <a:ext cx="842010" cy="535517"/>
          </a:xfrm>
        </p:spPr>
        <p:txBody>
          <a:bodyPr/>
          <a:lstStyle/>
          <a:p>
            <a:fld id="{F177B04D-AEB5-43ED-B9BA-B3D1EC9C9067}" type="slidenum">
              <a:rPr lang="en-US" smtClean="0"/>
              <a:pPr/>
              <a:t>24</a:t>
            </a:fld>
            <a:endParaRPr lang="en-US" dirty="0"/>
          </a:p>
        </p:txBody>
      </p:sp>
      <p:sp>
        <p:nvSpPr>
          <p:cNvPr id="5" name="Rectangle 4"/>
          <p:cNvSpPr/>
          <p:nvPr/>
        </p:nvSpPr>
        <p:spPr>
          <a:xfrm>
            <a:off x="304800" y="874667"/>
            <a:ext cx="7315200" cy="9162124"/>
          </a:xfrm>
          <a:prstGeom prst="rect">
            <a:avLst/>
          </a:prstGeom>
        </p:spPr>
        <p:txBody>
          <a:bodyPr wrap="square">
            <a:spAutoFit/>
          </a:bodyPr>
          <a:lstStyle/>
          <a:p>
            <a:pPr algn="ctr" fontAlgn="base">
              <a:lnSpc>
                <a:spcPct val="115000"/>
              </a:lnSpc>
            </a:pPr>
            <a:r>
              <a:rPr lang="es-GT" sz="1600" i="1" dirty="0" smtClean="0">
                <a:solidFill>
                  <a:srgbClr val="000000"/>
                </a:solidFill>
                <a:ea typeface="Times New Roman"/>
                <a:cs typeface="Arial"/>
              </a:rPr>
              <a:t>El </a:t>
            </a:r>
            <a:r>
              <a:rPr lang="es-GT" sz="1600" i="1" dirty="0" err="1" smtClean="0">
                <a:solidFill>
                  <a:srgbClr val="000000"/>
                </a:solidFill>
                <a:ea typeface="Times New Roman"/>
                <a:cs typeface="Arial"/>
              </a:rPr>
              <a:t>Rift</a:t>
            </a:r>
            <a:r>
              <a:rPr lang="es-GT" sz="1600" i="1" dirty="0" smtClean="0">
                <a:solidFill>
                  <a:srgbClr val="000000"/>
                </a:solidFill>
                <a:ea typeface="Times New Roman"/>
                <a:cs typeface="Arial"/>
              </a:rPr>
              <a:t> de África oriental</a:t>
            </a:r>
          </a:p>
          <a:p>
            <a:pPr algn="ctr" fontAlgn="base">
              <a:lnSpc>
                <a:spcPct val="115000"/>
              </a:lnSpc>
            </a:pPr>
            <a:r>
              <a:rPr lang="es-GT" sz="1200" dirty="0" smtClean="0">
                <a:ea typeface="Calibri"/>
                <a:cs typeface="Times New Roman"/>
              </a:rPr>
              <a:t>Elizabeth </a:t>
            </a:r>
            <a:r>
              <a:rPr lang="es-GT" sz="1200" dirty="0" err="1" smtClean="0">
                <a:ea typeface="Calibri"/>
                <a:cs typeface="Times New Roman"/>
              </a:rPr>
              <a:t>Yeo</a:t>
            </a:r>
            <a:r>
              <a:rPr lang="es-GT" sz="1200" dirty="0" smtClean="0">
                <a:ea typeface="Calibri"/>
                <a:cs typeface="Times New Roman"/>
              </a:rPr>
              <a:t>  </a:t>
            </a:r>
            <a:endParaRPr lang="es-GT" sz="1200" dirty="0" smtClean="0">
              <a:solidFill>
                <a:srgbClr val="FF0000"/>
              </a:solidFill>
              <a:ea typeface="Calibri"/>
              <a:cs typeface="Times New Roman"/>
            </a:endParaRPr>
          </a:p>
          <a:p>
            <a:pPr fontAlgn="base">
              <a:lnSpc>
                <a:spcPct val="115000"/>
              </a:lnSpc>
            </a:pPr>
            <a:r>
              <a:rPr lang="es-GT" sz="1150" dirty="0" err="1" smtClean="0">
                <a:ea typeface="Times New Roman"/>
                <a:cs typeface="Arial"/>
              </a:rPr>
              <a:t>Dereje</a:t>
            </a:r>
            <a:r>
              <a:rPr lang="es-GT" sz="1150" dirty="0" smtClean="0">
                <a:ea typeface="Times New Roman"/>
                <a:cs typeface="Arial"/>
              </a:rPr>
              <a:t> </a:t>
            </a:r>
            <a:r>
              <a:rPr lang="es-GT" sz="1150" dirty="0" err="1" smtClean="0">
                <a:ea typeface="Times New Roman"/>
                <a:cs typeface="Arial"/>
              </a:rPr>
              <a:t>Ayalew</a:t>
            </a:r>
            <a:r>
              <a:rPr lang="es-GT" sz="1150" dirty="0" smtClean="0">
                <a:ea typeface="Times New Roman"/>
                <a:cs typeface="Arial"/>
              </a:rPr>
              <a:t> con otros geólogos </a:t>
            </a:r>
            <a:r>
              <a:rPr lang="es-GT" sz="1150" dirty="0" smtClean="0">
                <a:solidFill>
                  <a:srgbClr val="000000"/>
                </a:solidFill>
                <a:ea typeface="Times New Roman"/>
                <a:cs typeface="Arial"/>
              </a:rPr>
              <a:t>estaban sorprendidos y asustados. Ellos acababan de salir de su helicóptero a las llanuras desérticas del centro de Etiopía cuando el suelo comenzó a temblar bajo sus pies.</a:t>
            </a:r>
            <a:endParaRPr lang="es-GT" sz="1150" dirty="0" smtClean="0">
              <a:ea typeface="Calibri"/>
              <a:cs typeface="Times New Roman"/>
            </a:endParaRPr>
          </a:p>
          <a:p>
            <a:pPr fontAlgn="base">
              <a:lnSpc>
                <a:spcPct val="115000"/>
              </a:lnSpc>
            </a:pPr>
            <a:r>
              <a:rPr lang="es-GT" sz="1150" dirty="0" smtClean="0">
                <a:latin typeface="Times New Roman"/>
                <a:ea typeface="Times New Roman"/>
                <a:cs typeface="Times New Roman"/>
              </a:rPr>
              <a:t> </a:t>
            </a:r>
            <a:endParaRPr lang="es-GT" sz="1150" dirty="0" smtClean="0">
              <a:ea typeface="Calibri"/>
              <a:cs typeface="Times New Roman"/>
            </a:endParaRPr>
          </a:p>
          <a:p>
            <a:pPr eaLnBrk="0" fontAlgn="base" hangingPunct="0">
              <a:lnSpc>
                <a:spcPct val="115000"/>
              </a:lnSpc>
            </a:pPr>
            <a:r>
              <a:rPr lang="es-GT" sz="1150" dirty="0" smtClean="0">
                <a:solidFill>
                  <a:srgbClr val="000000"/>
                </a:solidFill>
                <a:ea typeface="Times New Roman"/>
                <a:cs typeface="Arial"/>
              </a:rPr>
              <a:t>El piloto gritó a los científicos que regresaran al helicóptero. ¡Y entonces sucedió! La tierra se abrió. Las grietas comenzaron a avanzar hacia ellos como una cremallera abriéndose. Después de unos segundos, la tierra dejó de moverse. Luego de haberse recuperado de la conmoción, Ayalew y sus colegas sabían que acababan de presenciar algo histórico. Por primera vez en la historia, los seres humanos pudieron ver las primeras etapas del nacimiento de un océano.</a:t>
            </a:r>
            <a:endParaRPr lang="es-GT" sz="1150" dirty="0" smtClean="0">
              <a:ea typeface="Calibri"/>
              <a:cs typeface="Times New Roman"/>
            </a:endParaRPr>
          </a:p>
          <a:p>
            <a:pPr eaLnBrk="0" fontAlgn="base" hangingPunct="0">
              <a:lnSpc>
                <a:spcPct val="115000"/>
              </a:lnSpc>
            </a:pPr>
            <a:r>
              <a:rPr lang="es-GT" sz="1150" dirty="0" smtClean="0">
                <a:latin typeface="Times New Roman"/>
                <a:ea typeface="Times New Roman"/>
                <a:cs typeface="Times New Roman"/>
              </a:rPr>
              <a:t> </a:t>
            </a:r>
            <a:endParaRPr lang="es-GT" sz="1150" dirty="0" smtClean="0">
              <a:ea typeface="Calibri"/>
              <a:cs typeface="Times New Roman"/>
            </a:endParaRPr>
          </a:p>
          <a:p>
            <a:pPr eaLnBrk="0" fontAlgn="base" hangingPunct="0">
              <a:lnSpc>
                <a:spcPct val="115000"/>
              </a:lnSpc>
            </a:pPr>
            <a:r>
              <a:rPr lang="es-GT" sz="1150" dirty="0" smtClean="0">
                <a:solidFill>
                  <a:srgbClr val="000000"/>
                </a:solidFill>
                <a:ea typeface="Times New Roman"/>
                <a:cs typeface="Arial"/>
              </a:rPr>
              <a:t>Normalmente no vemos los cambios que tienen lugar en nuestro entorno porque ocurren muy lentamente. Un lapso </a:t>
            </a:r>
            <a:r>
              <a:rPr lang="es-GT" sz="1150" dirty="0" smtClean="0">
                <a:ea typeface="Times New Roman"/>
                <a:cs typeface="Arial"/>
              </a:rPr>
              <a:t>vida </a:t>
            </a:r>
            <a:r>
              <a:rPr lang="es-GT" sz="1150" dirty="0" smtClean="0">
                <a:solidFill>
                  <a:srgbClr val="000000"/>
                </a:solidFill>
                <a:ea typeface="Times New Roman"/>
                <a:cs typeface="Arial"/>
              </a:rPr>
              <a:t>es demasiado corto para ver a los ríos cambiar de curso, ver a las montañas elevarse hacia el cielo o la apertura de los valles. </a:t>
            </a:r>
            <a:endParaRPr lang="es-GT" sz="1150" dirty="0" smtClean="0">
              <a:ea typeface="Calibri"/>
              <a:cs typeface="Times New Roman"/>
            </a:endParaRPr>
          </a:p>
          <a:p>
            <a:pPr eaLnBrk="0" fontAlgn="base" hangingPunct="0">
              <a:lnSpc>
                <a:spcPct val="115000"/>
              </a:lnSpc>
            </a:pPr>
            <a:r>
              <a:rPr lang="es-GT" sz="1150" dirty="0" smtClean="0">
                <a:solidFill>
                  <a:srgbClr val="000000"/>
                </a:solidFill>
                <a:ea typeface="Times New Roman"/>
                <a:cs typeface="Arial"/>
              </a:rPr>
              <a:t> </a:t>
            </a:r>
            <a:endParaRPr lang="es-GT" sz="1150" dirty="0" smtClean="0">
              <a:ea typeface="Calibri"/>
              <a:cs typeface="Times New Roman"/>
            </a:endParaRPr>
          </a:p>
          <a:p>
            <a:pPr eaLnBrk="0" fontAlgn="base" hangingPunct="0">
              <a:lnSpc>
                <a:spcPct val="115000"/>
              </a:lnSpc>
            </a:pPr>
            <a:r>
              <a:rPr lang="es-GT" sz="1150" dirty="0" smtClean="0">
                <a:solidFill>
                  <a:srgbClr val="000000"/>
                </a:solidFill>
                <a:ea typeface="Times New Roman"/>
                <a:cs typeface="Arial"/>
              </a:rPr>
              <a:t>Sin embargo, recientemente en la </a:t>
            </a:r>
            <a:r>
              <a:rPr lang="es-GT" sz="1150" b="1" dirty="0" smtClean="0">
                <a:solidFill>
                  <a:srgbClr val="000000"/>
                </a:solidFill>
                <a:ea typeface="Times New Roman"/>
                <a:cs typeface="Arial"/>
              </a:rPr>
              <a:t>depresión de </a:t>
            </a:r>
            <a:r>
              <a:rPr lang="es-GT" sz="1150" b="1" dirty="0" err="1" smtClean="0">
                <a:solidFill>
                  <a:srgbClr val="000000"/>
                </a:solidFill>
                <a:ea typeface="Times New Roman"/>
                <a:cs typeface="Arial"/>
              </a:rPr>
              <a:t>Afar</a:t>
            </a:r>
            <a:r>
              <a:rPr lang="es-GT" sz="1150" b="1" dirty="0" smtClean="0">
                <a:solidFill>
                  <a:srgbClr val="000000"/>
                </a:solidFill>
                <a:ea typeface="Times New Roman"/>
                <a:cs typeface="Arial"/>
              </a:rPr>
              <a:t> en el noreste de África</a:t>
            </a:r>
            <a:r>
              <a:rPr lang="es-GT" sz="1150" dirty="0" smtClean="0">
                <a:solidFill>
                  <a:srgbClr val="000000"/>
                </a:solidFill>
                <a:ea typeface="Times New Roman"/>
                <a:cs typeface="Arial"/>
              </a:rPr>
              <a:t>, han habido cientos de grietas que dividen el suelo del desierto. El suelo se ha hundido hasta los 328 pies. Al mismo tiempo, los científicos han observado el magma de los volcanes elevándose desde las profundidades </a:t>
            </a:r>
            <a:r>
              <a:rPr lang="es-GT" sz="1150" dirty="0">
                <a:solidFill>
                  <a:srgbClr val="000000"/>
                </a:solidFill>
                <a:ea typeface="Times New Roman"/>
                <a:cs typeface="Arial"/>
              </a:rPr>
              <a:t>a</a:t>
            </a:r>
            <a:r>
              <a:rPr lang="es-GT" sz="1150" dirty="0" smtClean="0">
                <a:solidFill>
                  <a:srgbClr val="000000"/>
                </a:solidFill>
                <a:ea typeface="Times New Roman"/>
                <a:cs typeface="Arial"/>
              </a:rPr>
              <a:t> medida que comienza a formarse lo que eventualmente se convertirá en un </a:t>
            </a:r>
            <a:r>
              <a:rPr lang="es-GT" sz="1150" dirty="0">
                <a:solidFill>
                  <a:srgbClr val="000000"/>
                </a:solidFill>
                <a:ea typeface="Times New Roman"/>
                <a:cs typeface="Arial"/>
              </a:rPr>
              <a:t>piso </a:t>
            </a:r>
            <a:r>
              <a:rPr lang="es-GT" sz="1150" dirty="0" smtClean="0">
                <a:solidFill>
                  <a:srgbClr val="000000"/>
                </a:solidFill>
                <a:ea typeface="Times New Roman"/>
                <a:cs typeface="Arial"/>
              </a:rPr>
              <a:t>oceánico de </a:t>
            </a:r>
            <a:r>
              <a:rPr lang="es-GT" sz="1150" dirty="0">
                <a:solidFill>
                  <a:srgbClr val="000000"/>
                </a:solidFill>
                <a:ea typeface="Times New Roman"/>
                <a:cs typeface="Arial"/>
              </a:rPr>
              <a:t>basalto</a:t>
            </a:r>
            <a:r>
              <a:rPr lang="es-GT" sz="1200" dirty="0" smtClean="0">
                <a:solidFill>
                  <a:srgbClr val="000000"/>
                </a:solidFill>
                <a:ea typeface="Times New Roman"/>
                <a:cs typeface="Arial"/>
              </a:rPr>
              <a:t>. </a:t>
            </a:r>
            <a:endParaRPr lang="es-GT" sz="1100" dirty="0" smtClean="0">
              <a:ea typeface="Calibri"/>
              <a:cs typeface="Times New Roman"/>
            </a:endParaRPr>
          </a:p>
          <a:p>
            <a:pPr eaLnBrk="0" fontAlgn="base" hangingPunct="0">
              <a:lnSpc>
                <a:spcPct val="115000"/>
              </a:lnSpc>
            </a:pPr>
            <a:r>
              <a:rPr lang="es-GT" sz="1200" dirty="0" smtClean="0">
                <a:solidFill>
                  <a:srgbClr val="000000"/>
                </a:solidFill>
                <a:ea typeface="Times New Roman"/>
                <a:cs typeface="Arial"/>
              </a:rPr>
              <a:t> </a:t>
            </a:r>
            <a:endParaRPr lang="es-GT" sz="1100" dirty="0" smtClean="0">
              <a:ea typeface="Calibri"/>
              <a:cs typeface="Times New Roman"/>
            </a:endParaRPr>
          </a:p>
          <a:p>
            <a:pPr eaLnBrk="0" fontAlgn="base" hangingPunct="0">
              <a:lnSpc>
                <a:spcPct val="115000"/>
              </a:lnSpc>
            </a:pPr>
            <a:r>
              <a:rPr lang="es-GT" sz="1150" dirty="0" smtClean="0">
                <a:ea typeface="Times New Roman"/>
                <a:cs typeface="Arial"/>
              </a:rPr>
              <a:t>Al menos en años terrestres, no </a:t>
            </a:r>
            <a:r>
              <a:rPr lang="es-GT" sz="1150" dirty="0" smtClean="0">
                <a:solidFill>
                  <a:srgbClr val="000000"/>
                </a:solidFill>
                <a:ea typeface="Times New Roman"/>
                <a:cs typeface="Arial"/>
              </a:rPr>
              <a:t>pasará mucho tiempo hasta </a:t>
            </a:r>
          </a:p>
          <a:p>
            <a:pPr eaLnBrk="0" fontAlgn="base" hangingPunct="0">
              <a:lnSpc>
                <a:spcPct val="115000"/>
              </a:lnSpc>
            </a:pPr>
            <a:r>
              <a:rPr lang="es-GT" sz="1150" dirty="0" smtClean="0">
                <a:solidFill>
                  <a:srgbClr val="000000"/>
                </a:solidFill>
                <a:ea typeface="Times New Roman"/>
                <a:cs typeface="Arial"/>
              </a:rPr>
              <a:t>que el Mar Rojo inunde el área. El océano que va a nacer </a:t>
            </a:r>
          </a:p>
          <a:p>
            <a:pPr eaLnBrk="0" fontAlgn="base" hangingPunct="0">
              <a:lnSpc>
                <a:spcPct val="115000"/>
              </a:lnSpc>
            </a:pPr>
            <a:r>
              <a:rPr lang="es-GT" sz="1150" dirty="0" smtClean="0">
                <a:solidFill>
                  <a:srgbClr val="000000"/>
                </a:solidFill>
                <a:ea typeface="Times New Roman"/>
                <a:cs typeface="Arial"/>
              </a:rPr>
              <a:t>dividirá a África. </a:t>
            </a:r>
            <a:endParaRPr lang="es-GT" sz="1150" dirty="0" smtClean="0">
              <a:ea typeface="Calibri"/>
              <a:cs typeface="Times New Roman"/>
            </a:endParaRPr>
          </a:p>
          <a:p>
            <a:pPr eaLnBrk="0" fontAlgn="base" hangingPunct="0">
              <a:lnSpc>
                <a:spcPct val="115000"/>
              </a:lnSpc>
            </a:pPr>
            <a:r>
              <a:rPr lang="es-GT" sz="1150" dirty="0" smtClean="0">
                <a:latin typeface="Times New Roman"/>
                <a:ea typeface="Times New Roman"/>
                <a:cs typeface="Times New Roman"/>
              </a:rPr>
              <a:t> </a:t>
            </a:r>
            <a:endParaRPr lang="es-GT" sz="1150" dirty="0" smtClean="0">
              <a:ea typeface="Calibri"/>
              <a:cs typeface="Times New Roman"/>
            </a:endParaRPr>
          </a:p>
          <a:p>
            <a:pPr eaLnBrk="0" fontAlgn="base" hangingPunct="0">
              <a:lnSpc>
                <a:spcPct val="115000"/>
              </a:lnSpc>
            </a:pPr>
            <a:r>
              <a:rPr lang="es-GT" sz="1150" dirty="0" smtClean="0">
                <a:solidFill>
                  <a:srgbClr val="000000"/>
                </a:solidFill>
                <a:ea typeface="Times New Roman"/>
                <a:cs typeface="Arial"/>
              </a:rPr>
              <a:t>En la </a:t>
            </a:r>
            <a:r>
              <a:rPr lang="es-GT" sz="1150" b="1" dirty="0" smtClean="0">
                <a:solidFill>
                  <a:srgbClr val="000000"/>
                </a:solidFill>
                <a:ea typeface="Times New Roman"/>
                <a:cs typeface="Arial"/>
              </a:rPr>
              <a:t>depresión o triángulo de </a:t>
            </a:r>
            <a:r>
              <a:rPr lang="es-GT" sz="1150" b="1" dirty="0" err="1" smtClean="0">
                <a:solidFill>
                  <a:srgbClr val="000000"/>
                </a:solidFill>
                <a:ea typeface="Times New Roman"/>
                <a:cs typeface="Arial"/>
              </a:rPr>
              <a:t>Afar</a:t>
            </a:r>
            <a:r>
              <a:rPr lang="es-GT" sz="1150" b="1" dirty="0" smtClean="0">
                <a:solidFill>
                  <a:srgbClr val="000000"/>
                </a:solidFill>
                <a:ea typeface="Times New Roman"/>
                <a:cs typeface="Arial"/>
              </a:rPr>
              <a:t>,</a:t>
            </a:r>
            <a:r>
              <a:rPr lang="es-GT" sz="1150" dirty="0" smtClean="0">
                <a:solidFill>
                  <a:srgbClr val="000000"/>
                </a:solidFill>
                <a:ea typeface="Times New Roman"/>
                <a:cs typeface="Arial"/>
              </a:rPr>
              <a:t> las placas africana y </a:t>
            </a:r>
          </a:p>
          <a:p>
            <a:pPr eaLnBrk="0" fontAlgn="base" hangingPunct="0">
              <a:lnSpc>
                <a:spcPct val="115000"/>
              </a:lnSpc>
            </a:pPr>
            <a:r>
              <a:rPr lang="es-GT" sz="1150" dirty="0" smtClean="0">
                <a:solidFill>
                  <a:srgbClr val="000000"/>
                </a:solidFill>
                <a:ea typeface="Times New Roman"/>
                <a:cs typeface="Arial"/>
              </a:rPr>
              <a:t>arábiga se estaban separando. Mientras que las dos placas </a:t>
            </a:r>
          </a:p>
          <a:p>
            <a:pPr eaLnBrk="0" fontAlgn="base" hangingPunct="0">
              <a:lnSpc>
                <a:spcPct val="115000"/>
              </a:lnSpc>
            </a:pPr>
            <a:r>
              <a:rPr lang="es-GT" sz="1150" dirty="0" smtClean="0">
                <a:solidFill>
                  <a:srgbClr val="000000"/>
                </a:solidFill>
                <a:ea typeface="Times New Roman"/>
                <a:cs typeface="Arial"/>
              </a:rPr>
              <a:t>se separan, el suelo se hunde para hacer espacio para el Mar </a:t>
            </a:r>
          </a:p>
          <a:p>
            <a:pPr eaLnBrk="0" fontAlgn="base" hangingPunct="0">
              <a:lnSpc>
                <a:spcPct val="115000"/>
              </a:lnSpc>
            </a:pPr>
            <a:r>
              <a:rPr lang="es-GT" sz="1150" dirty="0" smtClean="0">
                <a:solidFill>
                  <a:srgbClr val="000000"/>
                </a:solidFill>
                <a:ea typeface="Times New Roman"/>
                <a:cs typeface="Arial"/>
              </a:rPr>
              <a:t>Rojo y el Golfo de Adén. </a:t>
            </a:r>
            <a:endParaRPr lang="es-GT" sz="1150" dirty="0" smtClean="0">
              <a:ea typeface="Calibri"/>
              <a:cs typeface="Times New Roman"/>
            </a:endParaRPr>
          </a:p>
          <a:p>
            <a:pPr eaLnBrk="0" fontAlgn="base" hangingPunct="0">
              <a:lnSpc>
                <a:spcPct val="115000"/>
              </a:lnSpc>
            </a:pPr>
            <a:r>
              <a:rPr lang="es-GT" sz="1200" dirty="0" smtClean="0">
                <a:latin typeface="Times New Roman"/>
                <a:ea typeface="Times New Roman"/>
                <a:cs typeface="Times New Roman"/>
              </a:rPr>
              <a:t> </a:t>
            </a:r>
            <a:endParaRPr lang="es-GT" sz="1100" dirty="0" smtClean="0">
              <a:ea typeface="Calibri"/>
              <a:cs typeface="Times New Roman"/>
            </a:endParaRPr>
          </a:p>
          <a:p>
            <a:pPr eaLnBrk="0" fontAlgn="base" hangingPunct="0">
              <a:lnSpc>
                <a:spcPct val="115000"/>
              </a:lnSpc>
            </a:pPr>
            <a:r>
              <a:rPr lang="es-GT" sz="1200" b="1" u="sng" dirty="0" smtClean="0">
                <a:solidFill>
                  <a:srgbClr val="000000"/>
                </a:solidFill>
                <a:ea typeface="Times New Roman"/>
                <a:cs typeface="Arial"/>
              </a:rPr>
              <a:t>Magma burbujeante y el olor a azufre</a:t>
            </a:r>
          </a:p>
          <a:p>
            <a:pPr eaLnBrk="0" fontAlgn="base" hangingPunct="0">
              <a:lnSpc>
                <a:spcPct val="115000"/>
              </a:lnSpc>
            </a:pPr>
            <a:r>
              <a:rPr lang="es-GT" sz="1150" dirty="0" smtClean="0">
                <a:solidFill>
                  <a:srgbClr val="000000"/>
                </a:solidFill>
                <a:ea typeface="Times New Roman"/>
                <a:cs typeface="Arial"/>
              </a:rPr>
              <a:t>El acontecimiento que Ayalew y sus colegas vieron en el desierto de </a:t>
            </a:r>
            <a:r>
              <a:rPr lang="es-GT" sz="1150" dirty="0" err="1" smtClean="0">
                <a:solidFill>
                  <a:srgbClr val="000000"/>
                </a:solidFill>
                <a:ea typeface="Times New Roman"/>
                <a:cs typeface="Arial"/>
              </a:rPr>
              <a:t>Afar</a:t>
            </a:r>
            <a:r>
              <a:rPr lang="es-GT" sz="1150" dirty="0" smtClean="0">
                <a:solidFill>
                  <a:srgbClr val="000000"/>
                </a:solidFill>
                <a:ea typeface="Times New Roman"/>
                <a:cs typeface="Arial"/>
              </a:rPr>
              <a:t> el 26 de septiembre de 2005, fue la primera prueba que se ha visto de las placas separándose. Fue seguido por una serie de terremotos en una semana.</a:t>
            </a:r>
            <a:endParaRPr lang="es-GT" sz="1150" dirty="0" smtClean="0">
              <a:ea typeface="Calibri"/>
              <a:cs typeface="Times New Roman"/>
            </a:endParaRPr>
          </a:p>
          <a:p>
            <a:pPr eaLnBrk="0" fontAlgn="base" hangingPunct="0">
              <a:lnSpc>
                <a:spcPct val="115000"/>
              </a:lnSpc>
            </a:pPr>
            <a:r>
              <a:rPr lang="es-GT" sz="1150" dirty="0" smtClean="0">
                <a:latin typeface="Times New Roman"/>
                <a:ea typeface="Times New Roman"/>
                <a:cs typeface="Times New Roman"/>
              </a:rPr>
              <a:t> </a:t>
            </a:r>
            <a:endParaRPr lang="es-GT" sz="1150" dirty="0" smtClean="0">
              <a:ea typeface="Calibri"/>
              <a:cs typeface="Times New Roman"/>
            </a:endParaRPr>
          </a:p>
          <a:p>
            <a:pPr eaLnBrk="0" fontAlgn="base" hangingPunct="0">
              <a:lnSpc>
                <a:spcPct val="115000"/>
              </a:lnSpc>
            </a:pPr>
            <a:r>
              <a:rPr lang="es-GT" sz="1150" dirty="0" smtClean="0">
                <a:solidFill>
                  <a:srgbClr val="000000"/>
                </a:solidFill>
                <a:ea typeface="Times New Roman"/>
                <a:cs typeface="Arial"/>
              </a:rPr>
              <a:t>Durante los meses que siguieron, cientos de grietas se abrieron en el suelo. Se propagaron a través de 345 millas cuadradas. </a:t>
            </a:r>
            <a:r>
              <a:rPr lang="es-419" sz="1100" dirty="0">
                <a:solidFill>
                  <a:schemeClr val="dk1"/>
                </a:solidFill>
                <a:ea typeface="Calibri"/>
                <a:cs typeface="Calibri"/>
                <a:sym typeface="Calibri"/>
              </a:rPr>
              <a:t>— </a:t>
            </a:r>
            <a:r>
              <a:rPr lang="es-GT" sz="1150" dirty="0" smtClean="0">
                <a:solidFill>
                  <a:srgbClr val="000000"/>
                </a:solidFill>
                <a:ea typeface="Times New Roman"/>
                <a:cs typeface="Arial"/>
              </a:rPr>
              <a:t>La tierra no ha dejado de moverse desde entonces, </a:t>
            </a:r>
            <a:r>
              <a:rPr lang="es-419" sz="1100" dirty="0">
                <a:solidFill>
                  <a:schemeClr val="dk1"/>
                </a:solidFill>
                <a:ea typeface="Calibri"/>
                <a:cs typeface="Calibri"/>
                <a:sym typeface="Calibri"/>
              </a:rPr>
              <a:t>— </a:t>
            </a:r>
            <a:r>
              <a:rPr lang="es-GT" sz="1150" dirty="0" smtClean="0">
                <a:solidFill>
                  <a:srgbClr val="000000"/>
                </a:solidFill>
                <a:ea typeface="Times New Roman"/>
                <a:cs typeface="Arial"/>
              </a:rPr>
              <a:t>dice el científico Tim Wright. </a:t>
            </a:r>
            <a:r>
              <a:rPr lang="es-419" sz="1100" dirty="0">
                <a:solidFill>
                  <a:schemeClr val="dk1"/>
                </a:solidFill>
                <a:ea typeface="Calibri"/>
                <a:cs typeface="Calibri"/>
                <a:sym typeface="Calibri"/>
              </a:rPr>
              <a:t>— </a:t>
            </a:r>
            <a:r>
              <a:rPr lang="es-GT" sz="1150" dirty="0" smtClean="0">
                <a:solidFill>
                  <a:srgbClr val="000000"/>
                </a:solidFill>
                <a:ea typeface="Times New Roman"/>
                <a:cs typeface="Arial"/>
              </a:rPr>
              <a:t>El suelo todavía se está abriendo y se hunde, </a:t>
            </a:r>
            <a:r>
              <a:rPr lang="es-419" sz="1100" dirty="0">
                <a:solidFill>
                  <a:schemeClr val="dk1"/>
                </a:solidFill>
                <a:ea typeface="Calibri"/>
                <a:cs typeface="Calibri"/>
                <a:sym typeface="Calibri"/>
              </a:rPr>
              <a:t>— </a:t>
            </a:r>
            <a:r>
              <a:rPr lang="es-GT" sz="1150" dirty="0" smtClean="0">
                <a:solidFill>
                  <a:srgbClr val="000000"/>
                </a:solidFill>
                <a:ea typeface="Times New Roman"/>
                <a:cs typeface="Arial"/>
              </a:rPr>
              <a:t>dice él. Los terremotos pequeños están constantemente sacudiendo la región.</a:t>
            </a:r>
            <a:endParaRPr lang="es-GT" sz="1150" dirty="0" smtClean="0">
              <a:ea typeface="Calibri"/>
              <a:cs typeface="Times New Roman"/>
            </a:endParaRPr>
          </a:p>
          <a:p>
            <a:pPr eaLnBrk="0" fontAlgn="base" hangingPunct="0">
              <a:lnSpc>
                <a:spcPct val="115000"/>
              </a:lnSpc>
            </a:pPr>
            <a:r>
              <a:rPr lang="es-GT" sz="1150" dirty="0" smtClean="0">
                <a:latin typeface="Times New Roman"/>
                <a:ea typeface="Times New Roman"/>
                <a:cs typeface="Times New Roman"/>
              </a:rPr>
              <a:t> </a:t>
            </a:r>
            <a:endParaRPr lang="es-GT" sz="1150" dirty="0" smtClean="0">
              <a:ea typeface="Calibri"/>
              <a:cs typeface="Times New Roman"/>
            </a:endParaRPr>
          </a:p>
          <a:p>
            <a:pPr eaLnBrk="0" fontAlgn="base" hangingPunct="0">
              <a:lnSpc>
                <a:spcPct val="115000"/>
              </a:lnSpc>
            </a:pPr>
            <a:r>
              <a:rPr lang="es-GT" sz="1150" dirty="0" smtClean="0">
                <a:solidFill>
                  <a:srgbClr val="000000"/>
                </a:solidFill>
                <a:ea typeface="Times New Roman"/>
                <a:cs typeface="Arial"/>
              </a:rPr>
              <a:t>Los científicos han hecho muchos viajes a la zona desde el pasado septiembre. Las personas del lugar han visto una serie de grietas nuevas  abriéndose en el suelo, y las nuevas grietas se están descubriendo semanalmente. El magma volcánico, con emanaciones tan calientes como unos 752 grados, sube de algunas de las grietas. El sonido del magma burbujeante y el olor a azufre suben de otras grietas. Las grietas más grandes son de algunas cuantas decenas de metros de profundidad y varios cientos de metros de longitud</a:t>
            </a:r>
            <a:r>
              <a:rPr lang="es-GT" sz="1150" dirty="0">
                <a:solidFill>
                  <a:srgbClr val="000000"/>
                </a:solidFill>
                <a:ea typeface="Times New Roman"/>
                <a:cs typeface="Arial"/>
              </a:rPr>
              <a:t>. </a:t>
            </a:r>
            <a:r>
              <a:rPr lang="es-GT" sz="1150" dirty="0" smtClean="0">
                <a:solidFill>
                  <a:srgbClr val="000000"/>
                </a:solidFill>
                <a:ea typeface="Times New Roman"/>
                <a:cs typeface="Arial"/>
              </a:rPr>
              <a:t> También </a:t>
            </a:r>
            <a:r>
              <a:rPr lang="es-GT" sz="1150" dirty="0">
                <a:solidFill>
                  <a:srgbClr val="000000"/>
                </a:solidFill>
                <a:ea typeface="Times New Roman"/>
                <a:cs typeface="Arial"/>
              </a:rPr>
              <a:t>son </a:t>
            </a:r>
            <a:r>
              <a:rPr lang="es-GT" sz="1150" dirty="0" smtClean="0">
                <a:solidFill>
                  <a:srgbClr val="000000"/>
                </a:solidFill>
                <a:ea typeface="Times New Roman"/>
                <a:cs typeface="Arial"/>
              </a:rPr>
              <a:t>visibles los rastros de erupciones volcánicas recientes</a:t>
            </a:r>
          </a:p>
          <a:p>
            <a:pPr eaLnBrk="0" fontAlgn="base" hangingPunct="0">
              <a:lnSpc>
                <a:spcPct val="115000"/>
              </a:lnSpc>
            </a:pPr>
            <a:endParaRPr lang="es-GT" sz="1100" dirty="0">
              <a:ea typeface="Calibri"/>
              <a:cs typeface="Times New Roman"/>
            </a:endParaRPr>
          </a:p>
        </p:txBody>
      </p:sp>
      <p:pic>
        <p:nvPicPr>
          <p:cNvPr id="6" name="Picture 5"/>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419600" y="5029200"/>
            <a:ext cx="2414270" cy="1652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876800" y="152400"/>
            <a:ext cx="2743200" cy="923330"/>
          </a:xfrm>
          <a:prstGeom prst="rect">
            <a:avLst/>
          </a:prstGeom>
          <a:noFill/>
        </p:spPr>
        <p:txBody>
          <a:bodyPr wrap="square" rtlCol="0">
            <a:spAutoFit/>
          </a:bodyPr>
          <a:lstStyle/>
          <a:p>
            <a:pPr lvl="0" algn="r"/>
            <a:r>
              <a:rPr lang="es-ES_tradnl" sz="900" dirty="0">
                <a:solidFill>
                  <a:prstClr val="black"/>
                </a:solidFill>
              </a:rPr>
              <a:t>Equivalencia de grado: </a:t>
            </a:r>
            <a:r>
              <a:rPr lang="es-ES_tradnl" sz="900" dirty="0" smtClean="0">
                <a:solidFill>
                  <a:prstClr val="black"/>
                </a:solidFill>
              </a:rPr>
              <a:t>6.6</a:t>
            </a:r>
            <a:endParaRPr lang="es-ES_tradnl" sz="900" dirty="0">
              <a:solidFill>
                <a:prstClr val="black"/>
              </a:solidFill>
            </a:endParaRPr>
          </a:p>
          <a:p>
            <a:pPr lvl="0" algn="r"/>
            <a:r>
              <a:rPr lang="es-ES" sz="900" dirty="0">
                <a:solidFill>
                  <a:prstClr val="black"/>
                </a:solidFill>
              </a:rPr>
              <a:t>Escala </a:t>
            </a:r>
            <a:r>
              <a:rPr lang="es-ES" sz="900" i="1" dirty="0" err="1">
                <a:solidFill>
                  <a:prstClr val="black"/>
                </a:solidFill>
              </a:rPr>
              <a:t>Lexile</a:t>
            </a:r>
            <a:r>
              <a:rPr lang="es-ES" sz="900" dirty="0">
                <a:solidFill>
                  <a:prstClr val="black"/>
                </a:solidFill>
              </a:rPr>
              <a:t>: </a:t>
            </a:r>
            <a:r>
              <a:rPr lang="es-ES" sz="900" dirty="0" smtClean="0">
                <a:solidFill>
                  <a:prstClr val="black"/>
                </a:solidFill>
              </a:rPr>
              <a:t>950L</a:t>
            </a:r>
            <a:endParaRPr lang="es-ES" sz="900" dirty="0">
              <a:solidFill>
                <a:prstClr val="black"/>
              </a:solidFill>
            </a:endParaRPr>
          </a:p>
          <a:p>
            <a:pPr lvl="0" algn="r"/>
            <a:r>
              <a:rPr lang="es-ES" sz="900" dirty="0">
                <a:solidFill>
                  <a:prstClr val="black"/>
                </a:solidFill>
              </a:rPr>
              <a:t>Promedio del largo de la oración: </a:t>
            </a:r>
            <a:r>
              <a:rPr lang="es-ES" sz="900" dirty="0" smtClean="0">
                <a:solidFill>
                  <a:prstClr val="black"/>
                </a:solidFill>
              </a:rPr>
              <a:t>13.71</a:t>
            </a:r>
          </a:p>
          <a:p>
            <a:pPr lvl="0" algn="r"/>
            <a:r>
              <a:rPr lang="es-ES" sz="900" dirty="0" smtClean="0">
                <a:solidFill>
                  <a:prstClr val="black"/>
                </a:solidFill>
              </a:rPr>
              <a:t>Promedio </a:t>
            </a:r>
            <a:r>
              <a:rPr lang="es-ES" sz="900" dirty="0">
                <a:solidFill>
                  <a:prstClr val="black"/>
                </a:solidFill>
              </a:rPr>
              <a:t>de la frecuencia de palabras: </a:t>
            </a:r>
            <a:r>
              <a:rPr lang="es-ES" sz="900" dirty="0" smtClean="0">
                <a:solidFill>
                  <a:prstClr val="black"/>
                </a:solidFill>
              </a:rPr>
              <a:t>3.42</a:t>
            </a:r>
            <a:endParaRPr lang="es-ES" sz="900" dirty="0">
              <a:solidFill>
                <a:prstClr val="black"/>
              </a:solidFill>
            </a:endParaRPr>
          </a:p>
          <a:p>
            <a:pPr lvl="0" algn="r"/>
            <a:r>
              <a:rPr lang="es-ES" sz="900" dirty="0">
                <a:solidFill>
                  <a:prstClr val="black"/>
                </a:solidFill>
              </a:rPr>
              <a:t>Número de palabras: </a:t>
            </a:r>
            <a:r>
              <a:rPr lang="es-ES" sz="900" dirty="0" smtClean="0">
                <a:solidFill>
                  <a:prstClr val="black"/>
                </a:solidFill>
              </a:rPr>
              <a:t>425</a:t>
            </a:r>
            <a:endParaRPr lang="es-ES" sz="900" dirty="0">
              <a:solidFill>
                <a:prstClr val="black"/>
              </a:solidFill>
            </a:endParaRPr>
          </a:p>
          <a:p>
            <a:pPr lvl="0" algn="r"/>
            <a:r>
              <a:rPr lang="x-none" sz="900" b="1" i="1" dirty="0">
                <a:solidFill>
                  <a:prstClr val="black"/>
                </a:solidFill>
              </a:rPr>
              <a:t>Nota: Basado en el texto original en inglés</a:t>
            </a:r>
            <a:endParaRPr lang="en-US" sz="900" dirty="0">
              <a:solidFill>
                <a:schemeClr val="accent3"/>
              </a:solidFill>
            </a:endParaRPr>
          </a:p>
        </p:txBody>
      </p:sp>
    </p:spTree>
    <p:extLst>
      <p:ext uri="{BB962C8B-B14F-4D97-AF65-F5344CB8AC3E}">
        <p14:creationId xmlns:p14="http://schemas.microsoft.com/office/powerpoint/2010/main" val="1242511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9396" y="9296400"/>
            <a:ext cx="842010" cy="535517"/>
          </a:xfrm>
        </p:spPr>
        <p:txBody>
          <a:bodyPr/>
          <a:lstStyle/>
          <a:p>
            <a:fld id="{F177B04D-AEB5-43ED-B9BA-B3D1EC9C9067}" type="slidenum">
              <a:rPr lang="en-US" smtClean="0"/>
              <a:pPr/>
              <a:t>25</a:t>
            </a:fld>
            <a:endParaRPr lang="en-US" dirty="0"/>
          </a:p>
        </p:txBody>
      </p:sp>
      <p:sp>
        <p:nvSpPr>
          <p:cNvPr id="5" name="Rectangle 4"/>
          <p:cNvSpPr/>
          <p:nvPr/>
        </p:nvSpPr>
        <p:spPr>
          <a:xfrm>
            <a:off x="239888" y="838200"/>
            <a:ext cx="7315201" cy="4893647"/>
          </a:xfrm>
          <a:prstGeom prst="rect">
            <a:avLst/>
          </a:prstGeom>
        </p:spPr>
        <p:txBody>
          <a:bodyPr wrap="square">
            <a:spAutoFit/>
          </a:bodyPr>
          <a:lstStyle/>
          <a:p>
            <a:pPr marL="3138488" fontAlgn="base"/>
            <a:r>
              <a:rPr lang="es-ES" sz="1400" i="1" dirty="0"/>
              <a:t>El </a:t>
            </a:r>
            <a:r>
              <a:rPr lang="es-ES" sz="1400" i="1" dirty="0" err="1"/>
              <a:t>Rift</a:t>
            </a:r>
            <a:r>
              <a:rPr lang="es-ES" sz="1400" i="1" dirty="0"/>
              <a:t> de África </a:t>
            </a:r>
            <a:r>
              <a:rPr lang="es-ES" sz="1400" i="1" dirty="0" smtClean="0"/>
              <a:t>oriental…</a:t>
            </a:r>
            <a:r>
              <a:rPr lang="es-EC" sz="1100" b="1" dirty="0"/>
              <a:t>c</a:t>
            </a:r>
            <a:r>
              <a:rPr lang="es-EC" sz="1100" b="1" dirty="0" smtClean="0"/>
              <a:t>ontinuación </a:t>
            </a:r>
          </a:p>
          <a:p>
            <a:pPr marL="3138488" fontAlgn="base"/>
            <a:endParaRPr lang="es-EC" sz="1200" dirty="0" smtClean="0"/>
          </a:p>
          <a:p>
            <a:pPr marL="3138488" eaLnBrk="0" fontAlgn="base" hangingPunct="0"/>
            <a:r>
              <a:rPr lang="es-EC" sz="1200" dirty="0" smtClean="0"/>
              <a:t>Un nuevo fondo oceánico en la superficie de la Tierra, un gigantesco vapor de roca fundida (lava) elevándose desde debajo de la corteza terrestre está cortando a través de la placa tectónica continental africana como un soplete. La lava ha aumentado en algunas de las grietas. Este tipo de lava sale de las cordilleras volcánicas en las profundidades del océano. Esto lentamente empuja viejos sedimentos de lava a ambos lados.  El proceso está comenzando el nacimiento de un nuevo suelo oceánico. Ahora, la depresión o triángulo de </a:t>
            </a:r>
            <a:r>
              <a:rPr lang="es-EC" sz="1200" dirty="0" err="1" smtClean="0"/>
              <a:t>Afar</a:t>
            </a:r>
            <a:r>
              <a:rPr lang="es-EC" sz="1200" dirty="0" smtClean="0"/>
              <a:t> se hunde rápidamente.</a:t>
            </a:r>
          </a:p>
          <a:p>
            <a:pPr marL="2684463" indent="3600450" eaLnBrk="0" fontAlgn="base" hangingPunct="0"/>
            <a:endParaRPr lang="en-US" sz="1200" dirty="0"/>
          </a:p>
          <a:p>
            <a:pPr eaLnBrk="0" fontAlgn="base" hangingPunct="0"/>
            <a:endParaRPr lang="en-US" sz="1200" dirty="0" smtClean="0"/>
          </a:p>
          <a:p>
            <a:pPr eaLnBrk="0" fontAlgn="base" hangingPunct="0"/>
            <a:endParaRPr lang="en-US" sz="1200" dirty="0"/>
          </a:p>
          <a:p>
            <a:pPr eaLnBrk="0" fontAlgn="base" hangingPunct="0"/>
            <a:endParaRPr lang="en-US" sz="1200" dirty="0" smtClean="0"/>
          </a:p>
          <a:p>
            <a:pPr fontAlgn="base"/>
            <a:endParaRPr lang="en-US" sz="1200" dirty="0" smtClean="0">
              <a:solidFill>
                <a:srgbClr val="000000"/>
              </a:solidFill>
              <a:ea typeface="Times New Roman"/>
              <a:cs typeface="Verdana"/>
            </a:endParaRPr>
          </a:p>
          <a:p>
            <a:pPr fontAlgn="base"/>
            <a:endParaRPr lang="en-US" sz="1200" dirty="0">
              <a:solidFill>
                <a:srgbClr val="000000"/>
              </a:solidFill>
              <a:ea typeface="Times New Roman"/>
              <a:cs typeface="Verdana"/>
            </a:endParaRPr>
          </a:p>
          <a:p>
            <a:pPr fontAlgn="base"/>
            <a:endParaRPr lang="en-US" sz="1200" dirty="0" smtClean="0">
              <a:solidFill>
                <a:srgbClr val="000000"/>
              </a:solidFill>
              <a:ea typeface="Times New Roman"/>
              <a:cs typeface="Verdana"/>
            </a:endParaRPr>
          </a:p>
          <a:p>
            <a:pPr fontAlgn="base"/>
            <a:endParaRPr lang="en-US" sz="1200" dirty="0">
              <a:solidFill>
                <a:srgbClr val="000000"/>
              </a:solidFill>
              <a:ea typeface="Times New Roman"/>
              <a:cs typeface="Verdana"/>
            </a:endParaRPr>
          </a:p>
          <a:p>
            <a:pPr fontAlgn="base"/>
            <a:endParaRPr lang="en-US" sz="1200" dirty="0" smtClean="0">
              <a:solidFill>
                <a:srgbClr val="000000"/>
              </a:solidFill>
              <a:ea typeface="Times New Roman"/>
              <a:cs typeface="Verdana"/>
            </a:endParaRPr>
          </a:p>
          <a:p>
            <a:pPr fontAlgn="base"/>
            <a:endParaRPr lang="en-US" sz="1200" dirty="0">
              <a:solidFill>
                <a:srgbClr val="000000"/>
              </a:solidFill>
              <a:ea typeface="Times New Roman"/>
              <a:cs typeface="Verdana"/>
            </a:endParaRPr>
          </a:p>
          <a:p>
            <a:pPr fontAlgn="base"/>
            <a:endParaRPr lang="en-US" sz="1200" dirty="0" smtClean="0">
              <a:solidFill>
                <a:srgbClr val="000000"/>
              </a:solidFill>
              <a:ea typeface="Times New Roman"/>
              <a:cs typeface="Verdana"/>
            </a:endParaRPr>
          </a:p>
          <a:p>
            <a:pPr fontAlgn="base"/>
            <a:endParaRPr lang="en-US" sz="1200" dirty="0">
              <a:solidFill>
                <a:srgbClr val="000000"/>
              </a:solidFill>
              <a:ea typeface="Times New Roman"/>
              <a:cs typeface="Verdana"/>
            </a:endParaRPr>
          </a:p>
          <a:p>
            <a:pPr eaLnBrk="0" fontAlgn="base" hangingPunct="0"/>
            <a:endParaRPr lang="en-US" sz="1200" dirty="0"/>
          </a:p>
        </p:txBody>
      </p:sp>
      <p:grpSp>
        <p:nvGrpSpPr>
          <p:cNvPr id="2" name="Group 1"/>
          <p:cNvGrpSpPr/>
          <p:nvPr/>
        </p:nvGrpSpPr>
        <p:grpSpPr>
          <a:xfrm>
            <a:off x="381000" y="914400"/>
            <a:ext cx="2984500" cy="2314575"/>
            <a:chOff x="381000" y="914400"/>
            <a:chExt cx="2984500" cy="2314575"/>
          </a:xfrm>
        </p:grpSpPr>
        <p:pic>
          <p:nvPicPr>
            <p:cNvPr id="6" name="Picture 5" descr="2013 August :: BodyCandy Body Jewelry Blog"/>
            <p:cNvPicPr/>
            <p:nvPr/>
          </p:nvPicPr>
          <p:blipFill rotWithShape="1">
            <a:blip r:embed="rId2">
              <a:grayscl/>
              <a:extLst>
                <a:ext uri="{28A0092B-C50C-407E-A947-70E740481C1C}">
                  <a14:useLocalDpi xmlns:a14="http://schemas.microsoft.com/office/drawing/2010/main" val="0"/>
                </a:ext>
              </a:extLst>
            </a:blip>
            <a:srcRect l="15811" r="8559"/>
            <a:stretch/>
          </p:blipFill>
          <p:spPr bwMode="auto">
            <a:xfrm>
              <a:off x="381000" y="914400"/>
              <a:ext cx="2984500" cy="2314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6"/>
            <p:cNvSpPr txBox="1"/>
            <p:nvPr/>
          </p:nvSpPr>
          <p:spPr>
            <a:xfrm>
              <a:off x="386714" y="2921635"/>
              <a:ext cx="2978785" cy="307340"/>
            </a:xfrm>
            <a:prstGeom prst="rect">
              <a:avLst/>
            </a:prstGeom>
            <a:solidFill>
              <a:schemeClr val="bg1">
                <a:lumMod val="65000"/>
              </a:schemeClr>
            </a:solidFill>
          </p:spPr>
          <p:txBody>
            <a:bodyPr wrap="square" rtlCol="0">
              <a:spAutoFit/>
            </a:bodyPr>
            <a:lstStyle/>
            <a:p>
              <a:pPr marL="0" marR="0" algn="ctr">
                <a:spcBef>
                  <a:spcPts val="0"/>
                </a:spcBef>
                <a:spcAft>
                  <a:spcPts val="0"/>
                </a:spcAft>
              </a:pPr>
              <a:r>
                <a:rPr lang="en-US" sz="1400" b="1" kern="1200" dirty="0" err="1" smtClean="0">
                  <a:solidFill>
                    <a:srgbClr val="000000"/>
                  </a:solidFill>
                  <a:effectLst/>
                  <a:latin typeface="Calibri"/>
                  <a:ea typeface="Times New Roman"/>
                  <a:cs typeface="Times New Roman"/>
                </a:rPr>
                <a:t>Diagrama</a:t>
              </a:r>
              <a:r>
                <a:rPr lang="en-US" sz="1400" b="1" kern="1200" dirty="0" smtClean="0">
                  <a:solidFill>
                    <a:srgbClr val="000000"/>
                  </a:solidFill>
                  <a:effectLst/>
                  <a:latin typeface="Calibri"/>
                  <a:ea typeface="Times New Roman"/>
                  <a:cs typeface="Times New Roman"/>
                </a:rPr>
                <a:t> </a:t>
              </a:r>
              <a:r>
                <a:rPr lang="en-US" sz="1400" b="1" kern="1200" dirty="0">
                  <a:solidFill>
                    <a:srgbClr val="000000"/>
                  </a:solidFill>
                  <a:effectLst/>
                  <a:latin typeface="Calibri"/>
                  <a:ea typeface="Times New Roman"/>
                  <a:cs typeface="Times New Roman"/>
                </a:rPr>
                <a:t>1 - </a:t>
              </a:r>
              <a:r>
                <a:rPr lang="en-US" sz="1400" b="1" kern="1200" dirty="0" err="1" smtClean="0">
                  <a:solidFill>
                    <a:srgbClr val="000000"/>
                  </a:solidFill>
                  <a:effectLst/>
                  <a:latin typeface="Calibri"/>
                  <a:ea typeface="Times New Roman"/>
                  <a:cs typeface="Times New Roman"/>
                </a:rPr>
                <a:t>Etiopía</a:t>
              </a:r>
              <a:endParaRPr lang="en-US" sz="1200" dirty="0">
                <a:effectLst/>
                <a:latin typeface="Times New Roman"/>
                <a:ea typeface="Times New Roman"/>
              </a:endParaRPr>
            </a:p>
          </p:txBody>
        </p:sp>
      </p:grpSp>
      <p:grpSp>
        <p:nvGrpSpPr>
          <p:cNvPr id="18" name="Group 17"/>
          <p:cNvGrpSpPr/>
          <p:nvPr/>
        </p:nvGrpSpPr>
        <p:grpSpPr>
          <a:xfrm>
            <a:off x="2895600" y="3007381"/>
            <a:ext cx="4165599" cy="4751863"/>
            <a:chOff x="2895600" y="3007381"/>
            <a:chExt cx="4165599" cy="4751863"/>
          </a:xfrm>
        </p:grpSpPr>
        <p:grpSp>
          <p:nvGrpSpPr>
            <p:cNvPr id="14" name="Group 13"/>
            <p:cNvGrpSpPr/>
            <p:nvPr/>
          </p:nvGrpSpPr>
          <p:grpSpPr>
            <a:xfrm>
              <a:off x="3200400" y="3007381"/>
              <a:ext cx="3860799" cy="4100204"/>
              <a:chOff x="3200400" y="3007381"/>
              <a:chExt cx="3860799" cy="4100204"/>
            </a:xfrm>
          </p:grpSpPr>
          <p:pic>
            <p:nvPicPr>
              <p:cNvPr id="12" name="Picture 2" descr="triple junction"/>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00400" y="3515212"/>
                <a:ext cx="3860799" cy="3253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26"/>
              <p:cNvSpPr txBox="1"/>
              <p:nvPr/>
            </p:nvSpPr>
            <p:spPr>
              <a:xfrm>
                <a:off x="4724400" y="6769031"/>
                <a:ext cx="2336798" cy="338554"/>
              </a:xfrm>
              <a:prstGeom prst="rect">
                <a:avLst/>
              </a:prstGeom>
              <a:solidFill>
                <a:schemeClr val="bg1">
                  <a:lumMod val="85000"/>
                </a:schemeClr>
              </a:solidFill>
            </p:spPr>
            <p:txBody>
              <a:bodyPr wrap="square" rtlCol="0">
                <a:spAutoFit/>
              </a:bodyPr>
              <a:lstStyle/>
              <a:p>
                <a:pPr algn="ctr"/>
                <a:r>
                  <a:rPr lang="en-US" sz="800" i="1" dirty="0" err="1" smtClean="0">
                    <a:solidFill>
                      <a:srgbClr val="333333"/>
                    </a:solidFill>
                    <a:latin typeface="Helvetica"/>
                  </a:rPr>
                  <a:t>Imágen</a:t>
                </a:r>
                <a:r>
                  <a:rPr lang="en-US" sz="800" i="1" dirty="0" smtClean="0">
                    <a:solidFill>
                      <a:srgbClr val="333333"/>
                    </a:solidFill>
                    <a:latin typeface="Helvetica"/>
                  </a:rPr>
                  <a:t>: de </a:t>
                </a:r>
                <a:r>
                  <a:rPr lang="en-US" sz="800" i="1" dirty="0">
                    <a:solidFill>
                      <a:srgbClr val="333333"/>
                    </a:solidFill>
                    <a:latin typeface="Helvetica"/>
                  </a:rPr>
                  <a:t>‘This Dynamic Earth’ </a:t>
                </a:r>
                <a:r>
                  <a:rPr lang="en-US" sz="800" i="1" dirty="0" err="1" smtClean="0">
                    <a:solidFill>
                      <a:srgbClr val="333333"/>
                    </a:solidFill>
                    <a:latin typeface="Helvetica"/>
                  </a:rPr>
                  <a:t>por</a:t>
                </a:r>
                <a:r>
                  <a:rPr lang="en-US" sz="800" i="1" dirty="0" smtClean="0">
                    <a:solidFill>
                      <a:srgbClr val="333333"/>
                    </a:solidFill>
                    <a:latin typeface="Helvetica"/>
                  </a:rPr>
                  <a:t> </a:t>
                </a:r>
                <a:r>
                  <a:rPr lang="en-US" sz="800" i="1" dirty="0" err="1">
                    <a:solidFill>
                      <a:srgbClr val="333333"/>
                    </a:solidFill>
                    <a:latin typeface="Helvetica"/>
                  </a:rPr>
                  <a:t>Kious</a:t>
                </a:r>
                <a:r>
                  <a:rPr lang="en-US" sz="800" i="1" dirty="0">
                    <a:solidFill>
                      <a:srgbClr val="333333"/>
                    </a:solidFill>
                    <a:latin typeface="Helvetica"/>
                  </a:rPr>
                  <a:t> y</a:t>
                </a:r>
                <a:r>
                  <a:rPr lang="en-US" sz="800" i="1" dirty="0" smtClean="0">
                    <a:solidFill>
                      <a:srgbClr val="333333"/>
                    </a:solidFill>
                    <a:latin typeface="Helvetica"/>
                  </a:rPr>
                  <a:t> </a:t>
                </a:r>
                <a:r>
                  <a:rPr lang="en-US" sz="800" i="1" dirty="0">
                    <a:solidFill>
                      <a:srgbClr val="333333"/>
                    </a:solidFill>
                    <a:latin typeface="Helvetica"/>
                  </a:rPr>
                  <a:t>Tilling, </a:t>
                </a:r>
                <a:r>
                  <a:rPr lang="en-US" sz="800" i="1" dirty="0" err="1" smtClean="0">
                    <a:solidFill>
                      <a:srgbClr val="333333"/>
                    </a:solidFill>
                    <a:latin typeface="Helvetica"/>
                  </a:rPr>
                  <a:t>cortesía</a:t>
                </a:r>
                <a:r>
                  <a:rPr lang="en-US" sz="800" i="1" dirty="0" smtClean="0">
                    <a:solidFill>
                      <a:srgbClr val="333333"/>
                    </a:solidFill>
                    <a:latin typeface="Helvetica"/>
                  </a:rPr>
                  <a:t> del </a:t>
                </a:r>
                <a:r>
                  <a:rPr lang="en-US" sz="800" i="1" dirty="0" err="1" smtClean="0">
                    <a:solidFill>
                      <a:srgbClr val="333333"/>
                    </a:solidFill>
                    <a:latin typeface="Helvetica"/>
                  </a:rPr>
                  <a:t>Estudio</a:t>
                </a:r>
                <a:r>
                  <a:rPr lang="en-US" sz="800" i="1" dirty="0" smtClean="0">
                    <a:solidFill>
                      <a:srgbClr val="333333"/>
                    </a:solidFill>
                    <a:latin typeface="Helvetica"/>
                  </a:rPr>
                  <a:t> </a:t>
                </a:r>
                <a:r>
                  <a:rPr lang="en-US" sz="800" i="1" dirty="0" err="1" smtClean="0">
                    <a:solidFill>
                      <a:srgbClr val="333333"/>
                    </a:solidFill>
                    <a:latin typeface="Helvetica"/>
                  </a:rPr>
                  <a:t>geológico</a:t>
                </a:r>
                <a:r>
                  <a:rPr lang="en-US" sz="800" i="1" dirty="0" smtClean="0">
                    <a:solidFill>
                      <a:srgbClr val="333333"/>
                    </a:solidFill>
                    <a:latin typeface="Helvetica"/>
                  </a:rPr>
                  <a:t> </a:t>
                </a:r>
                <a:r>
                  <a:rPr lang="en-US" sz="800" i="1" dirty="0">
                    <a:solidFill>
                      <a:srgbClr val="333333"/>
                    </a:solidFill>
                    <a:latin typeface="Helvetica"/>
                  </a:rPr>
                  <a:t>US</a:t>
                </a:r>
                <a:r>
                  <a:rPr lang="en-US" sz="800" i="1" dirty="0" smtClean="0">
                    <a:solidFill>
                      <a:srgbClr val="333333"/>
                    </a:solidFill>
                    <a:latin typeface="Helvetica"/>
                  </a:rPr>
                  <a:t>.</a:t>
                </a:r>
                <a:endParaRPr lang="en-US" sz="800" dirty="0">
                  <a:effectLst/>
                  <a:latin typeface="Times New Roman"/>
                  <a:ea typeface="Times New Roman"/>
                </a:endParaRPr>
              </a:p>
            </p:txBody>
          </p:sp>
          <p:sp>
            <p:nvSpPr>
              <p:cNvPr id="9" name="Rectangle 8"/>
              <p:cNvSpPr/>
              <p:nvPr/>
            </p:nvSpPr>
            <p:spPr>
              <a:xfrm>
                <a:off x="4701823" y="3007381"/>
                <a:ext cx="2308578" cy="507831"/>
              </a:xfrm>
              <a:prstGeom prst="rect">
                <a:avLst/>
              </a:prstGeom>
              <a:solidFill>
                <a:schemeClr val="bg1">
                  <a:lumMod val="85000"/>
                </a:schemeClr>
              </a:solidFill>
            </p:spPr>
            <p:txBody>
              <a:bodyPr wrap="square" anchor="b">
                <a:spAutoFit/>
              </a:bodyPr>
              <a:lstStyle/>
              <a:p>
                <a:r>
                  <a:rPr lang="en-US" sz="900" dirty="0" err="1" smtClean="0"/>
                  <a:t>Región</a:t>
                </a:r>
                <a:r>
                  <a:rPr lang="en-US" sz="900" dirty="0" smtClean="0"/>
                  <a:t> del </a:t>
                </a:r>
                <a:r>
                  <a:rPr lang="en-US" sz="900" dirty="0" err="1" smtClean="0"/>
                  <a:t>triángulo</a:t>
                </a:r>
                <a:r>
                  <a:rPr lang="en-US" sz="900" dirty="0" smtClean="0"/>
                  <a:t> de Afar.</a:t>
                </a:r>
                <a:r>
                  <a:rPr lang="en-US" sz="900" dirty="0"/>
                  <a:t/>
                </a:r>
                <a:br>
                  <a:rPr lang="en-US" sz="900" dirty="0"/>
                </a:br>
                <a:r>
                  <a:rPr lang="en-US" sz="900" dirty="0" smtClean="0"/>
                  <a:t>Afar: </a:t>
                </a:r>
                <a:r>
                  <a:rPr lang="en-US" sz="900" dirty="0" err="1" smtClean="0"/>
                  <a:t>sombreado</a:t>
                </a:r>
                <a:r>
                  <a:rPr lang="en-US" sz="900" dirty="0" smtClean="0"/>
                  <a:t> </a:t>
                </a:r>
                <a:r>
                  <a:rPr lang="en-US" sz="900" dirty="0" err="1" smtClean="0"/>
                  <a:t>más</a:t>
                </a:r>
                <a:r>
                  <a:rPr lang="en-US" sz="900" dirty="0" smtClean="0"/>
                  <a:t> </a:t>
                </a:r>
                <a:r>
                  <a:rPr lang="en-US" sz="900" dirty="0" err="1" smtClean="0"/>
                  <a:t>oscuro</a:t>
                </a:r>
                <a:r>
                  <a:rPr lang="en-US" sz="900" dirty="0" smtClean="0"/>
                  <a:t>. Volcanes</a:t>
                </a:r>
                <a:r>
                  <a:rPr lang="en-US" sz="900" dirty="0"/>
                  <a:t>: </a:t>
                </a:r>
                <a:r>
                  <a:rPr lang="en-US" sz="900" dirty="0" err="1" smtClean="0"/>
                  <a:t>triángulos</a:t>
                </a:r>
                <a:endParaRPr lang="en-US" sz="900" dirty="0"/>
              </a:p>
            </p:txBody>
          </p:sp>
        </p:grpSp>
        <p:cxnSp>
          <p:nvCxnSpPr>
            <p:cNvPr id="16" name="Straight Arrow Connector 15"/>
            <p:cNvCxnSpPr/>
            <p:nvPr/>
          </p:nvCxnSpPr>
          <p:spPr>
            <a:xfrm flipV="1">
              <a:off x="3897488" y="4495800"/>
              <a:ext cx="1665112"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2895600" y="7543800"/>
              <a:ext cx="2336798" cy="215444"/>
            </a:xfrm>
            <a:prstGeom prst="rect">
              <a:avLst/>
            </a:prstGeom>
            <a:solidFill>
              <a:schemeClr val="bg1">
                <a:lumMod val="85000"/>
              </a:schemeClr>
            </a:solidFill>
            <a:ln>
              <a:solidFill>
                <a:schemeClr val="tx1"/>
              </a:solidFill>
            </a:ln>
          </p:spPr>
          <p:txBody>
            <a:bodyPr wrap="square" rtlCol="0">
              <a:spAutoFit/>
            </a:bodyPr>
            <a:lstStyle/>
            <a:p>
              <a:pPr algn="ctr"/>
              <a:r>
                <a:rPr lang="en-US" sz="800" i="1" dirty="0">
                  <a:solidFill>
                    <a:srgbClr val="333333"/>
                  </a:solidFill>
                  <a:latin typeface="Helvetica"/>
                </a:rPr>
                <a:t>Las </a:t>
              </a:r>
              <a:r>
                <a:rPr lang="en-US" sz="800" i="1" dirty="0" err="1">
                  <a:solidFill>
                    <a:srgbClr val="333333"/>
                  </a:solidFill>
                  <a:latin typeface="Helvetica"/>
                </a:rPr>
                <a:t>placas</a:t>
              </a:r>
              <a:r>
                <a:rPr lang="en-US" sz="800" i="1" dirty="0">
                  <a:solidFill>
                    <a:srgbClr val="333333"/>
                  </a:solidFill>
                  <a:latin typeface="Helvetica"/>
                </a:rPr>
                <a:t> se </a:t>
              </a:r>
              <a:r>
                <a:rPr lang="en-US" sz="800" i="1" dirty="0" err="1" smtClean="0">
                  <a:solidFill>
                    <a:srgbClr val="333333"/>
                  </a:solidFill>
                  <a:latin typeface="Helvetica"/>
                </a:rPr>
                <a:t>están</a:t>
              </a:r>
              <a:r>
                <a:rPr lang="en-US" sz="800" i="1" dirty="0" smtClean="0">
                  <a:solidFill>
                    <a:srgbClr val="333333"/>
                  </a:solidFill>
                  <a:latin typeface="Helvetica"/>
                </a:rPr>
                <a:t> </a:t>
              </a:r>
              <a:r>
                <a:rPr lang="en-US" sz="800" i="1" dirty="0" err="1" smtClean="0">
                  <a:solidFill>
                    <a:srgbClr val="333333"/>
                  </a:solidFill>
                  <a:latin typeface="Helvetica"/>
                </a:rPr>
                <a:t>separando</a:t>
              </a:r>
              <a:r>
                <a:rPr lang="en-US" sz="800" i="1" dirty="0" smtClean="0">
                  <a:solidFill>
                    <a:srgbClr val="333333"/>
                  </a:solidFill>
                  <a:latin typeface="Helvetica"/>
                </a:rPr>
                <a:t>.</a:t>
              </a:r>
              <a:endParaRPr lang="en-US" sz="800" dirty="0">
                <a:effectLst/>
                <a:latin typeface="Times New Roman"/>
                <a:ea typeface="Times New Roman"/>
              </a:endParaRPr>
            </a:p>
          </p:txBody>
        </p:sp>
      </p:grpSp>
      <p:sp>
        <p:nvSpPr>
          <p:cNvPr id="8" name="TextBox 7"/>
          <p:cNvSpPr txBox="1"/>
          <p:nvPr/>
        </p:nvSpPr>
        <p:spPr>
          <a:xfrm>
            <a:off x="533400" y="4953000"/>
            <a:ext cx="2438400" cy="1754327"/>
          </a:xfrm>
          <a:prstGeom prst="rect">
            <a:avLst/>
          </a:prstGeom>
          <a:noFill/>
        </p:spPr>
        <p:txBody>
          <a:bodyPr wrap="square" rtlCol="0">
            <a:spAutoFit/>
          </a:bodyPr>
          <a:lstStyle/>
          <a:p>
            <a:r>
              <a:rPr lang="es-EC" sz="1200" dirty="0" smtClean="0"/>
              <a:t>La cadena de volcanes que se extienden a lo largo del sistema del </a:t>
            </a:r>
            <a:r>
              <a:rPr lang="es-EC" sz="1200" dirty="0" err="1" smtClean="0"/>
              <a:t>Rift</a:t>
            </a:r>
            <a:r>
              <a:rPr lang="es-EC" sz="1200" dirty="0" smtClean="0"/>
              <a:t> de África Oriental es una señal de la fragmentación del continente. En algunas áreas alrededor de los bordes exteriores del sistema del </a:t>
            </a:r>
            <a:r>
              <a:rPr lang="es-EC" sz="1200" dirty="0" err="1" smtClean="0"/>
              <a:t>Rift</a:t>
            </a:r>
            <a:r>
              <a:rPr lang="es-EC" sz="1200" dirty="0" smtClean="0"/>
              <a:t>, la corteza de la Tierra ya se ha abierto, dejando espacio para el magma de las profundidades</a:t>
            </a:r>
            <a:r>
              <a:rPr lang="en-US" sz="1200" dirty="0" smtClean="0"/>
              <a:t>. </a:t>
            </a:r>
            <a:endParaRPr lang="en-US" sz="1200" dirty="0"/>
          </a:p>
        </p:txBody>
      </p:sp>
    </p:spTree>
    <p:extLst>
      <p:ext uri="{BB962C8B-B14F-4D97-AF65-F5344CB8AC3E}">
        <p14:creationId xmlns:p14="http://schemas.microsoft.com/office/powerpoint/2010/main" val="3853502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9395" y="9296400"/>
            <a:ext cx="842010" cy="535517"/>
          </a:xfrm>
        </p:spPr>
        <p:txBody>
          <a:bodyPr/>
          <a:lstStyle/>
          <a:p>
            <a:fld id="{F177B04D-AEB5-43ED-B9BA-B3D1EC9C9067}" type="slidenum">
              <a:rPr lang="en-US" smtClean="0"/>
              <a:pPr/>
              <a:t>26</a:t>
            </a:fld>
            <a:endParaRPr lang="en-US" dirty="0"/>
          </a:p>
        </p:txBody>
      </p:sp>
      <p:sp>
        <p:nvSpPr>
          <p:cNvPr id="5" name="Rectangle 4"/>
          <p:cNvSpPr/>
          <p:nvPr/>
        </p:nvSpPr>
        <p:spPr>
          <a:xfrm>
            <a:off x="266699" y="580466"/>
            <a:ext cx="7391401" cy="9409755"/>
          </a:xfrm>
          <a:prstGeom prst="rect">
            <a:avLst/>
          </a:prstGeom>
        </p:spPr>
        <p:txBody>
          <a:bodyPr wrap="square">
            <a:spAutoFit/>
          </a:bodyPr>
          <a:lstStyle/>
          <a:p>
            <a:pPr algn="ctr">
              <a:lnSpc>
                <a:spcPct val="115000"/>
              </a:lnSpc>
            </a:pPr>
            <a:r>
              <a:rPr lang="en-US" sz="1800" i="1" dirty="0" smtClean="0">
                <a:ea typeface="Calibri"/>
                <a:cs typeface="Times New Roman"/>
              </a:rPr>
              <a:t>Se </a:t>
            </a:r>
            <a:r>
              <a:rPr lang="en-US" sz="1800" i="1" dirty="0" err="1" smtClean="0">
                <a:ea typeface="Calibri"/>
                <a:cs typeface="Times New Roman"/>
              </a:rPr>
              <a:t>agrieta</a:t>
            </a:r>
            <a:endParaRPr lang="en-US" sz="1800" i="1" dirty="0" smtClean="0">
              <a:ea typeface="Calibri"/>
              <a:cs typeface="Times New Roman"/>
            </a:endParaRPr>
          </a:p>
          <a:p>
            <a:pPr algn="ctr">
              <a:lnSpc>
                <a:spcPct val="115000"/>
              </a:lnSpc>
            </a:pPr>
            <a:r>
              <a:rPr lang="en-US" sz="1200" i="1" dirty="0" smtClean="0">
                <a:ea typeface="Calibri"/>
                <a:cs typeface="Times New Roman"/>
              </a:rPr>
              <a:t>Elizabeth Yeo</a:t>
            </a:r>
            <a:endParaRPr lang="en-US" sz="1200" i="1" dirty="0">
              <a:ea typeface="Calibri"/>
              <a:cs typeface="Times New Roman"/>
            </a:endParaRPr>
          </a:p>
          <a:p>
            <a:pPr>
              <a:lnSpc>
                <a:spcPct val="115000"/>
              </a:lnSpc>
            </a:pPr>
            <a:r>
              <a:rPr lang="es-MX" sz="1200" b="1" dirty="0" smtClean="0">
                <a:ea typeface="Calibri"/>
                <a:cs typeface="Times New Roman"/>
              </a:rPr>
              <a:t>Separándose</a:t>
            </a:r>
            <a:endParaRPr lang="es-MX" sz="1200" dirty="0" smtClean="0">
              <a:ea typeface="Calibri"/>
              <a:cs typeface="Times New Roman"/>
            </a:endParaRPr>
          </a:p>
          <a:p>
            <a:pPr>
              <a:lnSpc>
                <a:spcPct val="115000"/>
              </a:lnSpc>
            </a:pPr>
            <a:r>
              <a:rPr lang="es-MX" sz="1200" dirty="0" smtClean="0">
                <a:ea typeface="Calibri"/>
                <a:cs typeface="Times New Roman"/>
              </a:rPr>
              <a:t>Un nuevo océano algún día separará a África.</a:t>
            </a:r>
          </a:p>
          <a:p>
            <a:pPr>
              <a:lnSpc>
                <a:spcPct val="115000"/>
              </a:lnSpc>
            </a:pPr>
            <a:endParaRPr lang="es-MX" sz="1200" dirty="0" smtClean="0">
              <a:ea typeface="Calibri"/>
              <a:cs typeface="Times New Roman"/>
            </a:endParaRPr>
          </a:p>
          <a:p>
            <a:pPr>
              <a:lnSpc>
                <a:spcPct val="115000"/>
              </a:lnSpc>
            </a:pPr>
            <a:r>
              <a:rPr lang="es-MX" sz="1200" dirty="0" smtClean="0">
                <a:ea typeface="Calibri"/>
                <a:cs typeface="Times New Roman"/>
              </a:rPr>
              <a:t>Un grupo de nómadas se llevó un susto hace varios años en un desierto en Etiopía. Una noche, una serie de terremotos hizo temblar el suelo haciendo un ruido fuerte. A la mañana siguiente, los nómadas encontraron que un acantilado de 3 pies se había levantado del suelo detrás de ellos. El evento no era un terremoto cualquiera. Fue un paso en un proceso geológico que está gradualmente creando un nuevo océano en África Oriental. </a:t>
            </a:r>
          </a:p>
          <a:p>
            <a:pPr>
              <a:lnSpc>
                <a:spcPct val="115000"/>
              </a:lnSpc>
            </a:pPr>
            <a:r>
              <a:rPr lang="es-MX" sz="1200" dirty="0" smtClean="0">
                <a:ea typeface="Calibri"/>
                <a:cs typeface="Times New Roman"/>
              </a:rPr>
              <a:t> </a:t>
            </a:r>
          </a:p>
          <a:p>
            <a:pPr>
              <a:lnSpc>
                <a:spcPct val="115000"/>
              </a:lnSpc>
            </a:pPr>
            <a:r>
              <a:rPr lang="es-MX" sz="1200" b="1" dirty="0" smtClean="0">
                <a:ea typeface="Calibri"/>
                <a:cs typeface="Times New Roman"/>
              </a:rPr>
              <a:t>Dispersándose</a:t>
            </a:r>
            <a:endParaRPr lang="es-MX" sz="1200" dirty="0" smtClean="0">
              <a:ea typeface="Calibri"/>
              <a:cs typeface="Times New Roman"/>
            </a:endParaRPr>
          </a:p>
          <a:p>
            <a:pPr>
              <a:lnSpc>
                <a:spcPct val="115000"/>
              </a:lnSpc>
            </a:pPr>
            <a:r>
              <a:rPr lang="es-MX" sz="1200" dirty="0" smtClean="0">
                <a:ea typeface="Calibri"/>
                <a:cs typeface="Times New Roman"/>
              </a:rPr>
              <a:t>La corteza de la Tierra se compone de enormes piezas que encajan entre sí como las piezas de un rompecabezas. Estas piezas, llamadas placas tectónicas, se están moviendo muy lentamente. Algunas placas están chocando entre sí. Algunas se están separando. En el largo período de la historia de la Tierra, los movimientos de las placas han creado montañas, océanos y continentes.</a:t>
            </a:r>
          </a:p>
          <a:p>
            <a:pPr>
              <a:lnSpc>
                <a:spcPct val="115000"/>
              </a:lnSpc>
            </a:pPr>
            <a:r>
              <a:rPr lang="es-MX" sz="1200" dirty="0" smtClean="0">
                <a:ea typeface="Calibri"/>
                <a:cs typeface="Times New Roman"/>
              </a:rPr>
              <a:t> </a:t>
            </a:r>
          </a:p>
          <a:p>
            <a:pPr>
              <a:lnSpc>
                <a:spcPct val="115000"/>
              </a:lnSpc>
              <a:spcAft>
                <a:spcPts val="1000"/>
              </a:spcAft>
            </a:pPr>
            <a:r>
              <a:rPr lang="es-MX" sz="1200" dirty="0" smtClean="0"/>
              <a:t>En el África Oriental, dos grandes placas tectónicas, la </a:t>
            </a:r>
            <a:r>
              <a:rPr lang="es-MX" sz="1200" dirty="0"/>
              <a:t>P</a:t>
            </a:r>
            <a:r>
              <a:rPr lang="es-MX" sz="1200" dirty="0" smtClean="0"/>
              <a:t>laca Africana y la Placa </a:t>
            </a:r>
            <a:r>
              <a:rPr lang="es-MX" sz="1200" dirty="0"/>
              <a:t>Á</a:t>
            </a:r>
            <a:r>
              <a:rPr lang="es-MX" sz="1200" dirty="0" smtClean="0"/>
              <a:t>rabe, se están alejando una de la otra. Cindy </a:t>
            </a:r>
            <a:r>
              <a:rPr lang="es-MX" sz="1200" dirty="0" err="1" smtClean="0"/>
              <a:t>Ebinger</a:t>
            </a:r>
            <a:r>
              <a:rPr lang="es-MX" sz="1200" dirty="0" smtClean="0"/>
              <a:t>, una investigadora en ciencias de la Tierra de Nueva York,  dijo a </a:t>
            </a:r>
            <a:r>
              <a:rPr lang="es-MX" sz="1200" dirty="0" err="1" smtClean="0"/>
              <a:t>ScienceSpin</a:t>
            </a:r>
            <a:r>
              <a:rPr lang="es-MX" sz="1200" dirty="0" smtClean="0"/>
              <a:t>: —Hay una verdadera separación ocurriendo allí.</a:t>
            </a:r>
            <a:endParaRPr lang="es-MX" sz="1200" dirty="0" smtClean="0">
              <a:ea typeface="Calibri"/>
              <a:cs typeface="Times New Roman"/>
            </a:endParaRPr>
          </a:p>
          <a:p>
            <a:pPr>
              <a:lnSpc>
                <a:spcPct val="115000"/>
              </a:lnSpc>
            </a:pPr>
            <a:r>
              <a:rPr lang="es-MX" sz="1200" dirty="0" smtClean="0">
                <a:ea typeface="Calibri"/>
                <a:cs typeface="Times New Roman"/>
              </a:rPr>
              <a:t>Eso no es todo.  A medida que  las dos placas se separan, la Placa </a:t>
            </a:r>
          </a:p>
          <a:p>
            <a:pPr>
              <a:lnSpc>
                <a:spcPct val="115000"/>
              </a:lnSpc>
            </a:pPr>
            <a:r>
              <a:rPr lang="es-MX" sz="1200" dirty="0" smtClean="0">
                <a:ea typeface="Calibri"/>
                <a:cs typeface="Times New Roman"/>
              </a:rPr>
              <a:t>Africana se está dividiendo en dos partes. Una placa tectónica se </a:t>
            </a:r>
          </a:p>
          <a:p>
            <a:pPr>
              <a:lnSpc>
                <a:spcPct val="115000"/>
              </a:lnSpc>
            </a:pPr>
            <a:r>
              <a:rPr lang="es-MX" sz="1200" dirty="0" smtClean="0">
                <a:ea typeface="Calibri"/>
                <a:cs typeface="Times New Roman"/>
              </a:rPr>
              <a:t>está convirtiendo en dos placas. </a:t>
            </a:r>
          </a:p>
          <a:p>
            <a:pPr>
              <a:lnSpc>
                <a:spcPct val="115000"/>
              </a:lnSpc>
            </a:pPr>
            <a:r>
              <a:rPr lang="es-MX" sz="1600" dirty="0" smtClean="0">
                <a:ea typeface="Calibri"/>
                <a:cs typeface="Times New Roman"/>
              </a:rPr>
              <a:t> </a:t>
            </a:r>
            <a:endParaRPr lang="es-MX" sz="4400" dirty="0" smtClean="0">
              <a:ea typeface="Calibri"/>
              <a:cs typeface="Times New Roman"/>
            </a:endParaRPr>
          </a:p>
          <a:p>
            <a:pPr>
              <a:lnSpc>
                <a:spcPct val="115000"/>
              </a:lnSpc>
            </a:pPr>
            <a:r>
              <a:rPr lang="es-MX" sz="1200" dirty="0" smtClean="0">
                <a:ea typeface="Calibri"/>
                <a:cs typeface="Times New Roman"/>
              </a:rPr>
              <a:t>Recientemente, esta actividad tectónica se ha intensificado. En 2005,</a:t>
            </a:r>
          </a:p>
          <a:p>
            <a:pPr>
              <a:lnSpc>
                <a:spcPct val="115000"/>
              </a:lnSpc>
            </a:pPr>
            <a:r>
              <a:rPr lang="es-MX" sz="1200" dirty="0" smtClean="0">
                <a:ea typeface="Calibri"/>
                <a:cs typeface="Times New Roman"/>
              </a:rPr>
              <a:t>el agrietamiento de la placa africana provocó una erupción volcánica</a:t>
            </a:r>
          </a:p>
          <a:p>
            <a:pPr>
              <a:lnSpc>
                <a:spcPct val="115000"/>
              </a:lnSpc>
            </a:pPr>
            <a:r>
              <a:rPr lang="es-MX" sz="1200" dirty="0" smtClean="0">
                <a:ea typeface="Calibri"/>
                <a:cs typeface="Times New Roman"/>
              </a:rPr>
              <a:t>en Etiopía. Esto fue seguido por la serie de terremotos que sintieron </a:t>
            </a:r>
          </a:p>
          <a:p>
            <a:pPr>
              <a:lnSpc>
                <a:spcPct val="115000"/>
              </a:lnSpc>
            </a:pPr>
            <a:r>
              <a:rPr lang="es-MX" sz="1200" dirty="0" smtClean="0">
                <a:ea typeface="Calibri"/>
                <a:cs typeface="Times New Roman"/>
              </a:rPr>
              <a:t>los nómadas. Los terremotos ocurrieron mientras el magma </a:t>
            </a:r>
          </a:p>
          <a:p>
            <a:pPr>
              <a:lnSpc>
                <a:spcPct val="115000"/>
              </a:lnSpc>
            </a:pPr>
            <a:r>
              <a:rPr lang="es-MX" sz="1200" dirty="0" smtClean="0">
                <a:ea typeface="Calibri"/>
                <a:cs typeface="Times New Roman"/>
              </a:rPr>
              <a:t>(roca fundida) ascendía desde las profundidades de la Tierra, abriendo la tierra de par en par. Una serie de grietas, algunas de hasta unos 10 pies de ancho, se abrieron a lo largo de un tramo de 35 millas del desierto en Etiopía. Desde entonces, las grietas han continuado creciendo.</a:t>
            </a:r>
          </a:p>
          <a:p>
            <a:pPr>
              <a:lnSpc>
                <a:spcPct val="115000"/>
              </a:lnSpc>
            </a:pPr>
            <a:r>
              <a:rPr lang="es-MX" sz="1200" dirty="0" smtClean="0">
                <a:ea typeface="Calibri"/>
                <a:cs typeface="Times New Roman"/>
              </a:rPr>
              <a:t> </a:t>
            </a:r>
          </a:p>
          <a:p>
            <a:pPr>
              <a:lnSpc>
                <a:spcPct val="115000"/>
              </a:lnSpc>
            </a:pPr>
            <a:r>
              <a:rPr lang="es-MX" sz="1200" b="1" u="sng" dirty="0" smtClean="0">
                <a:solidFill>
                  <a:srgbClr val="000000"/>
                </a:solidFill>
              </a:rPr>
              <a:t>Un laboratorio natural</a:t>
            </a:r>
          </a:p>
          <a:p>
            <a:pPr>
              <a:lnSpc>
                <a:spcPct val="115000"/>
              </a:lnSpc>
            </a:pPr>
            <a:r>
              <a:rPr lang="es-MX" sz="1200" dirty="0" smtClean="0">
                <a:solidFill>
                  <a:srgbClr val="000000"/>
                </a:solidFill>
              </a:rPr>
              <a:t>La acción tectónica de África ha venido ocurriendo desde hace 30 millones de años. La separación y el agrietamiento fue lo que formó el Mar Rojo, y el Gran Valle del </a:t>
            </a:r>
            <a:r>
              <a:rPr lang="es-MX" sz="1200" dirty="0" err="1" smtClean="0">
                <a:solidFill>
                  <a:srgbClr val="000000"/>
                </a:solidFill>
              </a:rPr>
              <a:t>Rift</a:t>
            </a:r>
            <a:r>
              <a:rPr lang="es-MX" sz="1200" dirty="0" smtClean="0">
                <a:solidFill>
                  <a:srgbClr val="000000"/>
                </a:solidFill>
              </a:rPr>
              <a:t>. El </a:t>
            </a:r>
            <a:r>
              <a:rPr lang="es-MX" sz="1200" i="1" dirty="0" err="1" smtClean="0">
                <a:solidFill>
                  <a:srgbClr val="000000"/>
                </a:solidFill>
              </a:rPr>
              <a:t>rift</a:t>
            </a:r>
            <a:r>
              <a:rPr lang="es-MX" sz="1200" dirty="0" smtClean="0">
                <a:solidFill>
                  <a:srgbClr val="000000"/>
                </a:solidFill>
              </a:rPr>
              <a:t> se extiende al sur desde la parte inferior del Mar Rojo a través de África oriental.</a:t>
            </a:r>
            <a:endParaRPr lang="es-MX" sz="1200" dirty="0" smtClean="0">
              <a:ea typeface="Calibri"/>
              <a:cs typeface="Times New Roman"/>
            </a:endParaRPr>
          </a:p>
          <a:p>
            <a:pPr>
              <a:lnSpc>
                <a:spcPct val="115000"/>
              </a:lnSpc>
            </a:pPr>
            <a:r>
              <a:rPr lang="es-MX" sz="1200" dirty="0" smtClean="0">
                <a:latin typeface="Times New Roman"/>
                <a:ea typeface="Times New Roman"/>
                <a:cs typeface="Times New Roman"/>
              </a:rPr>
              <a:t> </a:t>
            </a:r>
            <a:endParaRPr lang="es-MX" sz="1200" dirty="0" smtClean="0">
              <a:ea typeface="Calibri"/>
              <a:cs typeface="Times New Roman"/>
            </a:endParaRPr>
          </a:p>
          <a:p>
            <a:pPr>
              <a:lnSpc>
                <a:spcPct val="115000"/>
              </a:lnSpc>
            </a:pPr>
            <a:r>
              <a:rPr lang="es-MX" sz="1200" dirty="0" smtClean="0">
                <a:solidFill>
                  <a:srgbClr val="000000"/>
                </a:solidFill>
              </a:rPr>
              <a:t>A medida que los dos lados del valle del </a:t>
            </a:r>
            <a:r>
              <a:rPr lang="es-MX" sz="1200" dirty="0" err="1" smtClean="0">
                <a:solidFill>
                  <a:srgbClr val="000000"/>
                </a:solidFill>
              </a:rPr>
              <a:t>Rift</a:t>
            </a:r>
            <a:r>
              <a:rPr lang="es-MX" sz="1200" dirty="0" smtClean="0">
                <a:solidFill>
                  <a:srgbClr val="000000"/>
                </a:solidFill>
              </a:rPr>
              <a:t> se separan aún más, toda la zona algún día quedará por debajo del nivel del mar. Algún día, el agua del Mar Rojo se precipitará para llenar la grieta. Esto formará un nuevo cuerpo de agua. </a:t>
            </a:r>
            <a:endParaRPr lang="es-MX" sz="1200" dirty="0" smtClean="0">
              <a:ea typeface="Calibri"/>
              <a:cs typeface="Times New Roman"/>
            </a:endParaRPr>
          </a:p>
          <a:p>
            <a:pPr>
              <a:lnSpc>
                <a:spcPct val="115000"/>
              </a:lnSpc>
            </a:pPr>
            <a:endParaRPr lang="es-MX" sz="1200" dirty="0" smtClean="0">
              <a:solidFill>
                <a:srgbClr val="000000"/>
              </a:solidFill>
              <a:cs typeface="Times New Roman"/>
            </a:endParaRPr>
          </a:p>
          <a:p>
            <a:pPr>
              <a:lnSpc>
                <a:spcPct val="115000"/>
              </a:lnSpc>
            </a:pPr>
            <a:r>
              <a:rPr lang="es-MX" sz="1200" dirty="0" smtClean="0">
                <a:solidFill>
                  <a:srgbClr val="000000"/>
                </a:solidFill>
              </a:rPr>
              <a:t>Como en un millón de años, </a:t>
            </a:r>
            <a:r>
              <a:rPr lang="es-MX" sz="1200" dirty="0">
                <a:solidFill>
                  <a:srgbClr val="000000"/>
                </a:solidFill>
              </a:rPr>
              <a:t>o</a:t>
            </a:r>
            <a:r>
              <a:rPr lang="es-MX" sz="1200" dirty="0" smtClean="0">
                <a:solidFill>
                  <a:srgbClr val="000000"/>
                </a:solidFill>
              </a:rPr>
              <a:t> posiblemente antes, el Gran Valle del </a:t>
            </a:r>
            <a:r>
              <a:rPr lang="es-MX" sz="1200" dirty="0" err="1" smtClean="0">
                <a:solidFill>
                  <a:srgbClr val="000000"/>
                </a:solidFill>
              </a:rPr>
              <a:t>Rift</a:t>
            </a:r>
            <a:r>
              <a:rPr lang="es-MX" sz="1200" dirty="0" smtClean="0">
                <a:solidFill>
                  <a:srgbClr val="000000"/>
                </a:solidFill>
              </a:rPr>
              <a:t> se encontrará en el fondo de un océano que dividirá a África en dos. Entonces, algún día, un océano llenará el Gran Valle del </a:t>
            </a:r>
            <a:r>
              <a:rPr lang="es-MX" sz="1200" dirty="0" err="1" smtClean="0">
                <a:solidFill>
                  <a:srgbClr val="000000"/>
                </a:solidFill>
              </a:rPr>
              <a:t>Rift</a:t>
            </a:r>
            <a:r>
              <a:rPr lang="es-MX" sz="1200" dirty="0" smtClean="0">
                <a:solidFill>
                  <a:srgbClr val="000000"/>
                </a:solidFill>
              </a:rPr>
              <a:t> donde África se está separando.</a:t>
            </a:r>
            <a:endParaRPr lang="es-MX" sz="1200" dirty="0">
              <a:ea typeface="Calibri"/>
              <a:cs typeface="Times New Roman"/>
            </a:endParaRPr>
          </a:p>
        </p:txBody>
      </p:sp>
      <p:grpSp>
        <p:nvGrpSpPr>
          <p:cNvPr id="6" name="Group 5"/>
          <p:cNvGrpSpPr/>
          <p:nvPr/>
        </p:nvGrpSpPr>
        <p:grpSpPr>
          <a:xfrm>
            <a:off x="4724400" y="4572000"/>
            <a:ext cx="2286000" cy="2000965"/>
            <a:chOff x="0" y="0"/>
            <a:chExt cx="2105025" cy="1495426"/>
          </a:xfrm>
        </p:grpSpPr>
        <p:pic>
          <p:nvPicPr>
            <p:cNvPr id="7" name="Picture 6"/>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0"/>
              <a:ext cx="2105025" cy="1495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Box 2"/>
            <p:cNvSpPr txBox="1">
              <a:spLocks noChangeArrowheads="1"/>
            </p:cNvSpPr>
            <p:nvPr/>
          </p:nvSpPr>
          <p:spPr bwMode="auto">
            <a:xfrm>
              <a:off x="0" y="1007727"/>
              <a:ext cx="2105025" cy="4876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pPr>
              <a:r>
                <a:rPr lang="es-ES" sz="850" dirty="0">
                  <a:ea typeface="Calibri"/>
                  <a:cs typeface="Times New Roman"/>
                </a:rPr>
                <a:t>Un científico inspecciona una de las muchas grietas estrechas que se abrieron durante una serie de terremotos en Etiopía hace varios años.</a:t>
              </a:r>
              <a:endParaRPr lang="en-US" sz="1100" dirty="0">
                <a:effectLst/>
                <a:latin typeface="Calibri"/>
                <a:ea typeface="Calibri"/>
                <a:cs typeface="Times New Roman"/>
              </a:endParaRPr>
            </a:p>
          </p:txBody>
        </p:sp>
      </p:grpSp>
      <p:sp>
        <p:nvSpPr>
          <p:cNvPr id="9" name="TextBox 8"/>
          <p:cNvSpPr txBox="1"/>
          <p:nvPr/>
        </p:nvSpPr>
        <p:spPr>
          <a:xfrm>
            <a:off x="4901837" y="118801"/>
            <a:ext cx="2743200" cy="923330"/>
          </a:xfrm>
          <a:prstGeom prst="rect">
            <a:avLst/>
          </a:prstGeom>
          <a:noFill/>
        </p:spPr>
        <p:txBody>
          <a:bodyPr wrap="square" rtlCol="0">
            <a:spAutoFit/>
          </a:bodyPr>
          <a:lstStyle/>
          <a:p>
            <a:pPr lvl="0" algn="r"/>
            <a:r>
              <a:rPr lang="es-ES_tradnl" sz="900" dirty="0">
                <a:solidFill>
                  <a:prstClr val="black"/>
                </a:solidFill>
              </a:rPr>
              <a:t>Equivalencia de grado: </a:t>
            </a:r>
            <a:r>
              <a:rPr lang="es-ES_tradnl" sz="900" dirty="0" smtClean="0">
                <a:solidFill>
                  <a:prstClr val="black"/>
                </a:solidFill>
              </a:rPr>
              <a:t>6.9</a:t>
            </a:r>
            <a:endParaRPr lang="es-ES_tradnl" sz="900" dirty="0">
              <a:solidFill>
                <a:prstClr val="black"/>
              </a:solidFill>
            </a:endParaRPr>
          </a:p>
          <a:p>
            <a:pPr lvl="0" algn="r"/>
            <a:r>
              <a:rPr lang="es-ES" sz="900" dirty="0">
                <a:solidFill>
                  <a:prstClr val="black"/>
                </a:solidFill>
              </a:rPr>
              <a:t>Escala </a:t>
            </a:r>
            <a:r>
              <a:rPr lang="es-ES" sz="900" i="1" dirty="0" err="1">
                <a:solidFill>
                  <a:prstClr val="black"/>
                </a:solidFill>
              </a:rPr>
              <a:t>Lexile</a:t>
            </a:r>
            <a:r>
              <a:rPr lang="es-ES" sz="900" dirty="0">
                <a:solidFill>
                  <a:prstClr val="black"/>
                </a:solidFill>
              </a:rPr>
              <a:t>: </a:t>
            </a:r>
            <a:r>
              <a:rPr lang="es-ES" sz="900" dirty="0" smtClean="0">
                <a:solidFill>
                  <a:prstClr val="black"/>
                </a:solidFill>
              </a:rPr>
              <a:t>940L</a:t>
            </a:r>
            <a:endParaRPr lang="es-ES" sz="900" dirty="0">
              <a:solidFill>
                <a:prstClr val="black"/>
              </a:solidFill>
            </a:endParaRPr>
          </a:p>
          <a:p>
            <a:pPr lvl="0" algn="r"/>
            <a:r>
              <a:rPr lang="es-ES" sz="900" dirty="0">
                <a:solidFill>
                  <a:prstClr val="black"/>
                </a:solidFill>
              </a:rPr>
              <a:t>Promedio del largo de la oración: </a:t>
            </a:r>
            <a:r>
              <a:rPr lang="es-ES" sz="900" dirty="0" smtClean="0">
                <a:solidFill>
                  <a:prstClr val="black"/>
                </a:solidFill>
              </a:rPr>
              <a:t>13.40</a:t>
            </a:r>
          </a:p>
          <a:p>
            <a:pPr lvl="0" algn="r"/>
            <a:r>
              <a:rPr lang="es-ES" sz="900" dirty="0" smtClean="0">
                <a:solidFill>
                  <a:prstClr val="black"/>
                </a:solidFill>
              </a:rPr>
              <a:t>Promedio </a:t>
            </a:r>
            <a:r>
              <a:rPr lang="es-ES" sz="900" dirty="0">
                <a:solidFill>
                  <a:prstClr val="black"/>
                </a:solidFill>
              </a:rPr>
              <a:t>de la frecuencia de palabras: </a:t>
            </a:r>
            <a:r>
              <a:rPr lang="es-ES" sz="900" dirty="0" smtClean="0">
                <a:solidFill>
                  <a:prstClr val="black"/>
                </a:solidFill>
              </a:rPr>
              <a:t>3.40</a:t>
            </a:r>
            <a:endParaRPr lang="es-ES" sz="900" dirty="0">
              <a:solidFill>
                <a:prstClr val="black"/>
              </a:solidFill>
            </a:endParaRPr>
          </a:p>
          <a:p>
            <a:pPr lvl="0" algn="r"/>
            <a:r>
              <a:rPr lang="es-ES" sz="900" dirty="0">
                <a:solidFill>
                  <a:prstClr val="black"/>
                </a:solidFill>
              </a:rPr>
              <a:t>Número de palabras: </a:t>
            </a:r>
            <a:r>
              <a:rPr lang="es-ES" sz="900" dirty="0" smtClean="0">
                <a:solidFill>
                  <a:prstClr val="black"/>
                </a:solidFill>
              </a:rPr>
              <a:t>402</a:t>
            </a:r>
            <a:endParaRPr lang="es-ES" sz="900" dirty="0">
              <a:solidFill>
                <a:prstClr val="black"/>
              </a:solidFill>
            </a:endParaRPr>
          </a:p>
          <a:p>
            <a:pPr lvl="0" algn="r"/>
            <a:r>
              <a:rPr lang="x-none" sz="900" b="1" i="1" dirty="0">
                <a:solidFill>
                  <a:prstClr val="black"/>
                </a:solidFill>
              </a:rPr>
              <a:t>Nota: Basado en el texto original en inglés</a:t>
            </a:r>
            <a:endParaRPr lang="en-US" sz="900" dirty="0">
              <a:solidFill>
                <a:schemeClr val="accent3"/>
              </a:solidFill>
            </a:endParaRPr>
          </a:p>
        </p:txBody>
      </p:sp>
    </p:spTree>
    <p:extLst>
      <p:ext uri="{BB962C8B-B14F-4D97-AF65-F5344CB8AC3E}">
        <p14:creationId xmlns:p14="http://schemas.microsoft.com/office/powerpoint/2010/main" val="1796577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7963" y="9296400"/>
            <a:ext cx="842010" cy="535517"/>
          </a:xfrm>
        </p:spPr>
        <p:txBody>
          <a:bodyPr/>
          <a:lstStyle/>
          <a:p>
            <a:fld id="{F177B04D-AEB5-43ED-B9BA-B3D1EC9C9067}" type="slidenum">
              <a:rPr lang="en-US" smtClean="0"/>
              <a:pPr/>
              <a:t>27</a:t>
            </a:fld>
            <a:endParaRPr lang="en-US" dirty="0"/>
          </a:p>
        </p:txBody>
      </p:sp>
      <p:sp>
        <p:nvSpPr>
          <p:cNvPr id="5" name="Rectangle 4"/>
          <p:cNvSpPr/>
          <p:nvPr/>
        </p:nvSpPr>
        <p:spPr>
          <a:xfrm>
            <a:off x="179937" y="609600"/>
            <a:ext cx="7391401" cy="517065"/>
          </a:xfrm>
          <a:prstGeom prst="rect">
            <a:avLst/>
          </a:prstGeom>
        </p:spPr>
        <p:txBody>
          <a:bodyPr wrap="square">
            <a:spAutoFit/>
          </a:bodyPr>
          <a:lstStyle/>
          <a:p>
            <a:pPr>
              <a:lnSpc>
                <a:spcPct val="115000"/>
              </a:lnSpc>
            </a:pPr>
            <a:r>
              <a:rPr lang="en-US" sz="1200" b="1" dirty="0">
                <a:ea typeface="Calibri"/>
                <a:cs typeface="Times New Roman"/>
              </a:rPr>
              <a:t>Cracking </a:t>
            </a:r>
            <a:r>
              <a:rPr lang="en-US" sz="1200" b="1" dirty="0" smtClean="0">
                <a:ea typeface="Calibri"/>
                <a:cs typeface="Times New Roman"/>
              </a:rPr>
              <a:t>Up </a:t>
            </a:r>
            <a:r>
              <a:rPr lang="en-US" sz="1200" i="1" dirty="0" smtClean="0">
                <a:ea typeface="Calibri"/>
                <a:cs typeface="Times New Roman"/>
              </a:rPr>
              <a:t>Continued…</a:t>
            </a:r>
          </a:p>
          <a:p>
            <a:pPr>
              <a:lnSpc>
                <a:spcPct val="115000"/>
              </a:lnSpc>
            </a:pPr>
            <a:endParaRPr lang="en-US" sz="1200" dirty="0">
              <a:ea typeface="Calibri"/>
              <a:cs typeface="Times New Roman"/>
            </a:endParaRPr>
          </a:p>
        </p:txBody>
      </p:sp>
      <p:grpSp>
        <p:nvGrpSpPr>
          <p:cNvPr id="7" name="Group 6"/>
          <p:cNvGrpSpPr/>
          <p:nvPr/>
        </p:nvGrpSpPr>
        <p:grpSpPr>
          <a:xfrm>
            <a:off x="816576" y="2438400"/>
            <a:ext cx="5943600" cy="4849156"/>
            <a:chOff x="914400" y="4495800"/>
            <a:chExt cx="5943600" cy="4849156"/>
          </a:xfrm>
        </p:grpSpPr>
        <p:pic>
          <p:nvPicPr>
            <p:cNvPr id="8" name="Picture 5"/>
            <p:cNvPicPr>
              <a:picLocks noChangeAspect="1" noChangeArrowheads="1"/>
            </p:cNvPicPr>
            <p:nvPr/>
          </p:nvPicPr>
          <p:blipFill rotWithShape="1">
            <a:blip r:embed="rId2">
              <a:grayscl/>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l="53967" t="34926" r="15055" b="9566"/>
            <a:stretch/>
          </p:blipFill>
          <p:spPr bwMode="auto">
            <a:xfrm>
              <a:off x="914400" y="4495800"/>
              <a:ext cx="3776870" cy="3806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descr="Making Deals and Profits in the East African Rift"/>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57600" y="5943600"/>
              <a:ext cx="3200400" cy="3401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559776" y="7463135"/>
            <a:ext cx="3200400" cy="461665"/>
          </a:xfrm>
          <a:prstGeom prst="rect">
            <a:avLst/>
          </a:prstGeom>
          <a:noFill/>
        </p:spPr>
        <p:txBody>
          <a:bodyPr wrap="square" rtlCol="0">
            <a:spAutoFit/>
          </a:bodyPr>
          <a:lstStyle/>
          <a:p>
            <a:r>
              <a:rPr lang="es-ES" sz="1200" dirty="0" smtClean="0">
                <a:solidFill>
                  <a:srgbClr val="000000"/>
                </a:solidFill>
              </a:rPr>
              <a:t>Algún </a:t>
            </a:r>
            <a:r>
              <a:rPr lang="es-ES" sz="1200" dirty="0">
                <a:solidFill>
                  <a:srgbClr val="000000"/>
                </a:solidFill>
              </a:rPr>
              <a:t>día, un océano  llenará el Gran Valle del </a:t>
            </a:r>
            <a:r>
              <a:rPr lang="es-ES" sz="1200" dirty="0" err="1" smtClean="0">
                <a:solidFill>
                  <a:srgbClr val="000000"/>
                </a:solidFill>
              </a:rPr>
              <a:t>Rift</a:t>
            </a:r>
            <a:r>
              <a:rPr lang="es-ES" sz="1200" dirty="0" smtClean="0">
                <a:solidFill>
                  <a:srgbClr val="000000"/>
                </a:solidFill>
              </a:rPr>
              <a:t>, </a:t>
            </a:r>
            <a:r>
              <a:rPr lang="es-ES" sz="1200" dirty="0">
                <a:solidFill>
                  <a:srgbClr val="000000"/>
                </a:solidFill>
              </a:rPr>
              <a:t>donde África se está separando</a:t>
            </a:r>
            <a:r>
              <a:rPr lang="en-US" sz="1200" dirty="0" smtClean="0">
                <a:ea typeface="Calibri"/>
                <a:cs typeface="Times New Roman"/>
              </a:rPr>
              <a:t>.</a:t>
            </a:r>
            <a:endParaRPr lang="en-US" sz="1200" dirty="0">
              <a:ea typeface="Calibri"/>
              <a:cs typeface="Times New Roman"/>
            </a:endParaRPr>
          </a:p>
        </p:txBody>
      </p:sp>
      <p:sp>
        <p:nvSpPr>
          <p:cNvPr id="6" name="TextBox 5"/>
          <p:cNvSpPr txBox="1"/>
          <p:nvPr/>
        </p:nvSpPr>
        <p:spPr>
          <a:xfrm>
            <a:off x="619125" y="1609994"/>
            <a:ext cx="6359843" cy="584775"/>
          </a:xfrm>
          <a:prstGeom prst="rect">
            <a:avLst/>
          </a:prstGeom>
          <a:noFill/>
        </p:spPr>
        <p:txBody>
          <a:bodyPr wrap="square" rtlCol="0">
            <a:spAutoFit/>
          </a:bodyPr>
          <a:lstStyle/>
          <a:p>
            <a:pPr algn="ctr"/>
            <a:r>
              <a:rPr lang="en-US" sz="3200" dirty="0" smtClean="0"/>
              <a:t>La </a:t>
            </a:r>
            <a:r>
              <a:rPr lang="en-US" sz="3200" dirty="0" err="1" smtClean="0"/>
              <a:t>separación</a:t>
            </a:r>
            <a:r>
              <a:rPr lang="en-US" sz="3200" dirty="0" smtClean="0"/>
              <a:t> de </a:t>
            </a:r>
            <a:r>
              <a:rPr lang="en-US" sz="3200" dirty="0" err="1"/>
              <a:t>África</a:t>
            </a:r>
            <a:endParaRPr lang="en-US" sz="3200" dirty="0"/>
          </a:p>
        </p:txBody>
      </p:sp>
    </p:spTree>
    <p:extLst>
      <p:ext uri="{BB962C8B-B14F-4D97-AF65-F5344CB8AC3E}">
        <p14:creationId xmlns:p14="http://schemas.microsoft.com/office/powerpoint/2010/main" val="687922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9325225"/>
            <a:ext cx="842010" cy="535517"/>
          </a:xfrm>
        </p:spPr>
        <p:txBody>
          <a:bodyPr/>
          <a:lstStyle/>
          <a:p>
            <a:fld id="{F177B04D-AEB5-43ED-B9BA-B3D1EC9C9067}" type="slidenum">
              <a:rPr lang="en-US" smtClean="0"/>
              <a:pPr/>
              <a:t>28</a:t>
            </a:fld>
            <a:endParaRPr lang="en-US" dirty="0"/>
          </a:p>
        </p:txBody>
      </p:sp>
      <p:cxnSp>
        <p:nvCxnSpPr>
          <p:cNvPr id="10" name="Straight Connector 9"/>
          <p:cNvCxnSpPr/>
          <p:nvPr/>
        </p:nvCxnSpPr>
        <p:spPr>
          <a:xfrm>
            <a:off x="382788"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63788" y="685800"/>
            <a:ext cx="6322812" cy="3119087"/>
            <a:chOff x="687588" y="817000"/>
            <a:chExt cx="6322812" cy="3119087"/>
          </a:xfrm>
          <a:noFill/>
        </p:grpSpPr>
        <p:sp>
          <p:nvSpPr>
            <p:cNvPr id="7" name="Rectangle 6"/>
            <p:cNvSpPr/>
            <p:nvPr/>
          </p:nvSpPr>
          <p:spPr>
            <a:xfrm>
              <a:off x="687588" y="817000"/>
              <a:ext cx="6322812" cy="3119087"/>
            </a:xfrm>
            <a:prstGeom prst="rect">
              <a:avLst/>
            </a:prstGeom>
            <a:noFill/>
          </p:spPr>
          <p:txBody>
            <a:bodyPr wrap="square" lIns="101881" tIns="50941" rIns="101881" bIns="50941">
              <a:spAutoFit/>
            </a:bodyPr>
            <a:lstStyle/>
            <a:p>
              <a:pPr marL="401638" lvl="0" indent="-342900">
                <a:buAutoNum type="arabicPeriod"/>
              </a:pPr>
              <a:r>
                <a:rPr lang="es-ES" sz="1400" b="1" dirty="0" smtClean="0">
                  <a:solidFill>
                    <a:prstClr val="black"/>
                  </a:solidFill>
                  <a:latin typeface="Helvetica" pitchFamily="34" charset="0"/>
                  <a:cs typeface="Helvetica" pitchFamily="34" charset="0"/>
                </a:rPr>
                <a:t>¿Qué </a:t>
              </a:r>
              <a:r>
                <a:rPr lang="es-ES" sz="1400" b="1" dirty="0">
                  <a:solidFill>
                    <a:prstClr val="black"/>
                  </a:solidFill>
                  <a:latin typeface="Helvetica" pitchFamily="34" charset="0"/>
                  <a:cs typeface="Helvetica" pitchFamily="34" charset="0"/>
                </a:rPr>
                <a:t>información </a:t>
              </a:r>
              <a:r>
                <a:rPr lang="es-ES" sz="1400" b="1" dirty="0" smtClean="0">
                  <a:solidFill>
                    <a:prstClr val="black"/>
                  </a:solidFill>
                  <a:latin typeface="Helvetica" pitchFamily="34" charset="0"/>
                  <a:cs typeface="Helvetica" pitchFamily="34" charset="0"/>
                </a:rPr>
                <a:t>fue </a:t>
              </a:r>
              <a:r>
                <a:rPr lang="es-ES" sz="1400" b="1" dirty="0">
                  <a:solidFill>
                    <a:prstClr val="black"/>
                  </a:solidFill>
                  <a:latin typeface="Helvetica" pitchFamily="34" charset="0"/>
                  <a:cs typeface="Helvetica" pitchFamily="34" charset="0"/>
                </a:rPr>
                <a:t>la razón más probable para que los estudiantes cambiaran </a:t>
              </a:r>
              <a:r>
                <a:rPr lang="es-ES" sz="1400" b="1" dirty="0" smtClean="0">
                  <a:solidFill>
                    <a:prstClr val="black"/>
                  </a:solidFill>
                  <a:latin typeface="Helvetica" pitchFamily="34" charset="0"/>
                  <a:cs typeface="Helvetica" pitchFamily="34" charset="0"/>
                </a:rPr>
                <a:t>la manera de ver </a:t>
              </a:r>
              <a:r>
                <a:rPr lang="es-ES" sz="1400" b="1" dirty="0">
                  <a:solidFill>
                    <a:prstClr val="black"/>
                  </a:solidFill>
                  <a:latin typeface="Helvetica" pitchFamily="34" charset="0"/>
                  <a:cs typeface="Helvetica" pitchFamily="34" charset="0"/>
                </a:rPr>
                <a:t>los </a:t>
              </a:r>
              <a:r>
                <a:rPr lang="es-ES" sz="1400" b="1" dirty="0" smtClean="0">
                  <a:solidFill>
                    <a:prstClr val="black"/>
                  </a:solidFill>
                  <a:latin typeface="Helvetica" pitchFamily="34" charset="0"/>
                  <a:cs typeface="Helvetica" pitchFamily="34" charset="0"/>
                </a:rPr>
                <a:t>simulacros de </a:t>
              </a:r>
              <a:r>
                <a:rPr lang="es-ES" sz="1400" b="1" dirty="0">
                  <a:solidFill>
                    <a:prstClr val="black"/>
                  </a:solidFill>
                  <a:latin typeface="Helvetica" pitchFamily="34" charset="0"/>
                  <a:cs typeface="Helvetica" pitchFamily="34" charset="0"/>
                </a:rPr>
                <a:t>terremotos</a:t>
              </a:r>
              <a:r>
                <a:rPr lang="es-ES" sz="1400" b="1" dirty="0" smtClean="0">
                  <a:solidFill>
                    <a:prstClr val="black"/>
                  </a:solidFill>
                  <a:latin typeface="Helvetica" pitchFamily="34" charset="0"/>
                  <a:cs typeface="Helvetica" pitchFamily="34" charset="0"/>
                </a:rPr>
                <a:t>?</a:t>
              </a:r>
              <a:r>
                <a:rPr lang="en-US" sz="1400" b="1" dirty="0" smtClean="0">
                  <a:solidFill>
                    <a:prstClr val="black"/>
                  </a:solidFill>
                  <a:latin typeface="Helvetica" pitchFamily="34" charset="0"/>
                  <a:cs typeface="Helvetica" pitchFamily="34" charset="0"/>
                </a:rPr>
                <a:t>  </a:t>
              </a:r>
            </a:p>
            <a:p>
              <a:pPr marL="60236" lvl="0"/>
              <a:endParaRPr lang="en-US" sz="1400" b="1" dirty="0">
                <a:solidFill>
                  <a:prstClr val="black"/>
                </a:solidFill>
                <a:latin typeface="Helvetica" pitchFamily="34" charset="0"/>
                <a:cs typeface="Helvetica" pitchFamily="34" charset="0"/>
              </a:endParaRPr>
            </a:p>
            <a:p>
              <a:pPr marL="744538" indent="-357188">
                <a:buFont typeface="+mj-lt"/>
                <a:buAutoNum type="alphaUcPeriod"/>
              </a:pPr>
              <a:r>
                <a:rPr lang="es-ES" sz="1400" dirty="0">
                  <a:latin typeface="Helvetica" pitchFamily="34" charset="0"/>
                  <a:cs typeface="Helvetica" pitchFamily="34" charset="0"/>
                </a:rPr>
                <a:t>La Sra. Miller les preguntó si habían oído hablar de las placas tectónicas</a:t>
              </a:r>
              <a:r>
                <a:rPr lang="en-US" sz="1400" dirty="0" smtClean="0">
                  <a:latin typeface="Helvetica" pitchFamily="34" charset="0"/>
                  <a:cs typeface="Helvetica" pitchFamily="34" charset="0"/>
                </a:rPr>
                <a:t>.</a:t>
              </a:r>
            </a:p>
            <a:p>
              <a:pPr marL="744538" indent="-357188">
                <a:buFont typeface="+mj-lt"/>
                <a:buAutoNum type="alphaUcPeriod"/>
              </a:pPr>
              <a:endParaRPr lang="en-US" sz="1400" dirty="0">
                <a:latin typeface="Helvetica" pitchFamily="34" charset="0"/>
                <a:cs typeface="Helvetica" pitchFamily="34" charset="0"/>
              </a:endParaRPr>
            </a:p>
            <a:p>
              <a:pPr marL="744538" indent="-357188">
                <a:buFont typeface="+mj-lt"/>
                <a:buAutoNum type="alphaUcPeriod"/>
              </a:pPr>
              <a:r>
                <a:rPr lang="es-ES" sz="1400" dirty="0">
                  <a:latin typeface="Helvetica" pitchFamily="34" charset="0"/>
                  <a:cs typeface="Helvetica" pitchFamily="34" charset="0"/>
                </a:rPr>
                <a:t>La Tierra ha ido cambiando desde el principio de los tiempos</a:t>
              </a:r>
              <a:r>
                <a:rPr lang="en-US" sz="1400" dirty="0" smtClean="0">
                  <a:latin typeface="Helvetica" pitchFamily="34" charset="0"/>
                  <a:cs typeface="Helvetica" pitchFamily="34" charset="0"/>
                </a:rPr>
                <a:t>.</a:t>
              </a:r>
            </a:p>
            <a:p>
              <a:pPr marL="744538" indent="-357188">
                <a:buFont typeface="+mj-lt"/>
                <a:buAutoNum type="alphaUcPeriod"/>
              </a:pPr>
              <a:endParaRPr lang="en-US" sz="1400" dirty="0">
                <a:latin typeface="Helvetica" pitchFamily="34" charset="0"/>
                <a:cs typeface="Helvetica" pitchFamily="34" charset="0"/>
              </a:endParaRPr>
            </a:p>
            <a:p>
              <a:pPr marL="744538" indent="-357188">
                <a:buFont typeface="+mj-lt"/>
                <a:buAutoNum type="alphaUcPeriod"/>
              </a:pPr>
              <a:r>
                <a:rPr lang="es-ES" sz="1400" dirty="0">
                  <a:latin typeface="Helvetica" pitchFamily="34" charset="0"/>
                  <a:cs typeface="Helvetica" pitchFamily="34" charset="0"/>
                </a:rPr>
                <a:t>Muchas ciudades están en las líneas de las </a:t>
              </a:r>
              <a:r>
                <a:rPr lang="es-ES" sz="1400" dirty="0" smtClean="0">
                  <a:latin typeface="Helvetica" pitchFamily="34" charset="0"/>
                  <a:cs typeface="Helvetica" pitchFamily="34" charset="0"/>
                </a:rPr>
                <a:t>fallas tectónicas </a:t>
              </a:r>
              <a:r>
                <a:rPr lang="es-ES" sz="1400" dirty="0">
                  <a:latin typeface="Helvetica" pitchFamily="34" charset="0"/>
                  <a:cs typeface="Helvetica" pitchFamily="34" charset="0"/>
                </a:rPr>
                <a:t>donde los terremotos son propensos a ocurrir</a:t>
              </a:r>
              <a:r>
                <a:rPr lang="en-US" sz="1400" dirty="0" smtClean="0">
                  <a:latin typeface="Helvetica" pitchFamily="34" charset="0"/>
                  <a:cs typeface="Helvetica" pitchFamily="34" charset="0"/>
                </a:rPr>
                <a:t>.</a:t>
              </a:r>
            </a:p>
            <a:p>
              <a:pPr marL="744538" indent="-357188">
                <a:buFont typeface="+mj-lt"/>
                <a:buAutoNum type="alphaUcPeriod"/>
              </a:pPr>
              <a:endParaRPr lang="en-US" sz="1400" dirty="0">
                <a:latin typeface="Helvetica" pitchFamily="34" charset="0"/>
                <a:cs typeface="Helvetica" pitchFamily="34" charset="0"/>
              </a:endParaRPr>
            </a:p>
            <a:p>
              <a:pPr marL="744538" indent="-357188">
                <a:buFont typeface="+mj-lt"/>
                <a:buAutoNum type="alphaUcPeriod"/>
              </a:pPr>
              <a:r>
                <a:rPr lang="es-ES" sz="1400" dirty="0">
                  <a:latin typeface="Helvetica" pitchFamily="34" charset="0"/>
                  <a:cs typeface="Helvetica" pitchFamily="34" charset="0"/>
                </a:rPr>
                <a:t>Los estudiantes aprendieron que era muy posible que su propia ciudad tendría un terremoto de gran magnitud</a:t>
              </a:r>
              <a:r>
                <a:rPr lang="en-US" sz="1400" dirty="0" smtClean="0">
                  <a:latin typeface="Helvetica" pitchFamily="34" charset="0"/>
                  <a:cs typeface="Helvetica" pitchFamily="34" charset="0"/>
                </a:rPr>
                <a:t>.</a:t>
              </a:r>
            </a:p>
          </p:txBody>
        </p:sp>
        <p:grpSp>
          <p:nvGrpSpPr>
            <p:cNvPr id="3" name="Group 2"/>
            <p:cNvGrpSpPr/>
            <p:nvPr/>
          </p:nvGrpSpPr>
          <p:grpSpPr>
            <a:xfrm>
              <a:off x="832889" y="1768139"/>
              <a:ext cx="250426" cy="1857375"/>
              <a:chOff x="759050" y="2519253"/>
              <a:chExt cx="250426" cy="1857375"/>
            </a:xfrm>
            <a:grpFill/>
          </p:grpSpPr>
          <p:sp>
            <p:nvSpPr>
              <p:cNvPr id="11" name="Oval 10"/>
              <p:cNvSpPr/>
              <p:nvPr/>
            </p:nvSpPr>
            <p:spPr>
              <a:xfrm>
                <a:off x="759050" y="3098478"/>
                <a:ext cx="242888" cy="239486"/>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759050" y="3518568"/>
                <a:ext cx="242888" cy="239486"/>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759050" y="2519253"/>
                <a:ext cx="242888" cy="239486"/>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766588" y="4137142"/>
                <a:ext cx="242888" cy="239486"/>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sp>
        <p:nvSpPr>
          <p:cNvPr id="29" name="Rectangle 28"/>
          <p:cNvSpPr/>
          <p:nvPr/>
        </p:nvSpPr>
        <p:spPr>
          <a:xfrm>
            <a:off x="792363" y="5842910"/>
            <a:ext cx="6067274" cy="2688200"/>
          </a:xfrm>
          <a:prstGeom prst="rect">
            <a:avLst/>
          </a:prstGeom>
        </p:spPr>
        <p:txBody>
          <a:bodyPr wrap="square" lIns="101881" tIns="50941" rIns="101881" bIns="50941">
            <a:spAutoFit/>
          </a:bodyPr>
          <a:lstStyle/>
          <a:p>
            <a:pPr marL="403136" indent="-342900">
              <a:buAutoNum type="arabicPeriod" startAt="2"/>
            </a:pPr>
            <a:r>
              <a:rPr lang="es-ES" sz="1400" b="1" dirty="0">
                <a:latin typeface="Helvetica" pitchFamily="34" charset="0"/>
                <a:cs typeface="Helvetica" pitchFamily="34" charset="0"/>
              </a:rPr>
              <a:t>¿Qué acontecimientos llevaron a los geólogos a la conclusión de que las placas africana y arábiga se estaban separando? Selecciona todas las que correspondan</a:t>
            </a:r>
            <a:r>
              <a:rPr lang="en-US" sz="1400" b="1" dirty="0" smtClean="0">
                <a:latin typeface="Helvetica" pitchFamily="34" charset="0"/>
                <a:cs typeface="Helvetica" pitchFamily="34" charset="0"/>
              </a:rPr>
              <a:t>. </a:t>
            </a:r>
          </a:p>
          <a:p>
            <a:pPr marL="403136" indent="-342900">
              <a:buAutoNum type="arabicPeriod" startAt="2"/>
            </a:pPr>
            <a:endParaRPr lang="en-US" sz="1400" dirty="0" smtClean="0">
              <a:latin typeface="Helvetica" pitchFamily="34" charset="0"/>
              <a:cs typeface="Helvetica" pitchFamily="34" charset="0"/>
            </a:endParaRPr>
          </a:p>
          <a:p>
            <a:pPr marL="744538" indent="-342900">
              <a:buAutoNum type="alphaUcPeriod"/>
            </a:pPr>
            <a:r>
              <a:rPr lang="es-ES" sz="1400" dirty="0">
                <a:latin typeface="Helvetica" pitchFamily="34" charset="0"/>
                <a:cs typeface="Helvetica" pitchFamily="34" charset="0"/>
              </a:rPr>
              <a:t>Los geólogos estaban sorprendidos y asustados por las grietas</a:t>
            </a:r>
            <a:r>
              <a:rPr lang="en-US" sz="1400" dirty="0" smtClean="0">
                <a:latin typeface="Helvetica" pitchFamily="34" charset="0"/>
                <a:cs typeface="Helvetica" pitchFamily="34" charset="0"/>
              </a:rPr>
              <a:t>.</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s-ES" sz="1400" dirty="0">
                <a:latin typeface="Helvetica" pitchFamily="34" charset="0"/>
                <a:cs typeface="Helvetica" pitchFamily="34" charset="0"/>
              </a:rPr>
              <a:t>Los ríos estaban cambiando de curso y las montañas se estaban </a:t>
            </a:r>
            <a:r>
              <a:rPr lang="es-ES" sz="1400" dirty="0" smtClean="0">
                <a:latin typeface="Helvetica" pitchFamily="34" charset="0"/>
                <a:cs typeface="Helvetica" pitchFamily="34" charset="0"/>
              </a:rPr>
              <a:t>elevando </a:t>
            </a:r>
            <a:r>
              <a:rPr lang="es-ES" sz="1400" dirty="0">
                <a:latin typeface="Helvetica" pitchFamily="34" charset="0"/>
                <a:cs typeface="Helvetica" pitchFamily="34" charset="0"/>
              </a:rPr>
              <a:t>hacia el cielo</a:t>
            </a:r>
            <a:r>
              <a:rPr lang="en-US" sz="1400" dirty="0" smtClean="0">
                <a:latin typeface="Helvetica" pitchFamily="34" charset="0"/>
                <a:cs typeface="Helvetica" pitchFamily="34" charset="0"/>
              </a:rPr>
              <a:t>.</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s-ES" sz="1400" dirty="0" smtClean="0">
                <a:latin typeface="Helvetica" pitchFamily="34" charset="0"/>
                <a:cs typeface="Helvetica" pitchFamily="34" charset="0"/>
              </a:rPr>
              <a:t>Durante varios </a:t>
            </a:r>
            <a:r>
              <a:rPr lang="es-ES" sz="1400" dirty="0">
                <a:latin typeface="Helvetica" pitchFamily="34" charset="0"/>
                <a:cs typeface="Helvetica" pitchFamily="34" charset="0"/>
              </a:rPr>
              <a:t>meses, cientos de grietas se abrieron en la tierra</a:t>
            </a:r>
            <a:r>
              <a:rPr lang="en-US" sz="1400" dirty="0" smtClean="0">
                <a:latin typeface="Helvetica" pitchFamily="34" charset="0"/>
                <a:cs typeface="Helvetica" pitchFamily="34" charset="0"/>
              </a:rPr>
              <a:t>.</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s-ES" sz="1400" dirty="0" smtClean="0">
                <a:latin typeface="Helvetica" pitchFamily="34" charset="0"/>
                <a:cs typeface="Helvetica" pitchFamily="34" charset="0"/>
              </a:rPr>
              <a:t>Rastros de </a:t>
            </a:r>
            <a:r>
              <a:rPr lang="es-ES" sz="1400" dirty="0">
                <a:latin typeface="Helvetica" pitchFamily="34" charset="0"/>
                <a:cs typeface="Helvetica" pitchFamily="34" charset="0"/>
              </a:rPr>
              <a:t>recientes erupciones </a:t>
            </a:r>
            <a:r>
              <a:rPr lang="es-ES" sz="1400" dirty="0" smtClean="0">
                <a:latin typeface="Helvetica" pitchFamily="34" charset="0"/>
                <a:cs typeface="Helvetica" pitchFamily="34" charset="0"/>
              </a:rPr>
              <a:t>volcánicas también son </a:t>
            </a:r>
            <a:r>
              <a:rPr lang="es-ES" sz="1400" dirty="0">
                <a:latin typeface="Helvetica" pitchFamily="34" charset="0"/>
                <a:cs typeface="Helvetica" pitchFamily="34" charset="0"/>
              </a:rPr>
              <a:t>visibles</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grpSp>
        <p:nvGrpSpPr>
          <p:cNvPr id="5" name="Group 4"/>
          <p:cNvGrpSpPr/>
          <p:nvPr/>
        </p:nvGrpSpPr>
        <p:grpSpPr>
          <a:xfrm>
            <a:off x="899016" y="6714210"/>
            <a:ext cx="260499" cy="1712917"/>
            <a:chOff x="876694" y="6846768"/>
            <a:chExt cx="260499" cy="1712917"/>
          </a:xfrm>
        </p:grpSpPr>
        <p:sp>
          <p:nvSpPr>
            <p:cNvPr id="30" name="Oval 29"/>
            <p:cNvSpPr/>
            <p:nvPr/>
          </p:nvSpPr>
          <p:spPr>
            <a:xfrm>
              <a:off x="886767" y="72734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894305" y="684676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876694" y="832019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876694" y="792309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 name="Table 1"/>
          <p:cNvGraphicFramePr>
            <a:graphicFrameLocks noGrp="1"/>
          </p:cNvGraphicFramePr>
          <p:nvPr>
            <p:extLst>
              <p:ext uri="{D42A27DB-BD31-4B8C-83A1-F6EECF244321}">
                <p14:modId xmlns:p14="http://schemas.microsoft.com/office/powerpoint/2010/main" val="2958775422"/>
              </p:ext>
            </p:extLst>
          </p:nvPr>
        </p:nvGraphicFramePr>
        <p:xfrm>
          <a:off x="5029200" y="4648200"/>
          <a:ext cx="2185988" cy="839734"/>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RL.6.3</a:t>
                      </a:r>
                      <a:endParaRPr lang="en-US" sz="800" dirty="0">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15115">
                <a:tc>
                  <a:txBody>
                    <a:bodyPr/>
                    <a:lstStyle/>
                    <a:p>
                      <a:pPr marL="0" marR="0">
                        <a:lnSpc>
                          <a:spcPct val="115000"/>
                        </a:lnSpc>
                        <a:spcBef>
                          <a:spcPts val="0"/>
                        </a:spcBef>
                        <a:spcAft>
                          <a:spcPts val="1200"/>
                        </a:spcAft>
                      </a:pPr>
                      <a:r>
                        <a:rPr lang="es-ES" sz="800" b="0" i="0" dirty="0" smtClean="0">
                          <a:solidFill>
                            <a:srgbClr val="202020"/>
                          </a:solidFill>
                          <a:effectLst/>
                          <a:latin typeface="+mn-lt"/>
                        </a:rPr>
                        <a:t>Describen cómo un cuento determinado o la trama de una obra de teatro se desarrolla en una serie de episodios. Describen también cómo responden o cambian los personajes a medida que la trama se va desarrollando.</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428309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61040" y="9255510"/>
            <a:ext cx="842010" cy="535517"/>
          </a:xfrm>
        </p:spPr>
        <p:txBody>
          <a:bodyPr/>
          <a:lstStyle/>
          <a:p>
            <a:fld id="{F177B04D-AEB5-43ED-B9BA-B3D1EC9C9067}" type="slidenum">
              <a:rPr lang="en-US" smtClean="0"/>
              <a:pPr/>
              <a:t>29</a:t>
            </a:fld>
            <a:endParaRPr lang="en-US" dirty="0"/>
          </a:p>
        </p:txBody>
      </p:sp>
      <p:cxnSp>
        <p:nvCxnSpPr>
          <p:cNvPr id="10" name="Straight Connector 9"/>
          <p:cNvCxnSpPr/>
          <p:nvPr/>
        </p:nvCxnSpPr>
        <p:spPr>
          <a:xfrm>
            <a:off x="57204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38200" y="677756"/>
            <a:ext cx="6248400" cy="3119087"/>
          </a:xfrm>
          <a:prstGeom prst="rect">
            <a:avLst/>
          </a:prstGeom>
        </p:spPr>
        <p:txBody>
          <a:bodyPr wrap="square" lIns="101881" tIns="50941" rIns="101881" bIns="50941">
            <a:spAutoFit/>
          </a:bodyPr>
          <a:lstStyle/>
          <a:p>
            <a:pPr marL="403136" lvl="0" indent="-342900">
              <a:buAutoNum type="arabicPeriod" startAt="3"/>
            </a:pPr>
            <a:r>
              <a:rPr lang="es-ES" sz="1400" b="1" dirty="0">
                <a:solidFill>
                  <a:prstClr val="black"/>
                </a:solidFill>
                <a:latin typeface="Helvetica" pitchFamily="34" charset="0"/>
                <a:cs typeface="Helvetica" pitchFamily="34" charset="0"/>
              </a:rPr>
              <a:t>¿Cuál fue el principal propósito del autor para escribir el texto </a:t>
            </a:r>
            <a:r>
              <a:rPr lang="es-ES" sz="1400" i="1" dirty="0">
                <a:solidFill>
                  <a:prstClr val="black"/>
                </a:solidFill>
                <a:latin typeface="Helvetica" pitchFamily="34" charset="0"/>
                <a:cs typeface="Helvetica" pitchFamily="34" charset="0"/>
              </a:rPr>
              <a:t>Simulacro de  terremoto</a:t>
            </a:r>
            <a:r>
              <a:rPr lang="es-ES" sz="1400" b="1" dirty="0">
                <a:solidFill>
                  <a:prstClr val="black"/>
                </a:solidFill>
                <a:latin typeface="Helvetica" pitchFamily="34" charset="0"/>
                <a:cs typeface="Helvetica" pitchFamily="34" charset="0"/>
              </a:rPr>
              <a:t>?</a:t>
            </a:r>
            <a:r>
              <a:rPr lang="en-US" sz="1400" dirty="0" smtClean="0">
                <a:solidFill>
                  <a:prstClr val="black"/>
                </a:solidFill>
                <a:latin typeface="Helvetica" pitchFamily="34" charset="0"/>
                <a:cs typeface="Helvetica" pitchFamily="34" charset="0"/>
              </a:rPr>
              <a:t> </a:t>
            </a:r>
          </a:p>
          <a:p>
            <a:pPr marL="60236" lvl="0"/>
            <a:r>
              <a:rPr lang="en-US" sz="1400" dirty="0" smtClean="0">
                <a:solidFill>
                  <a:prstClr val="black"/>
                </a:solidFill>
                <a:latin typeface="Helvetica" pitchFamily="34" charset="0"/>
                <a:cs typeface="Helvetica" pitchFamily="34" charset="0"/>
              </a:rPr>
              <a:t>     </a:t>
            </a:r>
            <a:endParaRPr lang="en-US" sz="1400" b="1" dirty="0">
              <a:solidFill>
                <a:prstClr val="black"/>
              </a:solidFill>
              <a:latin typeface="Helvetica" pitchFamily="34" charset="0"/>
              <a:cs typeface="Helvetica" pitchFamily="34" charset="0"/>
            </a:endParaRPr>
          </a:p>
          <a:p>
            <a:pPr marL="744538" indent="-357188">
              <a:buFont typeface="+mj-lt"/>
              <a:buAutoNum type="alphaUcPeriod"/>
            </a:pPr>
            <a:r>
              <a:rPr lang="es-ES" sz="1400" dirty="0">
                <a:latin typeface="Helvetica" pitchFamily="34" charset="0"/>
                <a:cs typeface="Helvetica" pitchFamily="34" charset="0"/>
              </a:rPr>
              <a:t>El autor está describiendo lo que </a:t>
            </a:r>
            <a:r>
              <a:rPr lang="es-ES" sz="1400" dirty="0" smtClean="0">
                <a:latin typeface="Helvetica" pitchFamily="34" charset="0"/>
                <a:cs typeface="Helvetica" pitchFamily="34" charset="0"/>
              </a:rPr>
              <a:t>le ocurre a </a:t>
            </a:r>
            <a:r>
              <a:rPr lang="es-ES" sz="1400" dirty="0">
                <a:latin typeface="Helvetica" pitchFamily="34" charset="0"/>
                <a:cs typeface="Helvetica" pitchFamily="34" charset="0"/>
              </a:rPr>
              <a:t>la </a:t>
            </a:r>
            <a:r>
              <a:rPr lang="es-ES" sz="1400" dirty="0" smtClean="0">
                <a:latin typeface="Helvetica" pitchFamily="34" charset="0"/>
                <a:cs typeface="Helvetica" pitchFamily="34" charset="0"/>
              </a:rPr>
              <a:t>tierra </a:t>
            </a:r>
            <a:r>
              <a:rPr lang="es-ES" sz="1400" dirty="0">
                <a:latin typeface="Helvetica" pitchFamily="34" charset="0"/>
                <a:cs typeface="Helvetica" pitchFamily="34" charset="0"/>
              </a:rPr>
              <a:t>durante un terremoto</a:t>
            </a:r>
            <a:r>
              <a:rPr lang="en-US" sz="1400" dirty="0" smtClean="0">
                <a:latin typeface="Helvetica" pitchFamily="34" charset="0"/>
                <a:cs typeface="Helvetica" pitchFamily="34" charset="0"/>
              </a:rPr>
              <a:t>.</a:t>
            </a:r>
          </a:p>
          <a:p>
            <a:pPr marL="744538" indent="-357188">
              <a:buFont typeface="+mj-lt"/>
              <a:buAutoNum type="alphaUcPeriod"/>
            </a:pPr>
            <a:endParaRPr lang="en-US" sz="1400" dirty="0">
              <a:latin typeface="Helvetica" pitchFamily="34" charset="0"/>
              <a:cs typeface="Helvetica" pitchFamily="34" charset="0"/>
            </a:endParaRPr>
          </a:p>
          <a:p>
            <a:pPr marL="744538" indent="-357188">
              <a:buFont typeface="+mj-lt"/>
              <a:buAutoNum type="alphaUcPeriod"/>
            </a:pPr>
            <a:r>
              <a:rPr lang="es-ES" sz="1400" dirty="0">
                <a:latin typeface="Helvetica" pitchFamily="34" charset="0"/>
                <a:cs typeface="Helvetica" pitchFamily="34" charset="0"/>
              </a:rPr>
              <a:t>El autor está convenciendo al lector de que los terremotos dañan a las ciudades</a:t>
            </a:r>
            <a:r>
              <a:rPr lang="en-US" sz="1400" dirty="0" smtClean="0">
                <a:latin typeface="Helvetica" pitchFamily="34" charset="0"/>
                <a:cs typeface="Helvetica" pitchFamily="34" charset="0"/>
              </a:rPr>
              <a:t>.</a:t>
            </a:r>
          </a:p>
          <a:p>
            <a:pPr marL="744538" indent="-357188">
              <a:buFont typeface="+mj-lt"/>
              <a:buAutoNum type="alphaUcPeriod"/>
            </a:pPr>
            <a:endParaRPr lang="en-US" sz="1400" dirty="0">
              <a:latin typeface="Helvetica" pitchFamily="34" charset="0"/>
              <a:cs typeface="Helvetica" pitchFamily="34" charset="0"/>
            </a:endParaRPr>
          </a:p>
          <a:p>
            <a:pPr marL="744538" indent="-357188">
              <a:buFont typeface="+mj-lt"/>
              <a:buAutoNum type="alphaUcPeriod"/>
            </a:pPr>
            <a:r>
              <a:rPr lang="en-US" sz="1400" dirty="0">
                <a:latin typeface="Helvetica" pitchFamily="34" charset="0"/>
                <a:cs typeface="Helvetica" pitchFamily="34" charset="0"/>
              </a:rPr>
              <a:t> </a:t>
            </a:r>
            <a:r>
              <a:rPr lang="es-ES" sz="1400" dirty="0">
                <a:latin typeface="Helvetica" pitchFamily="34" charset="0"/>
                <a:cs typeface="Helvetica" pitchFamily="34" charset="0"/>
              </a:rPr>
              <a:t>El autor quiere que los estudiantes se preocupen por su seguridad</a:t>
            </a:r>
            <a:r>
              <a:rPr lang="en-US" sz="1400" dirty="0" smtClean="0">
                <a:latin typeface="Helvetica" pitchFamily="34" charset="0"/>
                <a:cs typeface="Helvetica" pitchFamily="34" charset="0"/>
              </a:rPr>
              <a:t>.</a:t>
            </a:r>
          </a:p>
          <a:p>
            <a:pPr marL="744538" indent="-357188">
              <a:buFont typeface="+mj-lt"/>
              <a:buAutoNum type="alphaUcPeriod"/>
            </a:pPr>
            <a:endParaRPr lang="en-US" sz="1400" dirty="0">
              <a:latin typeface="Helvetica" pitchFamily="34" charset="0"/>
              <a:cs typeface="Helvetica" pitchFamily="34" charset="0"/>
            </a:endParaRPr>
          </a:p>
          <a:p>
            <a:pPr marL="744538" indent="-357188">
              <a:buFont typeface="+mj-lt"/>
              <a:buAutoNum type="alphaUcPeriod"/>
            </a:pPr>
            <a:r>
              <a:rPr lang="es-ES" sz="1400" dirty="0">
                <a:latin typeface="Helvetica" pitchFamily="34" charset="0"/>
                <a:cs typeface="Helvetica" pitchFamily="34" charset="0"/>
              </a:rPr>
              <a:t>El autor quería explicar la importancia de los simulacros de </a:t>
            </a:r>
            <a:r>
              <a:rPr lang="es-ES" sz="1400" dirty="0" smtClean="0">
                <a:latin typeface="Helvetica" pitchFamily="34" charset="0"/>
                <a:cs typeface="Helvetica" pitchFamily="34" charset="0"/>
              </a:rPr>
              <a:t>terremoto.</a:t>
            </a:r>
            <a:endParaRPr lang="en-US" sz="1400" dirty="0" smtClean="0">
              <a:latin typeface="Helvetica" pitchFamily="34" charset="0"/>
              <a:cs typeface="Helvetica" pitchFamily="34" charset="0"/>
            </a:endParaRPr>
          </a:p>
        </p:txBody>
      </p:sp>
      <p:grpSp>
        <p:nvGrpSpPr>
          <p:cNvPr id="2" name="Group 1"/>
          <p:cNvGrpSpPr/>
          <p:nvPr/>
        </p:nvGrpSpPr>
        <p:grpSpPr>
          <a:xfrm>
            <a:off x="909067" y="1371600"/>
            <a:ext cx="262650" cy="2133600"/>
            <a:chOff x="885373" y="1907322"/>
            <a:chExt cx="255664" cy="2133600"/>
          </a:xfrm>
        </p:grpSpPr>
        <p:sp>
          <p:nvSpPr>
            <p:cNvPr id="11" name="Oval 10"/>
            <p:cNvSpPr/>
            <p:nvPr/>
          </p:nvSpPr>
          <p:spPr>
            <a:xfrm>
              <a:off x="885373" y="31895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892374" y="19073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892374" y="25618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898149" y="380143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nvGrpSpPr>
          <p:cNvPr id="5" name="Group 4"/>
          <p:cNvGrpSpPr/>
          <p:nvPr/>
        </p:nvGrpSpPr>
        <p:grpSpPr>
          <a:xfrm>
            <a:off x="838200" y="5872513"/>
            <a:ext cx="5690455" cy="3119087"/>
            <a:chOff x="892374" y="5750314"/>
            <a:chExt cx="5690455" cy="3119087"/>
          </a:xfrm>
        </p:grpSpPr>
        <p:sp>
          <p:nvSpPr>
            <p:cNvPr id="29" name="Rectangle 28"/>
            <p:cNvSpPr/>
            <p:nvPr/>
          </p:nvSpPr>
          <p:spPr>
            <a:xfrm>
              <a:off x="892374" y="5750314"/>
              <a:ext cx="5690455" cy="3119087"/>
            </a:xfrm>
            <a:prstGeom prst="rect">
              <a:avLst/>
            </a:prstGeom>
          </p:spPr>
          <p:txBody>
            <a:bodyPr wrap="square" lIns="101881" tIns="50941" rIns="101881" bIns="50941">
              <a:spAutoFit/>
            </a:bodyPr>
            <a:lstStyle/>
            <a:p>
              <a:pPr marL="401637" indent="-342900">
                <a:buAutoNum type="arabicPeriod" startAt="4"/>
              </a:pPr>
              <a:r>
                <a:rPr lang="es-ES" sz="1400" b="1" dirty="0">
                  <a:latin typeface="Helvetica" pitchFamily="34" charset="0"/>
                  <a:cs typeface="Helvetica" pitchFamily="34" charset="0"/>
                </a:rPr>
                <a:t>¿Cómo </a:t>
              </a:r>
              <a:r>
                <a:rPr lang="es-ES" sz="1400" b="1" dirty="0" smtClean="0">
                  <a:latin typeface="Helvetica" pitchFamily="34" charset="0"/>
                  <a:cs typeface="Helvetica" pitchFamily="34" charset="0"/>
                </a:rPr>
                <a:t>influye en el texto la información objetiva (hechos) que la  maestra ofrece acerca </a:t>
              </a:r>
              <a:r>
                <a:rPr lang="es-ES" sz="1400" b="1" dirty="0">
                  <a:latin typeface="Helvetica" pitchFamily="34" charset="0"/>
                  <a:cs typeface="Helvetica" pitchFamily="34" charset="0"/>
                </a:rPr>
                <a:t>de los terremotos</a:t>
              </a:r>
              <a:r>
                <a:rPr lang="es-ES" sz="1400" b="1" dirty="0" smtClean="0">
                  <a:latin typeface="Helvetica" pitchFamily="34" charset="0"/>
                  <a:cs typeface="Helvetica" pitchFamily="34" charset="0"/>
                </a:rPr>
                <a:t>?</a:t>
              </a:r>
            </a:p>
            <a:p>
              <a:pPr marL="401637" indent="-342900">
                <a:buAutoNum type="arabicPeriod" startAt="4"/>
              </a:pPr>
              <a:endParaRPr lang="en-US" sz="1400" dirty="0" smtClean="0">
                <a:latin typeface="Helvetica" pitchFamily="34" charset="0"/>
                <a:cs typeface="Helvetica" pitchFamily="34" charset="0"/>
              </a:endParaRPr>
            </a:p>
            <a:p>
              <a:pPr marL="744538" indent="-342900">
                <a:buAutoNum type="alphaUcPeriod"/>
              </a:pPr>
              <a:r>
                <a:rPr lang="es-ES" sz="1400" dirty="0">
                  <a:latin typeface="Helvetica" pitchFamily="34" charset="0"/>
                  <a:cs typeface="Helvetica" pitchFamily="34" charset="0"/>
                </a:rPr>
                <a:t>Los estudiantes aprenden acerca de las placas tectónicas y los cambios en la superficie de la </a:t>
              </a:r>
              <a:r>
                <a:rPr lang="es-ES" sz="1400" dirty="0" smtClean="0">
                  <a:latin typeface="Helvetica" pitchFamily="34" charset="0"/>
                  <a:cs typeface="Helvetica" pitchFamily="34" charset="0"/>
                </a:rPr>
                <a:t>Tierra.</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s-ES" sz="1400" dirty="0">
                  <a:latin typeface="Helvetica" pitchFamily="34" charset="0"/>
                  <a:cs typeface="Helvetica" pitchFamily="34" charset="0"/>
                </a:rPr>
                <a:t>La visión de los estudiantes </a:t>
              </a:r>
              <a:r>
                <a:rPr lang="es-ES" sz="1400" dirty="0" smtClean="0">
                  <a:latin typeface="Helvetica" pitchFamily="34" charset="0"/>
                  <a:cs typeface="Helvetica" pitchFamily="34" charset="0"/>
                </a:rPr>
                <a:t>acerca </a:t>
              </a:r>
              <a:r>
                <a:rPr lang="es-ES" sz="1400" dirty="0">
                  <a:latin typeface="Helvetica" pitchFamily="34" charset="0"/>
                  <a:cs typeface="Helvetica" pitchFamily="34" charset="0"/>
                </a:rPr>
                <a:t>de la importancia de los </a:t>
              </a:r>
              <a:r>
                <a:rPr lang="es-ES" sz="1400" dirty="0" smtClean="0">
                  <a:latin typeface="Helvetica" pitchFamily="34" charset="0"/>
                  <a:cs typeface="Helvetica" pitchFamily="34" charset="0"/>
                </a:rPr>
                <a:t>simulacros de terremotos cambió</a:t>
              </a:r>
              <a:r>
                <a:rPr lang="en-US" sz="1400" dirty="0" smtClean="0">
                  <a:latin typeface="Helvetica" pitchFamily="34" charset="0"/>
                  <a:cs typeface="Helvetica" pitchFamily="34" charset="0"/>
                </a:rPr>
                <a:t>.</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s-ES" sz="1400" dirty="0">
                  <a:latin typeface="Helvetica" pitchFamily="34" charset="0"/>
                  <a:cs typeface="Helvetica" pitchFamily="34" charset="0"/>
                </a:rPr>
                <a:t>Los estudiantes pudieron ver cómo las </a:t>
              </a:r>
              <a:r>
                <a:rPr lang="es-ES" sz="1400" dirty="0" smtClean="0">
                  <a:latin typeface="Helvetica" pitchFamily="34" charset="0"/>
                  <a:cs typeface="Helvetica" pitchFamily="34" charset="0"/>
                </a:rPr>
                <a:t>piezas/masas </a:t>
              </a:r>
              <a:r>
                <a:rPr lang="es-ES" sz="1400" dirty="0">
                  <a:latin typeface="Helvetica" pitchFamily="34" charset="0"/>
                  <a:cs typeface="Helvetica" pitchFamily="34" charset="0"/>
                </a:rPr>
                <a:t>continentales </a:t>
              </a:r>
              <a:r>
                <a:rPr lang="es-ES" sz="1400" dirty="0" smtClean="0">
                  <a:latin typeface="Helvetica" pitchFamily="34" charset="0"/>
                  <a:cs typeface="Helvetica" pitchFamily="34" charset="0"/>
                </a:rPr>
                <a:t>pudieron haber </a:t>
              </a:r>
              <a:r>
                <a:rPr lang="es-ES" sz="1400" dirty="0">
                  <a:latin typeface="Helvetica" pitchFamily="34" charset="0"/>
                  <a:cs typeface="Helvetica" pitchFamily="34" charset="0"/>
                </a:rPr>
                <a:t>encajado en </a:t>
              </a:r>
              <a:r>
                <a:rPr lang="es-ES" sz="1400" dirty="0" smtClean="0">
                  <a:latin typeface="Helvetica" pitchFamily="34" charset="0"/>
                  <a:cs typeface="Helvetica" pitchFamily="34" charset="0"/>
                </a:rPr>
                <a:t>algún momento.</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s-ES" sz="1400" dirty="0">
                  <a:latin typeface="Helvetica" pitchFamily="34" charset="0"/>
                  <a:cs typeface="Helvetica" pitchFamily="34" charset="0"/>
                </a:rPr>
                <a:t>L</a:t>
              </a:r>
              <a:r>
                <a:rPr lang="es-ES" sz="1400" dirty="0" smtClean="0">
                  <a:latin typeface="Helvetica" pitchFamily="34" charset="0"/>
                  <a:cs typeface="Helvetica" pitchFamily="34" charset="0"/>
                </a:rPr>
                <a:t>os </a:t>
              </a:r>
              <a:r>
                <a:rPr lang="es-ES" sz="1400" dirty="0">
                  <a:latin typeface="Helvetica" pitchFamily="34" charset="0"/>
                  <a:cs typeface="Helvetica" pitchFamily="34" charset="0"/>
                </a:rPr>
                <a:t>estudiantes </a:t>
              </a:r>
              <a:r>
                <a:rPr lang="es-ES" sz="1400" dirty="0" smtClean="0">
                  <a:latin typeface="Helvetica" pitchFamily="34" charset="0"/>
                  <a:cs typeface="Helvetica" pitchFamily="34" charset="0"/>
                </a:rPr>
                <a:t>no podían creer </a:t>
              </a:r>
              <a:r>
                <a:rPr lang="es-ES" sz="1400" dirty="0">
                  <a:latin typeface="Helvetica" pitchFamily="34" charset="0"/>
                  <a:cs typeface="Helvetica" pitchFamily="34" charset="0"/>
                </a:rPr>
                <a:t>que grandes </a:t>
              </a:r>
              <a:r>
                <a:rPr lang="es-ES" sz="1400" dirty="0" smtClean="0">
                  <a:latin typeface="Helvetica" pitchFamily="34" charset="0"/>
                  <a:cs typeface="Helvetica" pitchFamily="34" charset="0"/>
                </a:rPr>
                <a:t>masas de </a:t>
              </a:r>
              <a:r>
                <a:rPr lang="es-ES" sz="1400" dirty="0">
                  <a:latin typeface="Helvetica" pitchFamily="34" charset="0"/>
                  <a:cs typeface="Helvetica" pitchFamily="34" charset="0"/>
                </a:rPr>
                <a:t>tierra </a:t>
              </a:r>
              <a:r>
                <a:rPr lang="es-ES" sz="1400" dirty="0" smtClean="0">
                  <a:latin typeface="Helvetica" pitchFamily="34" charset="0"/>
                  <a:cs typeface="Helvetica" pitchFamily="34" charset="0"/>
                </a:rPr>
                <a:t>pudieran moverse</a:t>
              </a:r>
              <a:r>
                <a:rPr lang="en-US" sz="1400" dirty="0" smtClean="0">
                  <a:latin typeface="Helvetica" pitchFamily="34" charset="0"/>
                  <a:cs typeface="Helvetica" pitchFamily="34" charset="0"/>
                </a:rPr>
                <a:t>. </a:t>
              </a:r>
            </a:p>
          </p:txBody>
        </p:sp>
        <p:sp>
          <p:nvSpPr>
            <p:cNvPr id="30" name="Oval 29"/>
            <p:cNvSpPr/>
            <p:nvPr/>
          </p:nvSpPr>
          <p:spPr>
            <a:xfrm>
              <a:off x="985799" y="77206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979249" y="64361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983003" y="707037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973751" y="83302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15" name="Table 14"/>
          <p:cNvGraphicFramePr>
            <a:graphicFrameLocks noGrp="1"/>
          </p:cNvGraphicFramePr>
          <p:nvPr>
            <p:extLst>
              <p:ext uri="{D42A27DB-BD31-4B8C-83A1-F6EECF244321}">
                <p14:modId xmlns:p14="http://schemas.microsoft.com/office/powerpoint/2010/main" val="1159044481"/>
              </p:ext>
            </p:extLst>
          </p:nvPr>
        </p:nvGraphicFramePr>
        <p:xfrm>
          <a:off x="5029200" y="4572000"/>
          <a:ext cx="2185988" cy="501086"/>
        </p:xfrm>
        <a:graphic>
          <a:graphicData uri="http://schemas.openxmlformats.org/drawingml/2006/table">
            <a:tbl>
              <a:tblPr/>
              <a:tblGrid>
                <a:gridCol w="2185988"/>
              </a:tblGrid>
              <a:tr h="88131">
                <a:tc>
                  <a:txBody>
                    <a:bodyPr/>
                    <a:lstStyle/>
                    <a:p>
                      <a:pPr marL="0" marR="0" algn="l">
                        <a:lnSpc>
                          <a:spcPct val="115000"/>
                        </a:lnSpc>
                        <a:spcBef>
                          <a:spcPts val="0"/>
                        </a:spcBef>
                        <a:spcAft>
                          <a:spcPts val="0"/>
                        </a:spcAft>
                      </a:pPr>
                      <a:r>
                        <a:rPr lang="en-US" sz="800" b="1" dirty="0" smtClean="0">
                          <a:solidFill>
                            <a:schemeClr val="tx1"/>
                          </a:solidFill>
                          <a:latin typeface="+mn-lt"/>
                          <a:ea typeface="Times New Roman"/>
                          <a:cs typeface="Times New Roman"/>
                        </a:rPr>
                        <a:t>RL.6.6</a:t>
                      </a:r>
                      <a:endParaRPr lang="en-US" sz="800" dirty="0">
                        <a:solidFill>
                          <a:schemeClr val="tx1"/>
                        </a:solidFill>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9069">
                <a:tc>
                  <a:txBody>
                    <a:bodyPr/>
                    <a:lstStyle/>
                    <a:p>
                      <a:pPr marL="0" marR="0">
                        <a:lnSpc>
                          <a:spcPct val="115000"/>
                        </a:lnSpc>
                        <a:spcBef>
                          <a:spcPts val="0"/>
                        </a:spcBef>
                        <a:spcAft>
                          <a:spcPts val="1200"/>
                        </a:spcAft>
                      </a:pPr>
                      <a:r>
                        <a:rPr lang="es-ES" sz="800" b="0" i="0" dirty="0" smtClean="0">
                          <a:solidFill>
                            <a:schemeClr val="tx1"/>
                          </a:solidFill>
                          <a:effectLst/>
                          <a:latin typeface="+mn-lt"/>
                        </a:rPr>
                        <a:t>Explican cómo el autor desarrolla el punto de vista del narrador u hablante de un texto. </a:t>
                      </a:r>
                      <a:endParaRPr lang="en-US" sz="800" b="0" i="0" dirty="0" smtClean="0">
                        <a:solidFill>
                          <a:schemeClr val="tx1"/>
                        </a:solidFill>
                        <a:effectLst/>
                        <a:latin typeface="+mn-lt"/>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424004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6858000" cy="7381783"/>
          </a:xfrm>
          <a:prstGeom prst="rect">
            <a:avLst/>
          </a:prstGeom>
          <a:noFill/>
        </p:spPr>
        <p:txBody>
          <a:bodyPr wrap="square" lIns="101873" tIns="50936" rIns="101873" bIns="50936" rtlCol="0">
            <a:spAutoFit/>
          </a:bodyPr>
          <a:lstStyle/>
          <a:p>
            <a:r>
              <a:rPr lang="es-CR" sz="1100" dirty="0" smtClean="0">
                <a:solidFill>
                  <a:prstClr val="black"/>
                </a:solidFill>
              </a:rPr>
              <a:t>Este es un CFA para medir la tarea de escribir un </a:t>
            </a:r>
            <a:r>
              <a:rPr lang="es-CR" sz="1100" b="1" u="sng" dirty="0" smtClean="0">
                <a:solidFill>
                  <a:prstClr val="black"/>
                </a:solidFill>
              </a:rPr>
              <a:t>artículo de opinión</a:t>
            </a:r>
            <a:r>
              <a:rPr lang="es-CR" sz="1100" dirty="0" smtClean="0">
                <a:solidFill>
                  <a:prstClr val="black"/>
                </a:solidFill>
              </a:rPr>
              <a:t>. Las composiciones completas son siempre parte de una Tarea de Rendimiento. Una Tarea de Rendimiento completa tendría:</a:t>
            </a:r>
          </a:p>
          <a:p>
            <a:endParaRPr lang="es-CR" sz="1100" dirty="0" smtClean="0">
              <a:solidFill>
                <a:prstClr val="black"/>
              </a:solidFill>
            </a:endParaRPr>
          </a:p>
          <a:p>
            <a:r>
              <a:rPr lang="es-CR" sz="1100" b="1" i="1" dirty="0" smtClean="0">
                <a:solidFill>
                  <a:prstClr val="black"/>
                </a:solidFill>
              </a:rPr>
              <a:t>Parte 1</a:t>
            </a:r>
          </a:p>
          <a:p>
            <a:pPr marL="181691" indent="-181691">
              <a:buFont typeface="Arial" panose="020B0604020202020204" pitchFamily="34" charset="0"/>
              <a:buChar char="•"/>
            </a:pPr>
            <a:r>
              <a:rPr lang="es-CR" sz="1100" dirty="0" smtClean="0">
                <a:solidFill>
                  <a:prstClr val="black"/>
                </a:solidFill>
              </a:rPr>
              <a:t>Una actividad de clase (30 minutos)</a:t>
            </a:r>
          </a:p>
          <a:p>
            <a:pPr marL="181691" indent="-181691">
              <a:buFont typeface="Arial" panose="020B0604020202020204" pitchFamily="34" charset="0"/>
              <a:buChar char="•"/>
            </a:pPr>
            <a:r>
              <a:rPr lang="es-CR" sz="1100" dirty="0" smtClean="0">
                <a:solidFill>
                  <a:prstClr val="black"/>
                </a:solidFill>
              </a:rPr>
              <a:t>Pasajes o cualquier otra fuente de lectura </a:t>
            </a:r>
          </a:p>
          <a:p>
            <a:pPr marL="181691" indent="-181691">
              <a:buFont typeface="Arial" panose="020B0604020202020204" pitchFamily="34" charset="0"/>
              <a:buChar char="•"/>
            </a:pPr>
            <a:r>
              <a:rPr lang="es-CR" sz="1100" dirty="0" smtClean="0">
                <a:solidFill>
                  <a:prstClr val="black"/>
                </a:solidFill>
              </a:rPr>
              <a:t>3 preguntas de investigación</a:t>
            </a:r>
          </a:p>
          <a:p>
            <a:pPr marL="181691" indent="-181691">
              <a:buFont typeface="Arial" panose="020B0604020202020204" pitchFamily="34" charset="0"/>
              <a:buChar char="•"/>
            </a:pPr>
            <a:r>
              <a:rPr lang="es-CR" sz="1100" dirty="0" smtClean="0">
                <a:solidFill>
                  <a:prstClr val="black"/>
                </a:solidFill>
              </a:rPr>
              <a:t>Puede haber otras preguntas de respuesta construida.</a:t>
            </a:r>
          </a:p>
          <a:p>
            <a:pPr marL="181691" indent="-181691">
              <a:buFont typeface="Arial" panose="020B0604020202020204" pitchFamily="34" charset="0"/>
              <a:buChar char="•"/>
            </a:pPr>
            <a:endParaRPr lang="es-CR" sz="1100" dirty="0" smtClean="0">
              <a:solidFill>
                <a:prstClr val="black"/>
              </a:solidFill>
            </a:endParaRPr>
          </a:p>
          <a:p>
            <a:r>
              <a:rPr lang="es-CR" sz="1100" b="1" dirty="0" smtClean="0">
                <a:solidFill>
                  <a:prstClr val="black"/>
                </a:solidFill>
              </a:rPr>
              <a:t>Parte 2</a:t>
            </a:r>
          </a:p>
          <a:p>
            <a:r>
              <a:rPr lang="es-CR" sz="1100" b="1" dirty="0" smtClean="0"/>
              <a:t>Una composición completa </a:t>
            </a:r>
            <a:r>
              <a:rPr lang="es-CR" sz="1100" dirty="0" smtClean="0"/>
              <a:t>(70 minutos)</a:t>
            </a:r>
          </a:p>
          <a:p>
            <a:r>
              <a:rPr lang="es-CR" sz="1100" dirty="0" smtClean="0"/>
              <a:t>Los estudiantes deben tener acceso a recursos para revisar la ortografía, pero no para revisar la gramática. Los estudiantes pueden hacer referencia a sus pasajes, notas, las 3 preguntas de investigación y cualquier otra pregunta de respuesta construida, tantas veces como lo deseen.</a:t>
            </a:r>
            <a:r>
              <a:rPr lang="es-CR" sz="1100" dirty="0" smtClean="0">
                <a:solidFill>
                  <a:srgbClr val="FF0000"/>
                </a:solidFill>
              </a:rPr>
              <a:t> </a:t>
            </a:r>
            <a:r>
              <a:rPr lang="es-CR" sz="1100" dirty="0" smtClean="0"/>
              <a:t>Las formas de tomar notas en esta pre-evaluación fueron creadas para el texto informativo. </a:t>
            </a:r>
            <a:r>
              <a:rPr lang="es-ES" sz="1100" dirty="0"/>
              <a:t>Si escoge usarlos, por favor pida a sus estudiantes que tomen notas mientras leen los pasajes informativos. </a:t>
            </a:r>
          </a:p>
          <a:p>
            <a:endParaRPr lang="es-CR" sz="1100" dirty="0" smtClean="0">
              <a:solidFill>
                <a:prstClr val="black"/>
              </a:solidFill>
            </a:endParaRPr>
          </a:p>
          <a:p>
            <a:r>
              <a:rPr lang="es-CR" sz="1100" b="1" u="sng" dirty="0" smtClean="0">
                <a:solidFill>
                  <a:prstClr val="black"/>
                </a:solidFill>
              </a:rPr>
              <a:t>Instrucciones</a:t>
            </a:r>
          </a:p>
          <a:p>
            <a:r>
              <a:rPr lang="es-CR" sz="1100" b="1" dirty="0" smtClean="0">
                <a:solidFill>
                  <a:prstClr val="black"/>
                </a:solidFill>
              </a:rPr>
              <a:t>30 minutos</a:t>
            </a:r>
          </a:p>
          <a:p>
            <a:pPr marL="242253" indent="-242253">
              <a:buFontTx/>
              <a:buAutoNum type="arabicPeriod"/>
            </a:pPr>
            <a:r>
              <a:rPr lang="es-CR" sz="1100" dirty="0" smtClean="0"/>
              <a:t>Es posible que desee tener una actividad de 30 minutos para toda la clase. El propósito de una actividad </a:t>
            </a:r>
            <a:r>
              <a:rPr lang="es-CR" sz="1100" b="1" dirty="0" smtClean="0"/>
              <a:t>PT</a:t>
            </a:r>
            <a:r>
              <a:rPr lang="es-CR" sz="1100" dirty="0" smtClean="0"/>
              <a:t> (</a:t>
            </a:r>
            <a:r>
              <a:rPr lang="es-CR" sz="1100" i="1" dirty="0" smtClean="0"/>
              <a:t>Performance </a:t>
            </a:r>
            <a:r>
              <a:rPr lang="es-CR" sz="1100" i="1" dirty="0" err="1" smtClean="0"/>
              <a:t>Task</a:t>
            </a:r>
            <a:r>
              <a:rPr lang="es-CR" sz="1100" i="1" dirty="0" smtClean="0"/>
              <a:t> </a:t>
            </a:r>
            <a:r>
              <a:rPr lang="es-CR" sz="1100" dirty="0" smtClean="0"/>
              <a:t>- </a:t>
            </a:r>
            <a:r>
              <a:rPr lang="es-CR" sz="1100" b="1" dirty="0" smtClean="0"/>
              <a:t>Tarea de Rendimiento</a:t>
            </a:r>
            <a:r>
              <a:rPr lang="es-CR" sz="1100" dirty="0" smtClean="0"/>
              <a:t>) es asegurar que todos los estudiantes estén familiarizados con los conceptos del tema, y que conozca  y entiendan los  términos clave (vocabulario) que están en el nivel más alto de su nivel de grado (palabras que normalmente no saben o que no son familiares dentro de su trasfondo o cultura). ¡La actividad en el salón </a:t>
            </a:r>
            <a:r>
              <a:rPr lang="es-CR" sz="1100" b="1" dirty="0" smtClean="0"/>
              <a:t>NO</a:t>
            </a:r>
            <a:r>
              <a:rPr lang="es-CR" sz="1100" dirty="0" smtClean="0"/>
              <a:t> pre-enseña ningún </a:t>
            </a:r>
            <a:r>
              <a:rPr lang="es-CR" sz="1100" b="1" dirty="0" smtClean="0"/>
              <a:t>contenido específico</a:t>
            </a:r>
            <a:r>
              <a:rPr lang="es-CR" sz="1100" dirty="0" smtClean="0"/>
              <a:t> que será evaluado!</a:t>
            </a:r>
          </a:p>
          <a:p>
            <a:r>
              <a:rPr lang="es-CR" sz="1100" b="1" dirty="0" smtClean="0">
                <a:solidFill>
                  <a:prstClr val="black"/>
                </a:solidFill>
              </a:rPr>
              <a:t>35 minutos</a:t>
            </a:r>
          </a:p>
          <a:p>
            <a:pPr marL="242253" indent="-242253">
              <a:buFontTx/>
              <a:buAutoNum type="arabicPeriod" startAt="2"/>
            </a:pPr>
            <a:r>
              <a:rPr lang="es-CR" sz="1100" dirty="0" smtClean="0"/>
              <a:t>Los estudiantes leen los pasajes independientemente.  Si tiene estudiantes que no pueden leer los pasajes, usted puede leerlos para ellos, pero por  favor  tome nota de las acomodaciones.  Recuerde a los estudiantes tomar notas mientras leen.  Durante la evaluación real de SBAC, a los estudiantes se les permite conservar sus notas como una referencia.  </a:t>
            </a:r>
          </a:p>
          <a:p>
            <a:pPr marL="245618" indent="-245618">
              <a:buFont typeface="+mj-lt"/>
              <a:buAutoNum type="arabicPeriod" startAt="3"/>
            </a:pPr>
            <a:r>
              <a:rPr lang="es-CR" sz="1100" dirty="0" smtClean="0"/>
              <a:t>Los estudiantes contestan las  3 preguntas de investigación o cualquier otra pregunta de respuesta construida. Los estudiantes deben hacer referencia a estas respuestas cuando estén escribiendo su artículo completo de opinión.</a:t>
            </a:r>
            <a:endParaRPr lang="es-CR" sz="1100" dirty="0" smtClean="0">
              <a:solidFill>
                <a:prstClr val="black"/>
              </a:solidFill>
            </a:endParaRPr>
          </a:p>
          <a:p>
            <a:r>
              <a:rPr lang="es-CR" sz="1100" b="1" dirty="0" smtClean="0"/>
              <a:t>15 minutos de receso</a:t>
            </a:r>
          </a:p>
          <a:p>
            <a:r>
              <a:rPr lang="es-CR" sz="1100" b="1" dirty="0" smtClean="0"/>
              <a:t>70 minutos</a:t>
            </a:r>
          </a:p>
          <a:p>
            <a:r>
              <a:rPr lang="es-CR" sz="1100" dirty="0" smtClean="0"/>
              <a:t>4. Los estudiantes escriben una composición completa (artículo de opinión).</a:t>
            </a:r>
          </a:p>
          <a:p>
            <a:endParaRPr lang="es-CR" sz="1100" dirty="0" smtClean="0"/>
          </a:p>
          <a:p>
            <a:r>
              <a:rPr lang="es-CR" sz="1100" b="1" u="sng" dirty="0" smtClean="0"/>
              <a:t>CALIFICACIÓN</a:t>
            </a:r>
          </a:p>
          <a:p>
            <a:r>
              <a:rPr lang="es-CR" sz="1100" dirty="0" smtClean="0"/>
              <a:t>Se provee una rúbrica. Los estudiantes reciben 3 puntajes:</a:t>
            </a:r>
          </a:p>
          <a:p>
            <a:endParaRPr lang="es-CR" sz="1100" dirty="0" smtClean="0"/>
          </a:p>
          <a:p>
            <a:pPr marL="240782" indent="-240782">
              <a:buAutoNum type="arabicPeriod"/>
            </a:pPr>
            <a:r>
              <a:rPr lang="es-CR" sz="1100" dirty="0" smtClean="0"/>
              <a:t>Organización y propósito</a:t>
            </a:r>
          </a:p>
          <a:p>
            <a:pPr marL="240782" indent="-240782">
              <a:buAutoNum type="arabicPeriod"/>
            </a:pPr>
            <a:r>
              <a:rPr lang="es-CR" sz="1100" dirty="0" smtClean="0"/>
              <a:t>Evidencia y elaboración</a:t>
            </a:r>
          </a:p>
          <a:p>
            <a:pPr marL="240782" indent="-240782">
              <a:buAutoNum type="arabicPeriod"/>
            </a:pPr>
            <a:r>
              <a:rPr lang="es-CR" sz="1100" dirty="0" smtClean="0"/>
              <a:t>Convenciones</a:t>
            </a:r>
            <a:endParaRPr lang="es-CR" sz="1100" dirty="0"/>
          </a:p>
        </p:txBody>
      </p:sp>
      <p:sp>
        <p:nvSpPr>
          <p:cNvPr id="3" name="Slide Number Placeholder 2"/>
          <p:cNvSpPr>
            <a:spLocks noGrp="1"/>
          </p:cNvSpPr>
          <p:nvPr>
            <p:ph type="sldNum" sz="quarter" idx="12"/>
          </p:nvPr>
        </p:nvSpPr>
        <p:spPr>
          <a:xfrm>
            <a:off x="6508024" y="9296400"/>
            <a:ext cx="842010" cy="535517"/>
          </a:xfrm>
        </p:spPr>
        <p:txBody>
          <a:bodyPr/>
          <a:lstStyle/>
          <a:p>
            <a:fld id="{2A5E9C3D-07D7-45D2-9B6A-FB5CA66A53EB}"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694936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39998" y="9296400"/>
            <a:ext cx="842010" cy="535517"/>
          </a:xfrm>
        </p:spPr>
        <p:txBody>
          <a:bodyPr/>
          <a:lstStyle/>
          <a:p>
            <a:fld id="{F177B04D-AEB5-43ED-B9BA-B3D1EC9C9067}" type="slidenum">
              <a:rPr lang="en-US" smtClean="0"/>
              <a:pPr/>
              <a:t>30</a:t>
            </a:fld>
            <a:endParaRPr lang="en-US" dirty="0"/>
          </a:p>
        </p:txBody>
      </p:sp>
      <p:cxnSp>
        <p:nvCxnSpPr>
          <p:cNvPr id="10" name="Straight Connector 9"/>
          <p:cNvCxnSpPr/>
          <p:nvPr/>
        </p:nvCxnSpPr>
        <p:spPr>
          <a:xfrm>
            <a:off x="45720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2000" y="730382"/>
            <a:ext cx="5846808" cy="3765418"/>
          </a:xfrm>
          <a:prstGeom prst="rect">
            <a:avLst/>
          </a:prstGeom>
        </p:spPr>
        <p:txBody>
          <a:bodyPr wrap="square" lIns="101881" tIns="50941" rIns="101881" bIns="50941">
            <a:spAutoFit/>
          </a:bodyPr>
          <a:lstStyle/>
          <a:p>
            <a:pPr marL="403136" lvl="0" indent="-342900">
              <a:buAutoNum type="arabicPeriod" startAt="5"/>
            </a:pPr>
            <a:r>
              <a:rPr lang="es-CO" sz="1400" b="1" dirty="0" smtClean="0">
                <a:solidFill>
                  <a:prstClr val="black"/>
                </a:solidFill>
                <a:latin typeface="Helvetica" pitchFamily="34" charset="0"/>
                <a:cs typeface="Helvetica" pitchFamily="34" charset="0"/>
              </a:rPr>
              <a:t>¿Cómo son diferentes los propósitos de los textos,</a:t>
            </a:r>
            <a:r>
              <a:rPr lang="es-CO" sz="1400" dirty="0" smtClean="0">
                <a:solidFill>
                  <a:prstClr val="black"/>
                </a:solidFill>
                <a:latin typeface="Helvetica" pitchFamily="34" charset="0"/>
                <a:cs typeface="Helvetica" pitchFamily="34" charset="0"/>
              </a:rPr>
              <a:t> </a:t>
            </a:r>
            <a:r>
              <a:rPr lang="es-CO" sz="1400" i="1" dirty="0" smtClean="0">
                <a:solidFill>
                  <a:prstClr val="black"/>
                </a:solidFill>
                <a:latin typeface="Helvetica" pitchFamily="34" charset="0"/>
                <a:cs typeface="Helvetica" pitchFamily="34" charset="0"/>
              </a:rPr>
              <a:t>Simulacro de terremoto</a:t>
            </a:r>
            <a:r>
              <a:rPr lang="es-CO" sz="1400" dirty="0" smtClean="0">
                <a:solidFill>
                  <a:prstClr val="black"/>
                </a:solidFill>
                <a:latin typeface="Helvetica" pitchFamily="34" charset="0"/>
                <a:cs typeface="Helvetica" pitchFamily="34" charset="0"/>
              </a:rPr>
              <a:t> y </a:t>
            </a:r>
            <a:r>
              <a:rPr lang="es-CO" sz="1400" i="1" dirty="0">
                <a:solidFill>
                  <a:prstClr val="black"/>
                </a:solidFill>
                <a:latin typeface="Helvetica" pitchFamily="34" charset="0"/>
                <a:cs typeface="Helvetica" pitchFamily="34" charset="0"/>
              </a:rPr>
              <a:t>Se agrieta</a:t>
            </a:r>
            <a:r>
              <a:rPr lang="es-CO" sz="1400" b="1" dirty="0" smtClean="0">
                <a:solidFill>
                  <a:prstClr val="black"/>
                </a:solidFill>
                <a:latin typeface="Helvetica" pitchFamily="34" charset="0"/>
                <a:cs typeface="Helvetica" pitchFamily="34" charset="0"/>
              </a:rPr>
              <a:t>? </a:t>
            </a:r>
          </a:p>
          <a:p>
            <a:pPr marL="60236" lvl="0"/>
            <a:r>
              <a:rPr lang="es-CO" sz="1400" dirty="0" smtClean="0">
                <a:solidFill>
                  <a:prstClr val="black"/>
                </a:solidFill>
                <a:latin typeface="Helvetica" pitchFamily="34" charset="0"/>
                <a:cs typeface="Helvetica" pitchFamily="34" charset="0"/>
              </a:rPr>
              <a:t>      </a:t>
            </a:r>
            <a:endParaRPr lang="es-CO" sz="1400" b="1" dirty="0" smtClean="0">
              <a:solidFill>
                <a:prstClr val="black"/>
              </a:solidFill>
              <a:latin typeface="Helvetica" pitchFamily="34" charset="0"/>
              <a:cs typeface="Helvetica" pitchFamily="34" charset="0"/>
            </a:endParaRPr>
          </a:p>
          <a:p>
            <a:pPr marL="685800" indent="-285750">
              <a:tabLst>
                <a:tab pos="628650" algn="l"/>
              </a:tabLst>
            </a:pPr>
            <a:r>
              <a:rPr lang="es-CO" sz="1400" i="1" dirty="0" smtClean="0">
                <a:latin typeface="Helvetica" pitchFamily="34" charset="0"/>
                <a:cs typeface="Helvetica" pitchFamily="34" charset="0"/>
              </a:rPr>
              <a:t>A.  </a:t>
            </a:r>
            <a:r>
              <a:rPr lang="es-CO" sz="1400" b="1" i="1" dirty="0" smtClean="0">
                <a:latin typeface="Helvetica" pitchFamily="34" charset="0"/>
                <a:cs typeface="Helvetica" pitchFamily="34" charset="0"/>
              </a:rPr>
              <a:t>Simulacros de terremoto</a:t>
            </a:r>
            <a:r>
              <a:rPr lang="es-CO" sz="1400" b="1" dirty="0" smtClean="0">
                <a:latin typeface="Helvetica" pitchFamily="34" charset="0"/>
                <a:cs typeface="Helvetica" pitchFamily="34" charset="0"/>
              </a:rPr>
              <a:t> </a:t>
            </a:r>
            <a:r>
              <a:rPr lang="es-CO" sz="1400" dirty="0" smtClean="0">
                <a:latin typeface="Helvetica" pitchFamily="34" charset="0"/>
                <a:cs typeface="Helvetica" pitchFamily="34" charset="0"/>
              </a:rPr>
              <a:t>habla acerca de la experiencia de una clase,  mientras que </a:t>
            </a:r>
            <a:r>
              <a:rPr lang="es-CO" sz="1400" b="1" i="1" dirty="0">
                <a:latin typeface="Helvetica" pitchFamily="34" charset="0"/>
                <a:cs typeface="Helvetica" pitchFamily="34" charset="0"/>
              </a:rPr>
              <a:t>Se agrieta </a:t>
            </a:r>
            <a:r>
              <a:rPr lang="es-CO" sz="1400" dirty="0" smtClean="0">
                <a:latin typeface="Helvetica" pitchFamily="34" charset="0"/>
                <a:cs typeface="Helvetica" pitchFamily="34" charset="0"/>
              </a:rPr>
              <a:t>habla de la experiencia de unos nómadas.</a:t>
            </a:r>
          </a:p>
          <a:p>
            <a:pPr marL="685800" indent="-285750">
              <a:buFont typeface="+mj-lt"/>
              <a:buAutoNum type="alphaUcPeriod"/>
              <a:tabLst>
                <a:tab pos="628650" algn="l"/>
              </a:tabLst>
            </a:pPr>
            <a:endParaRPr lang="es-CO" sz="1400" b="1" i="1" dirty="0" smtClean="0">
              <a:latin typeface="Helvetica" pitchFamily="34" charset="0"/>
              <a:cs typeface="Helvetica" pitchFamily="34" charset="0"/>
            </a:endParaRPr>
          </a:p>
          <a:p>
            <a:pPr marL="685800" indent="-285750">
              <a:tabLst>
                <a:tab pos="628650" algn="l"/>
              </a:tabLst>
            </a:pPr>
            <a:r>
              <a:rPr lang="es-CO" sz="1400" i="1" dirty="0" smtClean="0">
                <a:latin typeface="Helvetica" pitchFamily="34" charset="0"/>
                <a:cs typeface="Helvetica" pitchFamily="34" charset="0"/>
              </a:rPr>
              <a:t>B.  </a:t>
            </a:r>
            <a:r>
              <a:rPr lang="es-CO" sz="1400" b="1" i="1" dirty="0" smtClean="0">
                <a:latin typeface="Helvetica" pitchFamily="34" charset="0"/>
                <a:cs typeface="Helvetica" pitchFamily="34" charset="0"/>
              </a:rPr>
              <a:t>Simulacros de terremoto</a:t>
            </a:r>
            <a:r>
              <a:rPr lang="es-CO" sz="1400" b="1" dirty="0" smtClean="0">
                <a:latin typeface="Helvetica" pitchFamily="34" charset="0"/>
                <a:cs typeface="Helvetica" pitchFamily="34" charset="0"/>
              </a:rPr>
              <a:t> </a:t>
            </a:r>
            <a:r>
              <a:rPr lang="es-CO" sz="1400" dirty="0" smtClean="0">
                <a:latin typeface="Helvetica" pitchFamily="34" charset="0"/>
                <a:cs typeface="Helvetica" pitchFamily="34" charset="0"/>
              </a:rPr>
              <a:t>habla sobre los terremotos en general, mientras que </a:t>
            </a:r>
            <a:r>
              <a:rPr lang="es-CO" sz="1400" b="1" i="1" dirty="0">
                <a:latin typeface="Helvetica" pitchFamily="34" charset="0"/>
                <a:cs typeface="Helvetica" pitchFamily="34" charset="0"/>
              </a:rPr>
              <a:t>Se agrieta</a:t>
            </a:r>
            <a:r>
              <a:rPr lang="es-CO" sz="1400" b="1" dirty="0" smtClean="0">
                <a:latin typeface="Helvetica" pitchFamily="34" charset="0"/>
                <a:cs typeface="Helvetica" pitchFamily="34" charset="0"/>
              </a:rPr>
              <a:t> </a:t>
            </a:r>
            <a:r>
              <a:rPr lang="es-CO" sz="1400" dirty="0" smtClean="0">
                <a:latin typeface="Helvetica" pitchFamily="34" charset="0"/>
                <a:cs typeface="Helvetica" pitchFamily="34" charset="0"/>
              </a:rPr>
              <a:t>se enfoca en una región específica</a:t>
            </a:r>
            <a:r>
              <a:rPr lang="es-CO" sz="1400" b="1" i="1" dirty="0" smtClean="0">
                <a:latin typeface="Helvetica" pitchFamily="34" charset="0"/>
                <a:cs typeface="Helvetica" pitchFamily="34" charset="0"/>
              </a:rPr>
              <a:t>. </a:t>
            </a:r>
          </a:p>
          <a:p>
            <a:pPr marL="685800" indent="-285750">
              <a:buFont typeface="+mj-lt"/>
              <a:buAutoNum type="alphaUcPeriod"/>
              <a:tabLst>
                <a:tab pos="628650" algn="l"/>
              </a:tabLst>
            </a:pPr>
            <a:endParaRPr lang="es-CO" sz="1400" b="1" dirty="0" smtClean="0">
              <a:latin typeface="Helvetica" pitchFamily="34" charset="0"/>
              <a:cs typeface="Helvetica" pitchFamily="34" charset="0"/>
            </a:endParaRPr>
          </a:p>
          <a:p>
            <a:pPr marL="685800" indent="-285750">
              <a:tabLst>
                <a:tab pos="628650" algn="l"/>
              </a:tabLst>
            </a:pPr>
            <a:r>
              <a:rPr lang="es-CO" sz="1400" i="1" dirty="0" smtClean="0">
                <a:latin typeface="Helvetica" pitchFamily="34" charset="0"/>
                <a:cs typeface="Helvetica" pitchFamily="34" charset="0"/>
              </a:rPr>
              <a:t>C.  </a:t>
            </a:r>
            <a:r>
              <a:rPr lang="es-CO" sz="1400" b="1" i="1" dirty="0" smtClean="0">
                <a:latin typeface="Helvetica" pitchFamily="34" charset="0"/>
                <a:cs typeface="Helvetica" pitchFamily="34" charset="0"/>
              </a:rPr>
              <a:t>Se </a:t>
            </a:r>
            <a:r>
              <a:rPr lang="es-CO" sz="1400" b="1" i="1" dirty="0">
                <a:latin typeface="Helvetica" pitchFamily="34" charset="0"/>
                <a:cs typeface="Helvetica" pitchFamily="34" charset="0"/>
              </a:rPr>
              <a:t>agrieta </a:t>
            </a:r>
            <a:r>
              <a:rPr lang="es-CO" sz="1400" dirty="0" smtClean="0">
                <a:latin typeface="Helvetica" pitchFamily="34" charset="0"/>
                <a:cs typeface="Helvetica" pitchFamily="34" charset="0"/>
              </a:rPr>
              <a:t>explica las placas africanas y árabes, mientras que </a:t>
            </a:r>
            <a:r>
              <a:rPr lang="es-CO" sz="1400" b="1" i="1" dirty="0" smtClean="0">
                <a:latin typeface="Helvetica" pitchFamily="34" charset="0"/>
                <a:cs typeface="Helvetica" pitchFamily="34" charset="0"/>
              </a:rPr>
              <a:t>Simulacros de terremoto</a:t>
            </a:r>
            <a:r>
              <a:rPr lang="es-CO" sz="1400" dirty="0" smtClean="0">
                <a:latin typeface="Helvetica" pitchFamily="34" charset="0"/>
                <a:cs typeface="Helvetica" pitchFamily="34" charset="0"/>
              </a:rPr>
              <a:t> explica lo que se debe hacer en caso de un terremoto.</a:t>
            </a:r>
          </a:p>
          <a:p>
            <a:pPr marL="685800" indent="-285750">
              <a:buFont typeface="+mj-lt"/>
              <a:buAutoNum type="alphaUcPeriod"/>
              <a:tabLst>
                <a:tab pos="628650" algn="l"/>
              </a:tabLst>
            </a:pPr>
            <a:endParaRPr lang="es-CO" sz="1400" dirty="0" smtClean="0">
              <a:latin typeface="Helvetica" pitchFamily="34" charset="0"/>
              <a:cs typeface="Helvetica" pitchFamily="34" charset="0"/>
            </a:endParaRPr>
          </a:p>
          <a:p>
            <a:pPr marL="685800" indent="-285750">
              <a:tabLst>
                <a:tab pos="628650" algn="l"/>
              </a:tabLst>
            </a:pPr>
            <a:r>
              <a:rPr lang="es-CO" sz="1400" i="1" dirty="0" smtClean="0">
                <a:latin typeface="Helvetica" pitchFamily="34" charset="0"/>
                <a:cs typeface="Helvetica" pitchFamily="34" charset="0"/>
              </a:rPr>
              <a:t>D.  </a:t>
            </a:r>
            <a:r>
              <a:rPr lang="es-CO" sz="1400" b="1" i="1" dirty="0" smtClean="0">
                <a:latin typeface="Helvetica" pitchFamily="34" charset="0"/>
                <a:cs typeface="Helvetica" pitchFamily="34" charset="0"/>
              </a:rPr>
              <a:t>Se </a:t>
            </a:r>
            <a:r>
              <a:rPr lang="es-CO" sz="1400" b="1" i="1" dirty="0">
                <a:latin typeface="Helvetica" pitchFamily="34" charset="0"/>
                <a:cs typeface="Helvetica" pitchFamily="34" charset="0"/>
              </a:rPr>
              <a:t>agrieta </a:t>
            </a:r>
            <a:r>
              <a:rPr lang="es-CO" sz="1400" dirty="0" smtClean="0">
                <a:latin typeface="Helvetica" pitchFamily="34" charset="0"/>
                <a:cs typeface="Helvetica" pitchFamily="34" charset="0"/>
              </a:rPr>
              <a:t>utiliza mapas para respaldar la información, mientras que </a:t>
            </a:r>
            <a:r>
              <a:rPr lang="es-CO" sz="1400" b="1" i="1" dirty="0" smtClean="0">
                <a:latin typeface="Helvetica" pitchFamily="34" charset="0"/>
                <a:cs typeface="Helvetica" pitchFamily="34" charset="0"/>
              </a:rPr>
              <a:t>Simulacros de terremoto </a:t>
            </a:r>
            <a:r>
              <a:rPr lang="es-CO" sz="1400" dirty="0" smtClean="0">
                <a:latin typeface="Helvetica" pitchFamily="34" charset="0"/>
                <a:cs typeface="Helvetica" pitchFamily="34" charset="0"/>
              </a:rPr>
              <a:t>utiliza el diálogo</a:t>
            </a:r>
            <a:r>
              <a:rPr lang="en-US" sz="1400" dirty="0" smtClean="0">
                <a:latin typeface="Helvetica" pitchFamily="34" charset="0"/>
                <a:cs typeface="Helvetica" pitchFamily="34" charset="0"/>
              </a:rPr>
              <a:t>.</a:t>
            </a:r>
          </a:p>
        </p:txBody>
      </p:sp>
      <p:grpSp>
        <p:nvGrpSpPr>
          <p:cNvPr id="3" name="Group 2"/>
          <p:cNvGrpSpPr/>
          <p:nvPr/>
        </p:nvGrpSpPr>
        <p:grpSpPr>
          <a:xfrm>
            <a:off x="858160" y="1407048"/>
            <a:ext cx="274933" cy="2783952"/>
            <a:chOff x="1020467" y="1295400"/>
            <a:chExt cx="274933" cy="2783952"/>
          </a:xfrm>
        </p:grpSpPr>
        <p:sp>
          <p:nvSpPr>
            <p:cNvPr id="11" name="Oval 10"/>
            <p:cNvSpPr/>
            <p:nvPr/>
          </p:nvSpPr>
          <p:spPr>
            <a:xfrm>
              <a:off x="1052512" y="1295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1020467" y="38398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1046836" y="21662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1044220" y="303540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sp>
        <p:nvSpPr>
          <p:cNvPr id="29" name="Rectangle 28"/>
          <p:cNvSpPr/>
          <p:nvPr/>
        </p:nvSpPr>
        <p:spPr>
          <a:xfrm>
            <a:off x="838200" y="5638800"/>
            <a:ext cx="5723293" cy="3765418"/>
          </a:xfrm>
          <a:prstGeom prst="rect">
            <a:avLst/>
          </a:prstGeom>
        </p:spPr>
        <p:txBody>
          <a:bodyPr wrap="square" lIns="101881" tIns="50941" rIns="101881" bIns="50941">
            <a:spAutoFit/>
          </a:bodyPr>
          <a:lstStyle/>
          <a:p>
            <a:pPr marL="403136" indent="-342900">
              <a:buFontTx/>
              <a:buAutoNum type="arabicPeriod" startAt="6"/>
            </a:pPr>
            <a:r>
              <a:rPr lang="es-ES" sz="1400" b="1" dirty="0" smtClean="0">
                <a:solidFill>
                  <a:prstClr val="black"/>
                </a:solidFill>
                <a:latin typeface="Helvetica" pitchFamily="34" charset="0"/>
                <a:cs typeface="Helvetica" pitchFamily="34" charset="0"/>
              </a:rPr>
              <a:t>Debido a la </a:t>
            </a:r>
            <a:r>
              <a:rPr lang="es-ES" sz="1400" b="1" dirty="0">
                <a:solidFill>
                  <a:prstClr val="black"/>
                </a:solidFill>
                <a:latin typeface="Helvetica" pitchFamily="34" charset="0"/>
                <a:cs typeface="Helvetica" pitchFamily="34" charset="0"/>
              </a:rPr>
              <a:t>información sobre los terremotos </a:t>
            </a:r>
            <a:r>
              <a:rPr lang="es-ES" sz="1400" b="1" dirty="0" smtClean="0">
                <a:solidFill>
                  <a:prstClr val="black"/>
                </a:solidFill>
                <a:latin typeface="Helvetica" pitchFamily="34" charset="0"/>
                <a:cs typeface="Helvetica" pitchFamily="34" charset="0"/>
              </a:rPr>
              <a:t>en </a:t>
            </a:r>
            <a:r>
              <a:rPr lang="es-ES" sz="1400" i="1" dirty="0">
                <a:solidFill>
                  <a:srgbClr val="000000"/>
                </a:solidFill>
                <a:latin typeface="Helvetica" panose="020B0604020202020204" pitchFamily="34" charset="0"/>
                <a:ea typeface="Times New Roman"/>
                <a:cs typeface="Helvetica" panose="020B0604020202020204" pitchFamily="34" charset="0"/>
              </a:rPr>
              <a:t>El</a:t>
            </a:r>
            <a:r>
              <a:rPr lang="es-ES" sz="1400" i="1" dirty="0" smtClean="0">
                <a:solidFill>
                  <a:prstClr val="black"/>
                </a:solidFill>
                <a:latin typeface="Helvetica" pitchFamily="34" charset="0"/>
                <a:cs typeface="Helvetica" pitchFamily="34" charset="0"/>
              </a:rPr>
              <a:t> </a:t>
            </a:r>
            <a:r>
              <a:rPr lang="en-US" sz="1400" i="1" dirty="0">
                <a:solidFill>
                  <a:srgbClr val="000000"/>
                </a:solidFill>
                <a:latin typeface="Helvetica" panose="020B0604020202020204" pitchFamily="34" charset="0"/>
                <a:ea typeface="Times New Roman"/>
                <a:cs typeface="Helvetica" panose="020B0604020202020204" pitchFamily="34" charset="0"/>
              </a:rPr>
              <a:t>Rift de </a:t>
            </a:r>
            <a:r>
              <a:rPr lang="en-US" sz="1400" i="1" dirty="0" err="1">
                <a:solidFill>
                  <a:srgbClr val="000000"/>
                </a:solidFill>
                <a:latin typeface="Helvetica" panose="020B0604020202020204" pitchFamily="34" charset="0"/>
                <a:ea typeface="Times New Roman"/>
                <a:cs typeface="Helvetica" panose="020B0604020202020204" pitchFamily="34" charset="0"/>
              </a:rPr>
              <a:t>África</a:t>
            </a:r>
            <a:r>
              <a:rPr lang="en-US" sz="1400" i="1" dirty="0">
                <a:solidFill>
                  <a:srgbClr val="000000"/>
                </a:solidFill>
                <a:latin typeface="Helvetica" panose="020B0604020202020204" pitchFamily="34" charset="0"/>
                <a:ea typeface="Times New Roman"/>
                <a:cs typeface="Helvetica" panose="020B0604020202020204" pitchFamily="34" charset="0"/>
              </a:rPr>
              <a:t> </a:t>
            </a:r>
            <a:r>
              <a:rPr lang="en-US" sz="1400" i="1" dirty="0" smtClean="0">
                <a:solidFill>
                  <a:srgbClr val="000000"/>
                </a:solidFill>
                <a:latin typeface="Helvetica" panose="020B0604020202020204" pitchFamily="34" charset="0"/>
                <a:ea typeface="Times New Roman"/>
                <a:cs typeface="Helvetica" panose="020B0604020202020204" pitchFamily="34" charset="0"/>
              </a:rPr>
              <a:t>oriental</a:t>
            </a:r>
            <a:r>
              <a:rPr lang="en-US" sz="1400" i="1" dirty="0" smtClean="0">
                <a:solidFill>
                  <a:prstClr val="black"/>
                </a:solidFill>
                <a:latin typeface="Helvetica" pitchFamily="34" charset="0"/>
                <a:cs typeface="Helvetica" pitchFamily="34" charset="0"/>
              </a:rPr>
              <a:t> </a:t>
            </a:r>
            <a:r>
              <a:rPr lang="en-US" sz="1400" i="1" dirty="0">
                <a:solidFill>
                  <a:prstClr val="black"/>
                </a:solidFill>
                <a:latin typeface="Helvetica" pitchFamily="34" charset="0"/>
                <a:cs typeface="Helvetica" pitchFamily="34" charset="0"/>
              </a:rPr>
              <a:t>y</a:t>
            </a:r>
            <a:r>
              <a:rPr lang="en-US" sz="1400" i="1" dirty="0" smtClean="0">
                <a:solidFill>
                  <a:prstClr val="black"/>
                </a:solidFill>
                <a:latin typeface="Helvetica" pitchFamily="34" charset="0"/>
                <a:cs typeface="Helvetica" pitchFamily="34" charset="0"/>
              </a:rPr>
              <a:t> </a:t>
            </a:r>
            <a:r>
              <a:rPr lang="en-US" sz="1400" i="1" dirty="0">
                <a:latin typeface="Helvetica" pitchFamily="34" charset="0"/>
                <a:cs typeface="Helvetica" pitchFamily="34" charset="0"/>
              </a:rPr>
              <a:t>Simulacros de </a:t>
            </a:r>
            <a:r>
              <a:rPr lang="en-US" sz="1400" i="1" dirty="0" smtClean="0">
                <a:latin typeface="Helvetica" pitchFamily="34" charset="0"/>
                <a:cs typeface="Helvetica" pitchFamily="34" charset="0"/>
              </a:rPr>
              <a:t>terremoto</a:t>
            </a:r>
            <a:r>
              <a:rPr lang="en-US" sz="1400" b="1" i="1" dirty="0" smtClean="0">
                <a:latin typeface="Helvetica" pitchFamily="34" charset="0"/>
                <a:cs typeface="Helvetica" pitchFamily="34" charset="0"/>
              </a:rPr>
              <a:t>,</a:t>
            </a:r>
            <a:r>
              <a:rPr lang="en-US" sz="1400" b="1" dirty="0" smtClean="0">
                <a:solidFill>
                  <a:prstClr val="black"/>
                </a:solidFill>
                <a:latin typeface="Helvetica" pitchFamily="34" charset="0"/>
                <a:cs typeface="Helvetica" pitchFamily="34" charset="0"/>
              </a:rPr>
              <a:t> </a:t>
            </a:r>
            <a:r>
              <a:rPr lang="es-ES" sz="1400" b="1" dirty="0">
                <a:solidFill>
                  <a:prstClr val="black"/>
                </a:solidFill>
                <a:latin typeface="Helvetica" pitchFamily="34" charset="0"/>
                <a:cs typeface="Helvetica" pitchFamily="34" charset="0"/>
              </a:rPr>
              <a:t>¿qué </a:t>
            </a:r>
            <a:r>
              <a:rPr lang="es-ES" sz="1400" b="1" dirty="0" smtClean="0">
                <a:solidFill>
                  <a:prstClr val="black"/>
                </a:solidFill>
                <a:latin typeface="Helvetica" pitchFamily="34" charset="0"/>
                <a:cs typeface="Helvetica" pitchFamily="34" charset="0"/>
              </a:rPr>
              <a:t>puedes concluir </a:t>
            </a:r>
            <a:r>
              <a:rPr lang="es-ES" sz="1400" b="1" dirty="0">
                <a:solidFill>
                  <a:prstClr val="black"/>
                </a:solidFill>
                <a:latin typeface="Helvetica" pitchFamily="34" charset="0"/>
                <a:cs typeface="Helvetica" pitchFamily="34" charset="0"/>
              </a:rPr>
              <a:t>acerca de </a:t>
            </a:r>
            <a:r>
              <a:rPr lang="es-ES" sz="1400" b="1" dirty="0" smtClean="0">
                <a:solidFill>
                  <a:prstClr val="black"/>
                </a:solidFill>
                <a:latin typeface="Helvetica" pitchFamily="34" charset="0"/>
                <a:cs typeface="Helvetica" pitchFamily="34" charset="0"/>
              </a:rPr>
              <a:t>qué cambios los terremotos pueden causar en </a:t>
            </a:r>
            <a:r>
              <a:rPr lang="es-ES" sz="1400" b="1" dirty="0">
                <a:solidFill>
                  <a:prstClr val="black"/>
                </a:solidFill>
                <a:latin typeface="Helvetica" pitchFamily="34" charset="0"/>
                <a:cs typeface="Helvetica" pitchFamily="34" charset="0"/>
              </a:rPr>
              <a:t>la </a:t>
            </a:r>
            <a:r>
              <a:rPr lang="es-ES" sz="1400" b="1" dirty="0" smtClean="0">
                <a:solidFill>
                  <a:prstClr val="black"/>
                </a:solidFill>
                <a:latin typeface="Helvetica" pitchFamily="34" charset="0"/>
                <a:cs typeface="Helvetica" pitchFamily="34" charset="0"/>
              </a:rPr>
              <a:t>tierra?</a:t>
            </a:r>
          </a:p>
          <a:p>
            <a:pPr marL="403136" indent="-342900">
              <a:buFontTx/>
              <a:buAutoNum type="arabicPeriod" startAt="6"/>
            </a:pPr>
            <a:endParaRPr lang="en-US" sz="1400" dirty="0" smtClean="0">
              <a:latin typeface="Helvetica" pitchFamily="34" charset="0"/>
              <a:cs typeface="Helvetica" pitchFamily="34" charset="0"/>
            </a:endParaRPr>
          </a:p>
          <a:p>
            <a:pPr marL="798513" indent="-398463">
              <a:buFont typeface="+mj-lt"/>
              <a:buAutoNum type="alphaUcPeriod"/>
            </a:pPr>
            <a:r>
              <a:rPr lang="es-ES" sz="1400" dirty="0" smtClean="0">
                <a:latin typeface="Helvetica" pitchFamily="34" charset="0"/>
                <a:cs typeface="Helvetica" pitchFamily="34" charset="0"/>
              </a:rPr>
              <a:t>Ambas selecciones dicen </a:t>
            </a:r>
            <a:r>
              <a:rPr lang="es-ES" sz="1400" dirty="0">
                <a:latin typeface="Helvetica" pitchFamily="34" charset="0"/>
                <a:cs typeface="Helvetica" pitchFamily="34" charset="0"/>
              </a:rPr>
              <a:t>que las grietas se forman a partir terremotos causados por las placas que se mueven</a:t>
            </a:r>
            <a:r>
              <a:rPr lang="en-US" sz="1400" dirty="0" smtClean="0">
                <a:latin typeface="Helvetica" pitchFamily="34" charset="0"/>
                <a:cs typeface="Helvetica" pitchFamily="34" charset="0"/>
              </a:rPr>
              <a:t>.</a:t>
            </a:r>
          </a:p>
          <a:p>
            <a:pPr marL="798513" indent="-398463">
              <a:buFont typeface="+mj-lt"/>
              <a:buAutoNum type="alphaUcPeriod"/>
            </a:pPr>
            <a:endParaRPr lang="en-US" sz="1400" dirty="0">
              <a:latin typeface="Helvetica" pitchFamily="34" charset="0"/>
              <a:cs typeface="Helvetica" pitchFamily="34" charset="0"/>
            </a:endParaRPr>
          </a:p>
          <a:p>
            <a:pPr marL="798513" indent="-398463">
              <a:buFont typeface="+mj-lt"/>
              <a:buAutoNum type="alphaUcPeriod"/>
            </a:pPr>
            <a:r>
              <a:rPr lang="es-ES" sz="1400" dirty="0">
                <a:latin typeface="Helvetica" pitchFamily="34" charset="0"/>
                <a:cs typeface="Helvetica" pitchFamily="34" charset="0"/>
              </a:rPr>
              <a:t>Ambas selecciones dicen que los </a:t>
            </a:r>
            <a:r>
              <a:rPr lang="es-ES" sz="1400" dirty="0" smtClean="0">
                <a:latin typeface="Helvetica" pitchFamily="34" charset="0"/>
                <a:cs typeface="Helvetica" pitchFamily="34" charset="0"/>
              </a:rPr>
              <a:t>continentes de </a:t>
            </a:r>
            <a:r>
              <a:rPr lang="es-ES" sz="1400" dirty="0">
                <a:latin typeface="Helvetica" pitchFamily="34" charset="0"/>
                <a:cs typeface="Helvetica" pitchFamily="34" charset="0"/>
              </a:rPr>
              <a:t>la Tierra son como un rompecabezas gigante con piezas moviéndose lentamente</a:t>
            </a:r>
            <a:r>
              <a:rPr lang="en-US" sz="1400" dirty="0" smtClean="0">
                <a:latin typeface="Helvetica" pitchFamily="34" charset="0"/>
                <a:cs typeface="Helvetica" pitchFamily="34" charset="0"/>
              </a:rPr>
              <a:t>.</a:t>
            </a:r>
          </a:p>
          <a:p>
            <a:pPr marL="798513" indent="-398463">
              <a:buFont typeface="+mj-lt"/>
              <a:buAutoNum type="alphaUcPeriod"/>
            </a:pPr>
            <a:endParaRPr lang="en-US" sz="1400" dirty="0">
              <a:latin typeface="Helvetica" pitchFamily="34" charset="0"/>
              <a:cs typeface="Helvetica" pitchFamily="34" charset="0"/>
            </a:endParaRPr>
          </a:p>
          <a:p>
            <a:pPr marL="798513" indent="-398463">
              <a:buFont typeface="+mj-lt"/>
              <a:buAutoNum type="alphaUcPeriod"/>
            </a:pPr>
            <a:r>
              <a:rPr lang="es-ES" sz="1400" dirty="0">
                <a:latin typeface="Helvetica" pitchFamily="34" charset="0"/>
                <a:cs typeface="Helvetica" pitchFamily="34" charset="0"/>
              </a:rPr>
              <a:t>Ambas selecciones indican que a medida que la Tierra se </a:t>
            </a:r>
            <a:r>
              <a:rPr lang="es-ES" sz="1400" dirty="0" smtClean="0">
                <a:latin typeface="Helvetica" pitchFamily="34" charset="0"/>
                <a:cs typeface="Helvetica" pitchFamily="34" charset="0"/>
              </a:rPr>
              <a:t>separa, </a:t>
            </a:r>
            <a:r>
              <a:rPr lang="es-ES" sz="1400" dirty="0">
                <a:latin typeface="Helvetica" pitchFamily="34" charset="0"/>
                <a:cs typeface="Helvetica" pitchFamily="34" charset="0"/>
              </a:rPr>
              <a:t>un océano </a:t>
            </a:r>
            <a:r>
              <a:rPr lang="es-ES" sz="1400" dirty="0" smtClean="0">
                <a:latin typeface="Helvetica" pitchFamily="34" charset="0"/>
                <a:cs typeface="Helvetica" pitchFamily="34" charset="0"/>
              </a:rPr>
              <a:t>nacerá al dividirse </a:t>
            </a:r>
            <a:r>
              <a:rPr lang="es-ES" sz="1400" dirty="0">
                <a:latin typeface="Helvetica" pitchFamily="34" charset="0"/>
                <a:cs typeface="Helvetica" pitchFamily="34" charset="0"/>
              </a:rPr>
              <a:t>África</a:t>
            </a:r>
            <a:r>
              <a:rPr lang="en-US" sz="1400" dirty="0" smtClean="0">
                <a:latin typeface="Helvetica" pitchFamily="34" charset="0"/>
                <a:cs typeface="Helvetica" pitchFamily="34" charset="0"/>
              </a:rPr>
              <a:t>.</a:t>
            </a:r>
          </a:p>
          <a:p>
            <a:pPr marL="798513" indent="-398463">
              <a:buFont typeface="+mj-lt"/>
              <a:buAutoNum type="alphaUcPeriod"/>
            </a:pPr>
            <a:endParaRPr lang="en-US" sz="1400" dirty="0">
              <a:latin typeface="Helvetica" pitchFamily="34" charset="0"/>
              <a:cs typeface="Helvetica" pitchFamily="34" charset="0"/>
            </a:endParaRPr>
          </a:p>
          <a:p>
            <a:pPr marL="798513" indent="-398463">
              <a:buFont typeface="+mj-lt"/>
              <a:buAutoNum type="alphaUcPeriod"/>
            </a:pPr>
            <a:r>
              <a:rPr lang="es-ES" sz="1400" dirty="0">
                <a:latin typeface="Helvetica" pitchFamily="34" charset="0"/>
                <a:cs typeface="Helvetica" pitchFamily="34" charset="0"/>
              </a:rPr>
              <a:t>Ambas selecciones dicen que las ciudades ubicadas en las </a:t>
            </a:r>
            <a:r>
              <a:rPr lang="es-ES" sz="1400" dirty="0" smtClean="0">
                <a:latin typeface="Helvetica" pitchFamily="34" charset="0"/>
                <a:cs typeface="Helvetica" pitchFamily="34" charset="0"/>
              </a:rPr>
              <a:t>fallas tectónicas </a:t>
            </a:r>
            <a:r>
              <a:rPr lang="es-ES" sz="1400" dirty="0">
                <a:latin typeface="Helvetica" pitchFamily="34" charset="0"/>
                <a:cs typeface="Helvetica" pitchFamily="34" charset="0"/>
              </a:rPr>
              <a:t>podrían ser impactadas</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grpSp>
        <p:nvGrpSpPr>
          <p:cNvPr id="6" name="Group 5"/>
          <p:cNvGrpSpPr/>
          <p:nvPr/>
        </p:nvGrpSpPr>
        <p:grpSpPr>
          <a:xfrm>
            <a:off x="928306" y="6727372"/>
            <a:ext cx="242888" cy="2404381"/>
            <a:chOff x="1052512" y="6651172"/>
            <a:chExt cx="242888" cy="2404381"/>
          </a:xfrm>
        </p:grpSpPr>
        <p:sp>
          <p:nvSpPr>
            <p:cNvPr id="30" name="Oval 29"/>
            <p:cNvSpPr/>
            <p:nvPr/>
          </p:nvSpPr>
          <p:spPr>
            <a:xfrm>
              <a:off x="1052512" y="728267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1052512" y="665117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1052512" y="881606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1052512" y="818454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15" name="Table 14"/>
          <p:cNvGraphicFramePr>
            <a:graphicFrameLocks noGrp="1"/>
          </p:cNvGraphicFramePr>
          <p:nvPr>
            <p:extLst>
              <p:ext uri="{D42A27DB-BD31-4B8C-83A1-F6EECF244321}">
                <p14:modId xmlns:p14="http://schemas.microsoft.com/office/powerpoint/2010/main" val="603080657"/>
              </p:ext>
            </p:extLst>
          </p:nvPr>
        </p:nvGraphicFramePr>
        <p:xfrm>
          <a:off x="4985797" y="4572000"/>
          <a:ext cx="2185988" cy="839734"/>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RL.6.9</a:t>
                      </a:r>
                      <a:endParaRPr lang="en-US" sz="800" dirty="0">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15115">
                <a:tc>
                  <a:txBody>
                    <a:bodyPr/>
                    <a:lstStyle/>
                    <a:p>
                      <a:pPr marL="0" marR="0">
                        <a:lnSpc>
                          <a:spcPct val="115000"/>
                        </a:lnSpc>
                        <a:spcBef>
                          <a:spcPts val="0"/>
                        </a:spcBef>
                        <a:spcAft>
                          <a:spcPts val="1200"/>
                        </a:spcAft>
                      </a:pPr>
                      <a:r>
                        <a:rPr lang="es-ES" sz="800" b="0" i="0" dirty="0" smtClean="0">
                          <a:solidFill>
                            <a:srgbClr val="202020"/>
                          </a:solidFill>
                          <a:effectLst/>
                          <a:latin typeface="+mn-lt"/>
                        </a:rPr>
                        <a:t>Comparan y contrastan textos de diferentes formas o géneros (por ejemplo: cuentos y poemas, novelas históricas y cuentos de fantasía) en cuanto a la manera en que estos abordan temas y asuntos similares.</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075346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9944" y="9321324"/>
            <a:ext cx="842010" cy="535517"/>
          </a:xfrm>
        </p:spPr>
        <p:txBody>
          <a:bodyPr/>
          <a:lstStyle/>
          <a:p>
            <a:fld id="{F177B04D-AEB5-43ED-B9BA-B3D1EC9C9067}" type="slidenum">
              <a:rPr lang="en-US" smtClean="0"/>
              <a:pPr/>
              <a:t>31</a:t>
            </a:fld>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97056952"/>
              </p:ext>
            </p:extLst>
          </p:nvPr>
        </p:nvGraphicFramePr>
        <p:xfrm>
          <a:off x="180975" y="280713"/>
          <a:ext cx="7286625" cy="3681690"/>
        </p:xfrm>
        <a:graphic>
          <a:graphicData uri="http://schemas.openxmlformats.org/drawingml/2006/table">
            <a:tbl>
              <a:tblPr firstRow="1" bandRow="1">
                <a:tableStyleId>{5940675A-B579-460E-94D1-54222C63F5DA}</a:tableStyleId>
              </a:tblPr>
              <a:tblGrid>
                <a:gridCol w="7286625"/>
              </a:tblGrid>
              <a:tr h="671658">
                <a:tc>
                  <a:txBody>
                    <a:bodyPr/>
                    <a:lstStyle/>
                    <a:p>
                      <a:pPr marL="225425" marR="0" lvl="0" indent="-225425" algn="l" defTabSz="966612"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7. </a:t>
                      </a:r>
                      <a:r>
                        <a:rPr kumimoji="0" lang="es-ES" sz="1400" b="1" i="0" u="none" strike="noStrike" kern="1200" cap="none" spc="0" normalizeH="0" baseline="0" noProof="0" dirty="0" smtClean="0">
                          <a:ln>
                            <a:noFill/>
                          </a:ln>
                          <a:solidFill>
                            <a:prstClr val="black"/>
                          </a:solidFill>
                          <a:effectLst/>
                          <a:uLnTx/>
                          <a:uFillTx/>
                          <a:latin typeface="+mn-lt"/>
                          <a:ea typeface="+mn-ea"/>
                          <a:cs typeface="+mn-cs"/>
                        </a:rPr>
                        <a:t>Explica cómo el punto de vista de los estudiantes se desarrolla a través del pasaje </a:t>
                      </a:r>
                      <a:r>
                        <a:rPr kumimoji="0" lang="en-US" sz="1400" b="0" i="1" u="none" strike="noStrike" kern="1200" cap="none" spc="0" normalizeH="0" baseline="0" noProof="0" dirty="0" smtClean="0">
                          <a:ln>
                            <a:noFill/>
                          </a:ln>
                          <a:solidFill>
                            <a:prstClr val="black"/>
                          </a:solidFill>
                          <a:effectLst/>
                          <a:uLnTx/>
                          <a:uFillTx/>
                          <a:latin typeface="+mn-lt"/>
                          <a:ea typeface="+mn-ea"/>
                          <a:cs typeface="+mn-cs"/>
                        </a:rPr>
                        <a:t>Simulacro de terremoto</a:t>
                      </a:r>
                      <a:r>
                        <a:rPr kumimoji="0" lang="en-US" sz="14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Utiliza</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ejemplos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del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pasaje</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tu</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explicación</a:t>
                      </a: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mn-cs"/>
                        </a:rPr>
                        <a:t>. </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smtClean="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90583118"/>
              </p:ext>
            </p:extLst>
          </p:nvPr>
        </p:nvGraphicFramePr>
        <p:xfrm>
          <a:off x="228599" y="5029200"/>
          <a:ext cx="7171373" cy="3962401"/>
        </p:xfrm>
        <a:graphic>
          <a:graphicData uri="http://schemas.openxmlformats.org/drawingml/2006/table">
            <a:tbl>
              <a:tblPr firstRow="1" bandRow="1">
                <a:tableStyleId>{5940675A-B579-460E-94D1-54222C63F5DA}</a:tableStyleId>
              </a:tblPr>
              <a:tblGrid>
                <a:gridCol w="7171373"/>
              </a:tblGrid>
              <a:tr h="821059">
                <a:tc>
                  <a:txBody>
                    <a:bodyPr/>
                    <a:lstStyle/>
                    <a:p>
                      <a:pPr marL="174625" marR="0" lvl="0" indent="-174625" algn="l" defTabSz="966612" rtl="0" eaLnBrk="1" fontAlgn="auto" latinLnBrk="0" hangingPunct="1">
                        <a:lnSpc>
                          <a:spcPct val="100000"/>
                        </a:lnSpc>
                        <a:spcBef>
                          <a:spcPts val="0"/>
                        </a:spcBef>
                        <a:spcAft>
                          <a:spcPts val="0"/>
                        </a:spcAft>
                        <a:buClrTx/>
                        <a:buSzTx/>
                        <a:buFont typeface="+mj-lt"/>
                        <a:buNone/>
                        <a:tabLst/>
                        <a:defRPr/>
                      </a:pPr>
                      <a:r>
                        <a:rPr lang="en-US" sz="1400" b="1" dirty="0" smtClean="0">
                          <a:latin typeface="+mn-lt"/>
                          <a:cs typeface="Helvetica" panose="020B0604020202020204" pitchFamily="34" charset="0"/>
                        </a:rPr>
                        <a:t>8. </a:t>
                      </a:r>
                      <a:r>
                        <a:rPr lang="es-ES" sz="1400" b="1" dirty="0" smtClean="0">
                          <a:latin typeface="+mn-lt"/>
                          <a:cs typeface="Helvetica" panose="020B0604020202020204" pitchFamily="34" charset="0"/>
                        </a:rPr>
                        <a:t>Debido a que la información en estos tres pasajes habla de cómo la Tierra está cambiando físicamente, ¿qué puedes concluir acerca de cómo se podría ver la Tierra en el futuro?</a:t>
                      </a:r>
                      <a:endParaRPr kumimoji="0" lang="en-US" sz="1400" b="1"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Connector 6"/>
          <p:cNvCxnSpPr/>
          <p:nvPr/>
        </p:nvCxnSpPr>
        <p:spPr>
          <a:xfrm>
            <a:off x="45720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076796354"/>
              </p:ext>
            </p:extLst>
          </p:nvPr>
        </p:nvGraphicFramePr>
        <p:xfrm>
          <a:off x="5257800" y="4038600"/>
          <a:ext cx="2185988" cy="501086"/>
        </p:xfrm>
        <a:graphic>
          <a:graphicData uri="http://schemas.openxmlformats.org/drawingml/2006/table">
            <a:tbl>
              <a:tblPr/>
              <a:tblGrid>
                <a:gridCol w="2185988"/>
              </a:tblGrid>
              <a:tr h="88131">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RL.6.6</a:t>
                      </a:r>
                      <a:endParaRPr lang="en-US" sz="800" dirty="0">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9069">
                <a:tc>
                  <a:txBody>
                    <a:bodyPr/>
                    <a:lstStyle/>
                    <a:p>
                      <a:pPr marL="0" marR="0">
                        <a:lnSpc>
                          <a:spcPct val="115000"/>
                        </a:lnSpc>
                        <a:spcBef>
                          <a:spcPts val="0"/>
                        </a:spcBef>
                        <a:spcAft>
                          <a:spcPts val="1200"/>
                        </a:spcAft>
                      </a:pPr>
                      <a:r>
                        <a:rPr lang="es-ES" sz="800" b="0" i="0" dirty="0" smtClean="0">
                          <a:solidFill>
                            <a:srgbClr val="202020"/>
                          </a:solidFill>
                          <a:effectLst/>
                          <a:latin typeface="+mn-lt"/>
                        </a:rPr>
                        <a:t>Explican cómo el autor desarrolla el punto de vista del narrador u hablante de un texto.</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43527890"/>
              </p:ext>
            </p:extLst>
          </p:nvPr>
        </p:nvGraphicFramePr>
        <p:xfrm>
          <a:off x="4824961" y="9052560"/>
          <a:ext cx="2185988" cy="475564"/>
        </p:xfrm>
        <a:graphic>
          <a:graphicData uri="http://schemas.openxmlformats.org/drawingml/2006/table">
            <a:tbl>
              <a:tblPr/>
              <a:tblGrid>
                <a:gridCol w="2185988"/>
              </a:tblGrid>
              <a:tr h="129145">
                <a:tc>
                  <a:txBody>
                    <a:bodyPr/>
                    <a:lstStyle/>
                    <a:p>
                      <a:pPr marL="0" marR="0" algn="l">
                        <a:lnSpc>
                          <a:spcPct val="115000"/>
                        </a:lnSpc>
                        <a:spcBef>
                          <a:spcPts val="0"/>
                        </a:spcBef>
                        <a:spcAft>
                          <a:spcPts val="0"/>
                        </a:spcAft>
                      </a:pPr>
                      <a:r>
                        <a:rPr lang="es-419" sz="800" b="1" noProof="0" dirty="0" smtClean="0">
                          <a:solidFill>
                            <a:srgbClr val="000000"/>
                          </a:solidFill>
                          <a:latin typeface="+mn-lt"/>
                          <a:ea typeface="Times New Roman"/>
                          <a:cs typeface="Times New Roman"/>
                        </a:rPr>
                        <a:t>RL.6.9</a:t>
                      </a:r>
                      <a:endParaRPr lang="es-419" sz="800" noProof="0" dirty="0">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3547">
                <a:tc>
                  <a:txBody>
                    <a:bodyPr/>
                    <a:lstStyle/>
                    <a:p>
                      <a:pPr marL="0" marR="0">
                        <a:lnSpc>
                          <a:spcPct val="115000"/>
                        </a:lnSpc>
                        <a:spcBef>
                          <a:spcPts val="0"/>
                        </a:spcBef>
                        <a:spcAft>
                          <a:spcPts val="1200"/>
                        </a:spcAft>
                      </a:pPr>
                      <a:r>
                        <a:rPr lang="es-419" sz="800" b="0" i="0" noProof="0" dirty="0" smtClean="0">
                          <a:solidFill>
                            <a:srgbClr val="202020"/>
                          </a:solidFill>
                          <a:effectLst/>
                          <a:latin typeface="+mn-lt"/>
                        </a:rPr>
                        <a:t>Comparan y contrastan textos de diferentes formas o géneros </a:t>
                      </a:r>
                      <a:endParaRPr lang="es-419" sz="800" b="0" noProof="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444236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0283" y="9296400"/>
            <a:ext cx="842010" cy="535517"/>
          </a:xfrm>
        </p:spPr>
        <p:txBody>
          <a:bodyPr/>
          <a:lstStyle/>
          <a:p>
            <a:fld id="{F177B04D-AEB5-43ED-B9BA-B3D1EC9C9067}" type="slidenum">
              <a:rPr lang="en-US" smtClean="0"/>
              <a:pPr/>
              <a:t>32</a:t>
            </a:fld>
            <a:endParaRPr lang="en-US" dirty="0"/>
          </a:p>
        </p:txBody>
      </p:sp>
      <p:cxnSp>
        <p:nvCxnSpPr>
          <p:cNvPr id="11" name="Straight Connector 10"/>
          <p:cNvCxnSpPr/>
          <p:nvPr/>
        </p:nvCxnSpPr>
        <p:spPr>
          <a:xfrm>
            <a:off x="381000"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05236" y="718412"/>
            <a:ext cx="6036052" cy="3119087"/>
          </a:xfrm>
          <a:prstGeom prst="rect">
            <a:avLst/>
          </a:prstGeom>
        </p:spPr>
        <p:txBody>
          <a:bodyPr wrap="square" lIns="101881" tIns="50941" rIns="101881" bIns="50941">
            <a:spAutoFit/>
          </a:bodyPr>
          <a:lstStyle/>
          <a:p>
            <a:pPr marL="287338" indent="-287338">
              <a:buAutoNum type="arabicPeriod" startAt="9"/>
            </a:pPr>
            <a:r>
              <a:rPr lang="es-ES" sz="1400" b="1" dirty="0" smtClean="0">
                <a:latin typeface="Helvetica" pitchFamily="34" charset="0"/>
                <a:cs typeface="Helvetica" pitchFamily="34" charset="0"/>
              </a:rPr>
              <a:t>¿Qué indica la cadena de volcanes a lo largo del </a:t>
            </a:r>
            <a:r>
              <a:rPr lang="es-ES" sz="1400" b="1" dirty="0" err="1" smtClean="0">
                <a:latin typeface="Helvetica" pitchFamily="34" charset="0"/>
                <a:cs typeface="Helvetica" pitchFamily="34" charset="0"/>
              </a:rPr>
              <a:t>Rift</a:t>
            </a:r>
            <a:r>
              <a:rPr lang="es-ES" sz="1400" b="1" dirty="0" smtClean="0">
                <a:latin typeface="Helvetica" pitchFamily="34" charset="0"/>
                <a:cs typeface="Helvetica" pitchFamily="34" charset="0"/>
              </a:rPr>
              <a:t> de África Oriental?</a:t>
            </a:r>
          </a:p>
          <a:p>
            <a:pPr marL="342900" indent="-342900">
              <a:buAutoNum type="arabicPeriod" startAt="9"/>
            </a:pPr>
            <a:endParaRPr lang="en-US" sz="1400" b="1" dirty="0" smtClean="0">
              <a:latin typeface="Helvetica" pitchFamily="34" charset="0"/>
              <a:cs typeface="Helvetica" pitchFamily="34" charset="0"/>
            </a:endParaRPr>
          </a:p>
          <a:p>
            <a:pPr marL="622300" indent="-360363">
              <a:buFont typeface="+mj-lt"/>
              <a:buAutoNum type="alphaUcPeriod"/>
            </a:pPr>
            <a:r>
              <a:rPr lang="es-ES" sz="1400" dirty="0" smtClean="0">
                <a:latin typeface="Helvetica" pitchFamily="34" charset="0"/>
                <a:cs typeface="Helvetica" pitchFamily="34" charset="0"/>
              </a:rPr>
              <a:t>La </a:t>
            </a:r>
            <a:r>
              <a:rPr lang="es-ES" sz="1400" dirty="0">
                <a:latin typeface="Helvetica" pitchFamily="34" charset="0"/>
                <a:cs typeface="Helvetica" pitchFamily="34" charset="0"/>
              </a:rPr>
              <a:t>cadena de volcanes </a:t>
            </a:r>
            <a:r>
              <a:rPr lang="es-ES" sz="1400" dirty="0" smtClean="0">
                <a:latin typeface="Helvetica" pitchFamily="34" charset="0"/>
                <a:cs typeface="Helvetica" pitchFamily="34" charset="0"/>
              </a:rPr>
              <a:t>indica </a:t>
            </a:r>
            <a:r>
              <a:rPr lang="es-ES" sz="1400" dirty="0">
                <a:latin typeface="Helvetica" pitchFamily="34" charset="0"/>
                <a:cs typeface="Helvetica" pitchFamily="34" charset="0"/>
              </a:rPr>
              <a:t>que habrá muchas erupciones y terremotos</a:t>
            </a:r>
            <a:r>
              <a:rPr lang="en-US" sz="1400" dirty="0" smtClean="0">
                <a:latin typeface="Helvetica" pitchFamily="34" charset="0"/>
                <a:cs typeface="Helvetica" pitchFamily="34" charset="0"/>
              </a:rPr>
              <a:t>.</a:t>
            </a:r>
          </a:p>
          <a:p>
            <a:pPr marL="622300" indent="-360363">
              <a:buFont typeface="+mj-lt"/>
              <a:buAutoNum type="alphaUcPeriod"/>
            </a:pPr>
            <a:endParaRPr lang="en-US" sz="1400" dirty="0">
              <a:latin typeface="Helvetica" pitchFamily="34" charset="0"/>
              <a:cs typeface="Helvetica" pitchFamily="34" charset="0"/>
            </a:endParaRPr>
          </a:p>
          <a:p>
            <a:pPr marL="622300" indent="-360363">
              <a:buFont typeface="+mj-lt"/>
              <a:buAutoNum type="alphaUcPeriod"/>
            </a:pPr>
            <a:r>
              <a:rPr lang="es-ES" sz="1400" dirty="0">
                <a:latin typeface="Helvetica" pitchFamily="34" charset="0"/>
                <a:cs typeface="Helvetica" pitchFamily="34" charset="0"/>
              </a:rPr>
              <a:t>La cadena de volcanes indica </a:t>
            </a:r>
            <a:r>
              <a:rPr lang="es-ES" sz="1400" dirty="0" smtClean="0">
                <a:latin typeface="Helvetica" pitchFamily="34" charset="0"/>
                <a:cs typeface="Helvetica" pitchFamily="34" charset="0"/>
              </a:rPr>
              <a:t>que se </a:t>
            </a:r>
            <a:r>
              <a:rPr lang="es-ES" sz="1400" dirty="0">
                <a:latin typeface="Helvetica" pitchFamily="34" charset="0"/>
                <a:cs typeface="Helvetica" pitchFamily="34" charset="0"/>
              </a:rPr>
              <a:t>están formando muchas </a:t>
            </a:r>
            <a:r>
              <a:rPr lang="es-ES" sz="1400" dirty="0" smtClean="0">
                <a:latin typeface="Helvetica" pitchFamily="34" charset="0"/>
                <a:cs typeface="Helvetica" pitchFamily="34" charset="0"/>
              </a:rPr>
              <a:t>grietas</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a:p>
            <a:pPr marL="622300" indent="-360363">
              <a:buFont typeface="+mj-lt"/>
              <a:buAutoNum type="alphaUcPeriod"/>
            </a:pPr>
            <a:endParaRPr lang="en-US" sz="1400" dirty="0">
              <a:latin typeface="Helvetica" pitchFamily="34" charset="0"/>
              <a:cs typeface="Helvetica" pitchFamily="34" charset="0"/>
            </a:endParaRPr>
          </a:p>
          <a:p>
            <a:pPr marL="622300" indent="-360363">
              <a:buFont typeface="+mj-lt"/>
              <a:buAutoNum type="alphaUcPeriod"/>
            </a:pPr>
            <a:r>
              <a:rPr lang="es-ES" sz="1400" dirty="0">
                <a:latin typeface="Helvetica" pitchFamily="34" charset="0"/>
                <a:cs typeface="Helvetica" pitchFamily="34" charset="0"/>
              </a:rPr>
              <a:t>La cadena de volcanes indica que hay lava debajo de la corteza de la Tierra rompiendo la placa continental</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a:p>
            <a:pPr marL="622300" indent="-360363">
              <a:buFont typeface="+mj-lt"/>
              <a:buAutoNum type="alphaUcPeriod"/>
            </a:pPr>
            <a:endParaRPr lang="en-US" sz="1400" dirty="0">
              <a:latin typeface="Helvetica" pitchFamily="34" charset="0"/>
              <a:cs typeface="Helvetica" pitchFamily="34" charset="0"/>
            </a:endParaRPr>
          </a:p>
          <a:p>
            <a:pPr marL="622300" indent="-360363">
              <a:buFont typeface="+mj-lt"/>
              <a:buAutoNum type="alphaUcPeriod"/>
            </a:pPr>
            <a:r>
              <a:rPr lang="es-ES" sz="1400" dirty="0">
                <a:latin typeface="Helvetica" pitchFamily="34" charset="0"/>
                <a:cs typeface="Helvetica" pitchFamily="34" charset="0"/>
              </a:rPr>
              <a:t>La cadena de volcanes indica que las nuevas grietas tienen vapores muy calientes</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grpSp>
        <p:nvGrpSpPr>
          <p:cNvPr id="2" name="Group 1"/>
          <p:cNvGrpSpPr/>
          <p:nvPr/>
        </p:nvGrpSpPr>
        <p:grpSpPr>
          <a:xfrm>
            <a:off x="919763" y="1407099"/>
            <a:ext cx="242888" cy="2113796"/>
            <a:chOff x="838200" y="1872343"/>
            <a:chExt cx="242888" cy="2113796"/>
          </a:xfrm>
        </p:grpSpPr>
        <p:sp>
          <p:nvSpPr>
            <p:cNvPr id="14" name="Oval 13"/>
            <p:cNvSpPr/>
            <p:nvPr/>
          </p:nvSpPr>
          <p:spPr>
            <a:xfrm>
              <a:off x="838200" y="37466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838200" y="315477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6" name="Oval 15"/>
            <p:cNvSpPr/>
            <p:nvPr/>
          </p:nvSpPr>
          <p:spPr>
            <a:xfrm>
              <a:off x="838200" y="18723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838200" y="25037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sp>
        <p:nvSpPr>
          <p:cNvPr id="8" name="Rectangle 7"/>
          <p:cNvSpPr/>
          <p:nvPr/>
        </p:nvSpPr>
        <p:spPr>
          <a:xfrm>
            <a:off x="816863" y="5591285"/>
            <a:ext cx="5842858" cy="3119087"/>
          </a:xfrm>
          <a:prstGeom prst="rect">
            <a:avLst/>
          </a:prstGeom>
        </p:spPr>
        <p:txBody>
          <a:bodyPr wrap="square" lIns="101881" tIns="50941" rIns="101881" bIns="50941">
            <a:spAutoFit/>
          </a:bodyPr>
          <a:lstStyle/>
          <a:p>
            <a:pPr marL="342900" indent="-342900">
              <a:buAutoNum type="arabicPeriod" startAt="10"/>
            </a:pPr>
            <a:r>
              <a:rPr lang="es-BO" sz="1400" b="1" dirty="0" smtClean="0">
                <a:latin typeface="Helvetica" pitchFamily="34" charset="0"/>
                <a:cs typeface="Helvetica" pitchFamily="34" charset="0"/>
              </a:rPr>
              <a:t>De acuerdo con </a:t>
            </a:r>
            <a:r>
              <a:rPr lang="es-BO" sz="1400" i="1" dirty="0" smtClean="0">
                <a:latin typeface="Helvetica" pitchFamily="34" charset="0"/>
                <a:cs typeface="Helvetica" pitchFamily="34" charset="0"/>
              </a:rPr>
              <a:t>Se agrieta</a:t>
            </a:r>
            <a:r>
              <a:rPr lang="es-BO" sz="1400" b="1" dirty="0" smtClean="0">
                <a:latin typeface="Helvetica" pitchFamily="34" charset="0"/>
                <a:cs typeface="Helvetica" pitchFamily="34" charset="0"/>
              </a:rPr>
              <a:t>, ¿Qué papel desempeñan las placas tectónicas en la creación de montañas, océanos y continentes?</a:t>
            </a:r>
          </a:p>
          <a:p>
            <a:pPr marL="342900" indent="-342900">
              <a:buAutoNum type="arabicPeriod" startAt="10"/>
            </a:pPr>
            <a:endParaRPr lang="es-BO" sz="1400" b="1" dirty="0" smtClean="0">
              <a:latin typeface="Helvetica" pitchFamily="34" charset="0"/>
              <a:cs typeface="Helvetica" pitchFamily="34" charset="0"/>
            </a:endParaRPr>
          </a:p>
          <a:p>
            <a:pPr marL="627063" indent="-244475">
              <a:buFont typeface="+mj-lt"/>
              <a:buAutoNum type="alphaUcPeriod"/>
            </a:pPr>
            <a:r>
              <a:rPr lang="es-BO" sz="1400" dirty="0" smtClean="0">
                <a:latin typeface="Helvetica" pitchFamily="34" charset="0"/>
              </a:rPr>
              <a:t>Los volcanes crean terremotos.</a:t>
            </a:r>
          </a:p>
          <a:p>
            <a:pPr marL="627063" indent="-244475">
              <a:buFont typeface="+mj-lt"/>
              <a:buAutoNum type="alphaUcPeriod"/>
            </a:pPr>
            <a:endParaRPr lang="es-BO" sz="1400" dirty="0" smtClean="0">
              <a:latin typeface="Helvetica" pitchFamily="34" charset="0"/>
              <a:cs typeface="Helvetica" pitchFamily="34" charset="0"/>
            </a:endParaRPr>
          </a:p>
          <a:p>
            <a:pPr marL="627063" indent="-244475">
              <a:buFont typeface="+mj-lt"/>
              <a:buAutoNum type="alphaUcPeriod"/>
            </a:pPr>
            <a:r>
              <a:rPr lang="es-BO" sz="1400" dirty="0" smtClean="0">
                <a:latin typeface="Helvetica" pitchFamily="34" charset="0"/>
                <a:cs typeface="Helvetica" pitchFamily="34" charset="0"/>
              </a:rPr>
              <a:t>Las placas tectónicas chocan entre sí y algunas se separan lentamente. </a:t>
            </a:r>
          </a:p>
          <a:p>
            <a:pPr marL="627063" indent="-244475">
              <a:buFont typeface="+mj-lt"/>
              <a:buAutoNum type="alphaUcPeriod"/>
            </a:pPr>
            <a:endParaRPr lang="es-BO" sz="1400" dirty="0" smtClean="0">
              <a:latin typeface="Helvetica" pitchFamily="34" charset="0"/>
              <a:cs typeface="Helvetica" pitchFamily="34" charset="0"/>
            </a:endParaRPr>
          </a:p>
          <a:p>
            <a:pPr marL="627063" indent="-244475">
              <a:buFont typeface="+mj-lt"/>
              <a:buAutoNum type="alphaUcPeriod"/>
            </a:pPr>
            <a:r>
              <a:rPr lang="es-BO" sz="1400" dirty="0" smtClean="0">
                <a:latin typeface="Helvetica" pitchFamily="34" charset="0"/>
                <a:cs typeface="Helvetica" pitchFamily="34" charset="0"/>
              </a:rPr>
              <a:t>Los terremotos se producen cuando el magma asciende desde el interior de la Tierra. </a:t>
            </a:r>
          </a:p>
          <a:p>
            <a:pPr marL="627063" indent="-244475">
              <a:buFont typeface="+mj-lt"/>
              <a:buAutoNum type="alphaUcPeriod"/>
            </a:pPr>
            <a:endParaRPr lang="es-BO" sz="1400" dirty="0" smtClean="0">
              <a:latin typeface="Helvetica" pitchFamily="34" charset="0"/>
              <a:cs typeface="Helvetica" pitchFamily="34" charset="0"/>
            </a:endParaRPr>
          </a:p>
          <a:p>
            <a:pPr marL="627063" indent="-244475">
              <a:buFont typeface="+mj-lt"/>
              <a:buAutoNum type="alphaUcPeriod"/>
            </a:pPr>
            <a:r>
              <a:rPr lang="es-BO" sz="1400" dirty="0" smtClean="0">
                <a:latin typeface="Helvetica" pitchFamily="34" charset="0"/>
                <a:cs typeface="Helvetica" pitchFamily="34" charset="0"/>
              </a:rPr>
              <a:t>La corteza de la Tierra se compone de enormes piezas que encajan entre sí. </a:t>
            </a:r>
            <a:endParaRPr lang="es-BO" sz="1400" dirty="0">
              <a:latin typeface="Helvetica" pitchFamily="34" charset="0"/>
              <a:cs typeface="Helvetica" pitchFamily="34" charset="0"/>
            </a:endParaRPr>
          </a:p>
        </p:txBody>
      </p:sp>
      <p:grpSp>
        <p:nvGrpSpPr>
          <p:cNvPr id="5" name="Group 4"/>
          <p:cNvGrpSpPr/>
          <p:nvPr/>
        </p:nvGrpSpPr>
        <p:grpSpPr>
          <a:xfrm>
            <a:off x="898511" y="6466128"/>
            <a:ext cx="274260" cy="1983971"/>
            <a:chOff x="609600" y="6183085"/>
            <a:chExt cx="274260" cy="1983971"/>
          </a:xfrm>
        </p:grpSpPr>
        <p:sp>
          <p:nvSpPr>
            <p:cNvPr id="18" name="Oval 17"/>
            <p:cNvSpPr/>
            <p:nvPr/>
          </p:nvSpPr>
          <p:spPr>
            <a:xfrm>
              <a:off x="609600" y="6183085"/>
              <a:ext cx="25300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609600" y="6629400"/>
              <a:ext cx="25300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630852" y="7322273"/>
              <a:ext cx="25300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609600" y="7927570"/>
              <a:ext cx="25300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2" name="Table 21"/>
          <p:cNvGraphicFramePr>
            <a:graphicFrameLocks noGrp="1"/>
          </p:cNvGraphicFramePr>
          <p:nvPr>
            <p:extLst>
              <p:ext uri="{D42A27DB-BD31-4B8C-83A1-F6EECF244321}">
                <p14:modId xmlns:p14="http://schemas.microsoft.com/office/powerpoint/2010/main" val="332663274"/>
              </p:ext>
            </p:extLst>
          </p:nvPr>
        </p:nvGraphicFramePr>
        <p:xfrm>
          <a:off x="5334000" y="4447177"/>
          <a:ext cx="1943100" cy="734423"/>
        </p:xfrm>
        <a:graphic>
          <a:graphicData uri="http://schemas.openxmlformats.org/drawingml/2006/table">
            <a:tbl>
              <a:tblPr/>
              <a:tblGrid>
                <a:gridCol w="1943100"/>
              </a:tblGrid>
              <a:tr h="146885">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RI.6.3</a:t>
                      </a:r>
                      <a:endParaRPr lang="en-US" sz="800" dirty="0">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87538">
                <a:tc>
                  <a:txBody>
                    <a:bodyPr/>
                    <a:lstStyle/>
                    <a:p>
                      <a:pPr marL="0" marR="0">
                        <a:lnSpc>
                          <a:spcPct val="115000"/>
                        </a:lnSpc>
                        <a:spcBef>
                          <a:spcPts val="0"/>
                        </a:spcBef>
                        <a:spcAft>
                          <a:spcPts val="1200"/>
                        </a:spcAft>
                      </a:pPr>
                      <a:r>
                        <a:rPr lang="es-ES" sz="800" b="0" dirty="0" smtClean="0">
                          <a:latin typeface="+mn-lt"/>
                          <a:ea typeface="Calibri"/>
                          <a:cs typeface="Times New Roman"/>
                        </a:rPr>
                        <a:t>Analizan en detalle cómo se presenta, describe y desarrolla un personaje, acontecimiento o idea clave en un texto, a través de ejemplos o anécdotas.</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623038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62885" y="5638800"/>
            <a:ext cx="6051209" cy="2903644"/>
          </a:xfrm>
          <a:prstGeom prst="rect">
            <a:avLst/>
          </a:prstGeom>
        </p:spPr>
        <p:txBody>
          <a:bodyPr wrap="square" lIns="101881" tIns="50941" rIns="101881" bIns="50941">
            <a:spAutoFit/>
          </a:bodyPr>
          <a:lstStyle/>
          <a:p>
            <a:pPr marL="342900" indent="-342900">
              <a:buAutoNum type="arabicPeriod" startAt="12"/>
            </a:pPr>
            <a:r>
              <a:rPr lang="es-SV" sz="1400" b="1" dirty="0" smtClean="0">
                <a:latin typeface="Helvetica" pitchFamily="34" charset="0"/>
                <a:cs typeface="Helvetica" pitchFamily="34" charset="0"/>
              </a:rPr>
              <a:t>¿</a:t>
            </a:r>
            <a:r>
              <a:rPr lang="es-SV" sz="1400" b="1" dirty="0" smtClean="0">
                <a:latin typeface="Helvetica" pitchFamily="34" charset="0"/>
              </a:rPr>
              <a:t>Por qué el autor de </a:t>
            </a:r>
            <a:r>
              <a:rPr lang="es-SV" sz="1400" i="1" dirty="0" smtClean="0">
                <a:latin typeface="Helvetica" pitchFamily="34" charset="0"/>
                <a:cs typeface="Helvetica" pitchFamily="34" charset="0"/>
              </a:rPr>
              <a:t>El </a:t>
            </a:r>
            <a:r>
              <a:rPr lang="es-SV" sz="1400" i="1" dirty="0" err="1" smtClean="0">
                <a:latin typeface="Helvetica" pitchFamily="34" charset="0"/>
                <a:cs typeface="Helvetica" pitchFamily="34" charset="0"/>
              </a:rPr>
              <a:t>Rift</a:t>
            </a:r>
            <a:r>
              <a:rPr lang="es-SV" sz="1400" i="1" dirty="0" smtClean="0">
                <a:latin typeface="Helvetica" pitchFamily="34" charset="0"/>
                <a:cs typeface="Helvetica" pitchFamily="34" charset="0"/>
              </a:rPr>
              <a:t> de África Oriental</a:t>
            </a:r>
            <a:r>
              <a:rPr lang="es-SV" sz="1400" dirty="0" smtClean="0">
                <a:latin typeface="Helvetica" pitchFamily="34" charset="0"/>
                <a:cs typeface="Helvetica" pitchFamily="34" charset="0"/>
              </a:rPr>
              <a:t> </a:t>
            </a:r>
            <a:r>
              <a:rPr lang="es-SV" sz="1400" b="1" dirty="0" smtClean="0">
                <a:latin typeface="Helvetica" pitchFamily="34" charset="0"/>
              </a:rPr>
              <a:t>enfatiza que los cambios suceden lentamente?</a:t>
            </a:r>
          </a:p>
          <a:p>
            <a:pPr marL="361417" indent="-361417">
              <a:buAutoNum type="arabicPeriod" startAt="9"/>
            </a:pPr>
            <a:endParaRPr lang="es-SV" sz="1400" dirty="0" smtClean="0">
              <a:latin typeface="Helvetica" pitchFamily="34" charset="0"/>
              <a:cs typeface="Helvetica" pitchFamily="34" charset="0"/>
            </a:endParaRPr>
          </a:p>
          <a:p>
            <a:pPr marL="744538" indent="-355600">
              <a:buFont typeface="+mj-lt"/>
              <a:buAutoNum type="alphaUcPeriod"/>
            </a:pPr>
            <a:r>
              <a:rPr lang="es-SV" sz="1400" dirty="0" smtClean="0">
                <a:latin typeface="Helvetica" pitchFamily="34" charset="0"/>
                <a:cs typeface="Helvetica" pitchFamily="34" charset="0"/>
              </a:rPr>
              <a:t>Toma tiempo para que lava nueva empuje la lava vieja.</a:t>
            </a:r>
          </a:p>
          <a:p>
            <a:pPr marL="744538" indent="-355600">
              <a:buFont typeface="+mj-lt"/>
              <a:buAutoNum type="alphaUcPeriod"/>
            </a:pPr>
            <a:endParaRPr lang="es-SV" sz="1400" b="1" dirty="0" smtClean="0">
              <a:latin typeface="Helvetica" pitchFamily="34" charset="0"/>
              <a:cs typeface="Helvetica" pitchFamily="34" charset="0"/>
            </a:endParaRPr>
          </a:p>
          <a:p>
            <a:pPr marL="744538" indent="-355600">
              <a:buFont typeface="+mj-lt"/>
              <a:buAutoNum type="alphaUcPeriod"/>
            </a:pPr>
            <a:r>
              <a:rPr lang="es-SV" sz="1400" dirty="0" smtClean="0">
                <a:latin typeface="Helvetica" pitchFamily="34" charset="0"/>
                <a:cs typeface="Helvetica" pitchFamily="34" charset="0"/>
              </a:rPr>
              <a:t>El autor está explicando que pasará un largo período de tiempo antes de que se forme un nuevo océano.</a:t>
            </a:r>
          </a:p>
          <a:p>
            <a:pPr marL="744538" indent="-355600">
              <a:buFont typeface="+mj-lt"/>
              <a:buAutoNum type="alphaUcPeriod"/>
            </a:pPr>
            <a:endParaRPr lang="es-SV" sz="1400" dirty="0" smtClean="0">
              <a:latin typeface="Helvetica" pitchFamily="34" charset="0"/>
              <a:cs typeface="Helvetica" pitchFamily="34" charset="0"/>
            </a:endParaRPr>
          </a:p>
          <a:p>
            <a:pPr marL="744538" indent="-355600">
              <a:buFont typeface="+mj-lt"/>
              <a:buAutoNum type="alphaUcPeriod"/>
            </a:pPr>
            <a:r>
              <a:rPr lang="es-SV" sz="1400" dirty="0" smtClean="0">
                <a:latin typeface="Helvetica" pitchFamily="34" charset="0"/>
                <a:cs typeface="Helvetica" pitchFamily="34" charset="0"/>
              </a:rPr>
              <a:t>Por lo general, la gente no suele llegar a ver los cambios que tienen lugar en nuestro entorno.</a:t>
            </a:r>
          </a:p>
          <a:p>
            <a:pPr marL="744538" indent="-355600">
              <a:buFont typeface="+mj-lt"/>
              <a:buAutoNum type="alphaUcPeriod"/>
            </a:pPr>
            <a:endParaRPr lang="es-SV" sz="1400" dirty="0" smtClean="0">
              <a:latin typeface="Helvetica" pitchFamily="34" charset="0"/>
              <a:cs typeface="Helvetica" pitchFamily="34" charset="0"/>
            </a:endParaRPr>
          </a:p>
          <a:p>
            <a:pPr marL="744538" indent="-355600">
              <a:buFont typeface="+mj-lt"/>
              <a:buAutoNum type="alphaUcPeriod"/>
            </a:pPr>
            <a:r>
              <a:rPr lang="es-SV" sz="1400" dirty="0" smtClean="0">
                <a:latin typeface="Helvetica" pitchFamily="34" charset="0"/>
                <a:cs typeface="Helvetica" pitchFamily="34" charset="0"/>
              </a:rPr>
              <a:t>Las placas </a:t>
            </a:r>
            <a:r>
              <a:rPr lang="es-SV" sz="1400" dirty="0">
                <a:latin typeface="Helvetica" pitchFamily="34" charset="0"/>
                <a:cs typeface="Helvetica" pitchFamily="34" charset="0"/>
              </a:rPr>
              <a:t>A</a:t>
            </a:r>
            <a:r>
              <a:rPr lang="es-SV" sz="1400" dirty="0" smtClean="0">
                <a:latin typeface="Helvetica" pitchFamily="34" charset="0"/>
                <a:cs typeface="Helvetica" pitchFamily="34" charset="0"/>
              </a:rPr>
              <a:t>fricanas y Árabes tardarán millones de años en separarse  totalmente</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sp>
        <p:nvSpPr>
          <p:cNvPr id="4" name="Slide Number Placeholder 3"/>
          <p:cNvSpPr>
            <a:spLocks noGrp="1"/>
          </p:cNvSpPr>
          <p:nvPr>
            <p:ph type="sldNum" sz="quarter" idx="12"/>
          </p:nvPr>
        </p:nvSpPr>
        <p:spPr>
          <a:xfrm>
            <a:off x="6557963" y="9296400"/>
            <a:ext cx="842010" cy="535517"/>
          </a:xfrm>
        </p:spPr>
        <p:txBody>
          <a:bodyPr/>
          <a:lstStyle/>
          <a:p>
            <a:fld id="{F177B04D-AEB5-43ED-B9BA-B3D1EC9C9067}" type="slidenum">
              <a:rPr lang="en-US" smtClean="0"/>
              <a:pPr/>
              <a:t>33</a:t>
            </a:fld>
            <a:endParaRPr lang="en-US" dirty="0"/>
          </a:p>
        </p:txBody>
      </p:sp>
      <p:cxnSp>
        <p:nvCxnSpPr>
          <p:cNvPr id="10" name="Straight Connector 9"/>
          <p:cNvCxnSpPr/>
          <p:nvPr/>
        </p:nvCxnSpPr>
        <p:spPr>
          <a:xfrm>
            <a:off x="53340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00099" y="762000"/>
            <a:ext cx="6210301" cy="3119087"/>
          </a:xfrm>
          <a:prstGeom prst="rect">
            <a:avLst/>
          </a:prstGeom>
        </p:spPr>
        <p:txBody>
          <a:bodyPr wrap="square" lIns="101881" tIns="50941" rIns="101881" bIns="50941">
            <a:spAutoFit/>
          </a:bodyPr>
          <a:lstStyle/>
          <a:p>
            <a:pPr marL="342900" indent="-342900">
              <a:buAutoNum type="arabicPeriod" startAt="11"/>
            </a:pPr>
            <a:r>
              <a:rPr lang="es-ES" sz="1400" b="1" dirty="0">
                <a:latin typeface="Helvetica" pitchFamily="34" charset="0"/>
                <a:cs typeface="Helvetica" pitchFamily="34" charset="0"/>
              </a:rPr>
              <a:t>¿Cuál fue el </a:t>
            </a:r>
            <a:r>
              <a:rPr lang="es-ES" sz="1400" b="1" dirty="0" smtClean="0">
                <a:latin typeface="Helvetica" pitchFamily="34" charset="0"/>
                <a:cs typeface="Helvetica" pitchFamily="34" charset="0"/>
              </a:rPr>
              <a:t>propósito principal </a:t>
            </a:r>
            <a:r>
              <a:rPr lang="es-ES" sz="1400" b="1" dirty="0">
                <a:latin typeface="Helvetica" pitchFamily="34" charset="0"/>
                <a:cs typeface="Helvetica" pitchFamily="34" charset="0"/>
              </a:rPr>
              <a:t>del autor </a:t>
            </a:r>
            <a:r>
              <a:rPr lang="es-ES" sz="1400" b="1" dirty="0" smtClean="0">
                <a:latin typeface="Helvetica" pitchFamily="34" charset="0"/>
                <a:cs typeface="Helvetica" pitchFamily="34" charset="0"/>
              </a:rPr>
              <a:t>al </a:t>
            </a:r>
            <a:r>
              <a:rPr lang="es-ES" sz="1400" b="1" dirty="0">
                <a:latin typeface="Helvetica" pitchFamily="34" charset="0"/>
                <a:cs typeface="Helvetica" pitchFamily="34" charset="0"/>
              </a:rPr>
              <a:t>escribir el texto </a:t>
            </a:r>
            <a:r>
              <a:rPr lang="es-ES" sz="1400" i="1" dirty="0">
                <a:latin typeface="Helvetica" pitchFamily="34" charset="0"/>
                <a:cs typeface="Helvetica" pitchFamily="34" charset="0"/>
              </a:rPr>
              <a:t>El </a:t>
            </a:r>
            <a:r>
              <a:rPr lang="es-ES" sz="1400" i="1" dirty="0" err="1">
                <a:latin typeface="Helvetica" pitchFamily="34" charset="0"/>
                <a:cs typeface="Helvetica" pitchFamily="34" charset="0"/>
              </a:rPr>
              <a:t>R</a:t>
            </a:r>
            <a:r>
              <a:rPr lang="es-ES" sz="1400" i="1" dirty="0" err="1" smtClean="0">
                <a:latin typeface="Helvetica" pitchFamily="34" charset="0"/>
                <a:cs typeface="Helvetica" pitchFamily="34" charset="0"/>
              </a:rPr>
              <a:t>ift</a:t>
            </a:r>
            <a:r>
              <a:rPr lang="es-ES" sz="1400" i="1" dirty="0" smtClean="0">
                <a:latin typeface="Helvetica" pitchFamily="34" charset="0"/>
                <a:cs typeface="Helvetica" pitchFamily="34" charset="0"/>
              </a:rPr>
              <a:t> </a:t>
            </a:r>
            <a:r>
              <a:rPr lang="es-ES" sz="1400" i="1" dirty="0">
                <a:latin typeface="Helvetica" pitchFamily="34" charset="0"/>
                <a:cs typeface="Helvetica" pitchFamily="34" charset="0"/>
              </a:rPr>
              <a:t>de África </a:t>
            </a:r>
            <a:r>
              <a:rPr lang="es-ES" sz="1400" i="1" dirty="0" smtClean="0">
                <a:latin typeface="Helvetica" pitchFamily="34" charset="0"/>
                <a:cs typeface="Helvetica" pitchFamily="34" charset="0"/>
              </a:rPr>
              <a:t>Oriental</a:t>
            </a:r>
            <a:r>
              <a:rPr lang="es-ES" sz="1400" b="1" dirty="0" smtClean="0">
                <a:latin typeface="Helvetica" pitchFamily="34" charset="0"/>
                <a:cs typeface="Helvetica" pitchFamily="34" charset="0"/>
              </a:rPr>
              <a:t>?</a:t>
            </a:r>
          </a:p>
          <a:p>
            <a:pPr marL="342900" indent="-342900">
              <a:buAutoNum type="arabicPeriod" startAt="11"/>
            </a:pPr>
            <a:endParaRPr lang="en-US" sz="1400" b="1" dirty="0">
              <a:latin typeface="Helvetica" pitchFamily="34" charset="0"/>
              <a:cs typeface="Helvetica" pitchFamily="34" charset="0"/>
            </a:endParaRPr>
          </a:p>
          <a:p>
            <a:pPr marL="685800" indent="-360363">
              <a:buFont typeface="+mj-lt"/>
              <a:buAutoNum type="alphaUcPeriod"/>
            </a:pPr>
            <a:r>
              <a:rPr lang="es-ES" sz="1400" dirty="0">
                <a:latin typeface="Helvetica" pitchFamily="34" charset="0"/>
                <a:cs typeface="Helvetica" pitchFamily="34" charset="0"/>
              </a:rPr>
              <a:t>El autor </a:t>
            </a:r>
            <a:r>
              <a:rPr lang="es-ES" sz="1400" dirty="0" smtClean="0">
                <a:latin typeface="Helvetica" pitchFamily="34" charset="0"/>
                <a:cs typeface="Helvetica" pitchFamily="34" charset="0"/>
              </a:rPr>
              <a:t>está describiendo los </a:t>
            </a:r>
            <a:r>
              <a:rPr lang="es-ES" sz="1400" dirty="0">
                <a:latin typeface="Helvetica" pitchFamily="34" charset="0"/>
                <a:cs typeface="Helvetica" pitchFamily="34" charset="0"/>
              </a:rPr>
              <a:t>cambios </a:t>
            </a:r>
            <a:r>
              <a:rPr lang="es-ES" sz="1400" dirty="0" smtClean="0">
                <a:latin typeface="Helvetica" pitchFamily="34" charset="0"/>
                <a:cs typeface="Helvetica" pitchFamily="34" charset="0"/>
              </a:rPr>
              <a:t>en </a:t>
            </a:r>
            <a:r>
              <a:rPr lang="es-ES" sz="1400" dirty="0">
                <a:latin typeface="Helvetica" pitchFamily="34" charset="0"/>
                <a:cs typeface="Helvetica" pitchFamily="34" charset="0"/>
              </a:rPr>
              <a:t>la tierra que </a:t>
            </a:r>
            <a:r>
              <a:rPr lang="es-ES" sz="1400" dirty="0" smtClean="0">
                <a:latin typeface="Helvetica" pitchFamily="34" charset="0"/>
                <a:cs typeface="Helvetica" pitchFamily="34" charset="0"/>
              </a:rPr>
              <a:t>ocurren </a:t>
            </a:r>
            <a:r>
              <a:rPr lang="es-ES" sz="1400" dirty="0">
                <a:latin typeface="Helvetica" pitchFamily="34" charset="0"/>
                <a:cs typeface="Helvetica" pitchFamily="34" charset="0"/>
              </a:rPr>
              <a:t>en África </a:t>
            </a:r>
            <a:r>
              <a:rPr lang="es-ES" sz="1400" dirty="0" smtClean="0">
                <a:latin typeface="Helvetica" pitchFamily="34" charset="0"/>
                <a:cs typeface="Helvetica" pitchFamily="34" charset="0"/>
              </a:rPr>
              <a:t>Oriental</a:t>
            </a:r>
            <a:r>
              <a:rPr lang="en-US" sz="1400" dirty="0" smtClean="0">
                <a:latin typeface="Helvetica" pitchFamily="34" charset="0"/>
                <a:cs typeface="Helvetica" pitchFamily="34" charset="0"/>
              </a:rPr>
              <a:t>.</a:t>
            </a:r>
          </a:p>
          <a:p>
            <a:pPr marL="685800" indent="-360363">
              <a:buFont typeface="+mj-lt"/>
              <a:buAutoNum type="alphaUcPeriod"/>
            </a:pPr>
            <a:endParaRPr lang="en-US" sz="1400" dirty="0">
              <a:latin typeface="Helvetica" pitchFamily="34" charset="0"/>
              <a:cs typeface="Helvetica" pitchFamily="34" charset="0"/>
            </a:endParaRPr>
          </a:p>
          <a:p>
            <a:pPr marL="685800" indent="-360363">
              <a:buFont typeface="+mj-lt"/>
              <a:buAutoNum type="alphaUcPeriod"/>
            </a:pPr>
            <a:r>
              <a:rPr lang="es-ES" sz="1400" dirty="0">
                <a:latin typeface="Helvetica" pitchFamily="34" charset="0"/>
                <a:cs typeface="Helvetica" pitchFamily="34" charset="0"/>
              </a:rPr>
              <a:t>El autor </a:t>
            </a:r>
            <a:r>
              <a:rPr lang="es-ES" sz="1400" dirty="0" smtClean="0">
                <a:latin typeface="Helvetica" pitchFamily="34" charset="0"/>
                <a:cs typeface="Helvetica" pitchFamily="34" charset="0"/>
              </a:rPr>
              <a:t>está convenciendo </a:t>
            </a:r>
            <a:r>
              <a:rPr lang="es-ES" sz="1400" dirty="0">
                <a:latin typeface="Helvetica" pitchFamily="34" charset="0"/>
                <a:cs typeface="Helvetica" pitchFamily="34" charset="0"/>
              </a:rPr>
              <a:t>al lector de que los cambios geológicos de África Oriental hacen de la zona un lugar peligroso para vivir</a:t>
            </a:r>
            <a:r>
              <a:rPr lang="en-US" sz="1400" dirty="0" smtClean="0">
                <a:latin typeface="Helvetica" pitchFamily="34" charset="0"/>
                <a:cs typeface="Helvetica" pitchFamily="34" charset="0"/>
              </a:rPr>
              <a:t>.</a:t>
            </a:r>
          </a:p>
          <a:p>
            <a:pPr marL="685800" indent="-360363">
              <a:buFont typeface="+mj-lt"/>
              <a:buAutoNum type="alphaUcPeriod"/>
            </a:pPr>
            <a:endParaRPr lang="en-US" sz="1400" dirty="0">
              <a:latin typeface="Helvetica" pitchFamily="34" charset="0"/>
              <a:cs typeface="Helvetica" pitchFamily="34" charset="0"/>
            </a:endParaRPr>
          </a:p>
          <a:p>
            <a:pPr marL="685800" indent="-360363">
              <a:buFont typeface="+mj-lt"/>
              <a:buAutoNum type="alphaUcPeriod"/>
            </a:pPr>
            <a:r>
              <a:rPr lang="es-ES" sz="1400" dirty="0">
                <a:latin typeface="Helvetica" pitchFamily="34" charset="0"/>
                <a:cs typeface="Helvetica" pitchFamily="34" charset="0"/>
              </a:rPr>
              <a:t>El autor quería explicar cómo un grupo de nómadas se llevó un susto hace varios años en un desierto en Etiopía</a:t>
            </a:r>
            <a:r>
              <a:rPr lang="en-US" sz="1400" dirty="0" smtClean="0">
                <a:latin typeface="Helvetica" pitchFamily="34" charset="0"/>
                <a:cs typeface="Helvetica" pitchFamily="34" charset="0"/>
              </a:rPr>
              <a:t>. </a:t>
            </a:r>
          </a:p>
          <a:p>
            <a:pPr marL="685800" indent="-360363">
              <a:buFont typeface="+mj-lt"/>
              <a:buAutoNum type="alphaUcPeriod"/>
            </a:pPr>
            <a:endParaRPr lang="en-US" sz="1400" dirty="0">
              <a:latin typeface="Helvetica" pitchFamily="34" charset="0"/>
              <a:cs typeface="Helvetica" pitchFamily="34" charset="0"/>
            </a:endParaRPr>
          </a:p>
          <a:p>
            <a:pPr marL="685800" indent="-360363">
              <a:buFont typeface="+mj-lt"/>
              <a:buAutoNum type="alphaUcPeriod"/>
            </a:pPr>
            <a:r>
              <a:rPr lang="es-ES" sz="1400" dirty="0">
                <a:latin typeface="Helvetica" pitchFamily="34" charset="0"/>
                <a:cs typeface="Helvetica" pitchFamily="34" charset="0"/>
              </a:rPr>
              <a:t>El autor quiere informar al lector acerca de la formación geológica que está sucediendo </a:t>
            </a:r>
            <a:r>
              <a:rPr lang="es-ES" sz="1400" dirty="0" smtClean="0">
                <a:latin typeface="Helvetica" pitchFamily="34" charset="0"/>
                <a:cs typeface="Helvetica" pitchFamily="34" charset="0"/>
              </a:rPr>
              <a:t>en África Oriental</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grpSp>
        <p:nvGrpSpPr>
          <p:cNvPr id="11" name="Group 10"/>
          <p:cNvGrpSpPr/>
          <p:nvPr/>
        </p:nvGrpSpPr>
        <p:grpSpPr>
          <a:xfrm>
            <a:off x="918597" y="1450251"/>
            <a:ext cx="238811" cy="2184557"/>
            <a:chOff x="986381" y="1450251"/>
            <a:chExt cx="238811" cy="2184557"/>
          </a:xfrm>
        </p:grpSpPr>
        <p:sp>
          <p:nvSpPr>
            <p:cNvPr id="15" name="Oval 14"/>
            <p:cNvSpPr/>
            <p:nvPr/>
          </p:nvSpPr>
          <p:spPr>
            <a:xfrm>
              <a:off x="986632" y="1450251"/>
              <a:ext cx="231335" cy="25139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86632" y="2082678"/>
              <a:ext cx="231335" cy="25139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93857" y="2697616"/>
              <a:ext cx="231335" cy="25139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986381" y="3383416"/>
              <a:ext cx="231335" cy="25139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12" name="Table 11"/>
          <p:cNvGraphicFramePr>
            <a:graphicFrameLocks noGrp="1"/>
          </p:cNvGraphicFramePr>
          <p:nvPr>
            <p:extLst>
              <p:ext uri="{D42A27DB-BD31-4B8C-83A1-F6EECF244321}">
                <p14:modId xmlns:p14="http://schemas.microsoft.com/office/powerpoint/2010/main" val="1358803072"/>
              </p:ext>
            </p:extLst>
          </p:nvPr>
        </p:nvGraphicFramePr>
        <p:xfrm>
          <a:off x="5453063" y="4745155"/>
          <a:ext cx="1946910" cy="512645"/>
        </p:xfrm>
        <a:graphic>
          <a:graphicData uri="http://schemas.openxmlformats.org/drawingml/2006/table">
            <a:tbl>
              <a:tblPr/>
              <a:tblGrid>
                <a:gridCol w="1946910"/>
              </a:tblGrid>
              <a:tr h="146885">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RI.6.6</a:t>
                      </a:r>
                      <a:endParaRPr lang="en-US" sz="800" dirty="0">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6600">
                <a:tc>
                  <a:txBody>
                    <a:bodyPr/>
                    <a:lstStyle/>
                    <a:p>
                      <a:pPr marL="0" marR="0">
                        <a:lnSpc>
                          <a:spcPct val="100000"/>
                        </a:lnSpc>
                        <a:spcBef>
                          <a:spcPts val="0"/>
                        </a:spcBef>
                        <a:spcAft>
                          <a:spcPts val="0"/>
                        </a:spcAft>
                      </a:pPr>
                      <a:r>
                        <a:rPr lang="es-ES" sz="800" b="0" dirty="0" smtClean="0">
                          <a:latin typeface="+mn-lt"/>
                          <a:ea typeface="Calibri"/>
                          <a:cs typeface="Times New Roman"/>
                        </a:rPr>
                        <a:t>Definen el punto de vista o el propósito del autor en un texto, y explican cómo estos se manifiestan en el texto.</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2" name="Group 1"/>
          <p:cNvGrpSpPr/>
          <p:nvPr/>
        </p:nvGrpSpPr>
        <p:grpSpPr>
          <a:xfrm>
            <a:off x="903715" y="6329781"/>
            <a:ext cx="228501" cy="1899819"/>
            <a:chOff x="1157408" y="6329781"/>
            <a:chExt cx="228501" cy="1899819"/>
          </a:xfrm>
        </p:grpSpPr>
        <p:sp>
          <p:nvSpPr>
            <p:cNvPr id="19" name="Oval 18"/>
            <p:cNvSpPr/>
            <p:nvPr/>
          </p:nvSpPr>
          <p:spPr>
            <a:xfrm>
              <a:off x="1157408" y="6329781"/>
              <a:ext cx="228501"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1157408" y="6743414"/>
              <a:ext cx="228501"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1157408" y="7364685"/>
              <a:ext cx="228501"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1157408" y="7990114"/>
              <a:ext cx="228501"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spTree>
    <p:extLst>
      <p:ext uri="{BB962C8B-B14F-4D97-AF65-F5344CB8AC3E}">
        <p14:creationId xmlns:p14="http://schemas.microsoft.com/office/powerpoint/2010/main" val="3645146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35186" y="9335850"/>
            <a:ext cx="842010" cy="535517"/>
          </a:xfrm>
        </p:spPr>
        <p:txBody>
          <a:bodyPr/>
          <a:lstStyle/>
          <a:p>
            <a:fld id="{F177B04D-AEB5-43ED-B9BA-B3D1EC9C9067}" type="slidenum">
              <a:rPr lang="en-US" smtClean="0"/>
              <a:pPr/>
              <a:t>34</a:t>
            </a:fld>
            <a:endParaRPr lang="en-US" dirty="0"/>
          </a:p>
        </p:txBody>
      </p:sp>
      <p:cxnSp>
        <p:nvCxnSpPr>
          <p:cNvPr id="10" name="Straight Connector 9"/>
          <p:cNvCxnSpPr/>
          <p:nvPr/>
        </p:nvCxnSpPr>
        <p:spPr>
          <a:xfrm>
            <a:off x="524415"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16209" y="763633"/>
            <a:ext cx="6139982" cy="3334531"/>
          </a:xfrm>
          <a:prstGeom prst="rect">
            <a:avLst/>
          </a:prstGeom>
        </p:spPr>
        <p:txBody>
          <a:bodyPr wrap="square" lIns="101881" tIns="50941" rIns="101881" bIns="50941">
            <a:spAutoFit/>
          </a:bodyPr>
          <a:lstStyle/>
          <a:p>
            <a:pPr marL="458788" indent="-458788"/>
            <a:r>
              <a:rPr lang="es-419" sz="1400" b="1" dirty="0" smtClean="0">
                <a:latin typeface="Helvetica" pitchFamily="34" charset="0"/>
                <a:cs typeface="Helvetica" pitchFamily="34" charset="0"/>
              </a:rPr>
              <a:t>13. ¿Cómo se diferencian más los propósitos de cada texto?</a:t>
            </a:r>
          </a:p>
          <a:p>
            <a:pPr marL="458788" indent="-458788"/>
            <a:endParaRPr lang="es-419" sz="1400" dirty="0" smtClean="0">
              <a:latin typeface="Helvetica" pitchFamily="34" charset="0"/>
              <a:cs typeface="Helvetica" pitchFamily="34" charset="0"/>
            </a:endParaRPr>
          </a:p>
          <a:p>
            <a:pPr marL="627063" indent="-250825"/>
            <a:r>
              <a:rPr lang="es-419" sz="1400" i="1" dirty="0" smtClean="0">
                <a:latin typeface="Helvetica" pitchFamily="34" charset="0"/>
                <a:cs typeface="Helvetica" pitchFamily="34" charset="0"/>
              </a:rPr>
              <a:t>A. </a:t>
            </a:r>
            <a:r>
              <a:rPr lang="es-419" sz="1400" b="1" i="1" dirty="0" smtClean="0">
                <a:latin typeface="Helvetica" pitchFamily="34" charset="0"/>
                <a:cs typeface="Helvetica" pitchFamily="34" charset="0"/>
              </a:rPr>
              <a:t>Se grieta</a:t>
            </a:r>
            <a:r>
              <a:rPr lang="es-419" sz="1400" dirty="0" smtClean="0">
                <a:latin typeface="Helvetica" pitchFamily="34" charset="0"/>
                <a:cs typeface="Helvetica" pitchFamily="34" charset="0"/>
              </a:rPr>
              <a:t> es investigativo, mientras que </a:t>
            </a:r>
            <a:r>
              <a:rPr lang="es-419" sz="1400" b="1" i="1" dirty="0" smtClean="0">
                <a:latin typeface="Helvetica" pitchFamily="34" charset="0"/>
                <a:cs typeface="Helvetica" pitchFamily="34" charset="0"/>
              </a:rPr>
              <a:t>El Rift de </a:t>
            </a:r>
            <a:r>
              <a:rPr lang="es-419" sz="1400" b="1" i="1" dirty="0" smtClean="0">
                <a:latin typeface="Helvetica"/>
                <a:ea typeface="Times New Roman"/>
                <a:cs typeface="Helvetica"/>
              </a:rPr>
              <a:t>África Oriental</a:t>
            </a:r>
            <a:r>
              <a:rPr lang="es-419" sz="1400" dirty="0" smtClean="0">
                <a:latin typeface="Helvetica"/>
                <a:cs typeface="Helvetica"/>
              </a:rPr>
              <a:t> </a:t>
            </a:r>
            <a:r>
              <a:rPr lang="es-419" sz="1400" dirty="0" smtClean="0">
                <a:latin typeface="Helvetica" pitchFamily="34" charset="0"/>
                <a:cs typeface="Helvetica" pitchFamily="34" charset="0"/>
              </a:rPr>
              <a:t>es sobre las causas y los efectos de los terremotos.</a:t>
            </a:r>
          </a:p>
          <a:p>
            <a:pPr marL="627063" indent="-250825"/>
            <a:endParaRPr lang="es-419" sz="1400" dirty="0" smtClean="0">
              <a:latin typeface="Helvetica" pitchFamily="34" charset="0"/>
              <a:cs typeface="Helvetica" pitchFamily="34" charset="0"/>
            </a:endParaRPr>
          </a:p>
          <a:p>
            <a:pPr marL="627063" indent="-250825"/>
            <a:r>
              <a:rPr lang="es-419" sz="1400" i="1" dirty="0" smtClean="0">
                <a:latin typeface="Helvetica" pitchFamily="34" charset="0"/>
                <a:cs typeface="Helvetica" pitchFamily="34" charset="0"/>
              </a:rPr>
              <a:t>B.  </a:t>
            </a:r>
            <a:r>
              <a:rPr lang="es-419" sz="1400" b="1" i="1" dirty="0" smtClean="0">
                <a:latin typeface="Helvetica" pitchFamily="34" charset="0"/>
                <a:cs typeface="Helvetica" pitchFamily="34" charset="0"/>
              </a:rPr>
              <a:t>Se grieta</a:t>
            </a:r>
            <a:r>
              <a:rPr lang="es-419" sz="1400" dirty="0" smtClean="0">
                <a:latin typeface="Helvetica" pitchFamily="34" charset="0"/>
                <a:cs typeface="Helvetica" pitchFamily="34" charset="0"/>
              </a:rPr>
              <a:t> es sobre nómadas, mientras que </a:t>
            </a:r>
            <a:r>
              <a:rPr lang="es-419" sz="1400" b="1" i="1" dirty="0">
                <a:latin typeface="Helvetica" pitchFamily="34" charset="0"/>
                <a:cs typeface="Helvetica" pitchFamily="34" charset="0"/>
              </a:rPr>
              <a:t>El</a:t>
            </a:r>
            <a:r>
              <a:rPr lang="es-419" sz="1400" dirty="0" smtClean="0">
                <a:latin typeface="Helvetica" pitchFamily="34" charset="0"/>
                <a:cs typeface="Helvetica" pitchFamily="34" charset="0"/>
              </a:rPr>
              <a:t> </a:t>
            </a:r>
            <a:r>
              <a:rPr lang="es-419" sz="1400" b="1" i="1" dirty="0" err="1" smtClean="0">
                <a:latin typeface="Helvetica" pitchFamily="34" charset="0"/>
                <a:cs typeface="Helvetica" pitchFamily="34" charset="0"/>
              </a:rPr>
              <a:t>Rift</a:t>
            </a:r>
            <a:r>
              <a:rPr lang="es-419" sz="1400" b="1" i="1" dirty="0" smtClean="0">
                <a:latin typeface="Helvetica" pitchFamily="34" charset="0"/>
                <a:cs typeface="Helvetica" pitchFamily="34" charset="0"/>
              </a:rPr>
              <a:t> de </a:t>
            </a:r>
            <a:r>
              <a:rPr lang="es-419" sz="1400" b="1" i="1" dirty="0" smtClean="0">
                <a:latin typeface="Helvetica"/>
                <a:ea typeface="Times New Roman"/>
                <a:cs typeface="Helvetica"/>
              </a:rPr>
              <a:t>África Oriental</a:t>
            </a:r>
            <a:r>
              <a:rPr lang="es-419" sz="1400" dirty="0" smtClean="0">
                <a:latin typeface="Helvetica" pitchFamily="34" charset="0"/>
                <a:cs typeface="Helvetica" pitchFamily="34" charset="0"/>
              </a:rPr>
              <a:t> es sobre geólogos.</a:t>
            </a:r>
          </a:p>
          <a:p>
            <a:pPr marL="627063" indent="-250825"/>
            <a:endParaRPr lang="es-419" sz="1400" dirty="0" smtClean="0">
              <a:latin typeface="Helvetica" pitchFamily="34" charset="0"/>
              <a:cs typeface="Helvetica" pitchFamily="34" charset="0"/>
            </a:endParaRPr>
          </a:p>
          <a:p>
            <a:pPr marL="627063" indent="-250825"/>
            <a:r>
              <a:rPr lang="es-419" sz="1400" i="1" dirty="0" smtClean="0">
                <a:latin typeface="Helvetica" pitchFamily="34" charset="0"/>
                <a:cs typeface="Helvetica" pitchFamily="34" charset="0"/>
              </a:rPr>
              <a:t>C. </a:t>
            </a:r>
            <a:r>
              <a:rPr lang="es-419" sz="1400" b="1" i="1" dirty="0" smtClean="0">
                <a:latin typeface="Helvetica" pitchFamily="34" charset="0"/>
                <a:cs typeface="Helvetica" pitchFamily="34" charset="0"/>
              </a:rPr>
              <a:t>Se grieta </a:t>
            </a:r>
            <a:r>
              <a:rPr lang="es-419" sz="1400" dirty="0" smtClean="0">
                <a:latin typeface="Helvetica" pitchFamily="34" charset="0"/>
                <a:cs typeface="Helvetica" pitchFamily="34" charset="0"/>
              </a:rPr>
              <a:t>es más acerca de las placas tectónicas y del impacto en la tierra, mientras que </a:t>
            </a:r>
            <a:r>
              <a:rPr lang="es-419" sz="1400" b="1" i="1" dirty="0">
                <a:latin typeface="Helvetica" pitchFamily="34" charset="0"/>
                <a:cs typeface="Helvetica" pitchFamily="34" charset="0"/>
              </a:rPr>
              <a:t>El Rift </a:t>
            </a:r>
            <a:r>
              <a:rPr lang="es-419" sz="1400" b="1" i="1" dirty="0" smtClean="0">
                <a:latin typeface="Helvetica" pitchFamily="34" charset="0"/>
                <a:cs typeface="Helvetica" pitchFamily="34" charset="0"/>
              </a:rPr>
              <a:t>de </a:t>
            </a:r>
            <a:r>
              <a:rPr lang="es-419" sz="1400" b="1" i="1" dirty="0" smtClean="0">
                <a:latin typeface="Helvetica"/>
                <a:ea typeface="Times New Roman"/>
                <a:cs typeface="Helvetica"/>
              </a:rPr>
              <a:t>África Oriental</a:t>
            </a:r>
            <a:r>
              <a:rPr lang="es-419" sz="1400" dirty="0" smtClean="0">
                <a:latin typeface="Helvetica" pitchFamily="34" charset="0"/>
                <a:cs typeface="Helvetica" pitchFamily="34" charset="0"/>
              </a:rPr>
              <a:t> es más sobre la formación de un nuevo océano.</a:t>
            </a:r>
          </a:p>
          <a:p>
            <a:pPr marL="627063" indent="-250825"/>
            <a:endParaRPr lang="es-419" sz="1400" dirty="0" smtClean="0">
              <a:latin typeface="Helvetica" pitchFamily="34" charset="0"/>
              <a:cs typeface="Helvetica" pitchFamily="34" charset="0"/>
            </a:endParaRPr>
          </a:p>
          <a:p>
            <a:pPr marL="627063" indent="-250825"/>
            <a:r>
              <a:rPr lang="es-419" sz="1400" i="1" dirty="0" smtClean="0">
                <a:latin typeface="Helvetica" pitchFamily="34" charset="0"/>
                <a:cs typeface="Helvetica" pitchFamily="34" charset="0"/>
              </a:rPr>
              <a:t>D.  </a:t>
            </a:r>
            <a:r>
              <a:rPr lang="es-419" sz="1400" b="1" i="1" dirty="0" smtClean="0">
                <a:latin typeface="Helvetica" pitchFamily="34" charset="0"/>
                <a:cs typeface="Helvetica" pitchFamily="34" charset="0"/>
              </a:rPr>
              <a:t>Se grieta</a:t>
            </a:r>
            <a:r>
              <a:rPr lang="es-419" sz="1400" dirty="0" smtClean="0">
                <a:latin typeface="Helvetica" pitchFamily="34" charset="0"/>
                <a:cs typeface="Helvetica" pitchFamily="34" charset="0"/>
              </a:rPr>
              <a:t> es más acerca de las placas tectónicas, mientras que </a:t>
            </a:r>
            <a:r>
              <a:rPr lang="es-419" sz="1400" b="1" i="1" dirty="0">
                <a:latin typeface="Helvetica" pitchFamily="34" charset="0"/>
                <a:cs typeface="Helvetica" pitchFamily="34" charset="0"/>
              </a:rPr>
              <a:t>El </a:t>
            </a:r>
            <a:r>
              <a:rPr lang="es-419" sz="1400" b="1" i="1" dirty="0" err="1">
                <a:latin typeface="Helvetica" pitchFamily="34" charset="0"/>
                <a:cs typeface="Helvetica" pitchFamily="34" charset="0"/>
              </a:rPr>
              <a:t>Rift</a:t>
            </a:r>
            <a:r>
              <a:rPr lang="es-419" sz="1400" b="1" i="1" dirty="0">
                <a:latin typeface="Helvetica" pitchFamily="34" charset="0"/>
                <a:cs typeface="Helvetica" pitchFamily="34" charset="0"/>
              </a:rPr>
              <a:t> </a:t>
            </a:r>
            <a:r>
              <a:rPr lang="es-419" sz="1400" b="1" i="1" dirty="0" smtClean="0">
                <a:latin typeface="Helvetica" pitchFamily="34" charset="0"/>
                <a:cs typeface="Helvetica" pitchFamily="34" charset="0"/>
              </a:rPr>
              <a:t>de </a:t>
            </a:r>
            <a:r>
              <a:rPr lang="es-419" sz="1400" b="1" i="1" dirty="0" smtClean="0">
                <a:latin typeface="Helvetica"/>
                <a:ea typeface="Times New Roman"/>
                <a:cs typeface="Helvetica"/>
              </a:rPr>
              <a:t>África Oriental</a:t>
            </a:r>
            <a:r>
              <a:rPr lang="es-419" sz="1400" dirty="0" smtClean="0">
                <a:latin typeface="Helvetica" pitchFamily="34" charset="0"/>
                <a:cs typeface="Helvetica" pitchFamily="34" charset="0"/>
              </a:rPr>
              <a:t> </a:t>
            </a:r>
            <a:r>
              <a:rPr lang="es-419" sz="1400" b="1" i="1" dirty="0" smtClean="0">
                <a:latin typeface="Helvetica" pitchFamily="34" charset="0"/>
                <a:cs typeface="Helvetica" pitchFamily="34" charset="0"/>
              </a:rPr>
              <a:t> </a:t>
            </a:r>
            <a:r>
              <a:rPr lang="es-419" sz="1400" dirty="0" smtClean="0">
                <a:latin typeface="Helvetica" pitchFamily="34" charset="0"/>
                <a:cs typeface="Helvetica" pitchFamily="34" charset="0"/>
              </a:rPr>
              <a:t>es más sobre el impacto de los volcanes en la tierra. </a:t>
            </a:r>
            <a:endParaRPr lang="es-419" sz="1400" dirty="0">
              <a:latin typeface="Helvetica" pitchFamily="34" charset="0"/>
              <a:cs typeface="Helvetica" pitchFamily="34" charset="0"/>
            </a:endParaRPr>
          </a:p>
        </p:txBody>
      </p:sp>
      <p:grpSp>
        <p:nvGrpSpPr>
          <p:cNvPr id="3" name="Group 2"/>
          <p:cNvGrpSpPr/>
          <p:nvPr/>
        </p:nvGrpSpPr>
        <p:grpSpPr>
          <a:xfrm>
            <a:off x="951245" y="1266098"/>
            <a:ext cx="231403" cy="2301670"/>
            <a:chOff x="761998" y="1066800"/>
            <a:chExt cx="242890" cy="2301670"/>
          </a:xfrm>
        </p:grpSpPr>
        <p:sp>
          <p:nvSpPr>
            <p:cNvPr id="17" name="Oval 16"/>
            <p:cNvSpPr/>
            <p:nvPr/>
          </p:nvSpPr>
          <p:spPr>
            <a:xfrm>
              <a:off x="762000" y="1066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762000" y="167335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61999" y="235574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761998" y="31289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3" name="Table 22"/>
          <p:cNvGraphicFramePr>
            <a:graphicFrameLocks noGrp="1"/>
          </p:cNvGraphicFramePr>
          <p:nvPr>
            <p:extLst>
              <p:ext uri="{D42A27DB-BD31-4B8C-83A1-F6EECF244321}">
                <p14:modId xmlns:p14="http://schemas.microsoft.com/office/powerpoint/2010/main" val="3188539113"/>
              </p:ext>
            </p:extLst>
          </p:nvPr>
        </p:nvGraphicFramePr>
        <p:xfrm>
          <a:off x="5181600" y="4572000"/>
          <a:ext cx="2185988" cy="839734"/>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RI.6.9</a:t>
                      </a:r>
                      <a:endParaRPr lang="en-US" sz="800" dirty="0">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15115">
                <a:tc>
                  <a:txBody>
                    <a:bodyPr/>
                    <a:lstStyle/>
                    <a:p>
                      <a:pPr marL="0" marR="0">
                        <a:lnSpc>
                          <a:spcPct val="115000"/>
                        </a:lnSpc>
                        <a:spcBef>
                          <a:spcPts val="0"/>
                        </a:spcBef>
                        <a:spcAft>
                          <a:spcPts val="1200"/>
                        </a:spcAft>
                      </a:pPr>
                      <a:r>
                        <a:rPr lang="es-ES" sz="800" b="0" i="0" dirty="0" smtClean="0">
                          <a:solidFill>
                            <a:srgbClr val="202020"/>
                          </a:solidFill>
                          <a:effectLst/>
                          <a:latin typeface="+mn-lt"/>
                        </a:rPr>
                        <a:t>Comparan y contrastan la presentación de acontecimientos hechos por dos autores (por ejemplo: un libro de memorias y una biografía sobre una misma persona, escritos por autores diferentes).</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9" name="Rectangle 18"/>
          <p:cNvSpPr/>
          <p:nvPr/>
        </p:nvSpPr>
        <p:spPr>
          <a:xfrm>
            <a:off x="816209" y="5628425"/>
            <a:ext cx="6057029" cy="3119087"/>
          </a:xfrm>
          <a:prstGeom prst="rect">
            <a:avLst/>
          </a:prstGeom>
        </p:spPr>
        <p:txBody>
          <a:bodyPr wrap="square" lIns="101881" tIns="50941" rIns="101881" bIns="50941">
            <a:spAutoFit/>
          </a:bodyPr>
          <a:lstStyle/>
          <a:p>
            <a:pPr marL="395288" indent="-395288"/>
            <a:r>
              <a:rPr lang="es-419" sz="1400" b="1" dirty="0" smtClean="0">
                <a:latin typeface="Helvetica" pitchFamily="34" charset="0"/>
                <a:cs typeface="Helvetica" pitchFamily="34" charset="0"/>
              </a:rPr>
              <a:t>14.   ¿Cómo se diferencian los enfoques de </a:t>
            </a:r>
            <a:r>
              <a:rPr lang="es-419" sz="1400" b="1" i="1" dirty="0">
                <a:latin typeface="Helvetica" pitchFamily="34" charset="0"/>
                <a:cs typeface="Helvetica" pitchFamily="34" charset="0"/>
              </a:rPr>
              <a:t>Se </a:t>
            </a:r>
            <a:r>
              <a:rPr lang="es-419" sz="1400" b="1" i="1" dirty="0" smtClean="0">
                <a:latin typeface="Helvetica" pitchFamily="34" charset="0"/>
                <a:cs typeface="Helvetica" pitchFamily="34" charset="0"/>
              </a:rPr>
              <a:t>agrieta </a:t>
            </a:r>
            <a:r>
              <a:rPr lang="es-419" sz="1400" b="1" dirty="0" smtClean="0">
                <a:latin typeface="Helvetica" pitchFamily="34" charset="0"/>
                <a:cs typeface="Helvetica" pitchFamily="34" charset="0"/>
              </a:rPr>
              <a:t>y </a:t>
            </a:r>
            <a:r>
              <a:rPr lang="es-419" sz="1400" b="1" i="1" dirty="0" smtClean="0">
                <a:latin typeface="Helvetica" pitchFamily="34" charset="0"/>
                <a:cs typeface="Helvetica" pitchFamily="34" charset="0"/>
              </a:rPr>
              <a:t>El </a:t>
            </a:r>
            <a:r>
              <a:rPr lang="es-419" sz="1400" b="1" i="1" dirty="0" err="1" smtClean="0">
                <a:latin typeface="Helvetica" pitchFamily="34" charset="0"/>
                <a:cs typeface="Helvetica" pitchFamily="34" charset="0"/>
              </a:rPr>
              <a:t>Rift</a:t>
            </a:r>
            <a:r>
              <a:rPr lang="es-419" sz="1400" b="1" i="1" dirty="0" smtClean="0">
                <a:latin typeface="Helvetica" pitchFamily="34" charset="0"/>
                <a:cs typeface="Helvetica" pitchFamily="34" charset="0"/>
              </a:rPr>
              <a:t> de </a:t>
            </a:r>
            <a:r>
              <a:rPr lang="es-419" sz="1400" b="1" i="1" dirty="0" smtClean="0">
                <a:solidFill>
                  <a:srgbClr val="000000"/>
                </a:solidFill>
                <a:latin typeface="Helvetica"/>
                <a:ea typeface="Times New Roman"/>
                <a:cs typeface="Helvetica"/>
              </a:rPr>
              <a:t>África Oriental</a:t>
            </a:r>
            <a:r>
              <a:rPr lang="es-419" sz="1400" dirty="0" smtClean="0">
                <a:latin typeface="Helvetica" pitchFamily="34" charset="0"/>
                <a:cs typeface="Helvetica" pitchFamily="34" charset="0"/>
              </a:rPr>
              <a:t> </a:t>
            </a:r>
            <a:r>
              <a:rPr lang="es-419" sz="1400" b="1" i="1" dirty="0" smtClean="0">
                <a:latin typeface="Helvetica" pitchFamily="34" charset="0"/>
                <a:cs typeface="Helvetica" pitchFamily="34" charset="0"/>
              </a:rPr>
              <a:t> </a:t>
            </a:r>
            <a:r>
              <a:rPr lang="es-419" sz="1400" b="1" dirty="0" smtClean="0">
                <a:latin typeface="Helvetica" pitchFamily="34" charset="0"/>
                <a:cs typeface="Helvetica" pitchFamily="34" charset="0"/>
              </a:rPr>
              <a:t>para explicar las placas tectónicas?</a:t>
            </a:r>
          </a:p>
          <a:p>
            <a:pPr marL="361417" indent="-361417"/>
            <a:endParaRPr lang="es-419" sz="1400" dirty="0" smtClean="0">
              <a:latin typeface="Helvetica" pitchFamily="34" charset="0"/>
              <a:cs typeface="Helvetica" pitchFamily="34" charset="0"/>
            </a:endParaRPr>
          </a:p>
          <a:p>
            <a:pPr marL="627063" indent="-222250"/>
            <a:r>
              <a:rPr lang="es-419" sz="1400" i="1" dirty="0" smtClean="0">
                <a:latin typeface="Helvetica" pitchFamily="34" charset="0"/>
                <a:cs typeface="Helvetica" pitchFamily="34" charset="0"/>
              </a:rPr>
              <a:t>A. </a:t>
            </a:r>
            <a:r>
              <a:rPr lang="es-419" sz="1400" b="1" i="1" dirty="0" smtClean="0">
                <a:latin typeface="Helvetica" pitchFamily="34" charset="0"/>
                <a:cs typeface="Helvetica" pitchFamily="34" charset="0"/>
              </a:rPr>
              <a:t>Se </a:t>
            </a:r>
            <a:r>
              <a:rPr lang="es-419" sz="1400" b="1" i="1" dirty="0">
                <a:latin typeface="Helvetica" pitchFamily="34" charset="0"/>
                <a:cs typeface="Helvetica" pitchFamily="34" charset="0"/>
              </a:rPr>
              <a:t>agrieta</a:t>
            </a:r>
            <a:r>
              <a:rPr lang="es-419" sz="1400" dirty="0" smtClean="0">
                <a:latin typeface="Helvetica" pitchFamily="34" charset="0"/>
                <a:cs typeface="Helvetica" pitchFamily="34" charset="0"/>
              </a:rPr>
              <a:t> explica las placas tectónicas en general como parte de la historia geológica de la Tierra.</a:t>
            </a:r>
          </a:p>
          <a:p>
            <a:pPr marL="627063" indent="-222250"/>
            <a:endParaRPr lang="es-419" sz="1400" dirty="0" smtClean="0">
              <a:latin typeface="Helvetica" pitchFamily="34" charset="0"/>
              <a:cs typeface="Helvetica" pitchFamily="34" charset="0"/>
            </a:endParaRPr>
          </a:p>
          <a:p>
            <a:pPr marL="627063" indent="-222250"/>
            <a:r>
              <a:rPr lang="es-419" sz="1400" i="1" dirty="0" smtClean="0">
                <a:latin typeface="Helvetica" pitchFamily="34" charset="0"/>
                <a:cs typeface="Helvetica" pitchFamily="34" charset="0"/>
              </a:rPr>
              <a:t>B.  </a:t>
            </a:r>
            <a:r>
              <a:rPr lang="es-419" sz="1400" b="1" i="1" dirty="0" smtClean="0">
                <a:latin typeface="Helvetica" pitchFamily="34" charset="0"/>
                <a:cs typeface="Helvetica" pitchFamily="34" charset="0"/>
              </a:rPr>
              <a:t>El </a:t>
            </a:r>
            <a:r>
              <a:rPr lang="es-419" sz="1400" b="1" i="1" dirty="0" err="1" smtClean="0">
                <a:latin typeface="Helvetica" pitchFamily="34" charset="0"/>
                <a:cs typeface="Helvetica" pitchFamily="34" charset="0"/>
              </a:rPr>
              <a:t>Rift</a:t>
            </a:r>
            <a:r>
              <a:rPr lang="es-419" sz="1400" b="1" i="1" dirty="0" smtClean="0">
                <a:latin typeface="Helvetica" pitchFamily="34" charset="0"/>
                <a:cs typeface="Helvetica" pitchFamily="34" charset="0"/>
              </a:rPr>
              <a:t> de </a:t>
            </a:r>
            <a:r>
              <a:rPr lang="es-419" sz="1400" b="1" i="1" dirty="0" smtClean="0">
                <a:solidFill>
                  <a:srgbClr val="000000"/>
                </a:solidFill>
                <a:latin typeface="Helvetica"/>
                <a:ea typeface="Times New Roman"/>
                <a:cs typeface="Helvetica"/>
              </a:rPr>
              <a:t>África Oriental</a:t>
            </a:r>
            <a:r>
              <a:rPr lang="es-419" sz="1400" dirty="0" smtClean="0">
                <a:solidFill>
                  <a:srgbClr val="000000"/>
                </a:solidFill>
                <a:latin typeface="Helvetica"/>
                <a:ea typeface="Times New Roman"/>
                <a:cs typeface="Helvetica"/>
              </a:rPr>
              <a:t> </a:t>
            </a:r>
            <a:r>
              <a:rPr lang="es-419" sz="1400" dirty="0" smtClean="0">
                <a:latin typeface="Helvetica" pitchFamily="34" charset="0"/>
                <a:cs typeface="Helvetica" pitchFamily="34" charset="0"/>
              </a:rPr>
              <a:t>establece que las placas se están separando.</a:t>
            </a:r>
          </a:p>
          <a:p>
            <a:pPr marL="627063" indent="-222250"/>
            <a:endParaRPr lang="es-419" sz="1400" dirty="0" smtClean="0">
              <a:latin typeface="Helvetica" pitchFamily="34" charset="0"/>
              <a:cs typeface="Helvetica" pitchFamily="34" charset="0"/>
            </a:endParaRPr>
          </a:p>
          <a:p>
            <a:pPr marL="627063" indent="-222250"/>
            <a:r>
              <a:rPr lang="es-419" sz="1400" i="1" dirty="0" smtClean="0">
                <a:latin typeface="Helvetica" pitchFamily="34" charset="0"/>
                <a:cs typeface="Helvetica" pitchFamily="34" charset="0"/>
              </a:rPr>
              <a:t>C.  </a:t>
            </a:r>
            <a:r>
              <a:rPr lang="es-419" sz="1400" b="1" i="1" dirty="0" smtClean="0">
                <a:latin typeface="Helvetica" pitchFamily="34" charset="0"/>
                <a:cs typeface="Helvetica" pitchFamily="34" charset="0"/>
              </a:rPr>
              <a:t>El </a:t>
            </a:r>
            <a:r>
              <a:rPr lang="es-419" sz="1400" b="1" i="1" dirty="0" err="1" smtClean="0">
                <a:latin typeface="Helvetica" pitchFamily="34" charset="0"/>
                <a:cs typeface="Helvetica" pitchFamily="34" charset="0"/>
              </a:rPr>
              <a:t>Rift</a:t>
            </a:r>
            <a:r>
              <a:rPr lang="es-419" sz="1400" b="1" i="1" dirty="0" smtClean="0">
                <a:latin typeface="Helvetica" pitchFamily="34" charset="0"/>
                <a:cs typeface="Helvetica" pitchFamily="34" charset="0"/>
              </a:rPr>
              <a:t> de </a:t>
            </a:r>
            <a:r>
              <a:rPr lang="es-419" sz="1400" b="1" i="1" dirty="0" smtClean="0">
                <a:solidFill>
                  <a:srgbClr val="000000"/>
                </a:solidFill>
                <a:latin typeface="Helvetica"/>
                <a:ea typeface="Times New Roman"/>
                <a:cs typeface="Helvetica"/>
              </a:rPr>
              <a:t>África Oriental</a:t>
            </a:r>
            <a:r>
              <a:rPr lang="es-419" sz="1400" dirty="0" smtClean="0">
                <a:latin typeface="Helvetica" pitchFamily="34" charset="0"/>
                <a:cs typeface="Helvetica" pitchFamily="34" charset="0"/>
              </a:rPr>
              <a:t> y </a:t>
            </a:r>
            <a:r>
              <a:rPr lang="es-419" sz="1400" b="1" i="1" dirty="0">
                <a:latin typeface="Helvetica" pitchFamily="34" charset="0"/>
                <a:cs typeface="Helvetica" pitchFamily="34" charset="0"/>
              </a:rPr>
              <a:t>Se agrieta</a:t>
            </a:r>
            <a:r>
              <a:rPr lang="es-419" sz="1400" dirty="0" smtClean="0">
                <a:solidFill>
                  <a:srgbClr val="FF0000"/>
                </a:solidFill>
                <a:latin typeface="Helvetica" pitchFamily="34" charset="0"/>
                <a:cs typeface="Helvetica" pitchFamily="34" charset="0"/>
              </a:rPr>
              <a:t>  </a:t>
            </a:r>
            <a:r>
              <a:rPr lang="es-419" sz="1400" dirty="0" smtClean="0">
                <a:latin typeface="Helvetica" pitchFamily="34" charset="0"/>
                <a:cs typeface="Helvetica" pitchFamily="34" charset="0"/>
              </a:rPr>
              <a:t>tienen diferentes puntos de vista de por qué las placas tectónicas se están moviendo. </a:t>
            </a:r>
          </a:p>
          <a:p>
            <a:pPr marL="627063" indent="-222250"/>
            <a:endParaRPr lang="es-419" sz="1400" dirty="0" smtClean="0">
              <a:latin typeface="Helvetica" pitchFamily="34" charset="0"/>
              <a:cs typeface="Helvetica" pitchFamily="34" charset="0"/>
            </a:endParaRPr>
          </a:p>
          <a:p>
            <a:pPr marL="627063" indent="-222250"/>
            <a:r>
              <a:rPr lang="es-419" sz="1400" i="1" dirty="0" smtClean="0">
                <a:latin typeface="Helvetica" pitchFamily="34" charset="0"/>
                <a:cs typeface="Helvetica" pitchFamily="34" charset="0"/>
              </a:rPr>
              <a:t>D.  </a:t>
            </a:r>
            <a:r>
              <a:rPr lang="es-419" sz="1400" b="1" i="1" dirty="0" smtClean="0">
                <a:latin typeface="Helvetica" pitchFamily="34" charset="0"/>
                <a:cs typeface="Helvetica" pitchFamily="34" charset="0"/>
              </a:rPr>
              <a:t>Se </a:t>
            </a:r>
            <a:r>
              <a:rPr lang="es-419" sz="1400" b="1" i="1" dirty="0">
                <a:latin typeface="Helvetica" pitchFamily="34" charset="0"/>
                <a:cs typeface="Helvetica" pitchFamily="34" charset="0"/>
              </a:rPr>
              <a:t>agrieta </a:t>
            </a:r>
            <a:r>
              <a:rPr lang="es-419" sz="1400" dirty="0" smtClean="0">
                <a:latin typeface="Helvetica" pitchFamily="34" charset="0"/>
                <a:cs typeface="Helvetica" pitchFamily="34" charset="0"/>
              </a:rPr>
              <a:t>establece que las placas tectónicas se mueven constantemente. </a:t>
            </a:r>
            <a:endParaRPr lang="es-419" sz="1400" dirty="0">
              <a:latin typeface="Helvetica" pitchFamily="34" charset="0"/>
              <a:cs typeface="Helvetica" pitchFamily="34" charset="0"/>
            </a:endParaRPr>
          </a:p>
        </p:txBody>
      </p:sp>
      <p:grpSp>
        <p:nvGrpSpPr>
          <p:cNvPr id="2" name="Group 1"/>
          <p:cNvGrpSpPr/>
          <p:nvPr/>
        </p:nvGrpSpPr>
        <p:grpSpPr>
          <a:xfrm>
            <a:off x="937575" y="6307523"/>
            <a:ext cx="245071" cy="2150677"/>
            <a:chOff x="913871" y="6057152"/>
            <a:chExt cx="260086" cy="2150677"/>
          </a:xfrm>
        </p:grpSpPr>
        <p:sp>
          <p:nvSpPr>
            <p:cNvPr id="25" name="Oval 24"/>
            <p:cNvSpPr/>
            <p:nvPr/>
          </p:nvSpPr>
          <p:spPr>
            <a:xfrm>
              <a:off x="913871" y="605715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6" name="Oval 25"/>
            <p:cNvSpPr/>
            <p:nvPr/>
          </p:nvSpPr>
          <p:spPr>
            <a:xfrm>
              <a:off x="913871" y="667113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7" name="Oval 26"/>
            <p:cNvSpPr/>
            <p:nvPr/>
          </p:nvSpPr>
          <p:spPr>
            <a:xfrm>
              <a:off x="931069" y="73383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8" name="Oval 27"/>
            <p:cNvSpPr/>
            <p:nvPr/>
          </p:nvSpPr>
          <p:spPr>
            <a:xfrm>
              <a:off x="931069" y="79683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spTree>
    <p:extLst>
      <p:ext uri="{BB962C8B-B14F-4D97-AF65-F5344CB8AC3E}">
        <p14:creationId xmlns:p14="http://schemas.microsoft.com/office/powerpoint/2010/main" val="383299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27761093"/>
              </p:ext>
            </p:extLst>
          </p:nvPr>
        </p:nvGraphicFramePr>
        <p:xfrm>
          <a:off x="304800" y="152400"/>
          <a:ext cx="7217300" cy="4202460"/>
        </p:xfrm>
        <a:graphic>
          <a:graphicData uri="http://schemas.openxmlformats.org/drawingml/2006/table">
            <a:tbl>
              <a:tblPr firstRow="1" bandRow="1">
                <a:tableStyleId>{5940675A-B579-460E-94D1-54222C63F5DA}</a:tableStyleId>
              </a:tblPr>
              <a:tblGrid>
                <a:gridCol w="7217300"/>
              </a:tblGrid>
              <a:tr h="685800">
                <a:tc>
                  <a:txBody>
                    <a:bodyPr/>
                    <a:lstStyle/>
                    <a:p>
                      <a:pPr marL="457200" lvl="0" indent="-338138" defTabSz="914400">
                        <a:defRPr/>
                      </a:pPr>
                      <a:r>
                        <a:rPr lang="es-419" sz="1600" b="1" noProof="0" dirty="0" smtClean="0">
                          <a:latin typeface="+mn-lt"/>
                        </a:rPr>
                        <a:t>15.</a:t>
                      </a:r>
                      <a:r>
                        <a:rPr lang="es-419" sz="1600" b="1" baseline="0" noProof="0" dirty="0" smtClean="0">
                          <a:latin typeface="+mn-lt"/>
                        </a:rPr>
                        <a:t> </a:t>
                      </a:r>
                      <a:r>
                        <a:rPr lang="es-419" sz="1600" b="1" baseline="0" noProof="0" dirty="0" smtClean="0">
                          <a:latin typeface="+mn-lt"/>
                          <a:cs typeface="Calibri"/>
                        </a:rPr>
                        <a:t>¿Cuánto tiempo se necesita para que se forme un nuevo océano? ¿Cómo el autor de </a:t>
                      </a:r>
                      <a:r>
                        <a:rPr lang="es-419" sz="1600" b="0" i="1" baseline="0" noProof="0" dirty="0" smtClean="0">
                          <a:latin typeface="+mn-lt"/>
                          <a:cs typeface="Calibri"/>
                        </a:rPr>
                        <a:t>Se agrieta </a:t>
                      </a:r>
                      <a:r>
                        <a:rPr lang="es-419" sz="1600" b="1" baseline="0" noProof="0" dirty="0" smtClean="0">
                          <a:latin typeface="+mn-lt"/>
                          <a:cs typeface="Calibri"/>
                        </a:rPr>
                        <a:t>transmite esta información?  Utiliza ejemplos y citas del texto.</a:t>
                      </a:r>
                    </a:p>
                    <a:p>
                      <a:pPr marL="457200" lvl="0" indent="-338138" defTabSz="914400">
                        <a:defRPr/>
                      </a:pPr>
                      <a:r>
                        <a:rPr lang="es-419" sz="1400" b="1" noProof="0" dirty="0" smtClean="0"/>
                        <a:t>         </a:t>
                      </a:r>
                      <a:endParaRPr lang="es-419" sz="1100" b="0" noProof="0" dirty="0" smtClean="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380">
                <a:tc>
                  <a:txBody>
                    <a:bodyPr/>
                    <a:lstStyle/>
                    <a:p>
                      <a:r>
                        <a:rPr lang="es-419" sz="1400" noProof="0" dirty="0" smtClean="0">
                          <a:solidFill>
                            <a:schemeClr val="tx1"/>
                          </a:solidFill>
                          <a:latin typeface="Helvetica" pitchFamily="34" charset="0"/>
                          <a:cs typeface="Helvetica" pitchFamily="34" charset="0"/>
                        </a:rPr>
                        <a:t> </a:t>
                      </a:r>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4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16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42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68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594298" y="9272481"/>
            <a:ext cx="842010" cy="535517"/>
          </a:xfrm>
        </p:spPr>
        <p:txBody>
          <a:bodyPr/>
          <a:lstStyle/>
          <a:p>
            <a:fld id="{F177B04D-AEB5-43ED-B9BA-B3D1EC9C9067}" type="slidenum">
              <a:rPr lang="en-US" smtClean="0"/>
              <a:pPr/>
              <a:t>35</a:t>
            </a:fld>
            <a:endParaRPr lang="en-US" dirty="0"/>
          </a:p>
        </p:txBody>
      </p:sp>
      <p:cxnSp>
        <p:nvCxnSpPr>
          <p:cNvPr id="10" name="Straight Connector 9"/>
          <p:cNvCxnSpPr/>
          <p:nvPr/>
        </p:nvCxnSpPr>
        <p:spPr>
          <a:xfrm>
            <a:off x="533400"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559939520"/>
              </p:ext>
            </p:extLst>
          </p:nvPr>
        </p:nvGraphicFramePr>
        <p:xfrm>
          <a:off x="5410200" y="4348915"/>
          <a:ext cx="2006237" cy="512645"/>
        </p:xfrm>
        <a:graphic>
          <a:graphicData uri="http://schemas.openxmlformats.org/drawingml/2006/table">
            <a:tbl>
              <a:tblPr/>
              <a:tblGrid>
                <a:gridCol w="2006237"/>
              </a:tblGrid>
              <a:tr h="146885">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RI.6.6</a:t>
                      </a:r>
                      <a:endParaRPr lang="en-US" sz="800" dirty="0">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6600">
                <a:tc>
                  <a:txBody>
                    <a:bodyPr/>
                    <a:lstStyle/>
                    <a:p>
                      <a:pPr marL="0" marR="0">
                        <a:lnSpc>
                          <a:spcPct val="100000"/>
                        </a:lnSpc>
                        <a:spcBef>
                          <a:spcPts val="0"/>
                        </a:spcBef>
                        <a:spcAft>
                          <a:spcPts val="0"/>
                        </a:spcAft>
                      </a:pPr>
                      <a:r>
                        <a:rPr lang="es-ES" sz="800" b="0" dirty="0" smtClean="0">
                          <a:latin typeface="+mn-lt"/>
                          <a:ea typeface="Calibri"/>
                          <a:cs typeface="Times New Roman"/>
                        </a:rPr>
                        <a:t>Definen el punto de vista o el propósito del autor en un texto, y explican cómo estos se manifiestan en el texto.</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78199316"/>
              </p:ext>
            </p:extLst>
          </p:nvPr>
        </p:nvGraphicFramePr>
        <p:xfrm>
          <a:off x="304800" y="4953000"/>
          <a:ext cx="7217300" cy="3989100"/>
        </p:xfrm>
        <a:graphic>
          <a:graphicData uri="http://schemas.openxmlformats.org/drawingml/2006/table">
            <a:tbl>
              <a:tblPr firstRow="1" bandRow="1">
                <a:tableStyleId>{5940675A-B579-460E-94D1-54222C63F5DA}</a:tableStyleId>
              </a:tblPr>
              <a:tblGrid>
                <a:gridCol w="7217300"/>
              </a:tblGrid>
              <a:tr h="685800">
                <a:tc>
                  <a:txBody>
                    <a:bodyPr/>
                    <a:lstStyle/>
                    <a:p>
                      <a:pPr marL="457200" lvl="0" indent="-338138" defTabSz="914400">
                        <a:defRPr/>
                      </a:pPr>
                      <a:r>
                        <a:rPr lang="es-419" sz="1600" b="1" noProof="0" dirty="0" smtClean="0">
                          <a:latin typeface="+mn-lt"/>
                        </a:rPr>
                        <a:t>16.</a:t>
                      </a:r>
                      <a:r>
                        <a:rPr lang="es-419" sz="1600" b="1" baseline="0" noProof="0" dirty="0" smtClean="0">
                          <a:latin typeface="+mn-lt"/>
                        </a:rPr>
                        <a:t> ¿Qué texto explica con mayor detalle cómo se mueven las placas tectónicas que están afectando a África? </a:t>
                      </a:r>
                      <a:r>
                        <a:rPr lang="es-419" sz="1600" b="1" baseline="0" noProof="0" dirty="0" smtClean="0">
                          <a:latin typeface="+mn-lt"/>
                          <a:cs typeface="Calibri"/>
                        </a:rPr>
                        <a:t>Utiliza ejemplos </a:t>
                      </a:r>
                      <a:r>
                        <a:rPr lang="es-419" sz="1600" b="1" baseline="0" noProof="0" dirty="0" smtClean="0">
                          <a:solidFill>
                            <a:schemeClr val="tx1"/>
                          </a:solidFill>
                          <a:latin typeface="+mn-lt"/>
                          <a:cs typeface="Calibri"/>
                        </a:rPr>
                        <a:t>de </a:t>
                      </a:r>
                      <a:r>
                        <a:rPr lang="es-419" sz="1600" b="0" i="1" u="none" baseline="0" noProof="0" dirty="0" smtClean="0">
                          <a:solidFill>
                            <a:schemeClr val="tx1"/>
                          </a:solidFill>
                          <a:latin typeface="+mn-lt"/>
                          <a:cs typeface="Calibri"/>
                        </a:rPr>
                        <a:t>Se agrieta</a:t>
                      </a:r>
                      <a:r>
                        <a:rPr lang="es-419" sz="1600" b="0" i="0" u="none" noProof="0" dirty="0" smtClean="0">
                          <a:solidFill>
                            <a:schemeClr val="tx1"/>
                          </a:solidFill>
                          <a:latin typeface="+mn-lt"/>
                          <a:cs typeface="Calibri"/>
                        </a:rPr>
                        <a:t> </a:t>
                      </a:r>
                      <a:r>
                        <a:rPr lang="es-419" sz="1600" b="1" u="none" baseline="0" noProof="0" dirty="0" smtClean="0">
                          <a:latin typeface="+mn-lt"/>
                          <a:cs typeface="Calibri"/>
                        </a:rPr>
                        <a:t>y</a:t>
                      </a:r>
                      <a:r>
                        <a:rPr lang="es-419" sz="1600" b="0" u="none" baseline="0" noProof="0" dirty="0" smtClean="0">
                          <a:latin typeface="+mn-lt"/>
                          <a:cs typeface="Calibri"/>
                        </a:rPr>
                        <a:t> </a:t>
                      </a:r>
                      <a:r>
                        <a:rPr lang="es-419" sz="1600" b="0" i="1" u="none" baseline="0" noProof="0" dirty="0" smtClean="0">
                          <a:latin typeface="+mn-lt"/>
                          <a:cs typeface="Calibri"/>
                        </a:rPr>
                        <a:t>El </a:t>
                      </a:r>
                      <a:r>
                        <a:rPr lang="es-419" sz="1600" b="0" i="1" u="none" baseline="0" noProof="0" dirty="0" err="1" smtClean="0">
                          <a:latin typeface="+mn-lt"/>
                          <a:cs typeface="Calibri"/>
                        </a:rPr>
                        <a:t>Ri</a:t>
                      </a:r>
                      <a:r>
                        <a:rPr lang="es-419" sz="1600" b="0" i="1" u="none" noProof="0" dirty="0" err="1" smtClean="0">
                          <a:latin typeface="+mn-lt"/>
                          <a:cs typeface="Calibri"/>
                        </a:rPr>
                        <a:t>ft</a:t>
                      </a:r>
                      <a:r>
                        <a:rPr lang="es-419" sz="1600" b="0" i="1" u="none" noProof="0" dirty="0" smtClean="0">
                          <a:latin typeface="+mn-lt"/>
                          <a:cs typeface="Calibri"/>
                        </a:rPr>
                        <a:t> de </a:t>
                      </a:r>
                      <a:r>
                        <a:rPr lang="es-419" sz="1600" b="0" i="1" u="none" noProof="0" dirty="0" smtClean="0">
                          <a:solidFill>
                            <a:srgbClr val="000000"/>
                          </a:solidFill>
                          <a:latin typeface="+mn-lt"/>
                          <a:ea typeface="Times New Roman"/>
                          <a:cs typeface="Calibri"/>
                        </a:rPr>
                        <a:t>África Oriental</a:t>
                      </a:r>
                      <a:r>
                        <a:rPr lang="es-419" sz="1600" b="0" i="1" u="none" baseline="0" noProof="0" dirty="0" smtClean="0">
                          <a:latin typeface="+mn-lt"/>
                          <a:cs typeface="Calibri"/>
                        </a:rPr>
                        <a:t>. </a:t>
                      </a:r>
                      <a:endParaRPr lang="es-419" sz="1100" b="0" i="1" u="none" noProof="0" dirty="0" smtClean="0">
                        <a:solidFill>
                          <a:schemeClr val="tx1"/>
                        </a:solidFill>
                        <a:latin typeface="+mn-lt"/>
                        <a:cs typeface="Calibri"/>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380">
                <a:tc>
                  <a:txBody>
                    <a:bodyPr/>
                    <a:lstStyle/>
                    <a:p>
                      <a:r>
                        <a:rPr lang="es-419" sz="1400" noProof="0" dirty="0" smtClean="0">
                          <a:solidFill>
                            <a:schemeClr val="tx1"/>
                          </a:solidFill>
                          <a:latin typeface="Helvetica" pitchFamily="34" charset="0"/>
                          <a:cs typeface="Helvetica" pitchFamily="34" charset="0"/>
                        </a:rPr>
                        <a:t> </a:t>
                      </a:r>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4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16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42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68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419" sz="1400" noProof="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19841758"/>
              </p:ext>
            </p:extLst>
          </p:nvPr>
        </p:nvGraphicFramePr>
        <p:xfrm>
          <a:off x="502920" y="9018299"/>
          <a:ext cx="2286000" cy="699526"/>
        </p:xfrm>
        <a:graphic>
          <a:graphicData uri="http://schemas.openxmlformats.org/drawingml/2006/table">
            <a:tbl>
              <a:tblPr/>
              <a:tblGrid>
                <a:gridCol w="2286000"/>
              </a:tblGrid>
              <a:tr h="146885">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RI.6.9</a:t>
                      </a:r>
                      <a:endParaRPr lang="en-US" sz="800" dirty="0">
                        <a:latin typeface="+mn-l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2715">
                <a:tc>
                  <a:txBody>
                    <a:bodyPr/>
                    <a:lstStyle/>
                    <a:p>
                      <a:pPr marL="0" marR="0">
                        <a:lnSpc>
                          <a:spcPct val="115000"/>
                        </a:lnSpc>
                        <a:spcBef>
                          <a:spcPts val="0"/>
                        </a:spcBef>
                        <a:spcAft>
                          <a:spcPts val="1200"/>
                        </a:spcAft>
                      </a:pPr>
                      <a:r>
                        <a:rPr lang="es-ES" sz="800" b="0" i="0" dirty="0" smtClean="0">
                          <a:solidFill>
                            <a:srgbClr val="202020"/>
                          </a:solidFill>
                          <a:effectLst/>
                          <a:latin typeface="+mn-lt"/>
                        </a:rPr>
                        <a:t>Comparan y contrastan la presentación de acontecimientos hechos por dos autores (por ejemplo: un libro de memorias y una biografía sobre una misma persona, escritos por autores diferentes).</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880361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08559591"/>
              </p:ext>
            </p:extLst>
          </p:nvPr>
        </p:nvGraphicFramePr>
        <p:xfrm>
          <a:off x="457200" y="228600"/>
          <a:ext cx="6934200" cy="9319804"/>
        </p:xfrm>
        <a:graphic>
          <a:graphicData uri="http://schemas.openxmlformats.org/drawingml/2006/table">
            <a:tbl>
              <a:tblPr firstRow="1" bandRow="1">
                <a:tableStyleId>{5940675A-B579-460E-94D1-54222C63F5DA}</a:tableStyleId>
              </a:tblPr>
              <a:tblGrid>
                <a:gridCol w="6934200"/>
              </a:tblGrid>
              <a:tr h="4419600">
                <a:tc>
                  <a:txBody>
                    <a:bodyPr/>
                    <a:lstStyle/>
                    <a:p>
                      <a:pPr marL="287338" marR="0" lvl="0" indent="-287338" algn="l" defTabSz="1018809" rtl="0" eaLnBrk="1" fontAlgn="auto" latinLnBrk="0" hangingPunct="1">
                        <a:lnSpc>
                          <a:spcPct val="100000"/>
                        </a:lnSpc>
                        <a:spcBef>
                          <a:spcPts val="0"/>
                        </a:spcBef>
                        <a:spcAft>
                          <a:spcPts val="0"/>
                        </a:spcAft>
                        <a:buClrTx/>
                        <a:buSzTx/>
                        <a:buFont typeface="+mj-lt"/>
                        <a:buNone/>
                        <a:tabLst/>
                        <a:defRPr/>
                      </a:pPr>
                      <a:r>
                        <a:rPr lang="es-419" sz="1400" b="1" dirty="0" smtClean="0">
                          <a:solidFill>
                            <a:schemeClr val="tx1"/>
                          </a:solidFill>
                        </a:rPr>
                        <a:t>17. Un estudiante está escribiendo una carta argumentativa al director sobre la necesidad de más simulacros de terremotos durante el día escolar. Lee el borrador del estudiante y completa la tarea que sigue</a:t>
                      </a:r>
                      <a:r>
                        <a:rPr lang="es-419" sz="1400" b="1" baseline="0" dirty="0" smtClean="0">
                          <a:solidFill>
                            <a:schemeClr val="tx1"/>
                          </a:solidFill>
                        </a:rPr>
                        <a:t>. </a:t>
                      </a:r>
                    </a:p>
                    <a:p>
                      <a:pPr marL="0" marR="0" lvl="0" indent="0" algn="r" defTabSz="1018809" rtl="0" eaLnBrk="1" fontAlgn="auto" latinLnBrk="0" hangingPunct="1">
                        <a:lnSpc>
                          <a:spcPct val="100000"/>
                        </a:lnSpc>
                        <a:spcBef>
                          <a:spcPts val="0"/>
                        </a:spcBef>
                        <a:spcAft>
                          <a:spcPts val="0"/>
                        </a:spcAft>
                        <a:buClrTx/>
                        <a:buSzTx/>
                        <a:buFont typeface="+mj-lt"/>
                        <a:buNone/>
                        <a:tabLst/>
                        <a:defRPr/>
                      </a:pPr>
                      <a:r>
                        <a:rPr kumimoji="0" lang="es-419" sz="900" b="0" i="1" u="none" strike="noStrike" kern="1200" cap="none" spc="0" normalizeH="0" baseline="0" noProof="0" dirty="0" smtClean="0">
                          <a:ln>
                            <a:noFill/>
                          </a:ln>
                          <a:solidFill>
                            <a:schemeClr val="tx1"/>
                          </a:solidFill>
                          <a:effectLst/>
                          <a:uLnTx/>
                          <a:uFillTx/>
                          <a:latin typeface="+mn-lt"/>
                          <a:ea typeface="+mn-ea"/>
                          <a:cs typeface="Helvetica" pitchFamily="34" charset="0"/>
                        </a:rPr>
                        <a:t>Escrito breve, Organización, W.6.1c, palabras, frases y cláusulas clarifican la relación entre afirmaciones o razones, Objetivo 6a</a:t>
                      </a:r>
                      <a:endParaRPr kumimoji="0" lang="es-419" sz="9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1018809" rtl="0" eaLnBrk="1" fontAlgn="auto" latinLnBrk="0" hangingPunct="1">
                        <a:lnSpc>
                          <a:spcPct val="100000"/>
                        </a:lnSpc>
                        <a:spcBef>
                          <a:spcPts val="0"/>
                        </a:spcBef>
                        <a:spcAft>
                          <a:spcPts val="0"/>
                        </a:spcAft>
                        <a:buClrTx/>
                        <a:buSzTx/>
                        <a:buFont typeface="+mj-lt"/>
                        <a:buAutoNum type="arabicPeriod" startAt="17"/>
                        <a:tabLst/>
                        <a:defRPr/>
                      </a:pPr>
                      <a:endParaRPr lang="es-419" sz="600" b="1"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s-419" sz="1600" b="1" baseline="0" dirty="0" smtClean="0">
                          <a:solidFill>
                            <a:schemeClr val="tx1"/>
                          </a:solidFill>
                        </a:rPr>
                        <a:t>      </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s-419" sz="1200" b="0" baseline="0" dirty="0" smtClean="0">
                          <a:solidFill>
                            <a:schemeClr val="tx1"/>
                          </a:solidFill>
                        </a:rPr>
                        <a:t>Para empezar, tenemos que asegurarnos que todos los niños aquí están protegidos de un posible terremoto. Es cierto que tuvimos una gran cantidad de simulacros el año pasado, pero también es cierto que los niños (especialmente los más pequeños), necesitan prácticar frecuentemente para aprender y recordar cosas. Si tenemos menos simulacros, es menos probable que ellos recuerden lo deben hacer en caso de un terremoto real y eso sería desastroso.</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s-419" sz="1200" b="0"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s-419" sz="1200" b="0" baseline="0" dirty="0" smtClean="0">
                          <a:solidFill>
                            <a:schemeClr val="tx1"/>
                          </a:solidFill>
                        </a:rPr>
                        <a:t>En segundo lugar, hay muchas otras maneras de lidiar con la  falta de tiempo para hacer simulacros de terremotos. Por ejemplo, si empezáramos la escuela sólo cinco minutos más temprano cada día, tendríamos más que tiempo suficiente para practicar los simulacros de terremotos. Otra manera sería tener los simulacros de terremotos durante los últimos minutos de nuestro receso del almuerzo. No serían muy frecuentes y realmente pienso que los estudiantes no extrañarían unos minutos de vez en cuando.</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s-419" sz="1200" b="0"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s-419" sz="1200" b="0" baseline="0" dirty="0" smtClean="0">
                          <a:solidFill>
                            <a:schemeClr val="tx1"/>
                          </a:solidFill>
                        </a:rPr>
                        <a:t>Por último, recuerde que nuestras vidas podrían estar en sus manos algún día y los terremotos son frecuentes donde vivimos. ¿Cómo se sentiría usted si un fuerte sismo ocurriera de verdad y no estuviéramos preparados?</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s-419" sz="1600" b="1"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s-419" sz="1400" b="1" baseline="0" dirty="0" smtClean="0">
                          <a:solidFill>
                            <a:schemeClr val="tx1"/>
                          </a:solidFill>
                        </a:rPr>
                        <a:t>Escribe una introducción a la carta argumentativa del estudiante que establezca y presente  una clara afirmación acerca de tener más simulacros de terremoto. Utiliza información de los pasajes para apoyar tu introducción. </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s-419" sz="1400" b="1" baseline="0" dirty="0" smtClean="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smtClean="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s-419"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549390" y="9296400"/>
            <a:ext cx="842010" cy="535517"/>
          </a:xfrm>
        </p:spPr>
        <p:txBody>
          <a:bodyPr/>
          <a:lstStyle/>
          <a:p>
            <a:fld id="{F177B04D-AEB5-43ED-B9BA-B3D1EC9C9067}" type="slidenum">
              <a:rPr lang="en-US" smtClean="0"/>
              <a:pPr/>
              <a:t>36</a:t>
            </a:fld>
            <a:endParaRPr lang="en-US" dirty="0"/>
          </a:p>
        </p:txBody>
      </p:sp>
      <p:sp>
        <p:nvSpPr>
          <p:cNvPr id="5" name="Rectangle 4"/>
          <p:cNvSpPr/>
          <p:nvPr/>
        </p:nvSpPr>
        <p:spPr>
          <a:xfrm>
            <a:off x="457200" y="1371600"/>
            <a:ext cx="6942772"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532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7963" y="9296400"/>
            <a:ext cx="842010" cy="535517"/>
          </a:xfrm>
        </p:spPr>
        <p:txBody>
          <a:bodyPr/>
          <a:lstStyle/>
          <a:p>
            <a:fld id="{F177B04D-AEB5-43ED-B9BA-B3D1EC9C9067}" type="slidenum">
              <a:rPr lang="en-US" smtClean="0"/>
              <a:pPr/>
              <a:t>37</a:t>
            </a:fld>
            <a:endParaRPr lang="en-US" dirty="0"/>
          </a:p>
        </p:txBody>
      </p:sp>
      <p:sp>
        <p:nvSpPr>
          <p:cNvPr id="5" name="Rectangle 4"/>
          <p:cNvSpPr/>
          <p:nvPr/>
        </p:nvSpPr>
        <p:spPr>
          <a:xfrm>
            <a:off x="574158" y="496306"/>
            <a:ext cx="6553200" cy="8397443"/>
          </a:xfrm>
          <a:prstGeom prst="rect">
            <a:avLst/>
          </a:prstGeom>
          <a:noFill/>
        </p:spPr>
        <p:txBody>
          <a:bodyPr wrap="square" lIns="101869" tIns="50935" rIns="101869" bIns="50935">
            <a:spAutoFit/>
          </a:bodyPr>
          <a:lstStyle/>
          <a:p>
            <a:pPr marL="400050" indent="-400050">
              <a:buAutoNum type="arabicPeriod" startAt="18"/>
            </a:pPr>
            <a:r>
              <a:rPr lang="es-419" sz="1400" b="1" dirty="0" smtClean="0">
                <a:ea typeface="Times New Roman"/>
                <a:cs typeface="Helvetica" panose="020B0604020202020204" pitchFamily="34" charset="0"/>
              </a:rPr>
              <a:t>Un estudiante está escribiendo un ensayo argumentativo para su maestra, sobre la recaudación de dinero para que los estudiantes puedan ir a una excursión escolar al </a:t>
            </a:r>
            <a:r>
              <a:rPr lang="es-419" sz="1400" b="1" i="1" dirty="0" smtClean="0">
                <a:ea typeface="Times New Roman"/>
                <a:cs typeface="Helvetica" panose="020B0604020202020204" pitchFamily="34" charset="0"/>
              </a:rPr>
              <a:t>Big Lab Museum</a:t>
            </a:r>
            <a:r>
              <a:rPr lang="es-419" sz="1400" b="1" dirty="0" smtClean="0">
                <a:ea typeface="Times New Roman"/>
                <a:cs typeface="Helvetica" panose="020B0604020202020204" pitchFamily="34" charset="0"/>
              </a:rPr>
              <a:t>. El estudiante quiere revisar el borrador para ser más convincente.</a:t>
            </a:r>
          </a:p>
          <a:p>
            <a:pPr lvl="0" algn="r"/>
            <a:endParaRPr lang="es-419" sz="900" dirty="0" smtClean="0">
              <a:solidFill>
                <a:prstClr val="black"/>
              </a:solidFill>
              <a:latin typeface="Helvetica" panose="020B0604020202020204" pitchFamily="34" charset="0"/>
              <a:ea typeface="Times New Roman"/>
              <a:cs typeface="Helvetica" panose="020B0604020202020204" pitchFamily="34" charset="0"/>
            </a:endParaRPr>
          </a:p>
          <a:p>
            <a:pPr lvl="0" algn="r"/>
            <a:endParaRPr lang="es-419" sz="900" dirty="0" smtClean="0">
              <a:solidFill>
                <a:prstClr val="black"/>
              </a:solidFill>
              <a:latin typeface="Helvetica" panose="020B0604020202020204" pitchFamily="34" charset="0"/>
              <a:ea typeface="Times New Roman"/>
              <a:cs typeface="Helvetica" panose="020B0604020202020204" pitchFamily="34" charset="0"/>
            </a:endParaRPr>
          </a:p>
          <a:p>
            <a:pPr lvl="0" algn="r"/>
            <a:endParaRPr lang="es-419" sz="900" dirty="0" smtClean="0">
              <a:solidFill>
                <a:prstClr val="black"/>
              </a:solidFill>
              <a:latin typeface="Helvetica" panose="020B0604020202020204" pitchFamily="34" charset="0"/>
              <a:ea typeface="Times New Roman"/>
              <a:cs typeface="Helvetica" panose="020B0604020202020204" pitchFamily="34" charset="0"/>
            </a:endParaRPr>
          </a:p>
          <a:p>
            <a:pPr lvl="0" algn="r"/>
            <a:r>
              <a:rPr lang="es-419" sz="900" dirty="0" smtClean="0">
                <a:solidFill>
                  <a:prstClr val="black"/>
                </a:solidFill>
                <a:latin typeface="Helvetica" panose="020B0604020202020204" pitchFamily="34" charset="0"/>
                <a:ea typeface="Times New Roman"/>
                <a:cs typeface="Helvetica" panose="020B0604020202020204" pitchFamily="34" charset="0"/>
              </a:rPr>
              <a:t>                                                                      </a:t>
            </a:r>
          </a:p>
          <a:p>
            <a:pPr lvl="0" algn="r"/>
            <a:r>
              <a:rPr lang="es-419" sz="900" i="1" dirty="0" smtClean="0">
                <a:solidFill>
                  <a:prstClr val="black"/>
                </a:solidFill>
                <a:ea typeface="Times New Roman"/>
                <a:cs typeface="Helvetica" panose="020B0604020202020204" pitchFamily="34" charset="0"/>
              </a:rPr>
              <a:t>Revisar un texto, W.6.1b identifica técnicas para desarrollar  una opinión o eliminar detalles que no apoyan una opinión, </a:t>
            </a:r>
          </a:p>
          <a:p>
            <a:pPr lvl="0" algn="r"/>
            <a:r>
              <a:rPr lang="es-419" sz="900" i="1" dirty="0" smtClean="0">
                <a:solidFill>
                  <a:prstClr val="black"/>
                </a:solidFill>
                <a:ea typeface="Times New Roman"/>
                <a:cs typeface="Helvetica" panose="020B0604020202020204" pitchFamily="34" charset="0"/>
              </a:rPr>
              <a:t>Objetivo de escritura 6b</a:t>
            </a:r>
          </a:p>
          <a:p>
            <a:endParaRPr lang="es-419" sz="1100" b="1" dirty="0" smtClean="0">
              <a:latin typeface="Helvetica" panose="020B0604020202020204" pitchFamily="34" charset="0"/>
              <a:ea typeface="Times New Roman"/>
              <a:cs typeface="Helvetica" panose="020B0604020202020204" pitchFamily="34" charset="0"/>
            </a:endParaRPr>
          </a:p>
          <a:p>
            <a:pPr marL="4763"/>
            <a:r>
              <a:rPr lang="es-419" sz="1100" dirty="0" smtClean="0">
                <a:latin typeface="Helvetica" panose="020B0604020202020204" pitchFamily="34" charset="0"/>
                <a:ea typeface="Times New Roman"/>
                <a:cs typeface="Helvetica" panose="020B0604020202020204" pitchFamily="34" charset="0"/>
              </a:rPr>
              <a:t>Desde que he estado en esta escuela no hemos tenido una excursión escolar de ciencia. Hemos visitado varios lugares donde la gente trabaja (como empresas y  hospitales) y  ha sido genial. Sin embargo, muchos de nosotros estamos interesados en saber qué causan los terremotos y los volcanes y tenemos otros intereses científicos. Usted puede aprender sobre estas cosas en el </a:t>
            </a:r>
            <a:r>
              <a:rPr lang="es-419" sz="1100" i="1" dirty="0" smtClean="0">
                <a:latin typeface="Helvetica" panose="020B0604020202020204" pitchFamily="34" charset="0"/>
                <a:ea typeface="Times New Roman"/>
                <a:cs typeface="Helvetica" panose="020B0604020202020204" pitchFamily="34" charset="0"/>
              </a:rPr>
              <a:t>Big Lab Museum</a:t>
            </a:r>
            <a:r>
              <a:rPr lang="es-419" sz="1100" dirty="0" smtClean="0">
                <a:latin typeface="Helvetica" panose="020B0604020202020204" pitchFamily="34" charset="0"/>
                <a:ea typeface="Times New Roman"/>
                <a:cs typeface="Helvetica" panose="020B0604020202020204" pitchFamily="34" charset="0"/>
              </a:rPr>
              <a:t>. Cuando le pregunto a los maestros si podemos ir, ellos responden que ¡ya hemos tenido suficientes excursiones escolares!</a:t>
            </a:r>
          </a:p>
          <a:p>
            <a:pPr marL="4763"/>
            <a:endParaRPr lang="es-419" sz="1100" dirty="0" smtClean="0">
              <a:latin typeface="Helvetica" panose="020B0604020202020204" pitchFamily="34" charset="0"/>
              <a:ea typeface="Times New Roman"/>
              <a:cs typeface="Helvetica" panose="020B0604020202020204" pitchFamily="34" charset="0"/>
            </a:endParaRPr>
          </a:p>
          <a:p>
            <a:pPr marL="4763"/>
            <a:r>
              <a:rPr lang="es-419" sz="1100" dirty="0" smtClean="0">
                <a:latin typeface="Helvetica" panose="020B0604020202020204" pitchFamily="34" charset="0"/>
                <a:ea typeface="Times New Roman"/>
                <a:cs typeface="Helvetica" panose="020B0604020202020204" pitchFamily="34" charset="0"/>
              </a:rPr>
              <a:t>En primer lugar, pensemos en todas las excursiones que hemos tenido este año. Todas han sido acerca de lugares donde la gente trabaja y sobre futuras carreras profesionales. A algunos niños ni siquiera les gusta viajar en los autobuses. Sin embargo, la mayoría de las carreras profesionales involucran la ciencia de algún modo. Así que, independientemente de la carrera que elijamos, ¡necesitamos saber más acerca de la ciencia!</a:t>
            </a:r>
          </a:p>
          <a:p>
            <a:pPr marL="4763"/>
            <a:endParaRPr lang="es-419" sz="1100" dirty="0" smtClean="0">
              <a:latin typeface="Helvetica" panose="020B0604020202020204" pitchFamily="34" charset="0"/>
              <a:ea typeface="Times New Roman"/>
              <a:cs typeface="Helvetica" panose="020B0604020202020204" pitchFamily="34" charset="0"/>
            </a:endParaRPr>
          </a:p>
          <a:p>
            <a:pPr marL="4763"/>
            <a:r>
              <a:rPr lang="es-419" sz="1100" dirty="0" smtClean="0">
                <a:latin typeface="Helvetica" panose="020B0604020202020204" pitchFamily="34" charset="0"/>
                <a:ea typeface="Times New Roman"/>
                <a:cs typeface="Helvetica" panose="020B0604020202020204" pitchFamily="34" charset="0"/>
              </a:rPr>
              <a:t>En segundo lugar, si la escuela planificara mejor, podríamos tener la misma cantidad de diferentes tipos de excursiones escolares. Cuando era pequeño, yo fui a </a:t>
            </a:r>
            <a:r>
              <a:rPr lang="es-419" sz="1100" i="1" dirty="0" smtClean="0">
                <a:latin typeface="Helvetica" panose="020B0604020202020204" pitchFamily="34" charset="0"/>
                <a:ea typeface="Times New Roman"/>
                <a:cs typeface="Helvetica" panose="020B0604020202020204" pitchFamily="34" charset="0"/>
              </a:rPr>
              <a:t>Dairy Queen </a:t>
            </a:r>
            <a:r>
              <a:rPr lang="es-419" sz="1100" dirty="0" smtClean="0">
                <a:latin typeface="Helvetica" panose="020B0604020202020204" pitchFamily="34" charset="0"/>
                <a:ea typeface="Times New Roman"/>
                <a:cs typeface="Helvetica" panose="020B0604020202020204" pitchFamily="34" charset="0"/>
              </a:rPr>
              <a:t>en una excursión.</a:t>
            </a:r>
          </a:p>
          <a:p>
            <a:pPr marL="4763"/>
            <a:endParaRPr lang="es-419" sz="1100" dirty="0" smtClean="0">
              <a:latin typeface="Helvetica" panose="020B0604020202020204" pitchFamily="34" charset="0"/>
              <a:ea typeface="Times New Roman"/>
              <a:cs typeface="Helvetica" panose="020B0604020202020204" pitchFamily="34" charset="0"/>
            </a:endParaRPr>
          </a:p>
          <a:p>
            <a:pPr marL="4763"/>
            <a:r>
              <a:rPr lang="es-419" sz="1100" dirty="0" smtClean="0">
                <a:latin typeface="Helvetica" panose="020B0604020202020204" pitchFamily="34" charset="0"/>
                <a:ea typeface="Times New Roman"/>
                <a:cs typeface="Helvetica" panose="020B0604020202020204" pitchFamily="34" charset="0"/>
              </a:rPr>
              <a:t>Por último, creo que los intereses de todos los estudiantes son igualmente importantes.</a:t>
            </a:r>
          </a:p>
          <a:p>
            <a:endParaRPr lang="es-419" sz="1400" b="1" dirty="0" smtClean="0">
              <a:latin typeface="Helvetica" panose="020B0604020202020204" pitchFamily="34" charset="0"/>
              <a:ea typeface="Times New Roman"/>
              <a:cs typeface="Helvetica" panose="020B0604020202020204" pitchFamily="34" charset="0"/>
            </a:endParaRPr>
          </a:p>
          <a:p>
            <a:pPr marL="346075"/>
            <a:r>
              <a:rPr lang="es-419" sz="1400" b="1" dirty="0" smtClean="0">
                <a:latin typeface="Helvetica" panose="020B0604020202020204" pitchFamily="34" charset="0"/>
                <a:cs typeface="Helvetica" panose="020B0604020202020204" pitchFamily="34" charset="0"/>
              </a:rPr>
              <a:t>Elije las dos oraciones que se deben eliminar porque presentan el menor apoyo a la afirmación en el borrador </a:t>
            </a:r>
            <a:r>
              <a:rPr lang="es-419" sz="1400" b="1" dirty="0">
                <a:latin typeface="Helvetica" panose="020B0604020202020204" pitchFamily="34" charset="0"/>
                <a:cs typeface="Helvetica" panose="020B0604020202020204" pitchFamily="34" charset="0"/>
              </a:rPr>
              <a:t>del ensayo </a:t>
            </a:r>
            <a:r>
              <a:rPr lang="es-419" sz="1400" b="1" dirty="0" smtClean="0">
                <a:latin typeface="Helvetica" panose="020B0604020202020204" pitchFamily="34" charset="0"/>
                <a:cs typeface="Helvetica" panose="020B0604020202020204" pitchFamily="34" charset="0"/>
              </a:rPr>
              <a:t>argumentativo del estudiante.</a:t>
            </a:r>
          </a:p>
          <a:p>
            <a:pPr marL="346075"/>
            <a:endParaRPr lang="es-419"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s-419" sz="1400" dirty="0" smtClean="0">
                <a:latin typeface="Helvetica" panose="020B0604020202020204" pitchFamily="34" charset="0"/>
                <a:ea typeface="Times New Roman"/>
                <a:cs typeface="Helvetica" panose="020B0604020202020204" pitchFamily="34" charset="0"/>
              </a:rPr>
              <a:t>“A algunos niños ni siquiera les gusta viajar en los autobuses.” </a:t>
            </a:r>
          </a:p>
          <a:p>
            <a:pPr marL="968375" indent="-284163">
              <a:lnSpc>
                <a:spcPct val="115000"/>
              </a:lnSpc>
              <a:buFont typeface="+mj-lt"/>
              <a:buAutoNum type="alphaUcPeriod"/>
            </a:pPr>
            <a:endParaRPr lang="es-419"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s-419" sz="1400" dirty="0" smtClean="0">
                <a:latin typeface="Helvetica" panose="020B0604020202020204" pitchFamily="34" charset="0"/>
                <a:ea typeface="Times New Roman"/>
                <a:cs typeface="Helvetica" panose="020B0604020202020204" pitchFamily="34" charset="0"/>
              </a:rPr>
              <a:t>“</a:t>
            </a:r>
            <a:r>
              <a:rPr lang="es-ES" sz="1400" dirty="0">
                <a:latin typeface="Helvetica" panose="020B0604020202020204" pitchFamily="34" charset="0"/>
                <a:ea typeface="Times New Roman"/>
                <a:cs typeface="Helvetica" panose="020B0604020202020204" pitchFamily="34" charset="0"/>
              </a:rPr>
              <a:t>Cuando le pregunto a los maestros si podemos ir, ellos responden que ¡ya hemos tenido suficientes excursiones escolares</a:t>
            </a:r>
            <a:r>
              <a:rPr lang="es-ES" sz="1400" dirty="0" smtClean="0">
                <a:latin typeface="Helvetica" panose="020B0604020202020204" pitchFamily="34" charset="0"/>
                <a:ea typeface="Times New Roman"/>
                <a:cs typeface="Helvetica" panose="020B0604020202020204" pitchFamily="34" charset="0"/>
              </a:rPr>
              <a:t>!”</a:t>
            </a:r>
          </a:p>
          <a:p>
            <a:pPr marL="968375" indent="-284163">
              <a:lnSpc>
                <a:spcPct val="115000"/>
              </a:lnSpc>
              <a:buFont typeface="+mj-lt"/>
              <a:buAutoNum type="alphaUcPeriod"/>
            </a:pPr>
            <a:endParaRPr lang="es-ES" sz="1400" dirty="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s-419" sz="1400" dirty="0" smtClean="0">
                <a:latin typeface="Helvetica" panose="020B0604020202020204" pitchFamily="34" charset="0"/>
                <a:ea typeface="Times New Roman"/>
                <a:cs typeface="Helvetica" panose="020B0604020202020204" pitchFamily="34" charset="0"/>
              </a:rPr>
              <a:t> “Cuando era pequeño, yo fui a </a:t>
            </a:r>
            <a:r>
              <a:rPr lang="es-419" sz="1400" i="1" dirty="0" smtClean="0">
                <a:latin typeface="Helvetica" panose="020B0604020202020204" pitchFamily="34" charset="0"/>
                <a:ea typeface="Times New Roman"/>
                <a:cs typeface="Helvetica" panose="020B0604020202020204" pitchFamily="34" charset="0"/>
              </a:rPr>
              <a:t>Dairy Queen </a:t>
            </a:r>
            <a:r>
              <a:rPr lang="es-419" sz="1400" dirty="0" smtClean="0">
                <a:latin typeface="Helvetica" panose="020B0604020202020204" pitchFamily="34" charset="0"/>
                <a:ea typeface="Times New Roman"/>
                <a:cs typeface="Helvetica" panose="020B0604020202020204" pitchFamily="34" charset="0"/>
              </a:rPr>
              <a:t>en una excursión escolar.”</a:t>
            </a:r>
          </a:p>
          <a:p>
            <a:pPr marL="968375" indent="-284163">
              <a:lnSpc>
                <a:spcPct val="115000"/>
              </a:lnSpc>
              <a:buFont typeface="+mj-lt"/>
              <a:buAutoNum type="alphaUcPeriod"/>
            </a:pPr>
            <a:endParaRPr lang="es-419"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s-419" sz="1400" dirty="0" smtClean="0">
                <a:latin typeface="Helvetica" panose="020B0604020202020204" pitchFamily="34" charset="0"/>
                <a:ea typeface="Times New Roman"/>
                <a:cs typeface="Helvetica" panose="020B0604020202020204" pitchFamily="34" charset="0"/>
              </a:rPr>
              <a:t> “</a:t>
            </a:r>
            <a:r>
              <a:rPr lang="es-ES" sz="1400" dirty="0">
                <a:latin typeface="Helvetica" panose="020B0604020202020204" pitchFamily="34" charset="0"/>
                <a:ea typeface="Times New Roman"/>
                <a:cs typeface="Helvetica" panose="020B0604020202020204" pitchFamily="34" charset="0"/>
              </a:rPr>
              <a:t>Por último, creo que los intereses de todos los estudiantes son igualmente </a:t>
            </a:r>
            <a:r>
              <a:rPr lang="es-ES" sz="1400" dirty="0" smtClean="0">
                <a:latin typeface="Helvetica" panose="020B0604020202020204" pitchFamily="34" charset="0"/>
                <a:ea typeface="Times New Roman"/>
                <a:cs typeface="Helvetica" panose="020B0604020202020204" pitchFamily="34" charset="0"/>
              </a:rPr>
              <a:t>importantes</a:t>
            </a:r>
            <a:r>
              <a:rPr lang="es-419" sz="1400" dirty="0" smtClean="0">
                <a:latin typeface="Helvetica" panose="020B0604020202020204" pitchFamily="34" charset="0"/>
                <a:ea typeface="Times New Roman"/>
                <a:cs typeface="Helvetica" panose="020B0604020202020204" pitchFamily="34" charset="0"/>
              </a:rPr>
              <a:t>.”</a:t>
            </a:r>
            <a:endParaRPr lang="es-419" sz="1400" dirty="0">
              <a:latin typeface="Helvetica" panose="020B0604020202020204" pitchFamily="34" charset="0"/>
              <a:ea typeface="Times New Roman"/>
              <a:cs typeface="Helvetica" panose="020B0604020202020204" pitchFamily="34" charset="0"/>
            </a:endParaRPr>
          </a:p>
        </p:txBody>
      </p:sp>
      <p:grpSp>
        <p:nvGrpSpPr>
          <p:cNvPr id="2" name="Group 1"/>
          <p:cNvGrpSpPr/>
          <p:nvPr/>
        </p:nvGrpSpPr>
        <p:grpSpPr>
          <a:xfrm>
            <a:off x="984959" y="6337646"/>
            <a:ext cx="242888" cy="2170918"/>
            <a:chOff x="1143000" y="6899847"/>
            <a:chExt cx="242888" cy="2170918"/>
          </a:xfrm>
        </p:grpSpPr>
        <p:sp>
          <p:nvSpPr>
            <p:cNvPr id="6" name="Oval 5"/>
            <p:cNvSpPr/>
            <p:nvPr/>
          </p:nvSpPr>
          <p:spPr>
            <a:xfrm>
              <a:off x="1143000" y="883128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7" name="Oval 6"/>
            <p:cNvSpPr/>
            <p:nvPr/>
          </p:nvSpPr>
          <p:spPr>
            <a:xfrm>
              <a:off x="1143000" y="808177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8" name="Oval 7"/>
            <p:cNvSpPr/>
            <p:nvPr/>
          </p:nvSpPr>
          <p:spPr>
            <a:xfrm>
              <a:off x="1143000" y="740487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9" name="Oval 8"/>
            <p:cNvSpPr/>
            <p:nvPr/>
          </p:nvSpPr>
          <p:spPr>
            <a:xfrm>
              <a:off x="1143000" y="689984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
        <p:nvSpPr>
          <p:cNvPr id="12" name="Rectangle 11"/>
          <p:cNvSpPr/>
          <p:nvPr/>
        </p:nvSpPr>
        <p:spPr>
          <a:xfrm>
            <a:off x="574158" y="2286000"/>
            <a:ext cx="65532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41358" y="1490215"/>
            <a:ext cx="5926512" cy="523220"/>
          </a:xfrm>
          <a:prstGeom prst="rect">
            <a:avLst/>
          </a:prstGeom>
          <a:noFill/>
        </p:spPr>
        <p:txBody>
          <a:bodyPr wrap="square" rtlCol="0">
            <a:spAutoFit/>
          </a:bodyPr>
          <a:lstStyle/>
          <a:p>
            <a:r>
              <a:rPr lang="es-ES" sz="1400" b="1" dirty="0">
                <a:cs typeface="Helvetica" panose="020B0604020202020204" pitchFamily="34" charset="0"/>
              </a:rPr>
              <a:t>Lee el borrador del ensayo argumentativo del estudiante y completa la tarea que sigue</a:t>
            </a:r>
            <a:endParaRPr lang="en-US" sz="1400" b="1" dirty="0">
              <a:cs typeface="Helvetica" panose="020B0604020202020204" pitchFamily="34" charset="0"/>
            </a:endParaRPr>
          </a:p>
        </p:txBody>
      </p:sp>
    </p:spTree>
    <p:extLst>
      <p:ext uri="{BB962C8B-B14F-4D97-AF65-F5344CB8AC3E}">
        <p14:creationId xmlns:p14="http://schemas.microsoft.com/office/powerpoint/2010/main" val="1424314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34148" y="9296400"/>
            <a:ext cx="842010" cy="535517"/>
          </a:xfrm>
        </p:spPr>
        <p:txBody>
          <a:bodyPr/>
          <a:lstStyle/>
          <a:p>
            <a:fld id="{F177B04D-AEB5-43ED-B9BA-B3D1EC9C9067}" type="slidenum">
              <a:rPr lang="en-US" smtClean="0"/>
              <a:pPr/>
              <a:t>38</a:t>
            </a:fld>
            <a:endParaRPr lang="en-US" dirty="0"/>
          </a:p>
        </p:txBody>
      </p:sp>
      <p:sp>
        <p:nvSpPr>
          <p:cNvPr id="10" name="Rectangle 9"/>
          <p:cNvSpPr/>
          <p:nvPr/>
        </p:nvSpPr>
        <p:spPr>
          <a:xfrm>
            <a:off x="773907" y="463053"/>
            <a:ext cx="6172200" cy="3836804"/>
          </a:xfrm>
          <a:prstGeom prst="rect">
            <a:avLst/>
          </a:prstGeom>
        </p:spPr>
        <p:txBody>
          <a:bodyPr wrap="square" lIns="96378" tIns="48189" rIns="96378" bIns="48189">
            <a:spAutoFit/>
          </a:bodyPr>
          <a:lstStyle/>
          <a:p>
            <a:pPr marL="403225" lvl="0" indent="-344488"/>
            <a:r>
              <a:rPr lang="es-419" sz="1400" b="1" dirty="0" smtClean="0">
                <a:latin typeface="Helvetica" pitchFamily="34" charset="0"/>
              </a:rPr>
              <a:t>19. Un estudiante está escribiendo un informe sobre la placa africana. Lee la oración del borrador del estudiante a continuación, y luego contesta la siguiente pregunta . </a:t>
            </a:r>
          </a:p>
          <a:p>
            <a:pPr marL="358070"/>
            <a:endParaRPr lang="es-419" sz="700" b="1" dirty="0" smtClean="0">
              <a:latin typeface="Helvetica" pitchFamily="34" charset="0"/>
            </a:endParaRPr>
          </a:p>
          <a:p>
            <a:pPr marL="358070"/>
            <a:r>
              <a:rPr lang="es-419" sz="1400" dirty="0" smtClean="0">
                <a:latin typeface="Helvetica" pitchFamily="34" charset="0"/>
              </a:rPr>
              <a:t>En 2005, el agrietamiento de la placa africana </a:t>
            </a:r>
            <a:r>
              <a:rPr lang="es-419" sz="1400" b="1" i="1" u="sng" dirty="0" smtClean="0">
                <a:latin typeface="Helvetica" pitchFamily="34" charset="0"/>
              </a:rPr>
              <a:t>desencadenó</a:t>
            </a:r>
            <a:r>
              <a:rPr lang="es-419" sz="1400" dirty="0" smtClean="0">
                <a:latin typeface="Helvetica" pitchFamily="34" charset="0"/>
              </a:rPr>
              <a:t> una </a:t>
            </a:r>
            <a:r>
              <a:rPr lang="es-419" sz="1400" b="1" i="1" u="sng" dirty="0" smtClean="0">
                <a:latin typeface="Helvetica" pitchFamily="34" charset="0"/>
              </a:rPr>
              <a:t>terrible</a:t>
            </a:r>
            <a:r>
              <a:rPr lang="es-419" sz="1400" dirty="0" smtClean="0">
                <a:latin typeface="Helvetica" pitchFamily="34" charset="0"/>
              </a:rPr>
              <a:t> erupción volcánica en Etiopía.</a:t>
            </a:r>
          </a:p>
          <a:p>
            <a:pPr marL="358070"/>
            <a:endParaRPr lang="es-419" sz="800" dirty="0" smtClean="0">
              <a:latin typeface="Helvetica" pitchFamily="34" charset="0"/>
            </a:endParaRPr>
          </a:p>
          <a:p>
            <a:pPr marL="403225" lvl="0" indent="-344488"/>
            <a:r>
              <a:rPr lang="es-419" sz="1400" b="1" dirty="0" smtClean="0">
                <a:latin typeface="Helvetica" pitchFamily="34" charset="0"/>
              </a:rPr>
              <a:t>      ¿</a:t>
            </a:r>
            <a:r>
              <a:rPr lang="es-ES" sz="1400" b="1" dirty="0" smtClean="0">
                <a:latin typeface="Helvetica" pitchFamily="34" charset="0"/>
              </a:rPr>
              <a:t>Qué </a:t>
            </a:r>
            <a:r>
              <a:rPr lang="es-ES" sz="1400" b="1" dirty="0">
                <a:latin typeface="Helvetica" pitchFamily="34" charset="0"/>
              </a:rPr>
              <a:t>dos verbos serían más precisos y apropiados para el nivel de grado para sustituir los verbos subrayados? </a:t>
            </a:r>
            <a:r>
              <a:rPr lang="es-419" sz="900" i="1" dirty="0" smtClean="0">
                <a:latin typeface="Helvetica" pitchFamily="34" charset="0"/>
              </a:rPr>
              <a:t> </a:t>
            </a:r>
          </a:p>
          <a:p>
            <a:pPr marL="403225" lvl="0" indent="-344488" algn="r"/>
            <a:r>
              <a:rPr lang="es-419" sz="900" i="1" dirty="0" smtClean="0">
                <a:latin typeface="Helvetica" pitchFamily="34" charset="0"/>
              </a:rPr>
              <a:t>Lenguaje y Vocabularuio, L.6.2d lenguaje preciso y vocabulario de dominio específico, Objetivo 8</a:t>
            </a:r>
          </a:p>
          <a:p>
            <a:pPr marL="301181" indent="-301181"/>
            <a:endParaRPr lang="es-419" sz="1400" b="1" dirty="0" smtClean="0">
              <a:latin typeface="Helvetica" pitchFamily="34" charset="0"/>
            </a:endParaRPr>
          </a:p>
          <a:p>
            <a:pPr marL="569913" indent="-212725">
              <a:buAutoNum type="alphaUcPeriod"/>
              <a:tabLst>
                <a:tab pos="426673" algn="l"/>
              </a:tabLst>
            </a:pPr>
            <a:r>
              <a:rPr lang="es-419" sz="1400" dirty="0" smtClean="0">
                <a:latin typeface="Helvetica" pitchFamily="34" charset="0"/>
              </a:rPr>
              <a:t>desató, catastrófica</a:t>
            </a:r>
          </a:p>
          <a:p>
            <a:pPr marL="700970" indent="-342900">
              <a:buAutoNum type="alphaUcPeriod"/>
              <a:tabLst>
                <a:tab pos="426673" algn="l"/>
              </a:tabLst>
            </a:pPr>
            <a:endParaRPr lang="es-419" sz="1400" dirty="0" smtClean="0">
              <a:latin typeface="Helvetica" pitchFamily="34" charset="0"/>
            </a:endParaRPr>
          </a:p>
          <a:p>
            <a:pPr marL="569913" indent="-211138">
              <a:tabLst>
                <a:tab pos="426673" algn="l"/>
              </a:tabLst>
            </a:pPr>
            <a:r>
              <a:rPr lang="es-419" sz="1400" dirty="0" smtClean="0">
                <a:latin typeface="Helvetica" pitchFamily="34" charset="0"/>
              </a:rPr>
              <a:t>B. hizo, horrible</a:t>
            </a:r>
          </a:p>
          <a:p>
            <a:pPr marL="481889" indent="-123819">
              <a:tabLst>
                <a:tab pos="426673" algn="l"/>
              </a:tabLst>
            </a:pPr>
            <a:endParaRPr lang="es-419" sz="1400" dirty="0" smtClean="0">
              <a:latin typeface="Helvetica" pitchFamily="34" charset="0"/>
            </a:endParaRPr>
          </a:p>
          <a:p>
            <a:pPr marL="481889" indent="-123819">
              <a:buAutoNum type="alphaUcPeriod" startAt="3"/>
              <a:tabLst>
                <a:tab pos="426673" algn="l"/>
              </a:tabLst>
            </a:pPr>
            <a:r>
              <a:rPr lang="es-419" sz="1400" dirty="0" smtClean="0">
                <a:latin typeface="Helvetica" pitchFamily="34" charset="0"/>
              </a:rPr>
              <a:t> produjo, espantosa</a:t>
            </a:r>
          </a:p>
          <a:p>
            <a:pPr marL="358070">
              <a:tabLst>
                <a:tab pos="426673" algn="l"/>
              </a:tabLst>
            </a:pPr>
            <a:endParaRPr lang="es-419" sz="1400" dirty="0" smtClean="0">
              <a:latin typeface="Helvetica" pitchFamily="34" charset="0"/>
            </a:endParaRPr>
          </a:p>
          <a:p>
            <a:pPr marL="481889" indent="-123819">
              <a:buAutoNum type="alphaUcPeriod" startAt="3"/>
              <a:tabLst>
                <a:tab pos="426673" algn="l"/>
              </a:tabLst>
            </a:pPr>
            <a:r>
              <a:rPr lang="es-419" sz="1400" dirty="0" smtClean="0">
                <a:latin typeface="Helvetica" pitchFamily="34" charset="0"/>
              </a:rPr>
              <a:t> formó, aterradora</a:t>
            </a:r>
            <a:endParaRPr lang="es-419" sz="1400" dirty="0">
              <a:latin typeface="Helvetica" pitchFamily="34" charset="0"/>
            </a:endParaRPr>
          </a:p>
        </p:txBody>
      </p:sp>
      <p:grpSp>
        <p:nvGrpSpPr>
          <p:cNvPr id="2" name="Group 1"/>
          <p:cNvGrpSpPr/>
          <p:nvPr/>
        </p:nvGrpSpPr>
        <p:grpSpPr>
          <a:xfrm>
            <a:off x="874463" y="2529027"/>
            <a:ext cx="241500" cy="1545623"/>
            <a:chOff x="942806" y="2873977"/>
            <a:chExt cx="241500" cy="1545623"/>
          </a:xfrm>
        </p:grpSpPr>
        <p:sp>
          <p:nvSpPr>
            <p:cNvPr id="5" name="Oval 4"/>
            <p:cNvSpPr/>
            <p:nvPr/>
          </p:nvSpPr>
          <p:spPr>
            <a:xfrm>
              <a:off x="942807" y="3301839"/>
              <a:ext cx="230906"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Oval 6"/>
            <p:cNvSpPr/>
            <p:nvPr/>
          </p:nvSpPr>
          <p:spPr>
            <a:xfrm>
              <a:off x="953400" y="2873977"/>
              <a:ext cx="230906"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8" name="Oval 7"/>
            <p:cNvSpPr/>
            <p:nvPr/>
          </p:nvSpPr>
          <p:spPr>
            <a:xfrm>
              <a:off x="942806" y="4180114"/>
              <a:ext cx="230906"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9" name="Oval 8"/>
            <p:cNvSpPr/>
            <p:nvPr/>
          </p:nvSpPr>
          <p:spPr>
            <a:xfrm>
              <a:off x="943231" y="3770150"/>
              <a:ext cx="230906"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cxnSp>
        <p:nvCxnSpPr>
          <p:cNvPr id="11" name="Straight Connector 10"/>
          <p:cNvCxnSpPr/>
          <p:nvPr/>
        </p:nvCxnSpPr>
        <p:spPr>
          <a:xfrm>
            <a:off x="600615"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07512" y="5449137"/>
            <a:ext cx="6507687" cy="3263462"/>
          </a:xfrm>
          <a:prstGeom prst="rect">
            <a:avLst/>
          </a:prstGeom>
          <a:noFill/>
        </p:spPr>
        <p:txBody>
          <a:bodyPr wrap="square" lIns="107700" tIns="53850" rIns="107700" bIns="53850">
            <a:spAutoFit/>
          </a:bodyPr>
          <a:lstStyle/>
          <a:p>
            <a:pPr marL="339725" indent="-339725"/>
            <a:r>
              <a:rPr lang="es-419" sz="1400" b="1" dirty="0" smtClean="0">
                <a:latin typeface="Helvetica" pitchFamily="34" charset="0"/>
                <a:cs typeface="Helvetica" pitchFamily="34" charset="0"/>
              </a:rPr>
              <a:t>20.  Un estudiante necesita editar sus oraciones. ¿Qué dos oraciones no tienen errores gramaticales?</a:t>
            </a:r>
          </a:p>
          <a:p>
            <a:pPr marL="461963" indent="-61913"/>
            <a:r>
              <a:rPr lang="es-419" sz="900" i="1" dirty="0" smtClean="0">
                <a:latin typeface="Helvetica" pitchFamily="34" charset="0"/>
                <a:cs typeface="Helvetica" pitchFamily="34" charset="0"/>
              </a:rPr>
              <a:t>        Editar y clarificar L.6.1c, </a:t>
            </a:r>
            <a:r>
              <a:rPr lang="es-ES" sz="900" i="1" dirty="0">
                <a:latin typeface="Helvetica" pitchFamily="34" charset="0"/>
                <a:cs typeface="Helvetica" pitchFamily="34" charset="0"/>
              </a:rPr>
              <a:t>cambios inadecuados en número </a:t>
            </a:r>
            <a:r>
              <a:rPr lang="es-ES" sz="900" i="1" dirty="0" smtClean="0">
                <a:latin typeface="Helvetica" pitchFamily="34" charset="0"/>
                <a:cs typeface="Helvetica" pitchFamily="34" charset="0"/>
              </a:rPr>
              <a:t>y persona </a:t>
            </a:r>
            <a:r>
              <a:rPr lang="es-ES" sz="900" i="1" dirty="0">
                <a:latin typeface="Helvetica" pitchFamily="34" charset="0"/>
                <a:cs typeface="Helvetica" pitchFamily="34" charset="0"/>
              </a:rPr>
              <a:t>gramatical de los pronombres</a:t>
            </a:r>
            <a:r>
              <a:rPr lang="es-419" sz="900" i="1" dirty="0" smtClean="0">
                <a:latin typeface="Helvetica" pitchFamily="34" charset="0"/>
                <a:cs typeface="Helvetica" pitchFamily="34" charset="0"/>
              </a:rPr>
              <a:t>, Objetivo 9 </a:t>
            </a:r>
            <a:r>
              <a:rPr lang="es-419" sz="1400" dirty="0" smtClean="0">
                <a:solidFill>
                  <a:srgbClr val="FF0000"/>
                </a:solidFill>
                <a:latin typeface="Helvetica" pitchFamily="34" charset="0"/>
              </a:rPr>
              <a:t>	</a:t>
            </a:r>
          </a:p>
          <a:p>
            <a:pPr marL="690563" indent="-360363">
              <a:buFont typeface="+mj-lt"/>
              <a:buAutoNum type="alphaUcPeriod"/>
            </a:pPr>
            <a:r>
              <a:rPr lang="es-419" sz="1400" dirty="0" smtClean="0">
                <a:latin typeface="Helvetica" pitchFamily="34" charset="0"/>
              </a:rPr>
              <a:t>Si mi equipo de científicos quiere estudiar el Gran Valle del Rift, debemos unirnos a otro equipo de geólogos.</a:t>
            </a:r>
          </a:p>
          <a:p>
            <a:pPr marL="690563" indent="-360363">
              <a:buFont typeface="+mj-lt"/>
              <a:buAutoNum type="alphaUcPeriod"/>
            </a:pPr>
            <a:endParaRPr lang="es-419" sz="1400" dirty="0" smtClean="0">
              <a:latin typeface="Helvetica" pitchFamily="34" charset="0"/>
            </a:endParaRPr>
          </a:p>
          <a:p>
            <a:pPr marL="690563" indent="-360363">
              <a:buFont typeface="+mj-lt"/>
              <a:buAutoNum type="alphaUcPeriod"/>
            </a:pPr>
            <a:r>
              <a:rPr lang="es-419" sz="1400" dirty="0" smtClean="0">
                <a:latin typeface="Helvetica" pitchFamily="34" charset="0"/>
              </a:rPr>
              <a:t>Si los científicos quieren estudiar el Gran Valle del Rift, ellos deben unirse a un equipo de otros geólogos.</a:t>
            </a:r>
          </a:p>
          <a:p>
            <a:pPr marL="690563" indent="-360363">
              <a:buFont typeface="+mj-lt"/>
              <a:buAutoNum type="alphaUcPeriod"/>
            </a:pPr>
            <a:endParaRPr lang="es-419" sz="1400" dirty="0" smtClean="0">
              <a:latin typeface="Helvetica" pitchFamily="34" charset="0"/>
            </a:endParaRPr>
          </a:p>
          <a:p>
            <a:pPr marL="690563" indent="-360363">
              <a:buFont typeface="+mj-lt"/>
              <a:buAutoNum type="alphaUcPeriod"/>
            </a:pPr>
            <a:r>
              <a:rPr lang="es-419" sz="1400" dirty="0" smtClean="0">
                <a:latin typeface="Helvetica" pitchFamily="34" charset="0"/>
              </a:rPr>
              <a:t>Si los científicos quieren estudiar la Gran Valle del Rift, él debe unirse a un equipo de otros geólogos.</a:t>
            </a:r>
          </a:p>
          <a:p>
            <a:pPr marL="690563" indent="-360363">
              <a:buFont typeface="+mj-lt"/>
              <a:buAutoNum type="alphaUcPeriod"/>
            </a:pPr>
            <a:endParaRPr lang="es-419" sz="1400" dirty="0" smtClean="0">
              <a:latin typeface="Helvetica" pitchFamily="34" charset="0"/>
            </a:endParaRPr>
          </a:p>
          <a:p>
            <a:pPr marL="690563" indent="-360363">
              <a:buFont typeface="+mj-lt"/>
              <a:buAutoNum type="alphaUcPeriod"/>
            </a:pPr>
            <a:r>
              <a:rPr lang="es-419" sz="1400" dirty="0" smtClean="0">
                <a:latin typeface="Helvetica" pitchFamily="34" charset="0"/>
              </a:rPr>
              <a:t>Si los científicos quieren estudiar la Gran Valle del Rift, ella debe unirse a un equipo de otros geólogos.</a:t>
            </a:r>
            <a:endParaRPr lang="es-419" sz="1400" dirty="0">
              <a:latin typeface="Helvetica" pitchFamily="34" charset="0"/>
            </a:endParaRPr>
          </a:p>
        </p:txBody>
      </p:sp>
      <p:grpSp>
        <p:nvGrpSpPr>
          <p:cNvPr id="3" name="Group 2"/>
          <p:cNvGrpSpPr/>
          <p:nvPr/>
        </p:nvGrpSpPr>
        <p:grpSpPr>
          <a:xfrm>
            <a:off x="885057" y="6269858"/>
            <a:ext cx="252848" cy="2146337"/>
            <a:chOff x="955267" y="6326089"/>
            <a:chExt cx="252848" cy="2146337"/>
          </a:xfrm>
        </p:grpSpPr>
        <p:sp>
          <p:nvSpPr>
            <p:cNvPr id="15" name="Oval 14"/>
            <p:cNvSpPr/>
            <p:nvPr/>
          </p:nvSpPr>
          <p:spPr>
            <a:xfrm>
              <a:off x="955267" y="6961125"/>
              <a:ext cx="22903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67726" y="6326089"/>
              <a:ext cx="22903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79077" y="8232940"/>
              <a:ext cx="22903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979077" y="7624964"/>
              <a:ext cx="22903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spTree>
    <p:extLst>
      <p:ext uri="{BB962C8B-B14F-4D97-AF65-F5344CB8AC3E}">
        <p14:creationId xmlns:p14="http://schemas.microsoft.com/office/powerpoint/2010/main" val="1528262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9296400"/>
            <a:ext cx="842010" cy="535517"/>
          </a:xfrm>
        </p:spPr>
        <p:txBody>
          <a:bodyPr/>
          <a:lstStyle/>
          <a:p>
            <a:fld id="{F177B04D-AEB5-43ED-B9BA-B3D1EC9C9067}" type="slidenum">
              <a:rPr lang="en-US" smtClean="0"/>
              <a:pPr/>
              <a:t>39</a:t>
            </a:fld>
            <a:endParaRPr lang="en-US" dirty="0"/>
          </a:p>
        </p:txBody>
      </p:sp>
      <p:sp>
        <p:nvSpPr>
          <p:cNvPr id="5" name="TextBox 4"/>
          <p:cNvSpPr txBox="1"/>
          <p:nvPr/>
        </p:nvSpPr>
        <p:spPr>
          <a:xfrm>
            <a:off x="990600" y="270300"/>
            <a:ext cx="6172200" cy="4384637"/>
          </a:xfrm>
          <a:prstGeom prst="rect">
            <a:avLst/>
          </a:prstGeom>
          <a:noFill/>
        </p:spPr>
        <p:txBody>
          <a:bodyPr wrap="square" lIns="96367" tIns="48184" rIns="96367" bIns="48184" rtlCol="0">
            <a:spAutoFit/>
          </a:bodyPr>
          <a:lstStyle/>
          <a:p>
            <a:endParaRPr lang="en-US" sz="1400" b="1" u="sng" dirty="0" smtClean="0"/>
          </a:p>
          <a:p>
            <a:r>
              <a:rPr lang="es-MX" sz="1400" b="1" u="sng" dirty="0"/>
              <a:t>Parte 2</a:t>
            </a:r>
            <a:r>
              <a:rPr lang="es-MX" sz="1400" b="1" dirty="0"/>
              <a:t> – Tarea de rendimiento</a:t>
            </a:r>
          </a:p>
          <a:p>
            <a:pPr>
              <a:lnSpc>
                <a:spcPct val="115000"/>
              </a:lnSpc>
            </a:pPr>
            <a:r>
              <a:rPr lang="es-MX" sz="1400" dirty="0">
                <a:solidFill>
                  <a:srgbClr val="000000"/>
                </a:solidFill>
                <a:ea typeface="Calibri"/>
                <a:cs typeface="Calibri"/>
              </a:rPr>
              <a:t>En el Pacífico noroeste , muchas personas tienen fuertes opiniones acerca de la preparación para un terremoto.  Leerás tres artículos sobre la actividad sísmica (terremotos) en el área del continente Africano. Luego vas a escribir un discurso acerca de la preparación para un terremoto en el Pacífico Noroeste, en el cual debatirás tu argumento a favor o en contra de prepararse para un posible terremoto en nuestra región. Al final, vas a presentar tu discurso frente a la clase.  </a:t>
            </a:r>
            <a:endParaRPr lang="es-MX" sz="1400" dirty="0"/>
          </a:p>
          <a:p>
            <a:endParaRPr lang="es-MX" sz="1400" dirty="0">
              <a:solidFill>
                <a:srgbClr val="FF0000"/>
              </a:solidFill>
            </a:endParaRPr>
          </a:p>
          <a:p>
            <a:r>
              <a:rPr lang="es-MX" sz="1400" b="1" u="sng" dirty="0"/>
              <a:t>Vas a</a:t>
            </a:r>
            <a:r>
              <a:rPr lang="es-MX" sz="1400" dirty="0"/>
              <a:t>:</a:t>
            </a:r>
          </a:p>
          <a:p>
            <a:pPr marL="342900" indent="-342900">
              <a:buFont typeface="+mj-lt"/>
              <a:buAutoNum type="arabicPeriod"/>
            </a:pPr>
            <a:r>
              <a:rPr lang="es-MX" sz="1400" dirty="0"/>
              <a:t>Planificar tu escrito.  Puedes utilizar tus notas y respuestas.</a:t>
            </a:r>
          </a:p>
          <a:p>
            <a:pPr marL="361375" indent="-361375">
              <a:buAutoNum type="arabicPeriod"/>
            </a:pPr>
            <a:endParaRPr lang="es-MX" sz="1400" dirty="0"/>
          </a:p>
          <a:p>
            <a:pPr marL="361375" indent="-361375">
              <a:buFontTx/>
              <a:buAutoNum type="arabicPeriod"/>
            </a:pPr>
            <a:r>
              <a:rPr lang="es-MX" sz="1400" dirty="0"/>
              <a:t>Escribir, revisar y editar tu primer borrador (tu maestro te proporcionará papel).</a:t>
            </a:r>
          </a:p>
          <a:p>
            <a:pPr marL="361375" indent="-361375">
              <a:buAutoNum type="arabicPeriod"/>
            </a:pPr>
            <a:endParaRPr lang="es-MX" sz="1400" dirty="0"/>
          </a:p>
          <a:p>
            <a:pPr marL="361375" indent="-361375">
              <a:buAutoNum type="arabicPeriod"/>
            </a:pPr>
            <a:r>
              <a:rPr lang="es-MX" sz="1400" dirty="0"/>
              <a:t>Escribir una versión final de tu artículo de opinión.</a:t>
            </a:r>
          </a:p>
          <a:p>
            <a:endParaRPr lang="en-US" sz="1400" dirty="0" smtClean="0"/>
          </a:p>
          <a:p>
            <a:endParaRPr lang="en-US" sz="1400" dirty="0" smtClean="0"/>
          </a:p>
          <a:p>
            <a:pPr algn="ctr"/>
            <a:r>
              <a:rPr lang="es-MX" sz="1600" i="1" dirty="0" smtClean="0"/>
              <a:t>Cómo serás calificado</a:t>
            </a:r>
            <a:endParaRPr lang="es-MX" sz="1600" i="1" dirty="0"/>
          </a:p>
        </p:txBody>
      </p:sp>
      <p:graphicFrame>
        <p:nvGraphicFramePr>
          <p:cNvPr id="6" name="Table 5"/>
          <p:cNvGraphicFramePr>
            <a:graphicFrameLocks noGrp="1"/>
          </p:cNvGraphicFramePr>
          <p:nvPr>
            <p:extLst>
              <p:ext uri="{D42A27DB-BD31-4B8C-83A1-F6EECF244321}">
                <p14:modId xmlns:p14="http://schemas.microsoft.com/office/powerpoint/2010/main" val="1340843546"/>
              </p:ext>
            </p:extLst>
          </p:nvPr>
        </p:nvGraphicFramePr>
        <p:xfrm>
          <a:off x="1371600" y="4724400"/>
          <a:ext cx="5232828" cy="2002970"/>
        </p:xfrm>
        <a:graphic>
          <a:graphicData uri="http://schemas.openxmlformats.org/drawingml/2006/table">
            <a:tbl>
              <a:tblPr firstRow="1" bandRow="1"/>
              <a:tblGrid>
                <a:gridCol w="1112099"/>
                <a:gridCol w="4120729"/>
              </a:tblGrid>
              <a:tr h="14350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Propósito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419" sz="1000" b="0"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Times New Roman"/>
                        </a:rPr>
                        <a:t>¿Estableces tu opinión claramente? ¿Te mantienes en el tema? </a:t>
                      </a:r>
                      <a:endParaRPr kumimoji="0" lang="es-419" sz="1000" b="1" i="0" u="none" strike="noStrike" kern="1200" cap="none" spc="0" normalizeH="0" baseline="0" noProof="0" dirty="0">
                        <a:ln>
                          <a:noFill/>
                        </a:ln>
                        <a:solidFill>
                          <a:prstClr val="black"/>
                        </a:solidFill>
                        <a:effectLst/>
                        <a:uLnTx/>
                        <a:uFillTx/>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Organización</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¿Fluyen lógicamente tus ideas desde la introducción hasta la conclusión?  ¿Utilizas transiciones efectivas?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a:t>
                      </a:r>
                      <a:r>
                        <a:rPr lang="es-EC" sz="1000" b="1" i="1" baseline="0" noProof="0" dirty="0" smtClean="0">
                          <a:solidFill>
                            <a:schemeClr val="tx1"/>
                          </a:solidFill>
                        </a:rPr>
                        <a:t> la</a:t>
                      </a:r>
                      <a:r>
                        <a:rPr lang="es-EC" sz="1000" b="1" i="1" noProof="0" dirty="0" smtClean="0">
                          <a:solidFill>
                            <a:schemeClr val="tx1"/>
                          </a:solidFill>
                        </a:rPr>
                        <a:t> evidencia</a:t>
                      </a: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¿Proporcionas evidencia tomadas de</a:t>
                      </a:r>
                      <a:r>
                        <a:rPr lang="es-419" sz="1000" baseline="0" noProof="0" dirty="0" smtClean="0">
                          <a:solidFill>
                            <a:prstClr val="black"/>
                          </a:solidFill>
                          <a:latin typeface="Calibri" panose="020F0502020204030204" pitchFamily="34" charset="0"/>
                          <a:ea typeface="Calibri"/>
                          <a:cs typeface="Times New Roman"/>
                        </a:rPr>
                        <a:t> las fuentes para tus opiniones y elaboras con información específica?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93910">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del lenguaje</a:t>
                      </a:r>
                      <a:r>
                        <a:rPr lang="es-EC" sz="1000" b="1" i="1" baseline="0" noProof="0" dirty="0" smtClean="0">
                          <a:solidFill>
                            <a:schemeClr val="tx1"/>
                          </a:solidFill>
                        </a:rPr>
                        <a:t> y</a:t>
                      </a:r>
                      <a:r>
                        <a:rPr lang="es-EC" sz="1000" b="1" i="1" noProof="0" dirty="0" smtClean="0">
                          <a:solidFill>
                            <a:schemeClr val="tx1"/>
                          </a:solidFill>
                        </a:rPr>
                        <a:t> vocabulario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¿Expresas</a:t>
                      </a:r>
                      <a:r>
                        <a:rPr lang="es-419" sz="1000" baseline="0" noProof="0" dirty="0" smtClean="0">
                          <a:solidFill>
                            <a:prstClr val="black"/>
                          </a:solidFill>
                          <a:latin typeface="Calibri" panose="020F0502020204030204" pitchFamily="34" charset="0"/>
                          <a:ea typeface="Calibri"/>
                          <a:cs typeface="Times New Roman"/>
                        </a:rPr>
                        <a:t> tus ideas de manera eficaz?  ¿Utilizas lenguaje preciso que resulta apropiado para tu audiencia y propósito?</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Convenciones</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kern="1200" noProof="0" dirty="0" smtClean="0">
                          <a:solidFill>
                            <a:prstClr val="black"/>
                          </a:solidFill>
                          <a:latin typeface="Calibri" panose="020F0502020204030204" pitchFamily="34" charset="0"/>
                          <a:ea typeface="Calibri"/>
                          <a:cs typeface="Times New Roman"/>
                        </a:rPr>
                        <a:t> ¿Utilizas correctamente las reglas de puntuación, uso de mayúsculas y ortografía?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r>
            </a:tbl>
          </a:graphicData>
        </a:graphic>
      </p:graphicFrame>
    </p:spTree>
    <p:extLst>
      <p:ext uri="{BB962C8B-B14F-4D97-AF65-F5344CB8AC3E}">
        <p14:creationId xmlns:p14="http://schemas.microsoft.com/office/powerpoint/2010/main" val="59377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6873240" cy="9562618"/>
          </a:xfrm>
          <a:prstGeom prst="rect">
            <a:avLst/>
          </a:prstGeom>
          <a:noFill/>
        </p:spPr>
        <p:txBody>
          <a:bodyPr wrap="square" rtlCol="0">
            <a:spAutoFit/>
          </a:bodyPr>
          <a:lstStyle/>
          <a:p>
            <a:pPr algn="ctr" defTabSz="1005840"/>
            <a:r>
              <a:rPr lang="es-DO" sz="1600" i="1" dirty="0" smtClean="0">
                <a:solidFill>
                  <a:prstClr val="black"/>
                </a:solidFill>
              </a:rPr>
              <a:t>Pangea </a:t>
            </a:r>
          </a:p>
          <a:p>
            <a:pPr algn="ctr" defTabSz="1005840"/>
            <a:r>
              <a:rPr lang="es-ES" sz="1200" b="1" dirty="0">
                <a:solidFill>
                  <a:prstClr val="black"/>
                </a:solidFill>
              </a:rPr>
              <a:t>Actividad para la clase: Tarea de rendimiento </a:t>
            </a:r>
          </a:p>
          <a:p>
            <a:pPr algn="ctr" defTabSz="1005840"/>
            <a:endParaRPr lang="es-DO" sz="1540" b="1" dirty="0" smtClean="0">
              <a:solidFill>
                <a:prstClr val="black"/>
              </a:solidFill>
            </a:endParaRPr>
          </a:p>
          <a:p>
            <a:pPr defTabSz="1005840"/>
            <a:r>
              <a:rPr lang="es-DO" sz="1100" i="1" dirty="0" smtClean="0"/>
              <a:t>Esta pre-actividad para la clase sigue el diseño general de elementos contextuales, recursos, objetivos de aprendizaje, términos clave y propósito del Consorcio de Evaluaciones </a:t>
            </a:r>
            <a:r>
              <a:rPr lang="es-DO" sz="1100" i="1" dirty="0" err="1" smtClean="0"/>
              <a:t>Smarter</a:t>
            </a:r>
            <a:r>
              <a:rPr lang="es-DO" sz="1100" i="1" dirty="0" smtClean="0"/>
              <a:t> </a:t>
            </a:r>
            <a:r>
              <a:rPr lang="es-DO" sz="1100" i="1" dirty="0" err="1" smtClean="0"/>
              <a:t>Balanced</a:t>
            </a:r>
            <a:r>
              <a:rPr lang="es-DO" sz="1100" i="1" dirty="0" smtClean="0"/>
              <a:t> (SBAC) </a:t>
            </a:r>
            <a:r>
              <a:rPr lang="es-DO" sz="1100" i="1" dirty="0" smtClean="0">
                <a:solidFill>
                  <a:prstClr val="black"/>
                </a:solidFill>
              </a:rPr>
              <a:t>[</a:t>
            </a:r>
            <a:r>
              <a:rPr lang="es-DO" sz="1100" i="1" dirty="0" smtClean="0">
                <a:solidFill>
                  <a:prstClr val="black"/>
                </a:solidFill>
                <a:hlinkClick r:id="rId2"/>
              </a:rPr>
              <a:t>http://oaksportal.org/resources/</a:t>
            </a:r>
            <a:r>
              <a:rPr lang="es-DO" sz="1100" i="1" dirty="0" smtClean="0">
                <a:solidFill>
                  <a:prstClr val="black"/>
                </a:solidFill>
              </a:rPr>
              <a:t>]</a:t>
            </a:r>
          </a:p>
          <a:p>
            <a:pPr defTabSz="1005840"/>
            <a:r>
              <a:rPr lang="es-DO" sz="1100" i="1" dirty="0" smtClean="0">
                <a:solidFill>
                  <a:prstClr val="black"/>
                </a:solidFill>
              </a:rPr>
              <a:t>El contenido dentro de cada uno de estos fue escrito por </a:t>
            </a:r>
            <a:r>
              <a:rPr lang="es-DO" sz="1100" b="1" i="1" dirty="0" err="1" smtClean="0">
                <a:solidFill>
                  <a:prstClr val="black"/>
                </a:solidFill>
              </a:rPr>
              <a:t>Anne</a:t>
            </a:r>
            <a:r>
              <a:rPr lang="es-DO" sz="1100" b="1" i="1" dirty="0" smtClean="0">
                <a:solidFill>
                  <a:prstClr val="black"/>
                </a:solidFill>
              </a:rPr>
              <a:t> </a:t>
            </a:r>
            <a:r>
              <a:rPr lang="es-DO" sz="1100" b="1" i="1" dirty="0" err="1" smtClean="0">
                <a:solidFill>
                  <a:prstClr val="black"/>
                </a:solidFill>
              </a:rPr>
              <a:t>Berg</a:t>
            </a:r>
            <a:r>
              <a:rPr lang="es-DO" sz="1100" b="1" i="1" dirty="0" smtClean="0">
                <a:solidFill>
                  <a:prstClr val="black"/>
                </a:solidFill>
              </a:rPr>
              <a:t>, </a:t>
            </a:r>
            <a:r>
              <a:rPr lang="es-DO" sz="1100" b="1" i="1" dirty="0" err="1" smtClean="0">
                <a:solidFill>
                  <a:prstClr val="black"/>
                </a:solidFill>
              </a:rPr>
              <a:t>Aliceson</a:t>
            </a:r>
            <a:r>
              <a:rPr lang="es-DO" sz="1100" b="1" i="1" dirty="0" smtClean="0">
                <a:solidFill>
                  <a:prstClr val="black"/>
                </a:solidFill>
              </a:rPr>
              <a:t> </a:t>
            </a:r>
            <a:r>
              <a:rPr lang="es-DO" sz="1100" b="1" i="1" dirty="0" err="1" smtClean="0">
                <a:solidFill>
                  <a:prstClr val="black"/>
                </a:solidFill>
              </a:rPr>
              <a:t>Brandt</a:t>
            </a:r>
            <a:r>
              <a:rPr lang="es-DO" sz="1100" b="1" i="1" dirty="0" smtClean="0">
                <a:solidFill>
                  <a:prstClr val="black"/>
                </a:solidFill>
              </a:rPr>
              <a:t> y </a:t>
            </a:r>
            <a:r>
              <a:rPr lang="es-DO" sz="1100" b="1" i="1" dirty="0" err="1" smtClean="0">
                <a:solidFill>
                  <a:prstClr val="black"/>
                </a:solidFill>
              </a:rPr>
              <a:t>Ko</a:t>
            </a:r>
            <a:r>
              <a:rPr lang="es-DO" sz="1100" b="1" i="1" dirty="0" smtClean="0">
                <a:solidFill>
                  <a:prstClr val="black"/>
                </a:solidFill>
              </a:rPr>
              <a:t> Kagawa.</a:t>
            </a:r>
          </a:p>
          <a:p>
            <a:pPr defTabSz="1005840"/>
            <a:endParaRPr lang="es-DO" sz="1100" i="1" dirty="0" smtClean="0">
              <a:solidFill>
                <a:prstClr val="black"/>
              </a:solidFill>
            </a:endParaRPr>
          </a:p>
          <a:p>
            <a:pPr defTabSz="1005840"/>
            <a:r>
              <a:rPr lang="es-DO" sz="1100" dirty="0" smtClean="0">
                <a:solidFill>
                  <a:prstClr val="black"/>
                </a:solidFill>
              </a:rPr>
              <a:t>La actividad en el salón de clase introduce a los estudiantes al contexto de una tarea de rendimiento, para que no estén en desventaja al demostrar las destrezas que la tarea intenta evaluar. </a:t>
            </a:r>
            <a:r>
              <a:rPr lang="es-DO" sz="1100" dirty="0" smtClean="0"/>
              <a:t> </a:t>
            </a:r>
            <a:r>
              <a:rPr lang="es-DO" sz="1100" dirty="0" smtClean="0">
                <a:solidFill>
                  <a:prstClr val="black"/>
                </a:solidFill>
              </a:rPr>
              <a:t> </a:t>
            </a:r>
          </a:p>
          <a:p>
            <a:pPr defTabSz="1005840"/>
            <a:endParaRPr lang="es-DO" sz="1100" dirty="0" smtClean="0">
              <a:solidFill>
                <a:prstClr val="black"/>
              </a:solidFill>
            </a:endParaRPr>
          </a:p>
          <a:p>
            <a:pPr defTabSz="1005840"/>
            <a:r>
              <a:rPr lang="es-ES" sz="1100" dirty="0">
                <a:solidFill>
                  <a:prstClr val="black"/>
                </a:solidFill>
              </a:rPr>
              <a:t>Los elementos contextuales incluyen:</a:t>
            </a:r>
          </a:p>
          <a:p>
            <a:pPr defTabSz="1005840"/>
            <a:endParaRPr lang="es-ES" sz="1100" dirty="0">
              <a:solidFill>
                <a:prstClr val="black"/>
              </a:solidFill>
            </a:endParaRPr>
          </a:p>
          <a:p>
            <a:pPr defTabSz="1005840"/>
            <a:r>
              <a:rPr lang="es-ES" sz="1100" dirty="0">
                <a:solidFill>
                  <a:prstClr val="black"/>
                </a:solidFill>
              </a:rPr>
              <a:t>1.   </a:t>
            </a:r>
            <a:r>
              <a:rPr lang="es-ES" sz="1100" b="1" dirty="0">
                <a:solidFill>
                  <a:prstClr val="black"/>
                </a:solidFill>
              </a:rPr>
              <a:t>un entendimiento del escenario/ambiente o de la situación</a:t>
            </a:r>
            <a:r>
              <a:rPr lang="es-ES" sz="1100" dirty="0">
                <a:solidFill>
                  <a:prstClr val="black"/>
                </a:solidFill>
              </a:rPr>
              <a:t> en la que se sitúa la tarea </a:t>
            </a:r>
          </a:p>
          <a:p>
            <a:pPr defTabSz="1005840"/>
            <a:r>
              <a:rPr lang="es-ES" sz="1100" dirty="0">
                <a:solidFill>
                  <a:prstClr val="black"/>
                </a:solidFill>
              </a:rPr>
              <a:t>2.   </a:t>
            </a:r>
            <a:r>
              <a:rPr lang="es-ES" sz="1100" b="1" dirty="0">
                <a:solidFill>
                  <a:prstClr val="black"/>
                </a:solidFill>
              </a:rPr>
              <a:t>conceptos potencialmente desconocidos</a:t>
            </a:r>
            <a:r>
              <a:rPr lang="es-ES" sz="1100" dirty="0">
                <a:solidFill>
                  <a:prstClr val="black"/>
                </a:solidFill>
              </a:rPr>
              <a:t> que están asociados al escenario/ambiente</a:t>
            </a:r>
          </a:p>
          <a:p>
            <a:pPr marL="174625" indent="-174625" defTabSz="1005840"/>
            <a:r>
              <a:rPr lang="es-ES" sz="1100" dirty="0">
                <a:solidFill>
                  <a:prstClr val="black"/>
                </a:solidFill>
              </a:rPr>
              <a:t>3.   </a:t>
            </a:r>
            <a:r>
              <a:rPr lang="es-ES" sz="1100" b="1" dirty="0">
                <a:solidFill>
                  <a:prstClr val="black"/>
                </a:solidFill>
              </a:rPr>
              <a:t>términos clave o vocabulario </a:t>
            </a:r>
            <a:r>
              <a:rPr lang="es-ES" sz="1100" dirty="0">
                <a:solidFill>
                  <a:prstClr val="black"/>
                </a:solidFill>
              </a:rPr>
              <a:t>que los estudiantes necesitarán entender con el fin de participar de manera significativa y completar la tarea de rendimiento</a:t>
            </a:r>
          </a:p>
          <a:p>
            <a:endParaRPr lang="es-DO" sz="1100" dirty="0" smtClean="0"/>
          </a:p>
          <a:p>
            <a:pPr lvl="0"/>
            <a:r>
              <a:rPr lang="es-DO" sz="1100" dirty="0" smtClean="0">
                <a:solidFill>
                  <a:prstClr val="black"/>
                </a:solidFill>
              </a:rPr>
              <a:t>Con la actividad en el salón de clase también se pretende generar el interés de los estudiantes  hacia una mayor exploración de la idea clave (las ideas claves). La actividad debe ser fácil de implementar con instrucciones claras. </a:t>
            </a:r>
          </a:p>
          <a:p>
            <a:endParaRPr lang="es-DO" sz="1100" dirty="0" smtClean="0"/>
          </a:p>
          <a:p>
            <a:pPr lvl="0"/>
            <a:r>
              <a:rPr lang="es-DO" sz="1100" dirty="0" smtClean="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DO" sz="1100" dirty="0" smtClean="0">
                <a:solidFill>
                  <a:prstClr val="black"/>
                </a:solidFill>
                <a:sym typeface="Calibri"/>
              </a:rPr>
              <a:t>s.</a:t>
            </a:r>
            <a:endParaRPr lang="es-DO" sz="1100" dirty="0" smtClean="0"/>
          </a:p>
          <a:p>
            <a:endParaRPr lang="es-DO" sz="1100" dirty="0" smtClean="0"/>
          </a:p>
          <a:p>
            <a:pPr lvl="0"/>
            <a:r>
              <a:rPr lang="es-DO" sz="1100" b="1" dirty="0" smtClean="0">
                <a:solidFill>
                  <a:prstClr val="black"/>
                </a:solidFill>
                <a:ea typeface="Calibri"/>
                <a:cs typeface="Calibri"/>
                <a:sym typeface="Calibri"/>
              </a:rPr>
              <a:t>Recursos necesarios:</a:t>
            </a:r>
            <a:endParaRPr lang="es-DO" sz="1100" b="1" dirty="0" smtClean="0">
              <a:solidFill>
                <a:prstClr val="black"/>
              </a:solidFill>
            </a:endParaRPr>
          </a:p>
          <a:p>
            <a:pPr marL="188595" indent="-188595" defTabSz="1005840">
              <a:buFont typeface="Arial" panose="020B0604020202020204" pitchFamily="34" charset="0"/>
              <a:buChar char="•"/>
            </a:pPr>
            <a:r>
              <a:rPr lang="es-DO" sz="1100" dirty="0" smtClean="0">
                <a:solidFill>
                  <a:prstClr val="black"/>
                </a:solidFill>
              </a:rPr>
              <a:t>Una cámara de documentos adjunto a un proyector.</a:t>
            </a:r>
          </a:p>
          <a:p>
            <a:pPr marL="188595" indent="-188595" defTabSz="1005840">
              <a:buFont typeface="Arial" panose="020B0604020202020204" pitchFamily="34" charset="0"/>
              <a:buChar char="•"/>
            </a:pPr>
            <a:r>
              <a:rPr lang="es-DO" sz="1100" dirty="0" smtClean="0">
                <a:solidFill>
                  <a:prstClr val="black"/>
                </a:solidFill>
              </a:rPr>
              <a:t>Piezas del rompecabezas del estudiante de USGS (1 copia cortada o 1 por grupo si desea prolongar la actividad) : </a:t>
            </a:r>
            <a:r>
              <a:rPr lang="es-DO" sz="1100" dirty="0" smtClean="0">
                <a:solidFill>
                  <a:prstClr val="black"/>
                </a:solidFill>
                <a:hlinkClick r:id="rId3"/>
              </a:rPr>
              <a:t>http://volcanoes.usgs.gov/about/edu/dynamicplanet/wegener/puzzlepieces.pdf</a:t>
            </a:r>
            <a:endParaRPr lang="es-DO" sz="1100" dirty="0" smtClean="0">
              <a:solidFill>
                <a:prstClr val="black"/>
              </a:solidFill>
            </a:endParaRPr>
          </a:p>
          <a:p>
            <a:pPr marL="188595" indent="-188595" defTabSz="1005840">
              <a:buFont typeface="Arial" panose="020B0604020202020204" pitchFamily="34" charset="0"/>
              <a:buChar char="•"/>
            </a:pPr>
            <a:r>
              <a:rPr lang="es-DO" sz="1100" dirty="0" smtClean="0">
                <a:solidFill>
                  <a:prstClr val="black"/>
                </a:solidFill>
              </a:rPr>
              <a:t>Clave del maestro de USGS: </a:t>
            </a:r>
            <a:r>
              <a:rPr lang="es-DO" sz="1100" dirty="0" smtClean="0">
                <a:solidFill>
                  <a:prstClr val="black"/>
                </a:solidFill>
                <a:hlinkClick r:id="rId4"/>
              </a:rPr>
              <a:t>http://volcanoes.usgs.gov/about/edu/dynamicplanet/wegener/continentkey6.pdf</a:t>
            </a:r>
            <a:endParaRPr lang="es-DO" sz="1100" dirty="0" smtClean="0">
              <a:solidFill>
                <a:prstClr val="black"/>
              </a:solidFill>
            </a:endParaRPr>
          </a:p>
          <a:p>
            <a:pPr marL="188595" indent="-188595" defTabSz="1005840">
              <a:buFont typeface="Arial" panose="020B0604020202020204" pitchFamily="34" charset="0"/>
              <a:buChar char="•"/>
            </a:pPr>
            <a:r>
              <a:rPr lang="es-DO" sz="1100" dirty="0" smtClean="0">
                <a:solidFill>
                  <a:prstClr val="black"/>
                </a:solidFill>
              </a:rPr>
              <a:t>Clave de la hoja de evidencia de </a:t>
            </a:r>
            <a:r>
              <a:rPr lang="es-DO" sz="1100" dirty="0" err="1" smtClean="0">
                <a:solidFill>
                  <a:prstClr val="black"/>
                </a:solidFill>
              </a:rPr>
              <a:t>Wegener</a:t>
            </a:r>
            <a:r>
              <a:rPr lang="es-DO" sz="1100" dirty="0" smtClean="0">
                <a:solidFill>
                  <a:prstClr val="black"/>
                </a:solidFill>
              </a:rPr>
              <a:t> de USGS (1 por grupo): </a:t>
            </a:r>
            <a:r>
              <a:rPr lang="es-DO" sz="1100" dirty="0" smtClean="0">
                <a:solidFill>
                  <a:prstClr val="black"/>
                </a:solidFill>
                <a:hlinkClick r:id="rId5"/>
              </a:rPr>
              <a:t>http://volcanoes.usgs.gov/about/edu/dynamicplanet/wegener/puzzlelegend.pdf</a:t>
            </a:r>
            <a:endParaRPr lang="es-DO" sz="1100" dirty="0" smtClean="0">
              <a:solidFill>
                <a:prstClr val="black"/>
              </a:solidFill>
            </a:endParaRPr>
          </a:p>
          <a:p>
            <a:pPr defTabSz="1005840"/>
            <a:endParaRPr lang="es-DO" sz="1100" dirty="0" smtClean="0">
              <a:solidFill>
                <a:prstClr val="black"/>
              </a:solidFill>
            </a:endParaRPr>
          </a:p>
          <a:p>
            <a:pPr defTabSz="1005840"/>
            <a:r>
              <a:rPr lang="es-DO" sz="1100" b="1" dirty="0" smtClean="0"/>
              <a:t>Metas de aprendizaje</a:t>
            </a:r>
            <a:r>
              <a:rPr lang="es-DO" sz="1100" dirty="0" smtClean="0"/>
              <a:t>:</a:t>
            </a:r>
            <a:endParaRPr lang="es-DO" sz="1100" dirty="0" smtClean="0">
              <a:solidFill>
                <a:prstClr val="black"/>
              </a:solidFill>
            </a:endParaRPr>
          </a:p>
          <a:p>
            <a:pPr defTabSz="1005840"/>
            <a:endParaRPr lang="es-DO" sz="1100" dirty="0" smtClean="0">
              <a:solidFill>
                <a:prstClr val="black"/>
              </a:solidFill>
            </a:endParaRPr>
          </a:p>
          <a:p>
            <a:pPr marL="188595" indent="-188595" defTabSz="1005840">
              <a:buFont typeface="Arial" panose="020B0604020202020204" pitchFamily="34" charset="0"/>
              <a:buChar char="•"/>
            </a:pPr>
            <a:r>
              <a:rPr lang="es-DO" sz="1100" dirty="0" smtClean="0"/>
              <a:t>Los estudiantes comprenderán el contexto de los conceptos clave relacionados con el tema</a:t>
            </a:r>
            <a:r>
              <a:rPr lang="es-DO" sz="1100" dirty="0" smtClean="0">
                <a:solidFill>
                  <a:prstClr val="black"/>
                </a:solidFill>
              </a:rPr>
              <a:t>:</a:t>
            </a:r>
          </a:p>
          <a:p>
            <a:pPr marL="188595" indent="59373" defTabSz="1005840">
              <a:buFont typeface="Courier New" panose="02070309020205020404" pitchFamily="49" charset="0"/>
              <a:buChar char="o"/>
            </a:pPr>
            <a:r>
              <a:rPr lang="es-DO" sz="1100" dirty="0" smtClean="0">
                <a:solidFill>
                  <a:prstClr val="black"/>
                </a:solidFill>
              </a:rPr>
              <a:t>      Pangea y la deriva continental</a:t>
            </a:r>
          </a:p>
          <a:p>
            <a:pPr marL="188595" defTabSz="1005840"/>
            <a:endParaRPr lang="es-DO" sz="1100" dirty="0" smtClean="0">
              <a:solidFill>
                <a:prstClr val="black"/>
              </a:solidFill>
            </a:endParaRPr>
          </a:p>
          <a:p>
            <a:pPr lvl="0"/>
            <a:r>
              <a:rPr lang="es-DO" sz="1100" b="1" dirty="0" smtClean="0">
                <a:solidFill>
                  <a:prstClr val="black"/>
                </a:solidFill>
              </a:rPr>
              <a:t>Los estudiantes entenderán los términos clave:</a:t>
            </a:r>
            <a:endParaRPr lang="es-DO" sz="1100" dirty="0" smtClean="0"/>
          </a:p>
          <a:p>
            <a:pPr lvl="0"/>
            <a:r>
              <a:rPr lang="es-DO" sz="1100" i="1" dirty="0" smtClean="0">
                <a:solidFill>
                  <a:prstClr val="black"/>
                </a:solidFill>
              </a:rPr>
              <a:t>Nota: Las definiciones que se proporcionan aquí son para la conveniencia de los facilitadores. Se espera que los estudiantes entiendan estos términos clave en el contexto de la tarea, no que se memoricen las definiciones.</a:t>
            </a:r>
            <a:r>
              <a:rPr lang="es-DO" sz="1100" dirty="0" smtClean="0"/>
              <a:t> </a:t>
            </a:r>
            <a:r>
              <a:rPr lang="es-DO" sz="1100" dirty="0" smtClean="0">
                <a:solidFill>
                  <a:prstClr val="black"/>
                </a:solidFill>
              </a:rPr>
              <a:t> </a:t>
            </a:r>
          </a:p>
          <a:p>
            <a:pPr defTabSz="1005840"/>
            <a:endParaRPr lang="es-DO" sz="1100" b="1" dirty="0" smtClean="0">
              <a:solidFill>
                <a:prstClr val="black"/>
              </a:solidFill>
            </a:endParaRPr>
          </a:p>
          <a:p>
            <a:pPr marL="188595" indent="-188595" defTabSz="1005840">
              <a:buFont typeface="Arial" panose="020B0604020202020204" pitchFamily="34" charset="0"/>
              <a:buChar char="•"/>
            </a:pPr>
            <a:r>
              <a:rPr lang="es-DO" sz="1100" b="1" dirty="0" smtClean="0">
                <a:solidFill>
                  <a:prstClr val="black"/>
                </a:solidFill>
              </a:rPr>
              <a:t>Pangea:</a:t>
            </a:r>
            <a:r>
              <a:rPr lang="es-DO" sz="1100" dirty="0" smtClean="0">
                <a:solidFill>
                  <a:prstClr val="black"/>
                </a:solidFill>
              </a:rPr>
              <a:t> una teoría que dice </a:t>
            </a:r>
            <a:r>
              <a:rPr lang="es-DO" sz="1100" dirty="0">
                <a:solidFill>
                  <a:prstClr val="black"/>
                </a:solidFill>
              </a:rPr>
              <a:t>que hace 200 millones de </a:t>
            </a:r>
            <a:r>
              <a:rPr lang="es-DO" sz="1100" dirty="0" smtClean="0">
                <a:solidFill>
                  <a:prstClr val="black"/>
                </a:solidFill>
              </a:rPr>
              <a:t>años existió inicialmente un </a:t>
            </a:r>
            <a:r>
              <a:rPr lang="es-DO" sz="1100" dirty="0" err="1" smtClean="0">
                <a:solidFill>
                  <a:prstClr val="black"/>
                </a:solidFill>
              </a:rPr>
              <a:t>super</a:t>
            </a:r>
            <a:r>
              <a:rPr lang="es-DO" sz="1100" dirty="0" smtClean="0">
                <a:solidFill>
                  <a:prstClr val="black"/>
                </a:solidFill>
              </a:rPr>
              <a:t> continente gigantesco. Pangea fue un </a:t>
            </a:r>
            <a:r>
              <a:rPr lang="es-DO" sz="1100" dirty="0" err="1" smtClean="0">
                <a:solidFill>
                  <a:prstClr val="black"/>
                </a:solidFill>
              </a:rPr>
              <a:t>super</a:t>
            </a:r>
            <a:r>
              <a:rPr lang="es-DO" sz="1100" dirty="0" smtClean="0">
                <a:solidFill>
                  <a:prstClr val="black"/>
                </a:solidFill>
              </a:rPr>
              <a:t> continente formado por todas las masas de tierra del planeta Tierra.</a:t>
            </a:r>
            <a:endParaRPr lang="es-DO" sz="1100" b="1" dirty="0" smtClean="0">
              <a:solidFill>
                <a:prstClr val="black"/>
              </a:solidFill>
            </a:endParaRPr>
          </a:p>
          <a:p>
            <a:pPr marL="188595" indent="-188595" defTabSz="1005840">
              <a:buFont typeface="Arial" panose="020B0604020202020204" pitchFamily="34" charset="0"/>
              <a:buChar char="•"/>
            </a:pPr>
            <a:r>
              <a:rPr lang="es-DO" sz="1100" b="1" dirty="0" smtClean="0">
                <a:solidFill>
                  <a:prstClr val="black"/>
                </a:solidFill>
              </a:rPr>
              <a:t>Placas tectónicas: </a:t>
            </a:r>
            <a:r>
              <a:rPr lang="es-DO" sz="1100" dirty="0" smtClean="0">
                <a:solidFill>
                  <a:prstClr val="black"/>
                </a:solidFill>
              </a:rPr>
              <a:t>Las placas que forman la corteza terrestre son de diferentes formas y tamaños, y están en constante movimiento.</a:t>
            </a:r>
            <a:endParaRPr lang="es-DO" sz="1100" b="1" dirty="0" smtClean="0">
              <a:solidFill>
                <a:prstClr val="black"/>
              </a:solidFill>
            </a:endParaRPr>
          </a:p>
          <a:p>
            <a:pPr marL="188595" indent="-188595" defTabSz="1005840">
              <a:buFont typeface="Arial" panose="020B0604020202020204" pitchFamily="34" charset="0"/>
              <a:buChar char="•"/>
            </a:pPr>
            <a:r>
              <a:rPr lang="es-DO" sz="1100" b="1" dirty="0" smtClean="0">
                <a:solidFill>
                  <a:prstClr val="black"/>
                </a:solidFill>
              </a:rPr>
              <a:t>Deriva continental: </a:t>
            </a:r>
            <a:r>
              <a:rPr lang="es-DO" sz="1100" dirty="0" smtClean="0">
                <a:solidFill>
                  <a:prstClr val="black"/>
                </a:solidFill>
              </a:rPr>
              <a:t>el movimiento gradual de los continentes a través de la superficie de la tierra a través del tiempo.</a:t>
            </a:r>
          </a:p>
          <a:p>
            <a:pPr marL="188595" indent="-188595" defTabSz="1005840">
              <a:buFont typeface="Arial" panose="020B0604020202020204" pitchFamily="34" charset="0"/>
              <a:buChar char="•"/>
            </a:pPr>
            <a:r>
              <a:rPr lang="es-DO" sz="1100" b="1" dirty="0" smtClean="0">
                <a:solidFill>
                  <a:prstClr val="black"/>
                </a:solidFill>
              </a:rPr>
              <a:t>Fósil:</a:t>
            </a:r>
            <a:r>
              <a:rPr lang="es-DO" sz="1100" dirty="0" smtClean="0">
                <a:solidFill>
                  <a:prstClr val="black"/>
                </a:solidFill>
              </a:rPr>
              <a:t> los restos de un animal o planta que se conservan de épocas anteriores, dentro de una roca. </a:t>
            </a:r>
            <a:endParaRPr lang="es-DO" sz="1100" b="1" dirty="0" smtClean="0">
              <a:solidFill>
                <a:prstClr val="black"/>
              </a:solidFill>
            </a:endParaRPr>
          </a:p>
          <a:p>
            <a:pPr defTabSz="1005840"/>
            <a:r>
              <a:rPr lang="es-DO" sz="1100" dirty="0" smtClean="0">
                <a:solidFill>
                  <a:prstClr val="black"/>
                </a:solidFill>
              </a:rPr>
              <a:t>[</a:t>
            </a:r>
            <a:r>
              <a:rPr lang="es-DO" sz="1100" dirty="0" smtClean="0"/>
              <a:t>Propósito</a:t>
            </a:r>
            <a:r>
              <a:rPr lang="es-DO" sz="1100" b="1" dirty="0" smtClean="0"/>
              <a:t>: </a:t>
            </a:r>
            <a:r>
              <a:rPr lang="es-DO" sz="1100" dirty="0" smtClean="0"/>
              <a:t>El objetivo del facilitador es introducir al estudiante al conocimiento sobre las </a:t>
            </a:r>
            <a:r>
              <a:rPr lang="es-DO" sz="1100" dirty="0" smtClean="0">
                <a:solidFill>
                  <a:prstClr val="black"/>
                </a:solidFill>
              </a:rPr>
              <a:t>placas tectónicas y Pangea. Esta actividad permitirá que los estudiantes sean participantes activos a medida que exploran la deriva continental.]</a:t>
            </a:r>
          </a:p>
          <a:p>
            <a:pPr defTabSz="1005840"/>
            <a:r>
              <a:rPr lang="es-DO" sz="1100" dirty="0" smtClean="0">
                <a:solidFill>
                  <a:prstClr val="black"/>
                </a:solidFill>
              </a:rPr>
              <a:t>[Divida a los estudiantes en pequeños grupos de dos a cuatro estudiantes. Reparta a cada grupo una hoja de un papel y un lápiz.]</a:t>
            </a:r>
          </a:p>
          <a:p>
            <a:pPr defTabSz="1005840"/>
            <a:endParaRPr lang="es-DO" sz="1100" dirty="0" smtClean="0">
              <a:solidFill>
                <a:prstClr val="black"/>
              </a:solidFill>
            </a:endParaRPr>
          </a:p>
          <a:p>
            <a:pPr defTabSz="1005840"/>
            <a:r>
              <a:rPr lang="es-ES" sz="1000" dirty="0">
                <a:solidFill>
                  <a:prstClr val="black"/>
                </a:solidFill>
              </a:rPr>
              <a:t>*Los facilitadores pueden decidir si quieren mostrar materiales complementarios utilizando un proyector o una computadora/</a:t>
            </a:r>
            <a:r>
              <a:rPr lang="es-ES" sz="1000" dirty="0" err="1">
                <a:solidFill>
                  <a:prstClr val="black"/>
                </a:solidFill>
              </a:rPr>
              <a:t>Smartboard</a:t>
            </a:r>
            <a:r>
              <a:rPr lang="es-ES" sz="1000" dirty="0">
                <a:solidFill>
                  <a:prstClr val="black"/>
                </a:solidFill>
              </a:rPr>
              <a:t>, o si quieren hacer copias y entregarlas a los estudiantes.</a:t>
            </a:r>
          </a:p>
        </p:txBody>
      </p:sp>
      <p:sp>
        <p:nvSpPr>
          <p:cNvPr id="3" name="Slide Number Placeholder 5"/>
          <p:cNvSpPr>
            <a:spLocks noGrp="1"/>
          </p:cNvSpPr>
          <p:nvPr>
            <p:ph type="sldNum" sz="quarter" idx="4294967295"/>
          </p:nvPr>
        </p:nvSpPr>
        <p:spPr>
          <a:xfrm>
            <a:off x="5516880" y="9492404"/>
            <a:ext cx="1813560" cy="53551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05840"/>
            <a:r>
              <a:rPr lang="en-US" dirty="0" smtClean="0">
                <a:solidFill>
                  <a:prstClr val="black">
                    <a:tint val="75000"/>
                  </a:prstClr>
                </a:solidFill>
              </a:rPr>
              <a:t>4</a:t>
            </a:r>
            <a:endParaRPr lang="en-US" dirty="0">
              <a:solidFill>
                <a:prstClr val="black">
                  <a:tint val="75000"/>
                </a:prstClr>
              </a:solidFill>
            </a:endParaRPr>
          </a:p>
        </p:txBody>
      </p:sp>
    </p:spTree>
    <p:extLst>
      <p:ext uri="{BB962C8B-B14F-4D97-AF65-F5344CB8AC3E}">
        <p14:creationId xmlns:p14="http://schemas.microsoft.com/office/powerpoint/2010/main" val="4275510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9296400"/>
            <a:ext cx="842010" cy="535517"/>
          </a:xfrm>
        </p:spPr>
        <p:txBody>
          <a:bodyPr/>
          <a:lstStyle/>
          <a:p>
            <a:fld id="{F177B04D-AEB5-43ED-B9BA-B3D1EC9C9067}" type="slidenum">
              <a:rPr lang="en-US" smtClean="0"/>
              <a:pPr/>
              <a:t>40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80644425"/>
              </p:ext>
            </p:extLst>
          </p:nvPr>
        </p:nvGraphicFramePr>
        <p:xfrm>
          <a:off x="566739" y="0"/>
          <a:ext cx="6638925" cy="83058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4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28600">
                <a:tc>
                  <a:txBody>
                    <a:bodyPr/>
                    <a:lstStyle/>
                    <a:p>
                      <a:pPr algn="ctr"/>
                      <a:endParaRPr lang="en-US" sz="1400" b="1" u="sng"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193758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9296400"/>
            <a:ext cx="842010" cy="535517"/>
          </a:xfrm>
        </p:spPr>
        <p:txBody>
          <a:bodyPr/>
          <a:lstStyle/>
          <a:p>
            <a:fld id="{F177B04D-AEB5-43ED-B9BA-B3D1EC9C9067}" type="slidenum">
              <a:rPr lang="en-US" smtClean="0"/>
              <a:pPr/>
              <a:t>41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95770534"/>
              </p:ext>
            </p:extLst>
          </p:nvPr>
        </p:nvGraphicFramePr>
        <p:xfrm>
          <a:off x="566739" y="0"/>
          <a:ext cx="6638925" cy="83058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4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28600">
                <a:tc>
                  <a:txBody>
                    <a:bodyPr/>
                    <a:lstStyle/>
                    <a:p>
                      <a:pPr algn="ctr"/>
                      <a:endParaRPr lang="en-US" sz="1400" b="1" u="sng"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601401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9296400"/>
            <a:ext cx="842010" cy="535517"/>
          </a:xfrm>
        </p:spPr>
        <p:txBody>
          <a:bodyPr/>
          <a:lstStyle/>
          <a:p>
            <a:fld id="{F177B04D-AEB5-43ED-B9BA-B3D1EC9C9067}" type="slidenum">
              <a:rPr lang="en-US" smtClean="0"/>
              <a:pPr/>
              <a:t>42</a:t>
            </a:fld>
            <a:endParaRPr lang="en-US"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373" y="1446440"/>
            <a:ext cx="4620911" cy="4550229"/>
          </a:xfrm>
          <a:prstGeom prst="rect">
            <a:avLst/>
          </a:prstGeom>
        </p:spPr>
      </p:pic>
      <p:sp>
        <p:nvSpPr>
          <p:cNvPr id="8" name="TextBox 7"/>
          <p:cNvSpPr txBox="1"/>
          <p:nvPr/>
        </p:nvSpPr>
        <p:spPr>
          <a:xfrm>
            <a:off x="658576" y="6545943"/>
            <a:ext cx="6396038" cy="989871"/>
          </a:xfrm>
          <a:prstGeom prst="rect">
            <a:avLst/>
          </a:prstGeom>
          <a:noFill/>
        </p:spPr>
        <p:txBody>
          <a:bodyPr wrap="square" lIns="96378" tIns="48189" rIns="96378" bIns="48189" rtlCol="0">
            <a:spAutoFit/>
          </a:bodyPr>
          <a:lstStyle/>
          <a:p>
            <a:pPr algn="ctr"/>
            <a:r>
              <a:rPr lang="en-US" sz="3800" b="1" dirty="0" smtClean="0">
                <a:effectLst>
                  <a:outerShdw blurRad="38100" dist="38100" dir="2700000" algn="tl">
                    <a:srgbClr val="000000">
                      <a:alpha val="43137"/>
                    </a:srgbClr>
                  </a:outerShdw>
                </a:effectLst>
              </a:rPr>
              <a:t>ALTO</a:t>
            </a:r>
            <a:endParaRPr lang="en-US" sz="3800" b="1" dirty="0">
              <a:effectLst>
                <a:outerShdw blurRad="38100" dist="38100" dir="2700000" algn="tl">
                  <a:srgbClr val="000000">
                    <a:alpha val="43137"/>
                  </a:srgbClr>
                </a:outerShdw>
              </a:effectLst>
            </a:endParaRPr>
          </a:p>
          <a:p>
            <a:pPr algn="ctr"/>
            <a:r>
              <a:rPr lang="es-ES_tradnl" dirty="0" smtClean="0"/>
              <a:t>¡Cierra tus libro y espera las instrucciones!</a:t>
            </a:r>
            <a:endParaRPr lang="es-ES_tradnl" dirty="0"/>
          </a:p>
        </p:txBody>
      </p:sp>
    </p:spTree>
    <p:extLst>
      <p:ext uri="{BB962C8B-B14F-4D97-AF65-F5344CB8AC3E}">
        <p14:creationId xmlns:p14="http://schemas.microsoft.com/office/powerpoint/2010/main" val="868405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129743076"/>
              </p:ext>
            </p:extLst>
          </p:nvPr>
        </p:nvGraphicFramePr>
        <p:xfrm>
          <a:off x="368485" y="7521070"/>
          <a:ext cx="7063759" cy="2063930"/>
        </p:xfrm>
        <a:graphic>
          <a:graphicData uri="http://schemas.openxmlformats.org/drawingml/2006/table">
            <a:tbl>
              <a:tblPr firstRow="1" bandRow="1">
                <a:tableStyleId>{5940675A-B579-460E-94D1-54222C63F5DA}</a:tableStyleId>
              </a:tblPr>
              <a:tblGrid>
                <a:gridCol w="472173"/>
                <a:gridCol w="5255342"/>
                <a:gridCol w="516835"/>
                <a:gridCol w="450574"/>
                <a:gridCol w="368835"/>
              </a:tblGrid>
              <a:tr h="0">
                <a:tc gridSpan="5">
                  <a:txBody>
                    <a:bodyPr/>
                    <a:lstStyle/>
                    <a:p>
                      <a:pPr algn="ctr">
                        <a:lnSpc>
                          <a:spcPct val="100000"/>
                        </a:lnSpc>
                        <a:spcAft>
                          <a:spcPts val="0"/>
                        </a:spcAft>
                      </a:pPr>
                      <a:r>
                        <a:rPr lang="en-US" sz="1400" b="1" dirty="0" err="1" smtClean="0">
                          <a:solidFill>
                            <a:schemeClr val="tx1"/>
                          </a:solidFill>
                        </a:rPr>
                        <a:t>Escritura</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52846">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00" b="0" baseline="0" dirty="0" smtClean="0">
                          <a:solidFill>
                            <a:schemeClr val="tx1"/>
                          </a:solidFill>
                          <a:latin typeface="Calibri" panose="020F0502020204030204" pitchFamily="34" charset="0"/>
                        </a:rPr>
                        <a:t>Escribe una introducción a la carta argumentativa del estudiante que establezca y presente  una clara afirmación acerca de tener más simulacros de terremoto. Utiliza información de los pasajes para apoyar tu introducción. </a:t>
                      </a:r>
                      <a:r>
                        <a:rPr lang="en-US" sz="1000" b="0" i="0" kern="1200" baseline="0" dirty="0" smtClean="0">
                          <a:solidFill>
                            <a:schemeClr val="tx1"/>
                          </a:solidFill>
                          <a:effectLst/>
                          <a:latin typeface="Calibri" panose="020F0502020204030204" pitchFamily="34" charset="0"/>
                          <a:ea typeface="Times New Roman"/>
                          <a:cs typeface="Times New Roman"/>
                        </a:rPr>
                        <a:t>W.6.1c</a:t>
                      </a:r>
                    </a:p>
                  </a:txBody>
                  <a:tcPr marL="97155" marR="97155" marT="47897" marB="47897" anchor="ctr">
                    <a:solidFill>
                      <a:schemeClr val="bg1"/>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2</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solidFill>
                            <a:schemeClr val="tx1"/>
                          </a:solidFill>
                          <a:effectLst>
                            <a:outerShdw blurRad="38100" dist="38100" dir="2700000" algn="tl">
                              <a:srgbClr val="000000">
                                <a:alpha val="43137"/>
                              </a:srgbClr>
                            </a:outerShdw>
                          </a:effectLst>
                        </a:rPr>
                        <a:t>1</a:t>
                      </a:r>
                      <a:endParaRPr lang="en-US" sz="14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i="0" dirty="0" smtClean="0">
                          <a:solidFill>
                            <a:schemeClr val="tx1"/>
                          </a:solidFill>
                          <a:effectLst>
                            <a:outerShdw blurRad="38100" dist="38100" dir="2700000" algn="tl">
                              <a:srgbClr val="000000">
                                <a:alpha val="43137"/>
                              </a:srgbClr>
                            </a:outerShdw>
                          </a:effectLst>
                        </a:rPr>
                        <a:t>0</a:t>
                      </a:r>
                      <a:endParaRPr lang="en-US" sz="14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00" b="0" dirty="0" smtClean="0">
                          <a:latin typeface="Calibri" panose="020F0502020204030204" pitchFamily="34" charset="0"/>
                          <a:cs typeface="Helvetica" panose="020B0604020202020204" pitchFamily="34" charset="0"/>
                        </a:rPr>
                        <a:t>Elije las dos oraciones que se deben eliminar porque presentan el menor apoyo a la afirmación en el borrador del ensayo argumentativo del estudiante. W.6.1b (Ambas deben estar correctas.)</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ES" sz="1000" b="0" dirty="0" smtClean="0">
                          <a:latin typeface="Calibri" panose="020F0502020204030204" pitchFamily="34" charset="0"/>
                        </a:rPr>
                        <a:t>¿Qué dos verbos serían más precisos y apropiados para el nivel de grado para sustituir los verbos subrayados?</a:t>
                      </a:r>
                      <a:r>
                        <a:rPr lang="es-ES" sz="1000" b="0" baseline="0" dirty="0" smtClean="0">
                          <a:latin typeface="Calibri" panose="020F0502020204030204" pitchFamily="34" charset="0"/>
                        </a:rPr>
                        <a:t>  </a:t>
                      </a:r>
                      <a:r>
                        <a:rPr lang="en-US" sz="1000" b="0" dirty="0" smtClean="0">
                          <a:solidFill>
                            <a:schemeClr val="tx1"/>
                          </a:solidFill>
                          <a:latin typeface="Calibri" panose="020F0502020204030204" pitchFamily="34" charset="0"/>
                          <a:cs typeface="Helvetica" panose="020B0604020202020204" pitchFamily="34" charset="0"/>
                        </a:rPr>
                        <a:t>L.2.6d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0" dirty="0" smtClean="0">
                          <a:latin typeface="Calibri" panose="020F0502020204030204" pitchFamily="34" charset="0"/>
                          <a:cs typeface="Helvetica" pitchFamily="34" charset="0"/>
                        </a:rPr>
                        <a:t>Un estudiante necesita editar sus oraciones. ¿Qué dos oraciones no tienen errores gramaticales?</a:t>
                      </a:r>
                      <a:r>
                        <a:rPr lang="es-ES" sz="1000" b="0" baseline="0" dirty="0" smtClean="0">
                          <a:latin typeface="Calibri" panose="020F0502020204030204" pitchFamily="34" charset="0"/>
                          <a:cs typeface="Helvetica" pitchFamily="34" charset="0"/>
                        </a:rPr>
                        <a:t>  </a:t>
                      </a:r>
                      <a:r>
                        <a:rPr lang="en-US" sz="1000" b="0" u="none" dirty="0" smtClean="0">
                          <a:solidFill>
                            <a:schemeClr val="tx1"/>
                          </a:solidFill>
                          <a:effectLst/>
                          <a:latin typeface="Calibri" panose="020F0502020204030204" pitchFamily="34" charset="0"/>
                        </a:rPr>
                        <a:t>L.6.1c  (</a:t>
                      </a:r>
                      <a:r>
                        <a:rPr lang="en-US" sz="1000" b="0" u="none" dirty="0" err="1" smtClean="0">
                          <a:solidFill>
                            <a:schemeClr val="tx1"/>
                          </a:solidFill>
                          <a:effectLst/>
                          <a:latin typeface="Calibri" panose="020F0502020204030204" pitchFamily="34" charset="0"/>
                        </a:rPr>
                        <a:t>Ambas</a:t>
                      </a:r>
                      <a:r>
                        <a:rPr lang="en-US" sz="1000" b="0" u="none" dirty="0" smtClean="0">
                          <a:solidFill>
                            <a:schemeClr val="tx1"/>
                          </a:solidFill>
                          <a:effectLst/>
                          <a:latin typeface="Calibri" panose="020F0502020204030204" pitchFamily="34" charset="0"/>
                        </a:rPr>
                        <a:t> </a:t>
                      </a:r>
                      <a:r>
                        <a:rPr lang="en-US" sz="1000" b="0" u="none" dirty="0" err="1" smtClean="0">
                          <a:solidFill>
                            <a:schemeClr val="tx1"/>
                          </a:solidFill>
                          <a:effectLst/>
                          <a:latin typeface="Calibri" panose="020F0502020204030204" pitchFamily="34" charset="0"/>
                        </a:rPr>
                        <a:t>deben</a:t>
                      </a:r>
                      <a:r>
                        <a:rPr lang="en-US" sz="1000" b="0" u="none" dirty="0" smtClean="0">
                          <a:solidFill>
                            <a:schemeClr val="tx1"/>
                          </a:solidFill>
                          <a:effectLst/>
                          <a:latin typeface="Calibri" panose="020F0502020204030204" pitchFamily="34" charset="0"/>
                        </a:rPr>
                        <a:t> </a:t>
                      </a:r>
                      <a:r>
                        <a:rPr lang="en-US" sz="1000" b="0" u="none" dirty="0" err="1" smtClean="0">
                          <a:solidFill>
                            <a:schemeClr val="tx1"/>
                          </a:solidFill>
                          <a:effectLst/>
                          <a:latin typeface="Calibri" panose="020F0502020204030204" pitchFamily="34" charset="0"/>
                        </a:rPr>
                        <a:t>estar</a:t>
                      </a:r>
                      <a:r>
                        <a:rPr lang="en-US" sz="1000" b="0" u="none" dirty="0" smtClean="0">
                          <a:solidFill>
                            <a:schemeClr val="tx1"/>
                          </a:solidFill>
                          <a:effectLst/>
                          <a:latin typeface="Calibri" panose="020F0502020204030204" pitchFamily="34" charset="0"/>
                        </a:rPr>
                        <a:t> </a:t>
                      </a:r>
                      <a:r>
                        <a:rPr lang="en-US" sz="1000" b="0" u="none" dirty="0" err="1" smtClean="0">
                          <a:solidFill>
                            <a:schemeClr val="tx1"/>
                          </a:solidFill>
                          <a:effectLst/>
                          <a:latin typeface="Calibri" panose="020F0502020204030204" pitchFamily="34" charset="0"/>
                        </a:rPr>
                        <a:t>correctas</a:t>
                      </a:r>
                      <a:r>
                        <a:rPr lang="en-US" sz="1000" b="0" u="none" dirty="0" smtClean="0">
                          <a:solidFill>
                            <a:schemeClr val="tx1"/>
                          </a:solidFill>
                          <a:effectLst/>
                          <a:latin typeface="Calibri" panose="020F0502020204030204" pitchFamily="34" charset="0"/>
                        </a:rPr>
                        <a:t>.)</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a:xfrm>
            <a:off x="6542793" y="9317241"/>
            <a:ext cx="842010" cy="535517"/>
          </a:xfrm>
        </p:spPr>
        <p:txBody>
          <a:bodyPr/>
          <a:lstStyle/>
          <a:p>
            <a:fld id="{F177B04D-AEB5-43ED-B9BA-B3D1EC9C9067}" type="slidenum">
              <a:rPr lang="en-US" smtClean="0"/>
              <a:pPr/>
              <a:t>43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39860011"/>
              </p:ext>
            </p:extLst>
          </p:nvPr>
        </p:nvGraphicFramePr>
        <p:xfrm>
          <a:off x="368485" y="4255194"/>
          <a:ext cx="7063758" cy="3276163"/>
        </p:xfrm>
        <a:graphic>
          <a:graphicData uri="http://schemas.openxmlformats.org/drawingml/2006/table">
            <a:tbl>
              <a:tblPr firstRow="1" bandRow="1">
                <a:tableStyleId>{5940675A-B579-460E-94D1-54222C63F5DA}</a:tableStyleId>
              </a:tblPr>
              <a:tblGrid>
                <a:gridCol w="472173"/>
                <a:gridCol w="4778477"/>
                <a:gridCol w="407658"/>
                <a:gridCol w="490331"/>
                <a:gridCol w="434591"/>
                <a:gridCol w="480528"/>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500" b="1" dirty="0" smtClean="0"/>
                        <a:t>Texto informativo </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97341">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15000"/>
                        </a:lnSpc>
                        <a:spcBef>
                          <a:spcPts val="0"/>
                        </a:spcBef>
                        <a:spcAft>
                          <a:spcPts val="1200"/>
                        </a:spcAft>
                        <a:buClrTx/>
                        <a:buSzTx/>
                        <a:buFontTx/>
                        <a:buNone/>
                        <a:tabLst/>
                        <a:defRPr/>
                      </a:pPr>
                      <a:r>
                        <a:rPr lang="es-419" sz="1000" b="0" dirty="0" smtClean="0">
                          <a:latin typeface="Calibri" panose="020F0502020204030204" pitchFamily="34" charset="0"/>
                          <a:cs typeface="Helvetica" pitchFamily="34" charset="0"/>
                        </a:rPr>
                        <a:t>¿Qué indica la cadena de volcanes a lo largo del </a:t>
                      </a:r>
                      <a:r>
                        <a:rPr lang="es-419" sz="1000" b="0" dirty="0" err="1" smtClean="0">
                          <a:latin typeface="Calibri" panose="020F0502020204030204" pitchFamily="34" charset="0"/>
                          <a:cs typeface="Helvetica" pitchFamily="34" charset="0"/>
                        </a:rPr>
                        <a:t>Rift</a:t>
                      </a:r>
                      <a:r>
                        <a:rPr lang="es-419" sz="1000" b="0" dirty="0" smtClean="0">
                          <a:latin typeface="Calibri" panose="020F0502020204030204" pitchFamily="34" charset="0"/>
                          <a:cs typeface="Helvetica" pitchFamily="34" charset="0"/>
                        </a:rPr>
                        <a:t> de África Oriental?</a:t>
                      </a:r>
                      <a:r>
                        <a:rPr lang="es-419" sz="1000" b="0" baseline="0" dirty="0" smtClean="0">
                          <a:latin typeface="Calibri" panose="020F0502020204030204" pitchFamily="34" charset="0"/>
                          <a:cs typeface="Helvetica" pitchFamily="34" charset="0"/>
                        </a:rPr>
                        <a:t> </a:t>
                      </a:r>
                      <a:r>
                        <a:rPr kumimoji="0" lang="es-419" sz="10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a:cs typeface="Times New Roman"/>
                        </a:rPr>
                        <a:t>RI.6.3</a:t>
                      </a:r>
                      <a:endParaRPr lang="es-419" sz="1000" b="0" dirty="0">
                        <a:solidFill>
                          <a:schemeClr val="tx1"/>
                        </a:solidFill>
                        <a:effectLst/>
                        <a:latin typeface="Calibri" panose="020F0502020204030204" pitchFamily="34" charset="0"/>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77747">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u="none" dirty="0" smtClean="0">
                          <a:solidFill>
                            <a:schemeClr val="tx1"/>
                          </a:solidFill>
                          <a:latin typeface="Calibri" panose="020F0502020204030204" pitchFamily="34" charset="0"/>
                          <a:cs typeface="Helvetica" pitchFamily="34" charset="0"/>
                        </a:rPr>
                        <a:t>De acuerdo con </a:t>
                      </a:r>
                      <a:r>
                        <a:rPr lang="es-419" sz="1000" b="1" i="1" u="none" dirty="0" smtClean="0">
                          <a:solidFill>
                            <a:schemeClr val="tx1"/>
                          </a:solidFill>
                          <a:latin typeface="Calibri" panose="020F0502020204030204" pitchFamily="34" charset="0"/>
                          <a:cs typeface="Helvetica" pitchFamily="34" charset="0"/>
                        </a:rPr>
                        <a:t>Se agrieta</a:t>
                      </a:r>
                      <a:r>
                        <a:rPr lang="es-419" sz="1000" b="0" u="none" dirty="0" smtClean="0">
                          <a:solidFill>
                            <a:schemeClr val="tx1"/>
                          </a:solidFill>
                          <a:latin typeface="Calibri" panose="020F0502020204030204" pitchFamily="34" charset="0"/>
                          <a:cs typeface="Helvetica" pitchFamily="34" charset="0"/>
                        </a:rPr>
                        <a:t>, ¿Qué papel desempeñan las placas tectónicas en la creación de montañas, océanos y continentes?</a:t>
                      </a:r>
                      <a:r>
                        <a:rPr lang="es-419" sz="1000" b="0" u="none" baseline="0" dirty="0" smtClean="0">
                          <a:solidFill>
                            <a:schemeClr val="tx1"/>
                          </a:solidFill>
                          <a:latin typeface="Calibri" panose="020F0502020204030204" pitchFamily="34" charset="0"/>
                          <a:cs typeface="Helvetica" pitchFamily="34" charset="0"/>
                        </a:rPr>
                        <a:t> </a:t>
                      </a:r>
                      <a:r>
                        <a:rPr kumimoji="0" lang="es-419" sz="1000" b="0" i="0" u="none" strike="noStrike" kern="1200" cap="none" spc="0" normalizeH="0" baseline="0" noProof="0" dirty="0" smtClean="0">
                          <a:ln>
                            <a:noFill/>
                          </a:ln>
                          <a:solidFill>
                            <a:schemeClr val="tx1"/>
                          </a:solidFill>
                          <a:effectLst/>
                          <a:uLnTx/>
                          <a:uFillTx/>
                          <a:latin typeface="Calibri" panose="020F0502020204030204" pitchFamily="34" charset="0"/>
                          <a:ea typeface="Times New Roman"/>
                          <a:cs typeface="Times New Roman"/>
                        </a:rPr>
                        <a:t>RI.6.3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63720">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s-419" sz="1000" b="0" u="none" dirty="0" smtClean="0">
                          <a:solidFill>
                            <a:schemeClr val="tx1"/>
                          </a:solidFill>
                          <a:latin typeface="Calibri" panose="020F0502020204030204" pitchFamily="34" charset="0"/>
                          <a:cs typeface="Helvetica" pitchFamily="34" charset="0"/>
                        </a:rPr>
                        <a:t>¿Cuál fue el propósito principal del autor para escribir el texto </a:t>
                      </a:r>
                      <a:r>
                        <a:rPr lang="es-419" sz="1000" b="1" i="1" u="none" dirty="0" smtClean="0">
                          <a:solidFill>
                            <a:schemeClr val="tx1"/>
                          </a:solidFill>
                          <a:latin typeface="Calibri" panose="020F0502020204030204" pitchFamily="34" charset="0"/>
                          <a:cs typeface="Helvetica" pitchFamily="34" charset="0"/>
                        </a:rPr>
                        <a:t>El</a:t>
                      </a:r>
                      <a:r>
                        <a:rPr lang="es-419" sz="1000" b="1" i="1" u="none" baseline="0" dirty="0" smtClean="0">
                          <a:solidFill>
                            <a:schemeClr val="tx1"/>
                          </a:solidFill>
                          <a:latin typeface="Calibri" panose="020F0502020204030204" pitchFamily="34" charset="0"/>
                          <a:cs typeface="Helvetica" pitchFamily="34" charset="0"/>
                        </a:rPr>
                        <a:t> </a:t>
                      </a:r>
                      <a:r>
                        <a:rPr lang="es-419" sz="1000" b="1" i="1" u="none" baseline="0" dirty="0" err="1" smtClean="0">
                          <a:solidFill>
                            <a:schemeClr val="tx1"/>
                          </a:solidFill>
                          <a:latin typeface="Calibri" panose="020F0502020204030204" pitchFamily="34" charset="0"/>
                          <a:cs typeface="Helvetica" pitchFamily="34" charset="0"/>
                        </a:rPr>
                        <a:t>R</a:t>
                      </a:r>
                      <a:r>
                        <a:rPr lang="es-419" sz="1000" b="1" i="1" u="none" dirty="0" err="1" smtClean="0">
                          <a:solidFill>
                            <a:schemeClr val="tx1"/>
                          </a:solidFill>
                          <a:latin typeface="Calibri" panose="020F0502020204030204" pitchFamily="34" charset="0"/>
                          <a:cs typeface="Helvetica" pitchFamily="34" charset="0"/>
                        </a:rPr>
                        <a:t>ift</a:t>
                      </a:r>
                      <a:r>
                        <a:rPr lang="es-419" sz="1000" b="1" i="1" u="none" dirty="0" smtClean="0">
                          <a:solidFill>
                            <a:schemeClr val="tx1"/>
                          </a:solidFill>
                          <a:latin typeface="Calibri" panose="020F0502020204030204" pitchFamily="34" charset="0"/>
                          <a:cs typeface="Helvetica" pitchFamily="34" charset="0"/>
                        </a:rPr>
                        <a:t> de África Oriental</a:t>
                      </a:r>
                      <a:r>
                        <a:rPr lang="es-419" sz="1000" b="1" u="none" dirty="0" smtClean="0">
                          <a:solidFill>
                            <a:schemeClr val="tx1"/>
                          </a:solidFill>
                          <a:latin typeface="Calibri" panose="020F0502020204030204" pitchFamily="34" charset="0"/>
                          <a:cs typeface="Helvetica" pitchFamily="34" charset="0"/>
                        </a:rPr>
                        <a:t>?</a:t>
                      </a:r>
                      <a:r>
                        <a:rPr lang="es-419" sz="1000" b="1" u="none" baseline="0" dirty="0" smtClean="0">
                          <a:solidFill>
                            <a:schemeClr val="tx1"/>
                          </a:solidFill>
                          <a:latin typeface="Calibri" panose="020F0502020204030204" pitchFamily="34" charset="0"/>
                          <a:cs typeface="Helvetica" pitchFamily="34" charset="0"/>
                        </a:rPr>
                        <a:t> </a:t>
                      </a:r>
                      <a:r>
                        <a:rPr kumimoji="0" lang="es-419" sz="10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RI.6.6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44126">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lang="es-419" sz="1000" b="0" u="none" dirty="0" smtClean="0">
                          <a:solidFill>
                            <a:schemeClr val="tx1"/>
                          </a:solidFill>
                          <a:latin typeface="Calibri" panose="020F0502020204030204" pitchFamily="34" charset="0"/>
                          <a:cs typeface="Helvetica" pitchFamily="34" charset="0"/>
                        </a:rPr>
                        <a:t>¿</a:t>
                      </a:r>
                      <a:r>
                        <a:rPr lang="es-419" sz="1000" b="0" u="none" dirty="0" smtClean="0">
                          <a:solidFill>
                            <a:schemeClr val="tx1"/>
                          </a:solidFill>
                          <a:latin typeface="Calibri" panose="020F0502020204030204" pitchFamily="34" charset="0"/>
                        </a:rPr>
                        <a:t>Por qué el autor de </a:t>
                      </a:r>
                      <a:r>
                        <a:rPr lang="es-419" sz="1000" b="1" i="1" u="none" dirty="0" smtClean="0">
                          <a:solidFill>
                            <a:schemeClr val="tx1"/>
                          </a:solidFill>
                          <a:latin typeface="Calibri" panose="020F0502020204030204" pitchFamily="34" charset="0"/>
                          <a:cs typeface="Helvetica" pitchFamily="34" charset="0"/>
                        </a:rPr>
                        <a:t>El</a:t>
                      </a:r>
                      <a:r>
                        <a:rPr lang="es-419" sz="1000" b="1" i="1" u="none" baseline="0" dirty="0" smtClean="0">
                          <a:solidFill>
                            <a:schemeClr val="tx1"/>
                          </a:solidFill>
                          <a:latin typeface="Calibri" panose="020F0502020204030204" pitchFamily="34" charset="0"/>
                          <a:cs typeface="Helvetica" pitchFamily="34" charset="0"/>
                        </a:rPr>
                        <a:t> </a:t>
                      </a:r>
                      <a:r>
                        <a:rPr lang="es-419" sz="1000" b="1" i="1" u="none" baseline="0" dirty="0" err="1" smtClean="0">
                          <a:solidFill>
                            <a:schemeClr val="tx1"/>
                          </a:solidFill>
                          <a:latin typeface="Calibri" panose="020F0502020204030204" pitchFamily="34" charset="0"/>
                          <a:cs typeface="Helvetica" pitchFamily="34" charset="0"/>
                        </a:rPr>
                        <a:t>R</a:t>
                      </a:r>
                      <a:r>
                        <a:rPr lang="es-419" sz="1000" b="1" i="1" u="none" dirty="0" err="1" smtClean="0">
                          <a:solidFill>
                            <a:schemeClr val="tx1"/>
                          </a:solidFill>
                          <a:latin typeface="Calibri" panose="020F0502020204030204" pitchFamily="34" charset="0"/>
                          <a:cs typeface="Helvetica" pitchFamily="34" charset="0"/>
                        </a:rPr>
                        <a:t>ift</a:t>
                      </a:r>
                      <a:r>
                        <a:rPr lang="es-419" sz="1000" b="1" i="1" u="none" dirty="0" smtClean="0">
                          <a:solidFill>
                            <a:schemeClr val="tx1"/>
                          </a:solidFill>
                          <a:latin typeface="Calibri" panose="020F0502020204030204" pitchFamily="34" charset="0"/>
                          <a:cs typeface="Helvetica" pitchFamily="34" charset="0"/>
                        </a:rPr>
                        <a:t>  de África Oriental</a:t>
                      </a:r>
                      <a:r>
                        <a:rPr lang="es-419" sz="1000" b="1" u="none" dirty="0" smtClean="0">
                          <a:solidFill>
                            <a:schemeClr val="tx1"/>
                          </a:solidFill>
                          <a:latin typeface="Calibri" panose="020F0502020204030204" pitchFamily="34" charset="0"/>
                          <a:cs typeface="Helvetica" pitchFamily="34" charset="0"/>
                        </a:rPr>
                        <a:t> </a:t>
                      </a:r>
                      <a:r>
                        <a:rPr lang="es-419" sz="1000" b="0" u="none" dirty="0" smtClean="0">
                          <a:solidFill>
                            <a:schemeClr val="tx1"/>
                          </a:solidFill>
                          <a:latin typeface="Calibri" panose="020F0502020204030204" pitchFamily="34" charset="0"/>
                        </a:rPr>
                        <a:t>enfatiza que los cambios suceden lentamente?</a:t>
                      </a:r>
                      <a:r>
                        <a:rPr lang="es-419" sz="1000" b="0" u="none" baseline="0" dirty="0" smtClean="0">
                          <a:solidFill>
                            <a:schemeClr val="tx1"/>
                          </a:solidFill>
                          <a:latin typeface="Calibri" panose="020F0502020204030204" pitchFamily="34" charset="0"/>
                        </a:rPr>
                        <a:t> </a:t>
                      </a:r>
                      <a:r>
                        <a:rPr kumimoji="0" lang="es-419" sz="1000" b="0" i="0" u="none" strike="noStrike" kern="1200" cap="none" spc="0" normalizeH="0" baseline="0" noProof="0" dirty="0" smtClean="0">
                          <a:ln>
                            <a:noFill/>
                          </a:ln>
                          <a:solidFill>
                            <a:schemeClr val="tx1"/>
                          </a:solidFill>
                          <a:effectLst/>
                          <a:uLnTx/>
                          <a:uFillTx/>
                          <a:latin typeface="Calibri" panose="020F0502020204030204" pitchFamily="34" charset="0"/>
                          <a:ea typeface="Times New Roman"/>
                          <a:cs typeface="Times New Roman"/>
                        </a:rPr>
                        <a:t>RI.6.6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u="none" dirty="0" smtClean="0">
                          <a:solidFill>
                            <a:schemeClr val="tx1"/>
                          </a:solidFill>
                          <a:latin typeface="Calibri" panose="020F0502020204030204" pitchFamily="34" charset="0"/>
                          <a:cs typeface="Helvetica" pitchFamily="34" charset="0"/>
                        </a:rPr>
                        <a:t>¿Cómo se diferencian más los propósitos de cada texto?</a:t>
                      </a:r>
                      <a:r>
                        <a:rPr lang="es-419" sz="1000" b="0" u="none" baseline="0" dirty="0" smtClean="0">
                          <a:solidFill>
                            <a:schemeClr val="tx1"/>
                          </a:solidFill>
                          <a:latin typeface="Calibri" panose="020F0502020204030204" pitchFamily="34" charset="0"/>
                          <a:cs typeface="Helvetica" pitchFamily="34" charset="0"/>
                        </a:rPr>
                        <a:t>  </a:t>
                      </a:r>
                      <a:r>
                        <a:rPr kumimoji="0" lang="es-419" sz="10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RI.6.9</a:t>
                      </a:r>
                      <a:endParaRPr lang="es-419" sz="1000" b="0" u="none" dirty="0">
                        <a:solidFill>
                          <a:schemeClr val="tx1"/>
                        </a:solidFill>
                        <a:effectLst/>
                        <a:latin typeface="Calibri" panose="020F0502020204030204" pitchFamily="34" charset="0"/>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216764">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3">
                  <a:txBody>
                    <a:bodyPr/>
                    <a:lstStyle/>
                    <a:p>
                      <a:pPr marL="0" indent="0"/>
                      <a:r>
                        <a:rPr lang="es-419" sz="1000" b="0" u="none" dirty="0" smtClean="0">
                          <a:solidFill>
                            <a:schemeClr val="tx1"/>
                          </a:solidFill>
                          <a:latin typeface="Calibri" panose="020F0502020204030204" pitchFamily="34" charset="0"/>
                          <a:cs typeface="Helvetica" pitchFamily="34" charset="0"/>
                        </a:rPr>
                        <a:t>¿Cómo se diferencian los enfoques </a:t>
                      </a:r>
                      <a:r>
                        <a:rPr lang="es-419" sz="1000" b="0" i="0" u="none" dirty="0" smtClean="0">
                          <a:solidFill>
                            <a:schemeClr val="tx1"/>
                          </a:solidFill>
                          <a:latin typeface="Calibri" panose="020F0502020204030204" pitchFamily="34" charset="0"/>
                          <a:cs typeface="Helvetica" pitchFamily="34" charset="0"/>
                        </a:rPr>
                        <a:t>de </a:t>
                      </a:r>
                      <a:r>
                        <a:rPr lang="es-419" sz="1000" b="1" i="1" u="none" dirty="0" smtClean="0">
                          <a:solidFill>
                            <a:schemeClr val="tx1"/>
                          </a:solidFill>
                          <a:latin typeface="Calibri" panose="020F0502020204030204" pitchFamily="34" charset="0"/>
                          <a:cs typeface="Helvetica" pitchFamily="34" charset="0"/>
                        </a:rPr>
                        <a:t>Se agrieta </a:t>
                      </a:r>
                      <a:r>
                        <a:rPr lang="es-419" sz="1000" b="0" i="0" u="none" dirty="0" smtClean="0">
                          <a:solidFill>
                            <a:schemeClr val="tx1"/>
                          </a:solidFill>
                          <a:latin typeface="Calibri" panose="020F0502020204030204" pitchFamily="34" charset="0"/>
                          <a:cs typeface="Helvetica" pitchFamily="34" charset="0"/>
                        </a:rPr>
                        <a:t>y</a:t>
                      </a:r>
                      <a:r>
                        <a:rPr lang="es-419" sz="1000" b="1" i="1" u="none" dirty="0" smtClean="0">
                          <a:solidFill>
                            <a:schemeClr val="tx1"/>
                          </a:solidFill>
                          <a:latin typeface="Calibri" panose="020F0502020204030204" pitchFamily="34" charset="0"/>
                          <a:cs typeface="Helvetica" pitchFamily="34" charset="0"/>
                        </a:rPr>
                        <a:t> El </a:t>
                      </a:r>
                      <a:r>
                        <a:rPr lang="es-419" sz="1000" b="1" i="1" u="none" dirty="0" err="1" smtClean="0">
                          <a:solidFill>
                            <a:schemeClr val="tx1"/>
                          </a:solidFill>
                          <a:latin typeface="Calibri" panose="020F0502020204030204" pitchFamily="34" charset="0"/>
                          <a:cs typeface="Helvetica" pitchFamily="34" charset="0"/>
                        </a:rPr>
                        <a:t>Rift</a:t>
                      </a:r>
                      <a:r>
                        <a:rPr lang="es-419" sz="1000" b="1" i="1" u="none" dirty="0" smtClean="0">
                          <a:solidFill>
                            <a:schemeClr val="tx1"/>
                          </a:solidFill>
                          <a:latin typeface="Calibri" panose="020F0502020204030204" pitchFamily="34" charset="0"/>
                          <a:cs typeface="Helvetica" pitchFamily="34" charset="0"/>
                        </a:rPr>
                        <a:t> de África Oriental</a:t>
                      </a:r>
                      <a:r>
                        <a:rPr lang="es-419" sz="1000" b="0" u="none" dirty="0" smtClean="0">
                          <a:solidFill>
                            <a:schemeClr val="tx1"/>
                          </a:solidFill>
                          <a:latin typeface="Calibri" panose="020F0502020204030204" pitchFamily="34" charset="0"/>
                          <a:cs typeface="Helvetica" pitchFamily="34" charset="0"/>
                        </a:rPr>
                        <a:t>  para explicar las placas tectónicas?</a:t>
                      </a:r>
                      <a:r>
                        <a:rPr lang="es-419" sz="1000" b="0" u="none" baseline="0" dirty="0" smtClean="0">
                          <a:solidFill>
                            <a:schemeClr val="tx1"/>
                          </a:solidFill>
                          <a:latin typeface="Calibri" panose="020F0502020204030204" pitchFamily="34" charset="0"/>
                          <a:cs typeface="Helvetica" pitchFamily="34" charset="0"/>
                        </a:rPr>
                        <a:t>  </a:t>
                      </a:r>
                      <a:r>
                        <a:rPr kumimoji="0" lang="es-419" sz="10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RI.6.9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55977">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s-419" sz="1000" b="0" u="none" baseline="0" dirty="0" smtClean="0">
                          <a:solidFill>
                            <a:schemeClr val="tx1"/>
                          </a:solidFill>
                          <a:latin typeface="Calibri" panose="020F0502020204030204" pitchFamily="34" charset="0"/>
                          <a:cs typeface="Calibri"/>
                        </a:rPr>
                        <a:t>¿Cuánto tiempo se necesita para que se forme un nuevo océano? ¿Cómo el autor de </a:t>
                      </a:r>
                      <a:r>
                        <a:rPr lang="es-419" sz="1000" b="1" i="1" u="none" baseline="0" dirty="0" smtClean="0">
                          <a:solidFill>
                            <a:schemeClr val="tx1"/>
                          </a:solidFill>
                          <a:latin typeface="Calibri" panose="020F0502020204030204" pitchFamily="34" charset="0"/>
                          <a:cs typeface="Calibri"/>
                        </a:rPr>
                        <a:t>Se agrieta </a:t>
                      </a:r>
                      <a:r>
                        <a:rPr lang="es-419" sz="1000" b="0" u="none" baseline="0" dirty="0" smtClean="0">
                          <a:solidFill>
                            <a:schemeClr val="tx1"/>
                          </a:solidFill>
                          <a:latin typeface="Calibri" panose="020F0502020204030204" pitchFamily="34" charset="0"/>
                          <a:cs typeface="Calibri"/>
                        </a:rPr>
                        <a:t>transmite esta información?  Utiliza ejemplos y citas del texto. </a:t>
                      </a:r>
                      <a:r>
                        <a:rPr kumimoji="0" lang="es-419" sz="1000" b="0" i="0" u="none" strike="noStrike" kern="1200" cap="none" spc="0" normalizeH="0" baseline="0" noProof="0" dirty="0" smtClean="0">
                          <a:ln>
                            <a:noFill/>
                          </a:ln>
                          <a:solidFill>
                            <a:schemeClr val="tx1"/>
                          </a:solidFill>
                          <a:effectLst/>
                          <a:uLnTx/>
                          <a:uFillTx/>
                          <a:latin typeface="Calibri" panose="020F0502020204030204" pitchFamily="34" charset="0"/>
                          <a:ea typeface="Times New Roman"/>
                          <a:cs typeface="Times New Roman"/>
                        </a:rPr>
                        <a:t>RI.6.6</a:t>
                      </a:r>
                    </a:p>
                  </a:txBody>
                  <a:tcPr marL="97155" marR="97155" marT="47897" marB="47897" anchor="ctr">
                    <a:solidFill>
                      <a:schemeClr val="bg1"/>
                    </a:solidFill>
                  </a:tcPr>
                </a:tc>
                <a:tc hMerge="1">
                  <a:txBody>
                    <a:bodyPr/>
                    <a:lstStyle/>
                    <a:p>
                      <a:endParaRPr lang="en-US"/>
                    </a:p>
                  </a:txBody>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29550">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u="none" baseline="0" dirty="0" smtClean="0">
                          <a:solidFill>
                            <a:schemeClr val="tx1"/>
                          </a:solidFill>
                          <a:latin typeface="Calibri" panose="020F0502020204030204" pitchFamily="34" charset="0"/>
                        </a:rPr>
                        <a:t>¿Qué texto explica con mayor detalle cómo se mueven las placas tectónicas que están afectando a África? </a:t>
                      </a:r>
                      <a:r>
                        <a:rPr lang="es-419" sz="1000" b="0" u="none" baseline="0" dirty="0" smtClean="0">
                          <a:solidFill>
                            <a:schemeClr val="tx1"/>
                          </a:solidFill>
                          <a:latin typeface="Calibri" panose="020F0502020204030204" pitchFamily="34" charset="0"/>
                          <a:cs typeface="Calibri"/>
                        </a:rPr>
                        <a:t>Usa ejemplos de </a:t>
                      </a:r>
                      <a:r>
                        <a:rPr lang="es-419" sz="1000" b="1" i="1" u="none" dirty="0" smtClean="0">
                          <a:solidFill>
                            <a:schemeClr val="tx1"/>
                          </a:solidFill>
                          <a:latin typeface="Calibri" panose="020F0502020204030204" pitchFamily="34" charset="0"/>
                          <a:cs typeface="Calibri"/>
                        </a:rPr>
                        <a:t>Se agrieta</a:t>
                      </a:r>
                      <a:r>
                        <a:rPr lang="es-419" sz="1000" b="1" i="0" u="none" dirty="0" smtClean="0">
                          <a:solidFill>
                            <a:schemeClr val="tx1"/>
                          </a:solidFill>
                          <a:latin typeface="Calibri" panose="020F0502020204030204" pitchFamily="34" charset="0"/>
                          <a:cs typeface="Calibri"/>
                        </a:rPr>
                        <a:t> </a:t>
                      </a:r>
                      <a:r>
                        <a:rPr lang="es-419" sz="1000" b="0" u="none" baseline="0" dirty="0" smtClean="0">
                          <a:solidFill>
                            <a:schemeClr val="tx1"/>
                          </a:solidFill>
                          <a:latin typeface="Calibri" panose="020F0502020204030204" pitchFamily="34" charset="0"/>
                          <a:cs typeface="Calibri"/>
                        </a:rPr>
                        <a:t>y</a:t>
                      </a:r>
                      <a:r>
                        <a:rPr lang="es-419" sz="1000" b="1" u="none" baseline="0" dirty="0" smtClean="0">
                          <a:solidFill>
                            <a:schemeClr val="tx1"/>
                          </a:solidFill>
                          <a:latin typeface="Calibri" panose="020F0502020204030204" pitchFamily="34" charset="0"/>
                          <a:cs typeface="Calibri"/>
                        </a:rPr>
                        <a:t> </a:t>
                      </a:r>
                      <a:r>
                        <a:rPr lang="es-419" sz="1000" b="1" i="1" u="none" dirty="0" smtClean="0">
                          <a:solidFill>
                            <a:schemeClr val="tx1"/>
                          </a:solidFill>
                          <a:latin typeface="Calibri" panose="020F0502020204030204" pitchFamily="34" charset="0"/>
                          <a:cs typeface="Helvetica" pitchFamily="34" charset="0"/>
                        </a:rPr>
                        <a:t>El</a:t>
                      </a:r>
                      <a:r>
                        <a:rPr lang="es-419" sz="1000" b="1" i="1" u="none" baseline="0" dirty="0" smtClean="0">
                          <a:solidFill>
                            <a:schemeClr val="tx1"/>
                          </a:solidFill>
                          <a:latin typeface="Calibri" panose="020F0502020204030204" pitchFamily="34" charset="0"/>
                          <a:cs typeface="Helvetica" pitchFamily="34" charset="0"/>
                        </a:rPr>
                        <a:t> </a:t>
                      </a:r>
                      <a:r>
                        <a:rPr lang="es-419" sz="1000" b="1" i="1" u="none" baseline="0" dirty="0" err="1" smtClean="0">
                          <a:solidFill>
                            <a:schemeClr val="tx1"/>
                          </a:solidFill>
                          <a:latin typeface="Calibri" panose="020F0502020204030204" pitchFamily="34" charset="0"/>
                          <a:cs typeface="Helvetica" pitchFamily="34" charset="0"/>
                        </a:rPr>
                        <a:t>R</a:t>
                      </a:r>
                      <a:r>
                        <a:rPr lang="es-419" sz="1000" b="1" i="1" u="none" dirty="0" err="1" smtClean="0">
                          <a:solidFill>
                            <a:schemeClr val="tx1"/>
                          </a:solidFill>
                          <a:latin typeface="Calibri" panose="020F0502020204030204" pitchFamily="34" charset="0"/>
                          <a:cs typeface="Helvetica" pitchFamily="34" charset="0"/>
                        </a:rPr>
                        <a:t>ift</a:t>
                      </a:r>
                      <a:r>
                        <a:rPr lang="es-419" sz="1000" b="1" i="1" u="none" dirty="0" smtClean="0">
                          <a:solidFill>
                            <a:schemeClr val="tx1"/>
                          </a:solidFill>
                          <a:latin typeface="Calibri" panose="020F0502020204030204" pitchFamily="34" charset="0"/>
                          <a:cs typeface="Helvetica" pitchFamily="34" charset="0"/>
                        </a:rPr>
                        <a:t> </a:t>
                      </a:r>
                      <a:r>
                        <a:rPr lang="es-419" sz="1000" b="1" i="1" u="none" dirty="0" smtClean="0">
                          <a:solidFill>
                            <a:schemeClr val="tx1"/>
                          </a:solidFill>
                          <a:latin typeface="Calibri" panose="020F0502020204030204" pitchFamily="34" charset="0"/>
                          <a:cs typeface="Calibri"/>
                        </a:rPr>
                        <a:t>de </a:t>
                      </a:r>
                      <a:r>
                        <a:rPr lang="es-419" sz="1000" b="1" i="1" u="none" dirty="0" smtClean="0">
                          <a:solidFill>
                            <a:schemeClr val="tx1"/>
                          </a:solidFill>
                          <a:latin typeface="Calibri" panose="020F0502020204030204" pitchFamily="34" charset="0"/>
                          <a:ea typeface="Times New Roman"/>
                          <a:cs typeface="Calibri"/>
                        </a:rPr>
                        <a:t>África Oriental</a:t>
                      </a:r>
                      <a:r>
                        <a:rPr kumimoji="0" lang="es-419" sz="10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RI.6.9</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3</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nvPr>
        </p:nvGraphicFramePr>
        <p:xfrm>
          <a:off x="368490" y="668579"/>
          <a:ext cx="7063755" cy="3600376"/>
        </p:xfrm>
        <a:graphic>
          <a:graphicData uri="http://schemas.openxmlformats.org/drawingml/2006/table">
            <a:tbl>
              <a:tblPr firstRow="1" bandRow="1">
                <a:tableStyleId>{5940675A-B579-460E-94D1-54222C63F5DA}</a:tableStyleId>
              </a:tblPr>
              <a:tblGrid>
                <a:gridCol w="457420"/>
                <a:gridCol w="4779760"/>
                <a:gridCol w="463826"/>
                <a:gridCol w="490330"/>
                <a:gridCol w="450574"/>
                <a:gridCol w="421845"/>
              </a:tblGrid>
              <a:tr h="330491">
                <a:tc gridSpan="6">
                  <a:txBody>
                    <a:bodyPr/>
                    <a:lstStyle/>
                    <a:p>
                      <a:pPr algn="ctr">
                        <a:lnSpc>
                          <a:spcPct val="100000"/>
                        </a:lnSpc>
                        <a:spcAft>
                          <a:spcPts val="0"/>
                        </a:spcAft>
                      </a:pPr>
                      <a:r>
                        <a:rPr lang="es-419" sz="1500" b="1" dirty="0" smtClean="0"/>
                        <a:t>Texto literario</a:t>
                      </a:r>
                      <a:endParaRPr lang="es-419"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43930">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dirty="0" smtClean="0">
                          <a:solidFill>
                            <a:prstClr val="black"/>
                          </a:solidFill>
                          <a:latin typeface="Calibri" panose="020F0502020204030204" pitchFamily="34" charset="0"/>
                          <a:cs typeface="Helvetica" pitchFamily="34" charset="0"/>
                        </a:rPr>
                        <a:t>¿Qué información fue la razón más probable para que los estudiantes cambiaran la manera de ver los simulacros de terremotos? </a:t>
                      </a:r>
                      <a:r>
                        <a:rPr kumimoji="0" lang="es-419" sz="10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RL.6.3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0536">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0" dirty="0" smtClean="0">
                          <a:latin typeface="Calibri" panose="020F0502020204030204" pitchFamily="34" charset="0"/>
                          <a:cs typeface="Helvetica" pitchFamily="34" charset="0"/>
                        </a:rPr>
                        <a:t>¿Qué acontecimientos llevaron a los geólogos a la conclusión de que las placas africana y arábiga se estaban separando? Selecciona todas las que correspondan</a:t>
                      </a:r>
                      <a:r>
                        <a:rPr kumimoji="0" lang="es-419" sz="10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  RL.6.3 (Ambas deben estar correctas.)</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dirty="0" smtClean="0">
                          <a:solidFill>
                            <a:prstClr val="black"/>
                          </a:solidFill>
                          <a:latin typeface="Calibri" panose="020F0502020204030204" pitchFamily="34" charset="0"/>
                          <a:cs typeface="Helvetica" pitchFamily="34" charset="0"/>
                        </a:rPr>
                        <a:t>¿Cuál fue el principal propósito del autor para escribir el texto </a:t>
                      </a:r>
                      <a:r>
                        <a:rPr lang="es-419" sz="1000" b="1" i="1" u="none" dirty="0" smtClean="0">
                          <a:solidFill>
                            <a:prstClr val="black"/>
                          </a:solidFill>
                          <a:latin typeface="Calibri" panose="020F0502020204030204" pitchFamily="34" charset="0"/>
                          <a:cs typeface="Helvetica" pitchFamily="34" charset="0"/>
                        </a:rPr>
                        <a:t>Simulacro de  terremoto</a:t>
                      </a:r>
                      <a:r>
                        <a:rPr lang="es-419" sz="1000" b="1" dirty="0" smtClean="0">
                          <a:solidFill>
                            <a:prstClr val="black"/>
                          </a:solidFill>
                          <a:latin typeface="Calibri" panose="020F0502020204030204" pitchFamily="34" charset="0"/>
                          <a:cs typeface="Helvetica" pitchFamily="34" charset="0"/>
                        </a:rPr>
                        <a:t>?</a:t>
                      </a:r>
                      <a:r>
                        <a:rPr lang="es-419" sz="1000" dirty="0" smtClean="0">
                          <a:solidFill>
                            <a:prstClr val="black"/>
                          </a:solidFill>
                          <a:latin typeface="Calibri" panose="020F0502020204030204" pitchFamily="34" charset="0"/>
                          <a:cs typeface="Helvetica" pitchFamily="34" charset="0"/>
                        </a:rPr>
                        <a:t>  </a:t>
                      </a:r>
                      <a:r>
                        <a:rPr lang="es-419" sz="1000" b="0" u="none" dirty="0" smtClean="0">
                          <a:effectLst/>
                          <a:latin typeface="Calibri" panose="020F0502020204030204" pitchFamily="34" charset="0"/>
                          <a:ea typeface="Calibri"/>
                          <a:cs typeface="Helvetica"/>
                        </a:rPr>
                        <a:t>RL.6.6</a:t>
                      </a:r>
                      <a:endParaRPr lang="es-419" sz="1000" b="0" u="none" dirty="0" smtClean="0">
                        <a:solidFill>
                          <a:srgbClr val="000000"/>
                        </a:solidFill>
                        <a:effectLst/>
                        <a:latin typeface="Calibri" panose="020F0502020204030204" pitchFamily="34" charset="0"/>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1348">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0" dirty="0" smtClean="0">
                          <a:latin typeface="Calibri" panose="020F0502020204030204" pitchFamily="34" charset="0"/>
                          <a:cs typeface="Helvetica" pitchFamily="34" charset="0"/>
                        </a:rPr>
                        <a:t>¿Cómo influye en el texto la información objetiva (hechos) que la  maestra ofrece acerca de los terremotos?</a:t>
                      </a:r>
                      <a:r>
                        <a:rPr lang="es-419" sz="1000" b="0" baseline="0" dirty="0" smtClean="0">
                          <a:latin typeface="Calibri" panose="020F0502020204030204" pitchFamily="34" charset="0"/>
                          <a:cs typeface="Helvetica" pitchFamily="34" charset="0"/>
                        </a:rPr>
                        <a:t>  </a:t>
                      </a:r>
                      <a:r>
                        <a:rPr lang="es-419" sz="1000" b="0" u="none" dirty="0" smtClean="0">
                          <a:solidFill>
                            <a:srgbClr val="000000"/>
                          </a:solidFill>
                          <a:effectLst/>
                          <a:latin typeface="Calibri" panose="020F0502020204030204" pitchFamily="34" charset="0"/>
                          <a:ea typeface="Times New Roman"/>
                          <a:cs typeface="Times New Roman"/>
                        </a:rPr>
                        <a:t>RL.6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17954">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dirty="0" smtClean="0">
                          <a:solidFill>
                            <a:prstClr val="black"/>
                          </a:solidFill>
                          <a:latin typeface="Calibri" panose="020F0502020204030204" pitchFamily="34" charset="0"/>
                          <a:cs typeface="Helvetica" pitchFamily="34" charset="0"/>
                        </a:rPr>
                        <a:t>¿Cómo son diferentes los propósitos de los textos, </a:t>
                      </a:r>
                      <a:r>
                        <a:rPr lang="es-419" sz="1000" b="1" i="1" u="none" dirty="0" smtClean="0">
                          <a:solidFill>
                            <a:prstClr val="black"/>
                          </a:solidFill>
                          <a:latin typeface="Calibri" panose="020F0502020204030204" pitchFamily="34" charset="0"/>
                          <a:cs typeface="Helvetica" pitchFamily="34" charset="0"/>
                        </a:rPr>
                        <a:t>Simulacro de terremoto</a:t>
                      </a:r>
                      <a:r>
                        <a:rPr lang="es-419" sz="1000" b="1" u="none" dirty="0" smtClean="0">
                          <a:solidFill>
                            <a:prstClr val="black"/>
                          </a:solidFill>
                          <a:latin typeface="Calibri" panose="020F0502020204030204" pitchFamily="34" charset="0"/>
                          <a:cs typeface="Helvetica" pitchFamily="34" charset="0"/>
                        </a:rPr>
                        <a:t> </a:t>
                      </a:r>
                      <a:r>
                        <a:rPr lang="es-419" sz="1000" b="0" dirty="0" smtClean="0">
                          <a:solidFill>
                            <a:prstClr val="black"/>
                          </a:solidFill>
                          <a:latin typeface="Calibri" panose="020F0502020204030204" pitchFamily="34" charset="0"/>
                          <a:cs typeface="Helvetica" pitchFamily="34" charset="0"/>
                        </a:rPr>
                        <a:t>y </a:t>
                      </a:r>
                      <a:r>
                        <a:rPr lang="es-419" sz="1000" b="1" i="1" u="none" dirty="0" smtClean="0">
                          <a:solidFill>
                            <a:prstClr val="black"/>
                          </a:solidFill>
                          <a:latin typeface="Calibri" panose="020F0502020204030204" pitchFamily="34" charset="0"/>
                          <a:cs typeface="Helvetica" pitchFamily="34" charset="0"/>
                        </a:rPr>
                        <a:t>Se agrieta</a:t>
                      </a:r>
                      <a:r>
                        <a:rPr lang="es-419" sz="1000" b="0" dirty="0" smtClean="0">
                          <a:solidFill>
                            <a:prstClr val="black"/>
                          </a:solidFill>
                          <a:latin typeface="Calibri" panose="020F0502020204030204" pitchFamily="34" charset="0"/>
                          <a:cs typeface="Helvetica" pitchFamily="34" charset="0"/>
                        </a:rPr>
                        <a:t>? </a:t>
                      </a:r>
                      <a:r>
                        <a:rPr kumimoji="0" lang="es-419" sz="10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a:cs typeface="Times New Roman"/>
                        </a:rPr>
                        <a:t>RL.6.9</a:t>
                      </a:r>
                      <a:endParaRPr lang="es-419" sz="1000" b="0" dirty="0" smtClean="0">
                        <a:solidFill>
                          <a:srgbClr val="000000"/>
                        </a:solidFill>
                        <a:effectLst/>
                        <a:latin typeface="Calibri" panose="020F0502020204030204" pitchFamily="34" charset="0"/>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07144">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dirty="0" smtClean="0">
                          <a:solidFill>
                            <a:prstClr val="black"/>
                          </a:solidFill>
                          <a:latin typeface="Calibri" panose="020F0502020204030204" pitchFamily="34" charset="0"/>
                          <a:cs typeface="Helvetica" pitchFamily="34" charset="0"/>
                        </a:rPr>
                        <a:t>Debido a la información sobre los terremotos en </a:t>
                      </a:r>
                      <a:r>
                        <a:rPr lang="es-419" sz="1000" b="1" i="1" u="none" dirty="0" smtClean="0">
                          <a:solidFill>
                            <a:prstClr val="black"/>
                          </a:solidFill>
                          <a:latin typeface="Calibri" panose="020F0502020204030204" pitchFamily="34" charset="0"/>
                          <a:cs typeface="Helvetica" pitchFamily="34" charset="0"/>
                        </a:rPr>
                        <a:t>El </a:t>
                      </a:r>
                      <a:r>
                        <a:rPr lang="es-419" sz="1000" b="1" i="1" u="none" dirty="0" err="1" smtClean="0">
                          <a:solidFill>
                            <a:prstClr val="black"/>
                          </a:solidFill>
                          <a:latin typeface="Calibri" panose="020F0502020204030204" pitchFamily="34" charset="0"/>
                          <a:cs typeface="Helvetica" pitchFamily="34" charset="0"/>
                        </a:rPr>
                        <a:t>Rift</a:t>
                      </a:r>
                      <a:r>
                        <a:rPr lang="es-419" sz="1000" b="1" i="1" u="none" dirty="0" smtClean="0">
                          <a:solidFill>
                            <a:prstClr val="black"/>
                          </a:solidFill>
                          <a:latin typeface="Calibri" panose="020F0502020204030204" pitchFamily="34" charset="0"/>
                          <a:cs typeface="Helvetica" pitchFamily="34" charset="0"/>
                        </a:rPr>
                        <a:t> de África oriental </a:t>
                      </a:r>
                      <a:r>
                        <a:rPr lang="es-419" sz="1000" b="0" dirty="0" smtClean="0">
                          <a:solidFill>
                            <a:prstClr val="black"/>
                          </a:solidFill>
                          <a:latin typeface="Calibri" panose="020F0502020204030204" pitchFamily="34" charset="0"/>
                          <a:cs typeface="Helvetica" pitchFamily="34" charset="0"/>
                        </a:rPr>
                        <a:t>y </a:t>
                      </a:r>
                      <a:r>
                        <a:rPr lang="es-419" sz="1000" b="1" i="1" u="none" strike="noStrike" cap="none" dirty="0" smtClean="0">
                          <a:solidFill>
                            <a:prstClr val="black"/>
                          </a:solidFill>
                          <a:latin typeface="Calibri" panose="020F0502020204030204" pitchFamily="34" charset="0"/>
                          <a:ea typeface="+mn-ea"/>
                          <a:cs typeface="Helvetica" pitchFamily="34" charset="0"/>
                          <a:sym typeface="Arial"/>
                        </a:rPr>
                        <a:t>Simulacros de terremoto</a:t>
                      </a:r>
                      <a:r>
                        <a:rPr lang="es-419" sz="1000" b="0" dirty="0" smtClean="0">
                          <a:solidFill>
                            <a:prstClr val="black"/>
                          </a:solidFill>
                          <a:latin typeface="Calibri" panose="020F0502020204030204" pitchFamily="34" charset="0"/>
                          <a:cs typeface="Helvetica" pitchFamily="34" charset="0"/>
                        </a:rPr>
                        <a:t>, ¿qué puedes concluir acerca de qué cambios los terremotos pueden causar en la tierra?</a:t>
                      </a:r>
                      <a:r>
                        <a:rPr lang="es-419" sz="1000" b="0" baseline="0" dirty="0" smtClean="0">
                          <a:solidFill>
                            <a:prstClr val="black"/>
                          </a:solidFill>
                          <a:latin typeface="Calibri" panose="020F0502020204030204" pitchFamily="34" charset="0"/>
                          <a:cs typeface="Helvetica" pitchFamily="34" charset="0"/>
                        </a:rPr>
                        <a:t>  </a:t>
                      </a:r>
                      <a:r>
                        <a:rPr kumimoji="0" lang="es-419" sz="10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a:cs typeface="Times New Roman"/>
                        </a:rPr>
                        <a:t>RL.6.9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59177">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Explica cómo el punto de vista de los estudiantes se desarrolla a través del pasaje </a:t>
                      </a:r>
                      <a:r>
                        <a:rPr kumimoji="0" lang="es-419" sz="1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Simulacro de terremoto</a:t>
                      </a:r>
                      <a:r>
                        <a:rPr kumimoji="0" lang="es-419" sz="1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r>
                        <a:rPr kumimoji="0" lang="es-419"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Utiliza ejemplos del pasaje en tu explicación. </a:t>
                      </a:r>
                      <a:r>
                        <a:rPr kumimoji="0" lang="es-419" sz="10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a:cs typeface="Times New Roman"/>
                        </a:rPr>
                        <a:t>RL.6.6</a:t>
                      </a:r>
                    </a:p>
                  </a:txBody>
                  <a:tcPr marL="97155" marR="97155" marT="47897" marB="47897" anchor="ctr">
                    <a:solidFill>
                      <a:schemeClr val="bg1"/>
                    </a:solidFill>
                  </a:tcPr>
                </a:tc>
                <a:tc hMerge="1">
                  <a:txBody>
                    <a:bodyPr/>
                    <a:lstStyle/>
                    <a:p>
                      <a:pPr algn="ct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378926">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dirty="0" smtClean="0">
                          <a:latin typeface="Calibri" panose="020F0502020204030204" pitchFamily="34" charset="0"/>
                          <a:cs typeface="Helvetica" panose="020B0604020202020204" pitchFamily="34" charset="0"/>
                        </a:rPr>
                        <a:t>Debido a que la información en estos tres pasajes habla de cómo la Tierra está cambiando físicamente, ¿qué puedes concluir acerca de cómo se vería la Tierra en el futuro?</a:t>
                      </a:r>
                      <a:r>
                        <a:rPr kumimoji="0" lang="es-419" sz="10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 RL.6.9</a:t>
                      </a:r>
                      <a:endParaRPr lang="es-419" sz="1000" b="0" dirty="0" smtClean="0">
                        <a:effectLst/>
                        <a:latin typeface="Calibri" panose="020F0502020204030204" pitchFamily="34" charset="0"/>
                        <a:ea typeface="Calibri"/>
                        <a:cs typeface="Times New Roman"/>
                      </a:endParaRP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n-US"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n-US"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33400" y="297755"/>
            <a:ext cx="6898846" cy="405078"/>
          </a:xfrm>
          <a:prstGeom prst="rect">
            <a:avLst/>
          </a:prstGeom>
          <a:noFill/>
        </p:spPr>
        <p:txBody>
          <a:bodyPr wrap="square" lIns="96359" tIns="48180" rIns="96359" bIns="48180" rtlCol="0">
            <a:spAutoFit/>
          </a:bodyPr>
          <a:lstStyle/>
          <a:p>
            <a:r>
              <a:rPr lang="es-MX" sz="1000" b="1" dirty="0"/>
              <a:t>Puntuación del estudiante: </a:t>
            </a:r>
            <a:r>
              <a:rPr lang="es-MX" sz="1000" dirty="0"/>
              <a:t>Colorea la casilla de verde si tu respuesta estaba correcta. </a:t>
            </a:r>
            <a:endParaRPr lang="es-MX" sz="1000" dirty="0" smtClean="0"/>
          </a:p>
          <a:p>
            <a:r>
              <a:rPr lang="es-MX" sz="1000" dirty="0"/>
              <a:t> </a:t>
            </a:r>
            <a:r>
              <a:rPr lang="es-MX" sz="1000" dirty="0" smtClean="0"/>
              <a:t>                                              Colorea </a:t>
            </a:r>
            <a:r>
              <a:rPr lang="es-MX" sz="1000" dirty="0"/>
              <a:t>la casilla de rojo si tu respuesta estaba  incorrecta. </a:t>
            </a:r>
          </a:p>
        </p:txBody>
      </p:sp>
      <p:sp>
        <p:nvSpPr>
          <p:cNvPr id="6" name="Curved Down Arrow 5"/>
          <p:cNvSpPr/>
          <p:nvPr/>
        </p:nvSpPr>
        <p:spPr>
          <a:xfrm rot="1019646">
            <a:off x="6221950" y="4791333"/>
            <a:ext cx="870495" cy="2917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6116314" y="751280"/>
            <a:ext cx="852958" cy="3075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Tree>
    <p:extLst>
      <p:ext uri="{BB962C8B-B14F-4D97-AF65-F5344CB8AC3E}">
        <p14:creationId xmlns:p14="http://schemas.microsoft.com/office/powerpoint/2010/main" val="1081622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51460"/>
            <a:ext cx="7162800" cy="9694962"/>
          </a:xfrm>
          <a:prstGeom prst="rect">
            <a:avLst/>
          </a:prstGeom>
          <a:noFill/>
        </p:spPr>
        <p:txBody>
          <a:bodyPr wrap="square" rtlCol="0">
            <a:spAutoFit/>
          </a:bodyPr>
          <a:lstStyle/>
          <a:p>
            <a:r>
              <a:rPr lang="es-MX" sz="1400" b="1" dirty="0" smtClean="0">
                <a:solidFill>
                  <a:prstClr val="black"/>
                </a:solidFill>
              </a:rPr>
              <a:t>Actividad</a:t>
            </a:r>
            <a:r>
              <a:rPr lang="es-MX" sz="1540" b="1" dirty="0" smtClean="0">
                <a:solidFill>
                  <a:prstClr val="black"/>
                </a:solidFill>
              </a:rPr>
              <a:t>: </a:t>
            </a:r>
            <a:r>
              <a:rPr lang="es-MX" sz="1600" i="1" dirty="0" smtClean="0">
                <a:solidFill>
                  <a:prstClr val="black"/>
                </a:solidFill>
              </a:rPr>
              <a:t>Pangea </a:t>
            </a:r>
            <a:r>
              <a:rPr lang="es-MX" sz="1320" i="1" dirty="0" smtClean="0"/>
              <a:t>continuación…</a:t>
            </a:r>
          </a:p>
          <a:p>
            <a:pPr defTabSz="1005840"/>
            <a:endParaRPr lang="es-MX" sz="1320" i="1" dirty="0" smtClean="0">
              <a:solidFill>
                <a:prstClr val="black"/>
              </a:solidFill>
            </a:endParaRPr>
          </a:p>
          <a:p>
            <a:pPr defTabSz="1005840"/>
            <a:r>
              <a:rPr lang="es-MX" sz="1320" b="1" dirty="0" smtClean="0">
                <a:solidFill>
                  <a:prstClr val="black"/>
                </a:solidFill>
              </a:rPr>
              <a:t>El facilitador dice: </a:t>
            </a:r>
            <a:r>
              <a:rPr lang="es-MX" sz="1320" i="1" dirty="0" smtClean="0">
                <a:solidFill>
                  <a:prstClr val="black"/>
                </a:solidFill>
              </a:rPr>
              <a:t>Una </a:t>
            </a:r>
            <a:r>
              <a:rPr lang="es-MX" sz="1320" i="1" dirty="0">
                <a:solidFill>
                  <a:prstClr val="black"/>
                </a:solidFill>
              </a:rPr>
              <a:t>teoría científica muy </a:t>
            </a:r>
            <a:r>
              <a:rPr lang="es-MX" sz="1320" i="1" dirty="0" smtClean="0">
                <a:solidFill>
                  <a:prstClr val="black"/>
                </a:solidFill>
              </a:rPr>
              <a:t>aceptada es sobre las placas tectónicas. Alfred </a:t>
            </a:r>
            <a:r>
              <a:rPr lang="es-MX" sz="1320" i="1" dirty="0" err="1" smtClean="0">
                <a:solidFill>
                  <a:prstClr val="black"/>
                </a:solidFill>
              </a:rPr>
              <a:t>Wegener</a:t>
            </a:r>
            <a:r>
              <a:rPr lang="es-MX" sz="1320" i="1" dirty="0" smtClean="0">
                <a:solidFill>
                  <a:prstClr val="black"/>
                </a:solidFill>
              </a:rPr>
              <a:t> fue un científico que creía que grandes masas de tierra (continentes) se mueven a lo largo de largos períodos de tiempo. Estos continentes están en constante movimiento, mientras se encuentran en la parte superior de la corteza terrestre, también conocida como placas tectónicas. Alfred </a:t>
            </a:r>
            <a:r>
              <a:rPr lang="es-MX" sz="1320" i="1" dirty="0" err="1" smtClean="0">
                <a:solidFill>
                  <a:prstClr val="black"/>
                </a:solidFill>
              </a:rPr>
              <a:t>Wegener</a:t>
            </a:r>
            <a:r>
              <a:rPr lang="es-MX" sz="1320" i="1" dirty="0" smtClean="0">
                <a:solidFill>
                  <a:prstClr val="black"/>
                </a:solidFill>
              </a:rPr>
              <a:t> </a:t>
            </a:r>
            <a:r>
              <a:rPr lang="es-MX" sz="1320" i="1" dirty="0" err="1" smtClean="0">
                <a:solidFill>
                  <a:prstClr val="black"/>
                </a:solidFill>
              </a:rPr>
              <a:t>creyá</a:t>
            </a:r>
            <a:r>
              <a:rPr lang="es-MX" sz="1320" i="1" dirty="0" smtClean="0">
                <a:solidFill>
                  <a:prstClr val="black"/>
                </a:solidFill>
              </a:rPr>
              <a:t> que en algún momento, hace cientos de millones de años, existió un </a:t>
            </a:r>
            <a:r>
              <a:rPr lang="es-MX" sz="1320" i="1" dirty="0" err="1" smtClean="0">
                <a:solidFill>
                  <a:prstClr val="black"/>
                </a:solidFill>
              </a:rPr>
              <a:t>supercontinente</a:t>
            </a:r>
            <a:r>
              <a:rPr lang="es-MX" sz="1320" i="1" dirty="0" smtClean="0">
                <a:solidFill>
                  <a:prstClr val="black"/>
                </a:solidFill>
              </a:rPr>
              <a:t>, al que llamó Pangea. El creyó, que con el tiempo Pangea se dividió y las diferentes partes se separaron unas de otras. Los científicos comenzaron a buscar pruebas para respaldar sus afirmaciones y encontraron evidencia suficiente para aceptarlo como una teoría. En esta actividad podrás explorar algunos de los elementos de prueba que los científicos utilizaron para respaldar esa teoría. </a:t>
            </a:r>
          </a:p>
          <a:p>
            <a:pPr defTabSz="1005840"/>
            <a:endParaRPr lang="es-MX" sz="1320" dirty="0" smtClean="0">
              <a:solidFill>
                <a:prstClr val="black"/>
              </a:solidFill>
            </a:endParaRPr>
          </a:p>
          <a:p>
            <a:pPr defTabSz="1005840"/>
            <a:r>
              <a:rPr lang="es-MX" sz="1320" dirty="0" smtClean="0">
                <a:solidFill>
                  <a:prstClr val="black"/>
                </a:solidFill>
              </a:rPr>
              <a:t>[Reparta </a:t>
            </a:r>
            <a:r>
              <a:rPr lang="es-MX" sz="1320" i="1" dirty="0" smtClean="0">
                <a:solidFill>
                  <a:prstClr val="black"/>
                </a:solidFill>
              </a:rPr>
              <a:t>Clave para la hoja de evidencia de </a:t>
            </a:r>
            <a:r>
              <a:rPr lang="es-MX" sz="1320" i="1" dirty="0" err="1" smtClean="0">
                <a:solidFill>
                  <a:prstClr val="black"/>
                </a:solidFill>
              </a:rPr>
              <a:t>Wegener</a:t>
            </a:r>
            <a:r>
              <a:rPr lang="es-MX" sz="1320" i="1" dirty="0" smtClean="0">
                <a:solidFill>
                  <a:prstClr val="black"/>
                </a:solidFill>
              </a:rPr>
              <a:t> </a:t>
            </a:r>
            <a:r>
              <a:rPr lang="es-MX" sz="1320" dirty="0" smtClean="0">
                <a:solidFill>
                  <a:prstClr val="black"/>
                </a:solidFill>
              </a:rPr>
              <a:t>de USGS (1 por grupo): </a:t>
            </a:r>
            <a:r>
              <a:rPr lang="es-MX" sz="1320" dirty="0" smtClean="0">
                <a:solidFill>
                  <a:prstClr val="black"/>
                </a:solidFill>
                <a:hlinkClick r:id="rId2"/>
              </a:rPr>
              <a:t>http://volcanoes.usgs.gov/about/edu/dynamicplanet/wegener/puzzlelegend.pdf</a:t>
            </a:r>
            <a:r>
              <a:rPr lang="es-MX" sz="1320" dirty="0" smtClean="0">
                <a:solidFill>
                  <a:prstClr val="black"/>
                </a:solidFill>
              </a:rPr>
              <a:t> ]</a:t>
            </a:r>
          </a:p>
          <a:p>
            <a:pPr defTabSz="1005840"/>
            <a:endParaRPr lang="es-MX" sz="1320" dirty="0" smtClean="0">
              <a:solidFill>
                <a:prstClr val="black"/>
              </a:solidFill>
            </a:endParaRPr>
          </a:p>
          <a:p>
            <a:pPr defTabSz="1005840"/>
            <a:r>
              <a:rPr lang="es-MX" sz="1320" dirty="0" smtClean="0">
                <a:solidFill>
                  <a:prstClr val="black"/>
                </a:solidFill>
              </a:rPr>
              <a:t>[Muestre una copia de </a:t>
            </a:r>
            <a:r>
              <a:rPr lang="es-MX" sz="1320" i="1" dirty="0" smtClean="0">
                <a:solidFill>
                  <a:prstClr val="black"/>
                </a:solidFill>
              </a:rPr>
              <a:t>Clave para la hoja de pruebas de </a:t>
            </a:r>
            <a:r>
              <a:rPr lang="es-MX" sz="1320" i="1" dirty="0" err="1" smtClean="0">
                <a:solidFill>
                  <a:prstClr val="black"/>
                </a:solidFill>
              </a:rPr>
              <a:t>Wegener</a:t>
            </a:r>
            <a:r>
              <a:rPr lang="es-MX" sz="1320" i="1" dirty="0" smtClean="0">
                <a:solidFill>
                  <a:prstClr val="black"/>
                </a:solidFill>
              </a:rPr>
              <a:t> </a:t>
            </a:r>
            <a:r>
              <a:rPr lang="es-MX" sz="1320" dirty="0" smtClean="0">
                <a:solidFill>
                  <a:prstClr val="black"/>
                </a:solidFill>
              </a:rPr>
              <a:t>en la proyector de documentos y lean la información todos juntos. Usted puede leerlo utilizando algunas de las siguientes estrategias: leer en parejas, leer en voz alta llamando a  los estudiantes al azar</a:t>
            </a:r>
            <a:r>
              <a:rPr lang="es-MX" sz="1320" i="1" dirty="0" smtClean="0">
                <a:solidFill>
                  <a:prstClr val="black"/>
                </a:solidFill>
              </a:rPr>
              <a:t> (</a:t>
            </a:r>
            <a:r>
              <a:rPr lang="es-MX" sz="1320" i="1" dirty="0" err="1" smtClean="0">
                <a:solidFill>
                  <a:prstClr val="black"/>
                </a:solidFill>
              </a:rPr>
              <a:t>popcorn</a:t>
            </a:r>
            <a:r>
              <a:rPr lang="es-MX" sz="1320" i="1" dirty="0" smtClean="0">
                <a:solidFill>
                  <a:prstClr val="black"/>
                </a:solidFill>
              </a:rPr>
              <a:t>)</a:t>
            </a:r>
            <a:r>
              <a:rPr lang="es-MX" sz="1320" dirty="0" smtClean="0">
                <a:solidFill>
                  <a:prstClr val="black"/>
                </a:solidFill>
              </a:rPr>
              <a:t>, leer omitiendo palabras para que los estudiantes completen la palabra omitida </a:t>
            </a:r>
            <a:r>
              <a:rPr lang="es-MX" sz="1320" i="1" dirty="0" smtClean="0">
                <a:solidFill>
                  <a:prstClr val="black"/>
                </a:solidFill>
              </a:rPr>
              <a:t>(</a:t>
            </a:r>
            <a:r>
              <a:rPr lang="es-MX" sz="1320" i="1" dirty="0" err="1">
                <a:solidFill>
                  <a:prstClr val="black"/>
                </a:solidFill>
              </a:rPr>
              <a:t>c</a:t>
            </a:r>
            <a:r>
              <a:rPr lang="es-MX" sz="1320" i="1" dirty="0" err="1" smtClean="0">
                <a:solidFill>
                  <a:prstClr val="black"/>
                </a:solidFill>
              </a:rPr>
              <a:t>loze</a:t>
            </a:r>
            <a:r>
              <a:rPr lang="es-MX" sz="1320" i="1" dirty="0" smtClean="0">
                <a:solidFill>
                  <a:prstClr val="black"/>
                </a:solidFill>
              </a:rPr>
              <a:t>), </a:t>
            </a:r>
            <a:r>
              <a:rPr lang="es-MX" sz="1320" dirty="0" smtClean="0">
                <a:solidFill>
                  <a:prstClr val="black"/>
                </a:solidFill>
              </a:rPr>
              <a:t>leer todos en voz alta al mismo tiempo </a:t>
            </a:r>
            <a:r>
              <a:rPr lang="es-MX" sz="1320" i="1" dirty="0" smtClean="0">
                <a:solidFill>
                  <a:prstClr val="black"/>
                </a:solidFill>
              </a:rPr>
              <a:t>(</a:t>
            </a:r>
            <a:r>
              <a:rPr lang="es-MX" sz="1320" i="1" dirty="0" err="1" smtClean="0">
                <a:solidFill>
                  <a:prstClr val="black"/>
                </a:solidFill>
              </a:rPr>
              <a:t>choral</a:t>
            </a:r>
            <a:r>
              <a:rPr lang="es-MX" sz="1320" i="1" dirty="0" smtClean="0">
                <a:solidFill>
                  <a:prstClr val="black"/>
                </a:solidFill>
              </a:rPr>
              <a:t>), </a:t>
            </a:r>
            <a:r>
              <a:rPr lang="es-MX" sz="1320" dirty="0" smtClean="0">
                <a:solidFill>
                  <a:prstClr val="black"/>
                </a:solidFill>
              </a:rPr>
              <a:t>etc.]</a:t>
            </a:r>
            <a:r>
              <a:rPr lang="es-MX" sz="1320" i="1" dirty="0" smtClean="0">
                <a:solidFill>
                  <a:prstClr val="black"/>
                </a:solidFill>
              </a:rPr>
              <a:t> </a:t>
            </a:r>
            <a:endParaRPr lang="es-MX" sz="1320" dirty="0" smtClean="0">
              <a:solidFill>
                <a:prstClr val="black"/>
              </a:solidFill>
            </a:endParaRPr>
          </a:p>
          <a:p>
            <a:pPr defTabSz="1005840"/>
            <a:endParaRPr lang="es-MX" sz="1320" dirty="0" smtClean="0">
              <a:solidFill>
                <a:prstClr val="black"/>
              </a:solidFill>
            </a:endParaRPr>
          </a:p>
          <a:p>
            <a:pPr defTabSz="1005840"/>
            <a:r>
              <a:rPr lang="es-MX" sz="1320" dirty="0" smtClean="0">
                <a:solidFill>
                  <a:prstClr val="black"/>
                </a:solidFill>
              </a:rPr>
              <a:t>[Muestre  </a:t>
            </a:r>
            <a:r>
              <a:rPr lang="es-MX" sz="1320" i="1" dirty="0">
                <a:solidFill>
                  <a:prstClr val="black"/>
                </a:solidFill>
              </a:rPr>
              <a:t>Piezas del rompecabezas del estudiante de USGS </a:t>
            </a:r>
            <a:r>
              <a:rPr lang="es-MX" sz="1320" dirty="0" smtClean="0">
                <a:solidFill>
                  <a:prstClr val="black"/>
                </a:solidFill>
              </a:rPr>
              <a:t>en la cámara de documentos o reparta uno por grupo de: http</a:t>
            </a:r>
            <a:r>
              <a:rPr lang="es-MX" sz="1320" dirty="0" smtClean="0">
                <a:solidFill>
                  <a:prstClr val="black"/>
                </a:solidFill>
                <a:hlinkClick r:id="rId3"/>
              </a:rPr>
              <a:t>://volcanoes.usgs.gov/about/edu/dynamicplanet/wegener/puzzlepieces.pdf</a:t>
            </a:r>
            <a:r>
              <a:rPr lang="es-MX" sz="1320" dirty="0" smtClean="0">
                <a:solidFill>
                  <a:prstClr val="black"/>
                </a:solidFill>
              </a:rPr>
              <a:t>  ]</a:t>
            </a:r>
          </a:p>
          <a:p>
            <a:pPr defTabSz="1005840"/>
            <a:endParaRPr lang="es-MX" sz="1320" dirty="0" smtClean="0">
              <a:solidFill>
                <a:prstClr val="black"/>
              </a:solidFill>
            </a:endParaRPr>
          </a:p>
          <a:p>
            <a:pPr defTabSz="1005840"/>
            <a:r>
              <a:rPr lang="es-MX" sz="1320" b="1" dirty="0" smtClean="0">
                <a:solidFill>
                  <a:prstClr val="black"/>
                </a:solidFill>
              </a:rPr>
              <a:t>El facilitador dice: </a:t>
            </a:r>
            <a:r>
              <a:rPr lang="es-MX" sz="1320" i="1" dirty="0" smtClean="0">
                <a:solidFill>
                  <a:prstClr val="black"/>
                </a:solidFill>
              </a:rPr>
              <a:t>¿Qué notas acerca de las formas de las masas de tierra?</a:t>
            </a:r>
          </a:p>
          <a:p>
            <a:pPr defTabSz="1005840"/>
            <a:endParaRPr lang="es-MX" sz="1320" dirty="0" smtClean="0">
              <a:solidFill>
                <a:prstClr val="black"/>
              </a:solidFill>
            </a:endParaRPr>
          </a:p>
          <a:p>
            <a:pPr defTabSz="1005840"/>
            <a:r>
              <a:rPr lang="es-MX" sz="1320" dirty="0" smtClean="0">
                <a:solidFill>
                  <a:prstClr val="black"/>
                </a:solidFill>
              </a:rPr>
              <a:t>[Haga esto como una rápida discusión grupal.]</a:t>
            </a:r>
          </a:p>
          <a:p>
            <a:pPr defTabSz="1005840"/>
            <a:endParaRPr lang="es-MX" sz="1320" b="1" dirty="0" smtClean="0">
              <a:solidFill>
                <a:prstClr val="black"/>
              </a:solidFill>
            </a:endParaRPr>
          </a:p>
          <a:p>
            <a:pPr defTabSz="1005840"/>
            <a:r>
              <a:rPr lang="es-MX" sz="1320" b="1" dirty="0" smtClean="0">
                <a:solidFill>
                  <a:prstClr val="black"/>
                </a:solidFill>
              </a:rPr>
              <a:t>Posibles respuestas de los estudiantes</a:t>
            </a:r>
          </a:p>
          <a:p>
            <a:pPr marL="188595" indent="-188595" defTabSz="1005840">
              <a:buFont typeface="Arial" panose="020B0604020202020204" pitchFamily="34" charset="0"/>
              <a:buChar char="•"/>
            </a:pPr>
            <a:r>
              <a:rPr lang="es-MX" sz="1320" dirty="0" smtClean="0">
                <a:solidFill>
                  <a:prstClr val="black"/>
                </a:solidFill>
              </a:rPr>
              <a:t>Se ven como piezas de un rompecabezas que encajan entre sí.</a:t>
            </a:r>
          </a:p>
          <a:p>
            <a:pPr marL="188595" indent="-188595" defTabSz="1005840">
              <a:buFont typeface="Arial" panose="020B0604020202020204" pitchFamily="34" charset="0"/>
              <a:buChar char="•"/>
            </a:pPr>
            <a:r>
              <a:rPr lang="es-MX" sz="1320" dirty="0" smtClean="0">
                <a:solidFill>
                  <a:prstClr val="black"/>
                </a:solidFill>
              </a:rPr>
              <a:t>Una se parece a África.</a:t>
            </a:r>
          </a:p>
          <a:p>
            <a:pPr marL="188595" indent="-188595" defTabSz="1005840">
              <a:buFont typeface="Arial" panose="020B0604020202020204" pitchFamily="34" charset="0"/>
              <a:buChar char="•"/>
            </a:pPr>
            <a:r>
              <a:rPr lang="es-MX" sz="1320" dirty="0" smtClean="0">
                <a:solidFill>
                  <a:prstClr val="black"/>
                </a:solidFill>
              </a:rPr>
              <a:t>Otra se parece a América del Sur.</a:t>
            </a:r>
          </a:p>
          <a:p>
            <a:pPr marL="188595" indent="-188595" defTabSz="1005840">
              <a:buFont typeface="Arial" panose="020B0604020202020204" pitchFamily="34" charset="0"/>
              <a:buChar char="•"/>
            </a:pPr>
            <a:r>
              <a:rPr lang="es-MX" sz="1320" dirty="0" smtClean="0">
                <a:solidFill>
                  <a:prstClr val="black"/>
                </a:solidFill>
              </a:rPr>
              <a:t>Esa se parece a India.</a:t>
            </a:r>
          </a:p>
          <a:p>
            <a:pPr marL="188595" indent="-188595" defTabSz="1005840">
              <a:buFont typeface="Arial" panose="020B0604020202020204" pitchFamily="34" charset="0"/>
              <a:buChar char="•"/>
            </a:pPr>
            <a:endParaRPr lang="es-MX" sz="1320" b="1" dirty="0" smtClean="0">
              <a:solidFill>
                <a:prstClr val="black"/>
              </a:solidFill>
            </a:endParaRPr>
          </a:p>
          <a:p>
            <a:pPr defTabSz="1005840"/>
            <a:r>
              <a:rPr lang="es-MX" sz="1320" b="1" dirty="0" smtClean="0">
                <a:solidFill>
                  <a:prstClr val="black"/>
                </a:solidFill>
              </a:rPr>
              <a:t>El facilitador dice: </a:t>
            </a:r>
            <a:r>
              <a:rPr lang="es-MX" sz="1320" i="1" dirty="0" smtClean="0">
                <a:solidFill>
                  <a:prstClr val="black"/>
                </a:solidFill>
              </a:rPr>
              <a:t>¿Qué notas acerca de los fósiles? ¿Alguno de ellos parean/coinciden? Asegúrense de tener en cuenta que hay diferentes tipos de fósiles mostrados en las piezas del rompecabezas.</a:t>
            </a:r>
          </a:p>
          <a:p>
            <a:pPr defTabSz="1005840"/>
            <a:endParaRPr lang="es-MX" sz="1320" dirty="0" smtClean="0">
              <a:solidFill>
                <a:prstClr val="black"/>
              </a:solidFill>
            </a:endParaRPr>
          </a:p>
          <a:p>
            <a:pPr defTabSz="1005840"/>
            <a:r>
              <a:rPr lang="es-MX" sz="1320" dirty="0" smtClean="0">
                <a:solidFill>
                  <a:prstClr val="black"/>
                </a:solidFill>
              </a:rPr>
              <a:t>[</a:t>
            </a:r>
            <a:r>
              <a:rPr lang="es-MX" sz="1320" dirty="0">
                <a:solidFill>
                  <a:prstClr val="black"/>
                </a:solidFill>
              </a:rPr>
              <a:t>Permita  cinco minutos a </a:t>
            </a:r>
            <a:r>
              <a:rPr lang="es-MX" sz="1320" dirty="0" smtClean="0">
                <a:solidFill>
                  <a:prstClr val="black"/>
                </a:solidFill>
              </a:rPr>
              <a:t>los estudiantes para discutir y escribir sus ideas. Después de unos cinco minutos, pida a los estudiantes que compartan sus ideas con la clase. Pida a los estudiantes que compartan sus respuestas a la pregunta y escríbalas en el pizarrón.]</a:t>
            </a:r>
          </a:p>
          <a:p>
            <a:pPr defTabSz="1005840"/>
            <a:endParaRPr lang="es-MX" sz="1320" b="1" dirty="0" smtClean="0">
              <a:solidFill>
                <a:prstClr val="black"/>
              </a:solidFill>
            </a:endParaRPr>
          </a:p>
          <a:p>
            <a:pPr defTabSz="1005840"/>
            <a:r>
              <a:rPr lang="es-MX" sz="1320" b="1" dirty="0" smtClean="0">
                <a:solidFill>
                  <a:prstClr val="black"/>
                </a:solidFill>
              </a:rPr>
              <a:t>Respuestas de los estudiantes (</a:t>
            </a:r>
            <a:r>
              <a:rPr lang="es-MX" sz="1320" b="1" i="1" dirty="0" smtClean="0">
                <a:solidFill>
                  <a:prstClr val="black"/>
                </a:solidFill>
              </a:rPr>
              <a:t>sin guion</a:t>
            </a:r>
            <a:r>
              <a:rPr lang="es-MX" sz="1320" b="1" dirty="0" smtClean="0">
                <a:solidFill>
                  <a:prstClr val="black"/>
                </a:solidFill>
              </a:rPr>
              <a:t>)</a:t>
            </a:r>
          </a:p>
          <a:p>
            <a:pPr marL="188595" indent="-188595" defTabSz="1005840">
              <a:buFont typeface="Arial" panose="020B0604020202020204" pitchFamily="34" charset="0"/>
              <a:buChar char="•"/>
            </a:pPr>
            <a:r>
              <a:rPr lang="es-MX" sz="1320" dirty="0" smtClean="0">
                <a:solidFill>
                  <a:prstClr val="black"/>
                </a:solidFill>
              </a:rPr>
              <a:t>Yo noto que tres de los cinco tienen fósiles de reptiles en la tierra.</a:t>
            </a:r>
          </a:p>
          <a:p>
            <a:pPr marL="188595" indent="-188595" defTabSz="1005840">
              <a:buFont typeface="Arial" panose="020B0604020202020204" pitchFamily="34" charset="0"/>
              <a:buChar char="•"/>
            </a:pPr>
            <a:r>
              <a:rPr lang="es-MX" sz="1320" dirty="0" smtClean="0">
                <a:solidFill>
                  <a:prstClr val="black"/>
                </a:solidFill>
              </a:rPr>
              <a:t>Yo noto que todas las cinco masas terrestres tienen fósiles de plantas en ellos.</a:t>
            </a:r>
          </a:p>
          <a:p>
            <a:pPr marL="188595" indent="-188595" defTabSz="1005840">
              <a:buFont typeface="Arial" panose="020B0604020202020204" pitchFamily="34" charset="0"/>
              <a:buChar char="•"/>
            </a:pPr>
            <a:r>
              <a:rPr lang="es-MX" sz="1320" dirty="0" smtClean="0">
                <a:solidFill>
                  <a:prstClr val="black"/>
                </a:solidFill>
              </a:rPr>
              <a:t>Yo noto que sólo un continente tiene fósiles de plantas solamente. </a:t>
            </a:r>
          </a:p>
          <a:p>
            <a:pPr marL="188595" indent="-188595" defTabSz="1005840">
              <a:buFont typeface="Arial" panose="020B0604020202020204" pitchFamily="34" charset="0"/>
              <a:buChar char="•"/>
            </a:pPr>
            <a:r>
              <a:rPr lang="es-MX" sz="1320" dirty="0" smtClean="0">
                <a:solidFill>
                  <a:prstClr val="black"/>
                </a:solidFill>
              </a:rPr>
              <a:t>Yo noto que algunos fósiles coinciden de la misma manera que las formas encajan juntas. </a:t>
            </a:r>
          </a:p>
          <a:p>
            <a:pPr defTabSz="1005840"/>
            <a:endParaRPr lang="es-MX" sz="1320" dirty="0">
              <a:solidFill>
                <a:prstClr val="black"/>
              </a:solidFill>
            </a:endParaRPr>
          </a:p>
        </p:txBody>
      </p:sp>
      <p:sp>
        <p:nvSpPr>
          <p:cNvPr id="3" name="Slide Number Placeholder 5"/>
          <p:cNvSpPr>
            <a:spLocks noGrp="1"/>
          </p:cNvSpPr>
          <p:nvPr>
            <p:ph type="sldNum" sz="quarter" idx="4294967295"/>
          </p:nvPr>
        </p:nvSpPr>
        <p:spPr>
          <a:xfrm>
            <a:off x="5562600" y="9518530"/>
            <a:ext cx="1813560" cy="53551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05840"/>
            <a:r>
              <a:rPr lang="en-US" dirty="0" smtClean="0">
                <a:solidFill>
                  <a:prstClr val="black">
                    <a:tint val="75000"/>
                  </a:prstClr>
                </a:solidFill>
              </a:rPr>
              <a:t>5</a:t>
            </a:r>
            <a:endParaRPr lang="en-US" dirty="0">
              <a:solidFill>
                <a:prstClr val="black">
                  <a:tint val="75000"/>
                </a:prstClr>
              </a:solidFill>
            </a:endParaRPr>
          </a:p>
        </p:txBody>
      </p:sp>
    </p:spTree>
    <p:extLst>
      <p:ext uri="{BB962C8B-B14F-4D97-AF65-F5344CB8AC3E}">
        <p14:creationId xmlns:p14="http://schemas.microsoft.com/office/powerpoint/2010/main" val="1142168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6260175"/>
          </a:xfrm>
          <a:prstGeom prst="rect">
            <a:avLst/>
          </a:prstGeom>
          <a:noFill/>
        </p:spPr>
        <p:txBody>
          <a:bodyPr wrap="square" rtlCol="0">
            <a:spAutoFit/>
          </a:bodyPr>
          <a:lstStyle/>
          <a:p>
            <a:r>
              <a:rPr lang="es-MX" sz="1800" b="1" dirty="0">
                <a:solidFill>
                  <a:prstClr val="black"/>
                </a:solidFill>
              </a:rPr>
              <a:t>Actividad: </a:t>
            </a:r>
            <a:r>
              <a:rPr lang="es-MX" sz="1800" i="1" dirty="0">
                <a:solidFill>
                  <a:prstClr val="black"/>
                </a:solidFill>
              </a:rPr>
              <a:t>Pangea </a:t>
            </a:r>
            <a:r>
              <a:rPr lang="es-MX" sz="1800" i="1" dirty="0"/>
              <a:t>continuación…</a:t>
            </a:r>
          </a:p>
          <a:p>
            <a:pPr defTabSz="1005840"/>
            <a:endParaRPr lang="es-PR" sz="1320" i="1" dirty="0" smtClean="0">
              <a:solidFill>
                <a:prstClr val="black"/>
              </a:solidFill>
            </a:endParaRPr>
          </a:p>
          <a:p>
            <a:pPr defTabSz="1005840"/>
            <a:r>
              <a:rPr lang="es-PR" sz="1320" b="1" dirty="0" smtClean="0">
                <a:solidFill>
                  <a:prstClr val="black"/>
                </a:solidFill>
              </a:rPr>
              <a:t>El facilitador dice: </a:t>
            </a:r>
            <a:r>
              <a:rPr lang="es-PR" sz="1320" i="1" dirty="0" smtClean="0">
                <a:solidFill>
                  <a:prstClr val="black"/>
                </a:solidFill>
              </a:rPr>
              <a:t>¡Excelentes observaciones! Ahora vamos a manipular las piezas basado en sus observaciones de los fósiles. </a:t>
            </a:r>
          </a:p>
          <a:p>
            <a:pPr defTabSz="1005840"/>
            <a:endParaRPr lang="es-PR" sz="1320" dirty="0" smtClean="0">
              <a:solidFill>
                <a:prstClr val="black"/>
              </a:solidFill>
            </a:endParaRPr>
          </a:p>
          <a:p>
            <a:pPr defTabSz="1005840"/>
            <a:r>
              <a:rPr lang="es-PR" sz="1320" dirty="0" smtClean="0">
                <a:solidFill>
                  <a:prstClr val="black"/>
                </a:solidFill>
              </a:rPr>
              <a:t>[Si opta por hacer esto como una actividad con todo el grupo, usted seleccionará a un estudiante para que venga a mover las piezas en la cámara de documentos. Si decide que sus estudiantes trabajen en grupos pequeños, pida que trabajen juntos para manipular las piezas individuales.]</a:t>
            </a:r>
          </a:p>
          <a:p>
            <a:pPr defTabSz="1005840"/>
            <a:endParaRPr lang="es-PR" sz="1320" dirty="0" smtClean="0">
              <a:solidFill>
                <a:prstClr val="black"/>
              </a:solidFill>
            </a:endParaRPr>
          </a:p>
          <a:p>
            <a:pPr defTabSz="1005840"/>
            <a:r>
              <a:rPr lang="es-PR" sz="1320" b="1" dirty="0" smtClean="0">
                <a:solidFill>
                  <a:prstClr val="black"/>
                </a:solidFill>
              </a:rPr>
              <a:t>El facilitador dice: </a:t>
            </a:r>
            <a:r>
              <a:rPr lang="es-PR" sz="1320" i="1" dirty="0" smtClean="0">
                <a:solidFill>
                  <a:prstClr val="black"/>
                </a:solidFill>
              </a:rPr>
              <a:t>Ahora que han tenido tiempo para manipular las piezas del rompecabezas, ¿qué es lo que notan sobre las formas que han creado?</a:t>
            </a:r>
          </a:p>
          <a:p>
            <a:pPr defTabSz="1005840"/>
            <a:endParaRPr lang="es-PR" sz="1320" dirty="0" smtClean="0">
              <a:solidFill>
                <a:prstClr val="black"/>
              </a:solidFill>
            </a:endParaRPr>
          </a:p>
          <a:p>
            <a:pPr defTabSz="1005840"/>
            <a:r>
              <a:rPr lang="es-PR" sz="1320" dirty="0" smtClean="0">
                <a:solidFill>
                  <a:prstClr val="black"/>
                </a:solidFill>
              </a:rPr>
              <a:t>[</a:t>
            </a:r>
            <a:r>
              <a:rPr lang="es-PR" sz="1320" dirty="0">
                <a:solidFill>
                  <a:prstClr val="black"/>
                </a:solidFill>
              </a:rPr>
              <a:t>Permita tres minutos a </a:t>
            </a:r>
            <a:r>
              <a:rPr lang="es-PR" sz="1320" dirty="0" smtClean="0">
                <a:solidFill>
                  <a:prstClr val="black"/>
                </a:solidFill>
              </a:rPr>
              <a:t>los estudiantes para discutir y escribir sus ideas. Después de unos tres minutos, pida a los estudiantes que compartan sus ideas con la clase. Pida a los estudiantes que compartan sus respuestas a la pregunta y escríbalas en el pizarrón.]</a:t>
            </a:r>
          </a:p>
          <a:p>
            <a:pPr defTabSz="1005840"/>
            <a:endParaRPr lang="es-PR" sz="1320" b="1" dirty="0" smtClean="0">
              <a:solidFill>
                <a:prstClr val="black"/>
              </a:solidFill>
            </a:endParaRPr>
          </a:p>
          <a:p>
            <a:pPr defTabSz="1005840"/>
            <a:r>
              <a:rPr lang="es-PR" sz="1320" b="1" dirty="0" smtClean="0">
                <a:solidFill>
                  <a:prstClr val="black"/>
                </a:solidFill>
              </a:rPr>
              <a:t>Respuestas de los estudiantes </a:t>
            </a:r>
          </a:p>
          <a:p>
            <a:pPr marL="174625" indent="-174625" defTabSz="1005840">
              <a:buFont typeface="Arial" panose="020B0604020202020204" pitchFamily="34" charset="0"/>
              <a:buChar char="•"/>
            </a:pPr>
            <a:r>
              <a:rPr lang="es-PR" sz="1320" dirty="0" smtClean="0">
                <a:solidFill>
                  <a:prstClr val="black"/>
                </a:solidFill>
              </a:rPr>
              <a:t>Todas las masas de tierra encajan entre sí.</a:t>
            </a:r>
          </a:p>
          <a:p>
            <a:pPr marL="188595" indent="-188595" defTabSz="1005840">
              <a:buFont typeface="Arial" panose="020B0604020202020204" pitchFamily="34" charset="0"/>
              <a:buChar char="•"/>
            </a:pPr>
            <a:r>
              <a:rPr lang="es-PR" sz="1320" dirty="0" smtClean="0">
                <a:solidFill>
                  <a:prstClr val="black"/>
                </a:solidFill>
              </a:rPr>
              <a:t>Hicimos dos masas de tierra.</a:t>
            </a:r>
          </a:p>
          <a:p>
            <a:pPr marL="188595" indent="-188595" defTabSz="1005840">
              <a:buFont typeface="Arial" panose="020B0604020202020204" pitchFamily="34" charset="0"/>
              <a:buChar char="•"/>
            </a:pPr>
            <a:r>
              <a:rPr lang="es-PR" sz="1320" dirty="0" smtClean="0">
                <a:solidFill>
                  <a:prstClr val="black"/>
                </a:solidFill>
              </a:rPr>
              <a:t>No pudimos conseguir que nuestras piezas encajaran en lo absoluto. </a:t>
            </a:r>
          </a:p>
          <a:p>
            <a:pPr marL="188595" indent="-188595" defTabSz="1005840">
              <a:buFont typeface="Arial" panose="020B0604020202020204" pitchFamily="34" charset="0"/>
              <a:buChar char="•"/>
            </a:pPr>
            <a:r>
              <a:rPr lang="es-PR" sz="1320" dirty="0" smtClean="0">
                <a:solidFill>
                  <a:prstClr val="black"/>
                </a:solidFill>
              </a:rPr>
              <a:t>Pareamos los fósiles con el que correspondía.</a:t>
            </a:r>
          </a:p>
          <a:p>
            <a:pPr defTabSz="1005840"/>
            <a:endParaRPr lang="es-PR" sz="1320" b="1" dirty="0" smtClean="0">
              <a:solidFill>
                <a:prstClr val="black"/>
              </a:solidFill>
            </a:endParaRPr>
          </a:p>
          <a:p>
            <a:pPr defTabSz="1005840"/>
            <a:r>
              <a:rPr lang="es-PR" sz="1320" b="1" dirty="0" smtClean="0">
                <a:solidFill>
                  <a:prstClr val="black"/>
                </a:solidFill>
              </a:rPr>
              <a:t>El facilitador dice: </a:t>
            </a:r>
            <a:r>
              <a:rPr lang="es-PR" sz="1320" i="1" dirty="0" smtClean="0">
                <a:solidFill>
                  <a:prstClr val="black"/>
                </a:solidFill>
              </a:rPr>
              <a:t>Deben haber formado un </a:t>
            </a:r>
            <a:r>
              <a:rPr lang="es-PR" sz="1320" i="1" dirty="0" err="1" smtClean="0">
                <a:solidFill>
                  <a:prstClr val="black"/>
                </a:solidFill>
              </a:rPr>
              <a:t>supercontinente</a:t>
            </a:r>
            <a:r>
              <a:rPr lang="es-PR" sz="1320" i="1" dirty="0" smtClean="0">
                <a:solidFill>
                  <a:prstClr val="black"/>
                </a:solidFill>
              </a:rPr>
              <a:t>. Recuerden que este continente es llamado Pangea y apoya la teoría de la deriva continental de </a:t>
            </a:r>
            <a:r>
              <a:rPr lang="es-PR" sz="1320" i="1" dirty="0" err="1" smtClean="0">
                <a:solidFill>
                  <a:prstClr val="black"/>
                </a:solidFill>
              </a:rPr>
              <a:t>Wegener</a:t>
            </a:r>
            <a:r>
              <a:rPr lang="es-PR" sz="1320" i="1" dirty="0" smtClean="0">
                <a:solidFill>
                  <a:prstClr val="black"/>
                </a:solidFill>
              </a:rPr>
              <a:t>. Esta teoría se sostiene haciendo coincidir los tipos de fósiles en las diferentes masas de tierra. En </a:t>
            </a:r>
            <a:r>
              <a:rPr lang="es-PR" sz="1320" i="1" dirty="0">
                <a:solidFill>
                  <a:prstClr val="black"/>
                </a:solidFill>
              </a:rPr>
              <a:t>t</a:t>
            </a:r>
            <a:r>
              <a:rPr lang="es-PR" sz="1320" i="1" dirty="0" smtClean="0">
                <a:solidFill>
                  <a:prstClr val="black"/>
                </a:solidFill>
              </a:rPr>
              <a:t>u tarea de rendimiento, van a aprender más sobre el movimiento de las placas tectónicas. </a:t>
            </a:r>
            <a:r>
              <a:rPr lang="es-ES" sz="1320" i="1" dirty="0">
                <a:solidFill>
                  <a:prstClr val="black"/>
                </a:solidFill>
              </a:rPr>
              <a:t>El trabajo en grupo que hicieron hoy te ayudará a prepararte para la investigación y el escrito que estarás realizando en tu tarea de </a:t>
            </a:r>
            <a:r>
              <a:rPr lang="es-ES" sz="1320" i="1" dirty="0" smtClean="0">
                <a:solidFill>
                  <a:prstClr val="black"/>
                </a:solidFill>
              </a:rPr>
              <a:t>rendimiento</a:t>
            </a:r>
          </a:p>
          <a:p>
            <a:pPr defTabSz="1005840"/>
            <a:endParaRPr lang="es-PR" sz="1320" dirty="0" smtClean="0">
              <a:solidFill>
                <a:prstClr val="black"/>
              </a:solidFill>
            </a:endParaRPr>
          </a:p>
          <a:p>
            <a:pPr defTabSz="1005840"/>
            <a:r>
              <a:rPr lang="es-PR" sz="1320" dirty="0" smtClean="0">
                <a:solidFill>
                  <a:prstClr val="black"/>
                </a:solidFill>
              </a:rPr>
              <a:t>Nota: El facilitador debe recoger las notas de los estudiantes de esta actividad.</a:t>
            </a:r>
            <a:endParaRPr lang="es-PR" sz="1320" dirty="0">
              <a:solidFill>
                <a:prstClr val="black"/>
              </a:solidFill>
            </a:endParaRPr>
          </a:p>
        </p:txBody>
      </p:sp>
      <p:sp>
        <p:nvSpPr>
          <p:cNvPr id="3" name="Slide Number Placeholder 5"/>
          <p:cNvSpPr>
            <a:spLocks noGrp="1"/>
          </p:cNvSpPr>
          <p:nvPr>
            <p:ph type="sldNum" sz="quarter" idx="4294967295"/>
          </p:nvPr>
        </p:nvSpPr>
        <p:spPr>
          <a:xfrm>
            <a:off x="5562600" y="9522884"/>
            <a:ext cx="1813560" cy="53551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05840"/>
            <a:r>
              <a:rPr lang="en-US" dirty="0" smtClean="0">
                <a:solidFill>
                  <a:prstClr val="black">
                    <a:tint val="75000"/>
                  </a:prstClr>
                </a:solidFill>
              </a:rPr>
              <a:t>6</a:t>
            </a:r>
            <a:endParaRPr lang="en-US" dirty="0">
              <a:solidFill>
                <a:prstClr val="black">
                  <a:tint val="75000"/>
                </a:prstClr>
              </a:solidFill>
            </a:endParaRPr>
          </a:p>
        </p:txBody>
      </p:sp>
    </p:spTree>
    <p:extLst>
      <p:ext uri="{BB962C8B-B14F-4D97-AF65-F5344CB8AC3E}">
        <p14:creationId xmlns:p14="http://schemas.microsoft.com/office/powerpoint/2010/main" val="4201126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396" b="2415"/>
          <a:stretch/>
        </p:blipFill>
        <p:spPr bwMode="auto">
          <a:xfrm>
            <a:off x="413659" y="9131417"/>
            <a:ext cx="7249882" cy="49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19400" y="840097"/>
            <a:ext cx="1937262" cy="323165"/>
          </a:xfrm>
          <a:prstGeom prst="rect">
            <a:avLst/>
          </a:prstGeom>
        </p:spPr>
        <p:txBody>
          <a:bodyPr wrap="none">
            <a:spAutoFit/>
          </a:bodyPr>
          <a:lstStyle/>
          <a:p>
            <a:pPr lvl="0"/>
            <a:r>
              <a:rPr lang="es-419" sz="1500" b="1" dirty="0" smtClean="0">
                <a:solidFill>
                  <a:prstClr val="black"/>
                </a:solidFill>
              </a:rPr>
              <a:t>Evidencia de </a:t>
            </a:r>
            <a:r>
              <a:rPr lang="es-419" sz="1500" b="1" dirty="0" err="1" smtClean="0">
                <a:solidFill>
                  <a:prstClr val="black"/>
                </a:solidFill>
              </a:rPr>
              <a:t>Wegener</a:t>
            </a:r>
            <a:endParaRPr lang="es-419" sz="1500" b="1" dirty="0">
              <a:solidFill>
                <a:prstClr val="black"/>
              </a:solidFill>
            </a:endParaRPr>
          </a:p>
        </p:txBody>
      </p:sp>
      <p:sp>
        <p:nvSpPr>
          <p:cNvPr id="5" name="Rectangle 4"/>
          <p:cNvSpPr/>
          <p:nvPr/>
        </p:nvSpPr>
        <p:spPr>
          <a:xfrm>
            <a:off x="2286000" y="209490"/>
            <a:ext cx="3244350" cy="400110"/>
          </a:xfrm>
          <a:prstGeom prst="rect">
            <a:avLst/>
          </a:prstGeom>
        </p:spPr>
        <p:txBody>
          <a:bodyPr wrap="none">
            <a:spAutoFit/>
          </a:bodyPr>
          <a:lstStyle/>
          <a:p>
            <a:pPr algn="ctr" defTabSz="1005840"/>
            <a:r>
              <a:rPr lang="es-419" b="1" dirty="0">
                <a:solidFill>
                  <a:prstClr val="black"/>
                </a:solidFill>
              </a:rPr>
              <a:t>Materiales complementarios</a:t>
            </a:r>
          </a:p>
        </p:txBody>
      </p:sp>
      <p:sp>
        <p:nvSpPr>
          <p:cNvPr id="7" name="Rectangle 6"/>
          <p:cNvSpPr/>
          <p:nvPr/>
        </p:nvSpPr>
        <p:spPr>
          <a:xfrm>
            <a:off x="609600" y="1219200"/>
            <a:ext cx="6858000" cy="1800493"/>
          </a:xfrm>
          <a:prstGeom prst="rect">
            <a:avLst/>
          </a:prstGeom>
        </p:spPr>
        <p:txBody>
          <a:bodyPr wrap="square">
            <a:spAutoFit/>
          </a:bodyPr>
          <a:lstStyle/>
          <a:p>
            <a:pPr lvl="0"/>
            <a:r>
              <a:rPr lang="es-419" sz="1200" b="1" dirty="0">
                <a:solidFill>
                  <a:srgbClr val="000000"/>
                </a:solidFill>
              </a:rPr>
              <a:t>Instrucciones:</a:t>
            </a:r>
          </a:p>
          <a:p>
            <a:pPr marL="228600" lvl="0" indent="-228600">
              <a:buFontTx/>
              <a:buAutoNum type="arabicPeriod"/>
            </a:pPr>
            <a:r>
              <a:rPr lang="es-419" sz="1100" dirty="0">
                <a:solidFill>
                  <a:prstClr val="black"/>
                </a:solidFill>
              </a:rPr>
              <a:t>Nombra las masas de tierra en cada hoja. Colorea las áreas de fósiles para que coincidan con la leyenda a continuación.</a:t>
            </a:r>
          </a:p>
          <a:p>
            <a:pPr marL="228600" lvl="0" indent="-228600">
              <a:buFontTx/>
              <a:buAutoNum type="arabicPeriod"/>
            </a:pPr>
            <a:r>
              <a:rPr lang="es-419" sz="1100" dirty="0">
                <a:solidFill>
                  <a:prstClr val="black"/>
                </a:solidFill>
              </a:rPr>
              <a:t>Recorta cada uno de los continentes a lo largo del borde de la plataforma continental (la línea oscura más externa). La evidencia de Alfred </a:t>
            </a:r>
            <a:r>
              <a:rPr lang="es-419" sz="1100" dirty="0" err="1">
                <a:solidFill>
                  <a:prstClr val="black"/>
                </a:solidFill>
              </a:rPr>
              <a:t>Wegener</a:t>
            </a:r>
            <a:r>
              <a:rPr lang="es-419" sz="1100" dirty="0">
                <a:solidFill>
                  <a:prstClr val="black"/>
                </a:solidFill>
              </a:rPr>
              <a:t> para la deriva de los continentes se muestra en los recortes. </a:t>
            </a:r>
            <a:r>
              <a:rPr lang="es-419" sz="1100" dirty="0" err="1">
                <a:solidFill>
                  <a:prstClr val="black"/>
                </a:solidFill>
              </a:rPr>
              <a:t>Wegener</a:t>
            </a:r>
            <a:r>
              <a:rPr lang="es-419" sz="1100" dirty="0">
                <a:solidFill>
                  <a:prstClr val="black"/>
                </a:solidFill>
              </a:rPr>
              <a:t> usa esta prueba para reconstruir las posiciones de los continentes en relación de unos a otros en el pasado distante.</a:t>
            </a:r>
          </a:p>
          <a:p>
            <a:pPr marL="228600" lvl="0" indent="-228600">
              <a:buFontTx/>
              <a:buAutoNum type="arabicPeriod"/>
            </a:pPr>
            <a:r>
              <a:rPr lang="es-419" sz="1100" dirty="0">
                <a:solidFill>
                  <a:prstClr val="black"/>
                </a:solidFill>
              </a:rPr>
              <a:t>Trata de colocar juntos y de manera lógica los continentes de modo que formen un </a:t>
            </a:r>
            <a:r>
              <a:rPr lang="es-419" sz="1100" dirty="0" err="1">
                <a:solidFill>
                  <a:prstClr val="black"/>
                </a:solidFill>
              </a:rPr>
              <a:t>supercontinente</a:t>
            </a:r>
            <a:r>
              <a:rPr lang="es-419" sz="1100" dirty="0">
                <a:solidFill>
                  <a:prstClr val="black"/>
                </a:solidFill>
              </a:rPr>
              <a:t> gigante.</a:t>
            </a:r>
          </a:p>
          <a:p>
            <a:pPr marL="228600" lvl="0" indent="-228600">
              <a:buFontTx/>
              <a:buAutoNum type="arabicPeriod"/>
            </a:pPr>
            <a:r>
              <a:rPr lang="es-419" sz="1100" dirty="0">
                <a:solidFill>
                  <a:prstClr val="black"/>
                </a:solidFill>
              </a:rPr>
              <a:t>Cuando estés satisfecho con la forma de “encajar” los continentes, discute la evidencia con tus compañeros, y decide si la evidencia es convincente o no. Explica tu decisión y el razonamiento en la evidencia.</a:t>
            </a:r>
            <a:endParaRPr lang="es-419" sz="1000" dirty="0">
              <a:solidFill>
                <a:prstClr val="black"/>
              </a:solidFill>
            </a:endParaRPr>
          </a:p>
        </p:txBody>
      </p:sp>
      <p:sp>
        <p:nvSpPr>
          <p:cNvPr id="9" name="Rectangle 8"/>
          <p:cNvSpPr/>
          <p:nvPr/>
        </p:nvSpPr>
        <p:spPr>
          <a:xfrm>
            <a:off x="595606" y="3173301"/>
            <a:ext cx="4885868" cy="323165"/>
          </a:xfrm>
          <a:prstGeom prst="rect">
            <a:avLst/>
          </a:prstGeom>
        </p:spPr>
        <p:txBody>
          <a:bodyPr wrap="square">
            <a:spAutoFit/>
          </a:bodyPr>
          <a:lstStyle/>
          <a:p>
            <a:pPr lvl="0"/>
            <a:r>
              <a:rPr lang="es-ES" sz="1500" b="1" dirty="0">
                <a:solidFill>
                  <a:prstClr val="black"/>
                </a:solidFill>
              </a:rPr>
              <a:t>Clave para la hoja de evidencia de </a:t>
            </a:r>
            <a:r>
              <a:rPr lang="es-ES" sz="1500" b="1" dirty="0" err="1">
                <a:solidFill>
                  <a:prstClr val="black"/>
                </a:solidFill>
              </a:rPr>
              <a:t>Wegener</a:t>
            </a:r>
            <a:r>
              <a:rPr lang="es-ES" sz="1500" b="1" dirty="0">
                <a:solidFill>
                  <a:prstClr val="black"/>
                </a:solidFill>
              </a:rPr>
              <a:t>-Fósiles </a:t>
            </a:r>
            <a:endParaRPr lang="es-419" sz="1500" b="1" dirty="0">
              <a:solidFill>
                <a:prstClr val="black"/>
              </a:solidFill>
            </a:endParaRPr>
          </a:p>
        </p:txBody>
      </p:sp>
      <p:sp>
        <p:nvSpPr>
          <p:cNvPr id="10" name="Rectangle 9"/>
          <p:cNvSpPr/>
          <p:nvPr/>
        </p:nvSpPr>
        <p:spPr>
          <a:xfrm>
            <a:off x="1704988" y="3632791"/>
            <a:ext cx="5502525" cy="5678478"/>
          </a:xfrm>
          <a:prstGeom prst="rect">
            <a:avLst/>
          </a:prstGeom>
        </p:spPr>
        <p:txBody>
          <a:bodyPr wrap="square">
            <a:spAutoFit/>
          </a:bodyPr>
          <a:lstStyle/>
          <a:p>
            <a:pPr lvl="0"/>
            <a:endParaRPr lang="es-419" sz="1100" dirty="0" smtClean="0">
              <a:solidFill>
                <a:prstClr val="black"/>
              </a:solidFill>
            </a:endParaRPr>
          </a:p>
          <a:p>
            <a:pPr lvl="0"/>
            <a:r>
              <a:rPr lang="es-419" sz="1100" dirty="0" smtClean="0">
                <a:solidFill>
                  <a:prstClr val="black"/>
                </a:solidFill>
              </a:rPr>
              <a:t>Los </a:t>
            </a:r>
            <a:r>
              <a:rPr lang="es-419" sz="1100" dirty="0">
                <a:solidFill>
                  <a:prstClr val="black"/>
                </a:solidFill>
              </a:rPr>
              <a:t>continentes están rodeados por la plataforma continental (patrón punteado), que se extiende más allá del continente hasta que hay un gran cambio en la pendiente</a:t>
            </a:r>
            <a:r>
              <a:rPr lang="es-419" sz="1100" dirty="0" smtClean="0">
                <a:solidFill>
                  <a:prstClr val="black"/>
                </a:solidFill>
              </a:rPr>
              <a:t>.</a:t>
            </a:r>
          </a:p>
          <a:p>
            <a:pPr lvl="0"/>
            <a:endParaRPr lang="es-419" sz="1100" dirty="0">
              <a:solidFill>
                <a:prstClr val="black"/>
              </a:solidFill>
            </a:endParaRPr>
          </a:p>
          <a:p>
            <a:pPr lvl="0"/>
            <a:endParaRPr lang="es-419" sz="1100" dirty="0">
              <a:solidFill>
                <a:prstClr val="black"/>
              </a:solidFill>
            </a:endParaRPr>
          </a:p>
          <a:p>
            <a:pPr lvl="0"/>
            <a:endParaRPr lang="es-419" sz="1100" dirty="0">
              <a:solidFill>
                <a:prstClr val="black"/>
              </a:solidFill>
            </a:endParaRPr>
          </a:p>
          <a:p>
            <a:pPr lvl="0"/>
            <a:r>
              <a:rPr lang="es-419" sz="1100" dirty="0" smtClean="0">
                <a:solidFill>
                  <a:prstClr val="black"/>
                </a:solidFill>
              </a:rPr>
              <a:t>Unos 300 </a:t>
            </a:r>
            <a:r>
              <a:rPr lang="es-419" sz="1100" dirty="0">
                <a:solidFill>
                  <a:prstClr val="black"/>
                </a:solidFill>
              </a:rPr>
              <a:t>millones de </a:t>
            </a:r>
            <a:r>
              <a:rPr lang="es-419" sz="1100" dirty="0" smtClean="0">
                <a:solidFill>
                  <a:prstClr val="black"/>
                </a:solidFill>
              </a:rPr>
              <a:t>años atrás había </a:t>
            </a:r>
            <a:r>
              <a:rPr lang="es-419" sz="1100" dirty="0">
                <a:solidFill>
                  <a:prstClr val="black"/>
                </a:solidFill>
              </a:rPr>
              <a:t>evolucionado</a:t>
            </a:r>
            <a:r>
              <a:rPr lang="es-419" sz="1100" dirty="0" smtClean="0">
                <a:solidFill>
                  <a:prstClr val="black"/>
                </a:solidFill>
              </a:rPr>
              <a:t> </a:t>
            </a:r>
            <a:r>
              <a:rPr lang="es-419" sz="1100" dirty="0">
                <a:solidFill>
                  <a:prstClr val="black"/>
                </a:solidFill>
              </a:rPr>
              <a:t>una comunidad única de plantas conocida como la flora </a:t>
            </a:r>
            <a:r>
              <a:rPr lang="es-419" sz="1100" dirty="0" smtClean="0">
                <a:solidFill>
                  <a:prstClr val="black"/>
                </a:solidFill>
              </a:rPr>
              <a:t>europea. </a:t>
            </a:r>
            <a:r>
              <a:rPr lang="es-419" sz="1100" dirty="0">
                <a:solidFill>
                  <a:prstClr val="black"/>
                </a:solidFill>
              </a:rPr>
              <a:t>Los fósiles de estas plantas se encuentran en Europa y otras </a:t>
            </a:r>
            <a:r>
              <a:rPr lang="es-419" sz="1100" dirty="0" smtClean="0">
                <a:solidFill>
                  <a:prstClr val="black"/>
                </a:solidFill>
              </a:rPr>
              <a:t>áreas. </a:t>
            </a:r>
            <a:r>
              <a:rPr lang="es-419" sz="1100" dirty="0">
                <a:solidFill>
                  <a:prstClr val="black"/>
                </a:solidFill>
              </a:rPr>
              <a:t>Colorea  de amarillo las </a:t>
            </a:r>
            <a:r>
              <a:rPr lang="es-419" sz="1100" dirty="0" smtClean="0">
                <a:solidFill>
                  <a:prstClr val="black"/>
                </a:solidFill>
              </a:rPr>
              <a:t>áreas </a:t>
            </a:r>
            <a:r>
              <a:rPr lang="es-419" sz="1100" dirty="0">
                <a:solidFill>
                  <a:prstClr val="black"/>
                </a:solidFill>
              </a:rPr>
              <a:t>con estos fósiles</a:t>
            </a:r>
            <a:r>
              <a:rPr lang="es-419" sz="1100" dirty="0" smtClean="0">
                <a:solidFill>
                  <a:prstClr val="black"/>
                </a:solidFill>
              </a:rPr>
              <a:t>.</a:t>
            </a:r>
          </a:p>
          <a:p>
            <a:pPr lvl="0"/>
            <a:endParaRPr lang="es-419" sz="1100" dirty="0" smtClean="0">
              <a:solidFill>
                <a:prstClr val="black"/>
              </a:solidFill>
            </a:endParaRPr>
          </a:p>
          <a:p>
            <a:pPr lvl="0"/>
            <a:endParaRPr lang="es-419" sz="1100" dirty="0">
              <a:solidFill>
                <a:prstClr val="black"/>
              </a:solidFill>
            </a:endParaRPr>
          </a:p>
          <a:p>
            <a:pPr lvl="0"/>
            <a:endParaRPr lang="es-419" sz="1100" dirty="0">
              <a:solidFill>
                <a:prstClr val="black"/>
              </a:solidFill>
            </a:endParaRPr>
          </a:p>
          <a:p>
            <a:pPr lvl="0"/>
            <a:r>
              <a:rPr lang="es-419" sz="1100" dirty="0">
                <a:solidFill>
                  <a:prstClr val="black"/>
                </a:solidFill>
              </a:rPr>
              <a:t>Los fósiles de los helechos </a:t>
            </a:r>
            <a:r>
              <a:rPr lang="es-419" sz="1100" dirty="0" err="1">
                <a:solidFill>
                  <a:prstClr val="black"/>
                </a:solidFill>
              </a:rPr>
              <a:t>Glossopteris</a:t>
            </a:r>
            <a:r>
              <a:rPr lang="es-419" sz="1100" dirty="0">
                <a:solidFill>
                  <a:prstClr val="black"/>
                </a:solidFill>
              </a:rPr>
              <a:t> se han encontrado en </a:t>
            </a:r>
            <a:r>
              <a:rPr lang="es-419" sz="1100" dirty="0" smtClean="0">
                <a:solidFill>
                  <a:prstClr val="black"/>
                </a:solidFill>
              </a:rPr>
              <a:t>estos lugares. </a:t>
            </a:r>
            <a:r>
              <a:rPr lang="es-419" sz="1100" dirty="0">
                <a:solidFill>
                  <a:prstClr val="black"/>
                </a:solidFill>
              </a:rPr>
              <a:t>Colorea </a:t>
            </a:r>
            <a:r>
              <a:rPr lang="es-419" sz="1100" dirty="0" smtClean="0">
                <a:solidFill>
                  <a:prstClr val="black"/>
                </a:solidFill>
              </a:rPr>
              <a:t>de </a:t>
            </a:r>
            <a:r>
              <a:rPr lang="es-419" sz="1100" dirty="0">
                <a:solidFill>
                  <a:prstClr val="black"/>
                </a:solidFill>
              </a:rPr>
              <a:t>verde las zonas con estos fósiles</a:t>
            </a:r>
            <a:r>
              <a:rPr lang="es-419" sz="1100" dirty="0" smtClean="0">
                <a:solidFill>
                  <a:prstClr val="black"/>
                </a:solidFill>
              </a:rPr>
              <a:t>.</a:t>
            </a:r>
          </a:p>
          <a:p>
            <a:pPr lvl="0"/>
            <a:endParaRPr lang="es-419" sz="1100" dirty="0">
              <a:solidFill>
                <a:prstClr val="black"/>
              </a:solidFill>
            </a:endParaRPr>
          </a:p>
          <a:p>
            <a:pPr lvl="0"/>
            <a:endParaRPr lang="es-419" sz="1100" dirty="0" smtClean="0">
              <a:solidFill>
                <a:prstClr val="black"/>
              </a:solidFill>
            </a:endParaRPr>
          </a:p>
          <a:p>
            <a:pPr lvl="0"/>
            <a:endParaRPr lang="es-419" sz="1100" dirty="0">
              <a:solidFill>
                <a:prstClr val="black"/>
              </a:solidFill>
            </a:endParaRPr>
          </a:p>
          <a:p>
            <a:pPr lvl="0"/>
            <a:r>
              <a:rPr lang="es-419" sz="1100" dirty="0" smtClean="0">
                <a:solidFill>
                  <a:prstClr val="black"/>
                </a:solidFill>
              </a:rPr>
              <a:t>Restos fósiles del reptil </a:t>
            </a:r>
            <a:r>
              <a:rPr lang="es-419" sz="1100" dirty="0" err="1" smtClean="0">
                <a:solidFill>
                  <a:prstClr val="black"/>
                </a:solidFill>
              </a:rPr>
              <a:t>Mesosauro</a:t>
            </a:r>
            <a:r>
              <a:rPr lang="es-419" sz="1100" dirty="0" smtClean="0">
                <a:solidFill>
                  <a:prstClr val="black"/>
                </a:solidFill>
              </a:rPr>
              <a:t> de medio </a:t>
            </a:r>
            <a:r>
              <a:rPr lang="es-419" sz="1100" dirty="0">
                <a:solidFill>
                  <a:prstClr val="black"/>
                </a:solidFill>
              </a:rPr>
              <a:t>metro de largo </a:t>
            </a:r>
            <a:r>
              <a:rPr lang="es-419" sz="1100" dirty="0" smtClean="0">
                <a:solidFill>
                  <a:prstClr val="black"/>
                </a:solidFill>
              </a:rPr>
              <a:t>de agua </a:t>
            </a:r>
            <a:r>
              <a:rPr lang="es-419" sz="1100" dirty="0">
                <a:solidFill>
                  <a:prstClr val="black"/>
                </a:solidFill>
              </a:rPr>
              <a:t>dulce o </a:t>
            </a:r>
            <a:r>
              <a:rPr lang="es-419" sz="1100" dirty="0" smtClean="0">
                <a:solidFill>
                  <a:prstClr val="black"/>
                </a:solidFill>
              </a:rPr>
              <a:t>salobre: </a:t>
            </a:r>
            <a:r>
              <a:rPr lang="es-419" sz="1100" dirty="0">
                <a:solidFill>
                  <a:prstClr val="black"/>
                </a:solidFill>
              </a:rPr>
              <a:t>Los </a:t>
            </a:r>
            <a:r>
              <a:rPr lang="es-419" sz="1100" dirty="0" err="1" smtClean="0">
                <a:solidFill>
                  <a:prstClr val="black"/>
                </a:solidFill>
              </a:rPr>
              <a:t>Mesosauros</a:t>
            </a:r>
            <a:r>
              <a:rPr lang="es-419" sz="1100" dirty="0" smtClean="0">
                <a:solidFill>
                  <a:prstClr val="black"/>
                </a:solidFill>
              </a:rPr>
              <a:t> </a:t>
            </a:r>
            <a:r>
              <a:rPr lang="es-419" sz="1100" dirty="0">
                <a:solidFill>
                  <a:prstClr val="black"/>
                </a:solidFill>
              </a:rPr>
              <a:t>proliferaron a principios </a:t>
            </a:r>
            <a:r>
              <a:rPr lang="es-419" sz="1100" dirty="0" smtClean="0">
                <a:solidFill>
                  <a:prstClr val="black"/>
                </a:solidFill>
              </a:rPr>
              <a:t>de a era Mesozoica, </a:t>
            </a:r>
            <a:r>
              <a:rPr lang="es-419" sz="1100" dirty="0">
                <a:solidFill>
                  <a:prstClr val="black"/>
                </a:solidFill>
              </a:rPr>
              <a:t>hace unos 240 millones de años. Los </a:t>
            </a:r>
            <a:r>
              <a:rPr lang="es-419" sz="1100" dirty="0" err="1" smtClean="0">
                <a:solidFill>
                  <a:prstClr val="black"/>
                </a:solidFill>
              </a:rPr>
              <a:t>Mesosauros</a:t>
            </a:r>
            <a:r>
              <a:rPr lang="es-419" sz="1100" dirty="0" smtClean="0">
                <a:solidFill>
                  <a:prstClr val="black"/>
                </a:solidFill>
              </a:rPr>
              <a:t> tenían extremidades para nadar, pero también podían caminar sobre la tierra.  Otros fósiles encontrados en piedras junto con los </a:t>
            </a:r>
            <a:r>
              <a:rPr lang="es-419" sz="1100" dirty="0" err="1" smtClean="0">
                <a:solidFill>
                  <a:prstClr val="black"/>
                </a:solidFill>
              </a:rPr>
              <a:t>Mesosauros</a:t>
            </a:r>
            <a:r>
              <a:rPr lang="es-419" sz="1100" dirty="0" smtClean="0">
                <a:solidFill>
                  <a:prstClr val="black"/>
                </a:solidFill>
              </a:rPr>
              <a:t> indican </a:t>
            </a:r>
            <a:r>
              <a:rPr lang="es-419" sz="1100" dirty="0">
                <a:solidFill>
                  <a:prstClr val="black"/>
                </a:solidFill>
              </a:rPr>
              <a:t>que vivían en lagos y bahías costeras o estuarios. Colorea de azul las áreas con estos fósiles. </a:t>
            </a:r>
            <a:endParaRPr lang="es-419" sz="1100" dirty="0" smtClean="0">
              <a:solidFill>
                <a:prstClr val="black"/>
              </a:solidFill>
            </a:endParaRPr>
          </a:p>
          <a:p>
            <a:pPr lvl="0"/>
            <a:endParaRPr lang="es-419" sz="1100" dirty="0">
              <a:solidFill>
                <a:prstClr val="black"/>
              </a:solidFill>
            </a:endParaRPr>
          </a:p>
          <a:p>
            <a:pPr lvl="0"/>
            <a:endParaRPr lang="es-419" sz="1100" dirty="0">
              <a:solidFill>
                <a:prstClr val="black"/>
              </a:solidFill>
            </a:endParaRPr>
          </a:p>
          <a:p>
            <a:pPr lvl="0"/>
            <a:r>
              <a:rPr lang="es-419" sz="1100" dirty="0" smtClean="0">
                <a:solidFill>
                  <a:prstClr val="black"/>
                </a:solidFill>
              </a:rPr>
              <a:t>Restos </a:t>
            </a:r>
            <a:r>
              <a:rPr lang="es-419" sz="1100" dirty="0">
                <a:solidFill>
                  <a:prstClr val="black"/>
                </a:solidFill>
              </a:rPr>
              <a:t>fósiles </a:t>
            </a:r>
            <a:r>
              <a:rPr lang="es-419" sz="1100" dirty="0" smtClean="0">
                <a:solidFill>
                  <a:prstClr val="black"/>
                </a:solidFill>
              </a:rPr>
              <a:t>del </a:t>
            </a:r>
            <a:r>
              <a:rPr lang="es-419" sz="1100" dirty="0" err="1">
                <a:solidFill>
                  <a:prstClr val="black"/>
                </a:solidFill>
              </a:rPr>
              <a:t>Cynognathus</a:t>
            </a:r>
            <a:r>
              <a:rPr lang="es-419" sz="1100" dirty="0">
                <a:solidFill>
                  <a:prstClr val="black"/>
                </a:solidFill>
              </a:rPr>
              <a:t>, un reptil de tierra de aproximadamente 3 metros de largo que vivió </a:t>
            </a:r>
            <a:r>
              <a:rPr lang="es-419" sz="1100" dirty="0" smtClean="0">
                <a:solidFill>
                  <a:prstClr val="black"/>
                </a:solidFill>
              </a:rPr>
              <a:t>a </a:t>
            </a:r>
            <a:r>
              <a:rPr lang="es-419" sz="1100" dirty="0" err="1" smtClean="0">
                <a:solidFill>
                  <a:prstClr val="black"/>
                </a:solidFill>
              </a:rPr>
              <a:t>comoienzos</a:t>
            </a:r>
            <a:r>
              <a:rPr lang="es-419" sz="1100" dirty="0" smtClean="0">
                <a:solidFill>
                  <a:prstClr val="black"/>
                </a:solidFill>
              </a:rPr>
              <a:t>  de la era Mesozoica, </a:t>
            </a:r>
            <a:r>
              <a:rPr lang="es-419" sz="1100" dirty="0">
                <a:solidFill>
                  <a:prstClr val="black"/>
                </a:solidFill>
              </a:rPr>
              <a:t>hace unos 230 millones de </a:t>
            </a:r>
            <a:r>
              <a:rPr lang="es-419" sz="1100" dirty="0" smtClean="0">
                <a:solidFill>
                  <a:prstClr val="black"/>
                </a:solidFill>
              </a:rPr>
              <a:t>años: </a:t>
            </a:r>
            <a:r>
              <a:rPr lang="es-419" sz="1100" dirty="0">
                <a:solidFill>
                  <a:prstClr val="black"/>
                </a:solidFill>
              </a:rPr>
              <a:t>Era un nadador débil. Colorea de naranja las áreas con estos fósiles. </a:t>
            </a:r>
            <a:endParaRPr lang="es-419" sz="1100" dirty="0" smtClean="0">
              <a:solidFill>
                <a:prstClr val="black"/>
              </a:solidFill>
            </a:endParaRPr>
          </a:p>
          <a:p>
            <a:pPr lvl="0"/>
            <a:endParaRPr lang="es-419" sz="1100" dirty="0">
              <a:solidFill>
                <a:prstClr val="black"/>
              </a:solidFill>
            </a:endParaRPr>
          </a:p>
          <a:p>
            <a:pPr lvl="0"/>
            <a:endParaRPr lang="es-419" sz="1100" dirty="0" smtClean="0">
              <a:solidFill>
                <a:prstClr val="black"/>
              </a:solidFill>
            </a:endParaRPr>
          </a:p>
          <a:p>
            <a:pPr lvl="0"/>
            <a:r>
              <a:rPr lang="es-419" sz="1100" dirty="0" smtClean="0">
                <a:solidFill>
                  <a:prstClr val="black"/>
                </a:solidFill>
              </a:rPr>
              <a:t>Evidencia </a:t>
            </a:r>
            <a:r>
              <a:rPr lang="es-419" sz="1100" dirty="0">
                <a:solidFill>
                  <a:prstClr val="black"/>
                </a:solidFill>
              </a:rPr>
              <a:t>fósil </a:t>
            </a:r>
            <a:r>
              <a:rPr lang="es-419" sz="1100" dirty="0" smtClean="0">
                <a:solidFill>
                  <a:prstClr val="black"/>
                </a:solidFill>
              </a:rPr>
              <a:t>del reptil terrestre  </a:t>
            </a:r>
            <a:r>
              <a:rPr lang="es-419" sz="1100" dirty="0" err="1">
                <a:solidFill>
                  <a:prstClr val="black"/>
                </a:solidFill>
              </a:rPr>
              <a:t>Lystrosaurus</a:t>
            </a:r>
            <a:r>
              <a:rPr lang="es-419" sz="1100" dirty="0">
                <a:solidFill>
                  <a:prstClr val="black"/>
                </a:solidFill>
              </a:rPr>
              <a:t> </a:t>
            </a:r>
            <a:r>
              <a:rPr lang="es-419" sz="1100" dirty="0" smtClean="0">
                <a:solidFill>
                  <a:prstClr val="black"/>
                </a:solidFill>
              </a:rPr>
              <a:t> a comienzos de la era Mesozoica: </a:t>
            </a:r>
            <a:r>
              <a:rPr lang="es-419" sz="1100" dirty="0">
                <a:solidFill>
                  <a:prstClr val="black"/>
                </a:solidFill>
              </a:rPr>
              <a:t>Se reproducen </a:t>
            </a:r>
            <a:r>
              <a:rPr lang="es-419" sz="1100" dirty="0" smtClean="0">
                <a:solidFill>
                  <a:prstClr val="black"/>
                </a:solidFill>
              </a:rPr>
              <a:t>poniendo huevos </a:t>
            </a:r>
            <a:r>
              <a:rPr lang="es-419" sz="1100" dirty="0">
                <a:solidFill>
                  <a:prstClr val="black"/>
                </a:solidFill>
              </a:rPr>
              <a:t>en la tierra. Además, su anatomía sugiere que probablemente estos animales no eran buenos nadadores. Colorea </a:t>
            </a:r>
            <a:r>
              <a:rPr lang="es-419" sz="1100" dirty="0" smtClean="0">
                <a:solidFill>
                  <a:prstClr val="black"/>
                </a:solidFill>
              </a:rPr>
              <a:t>con marrón </a:t>
            </a:r>
            <a:r>
              <a:rPr lang="es-419" sz="1100" dirty="0">
                <a:solidFill>
                  <a:prstClr val="black"/>
                </a:solidFill>
              </a:rPr>
              <a:t>las áreas con estos </a:t>
            </a:r>
            <a:r>
              <a:rPr lang="es-419" sz="1100" dirty="0" smtClean="0">
                <a:solidFill>
                  <a:prstClr val="black"/>
                </a:solidFill>
              </a:rPr>
              <a:t>fósiles.</a:t>
            </a:r>
            <a:endParaRPr lang="es-419" sz="1100" dirty="0">
              <a:solidFill>
                <a:prstClr val="black"/>
              </a:solidFill>
            </a:endParaRPr>
          </a:p>
        </p:txBody>
      </p:sp>
      <p:pic>
        <p:nvPicPr>
          <p:cNvPr id="11"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3793" t="33162" r="83899" b="8096"/>
          <a:stretch/>
        </p:blipFill>
        <p:spPr bwMode="auto">
          <a:xfrm>
            <a:off x="623455" y="3733801"/>
            <a:ext cx="89227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1" t="1454" r="86000" b="95087"/>
          <a:stretch/>
        </p:blipFill>
        <p:spPr bwMode="auto">
          <a:xfrm>
            <a:off x="706442" y="445827"/>
            <a:ext cx="726303" cy="32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5"/>
          <p:cNvSpPr>
            <a:spLocks noGrp="1"/>
          </p:cNvSpPr>
          <p:nvPr>
            <p:ph type="sldNum" sz="quarter" idx="4294967295"/>
          </p:nvPr>
        </p:nvSpPr>
        <p:spPr>
          <a:xfrm>
            <a:off x="5559944" y="9482162"/>
            <a:ext cx="1813560" cy="53551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05840"/>
            <a:r>
              <a:rPr lang="en-US" dirty="0" smtClean="0">
                <a:solidFill>
                  <a:prstClr val="black">
                    <a:tint val="75000"/>
                  </a:prstClr>
                </a:solidFill>
              </a:rPr>
              <a:t>7</a:t>
            </a:r>
            <a:endParaRPr lang="en-US" dirty="0">
              <a:solidFill>
                <a:prstClr val="black">
                  <a:tint val="75000"/>
                </a:prstClr>
              </a:solidFill>
            </a:endParaRPr>
          </a:p>
        </p:txBody>
      </p:sp>
    </p:spTree>
    <p:extLst>
      <p:ext uri="{BB962C8B-B14F-4D97-AF65-F5344CB8AC3E}">
        <p14:creationId xmlns:p14="http://schemas.microsoft.com/office/powerpoint/2010/main" val="3782857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97" y="139701"/>
            <a:ext cx="7313295" cy="945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88722" y="718403"/>
            <a:ext cx="3121677" cy="984885"/>
          </a:xfrm>
          <a:prstGeom prst="rect">
            <a:avLst/>
          </a:prstGeom>
          <a:solidFill>
            <a:srgbClr val="FFFFFF"/>
          </a:solidFill>
          <a:ln>
            <a:noFill/>
          </a:ln>
        </p:spPr>
        <p:txBody>
          <a:bodyPr wrap="square" rtlCol="0">
            <a:spAutoFit/>
          </a:bodyPr>
          <a:lstStyle/>
          <a:p>
            <a:r>
              <a:rPr lang="es-419" sz="1800" b="1" dirty="0" smtClean="0"/>
              <a:t>Evidencia fósil</a:t>
            </a:r>
          </a:p>
          <a:p>
            <a:r>
              <a:rPr lang="es-419" sz="1300" b="1" dirty="0" smtClean="0"/>
              <a:t>Instrucciones</a:t>
            </a:r>
            <a:r>
              <a:rPr lang="es-419" sz="1100" dirty="0" smtClean="0"/>
              <a:t>: Corta cada una de las masas continentales a lo largo del borde de la placa continental (la línea exterior).</a:t>
            </a:r>
          </a:p>
          <a:p>
            <a:endParaRPr lang="en-US" sz="400" dirty="0" smtClean="0"/>
          </a:p>
        </p:txBody>
      </p:sp>
      <p:sp>
        <p:nvSpPr>
          <p:cNvPr id="6" name="Slide Number Placeholder 5"/>
          <p:cNvSpPr>
            <a:spLocks noGrp="1"/>
          </p:cNvSpPr>
          <p:nvPr>
            <p:ph type="sldNum" sz="quarter" idx="4294967295"/>
          </p:nvPr>
        </p:nvSpPr>
        <p:spPr>
          <a:xfrm>
            <a:off x="5562600" y="9485198"/>
            <a:ext cx="1813560" cy="53551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05840"/>
            <a:r>
              <a:rPr lang="en-US" dirty="0" smtClean="0">
                <a:solidFill>
                  <a:prstClr val="black">
                    <a:tint val="75000"/>
                  </a:prstClr>
                </a:solidFill>
              </a:rPr>
              <a:t>8</a:t>
            </a:r>
            <a:endParaRPr lang="en-US" dirty="0">
              <a:solidFill>
                <a:prstClr val="black">
                  <a:tint val="75000"/>
                </a:prstClr>
              </a:solidFill>
            </a:endParaRPr>
          </a:p>
        </p:txBody>
      </p:sp>
      <p:sp>
        <p:nvSpPr>
          <p:cNvPr id="2" name="Rectangle 1"/>
          <p:cNvSpPr/>
          <p:nvPr/>
        </p:nvSpPr>
        <p:spPr>
          <a:xfrm>
            <a:off x="2438400" y="302251"/>
            <a:ext cx="3244350" cy="400110"/>
          </a:xfrm>
          <a:prstGeom prst="rect">
            <a:avLst/>
          </a:prstGeom>
        </p:spPr>
        <p:txBody>
          <a:bodyPr wrap="none">
            <a:spAutoFit/>
          </a:bodyPr>
          <a:lstStyle/>
          <a:p>
            <a:pPr lvl="0" algn="ctr" defTabSz="1005840"/>
            <a:r>
              <a:rPr lang="es-419" b="1" dirty="0">
                <a:solidFill>
                  <a:prstClr val="black"/>
                </a:solidFill>
              </a:rPr>
              <a:t>Materiales complementarios</a:t>
            </a:r>
          </a:p>
        </p:txBody>
      </p:sp>
    </p:spTree>
    <p:extLst>
      <p:ext uri="{BB962C8B-B14F-4D97-AF65-F5344CB8AC3E}">
        <p14:creationId xmlns:p14="http://schemas.microsoft.com/office/powerpoint/2010/main" val="4094686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77257" y="1545801"/>
            <a:ext cx="8986436" cy="704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rot="16200000">
            <a:off x="-568438" y="1769075"/>
            <a:ext cx="3571847" cy="1184940"/>
          </a:xfrm>
          <a:prstGeom prst="rect">
            <a:avLst/>
          </a:prstGeom>
          <a:solidFill>
            <a:srgbClr val="FFFFFF"/>
          </a:solidFill>
        </p:spPr>
        <p:txBody>
          <a:bodyPr wrap="square">
            <a:spAutoFit/>
          </a:bodyPr>
          <a:lstStyle/>
          <a:p>
            <a:pPr defTabSz="1005840"/>
            <a:r>
              <a:rPr lang="es-419" sz="1600" b="1" dirty="0" smtClean="0"/>
              <a:t>Ejercicio clave para 6to grado</a:t>
            </a:r>
          </a:p>
          <a:p>
            <a:pPr defTabSz="1005840"/>
            <a:r>
              <a:rPr lang="es-419" sz="1100" dirty="0" smtClean="0"/>
              <a:t>El ejercicio de 6</a:t>
            </a:r>
            <a:r>
              <a:rPr lang="es-419" sz="1100" baseline="30000" dirty="0" smtClean="0"/>
              <a:t>to</a:t>
            </a:r>
            <a:r>
              <a:rPr lang="es-419" sz="1100" dirty="0" smtClean="0"/>
              <a:t> grado no incluye Norteamérica, Madagascar o Eurasia. Una versión de la preparatoria se dará a conocer en el futuro que contendrá continentes adicionales  junto con la evidencia de las rocas.  </a:t>
            </a:r>
          </a:p>
          <a:p>
            <a:pPr defTabSz="1005840"/>
            <a:endParaRPr lang="es-419" sz="1100" dirty="0"/>
          </a:p>
        </p:txBody>
      </p:sp>
      <p:sp>
        <p:nvSpPr>
          <p:cNvPr id="7" name="Slide Number Placeholder 5"/>
          <p:cNvSpPr>
            <a:spLocks noGrp="1"/>
          </p:cNvSpPr>
          <p:nvPr>
            <p:ph type="sldNum" sz="quarter" idx="4294967295"/>
          </p:nvPr>
        </p:nvSpPr>
        <p:spPr>
          <a:xfrm>
            <a:off x="5545414" y="9522884"/>
            <a:ext cx="1813560" cy="53551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05840"/>
            <a:r>
              <a:rPr lang="en-US" dirty="0" smtClean="0">
                <a:solidFill>
                  <a:prstClr val="black">
                    <a:tint val="75000"/>
                  </a:prstClr>
                </a:solidFill>
              </a:rPr>
              <a:t>9</a:t>
            </a:r>
            <a:endParaRPr lang="en-US" dirty="0">
              <a:solidFill>
                <a:prstClr val="black">
                  <a:tint val="75000"/>
                </a:prstClr>
              </a:solidFill>
            </a:endParaRPr>
          </a:p>
        </p:txBody>
      </p:sp>
      <p:sp>
        <p:nvSpPr>
          <p:cNvPr id="2" name="Rectangle 1"/>
          <p:cNvSpPr/>
          <p:nvPr/>
        </p:nvSpPr>
        <p:spPr>
          <a:xfrm>
            <a:off x="2290176" y="175512"/>
            <a:ext cx="3244350" cy="400110"/>
          </a:xfrm>
          <a:prstGeom prst="rect">
            <a:avLst/>
          </a:prstGeom>
        </p:spPr>
        <p:txBody>
          <a:bodyPr wrap="none">
            <a:spAutoFit/>
          </a:bodyPr>
          <a:lstStyle/>
          <a:p>
            <a:pPr lvl="0" algn="ctr" defTabSz="1005840"/>
            <a:r>
              <a:rPr lang="es-419" b="1" dirty="0">
                <a:solidFill>
                  <a:prstClr val="black"/>
                </a:solidFill>
              </a:rPr>
              <a:t>Materiales complementarios</a:t>
            </a:r>
          </a:p>
        </p:txBody>
      </p:sp>
    </p:spTree>
    <p:extLst>
      <p:ext uri="{BB962C8B-B14F-4D97-AF65-F5344CB8AC3E}">
        <p14:creationId xmlns:p14="http://schemas.microsoft.com/office/powerpoint/2010/main" val="100186737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10506</TotalTime>
  <Words>12527</Words>
  <Application>Microsoft Office PowerPoint</Application>
  <PresentationFormat>Custom</PresentationFormat>
  <Paragraphs>1409</Paragraphs>
  <Slides>43</Slides>
  <Notes>5</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43</vt:i4>
      </vt:variant>
    </vt:vector>
  </HeadingPairs>
  <TitlesOfParts>
    <vt:vector size="63" baseType="lpstr">
      <vt:lpstr>Arial</vt:lpstr>
      <vt:lpstr>Bookman Old Style</vt:lpstr>
      <vt:lpstr>Cabin</vt:lpstr>
      <vt:lpstr>Calibri</vt:lpstr>
      <vt:lpstr>Cambria</vt:lpstr>
      <vt:lpstr>Courier New</vt:lpstr>
      <vt:lpstr>Dancing Script</vt:lpstr>
      <vt:lpstr>Estrangelo Edessa</vt:lpstr>
      <vt:lpstr>Franklin Gothic Book</vt:lpstr>
      <vt:lpstr>Gill Sans MT</vt:lpstr>
      <vt:lpstr>Helvetica</vt:lpstr>
      <vt:lpstr>Lato Light</vt:lpstr>
      <vt:lpstr>Lucida Handwriting</vt:lpstr>
      <vt:lpstr>Times New Roman</vt:lpstr>
      <vt:lpstr>Verdana</vt:lpstr>
      <vt:lpstr>Wingdings 2</vt:lpstr>
      <vt:lpstr>Office Theme</vt:lpstr>
      <vt:lpstr>Solstice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956</cp:revision>
  <cp:lastPrinted>2016-05-19T17:11:48Z</cp:lastPrinted>
  <dcterms:created xsi:type="dcterms:W3CDTF">2013-06-13T16:49:22Z</dcterms:created>
  <dcterms:modified xsi:type="dcterms:W3CDTF">2016-06-02T19:27:39Z</dcterms:modified>
</cp:coreProperties>
</file>