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 id="2147483696" r:id="rId3"/>
  </p:sldMasterIdLst>
  <p:notesMasterIdLst>
    <p:notesMasterId r:id="rId44"/>
  </p:notesMasterIdLst>
  <p:handoutMasterIdLst>
    <p:handoutMasterId r:id="rId45"/>
  </p:handoutMasterIdLst>
  <p:sldIdLst>
    <p:sldId id="406" r:id="rId4"/>
    <p:sldId id="435" r:id="rId5"/>
    <p:sldId id="408" r:id="rId6"/>
    <p:sldId id="375" r:id="rId7"/>
    <p:sldId id="376" r:id="rId8"/>
    <p:sldId id="377" r:id="rId9"/>
    <p:sldId id="436" r:id="rId10"/>
    <p:sldId id="437" r:id="rId11"/>
    <p:sldId id="438" r:id="rId12"/>
    <p:sldId id="381" r:id="rId13"/>
    <p:sldId id="382" r:id="rId14"/>
    <p:sldId id="410" r:id="rId15"/>
    <p:sldId id="439" r:id="rId16"/>
    <p:sldId id="440" r:id="rId17"/>
    <p:sldId id="411" r:id="rId18"/>
    <p:sldId id="412" r:id="rId19"/>
    <p:sldId id="413" r:id="rId20"/>
    <p:sldId id="414" r:id="rId21"/>
    <p:sldId id="415" r:id="rId22"/>
    <p:sldId id="442" r:id="rId23"/>
    <p:sldId id="387" r:id="rId24"/>
    <p:sldId id="416" r:id="rId25"/>
    <p:sldId id="417" r:id="rId26"/>
    <p:sldId id="418" r:id="rId27"/>
    <p:sldId id="419" r:id="rId28"/>
    <p:sldId id="420" r:id="rId29"/>
    <p:sldId id="421" r:id="rId30"/>
    <p:sldId id="422" r:id="rId31"/>
    <p:sldId id="423" r:id="rId32"/>
    <p:sldId id="424" r:id="rId33"/>
    <p:sldId id="425" r:id="rId34"/>
    <p:sldId id="426" r:id="rId35"/>
    <p:sldId id="427" r:id="rId36"/>
    <p:sldId id="428" r:id="rId37"/>
    <p:sldId id="429" r:id="rId38"/>
    <p:sldId id="430" r:id="rId39"/>
    <p:sldId id="431" r:id="rId40"/>
    <p:sldId id="401" r:id="rId41"/>
    <p:sldId id="441" r:id="rId42"/>
    <p:sldId id="432" r:id="rId43"/>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ndezBolanos, Martha" initials="MM" lastIdx="1" clrIdx="0">
    <p:extLst>
      <p:ext uri="{19B8F6BF-5375-455C-9EA6-DF929625EA0E}">
        <p15:presenceInfo xmlns:p15="http://schemas.microsoft.com/office/powerpoint/2012/main" userId="S-1-5-21-38895556-764435285-1384523041-2259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91" autoAdjust="0"/>
    <p:restoredTop sz="96552" autoAdjust="0"/>
  </p:normalViewPr>
  <p:slideViewPr>
    <p:cSldViewPr>
      <p:cViewPr varScale="1">
        <p:scale>
          <a:sx n="77" d="100"/>
          <a:sy n="77" d="100"/>
        </p:scale>
        <p:origin x="2214" y="96"/>
      </p:cViewPr>
      <p:guideLst>
        <p:guide orient="horz" pos="3168"/>
        <p:guide pos="2448"/>
      </p:guideLst>
    </p:cSldViewPr>
  </p:slideViewPr>
  <p:outlineViewPr>
    <p:cViewPr>
      <p:scale>
        <a:sx n="33" d="100"/>
        <a:sy n="33" d="100"/>
      </p:scale>
      <p:origin x="0" y="-654"/>
    </p:cViewPr>
  </p:outlineViewPr>
  <p:notesTextViewPr>
    <p:cViewPr>
      <p:scale>
        <a:sx n="1" d="1"/>
        <a:sy n="1" d="1"/>
      </p:scale>
      <p:origin x="0" y="0"/>
    </p:cViewPr>
  </p:notesTextViewPr>
  <p:sorterViewPr>
    <p:cViewPr>
      <p:scale>
        <a:sx n="100" d="100"/>
        <a:sy n="100" d="100"/>
      </p:scale>
      <p:origin x="0" y="-29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81B2C4E-B062-43A7-9743-555147AC2677}" type="datetimeFigureOut">
              <a:rPr lang="es-MX" smtClean="0"/>
              <a:t>15/06/2016</a:t>
            </a:fld>
            <a:endParaRPr lang="es-MX"/>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C0CFB92-9544-48D7-93CC-F30EACF9814C}" type="slidenum">
              <a:rPr lang="es-MX" smtClean="0"/>
              <a:t>‹#›</a:t>
            </a:fld>
            <a:endParaRPr lang="es-MX"/>
          </a:p>
        </p:txBody>
      </p:sp>
    </p:spTree>
    <p:extLst>
      <p:ext uri="{BB962C8B-B14F-4D97-AF65-F5344CB8AC3E}">
        <p14:creationId xmlns:p14="http://schemas.microsoft.com/office/powerpoint/2010/main" val="34525038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6/15/2016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hf hdr="0" ftr="0" dt="0"/>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a:t>
            </a:fld>
            <a:endParaRPr lang="en-US" dirty="0"/>
          </a:p>
        </p:txBody>
      </p:sp>
    </p:spTree>
    <p:extLst>
      <p:ext uri="{BB962C8B-B14F-4D97-AF65-F5344CB8AC3E}">
        <p14:creationId xmlns:p14="http://schemas.microsoft.com/office/powerpoint/2010/main" val="2485245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716618" y="4489386"/>
            <a:ext cx="5732948" cy="4253102"/>
          </a:xfrm>
          <a:prstGeom prst="rect">
            <a:avLst/>
          </a:prstGeom>
        </p:spPr>
        <p:txBody>
          <a:bodyPr lIns="93162" tIns="93162" rIns="93162" bIns="93162" anchor="t" anchorCtr="0">
            <a:noAutofit/>
          </a:bodyPr>
          <a:lstStyle/>
          <a:p>
            <a:endParaRPr/>
          </a:p>
        </p:txBody>
      </p:sp>
      <p:sp>
        <p:nvSpPr>
          <p:cNvPr id="350" name="Shape 350"/>
          <p:cNvSpPr>
            <a:spLocks noGrp="1" noRot="1" noChangeAspect="1"/>
          </p:cNvSpPr>
          <p:nvPr>
            <p:ph type="sldImg" idx="2"/>
          </p:nvPr>
        </p:nvSpPr>
        <p:spPr>
          <a:xfrm>
            <a:off x="2212975" y="708025"/>
            <a:ext cx="2740025" cy="35448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795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6" name="Shape 226"/>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729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93EF0EC3-FE0B-4500-8F04-EC8B20A7C129}" type="slidenum">
              <a:rPr lang="en-US" smtClean="0"/>
              <a:pPr/>
              <a:t>5</a:t>
            </a:fld>
            <a:endParaRPr lang="en-US" dirty="0"/>
          </a:p>
        </p:txBody>
      </p:sp>
    </p:spTree>
    <p:extLst>
      <p:ext uri="{BB962C8B-B14F-4D97-AF65-F5344CB8AC3E}">
        <p14:creationId xmlns:p14="http://schemas.microsoft.com/office/powerpoint/2010/main" val="2915657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1" name="Shape 231"/>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7992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3860507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14</a:t>
            </a:fld>
            <a:endParaRPr lang="en-US" dirty="0"/>
          </a:p>
        </p:txBody>
      </p:sp>
    </p:spTree>
    <p:extLst>
      <p:ext uri="{BB962C8B-B14F-4D97-AF65-F5344CB8AC3E}">
        <p14:creationId xmlns:p14="http://schemas.microsoft.com/office/powerpoint/2010/main" val="147160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40</a:t>
            </a:fld>
            <a:endParaRPr lang="en-US" dirty="0"/>
          </a:p>
        </p:txBody>
      </p:sp>
    </p:spTree>
    <p:extLst>
      <p:ext uri="{BB962C8B-B14F-4D97-AF65-F5344CB8AC3E}">
        <p14:creationId xmlns:p14="http://schemas.microsoft.com/office/powerpoint/2010/main" val="336413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7"/>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A617A-0664-4F41-9D8C-76658E87AB1F}"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86F1C-FD0D-47BD-A6AA-880BF8CEA31D}"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4"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7"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04FCF-7094-48EF-AF02-0F17F35F39C1}"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36A79C-4065-4AE5-A516-814EF35615F7}"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653847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47E0CE-F426-4A11-A68B-6FE15386A9CB}"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446104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EB772E-ABB3-4071-856D-1AF72162E0D1}"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53189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B7C0C7-5D30-4C09-A3FD-FED22B2C4900}"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12629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83E6E2-64E6-4237-99DD-E09379EED494}"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72551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21A63B-7DDB-435E-B65D-075BC2695077}"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65858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 name="Footer Placeholder 19"/>
          <p:cNvSpPr>
            <a:spLocks noGrp="1"/>
          </p:cNvSpPr>
          <p:nvPr>
            <p:ph type="ftr" sz="quarter" idx="11"/>
          </p:nvPr>
        </p:nvSpPr>
        <p:spPr>
          <a:xfrm>
            <a:off x="4866028" y="9248140"/>
            <a:ext cx="2461260" cy="698500"/>
          </a:xfrm>
        </p:spPr>
        <p:txBody>
          <a:bodyPr/>
          <a:lstStyle>
            <a:extLst/>
          </a:lstStyle>
          <a:p>
            <a:endParaRPr lang="en-US" dirty="0">
              <a:solidFill>
                <a:srgbClr val="E7DEC9">
                  <a:shade val="50000"/>
                  <a:satMod val="200000"/>
                </a:srgbClr>
              </a:solidFill>
            </a:endParaRPr>
          </a:p>
        </p:txBody>
      </p:sp>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71C4FB5-8385-42B1-ABBE-DBB25335C692}"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11" name="Shape 112"/>
          <p:cNvSpPr/>
          <p:nvPr userDrawn="1"/>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101437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8F9EC-B4E7-4E01-9BA2-11BFF1339D91}"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84340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04813" y="9180287"/>
            <a:ext cx="1781175" cy="535517"/>
          </a:xfrm>
        </p:spPr>
        <p:txBody>
          <a:bodyPr/>
          <a:lstStyle/>
          <a:p>
            <a:endParaRPr lang="en-US" dirty="0"/>
          </a:p>
        </p:txBody>
      </p:sp>
      <p:sp>
        <p:nvSpPr>
          <p:cNvPr id="6" name="Slide Number Placeholder 5"/>
          <p:cNvSpPr>
            <a:spLocks noGrp="1"/>
          </p:cNvSpPr>
          <p:nvPr>
            <p:ph type="sldNum" sz="quarter" idx="12"/>
          </p:nvPr>
        </p:nvSpPr>
        <p:spPr>
          <a:xfrm>
            <a:off x="6928115" y="9469498"/>
            <a:ext cx="842010" cy="535517"/>
          </a:xfrm>
        </p:spPr>
        <p:txBody>
          <a:bodyPr/>
          <a:lstStyle>
            <a:lvl1pPr algn="r">
              <a:defRPr/>
            </a:lvl1pPr>
          </a:lstStyle>
          <a:p>
            <a:fld id="{F177B04D-AEB5-43ED-B9BA-B3D1EC9C9067}" type="slidenum">
              <a:rPr lang="en-US" smtClean="0"/>
              <a:pPr/>
              <a:t>‹#›</a:t>
            </a:fld>
            <a:endParaRPr lang="en-US" dirty="0"/>
          </a:p>
        </p:txBody>
      </p:sp>
      <p:sp>
        <p:nvSpPr>
          <p:cNvPr id="7" name="Shape 112"/>
          <p:cNvSpPr/>
          <p:nvPr userDrawn="1"/>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1241EDD-7195-4013-8095-BB32A373475A}"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Tree>
    <p:extLst>
      <p:ext uri="{BB962C8B-B14F-4D97-AF65-F5344CB8AC3E}">
        <p14:creationId xmlns:p14="http://schemas.microsoft.com/office/powerpoint/2010/main" val="4084182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72E7C9-6B93-41E3-9A9F-93DA74CFDF7C}"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839671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F3ED2C-4042-454A-B7F3-488029747F82}"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438308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9D4DBA4-86AB-4AC9-A508-D8E4864F6263}"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3372992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 name="Date Placeholder 1"/>
          <p:cNvSpPr>
            <a:spLocks noGrp="1"/>
          </p:cNvSpPr>
          <p:nvPr>
            <p:ph type="dt" sz="half" idx="10"/>
          </p:nvPr>
        </p:nvSpPr>
        <p:spPr/>
        <p:txBody>
          <a:bodyPr/>
          <a:lstStyle>
            <a:extLst/>
          </a:lstStyle>
          <a:p>
            <a:fld id="{DA145EF7-56CA-44CF-865D-2F2CC0AA8BA0}"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26797488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95EC8B-8316-46E0-91B8-ED99722578D0}"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7973018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90E0F9-6CFE-46F5-8030-A6415C366E15}"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dirty="0">
              <a:solidFill>
                <a:prstClr val="black"/>
              </a:solidFill>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637282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AF96B4-69FA-4E48-A6FF-A75873873D90}"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556219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9E921-A267-41A1-8D85-B630D1053EBE}"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28765379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154FA3-D236-420A-97DD-A7A1F4E5AFE3}"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99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5"/>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3"/>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5CBDD-8AD3-4518-B3AC-00B8E92749F6}" type="datetime1">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
        <p:nvSpPr>
          <p:cNvPr id="7" name="Shape 112"/>
          <p:cNvSpPr/>
          <p:nvPr userDrawn="1"/>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1830044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669627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6F7B99-A810-45CB-BC74-65EAF81B902D}"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50630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4C0731-958C-4DCC-8E8B-5B204F5CE4CF}" type="datetime1">
              <a:rPr lang="en-US" smtClean="0">
                <a:solidFill>
                  <a:prstClr val="black">
                    <a:tint val="75000"/>
                  </a:prstClr>
                </a:solidFill>
              </a:rPr>
              <a:t>6/15/2016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61331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0F0976-7B59-4BBF-A621-4250086CD002}" type="datetime1">
              <a:rPr lang="en-US" smtClean="0">
                <a:solidFill>
                  <a:prstClr val="black">
                    <a:tint val="75000"/>
                  </a:prstClr>
                </a:solidFill>
              </a:rPr>
              <a:t>6/15/2016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28893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21FE7-5DF1-47BA-ACD0-7E35EF6E2840}" type="datetime1">
              <a:rPr lang="en-US" smtClean="0">
                <a:solidFill>
                  <a:prstClr val="black">
                    <a:tint val="75000"/>
                  </a:prstClr>
                </a:solidFill>
              </a:rPr>
              <a:t>6/15/2016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42200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71B26-1786-4A18-B7E4-2D759BF928C9}" type="datetime1">
              <a:rPr lang="en-US" smtClean="0">
                <a:solidFill>
                  <a:prstClr val="black">
                    <a:tint val="75000"/>
                  </a:prstClr>
                </a:solidFill>
              </a:rPr>
              <a:t>6/15/2016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1688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D8477-5DA5-43DC-8CB1-01D79DD4CA3F}" type="datetime1">
              <a:rPr lang="en-US" smtClean="0">
                <a:solidFill>
                  <a:prstClr val="black">
                    <a:tint val="75000"/>
                  </a:prstClr>
                </a:solidFill>
              </a:rPr>
              <a:t>6/15/2016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75484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0DE52-8C3C-4C48-8623-7E65212C83F5}" type="datetime1">
              <a:rPr lang="en-US" smtClean="0">
                <a:solidFill>
                  <a:prstClr val="black">
                    <a:tint val="75000"/>
                  </a:prstClr>
                </a:solidFill>
              </a:rPr>
              <a:t>6/15/2016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481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2BF2FE-983E-4E3C-BE50-BFDC8125111C}"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18577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C430D-E4C0-4681-A3B0-AAC806C0F8A9}"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315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8F704-4DC5-419F-B827-B71BFAC7FB40}" type="datetime1">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7E271E-6CC3-40AB-8AD0-2A32299C89E9}"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3611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485D71-1A85-44C5-BE7E-F4BABEEF2760}"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62671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6A5834-E626-480D-9BE8-3A25B21F0FB4}"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86366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563368-576A-4BF5-997A-0CBE9CD49FDA}"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42550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5D7D99-3477-4E98-BD8C-A5AA3F4E874C}"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08156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DDC6F20-687B-46E9-A2F0-FF01D5A129E3}"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995700" y="9522883"/>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743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49B41-7154-4AF5-A3DE-84799B02A76E}" type="datetime1">
              <a:rPr lang="en-US" smtClean="0"/>
              <a:t>6/15/2016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CBD11-FAD0-4A62-88A4-13EC3C90EB0C}" type="datetime1">
              <a:rPr lang="en-US" smtClean="0"/>
              <a:t>6/15/2016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4AF07-C9BE-4E11-B12E-7DA7BAA7A4B5}" type="datetime1">
              <a:rPr lang="en-US" smtClean="0"/>
              <a:t>6/15/2016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6"/>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6"/>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39A07-3BA7-4A1B-94B2-9D9C68AB1443}" type="datetime1">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1"/>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8"/>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D9550-8B8F-44A4-BE7A-DC7B9D71C39B}" type="datetime1">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2414EACE-CA2B-4DD1-970B-EAE8BCD0F2C6}" type="datetime1">
              <a:rPr lang="en-US" smtClean="0"/>
              <a:t>6/15/2016</a:t>
            </a:fld>
            <a:endParaRPr lang="en-US" dirty="0"/>
          </a:p>
        </p:txBody>
      </p:sp>
      <p:sp>
        <p:nvSpPr>
          <p:cNvPr id="5" name="Footer Placeholder 4"/>
          <p:cNvSpPr>
            <a:spLocks noGrp="1"/>
          </p:cNvSpPr>
          <p:nvPr>
            <p:ph type="ftr" sz="quarter" idx="3"/>
          </p:nvPr>
        </p:nvSpPr>
        <p:spPr>
          <a:xfrm>
            <a:off x="2655570" y="9322649"/>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14" r:id="rId12"/>
    <p:sldLayoutId id="2147483715" r:id="rId13"/>
    <p:sldLayoutId id="2147483716" r:id="rId14"/>
    <p:sldLayoutId id="2147483717" r:id="rId15"/>
    <p:sldLayoutId id="2147483718" r:id="rId16"/>
    <p:sldLayoutId id="2147483719" r:id="rId17"/>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45EC806-CD24-4FD6-B5B0-AA06EB933FBC}" type="datetime1">
              <a:rPr lang="en-US" smtClean="0">
                <a:solidFill>
                  <a:srgbClr val="E7DEC9">
                    <a:shade val="50000"/>
                    <a:satMod val="200000"/>
                  </a:srgbClr>
                </a:solidFill>
              </a:rPr>
              <a:t>6/15/2016</a:t>
            </a:fld>
            <a:endParaRPr lang="en-US" dirty="0">
              <a:solidFill>
                <a:srgbClr val="E7DEC9">
                  <a:shade val="50000"/>
                  <a:satMod val="200000"/>
                </a:srgbClr>
              </a:solidFill>
            </a:endParaRPr>
          </a:p>
        </p:txBody>
      </p:sp>
      <p:sp>
        <p:nvSpPr>
          <p:cNvPr id="10" name="Footer Placeholder 9"/>
          <p:cNvSpPr>
            <a:spLocks noGrp="1"/>
          </p:cNvSpPr>
          <p:nvPr>
            <p:ph type="ftr" sz="quarter" idx="3"/>
          </p:nvPr>
        </p:nvSpPr>
        <p:spPr>
          <a:xfrm>
            <a:off x="4836996" y="9246089"/>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solidFill>
                <a:srgbClr val="E7DEC9">
                  <a:shade val="50000"/>
                  <a:satMod val="200000"/>
                </a:srgbClr>
              </a:solidFill>
            </a:endParaRPr>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184535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49D5A941-466E-48D2-9336-094AA7533DF8}" type="datetime1">
              <a:rPr lang="en-US" smtClean="0">
                <a:solidFill>
                  <a:prstClr val="black">
                    <a:tint val="75000"/>
                  </a:prstClr>
                </a:solidFill>
              </a:rPr>
              <a:t>6/15/2016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958840" y="9488121"/>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8" name="Shape 112"/>
          <p:cNvSpPr/>
          <p:nvPr userDrawn="1"/>
        </p:nvSpPr>
        <p:spPr>
          <a:xfrm>
            <a:off x="3627120" y="9825728"/>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41403695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hyperlink" Target="http://www.pbslearningmedia.org/asset/lsps07_int_naturematte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oo.gl/UDYCs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youtu.be/HihUDcXnq58?list=PLaRemgVtKX9ciSE90aGVFd-01qoxMGnFW"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6.xml"/><Relationship Id="rId1" Type="http://schemas.openxmlformats.org/officeDocument/2006/relationships/slideLayout" Target="../slideLayouts/slideLayout30.xml"/><Relationship Id="rId4" Type="http://schemas.openxmlformats.org/officeDocument/2006/relationships/hyperlink" Target="http://www.livebinders.com/play/play?id=77484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685800" y="914400"/>
            <a:ext cx="2509407" cy="2498676"/>
            <a:chOff x="4836537" y="228597"/>
            <a:chExt cx="1888849" cy="2201532"/>
          </a:xfrm>
        </p:grpSpPr>
        <p:sp>
          <p:nvSpPr>
            <p:cNvPr id="16" name="Parallelogram 15"/>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algn="ctr" defTabSz="914400">
                <a:defRPr/>
              </a:pPr>
              <a:endParaRPr lang="en-US" sz="1800" kern="0" dirty="0" smtClean="0">
                <a:solidFill>
                  <a:prstClr val="white"/>
                </a:solidFill>
                <a:latin typeface="Franklin Gothic Book"/>
              </a:endParaRPr>
            </a:p>
          </p:txBody>
        </p:sp>
        <p:sp>
          <p:nvSpPr>
            <p:cNvPr id="17" name="Rectangle 16"/>
            <p:cNvSpPr/>
            <p:nvPr/>
          </p:nvSpPr>
          <p:spPr>
            <a:xfrm>
              <a:off x="5272202" y="228597"/>
              <a:ext cx="864161"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914400">
                <a:defRPr/>
              </a:pPr>
              <a:r>
                <a:rPr lang="es-MX" sz="5400" b="1" kern="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5</a:t>
              </a:r>
              <a:r>
                <a:rPr lang="es-MX"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r>
                <a:rPr lang="en-US" sz="5400" b="1" kern="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 </a:t>
              </a:r>
            </a:p>
          </p:txBody>
        </p:sp>
        <p:pic>
          <p:nvPicPr>
            <p:cNvPr id="18"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19"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graphicFrame>
        <p:nvGraphicFramePr>
          <p:cNvPr id="25" name="Table 24"/>
          <p:cNvGraphicFramePr>
            <a:graphicFrameLocks noGrp="1"/>
          </p:cNvGraphicFramePr>
          <p:nvPr>
            <p:extLst>
              <p:ext uri="{D42A27DB-BD31-4B8C-83A1-F6EECF244321}">
                <p14:modId xmlns:p14="http://schemas.microsoft.com/office/powerpoint/2010/main" val="1919152706"/>
              </p:ext>
            </p:extLst>
          </p:nvPr>
        </p:nvGraphicFramePr>
        <p:xfrm>
          <a:off x="1125947" y="6458970"/>
          <a:ext cx="6106158"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2155"/>
                <a:gridCol w="2403198"/>
                <a:gridCol w="2588061"/>
                <a:gridCol w="652744"/>
              </a:tblGrid>
              <a:tr h="284988">
                <a:tc gridSpan="4">
                  <a:txBody>
                    <a:bodyPr/>
                    <a:lstStyle/>
                    <a:p>
                      <a:pPr algn="ctr"/>
                      <a:r>
                        <a:rPr lang="es-GT" sz="1200" b="1" noProof="0" dirty="0" smtClean="0"/>
                        <a:t>Escritura de opinión y lenguaje</a:t>
                      </a:r>
                      <a:r>
                        <a:rPr lang="es-GT" sz="1200" b="1" baseline="0" noProof="0" dirty="0" smtClean="0"/>
                        <a:t> </a:t>
                      </a:r>
                      <a:endParaRPr lang="es-GT"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latin typeface="Calibri" panose="020F0502020204030204" pitchFamily="34" charset="0"/>
                        </a:rPr>
                        <a:t>1a</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ES" sz="1200" b="1" noProof="0" dirty="0" smtClean="0">
                          <a:latin typeface="Calibri" panose="020F0502020204030204" pitchFamily="34" charset="0"/>
                        </a:rPr>
                        <a:t>Escrito breve</a:t>
                      </a:r>
                      <a:r>
                        <a:rPr lang="es-ES" sz="1200" b="1" baseline="0" noProof="0" dirty="0" smtClean="0">
                          <a:latin typeface="Calibri" panose="020F0502020204030204" pitchFamily="34" charset="0"/>
                        </a:rPr>
                        <a:t> de opinión</a:t>
                      </a:r>
                      <a:endParaRPr lang="es-ES" sz="1200" b="1" noProof="0" dirty="0">
                        <a:latin typeface="Calibri" panose="020F0502020204030204" pitchFamily="34" charset="0"/>
                      </a:endParaRPr>
                    </a:p>
                  </a:txBody>
                  <a:tcPr marL="103632" marR="103632" marT="50292" marB="50292">
                    <a:solidFill>
                      <a:srgbClr val="FFFFCC"/>
                    </a:solidFill>
                  </a:tcPr>
                </a:tc>
                <a:tc>
                  <a:txBody>
                    <a:bodyPr/>
                    <a:lstStyle/>
                    <a:p>
                      <a:r>
                        <a:rPr lang="en-US" sz="1200" b="1" dirty="0" smtClean="0">
                          <a:solidFill>
                            <a:schemeClr val="tx1"/>
                          </a:solidFill>
                          <a:latin typeface="Calibri" panose="020F0502020204030204" pitchFamily="34" charset="0"/>
                        </a:rPr>
                        <a:t>W.1a,</a:t>
                      </a:r>
                      <a:r>
                        <a:rPr lang="en-US" sz="1200" b="1" baseline="0" dirty="0" smtClean="0">
                          <a:solidFill>
                            <a:schemeClr val="tx1"/>
                          </a:solidFill>
                          <a:latin typeface="Calibri" panose="020F0502020204030204" pitchFamily="34" charset="0"/>
                        </a:rPr>
                        <a:t> W.1b,  W.1c, W.1d</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3</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r h="304800">
                <a:tc>
                  <a:txBody>
                    <a:bodyPr/>
                    <a:lstStyle/>
                    <a:p>
                      <a:r>
                        <a:rPr lang="en-US" sz="1200" b="1" dirty="0" smtClean="0">
                          <a:solidFill>
                            <a:schemeClr val="tx1"/>
                          </a:solidFill>
                          <a:latin typeface="Calibri" panose="020F0502020204030204" pitchFamily="34" charset="0"/>
                        </a:rPr>
                        <a:t>1b</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ES" sz="1200" b="1" noProof="0" dirty="0" smtClean="0">
                          <a:latin typeface="Calibri" panose="020F0502020204030204" pitchFamily="34" charset="0"/>
                        </a:rPr>
                        <a:t>Escribir-Revisar</a:t>
                      </a:r>
                      <a:r>
                        <a:rPr lang="es-ES" sz="1200" b="1" baseline="0" noProof="0" dirty="0" smtClean="0">
                          <a:latin typeface="Calibri" panose="020F0502020204030204" pitchFamily="34" charset="0"/>
                        </a:rPr>
                        <a:t>: Escrito de opinión</a:t>
                      </a:r>
                      <a:endParaRPr lang="es-ES" sz="1200" b="1" noProof="0" dirty="0">
                        <a:latin typeface="Calibri" panose="020F0502020204030204" pitchFamily="34" charset="0"/>
                      </a:endParaRPr>
                    </a:p>
                  </a:txBody>
                  <a:tcPr marL="103632" marR="103632" marT="50292" marB="50292">
                    <a:solidFill>
                      <a:srgbClr val="FFFFCC"/>
                    </a:solidFill>
                  </a:tcPr>
                </a:tc>
                <a:tc>
                  <a:txBody>
                    <a:bodyPr/>
                    <a:lstStyle/>
                    <a:p>
                      <a:r>
                        <a:rPr lang="en-US" sz="1200" b="1" dirty="0" smtClean="0">
                          <a:solidFill>
                            <a:schemeClr val="tx1"/>
                          </a:solidFill>
                          <a:latin typeface="Calibri" panose="020F0502020204030204" pitchFamily="34" charset="0"/>
                        </a:rPr>
                        <a:t>W.1a,</a:t>
                      </a:r>
                      <a:r>
                        <a:rPr lang="en-US" sz="1200" b="1" baseline="0" dirty="0" smtClean="0">
                          <a:solidFill>
                            <a:schemeClr val="tx1"/>
                          </a:solidFill>
                          <a:latin typeface="Calibri" panose="020F0502020204030204" pitchFamily="34" charset="0"/>
                        </a:rPr>
                        <a:t> W.1b,  W.1c, W.1d</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2</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r h="472440">
                <a:tc>
                  <a:txBody>
                    <a:bodyPr/>
                    <a:lstStyle/>
                    <a:p>
                      <a:r>
                        <a:rPr lang="en-US" sz="1200" b="1" dirty="0" smtClean="0">
                          <a:solidFill>
                            <a:schemeClr val="tx1"/>
                          </a:solidFill>
                          <a:latin typeface="Calibri" panose="020F0502020204030204" pitchFamily="34" charset="0"/>
                        </a:rPr>
                        <a:t>2</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ES" sz="1200" b="1" noProof="0" dirty="0" smtClean="0">
                          <a:latin typeface="Calibri" panose="020F0502020204030204" pitchFamily="34" charset="0"/>
                        </a:rPr>
                        <a:t>Composición</a:t>
                      </a:r>
                      <a:r>
                        <a:rPr lang="es-ES" sz="1200" b="1" baseline="0" noProof="0" dirty="0" smtClean="0">
                          <a:latin typeface="Calibri" panose="020F0502020204030204" pitchFamily="34" charset="0"/>
                        </a:rPr>
                        <a:t> completa de una opinión</a:t>
                      </a:r>
                      <a:endParaRPr lang="es-ES" sz="1200" b="1" noProof="0" dirty="0">
                        <a:latin typeface="Calibri" panose="020F0502020204030204" pitchFamily="34" charset="0"/>
                      </a:endParaRPr>
                    </a:p>
                  </a:txBody>
                  <a:tcPr marL="103632" marR="103632" marT="50292" marB="50292">
                    <a:solidFill>
                      <a:srgbClr val="FFFFCC"/>
                    </a:solidFill>
                  </a:tcPr>
                </a:tc>
                <a:tc>
                  <a:txBody>
                    <a:bodyPr/>
                    <a:lstStyle/>
                    <a:p>
                      <a:r>
                        <a:rPr lang="pl-PL" sz="1200" b="1" dirty="0" smtClean="0">
                          <a:solidFill>
                            <a:schemeClr val="tx1"/>
                          </a:solidFill>
                          <a:latin typeface="Calibri" panose="020F0502020204030204" pitchFamily="34" charset="0"/>
                        </a:rPr>
                        <a:t>W-</a:t>
                      </a:r>
                      <a:r>
                        <a:rPr lang="en-US" sz="1200" b="1" dirty="0" smtClean="0">
                          <a:solidFill>
                            <a:schemeClr val="tx1"/>
                          </a:solidFill>
                          <a:latin typeface="Calibri" panose="020F0502020204030204" pitchFamily="34" charset="0"/>
                        </a:rPr>
                        <a:t>1</a:t>
                      </a:r>
                      <a:r>
                        <a:rPr lang="pl-PL" sz="1200" b="1" dirty="0" smtClean="0">
                          <a:solidFill>
                            <a:schemeClr val="tx1"/>
                          </a:solidFill>
                          <a:latin typeface="Calibri" panose="020F0502020204030204" pitchFamily="34" charset="0"/>
                        </a:rPr>
                        <a:t>a, W-</a:t>
                      </a:r>
                      <a:r>
                        <a:rPr lang="en-US" sz="1200" b="1" dirty="0" smtClean="0">
                          <a:solidFill>
                            <a:schemeClr val="tx1"/>
                          </a:solidFill>
                          <a:latin typeface="Calibri" panose="020F0502020204030204" pitchFamily="34" charset="0"/>
                        </a:rPr>
                        <a:t>1</a:t>
                      </a:r>
                      <a:r>
                        <a:rPr lang="pl-PL" sz="1200" b="1" dirty="0" smtClean="0">
                          <a:solidFill>
                            <a:schemeClr val="tx1"/>
                          </a:solidFill>
                          <a:latin typeface="Calibri" panose="020F0502020204030204" pitchFamily="34" charset="0"/>
                        </a:rPr>
                        <a:t>b, W-</a:t>
                      </a:r>
                      <a:r>
                        <a:rPr lang="en-US" sz="1200" b="1" dirty="0" smtClean="0">
                          <a:solidFill>
                            <a:schemeClr val="tx1"/>
                          </a:solidFill>
                          <a:latin typeface="Calibri" panose="020F0502020204030204" pitchFamily="34" charset="0"/>
                        </a:rPr>
                        <a:t>1</a:t>
                      </a:r>
                      <a:r>
                        <a:rPr lang="pl-PL" sz="1200" b="1" dirty="0" smtClean="0">
                          <a:solidFill>
                            <a:schemeClr val="tx1"/>
                          </a:solidFill>
                          <a:latin typeface="Calibri" panose="020F0502020204030204" pitchFamily="34" charset="0"/>
                        </a:rPr>
                        <a:t>c, W-</a:t>
                      </a:r>
                      <a:r>
                        <a:rPr lang="en-US" sz="1200" b="1" dirty="0" smtClean="0">
                          <a:solidFill>
                            <a:schemeClr val="tx1"/>
                          </a:solidFill>
                          <a:latin typeface="Calibri" panose="020F0502020204030204" pitchFamily="34" charset="0"/>
                        </a:rPr>
                        <a:t>1d</a:t>
                      </a:r>
                      <a:r>
                        <a:rPr lang="pl-PL" sz="1200" b="1" dirty="0" smtClean="0">
                          <a:solidFill>
                            <a:schemeClr val="tx1"/>
                          </a:solidFill>
                          <a:latin typeface="Calibri" panose="020F0502020204030204" pitchFamily="34" charset="0"/>
                        </a:rPr>
                        <a:t>, W-4, </a:t>
                      </a:r>
                      <a:r>
                        <a:rPr lang="en-US" sz="1200" b="1" dirty="0" smtClean="0">
                          <a:solidFill>
                            <a:schemeClr val="tx1"/>
                          </a:solidFill>
                          <a:latin typeface="Calibri" panose="020F0502020204030204" pitchFamily="34" charset="0"/>
                        </a:rPr>
                        <a:t>     </a:t>
                      </a:r>
                    </a:p>
                    <a:p>
                      <a:r>
                        <a:rPr lang="pl-PL" sz="1200" b="1" dirty="0" smtClean="0">
                          <a:solidFill>
                            <a:schemeClr val="tx1"/>
                          </a:solidFill>
                          <a:latin typeface="Calibri" panose="020F0502020204030204" pitchFamily="34" charset="0"/>
                        </a:rPr>
                        <a:t>W-5, W-8</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4</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r h="284988">
                <a:tc>
                  <a:txBody>
                    <a:bodyPr/>
                    <a:lstStyle/>
                    <a:p>
                      <a:r>
                        <a:rPr lang="en-US" sz="1200" b="1" dirty="0" smtClean="0">
                          <a:solidFill>
                            <a:schemeClr val="tx1"/>
                          </a:solidFill>
                          <a:latin typeface="Calibri" panose="020F0502020204030204" pitchFamily="34" charset="0"/>
                        </a:rPr>
                        <a:t>8</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ES" sz="1200" b="1" noProof="0" dirty="0" smtClean="0">
                          <a:latin typeface="Calibri" panose="020F0502020204030204" pitchFamily="34" charset="0"/>
                        </a:rPr>
                        <a:t>Uso</a:t>
                      </a:r>
                      <a:r>
                        <a:rPr lang="es-ES" sz="1200" b="1" baseline="0" noProof="0" dirty="0" smtClean="0">
                          <a:latin typeface="Calibri" panose="020F0502020204030204" pitchFamily="34" charset="0"/>
                        </a:rPr>
                        <a:t> de lenguaje-vocabulario</a:t>
                      </a:r>
                      <a:endParaRPr lang="es-ES" sz="1200" b="1" noProof="0" dirty="0">
                        <a:latin typeface="Calibri" panose="020F0502020204030204" pitchFamily="34" charset="0"/>
                      </a:endParaRPr>
                    </a:p>
                  </a:txBody>
                  <a:tcPr marL="103632" marR="103632" marT="50292" marB="50292">
                    <a:solidFill>
                      <a:srgbClr val="FFFFCC"/>
                    </a:solidFill>
                  </a:tcPr>
                </a:tc>
                <a:tc>
                  <a:txBody>
                    <a:bodyPr/>
                    <a:lstStyle/>
                    <a:p>
                      <a:r>
                        <a:rPr lang="en-US" sz="1200" b="1" dirty="0" smtClean="0">
                          <a:solidFill>
                            <a:schemeClr val="tx1"/>
                          </a:solidFill>
                          <a:latin typeface="Calibri" panose="020F0502020204030204" pitchFamily="34" charset="0"/>
                        </a:rPr>
                        <a:t>W.5.2d</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1-2</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r h="284988">
                <a:tc>
                  <a:txBody>
                    <a:bodyPr/>
                    <a:lstStyle/>
                    <a:p>
                      <a:r>
                        <a:rPr lang="en-US" sz="1200" b="1" dirty="0" smtClean="0">
                          <a:solidFill>
                            <a:schemeClr val="tx1"/>
                          </a:solidFill>
                          <a:latin typeface="Calibri" panose="020F0502020204030204" pitchFamily="34" charset="0"/>
                        </a:rPr>
                        <a:t>9</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ES" sz="1200" b="1" noProof="0" dirty="0" smtClean="0">
                          <a:latin typeface="Calibri" panose="020F0502020204030204" pitchFamily="34" charset="0"/>
                        </a:rPr>
                        <a:t>Editar y clarificar</a:t>
                      </a:r>
                      <a:endParaRPr lang="es-ES" sz="1200" b="1" noProof="0" dirty="0">
                        <a:latin typeface="Calibri" panose="020F0502020204030204" pitchFamily="34" charset="0"/>
                      </a:endParaRPr>
                    </a:p>
                  </a:txBody>
                  <a:tcPr marL="103632" marR="103632" marT="50292" marB="50292">
                    <a:solidFill>
                      <a:srgbClr val="FFFFCC"/>
                    </a:solidFill>
                  </a:tcPr>
                </a:tc>
                <a:tc>
                  <a:txBody>
                    <a:bodyPr/>
                    <a:lstStyle/>
                    <a:p>
                      <a:r>
                        <a:rPr lang="en-US" sz="1200" b="1" dirty="0" smtClean="0">
                          <a:solidFill>
                            <a:schemeClr val="tx1"/>
                          </a:solidFill>
                          <a:latin typeface="Calibri" panose="020F0502020204030204" pitchFamily="34" charset="0"/>
                        </a:rPr>
                        <a:t>L.5.1d</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1-2</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bl>
          </a:graphicData>
        </a:graphic>
      </p:graphicFrame>
      <p:sp>
        <p:nvSpPr>
          <p:cNvPr id="7" name="TextBox 6"/>
          <p:cNvSpPr txBox="1"/>
          <p:nvPr/>
        </p:nvSpPr>
        <p:spPr>
          <a:xfrm>
            <a:off x="3565504" y="1696449"/>
            <a:ext cx="3233071"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smtClean="0">
                <a:solidFill>
                  <a:srgbClr val="3891A7">
                    <a:lumMod val="75000"/>
                  </a:srgbClr>
                </a:solidFill>
                <a:latin typeface="Bookman Old Style" pitchFamily="18" charset="0"/>
              </a:rPr>
              <a:t>Trimestre cuatro</a:t>
            </a:r>
          </a:p>
          <a:p>
            <a:r>
              <a:rPr lang="en-US" sz="2600" b="1" dirty="0" smtClean="0">
                <a:solidFill>
                  <a:srgbClr val="3891A7">
                    <a:lumMod val="75000"/>
                  </a:srgbClr>
                </a:solidFill>
                <a:latin typeface="Bookman Old Style" pitchFamily="18" charset="0"/>
              </a:rPr>
              <a:t> </a:t>
            </a:r>
            <a:r>
              <a:rPr lang="en-US" sz="2400" b="1" dirty="0" smtClean="0">
                <a:solidFill>
                  <a:prstClr val="black"/>
                </a:solidFill>
                <a:latin typeface="Bookman Old Style" pitchFamily="18" charset="0"/>
              </a:rPr>
              <a:t>CFA</a:t>
            </a:r>
            <a:endParaRPr lang="en-US" b="1" dirty="0" smtClean="0">
              <a:solidFill>
                <a:prstClr val="black"/>
              </a:solidFill>
              <a:latin typeface="Bookman Old Style" pitchFamily="18" charset="0"/>
            </a:endParaRPr>
          </a:p>
        </p:txBody>
      </p:sp>
      <p:sp>
        <p:nvSpPr>
          <p:cNvPr id="2" name="Rectangle 1"/>
          <p:cNvSpPr/>
          <p:nvPr/>
        </p:nvSpPr>
        <p:spPr>
          <a:xfrm>
            <a:off x="4448367" y="7366198"/>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4" name="Rectangle 23"/>
          <p:cNvSpPr/>
          <p:nvPr/>
        </p:nvSpPr>
        <p:spPr>
          <a:xfrm>
            <a:off x="4905567" y="7071262"/>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Rectangle 28"/>
          <p:cNvSpPr/>
          <p:nvPr/>
        </p:nvSpPr>
        <p:spPr>
          <a:xfrm>
            <a:off x="4020820" y="7661134"/>
            <a:ext cx="2302572" cy="4160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TextBox 29"/>
          <p:cNvSpPr txBox="1"/>
          <p:nvPr/>
        </p:nvSpPr>
        <p:spPr>
          <a:xfrm>
            <a:off x="1161389" y="6184358"/>
            <a:ext cx="5718863" cy="256765"/>
          </a:xfrm>
          <a:prstGeom prst="rect">
            <a:avLst/>
          </a:prstGeom>
          <a:noFill/>
        </p:spPr>
        <p:txBody>
          <a:bodyPr wrap="square" lIns="101882" tIns="50941" rIns="101882" bIns="50941" rtlCol="0">
            <a:spAutoFit/>
          </a:bodyPr>
          <a:lstStyle/>
          <a:p>
            <a:pPr algn="ctr"/>
            <a:r>
              <a:rPr lang="es-ES" sz="1000" b="1" i="1" dirty="0" smtClean="0">
                <a:latin typeface="Calibri" panose="020F0502020204030204" pitchFamily="34" charset="0"/>
              </a:rPr>
              <a:t>Nota</a:t>
            </a:r>
            <a:r>
              <a:rPr lang="es-ES" sz="1000" b="1" i="1" dirty="0">
                <a:latin typeface="Calibri" panose="020F0502020204030204" pitchFamily="34" charset="0"/>
              </a:rPr>
              <a:t>:  Pueden haber más estándares por objetivo.  Sólo se listaron los estándares evaluados</a:t>
            </a:r>
            <a:endParaRPr lang="en-US" sz="1000" b="1" i="1" dirty="0">
              <a:solidFill>
                <a:prstClr val="black"/>
              </a:solidFill>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3136061053"/>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262959"/>
                <a:gridCol w="2759641"/>
                <a:gridCol w="1051558"/>
                <a:gridCol w="685800"/>
              </a:tblGrid>
              <a:tr h="284988">
                <a:tc gridSpan="4">
                  <a:txBody>
                    <a:bodyPr/>
                    <a:lstStyle/>
                    <a:p>
                      <a:pPr algn="ctr"/>
                      <a:r>
                        <a:rPr lang="es-MX" sz="1200" b="1" noProof="0" dirty="0" smtClean="0">
                          <a:solidFill>
                            <a:schemeClr val="tx1"/>
                          </a:solidFill>
                        </a:rPr>
                        <a:t>Lectura: Texto literario</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s-MX" sz="1200" b="1" noProof="0" dirty="0" err="1" smtClean="0">
                          <a:solidFill>
                            <a:schemeClr val="tx1"/>
                          </a:solidFill>
                        </a:rPr>
                        <a:t>DOK</a:t>
                      </a:r>
                      <a:endParaRPr lang="es-MX" sz="1200" b="1" noProof="0"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latin typeface="Calibri" panose="020F0502020204030204" pitchFamily="34" charset="0"/>
                        </a:rPr>
                        <a:t>3</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GT" sz="1200" b="1" noProof="0" dirty="0" smtClean="0">
                          <a:latin typeface="Calibri" panose="020F0502020204030204" pitchFamily="34" charset="0"/>
                        </a:rPr>
                        <a:t>Razonamiento</a:t>
                      </a:r>
                      <a:r>
                        <a:rPr lang="es-GT" sz="1200" b="1" baseline="0" noProof="0" dirty="0" smtClean="0">
                          <a:latin typeface="Calibri" panose="020F0502020204030204" pitchFamily="34" charset="0"/>
                        </a:rPr>
                        <a:t> y evidencia</a:t>
                      </a:r>
                      <a:endParaRPr lang="es-GT" sz="1200" b="1" noProof="0" dirty="0">
                        <a:latin typeface="Calibri" panose="020F0502020204030204" pitchFamily="34" charset="0"/>
                      </a:endParaRPr>
                    </a:p>
                  </a:txBody>
                  <a:tcPr marL="103632" marR="103632" marT="50292" marB="50292">
                    <a:solidFill>
                      <a:srgbClr val="FFFFCC"/>
                    </a:solidFill>
                  </a:tcPr>
                </a:tc>
                <a:tc>
                  <a:txBody>
                    <a:bodyPr/>
                    <a:lstStyle/>
                    <a:p>
                      <a:r>
                        <a:rPr lang="es-MX" sz="1200" b="1" noProof="0" dirty="0" err="1" smtClean="0">
                          <a:solidFill>
                            <a:schemeClr val="tx1"/>
                          </a:solidFill>
                          <a:latin typeface="Calibri" panose="020F0502020204030204" pitchFamily="34" charset="0"/>
                        </a:rPr>
                        <a:t>RL.5.3</a:t>
                      </a:r>
                      <a:endParaRPr lang="es-MX" sz="1200" b="1" noProof="0"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s-MX" sz="1200" b="1" noProof="0" dirty="0" smtClean="0">
                          <a:solidFill>
                            <a:schemeClr val="tx1"/>
                          </a:solidFill>
                          <a:latin typeface="Calibri" panose="020F0502020204030204" pitchFamily="34" charset="0"/>
                        </a:rPr>
                        <a:t>1-2</a:t>
                      </a:r>
                      <a:endParaRPr lang="es-MX" sz="1200" b="1" noProof="0" dirty="0">
                        <a:solidFill>
                          <a:schemeClr val="tx1"/>
                        </a:solidFill>
                        <a:latin typeface="Calibri" panose="020F0502020204030204" pitchFamily="34" charset="0"/>
                      </a:endParaRPr>
                    </a:p>
                  </a:txBody>
                  <a:tcPr marL="103632" marR="103632" marT="50292" marB="50292" anchor="ctr">
                    <a:solidFill>
                      <a:srgbClr val="FFFFCC"/>
                    </a:solidFill>
                  </a:tcPr>
                </a:tc>
              </a:tr>
              <a:tr h="283464">
                <a:tc>
                  <a:txBody>
                    <a:bodyPr/>
                    <a:lstStyle/>
                    <a:p>
                      <a:r>
                        <a:rPr lang="en-US" sz="1200" b="1" dirty="0" smtClean="0">
                          <a:solidFill>
                            <a:schemeClr val="tx1"/>
                          </a:solidFill>
                          <a:latin typeface="Calibri" panose="020F0502020204030204" pitchFamily="34" charset="0"/>
                        </a:rPr>
                        <a:t>6</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GT" sz="1200" b="1" noProof="0" dirty="0" smtClean="0">
                          <a:latin typeface="Calibri" panose="020F0502020204030204" pitchFamily="34" charset="0"/>
                        </a:rPr>
                        <a:t>Razonamiento</a:t>
                      </a:r>
                      <a:r>
                        <a:rPr lang="es-GT" sz="1200" b="1" baseline="0" noProof="0" dirty="0" smtClean="0">
                          <a:latin typeface="Calibri" panose="020F0502020204030204" pitchFamily="34" charset="0"/>
                        </a:rPr>
                        <a:t> y evidencia</a:t>
                      </a:r>
                      <a:endParaRPr lang="es-GT" sz="1200" b="1" noProof="0" dirty="0">
                        <a:latin typeface="Calibri" panose="020F0502020204030204" pitchFamily="34" charset="0"/>
                      </a:endParaRPr>
                    </a:p>
                  </a:txBody>
                  <a:tcPr marL="103632" marR="103632" marT="50292" marB="50292">
                    <a:solidFill>
                      <a:srgbClr val="FFFFCC"/>
                    </a:solidFill>
                  </a:tcPr>
                </a:tc>
                <a:tc>
                  <a:txBody>
                    <a:bodyPr/>
                    <a:lstStyle/>
                    <a:p>
                      <a:r>
                        <a:rPr lang="es-MX" sz="1200" b="1" noProof="0" dirty="0" err="1" smtClean="0">
                          <a:solidFill>
                            <a:schemeClr val="tx1"/>
                          </a:solidFill>
                          <a:latin typeface="Calibri" panose="020F0502020204030204" pitchFamily="34" charset="0"/>
                        </a:rPr>
                        <a:t>RL.5.6</a:t>
                      </a:r>
                      <a:endParaRPr lang="es-MX" sz="1200" b="1" noProof="0"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s-MX" sz="1200" b="1" noProof="0" dirty="0" smtClean="0">
                          <a:solidFill>
                            <a:schemeClr val="tx1"/>
                          </a:solidFill>
                          <a:latin typeface="Calibri" panose="020F0502020204030204" pitchFamily="34" charset="0"/>
                        </a:rPr>
                        <a:t>2</a:t>
                      </a:r>
                      <a:endParaRPr lang="es-MX" sz="1200" b="1" noProof="0" dirty="0">
                        <a:solidFill>
                          <a:schemeClr val="tx1"/>
                        </a:solidFill>
                        <a:latin typeface="Calibri" panose="020F0502020204030204" pitchFamily="34" charset="0"/>
                      </a:endParaRPr>
                    </a:p>
                  </a:txBody>
                  <a:tcPr marL="103632" marR="103632" marT="50292" marB="50292" anchor="ctr">
                    <a:solidFill>
                      <a:srgbClr val="FFFFCC"/>
                    </a:solidFill>
                  </a:tcPr>
                </a:tc>
              </a:tr>
              <a:tr h="284988">
                <a:tc>
                  <a:txBody>
                    <a:bodyPr/>
                    <a:lstStyle/>
                    <a:p>
                      <a:r>
                        <a:rPr lang="en-US" sz="1200" b="1" dirty="0" smtClean="0">
                          <a:latin typeface="Calibri" panose="020F0502020204030204" pitchFamily="34" charset="0"/>
                        </a:rPr>
                        <a:t>5</a:t>
                      </a:r>
                      <a:endParaRPr lang="en-US" sz="1200" b="1" dirty="0">
                        <a:latin typeface="Calibri" panose="020F0502020204030204" pitchFamily="34" charset="0"/>
                      </a:endParaRPr>
                    </a:p>
                  </a:txBody>
                  <a:tcPr marL="103632" marR="103632" marT="50292" marB="50292">
                    <a:solidFill>
                      <a:srgbClr val="FFFFCC"/>
                    </a:solidFill>
                  </a:tcPr>
                </a:tc>
                <a:tc>
                  <a:txBody>
                    <a:bodyPr/>
                    <a:lstStyle/>
                    <a:p>
                      <a:r>
                        <a:rPr lang="es-ES_tradnl" sz="1200" b="1" noProof="0" dirty="0" smtClean="0">
                          <a:latin typeface="Calibri" panose="020F0502020204030204" pitchFamily="34" charset="0"/>
                        </a:rPr>
                        <a:t>Análisis dentro y entre textos</a:t>
                      </a:r>
                      <a:endParaRPr lang="es-ES_tradnl" sz="1200" b="1" noProof="0" dirty="0">
                        <a:latin typeface="Calibri" panose="020F0502020204030204" pitchFamily="34" charset="0"/>
                      </a:endParaRPr>
                    </a:p>
                  </a:txBody>
                  <a:tcPr marL="103632" marR="103632" marT="50292" marB="50292">
                    <a:solidFill>
                      <a:srgbClr val="FFFFCC"/>
                    </a:solidFill>
                  </a:tcPr>
                </a:tc>
                <a:tc>
                  <a:txBody>
                    <a:bodyPr/>
                    <a:lstStyle/>
                    <a:p>
                      <a:r>
                        <a:rPr lang="es-MX" sz="1200" b="1" noProof="0" dirty="0" err="1" smtClean="0">
                          <a:solidFill>
                            <a:schemeClr val="tx1"/>
                          </a:solidFill>
                          <a:latin typeface="Calibri" panose="020F0502020204030204" pitchFamily="34" charset="0"/>
                        </a:rPr>
                        <a:t>RL.5.9</a:t>
                      </a:r>
                      <a:endParaRPr lang="es-MX" sz="1200" b="1" noProof="0"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s-MX" sz="1200" b="1" noProof="0" dirty="0" smtClean="0">
                          <a:solidFill>
                            <a:schemeClr val="tx1"/>
                          </a:solidFill>
                          <a:latin typeface="Calibri" panose="020F0502020204030204" pitchFamily="34" charset="0"/>
                        </a:rPr>
                        <a:t>4</a:t>
                      </a:r>
                      <a:endParaRPr lang="es-MX" sz="1200" b="1" noProof="0" dirty="0">
                        <a:solidFill>
                          <a:schemeClr val="tx1"/>
                        </a:solidFill>
                        <a:latin typeface="Calibri" panose="020F0502020204030204" pitchFamily="34" charset="0"/>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724565710"/>
              </p:ext>
            </p:extLst>
          </p:nvPr>
        </p:nvGraphicFramePr>
        <p:xfrm>
          <a:off x="1640841" y="4588164"/>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b="1" noProof="0" dirty="0" smtClean="0"/>
                        <a:t>Lectura: Texto informativo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latin typeface="Calibri" panose="020F0502020204030204" pitchFamily="34" charset="0"/>
                        </a:rPr>
                        <a:t>10</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GT" sz="1200" b="1" noProof="0" dirty="0" smtClean="0">
                          <a:latin typeface="Calibri" panose="020F0502020204030204" pitchFamily="34" charset="0"/>
                        </a:rPr>
                        <a:t>Razonamiento</a:t>
                      </a:r>
                      <a:r>
                        <a:rPr lang="es-GT" sz="1200" b="1" baseline="0" noProof="0" dirty="0" smtClean="0">
                          <a:latin typeface="Calibri" panose="020F0502020204030204" pitchFamily="34" charset="0"/>
                        </a:rPr>
                        <a:t> y evidencia</a:t>
                      </a:r>
                      <a:endParaRPr lang="es-GT" sz="1200" b="1" noProof="0" dirty="0">
                        <a:latin typeface="Calibri" panose="020F0502020204030204" pitchFamily="34" charset="0"/>
                      </a:endParaRPr>
                    </a:p>
                  </a:txBody>
                  <a:tcPr marL="103632" marR="103632" marT="50292" marB="50292">
                    <a:solidFill>
                      <a:srgbClr val="FFFFCC"/>
                    </a:solidFill>
                  </a:tcPr>
                </a:tc>
                <a:tc>
                  <a:txBody>
                    <a:bodyPr/>
                    <a:lstStyle/>
                    <a:p>
                      <a:r>
                        <a:rPr lang="es-MX" sz="1200" b="1" noProof="0" dirty="0" err="1" smtClean="0">
                          <a:solidFill>
                            <a:schemeClr val="tx1"/>
                          </a:solidFill>
                          <a:latin typeface="Calibri" panose="020F0502020204030204" pitchFamily="34" charset="0"/>
                        </a:rPr>
                        <a:t>RI.5.3</a:t>
                      </a:r>
                      <a:endParaRPr lang="es-MX" sz="1200" b="1" noProof="0"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1-2</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r h="284988">
                <a:tc>
                  <a:txBody>
                    <a:bodyPr/>
                    <a:lstStyle/>
                    <a:p>
                      <a:r>
                        <a:rPr lang="en-US" sz="1200" b="1" dirty="0" smtClean="0">
                          <a:solidFill>
                            <a:schemeClr val="tx1"/>
                          </a:solidFill>
                          <a:latin typeface="Calibri" panose="020F0502020204030204" pitchFamily="34" charset="0"/>
                        </a:rPr>
                        <a:t>11</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GT" sz="1200" b="1" noProof="0" dirty="0" smtClean="0">
                          <a:latin typeface="Calibri" panose="020F0502020204030204" pitchFamily="34" charset="0"/>
                        </a:rPr>
                        <a:t>Razonamiento</a:t>
                      </a:r>
                      <a:r>
                        <a:rPr lang="es-GT" sz="1200" b="1" baseline="0" noProof="0" dirty="0" smtClean="0">
                          <a:latin typeface="Calibri" panose="020F0502020204030204" pitchFamily="34" charset="0"/>
                        </a:rPr>
                        <a:t> y evidencia</a:t>
                      </a:r>
                      <a:endParaRPr lang="es-GT" sz="1200" b="1" noProof="0" dirty="0">
                        <a:latin typeface="Calibri" panose="020F0502020204030204" pitchFamily="34" charset="0"/>
                      </a:endParaRPr>
                    </a:p>
                  </a:txBody>
                  <a:tcPr marL="103632" marR="103632" marT="50292" marB="50292">
                    <a:solidFill>
                      <a:srgbClr val="FFFFCC"/>
                    </a:solidFill>
                  </a:tcPr>
                </a:tc>
                <a:tc>
                  <a:txBody>
                    <a:bodyPr/>
                    <a:lstStyle/>
                    <a:p>
                      <a:r>
                        <a:rPr lang="es-MX" sz="1200" b="1" noProof="0" dirty="0" err="1" smtClean="0">
                          <a:solidFill>
                            <a:schemeClr val="tx1"/>
                          </a:solidFill>
                          <a:latin typeface="Calibri" panose="020F0502020204030204" pitchFamily="34" charset="0"/>
                        </a:rPr>
                        <a:t>RI.5.6</a:t>
                      </a:r>
                      <a:endParaRPr lang="es-MX" sz="1200" b="1" noProof="0"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3</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r h="284988">
                <a:tc>
                  <a:txBody>
                    <a:bodyPr/>
                    <a:lstStyle/>
                    <a:p>
                      <a:r>
                        <a:rPr lang="en-US" sz="1200" b="1" dirty="0" smtClean="0">
                          <a:solidFill>
                            <a:schemeClr val="tx1"/>
                          </a:solidFill>
                          <a:latin typeface="Calibri" panose="020F0502020204030204" pitchFamily="34" charset="0"/>
                        </a:rPr>
                        <a:t>12</a:t>
                      </a:r>
                      <a:endParaRPr lang="en-US" sz="1200" b="1" dirty="0">
                        <a:solidFill>
                          <a:schemeClr val="tx1"/>
                        </a:solidFill>
                        <a:latin typeface="Calibri" panose="020F0502020204030204" pitchFamily="34" charset="0"/>
                      </a:endParaRPr>
                    </a:p>
                  </a:txBody>
                  <a:tcPr marL="103632" marR="103632" marT="50292" marB="50292">
                    <a:solidFill>
                      <a:srgbClr val="FFFFCC"/>
                    </a:solidFill>
                  </a:tcPr>
                </a:tc>
                <a:tc>
                  <a:txBody>
                    <a:bodyPr/>
                    <a:lstStyle/>
                    <a:p>
                      <a:r>
                        <a:rPr lang="es-ES_tradnl" sz="1200" b="1" noProof="0" dirty="0" smtClean="0">
                          <a:latin typeface="Calibri" panose="020F0502020204030204" pitchFamily="34" charset="0"/>
                        </a:rPr>
                        <a:t>Análisis dentro </a:t>
                      </a:r>
                      <a:r>
                        <a:rPr lang="es-ES_tradnl" sz="1200" b="1" baseline="0" noProof="0" dirty="0" smtClean="0">
                          <a:latin typeface="Calibri" panose="020F0502020204030204" pitchFamily="34" charset="0"/>
                        </a:rPr>
                        <a:t> y entre textos</a:t>
                      </a:r>
                      <a:endParaRPr lang="es-ES_tradnl" sz="1200" b="1" noProof="0" dirty="0">
                        <a:latin typeface="Calibri" panose="020F0502020204030204" pitchFamily="34" charset="0"/>
                      </a:endParaRPr>
                    </a:p>
                  </a:txBody>
                  <a:tcPr marL="103632" marR="103632" marT="50292" marB="50292">
                    <a:solidFill>
                      <a:srgbClr val="FFFFCC"/>
                    </a:solidFill>
                  </a:tcPr>
                </a:tc>
                <a:tc>
                  <a:txBody>
                    <a:bodyPr/>
                    <a:lstStyle/>
                    <a:p>
                      <a:r>
                        <a:rPr lang="es-MX" sz="1200" b="1" noProof="0" dirty="0" err="1" smtClean="0">
                          <a:solidFill>
                            <a:schemeClr val="tx1"/>
                          </a:solidFill>
                          <a:latin typeface="Calibri" panose="020F0502020204030204" pitchFamily="34" charset="0"/>
                        </a:rPr>
                        <a:t>RI.5.9</a:t>
                      </a:r>
                      <a:endParaRPr lang="es-MX" sz="1200" b="1" noProof="0" dirty="0">
                        <a:solidFill>
                          <a:schemeClr val="tx1"/>
                        </a:solidFill>
                        <a:latin typeface="Calibri" panose="020F0502020204030204" pitchFamily="34" charset="0"/>
                      </a:endParaRPr>
                    </a:p>
                  </a:txBody>
                  <a:tcPr marL="103632" marR="103632" marT="50292" marB="50292">
                    <a:solidFill>
                      <a:srgbClr val="FFFFCC"/>
                    </a:solidFill>
                  </a:tcPr>
                </a:tc>
                <a:tc>
                  <a:txBody>
                    <a:bodyPr/>
                    <a:lstStyle/>
                    <a:p>
                      <a:pPr algn="ctr"/>
                      <a:r>
                        <a:rPr lang="en-US" sz="1200" b="1" dirty="0" smtClean="0">
                          <a:solidFill>
                            <a:schemeClr val="tx1"/>
                          </a:solidFill>
                          <a:latin typeface="Calibri" panose="020F0502020204030204" pitchFamily="34" charset="0"/>
                        </a:rPr>
                        <a:t>4</a:t>
                      </a:r>
                      <a:endParaRPr lang="en-US" sz="1200" b="1" dirty="0">
                        <a:solidFill>
                          <a:schemeClr val="tx1"/>
                        </a:solidFill>
                        <a:latin typeface="Calibri" panose="020F0502020204030204" pitchFamily="34" charset="0"/>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521886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3270854"/>
              </p:ext>
            </p:extLst>
          </p:nvPr>
        </p:nvGraphicFramePr>
        <p:xfrm>
          <a:off x="161925" y="441568"/>
          <a:ext cx="7458558" cy="3935940"/>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r>
                        <a:rPr lang="en-US" sz="900" b="1" dirty="0" smtClean="0"/>
                        <a:t>W.5.1</a:t>
                      </a:r>
                      <a:r>
                        <a:rPr lang="en-US" sz="900" baseline="0" dirty="0" smtClean="0"/>
                        <a:t> </a:t>
                      </a:r>
                      <a:r>
                        <a:rPr lang="en-US" sz="900" b="0" i="0" kern="1200" dirty="0" smtClean="0">
                          <a:solidFill>
                            <a:schemeClr val="tx1"/>
                          </a:solidFill>
                          <a:effectLst/>
                          <a:latin typeface="+mn-lt"/>
                          <a:ea typeface="+mn-ea"/>
                          <a:cs typeface="+mn-cs"/>
                        </a:rPr>
                        <a:t>Write opinion pieces on topics or texts, supporting a point of view with reasons and information.</a:t>
                      </a:r>
                    </a:p>
                    <a:p>
                      <a:r>
                        <a:rPr lang="en-US" sz="900" b="1" dirty="0" smtClean="0"/>
                        <a:t>W.5.1.a</a:t>
                      </a:r>
                      <a:r>
                        <a:rPr lang="en-US" sz="900" baseline="0" dirty="0" smtClean="0"/>
                        <a:t> </a:t>
                      </a:r>
                      <a:r>
                        <a:rPr lang="en-US" sz="900" b="0" i="0" kern="1200" dirty="0" smtClean="0">
                          <a:solidFill>
                            <a:schemeClr val="tx1"/>
                          </a:solidFill>
                          <a:effectLst/>
                          <a:latin typeface="+mn-lt"/>
                          <a:ea typeface="+mn-ea"/>
                          <a:cs typeface="+mn-cs"/>
                        </a:rPr>
                        <a:t>Introduce a topic or text clearly, state an opinion, and create an organizational structure in which ideas are logically grouped to support the writer's purpose.</a:t>
                      </a:r>
                      <a:endParaRPr lang="en-US" sz="900" dirty="0" smtClean="0"/>
                    </a:p>
                    <a:p>
                      <a:r>
                        <a:rPr lang="en-US" sz="900" b="1" dirty="0" smtClean="0"/>
                        <a:t>W.5.1.b </a:t>
                      </a:r>
                      <a:r>
                        <a:rPr lang="en-US" sz="900" b="0" i="0" kern="1200" dirty="0" smtClean="0">
                          <a:solidFill>
                            <a:schemeClr val="tx1"/>
                          </a:solidFill>
                          <a:effectLst/>
                          <a:latin typeface="+mn-lt"/>
                          <a:ea typeface="+mn-ea"/>
                          <a:cs typeface="+mn-cs"/>
                        </a:rPr>
                        <a:t>Provide logically ordered reasons that are supported by facts and details.</a:t>
                      </a:r>
                      <a:endParaRPr lang="en-US" sz="900" dirty="0" smtClean="0"/>
                    </a:p>
                    <a:p>
                      <a:r>
                        <a:rPr lang="en-US" sz="900" b="1" dirty="0" smtClean="0"/>
                        <a:t>W.5.1.c</a:t>
                      </a:r>
                      <a:r>
                        <a:rPr lang="en-US" sz="900" b="1" baseline="0" dirty="0" smtClean="0"/>
                        <a:t>  </a:t>
                      </a:r>
                      <a:r>
                        <a:rPr lang="en-US" sz="900" b="0" i="0" kern="1200" dirty="0" smtClean="0">
                          <a:solidFill>
                            <a:schemeClr val="tx1"/>
                          </a:solidFill>
                          <a:effectLst/>
                          <a:latin typeface="+mn-lt"/>
                          <a:ea typeface="+mn-ea"/>
                          <a:cs typeface="+mn-cs"/>
                        </a:rPr>
                        <a:t>Link opinion and reasons using words, phrases, and clauses (e.g., </a:t>
                      </a:r>
                      <a:r>
                        <a:rPr lang="en-US" sz="900" b="0" i="1" kern="1200" dirty="0" smtClean="0">
                          <a:solidFill>
                            <a:schemeClr val="tx1"/>
                          </a:solidFill>
                          <a:effectLst/>
                          <a:latin typeface="+mn-lt"/>
                          <a:ea typeface="+mn-ea"/>
                          <a:cs typeface="+mn-cs"/>
                        </a:rPr>
                        <a:t>consequently</a:t>
                      </a:r>
                      <a:r>
                        <a:rPr lang="en-US" sz="900" b="0" i="0" kern="1200" dirty="0" smtClean="0">
                          <a:solidFill>
                            <a:schemeClr val="tx1"/>
                          </a:solidFill>
                          <a:effectLst/>
                          <a:latin typeface="+mn-lt"/>
                          <a:ea typeface="+mn-ea"/>
                          <a:cs typeface="+mn-cs"/>
                        </a:rPr>
                        <a:t>, </a:t>
                      </a:r>
                      <a:r>
                        <a:rPr lang="en-US" sz="900" b="0" i="1" kern="1200" dirty="0" smtClean="0">
                          <a:solidFill>
                            <a:schemeClr val="tx1"/>
                          </a:solidFill>
                          <a:effectLst/>
                          <a:latin typeface="+mn-lt"/>
                          <a:ea typeface="+mn-ea"/>
                          <a:cs typeface="+mn-cs"/>
                        </a:rPr>
                        <a:t>specifically</a:t>
                      </a:r>
                      <a:r>
                        <a:rPr lang="en-US" sz="900" b="0" i="0" kern="1200" dirty="0" smtClean="0">
                          <a:solidFill>
                            <a:schemeClr val="tx1"/>
                          </a:solidFill>
                          <a:effectLst/>
                          <a:latin typeface="+mn-lt"/>
                          <a:ea typeface="+mn-ea"/>
                          <a:cs typeface="+mn-cs"/>
                        </a:rPr>
                        <a:t>).</a:t>
                      </a:r>
                    </a:p>
                    <a:p>
                      <a:r>
                        <a:rPr lang="en-US" sz="900" b="1" dirty="0" smtClean="0"/>
                        <a:t>W.5.1.d</a:t>
                      </a:r>
                      <a:r>
                        <a:rPr lang="en-US" sz="900" b="1" baseline="0" dirty="0" smtClean="0"/>
                        <a:t> </a:t>
                      </a:r>
                      <a:r>
                        <a:rPr lang="en-US" sz="900" b="0" i="0" kern="1200" dirty="0" smtClean="0">
                          <a:solidFill>
                            <a:schemeClr val="tx1"/>
                          </a:solidFill>
                          <a:effectLst/>
                          <a:latin typeface="+mn-lt"/>
                          <a:ea typeface="+mn-ea"/>
                          <a:cs typeface="+mn-cs"/>
                        </a:rPr>
                        <a:t>Provide a concluding statement or section related to the opinion presented.</a:t>
                      </a:r>
                      <a:endParaRPr lang="en-US" sz="900" dirty="0" smtClean="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Narrative</a:t>
                      </a:r>
                      <a:r>
                        <a:rPr lang="en-US" sz="1300" kern="1200" dirty="0" smtClean="0">
                          <a:effectLst/>
                        </a:rPr>
                        <a:t> </a:t>
                      </a:r>
                      <a:r>
                        <a:rPr lang="en-US" sz="1300" kern="1200" dirty="0">
                          <a:effectLst/>
                        </a:rPr>
                        <a:t>Full Composition </a:t>
                      </a:r>
                      <a:r>
                        <a:rPr lang="en-US" sz="1300" kern="1200" dirty="0" smtClean="0">
                          <a:effectLst/>
                        </a:rPr>
                        <a:t>Performance Task Score </a:t>
                      </a:r>
                      <a:r>
                        <a:rPr lang="en-US" sz="1300" b="1" kern="1200" dirty="0" smtClean="0">
                          <a:effectLst/>
                        </a:rPr>
                        <a:t>“4” Student </a:t>
                      </a:r>
                      <a:r>
                        <a:rPr lang="en-US" sz="1300" kern="1200" dirty="0" smtClean="0">
                          <a:effectLst/>
                        </a:rPr>
                        <a:t>Sample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673576">
                <a:tc>
                  <a:txBody>
                    <a:bodyPr/>
                    <a:lstStyle/>
                    <a:p>
                      <a:pPr marL="0" marR="0" algn="ctr">
                        <a:lnSpc>
                          <a:spcPct val="100000"/>
                        </a:lnSpc>
                        <a:spcBef>
                          <a:spcPts val="0"/>
                        </a:spcBef>
                        <a:spcAft>
                          <a:spcPts val="0"/>
                        </a:spcAft>
                      </a:pPr>
                      <a:r>
                        <a:rPr lang="en-US" sz="1600" b="1" kern="1200" dirty="0" smtClean="0">
                          <a:solidFill>
                            <a:schemeClr val="tx1"/>
                          </a:solidFill>
                          <a:effectLst>
                            <a:outerShdw blurRad="38100" dist="38100" dir="2700000" algn="tl">
                              <a:srgbClr val="000000">
                                <a:alpha val="43137"/>
                              </a:srgbClr>
                            </a:outerShdw>
                          </a:effectLst>
                        </a:rPr>
                        <a:t>4</a:t>
                      </a:r>
                    </a:p>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rtl="0"/>
                      <a:r>
                        <a:rPr lang="en-US" sz="900" dirty="0">
                          <a:solidFill>
                            <a:schemeClr val="tx1"/>
                          </a:solidFill>
                          <a:effectLst/>
                        </a:rPr>
                        <a:t>The </a:t>
                      </a:r>
                      <a:r>
                        <a:rPr lang="en-US" sz="900" dirty="0" smtClean="0">
                          <a:solidFill>
                            <a:schemeClr val="tx1"/>
                          </a:solidFill>
                          <a:effectLst/>
                        </a:rPr>
                        <a:t>student’s response is</a:t>
                      </a:r>
                      <a:r>
                        <a:rPr lang="en-US" sz="900" baseline="0" dirty="0" smtClean="0">
                          <a:solidFill>
                            <a:schemeClr val="tx1"/>
                          </a:solidFill>
                          <a:effectLst/>
                        </a:rPr>
                        <a:t> </a:t>
                      </a:r>
                      <a:r>
                        <a:rPr lang="en-US" sz="900" b="0" i="0" u="none" strike="noStrike" kern="1200" dirty="0" smtClean="0">
                          <a:solidFill>
                            <a:schemeClr val="tx1"/>
                          </a:solidFill>
                          <a:effectLst/>
                          <a:latin typeface="+mn-lt"/>
                          <a:ea typeface="+mn-ea"/>
                          <a:cs typeface="+mn-cs"/>
                        </a:rPr>
                        <a:t>fully sustains and consistently and purposefully focused: the opinion is clearly stated, focused, and strongly maintained </a:t>
                      </a:r>
                    </a:p>
                    <a:p>
                      <a:pPr rtl="0" fontAlgn="base"/>
                      <a:r>
                        <a:rPr lang="en-US" sz="900" b="0" i="0" u="none" strike="noStrike" kern="1200" dirty="0" smtClean="0">
                          <a:solidFill>
                            <a:schemeClr val="tx1"/>
                          </a:solidFill>
                          <a:effectLst/>
                          <a:latin typeface="+mn-lt"/>
                          <a:ea typeface="+mn-ea"/>
                          <a:cs typeface="+mn-cs"/>
                        </a:rPr>
                        <a:t>and</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is communicated clearly within the context.</a:t>
                      </a:r>
                      <a:endParaRPr lang="en-US" sz="900" b="0" i="0" u="none" strike="noStrike" kern="1200" dirty="0">
                        <a:solidFill>
                          <a:schemeClr val="tx1"/>
                        </a:solidFill>
                        <a:effectLst/>
                        <a:latin typeface="+mn-lt"/>
                        <a:ea typeface="+mn-ea"/>
                        <a:cs typeface="+mn-cs"/>
                      </a:endParaRPr>
                    </a:p>
                  </a:txBody>
                  <a:tcPr marL="97155" marR="77004" marT="38502" marB="38502"/>
                </a:tc>
                <a:tc>
                  <a:txBody>
                    <a:bodyPr/>
                    <a:lstStyle/>
                    <a:p>
                      <a:pPr algn="l" rtl="0">
                        <a:lnSpc>
                          <a:spcPct val="100000"/>
                        </a:lnSpc>
                      </a:pPr>
                      <a:r>
                        <a:rPr lang="en-US" sz="900" b="0" i="0" u="none" strike="noStrike" kern="1200" dirty="0" smtClean="0">
                          <a:solidFill>
                            <a:schemeClr val="tx1"/>
                          </a:solidFill>
                          <a:effectLst/>
                          <a:latin typeface="+mn-lt"/>
                          <a:ea typeface="+mn-ea"/>
                          <a:cs typeface="+mn-cs"/>
                        </a:rPr>
                        <a:t>The</a:t>
                      </a:r>
                      <a:r>
                        <a:rPr lang="en-US" sz="900" b="0" i="0" u="none" strike="noStrike" kern="1200" baseline="0" dirty="0" smtClean="0">
                          <a:solidFill>
                            <a:schemeClr val="tx1"/>
                          </a:solidFill>
                          <a:effectLst/>
                          <a:latin typeface="+mn-lt"/>
                          <a:ea typeface="+mn-ea"/>
                          <a:cs typeface="+mn-cs"/>
                        </a:rPr>
                        <a:t> student </a:t>
                      </a:r>
                      <a:r>
                        <a:rPr lang="en-US" sz="900" b="0" i="0" u="none" strike="noStrike" kern="1200" dirty="0" smtClean="0">
                          <a:solidFill>
                            <a:schemeClr val="tx1"/>
                          </a:solidFill>
                          <a:effectLst/>
                          <a:latin typeface="+mn-lt"/>
                          <a:ea typeface="+mn-ea"/>
                          <a:cs typeface="+mn-cs"/>
                        </a:rPr>
                        <a:t>has a clear and effective organizational structure creating unity and completeness.</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 </a:t>
                      </a:r>
                      <a:endParaRPr lang="en-US" sz="900" b="0" dirty="0" smtClean="0">
                        <a:effectLst/>
                      </a:endParaRPr>
                    </a:p>
                    <a:p>
                      <a:pPr algn="l" rtl="0" fontAlgn="base">
                        <a:lnSpc>
                          <a:spcPct val="100000"/>
                        </a:lnSpc>
                      </a:pPr>
                      <a:r>
                        <a:rPr lang="en-US" sz="900" b="0" i="0" u="none" strike="noStrike" kern="1200" dirty="0" smtClean="0">
                          <a:solidFill>
                            <a:schemeClr val="tx1"/>
                          </a:solidFill>
                          <a:effectLst/>
                          <a:latin typeface="+mn-lt"/>
                          <a:ea typeface="+mn-ea"/>
                          <a:cs typeface="+mn-cs"/>
                        </a:rPr>
                        <a:t>The student shows</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effective, consistent use of a variety of transitional strategies,</a:t>
                      </a:r>
                      <a:r>
                        <a:rPr lang="en-US" sz="900" b="0" i="0" u="none" strike="noStrike" kern="1200" baseline="0" dirty="0" smtClean="0">
                          <a:solidFill>
                            <a:schemeClr val="tx1"/>
                          </a:solidFill>
                          <a:effectLst/>
                          <a:latin typeface="+mn-lt"/>
                          <a:ea typeface="+mn-ea"/>
                          <a:cs typeface="+mn-cs"/>
                        </a:rPr>
                        <a:t> a </a:t>
                      </a:r>
                      <a:r>
                        <a:rPr lang="en-US" sz="900" b="0" i="0" u="none" strike="noStrike" kern="1200" dirty="0" smtClean="0">
                          <a:solidFill>
                            <a:schemeClr val="tx1"/>
                          </a:solidFill>
                          <a:effectLst/>
                          <a:latin typeface="+mn-lt"/>
                          <a:ea typeface="+mn-ea"/>
                          <a:cs typeface="+mn-cs"/>
                        </a:rPr>
                        <a:t>logical</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progression of ideas from beginning to end ,</a:t>
                      </a:r>
                      <a:r>
                        <a:rPr lang="en-US" sz="900" b="0" i="0" u="none" strike="noStrike" kern="1200" baseline="0" dirty="0" smtClean="0">
                          <a:solidFill>
                            <a:schemeClr val="tx1"/>
                          </a:solidFill>
                          <a:effectLst/>
                          <a:latin typeface="+mn-lt"/>
                          <a:ea typeface="+mn-ea"/>
                          <a:cs typeface="+mn-cs"/>
                        </a:rPr>
                        <a:t> and </a:t>
                      </a:r>
                      <a:r>
                        <a:rPr lang="en-US" sz="900" b="0" i="0" u="none" strike="noStrike" kern="1200" dirty="0" smtClean="0">
                          <a:solidFill>
                            <a:schemeClr val="tx1"/>
                          </a:solidFill>
                          <a:effectLst/>
                          <a:latin typeface="+mn-lt"/>
                          <a:ea typeface="+mn-ea"/>
                          <a:cs typeface="+mn-cs"/>
                        </a:rPr>
                        <a:t>effective introduction and conclusion for audience and purpose.</a:t>
                      </a:r>
                      <a:endParaRPr lang="en-US" sz="900" b="0" i="0" u="none" strike="noStrike" kern="1200" dirty="0">
                        <a:solidFill>
                          <a:schemeClr val="tx1"/>
                        </a:solidFill>
                        <a:effectLst/>
                        <a:latin typeface="+mn-lt"/>
                        <a:ea typeface="+mn-ea"/>
                        <a:cs typeface="+mn-cs"/>
                      </a:endParaRPr>
                    </a:p>
                  </a:txBody>
                  <a:tcPr marL="97155" marR="77004" marT="38502" marB="38502"/>
                </a:tc>
                <a:tc>
                  <a:txBody>
                    <a:bodyPr/>
                    <a:lstStyle/>
                    <a:p>
                      <a:pPr rtl="0"/>
                      <a:r>
                        <a:rPr lang="en-US" sz="900" b="0" i="0" u="none" strike="noStrike" kern="1200" dirty="0" smtClean="0">
                          <a:solidFill>
                            <a:schemeClr val="tx1"/>
                          </a:solidFill>
                          <a:effectLst/>
                          <a:latin typeface="+mn-lt"/>
                          <a:ea typeface="+mn-ea"/>
                          <a:cs typeface="+mn-cs"/>
                        </a:rPr>
                        <a:t>The student provides thorough and convincing support/evidence for the writer’s opinion that includes the effective use of sources, facts, and details.</a:t>
                      </a:r>
                      <a:r>
                        <a:rPr lang="en-US" sz="900" b="0" i="0" u="none" strike="noStrike" kern="1200" baseline="0" dirty="0" smtClean="0">
                          <a:solidFill>
                            <a:schemeClr val="tx1"/>
                          </a:solidFill>
                          <a:effectLst/>
                          <a:latin typeface="+mn-lt"/>
                          <a:ea typeface="+mn-ea"/>
                          <a:cs typeface="+mn-cs"/>
                        </a:rPr>
                        <a:t>  The u</a:t>
                      </a:r>
                      <a:r>
                        <a:rPr lang="en-US" sz="900" b="0" i="0" u="none" strike="noStrike" kern="1200" dirty="0" smtClean="0">
                          <a:solidFill>
                            <a:schemeClr val="tx1"/>
                          </a:solidFill>
                          <a:effectLst/>
                          <a:latin typeface="+mn-lt"/>
                          <a:ea typeface="+mn-ea"/>
                          <a:cs typeface="+mn-cs"/>
                        </a:rPr>
                        <a:t>se of evidence from sources is smoothly integrated, comprehensive, and relevant.</a:t>
                      </a:r>
                      <a:r>
                        <a:rPr lang="en-US" sz="900" b="0" i="0" u="none" strike="noStrike" kern="1200" baseline="0" dirty="0" smtClean="0">
                          <a:solidFill>
                            <a:schemeClr val="tx1"/>
                          </a:solidFill>
                          <a:effectLst/>
                          <a:latin typeface="+mn-lt"/>
                          <a:ea typeface="+mn-ea"/>
                          <a:cs typeface="+mn-cs"/>
                        </a:rPr>
                        <a:t>  There is an </a:t>
                      </a:r>
                      <a:r>
                        <a:rPr lang="en-US" sz="900" b="0" i="0" u="none" strike="noStrike" kern="1200" dirty="0" smtClean="0">
                          <a:solidFill>
                            <a:schemeClr val="tx1"/>
                          </a:solidFill>
                          <a:effectLst/>
                          <a:latin typeface="+mn-lt"/>
                          <a:ea typeface="+mn-ea"/>
                          <a:cs typeface="+mn-cs"/>
                        </a:rPr>
                        <a:t>effective use of a variety of elaborative techniques.</a:t>
                      </a:r>
                      <a:endParaRPr lang="en-US" sz="900" b="0" i="0" u="none" strike="noStrike" kern="1200" dirty="0">
                        <a:solidFill>
                          <a:schemeClr val="tx1"/>
                        </a:solidFill>
                        <a:effectLst/>
                        <a:latin typeface="+mn-lt"/>
                        <a:ea typeface="+mn-ea"/>
                        <a:cs typeface="+mn-cs"/>
                      </a:endParaRPr>
                    </a:p>
                  </a:txBody>
                  <a:tcPr marL="97155" marR="77004" marT="38502" marB="38502"/>
                </a:tc>
                <a:tc>
                  <a:txBody>
                    <a:bodyPr/>
                    <a:lstStyle/>
                    <a:p>
                      <a:pPr rtl="0"/>
                      <a:r>
                        <a:rPr lang="en-US" sz="900" b="0" i="0" u="none" strike="noStrike" kern="1200" dirty="0" smtClean="0">
                          <a:solidFill>
                            <a:schemeClr val="tx1"/>
                          </a:solidFill>
                          <a:effectLst/>
                          <a:latin typeface="+mn-lt"/>
                          <a:ea typeface="+mn-ea"/>
                          <a:cs typeface="+mn-cs"/>
                        </a:rPr>
                        <a:t>The student’s response clearly and effectively expresses ideas, using precise language.</a:t>
                      </a:r>
                      <a:r>
                        <a:rPr lang="en-US" sz="900" b="0" i="0" u="none" strike="noStrike" kern="1200" baseline="0" dirty="0" smtClean="0">
                          <a:solidFill>
                            <a:schemeClr val="tx1"/>
                          </a:solidFill>
                          <a:effectLst/>
                          <a:latin typeface="+mn-lt"/>
                          <a:ea typeface="+mn-ea"/>
                          <a:cs typeface="+mn-cs"/>
                        </a:rPr>
                        <a:t>  The</a:t>
                      </a:r>
                      <a:endParaRPr lang="en-US" sz="900" b="0" dirty="0" smtClean="0">
                        <a:effectLst/>
                      </a:endParaRPr>
                    </a:p>
                    <a:p>
                      <a:pPr rtl="0" fontAlgn="base"/>
                      <a:r>
                        <a:rPr lang="en-US" sz="900" b="0" i="0" u="none" strike="noStrike" kern="1200" dirty="0" smtClean="0">
                          <a:solidFill>
                            <a:schemeClr val="tx1"/>
                          </a:solidFill>
                          <a:effectLst/>
                          <a:latin typeface="+mn-lt"/>
                          <a:ea typeface="+mn-ea"/>
                          <a:cs typeface="+mn-cs"/>
                        </a:rPr>
                        <a:t>use of academic and domain-specific vocabulary is clearly appropriate for the audience and purpose.</a:t>
                      </a:r>
                    </a:p>
                    <a:p>
                      <a:pPr marL="0" marR="0">
                        <a:lnSpc>
                          <a:spcPct val="100000"/>
                        </a:lnSpc>
                        <a:spcBef>
                          <a:spcPts val="0"/>
                        </a:spcBef>
                        <a:spcAft>
                          <a:spcPts val="0"/>
                        </a:spcAft>
                      </a:pP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2" name="Rectangle 1"/>
          <p:cNvSpPr/>
          <p:nvPr/>
        </p:nvSpPr>
        <p:spPr>
          <a:xfrm>
            <a:off x="152400" y="4595336"/>
            <a:ext cx="7467600" cy="954107"/>
          </a:xfrm>
          <a:prstGeom prst="rect">
            <a:avLst/>
          </a:prstGeom>
        </p:spPr>
        <p:txBody>
          <a:bodyPr wrap="square">
            <a:spAutoFit/>
          </a:bodyPr>
          <a:lstStyle/>
          <a:p>
            <a:pPr>
              <a:defRPr/>
            </a:pPr>
            <a:r>
              <a:rPr lang="en-US" sz="1400" i="1" u="sng" dirty="0" smtClean="0"/>
              <a:t>The Performance Task prompt:</a:t>
            </a:r>
          </a:p>
          <a:p>
            <a:pPr marL="359702" indent="-359702">
              <a:buFont typeface="Wingdings" panose="05000000000000000000" pitchFamily="2" charset="2"/>
              <a:buChar char="§"/>
              <a:defRPr/>
            </a:pPr>
            <a:r>
              <a:rPr lang="en-US" sz="1400" dirty="0" smtClean="0"/>
              <a:t>Write an opinion piece about whether or not</a:t>
            </a:r>
            <a:r>
              <a:rPr lang="en-US" sz="1400" dirty="0" smtClean="0">
                <a:ea typeface="Calibri"/>
                <a:cs typeface="Times New Roman"/>
              </a:rPr>
              <a:t> </a:t>
            </a:r>
            <a:r>
              <a:rPr lang="en-US" sz="1400" dirty="0">
                <a:ea typeface="Calibri"/>
                <a:cs typeface="Times New Roman"/>
              </a:rPr>
              <a:t>Avery’s project </a:t>
            </a:r>
            <a:r>
              <a:rPr lang="en-US" sz="1400" dirty="0" smtClean="0">
                <a:ea typeface="Calibri"/>
                <a:cs typeface="Times New Roman"/>
              </a:rPr>
              <a:t>has </a:t>
            </a:r>
            <a:r>
              <a:rPr lang="en-US" sz="1400" dirty="0">
                <a:ea typeface="Calibri"/>
                <a:cs typeface="Times New Roman"/>
              </a:rPr>
              <a:t>all the items on the </a:t>
            </a:r>
            <a:r>
              <a:rPr lang="en-US" sz="1400" dirty="0" smtClean="0">
                <a:ea typeface="Calibri"/>
                <a:cs typeface="Times New Roman"/>
              </a:rPr>
              <a:t>checklist. Defend </a:t>
            </a:r>
            <a:r>
              <a:rPr lang="en-US" sz="1400" dirty="0">
                <a:ea typeface="Calibri"/>
                <a:cs typeface="Times New Roman"/>
              </a:rPr>
              <a:t>your answer using facts from the texts provided.</a:t>
            </a:r>
          </a:p>
          <a:p>
            <a:pPr marL="359702" indent="-359702">
              <a:buFont typeface="Wingdings" panose="05000000000000000000" pitchFamily="2" charset="2"/>
              <a:buChar char="§"/>
              <a:defRPr/>
            </a:pPr>
            <a:endParaRPr lang="en-US" sz="1400" dirty="0"/>
          </a:p>
        </p:txBody>
      </p:sp>
      <p:sp>
        <p:nvSpPr>
          <p:cNvPr id="6" name="Rectangle 5"/>
          <p:cNvSpPr/>
          <p:nvPr/>
        </p:nvSpPr>
        <p:spPr>
          <a:xfrm>
            <a:off x="228600" y="5498941"/>
            <a:ext cx="7391400" cy="292259"/>
          </a:xfrm>
          <a:prstGeom prst="rect">
            <a:avLst/>
          </a:prstGeom>
        </p:spPr>
        <p:txBody>
          <a:bodyPr wrap="square">
            <a:spAutoFit/>
          </a:bodyPr>
          <a:lstStyle/>
          <a:p>
            <a:pPr>
              <a:lnSpc>
                <a:spcPct val="115000"/>
              </a:lnSpc>
            </a:pPr>
            <a:r>
              <a:rPr lang="en-US" sz="1200" b="1" i="1" dirty="0">
                <a:ea typeface="Calibri"/>
                <a:cs typeface="Times New Roman"/>
              </a:rPr>
              <a:t>Student </a:t>
            </a:r>
            <a:r>
              <a:rPr lang="en-US" sz="1200" b="1" i="1" dirty="0" smtClean="0">
                <a:ea typeface="Calibri"/>
                <a:cs typeface="Times New Roman"/>
              </a:rPr>
              <a:t>Opinion Performance Task Exemplar Example ( see next page): </a:t>
            </a:r>
            <a:endParaRPr lang="en-US" sz="1200" b="1" i="1" dirty="0">
              <a:ea typeface="Calibri"/>
              <a:cs typeface="Times New Roman"/>
            </a:endParaRPr>
          </a:p>
        </p:txBody>
      </p:sp>
      <p:sp>
        <p:nvSpPr>
          <p:cNvPr id="7" name="TextBox 6"/>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64262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5" name="Rectangle 4"/>
          <p:cNvSpPr/>
          <p:nvPr/>
        </p:nvSpPr>
        <p:spPr>
          <a:xfrm>
            <a:off x="228600" y="481072"/>
            <a:ext cx="7391400" cy="7971413"/>
          </a:xfrm>
          <a:prstGeom prst="rect">
            <a:avLst/>
          </a:prstGeom>
        </p:spPr>
        <p:txBody>
          <a:bodyPr wrap="square">
            <a:spAutoFit/>
          </a:bodyPr>
          <a:lstStyle/>
          <a:p>
            <a:pPr algn="ctr"/>
            <a:r>
              <a:rPr lang="en-US" sz="1600" b="1" u="sng" dirty="0" smtClean="0"/>
              <a:t>Avery’s Science Fair Project</a:t>
            </a:r>
          </a:p>
          <a:p>
            <a:pPr algn="ctr"/>
            <a:endParaRPr lang="en-US" sz="1600" b="1" u="sng" dirty="0" smtClean="0"/>
          </a:p>
          <a:p>
            <a:endParaRPr lang="en-US" sz="1200" dirty="0" smtClean="0"/>
          </a:p>
          <a:p>
            <a:r>
              <a:rPr lang="en-US" sz="1200" dirty="0" smtClean="0"/>
              <a:t>I think Avery’s Science Fair project was lacking in many ways.  Yes, it was cool how she made the other students discover the gas in her project, but many other things were missing, as you can see from the checklist.  When I have been involved in a Science Fair, the best projects have included much more than she seemed to have. </a:t>
            </a:r>
            <a:endParaRPr lang="en-US" sz="1200" dirty="0"/>
          </a:p>
          <a:p>
            <a:endParaRPr lang="en-US" sz="1200" dirty="0" smtClean="0"/>
          </a:p>
          <a:p>
            <a:endParaRPr lang="en-US" sz="1200" dirty="0"/>
          </a:p>
          <a:p>
            <a:endParaRPr lang="en-US" sz="1200" dirty="0" smtClean="0"/>
          </a:p>
          <a:p>
            <a:r>
              <a:rPr lang="en-US" sz="1200" dirty="0" smtClean="0"/>
              <a:t>There were a few things from the checklist that she definitely had.  On one hand, she definitely had a display.  This was probably the best part of her project.  The story said that “everyone enjoyed seeing her tank and the beautiful fish” and that they” “enjoyed being surprised by the big bubbles of air popping out of the filter”.  </a:t>
            </a:r>
          </a:p>
          <a:p>
            <a:endParaRPr lang="en-US" sz="1200" dirty="0"/>
          </a:p>
          <a:p>
            <a:r>
              <a:rPr lang="en-US" sz="1200" dirty="0" smtClean="0"/>
              <a:t>She also did a good job labeling.  Even though we only heard of a couple of things that she identified as solids, liquids, and gases (little glass pebbles, miniature stone castle, tank, water, and air bubbles), you can conclude that she labeled more because in the story it said that the students were shocked by all of the examples she labeled.  </a:t>
            </a:r>
            <a:r>
              <a:rPr lang="en-US" sz="1200" dirty="0"/>
              <a:t>S</a:t>
            </a:r>
            <a:r>
              <a:rPr lang="en-US" sz="1200" dirty="0" smtClean="0"/>
              <a:t>o I inferred that she did label more that what she wrote about.  Clearly she showed her understanding of what solid, liquid and gas matter was in that she was able to label examples of these correctly.</a:t>
            </a:r>
            <a:endParaRPr lang="en-US" sz="1200" dirty="0"/>
          </a:p>
          <a:p>
            <a:endParaRPr lang="en-US" sz="1200" dirty="0" smtClean="0"/>
          </a:p>
          <a:p>
            <a:endParaRPr lang="en-US" sz="1200" dirty="0"/>
          </a:p>
          <a:p>
            <a:endParaRPr lang="en-US" sz="1200" dirty="0" smtClean="0"/>
          </a:p>
          <a:p>
            <a:r>
              <a:rPr lang="en-US" sz="1200" dirty="0" smtClean="0"/>
              <a:t>On the other hand, much was missing.  We have learned since 3</a:t>
            </a:r>
            <a:r>
              <a:rPr lang="en-US" sz="1200" baseline="30000" dirty="0" smtClean="0"/>
              <a:t>rd</a:t>
            </a:r>
            <a:r>
              <a:rPr lang="en-US" sz="1200" dirty="0" smtClean="0"/>
              <a:t> grade that when you do a Science Fair project, you are doing a Scientific Inquiry, and there are steps that you go through to show your thinking.  The first thing you must do after getting your question is to state a Hypothesis or what you believe is going to happen.  Then you test your theory and gather data about what you find.  It didn’t say anything in the story about Avery testing anything or gathering data.  She did do some observing about what she was seeing in her tank, but there wasn’t any recording of data to show how she came up with her labels of the types of matter.  She should have written this out and displayed it next to her tank.  </a:t>
            </a:r>
          </a:p>
          <a:p>
            <a:endParaRPr lang="en-US" sz="1200" dirty="0"/>
          </a:p>
          <a:p>
            <a:endParaRPr lang="en-US" sz="1200" dirty="0" smtClean="0"/>
          </a:p>
          <a:p>
            <a:endParaRPr lang="en-US" sz="1200" dirty="0" smtClean="0"/>
          </a:p>
          <a:p>
            <a:r>
              <a:rPr lang="en-US" sz="1200" dirty="0" smtClean="0"/>
              <a:t>Avery obviously understood the differences between the types of matter because she said “she knew that the molecules in gases were able to move freely because the atoms are packed more loosely than in liquids or solids”. </a:t>
            </a:r>
            <a:r>
              <a:rPr lang="en-US" sz="1200" dirty="0"/>
              <a:t> </a:t>
            </a:r>
            <a:r>
              <a:rPr lang="en-US" sz="1200" dirty="0" smtClean="0"/>
              <a:t>However, she never explained this in her display.  She also could have explained </a:t>
            </a:r>
            <a:r>
              <a:rPr lang="en-US" sz="1200" dirty="0"/>
              <a:t>how she “discovered” that the gas in her display had not escaped but was in the form of air bubbles coming from the </a:t>
            </a:r>
            <a:r>
              <a:rPr lang="en-US" sz="1200" dirty="0" smtClean="0"/>
              <a:t>filter.  If she had done so, the observers would have had a better understanding of the reasons why things are solids, liquids, and gases.</a:t>
            </a:r>
          </a:p>
          <a:p>
            <a:endParaRPr lang="en-US" sz="1200" dirty="0"/>
          </a:p>
          <a:p>
            <a:r>
              <a:rPr lang="en-US" sz="1200" dirty="0" smtClean="0"/>
              <a:t>Lastly, she was missing a conclusion, which could have tied together her observations, knowledge about types of matter, and other places outside of a fish tank that you can find matter.  This would have helped the judges as well as observers of her project really grasp her overall knowledge of matter.  Even though she thought of a clever way to get the observers to find the gas on their own, much more could have been done to show Avery’s complete understanding of the topic.</a:t>
            </a:r>
            <a:endParaRPr lang="en-US" sz="1200" dirty="0"/>
          </a:p>
        </p:txBody>
      </p:sp>
      <p:sp>
        <p:nvSpPr>
          <p:cNvPr id="6" name="Rectangle 5"/>
          <p:cNvSpPr/>
          <p:nvPr/>
        </p:nvSpPr>
        <p:spPr>
          <a:xfrm>
            <a:off x="333103" y="1905000"/>
            <a:ext cx="5681706" cy="246221"/>
          </a:xfrm>
          <a:prstGeom prst="rect">
            <a:avLst/>
          </a:prstGeom>
          <a:solidFill>
            <a:schemeClr val="bg2"/>
          </a:solidFill>
          <a:ln w="9525">
            <a:solidFill>
              <a:schemeClr val="tx1"/>
            </a:solidFill>
          </a:ln>
        </p:spPr>
        <p:txBody>
          <a:bodyPr wrap="square">
            <a:spAutoFit/>
          </a:bodyPr>
          <a:lstStyle/>
          <a:p>
            <a:pPr lvl="0">
              <a:defRPr/>
            </a:pPr>
            <a:r>
              <a:rPr lang="en-US" sz="1000" b="1" i="1" dirty="0">
                <a:solidFill>
                  <a:prstClr val="black"/>
                </a:solidFill>
                <a:ea typeface="Calibri"/>
                <a:cs typeface="Times New Roman"/>
              </a:rPr>
              <a:t>I</a:t>
            </a:r>
            <a:r>
              <a:rPr lang="en-US" sz="1000" b="1" i="1" dirty="0" smtClean="0">
                <a:solidFill>
                  <a:prstClr val="black"/>
                </a:solidFill>
                <a:ea typeface="Calibri"/>
                <a:cs typeface="Times New Roman"/>
              </a:rPr>
              <a:t>deas </a:t>
            </a:r>
            <a:r>
              <a:rPr lang="en-US" sz="1000" b="1" i="1" dirty="0">
                <a:solidFill>
                  <a:prstClr val="black"/>
                </a:solidFill>
                <a:ea typeface="Calibri"/>
                <a:cs typeface="Times New Roman"/>
              </a:rPr>
              <a:t>flow logically from the introduction to </a:t>
            </a:r>
            <a:r>
              <a:rPr lang="en-US" sz="1000" b="1" i="1" dirty="0" smtClean="0">
                <a:solidFill>
                  <a:prstClr val="black"/>
                </a:solidFill>
                <a:ea typeface="Calibri"/>
                <a:cs typeface="Times New Roman"/>
              </a:rPr>
              <a:t>conclusion and effective transitions are used.</a:t>
            </a:r>
            <a:endParaRPr lang="en-US" sz="1000" b="1" i="1" dirty="0">
              <a:solidFill>
                <a:prstClr val="black"/>
              </a:solidFill>
              <a:ea typeface="Calibri"/>
              <a:cs typeface="Times New Roman"/>
            </a:endParaRPr>
          </a:p>
        </p:txBody>
      </p:sp>
      <p:sp>
        <p:nvSpPr>
          <p:cNvPr id="7" name="Rectangle 6"/>
          <p:cNvSpPr/>
          <p:nvPr/>
        </p:nvSpPr>
        <p:spPr>
          <a:xfrm>
            <a:off x="232117" y="822877"/>
            <a:ext cx="4369102" cy="223837"/>
          </a:xfrm>
          <a:prstGeom prst="rect">
            <a:avLst/>
          </a:prstGeom>
          <a:solidFill>
            <a:schemeClr val="bg2"/>
          </a:solidFill>
          <a:ln w="9525">
            <a:solidFill>
              <a:schemeClr val="tx1"/>
            </a:solidFill>
          </a:ln>
        </p:spPr>
        <p:txBody>
          <a:bodyPr wrap="square">
            <a:spAutoFit/>
          </a:bodyPr>
          <a:lstStyle/>
          <a:p>
            <a:pPr lvl="0">
              <a:defRPr/>
            </a:pPr>
            <a:r>
              <a:rPr lang="en-US" sz="1000" b="1" i="1" dirty="0" smtClean="0">
                <a:solidFill>
                  <a:prstClr val="black"/>
                </a:solidFill>
                <a:ea typeface="Calibri"/>
                <a:cs typeface="Times New Roman"/>
              </a:rPr>
              <a:t>The writer clearly states their opinion</a:t>
            </a:r>
            <a:r>
              <a:rPr lang="en-US" sz="1000" b="1" i="1" dirty="0">
                <a:solidFill>
                  <a:prstClr val="black"/>
                </a:solidFill>
                <a:ea typeface="Calibri"/>
                <a:cs typeface="Times New Roman"/>
              </a:rPr>
              <a:t> </a:t>
            </a:r>
            <a:r>
              <a:rPr lang="en-US" sz="1000" b="1" i="1" dirty="0" smtClean="0">
                <a:solidFill>
                  <a:prstClr val="black"/>
                </a:solidFill>
                <a:ea typeface="Calibri"/>
                <a:cs typeface="Times New Roman"/>
              </a:rPr>
              <a:t>and stays </a:t>
            </a:r>
            <a:r>
              <a:rPr lang="en-US" sz="1000" b="1" i="1" dirty="0">
                <a:solidFill>
                  <a:prstClr val="black"/>
                </a:solidFill>
                <a:ea typeface="Calibri"/>
                <a:cs typeface="Times New Roman"/>
              </a:rPr>
              <a:t>on </a:t>
            </a:r>
            <a:r>
              <a:rPr lang="en-US" sz="1000" b="1" i="1" dirty="0" smtClean="0">
                <a:solidFill>
                  <a:prstClr val="black"/>
                </a:solidFill>
                <a:ea typeface="Calibri"/>
                <a:cs typeface="Times New Roman"/>
              </a:rPr>
              <a:t>topic.</a:t>
            </a:r>
            <a:endParaRPr lang="en-US" sz="1000" b="1" i="1" dirty="0">
              <a:solidFill>
                <a:prstClr val="black"/>
              </a:solidFill>
              <a:ea typeface="Calibri"/>
              <a:cs typeface="Times New Roman"/>
            </a:endParaRPr>
          </a:p>
        </p:txBody>
      </p:sp>
      <p:sp>
        <p:nvSpPr>
          <p:cNvPr id="8" name="Rectangle 7"/>
          <p:cNvSpPr/>
          <p:nvPr/>
        </p:nvSpPr>
        <p:spPr>
          <a:xfrm>
            <a:off x="332702" y="5925979"/>
            <a:ext cx="6487198" cy="246221"/>
          </a:xfrm>
          <a:prstGeom prst="rect">
            <a:avLst/>
          </a:prstGeom>
          <a:solidFill>
            <a:schemeClr val="bg2"/>
          </a:solidFill>
          <a:ln w="9525">
            <a:solidFill>
              <a:schemeClr val="tx1"/>
            </a:solidFill>
          </a:ln>
        </p:spPr>
        <p:txBody>
          <a:bodyPr wrap="square">
            <a:spAutoFit/>
          </a:bodyPr>
          <a:lstStyle/>
          <a:p>
            <a:pPr lvl="0">
              <a:defRPr/>
            </a:pPr>
            <a:r>
              <a:rPr lang="en-US" sz="1000" b="1" i="1" dirty="0" smtClean="0">
                <a:solidFill>
                  <a:prstClr val="black"/>
                </a:solidFill>
                <a:ea typeface="Calibri"/>
                <a:cs typeface="Times New Roman"/>
              </a:rPr>
              <a:t>Ideas are expressed effectively, using </a:t>
            </a:r>
            <a:r>
              <a:rPr lang="en-US" sz="1000" b="1" i="1" dirty="0">
                <a:solidFill>
                  <a:prstClr val="black"/>
                </a:solidFill>
                <a:ea typeface="Calibri"/>
                <a:cs typeface="Times New Roman"/>
              </a:rPr>
              <a:t>precise language that is appropriate for </a:t>
            </a:r>
            <a:r>
              <a:rPr lang="en-US" sz="1000" b="1" i="1" dirty="0" smtClean="0">
                <a:solidFill>
                  <a:prstClr val="black"/>
                </a:solidFill>
                <a:ea typeface="Calibri"/>
                <a:cs typeface="Times New Roman"/>
              </a:rPr>
              <a:t>the </a:t>
            </a:r>
            <a:r>
              <a:rPr lang="en-US" sz="1000" b="1" i="1" dirty="0">
                <a:solidFill>
                  <a:prstClr val="black"/>
                </a:solidFill>
                <a:ea typeface="Calibri"/>
                <a:cs typeface="Times New Roman"/>
              </a:rPr>
              <a:t>audience and </a:t>
            </a:r>
            <a:r>
              <a:rPr lang="en-US" sz="1000" b="1" i="1" dirty="0" smtClean="0">
                <a:solidFill>
                  <a:prstClr val="black"/>
                </a:solidFill>
                <a:ea typeface="Calibri"/>
                <a:cs typeface="Times New Roman"/>
              </a:rPr>
              <a:t>purpose.</a:t>
            </a:r>
            <a:endParaRPr lang="en-US" sz="1000" b="1" i="1" dirty="0">
              <a:solidFill>
                <a:prstClr val="black"/>
              </a:solidFill>
              <a:ea typeface="Calibri"/>
              <a:cs typeface="Times New Roman"/>
            </a:endParaRPr>
          </a:p>
        </p:txBody>
      </p:sp>
      <p:sp>
        <p:nvSpPr>
          <p:cNvPr id="10" name="Rectangle 9"/>
          <p:cNvSpPr/>
          <p:nvPr/>
        </p:nvSpPr>
        <p:spPr>
          <a:xfrm>
            <a:off x="332702" y="4036368"/>
            <a:ext cx="5405088" cy="230832"/>
          </a:xfrm>
          <a:prstGeom prst="rect">
            <a:avLst/>
          </a:prstGeom>
          <a:solidFill>
            <a:schemeClr val="bg2"/>
          </a:solidFill>
          <a:ln w="9525">
            <a:solidFill>
              <a:schemeClr val="tx1"/>
            </a:solidFill>
          </a:ln>
        </p:spPr>
        <p:txBody>
          <a:bodyPr wrap="square">
            <a:spAutoFit/>
          </a:bodyPr>
          <a:lstStyle/>
          <a:p>
            <a:pPr lvl="0">
              <a:defRPr/>
            </a:pPr>
            <a:r>
              <a:rPr lang="en-US" sz="900" b="1" i="1" dirty="0">
                <a:solidFill>
                  <a:prstClr val="black"/>
                </a:solidFill>
                <a:ea typeface="Calibri"/>
                <a:cs typeface="Times New Roman"/>
              </a:rPr>
              <a:t>E</a:t>
            </a:r>
            <a:r>
              <a:rPr lang="en-US" sz="900" b="1" i="1" dirty="0" smtClean="0">
                <a:solidFill>
                  <a:prstClr val="black"/>
                </a:solidFill>
                <a:ea typeface="Calibri"/>
                <a:cs typeface="Times New Roman"/>
              </a:rPr>
              <a:t>vidence is provided from </a:t>
            </a:r>
            <a:r>
              <a:rPr lang="en-US" sz="900" b="1" i="1" dirty="0">
                <a:solidFill>
                  <a:prstClr val="black"/>
                </a:solidFill>
                <a:ea typeface="Calibri"/>
                <a:cs typeface="Times New Roman"/>
              </a:rPr>
              <a:t>sources about </a:t>
            </a:r>
            <a:r>
              <a:rPr lang="en-US" sz="900" b="1" i="1" dirty="0" smtClean="0">
                <a:solidFill>
                  <a:prstClr val="black"/>
                </a:solidFill>
                <a:ea typeface="Calibri"/>
                <a:cs typeface="Times New Roman"/>
              </a:rPr>
              <a:t>the writer’s </a:t>
            </a:r>
            <a:r>
              <a:rPr lang="en-US" sz="900" b="1" i="1" dirty="0">
                <a:solidFill>
                  <a:prstClr val="black"/>
                </a:solidFill>
                <a:ea typeface="Calibri"/>
                <a:cs typeface="Times New Roman"/>
              </a:rPr>
              <a:t>opinions and </a:t>
            </a:r>
            <a:r>
              <a:rPr lang="en-US" sz="900" b="1" i="1" dirty="0" smtClean="0">
                <a:solidFill>
                  <a:prstClr val="black"/>
                </a:solidFill>
                <a:ea typeface="Calibri"/>
                <a:cs typeface="Times New Roman"/>
              </a:rPr>
              <a:t>elaborated </a:t>
            </a:r>
            <a:r>
              <a:rPr lang="en-US" sz="900" b="1" i="1" dirty="0">
                <a:solidFill>
                  <a:prstClr val="black"/>
                </a:solidFill>
                <a:ea typeface="Calibri"/>
                <a:cs typeface="Times New Roman"/>
              </a:rPr>
              <a:t>with specific </a:t>
            </a:r>
            <a:r>
              <a:rPr lang="en-US" sz="900" b="1" i="1" dirty="0" smtClean="0">
                <a:solidFill>
                  <a:prstClr val="black"/>
                </a:solidFill>
                <a:ea typeface="Calibri"/>
                <a:cs typeface="Times New Roman"/>
              </a:rPr>
              <a:t>information.</a:t>
            </a:r>
            <a:endParaRPr lang="en-US" sz="900" b="1" i="1" dirty="0">
              <a:solidFill>
                <a:prstClr val="black"/>
              </a:solidFill>
              <a:ea typeface="Calibri"/>
              <a:cs typeface="Times New Roman"/>
            </a:endParaRPr>
          </a:p>
        </p:txBody>
      </p:sp>
      <p:sp>
        <p:nvSpPr>
          <p:cNvPr id="12" name="Rectangle 11"/>
          <p:cNvSpPr/>
          <p:nvPr/>
        </p:nvSpPr>
        <p:spPr>
          <a:xfrm>
            <a:off x="228600" y="76200"/>
            <a:ext cx="3886200" cy="304699"/>
          </a:xfrm>
          <a:prstGeom prst="rect">
            <a:avLst/>
          </a:prstGeom>
        </p:spPr>
        <p:txBody>
          <a:bodyPr>
            <a:spAutoFit/>
          </a:bodyPr>
          <a:lstStyle/>
          <a:p>
            <a:pPr>
              <a:lnSpc>
                <a:spcPct val="115000"/>
              </a:lnSpc>
            </a:pPr>
            <a:r>
              <a:rPr lang="en-US" sz="1200" b="1" i="1" dirty="0">
                <a:ea typeface="Calibri"/>
                <a:cs typeface="Times New Roman"/>
              </a:rPr>
              <a:t>Student </a:t>
            </a:r>
            <a:r>
              <a:rPr lang="en-US" sz="1200" b="1" i="1" dirty="0" smtClean="0">
                <a:ea typeface="Calibri"/>
                <a:cs typeface="Times New Roman"/>
              </a:rPr>
              <a:t>Opinion Performance Task Exemplar </a:t>
            </a:r>
            <a:r>
              <a:rPr lang="en-US" sz="1200" b="1" i="1" dirty="0">
                <a:ea typeface="Calibri"/>
                <a:cs typeface="Times New Roman"/>
              </a:rPr>
              <a:t>Example: </a:t>
            </a:r>
          </a:p>
        </p:txBody>
      </p:sp>
      <p:sp>
        <p:nvSpPr>
          <p:cNvPr id="9" name="TextBox 8"/>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34441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8800710"/>
              </p:ext>
            </p:extLst>
          </p:nvPr>
        </p:nvGraphicFramePr>
        <p:xfrm>
          <a:off x="123818" y="405111"/>
          <a:ext cx="7513321" cy="9204750"/>
        </p:xfrm>
        <a:graphic>
          <a:graphicData uri="http://schemas.openxmlformats.org/drawingml/2006/table">
            <a:tbl>
              <a:tblPr/>
              <a:tblGrid>
                <a:gridCol w="677841"/>
                <a:gridCol w="1079589"/>
                <a:gridCol w="1696497"/>
                <a:gridCol w="1465157"/>
                <a:gridCol w="1310930"/>
                <a:gridCol w="1283307"/>
              </a:tblGrid>
              <a:tr h="389134">
                <a:tc rowSpan="2">
                  <a:txBody>
                    <a:bodyPr/>
                    <a:lstStyle/>
                    <a:p>
                      <a:pPr marL="0" marR="0" algn="ctr">
                        <a:lnSpc>
                          <a:spcPct val="115000"/>
                        </a:lnSpc>
                        <a:spcBef>
                          <a:spcPts val="0"/>
                        </a:spcBef>
                        <a:spcAft>
                          <a:spcPts val="0"/>
                        </a:spcAft>
                      </a:pPr>
                      <a:r>
                        <a:rPr lang="en-US" sz="1200" b="1" dirty="0">
                          <a:solidFill>
                            <a:srgbClr val="000000"/>
                          </a:solidFill>
                          <a:latin typeface="+mn-lt"/>
                          <a:ea typeface="Times New Roman"/>
                          <a:cs typeface="Times New Roman"/>
                        </a:rPr>
                        <a:t>Score</a:t>
                      </a:r>
                      <a:endParaRPr lang="en-US" sz="1200" dirty="0">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11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and Organization</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b="1" dirty="0">
                          <a:solidFill>
                            <a:srgbClr val="000000"/>
                          </a:solidFill>
                          <a:effectLst>
                            <a:outerShdw blurRad="38100" dist="38100" dir="2700000" algn="tl">
                              <a:srgbClr val="000000">
                                <a:alpha val="43137"/>
                              </a:srgbClr>
                            </a:outerShdw>
                          </a:effectLst>
                          <a:latin typeface="+mn-lt"/>
                          <a:ea typeface="Times New Roman"/>
                          <a:cs typeface="Times New Roman"/>
                        </a:rPr>
                        <a:t>Development: Language and Elaboration of Evidence</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300" b="1" dirty="0">
                          <a:solidFill>
                            <a:srgbClr val="000000"/>
                          </a:solidFill>
                          <a:effectLst>
                            <a:outerShdw blurRad="38100" dist="38100" dir="2700000" algn="tl">
                              <a:srgbClr val="000000">
                                <a:alpha val="43137"/>
                              </a:srgbClr>
                            </a:outerShdw>
                          </a:effectLst>
                          <a:latin typeface="+mn-lt"/>
                          <a:ea typeface="Times New Roman"/>
                          <a:cs typeface="Times New Roman"/>
                        </a:rPr>
                        <a:t>Conventions</a:t>
                      </a:r>
                      <a:endParaRPr lang="en-US" sz="13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462686">
                <a:tc vMerge="1">
                  <a:txBody>
                    <a:bodyPr/>
                    <a:lstStyle/>
                    <a:p>
                      <a:endParaRPr lang="en-US"/>
                    </a:p>
                  </a:txBody>
                  <a:tcPr/>
                </a:tc>
                <a:tc>
                  <a:txBody>
                    <a:bodyPr/>
                    <a:lstStyle/>
                    <a:p>
                      <a:pPr marL="0" marR="0" algn="ctr">
                        <a:lnSpc>
                          <a:spcPct val="115000"/>
                        </a:lnSpc>
                        <a:spcBef>
                          <a:spcPts val="0"/>
                        </a:spcBef>
                        <a:spcAft>
                          <a:spcPts val="0"/>
                        </a:spcAft>
                      </a:pPr>
                      <a:r>
                        <a:rPr lang="en-US" sz="12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Organization</a:t>
                      </a:r>
                      <a:endParaRPr lang="en-US" sz="1200" b="1" dirty="0">
                        <a:effectLst>
                          <a:outerShdw blurRad="38100" dist="38100" dir="2700000" algn="tl">
                            <a:srgbClr val="000000">
                              <a:alpha val="43137"/>
                            </a:srgbClr>
                          </a:outerShdw>
                        </a:effectLst>
                        <a:latin typeface="+mn-lt"/>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Elaboration of Evidence</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Language and Vocabulary</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2045646">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thorough and convincing support/evidence for the writer’s opinion that includes the effective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smoothly integrated, comprehensive, and relevant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use of a variety of elaborative techniques</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r>
                        <a:rPr lang="en-US" sz="900" b="0" i="0" u="none" strike="noStrike" dirty="0" smtClean="0">
                          <a:solidFill>
                            <a:srgbClr val="000000"/>
                          </a:solidFill>
                          <a:latin typeface="+mn-lt"/>
                        </a:rPr>
                        <a:t>e</a:t>
                      </a: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031423">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n-US" sz="1000" b="1" dirty="0" smtClean="0">
                          <a:solidFill>
                            <a:srgbClr val="000000"/>
                          </a:solidFill>
                          <a:effectLst>
                            <a:outerShdw blurRad="38100" dist="38100" dir="2700000" algn="tl">
                              <a:srgbClr val="000000">
                                <a:alpha val="43137"/>
                              </a:srgbClr>
                            </a:outerShdw>
                          </a:effectLst>
                          <a:latin typeface="+mn-lt"/>
                          <a:ea typeface="Calibri"/>
                          <a:cs typeface="Times New Roman"/>
                        </a:rPr>
                        <a:t>Proficient</a:t>
                      </a:r>
                      <a:endParaRPr lang="en-US" sz="1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adequately sustained and generally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 and for the most part maintained, though some loosely related material may be present </a:t>
                      </a:r>
                    </a:p>
                    <a:p>
                      <a:pPr marL="119063" indent="-119063">
                        <a:buFont typeface="Arial" pitchFamily="34" charset="0"/>
                        <a:buChar char="•"/>
                      </a:pPr>
                      <a:r>
                        <a:rPr lang="en-US" sz="900" kern="1200" baseline="0" dirty="0" smtClean="0">
                          <a:solidFill>
                            <a:schemeClr val="tx1"/>
                          </a:solidFill>
                          <a:latin typeface="+mn-lt"/>
                          <a:ea typeface="+mn-ea"/>
                          <a:cs typeface="+mn-cs"/>
                        </a:rPr>
                        <a:t>context provided for the claim is adequate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recognizable organizational structure, though there may be minor flaws and some ideas may be loosely connected: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transitional strategies with some </a:t>
                      </a:r>
                      <a:r>
                        <a:rPr lang="en-US" sz="900" b="0" i="0" u="none" strike="noStrike" dirty="0" smtClean="0">
                          <a:solidFill>
                            <a:srgbClr val="000000"/>
                          </a:solidFill>
                          <a:latin typeface="+mn-lt"/>
                        </a:rPr>
                        <a:t>variety</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progression of ideas from beginning to </a:t>
                      </a:r>
                      <a:r>
                        <a:rPr lang="en-US" sz="900" b="0" i="0" u="none" strike="noStrike" dirty="0" smtClean="0">
                          <a:solidFill>
                            <a:srgbClr val="000000"/>
                          </a:solidFill>
                          <a:latin typeface="+mn-lt"/>
                        </a:rPr>
                        <a:t>end</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introduction and conclusion</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adequate support/evidence for the writer’s opinion that includes the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evidence from sources is integrated, though citations may be general or imprecise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some elaborative techniques</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adequately expresses ideas, employing a mix of precise with more general </a:t>
                      </a:r>
                      <a:r>
                        <a:rPr lang="en-US" sz="1000" b="0" i="0" u="none" strike="noStrike" dirty="0" smtClean="0">
                          <a:solidFill>
                            <a:srgbClr val="000000"/>
                          </a:solidFill>
                          <a:latin typeface="+mn-lt"/>
                        </a:rPr>
                        <a:t>language: </a:t>
                      </a: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is generally 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an adequate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errors in usage and sentence formation are present, but no systematic pattern of errors is displayed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punctuation, capitalization, and spelling</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322500">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Developing</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somewhat sustained with some extraneous material or a minor drift in focus: </a:t>
                      </a:r>
                    </a:p>
                    <a:p>
                      <a:pPr marL="119063" indent="-119063">
                        <a:buFont typeface="Arial" pitchFamily="34" charset="0"/>
                        <a:buChar char="•"/>
                      </a:pPr>
                      <a:r>
                        <a:rPr lang="en-US" sz="900" kern="1200" baseline="0" dirty="0" smtClean="0">
                          <a:solidFill>
                            <a:schemeClr val="tx1"/>
                          </a:solidFill>
                          <a:latin typeface="+mn-lt"/>
                          <a:ea typeface="+mn-ea"/>
                          <a:cs typeface="+mn-cs"/>
                        </a:rPr>
                        <a:t>may be clearly focused on the opinion but is insufficiently sustained </a:t>
                      </a:r>
                    </a:p>
                    <a:p>
                      <a:pPr marL="119063" indent="-119063">
                        <a:buFont typeface="Arial" pitchFamily="34" charset="0"/>
                        <a:buChar char="•"/>
                      </a:pPr>
                      <a:r>
                        <a:rPr lang="en-US" sz="900" kern="1200" baseline="0" dirty="0" smtClean="0">
                          <a:solidFill>
                            <a:schemeClr val="tx1"/>
                          </a:solidFill>
                          <a:latin typeface="+mn-lt"/>
                          <a:ea typeface="+mn-ea"/>
                          <a:cs typeface="+mn-cs"/>
                        </a:rPr>
                        <a:t>opinion on the issue may be unclear and unfocused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inconsistent organizational structure, and flaws are evident: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inconsistent </a:t>
                      </a:r>
                      <a:r>
                        <a:rPr lang="en-US" sz="900" b="0" i="0" u="none" strike="noStrike" dirty="0">
                          <a:solidFill>
                            <a:srgbClr val="000000"/>
                          </a:solidFill>
                          <a:latin typeface="+mn-lt"/>
                        </a:rPr>
                        <a:t>use of transitional strategies with little variety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uneven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conclusion </a:t>
                      </a:r>
                      <a:r>
                        <a:rPr lang="en-US" sz="900" b="0" i="0" u="none" strike="noStrike" dirty="0">
                          <a:solidFill>
                            <a:srgbClr val="000000"/>
                          </a:solidFill>
                          <a:latin typeface="+mn-lt"/>
                        </a:rPr>
                        <a:t>and introduction, if present, are weak</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uneven, cursory support/evidence for the writer’s opinion that includes partial or uneven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evidence </a:t>
                      </a:r>
                      <a:r>
                        <a:rPr lang="en-US" sz="900" b="0" i="0" u="none" strike="noStrike" dirty="0">
                          <a:solidFill>
                            <a:srgbClr val="000000"/>
                          </a:solidFill>
                          <a:latin typeface="+mn-lt"/>
                        </a:rPr>
                        <a:t>from sources is weakly integrated, and citations, if present, are uneven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weak </a:t>
                      </a:r>
                      <a:r>
                        <a:rPr lang="en-US" sz="900" b="0" i="0" u="none" strike="noStrike" dirty="0">
                          <a:solidFill>
                            <a:srgbClr val="000000"/>
                          </a:solidFill>
                          <a:latin typeface="+mn-lt"/>
                        </a:rPr>
                        <a:t>or uneven use of elaborative techniques</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99603">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n-US" sz="1000" b="1" dirty="0" smtClean="0">
                          <a:solidFill>
                            <a:srgbClr val="000000"/>
                          </a:solidFill>
                          <a:effectLst>
                            <a:outerShdw blurRad="38100" dist="38100" dir="2700000" algn="tl">
                              <a:srgbClr val="000000">
                                <a:alpha val="43137"/>
                              </a:srgbClr>
                            </a:outerShdw>
                          </a:effectLst>
                          <a:latin typeface="+mn-lt"/>
                          <a:ea typeface="Calibri"/>
                          <a:cs typeface="Times New Roman"/>
                        </a:rPr>
                        <a:t>Merging</a:t>
                      </a:r>
                      <a:endParaRPr lang="en-US" sz="1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may be related to the purpose but may offer little or no focus: </a:t>
                      </a:r>
                    </a:p>
                    <a:p>
                      <a:pPr marL="119063" indent="-119063">
                        <a:buFont typeface="Arial" pitchFamily="34" charset="0"/>
                        <a:buChar char="•"/>
                      </a:pPr>
                      <a:r>
                        <a:rPr lang="en-US" sz="900" kern="1200" baseline="0" dirty="0" smtClean="0">
                          <a:solidFill>
                            <a:schemeClr val="tx1"/>
                          </a:solidFill>
                          <a:latin typeface="+mn-lt"/>
                          <a:ea typeface="+mn-ea"/>
                          <a:cs typeface="+mn-cs"/>
                        </a:rPr>
                        <a:t>may be very brief </a:t>
                      </a:r>
                    </a:p>
                    <a:p>
                      <a:pPr marL="119063" indent="-119063">
                        <a:buFont typeface="Arial" pitchFamily="34" charset="0"/>
                        <a:buChar char="•"/>
                      </a:pPr>
                      <a:r>
                        <a:rPr lang="en-US" sz="900" kern="1200" baseline="0" dirty="0" smtClean="0">
                          <a:solidFill>
                            <a:schemeClr val="tx1"/>
                          </a:solidFill>
                          <a:latin typeface="+mn-lt"/>
                          <a:ea typeface="+mn-ea"/>
                          <a:cs typeface="+mn-cs"/>
                        </a:rPr>
                        <a:t>may have a major drift </a:t>
                      </a:r>
                    </a:p>
                    <a:p>
                      <a:pPr marL="119063" indent="-119063">
                        <a:buFont typeface="Arial" pitchFamily="34" charset="0"/>
                        <a:buChar char="•"/>
                      </a:pPr>
                      <a:r>
                        <a:rPr lang="en-US" sz="900" kern="1200" baseline="0" dirty="0" smtClean="0">
                          <a:solidFill>
                            <a:schemeClr val="tx1"/>
                          </a:solidFill>
                          <a:latin typeface="+mn-lt"/>
                          <a:ea typeface="+mn-ea"/>
                          <a:cs typeface="+mn-cs"/>
                        </a:rPr>
                        <a:t>opinion may be confusing or ambiguous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little or no discernible organizational structure: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 </a:t>
                      </a:r>
                      <a:r>
                        <a:rPr lang="en-US" sz="900" b="0" i="0" u="none" strike="noStrike" dirty="0">
                          <a:solidFill>
                            <a:srgbClr val="000000"/>
                          </a:solidFill>
                          <a:latin typeface="+mn-lt"/>
                        </a:rPr>
                        <a:t>or no transitional strategies are evident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frequent </a:t>
                      </a:r>
                      <a:r>
                        <a:rPr lang="en-US" sz="900" b="0" i="0" u="none" strike="noStrike" dirty="0">
                          <a:solidFill>
                            <a:srgbClr val="000000"/>
                          </a:solidFill>
                          <a:latin typeface="+mn-lt"/>
                        </a:rPr>
                        <a:t>extraneous ideas may intrude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minimal support/evidence for the writer’s opinion that includes little or no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minimal, absent, in error, or irrelevant</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expression of ideas is vague, lacks clarity, or is confusing: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uses </a:t>
                      </a:r>
                      <a:r>
                        <a:rPr lang="en-US" sz="900" b="0" i="0" u="none" strike="noStrike" dirty="0">
                          <a:solidFill>
                            <a:srgbClr val="000000"/>
                          </a:solidFill>
                          <a:latin typeface="+mn-lt"/>
                        </a:rPr>
                        <a:t>limited language or domain-specific vocabulary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may </a:t>
                      </a:r>
                      <a:r>
                        <a:rPr lang="en-US" sz="900" b="0" i="0" u="none" strike="noStrike" dirty="0">
                          <a:solidFill>
                            <a:srgbClr val="000000"/>
                          </a:solidFill>
                          <a:latin typeface="+mn-lt"/>
                        </a:rPr>
                        <a:t>have little sense of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 lack of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errors </a:t>
                      </a:r>
                      <a:r>
                        <a:rPr lang="en-US" sz="900" b="0" i="0" u="none" strike="noStrike" dirty="0">
                          <a:solidFill>
                            <a:srgbClr val="000000"/>
                          </a:solidFill>
                          <a:latin typeface="+mn-lt"/>
                        </a:rPr>
                        <a:t>are frequent and severe and meaning is often obscured</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53758">
                <a:tc>
                  <a:txBody>
                    <a:bodyPr/>
                    <a:lstStyle/>
                    <a:p>
                      <a:pPr marL="0" marR="0" algn="ctr">
                        <a:lnSpc>
                          <a:spcPct val="115000"/>
                        </a:lnSpc>
                        <a:spcBef>
                          <a:spcPts val="0"/>
                        </a:spcBef>
                        <a:spcAft>
                          <a:spcPts val="0"/>
                        </a:spcAft>
                      </a:pPr>
                      <a:r>
                        <a:rPr lang="en-US" sz="2000" b="1" dirty="0">
                          <a:solidFill>
                            <a:srgbClr val="000000"/>
                          </a:solidFill>
                          <a:effectLst>
                            <a:outerShdw blurRad="38100" dist="38100" dir="2700000" algn="tl">
                              <a:srgbClr val="000000">
                                <a:alpha val="43137"/>
                              </a:srgbClr>
                            </a:outerShdw>
                          </a:effectLst>
                          <a:latin typeface="+mn-lt"/>
                          <a:ea typeface="Times New Roman"/>
                          <a:cs typeface="Times New Roman"/>
                        </a:rPr>
                        <a:t>0</a:t>
                      </a:r>
                      <a:endParaRPr lang="en-US" sz="2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mn-lt"/>
                        </a:rPr>
                        <a:t>A response gets no credit if it provides no evidence of the ability to [fill in with key language from the intended target].</a:t>
                      </a:r>
                    </a:p>
                  </a:txBody>
                  <a:tcPr marL="92536" marR="10516"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184751" y="30441"/>
            <a:ext cx="5891151" cy="346227"/>
          </a:xfrm>
          <a:prstGeom prst="rect">
            <a:avLst/>
          </a:prstGeom>
        </p:spPr>
        <p:txBody>
          <a:bodyPr wrap="square" lIns="96898" tIns="48449" rIns="96898" bIns="48449">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1600" b="1" dirty="0">
                <a:effectLst>
                  <a:outerShdw blurRad="38100" dist="38100" dir="2700000" algn="tl">
                    <a:srgbClr val="000000">
                      <a:alpha val="43137"/>
                    </a:srgbClr>
                  </a:outerShdw>
                </a:effectLst>
              </a:rPr>
              <a:t> Grades 3 - 5: Generic 4-Point Opinion Writing Rubric </a:t>
            </a:r>
            <a:endParaRPr lang="en-US" sz="1600" dirty="0">
              <a:effectLst>
                <a:outerShdw blurRad="38100" dist="38100" dir="2700000" algn="tl">
                  <a:srgbClr val="000000">
                    <a:alpha val="43137"/>
                  </a:srgbClr>
                </a:outerShdw>
              </a:effectLst>
            </a:endParaRPr>
          </a:p>
        </p:txBody>
      </p:sp>
      <p:sp>
        <p:nvSpPr>
          <p:cNvPr id="5" name="Rectangle 4"/>
          <p:cNvSpPr/>
          <p:nvPr/>
        </p:nvSpPr>
        <p:spPr>
          <a:xfrm>
            <a:off x="369502" y="9581610"/>
            <a:ext cx="7402898" cy="232965"/>
          </a:xfrm>
          <a:prstGeom prst="rect">
            <a:avLst/>
          </a:prstGeom>
        </p:spPr>
        <p:txBody>
          <a:bodyPr wrap="square" lIns="92391" tIns="46195" rIns="92391" bIns="46195">
            <a:spAutoFit/>
          </a:bodyPr>
          <a:lstStyle/>
          <a:p>
            <a:r>
              <a:rPr lang="en-US" sz="900" b="1" dirty="0"/>
              <a:t>Working Drafts of ELA rubrics for assessing CCSS writing standards --- © (2010) Karin Hess, National Center for Assessment [khess@nciea.org</a:t>
            </a:r>
            <a:endParaRPr lang="en-US" sz="900" dirty="0"/>
          </a:p>
        </p:txBody>
      </p:sp>
      <p:sp>
        <p:nvSpPr>
          <p:cNvPr id="3" name="Slide Number Placeholder 2"/>
          <p:cNvSpPr>
            <a:spLocks noGrp="1"/>
          </p:cNvSpPr>
          <p:nvPr>
            <p:ph type="sldNum" sz="quarter" idx="12"/>
          </p:nvPr>
        </p:nvSpPr>
        <p:spPr/>
        <p:txBody>
          <a:bodyPr/>
          <a:lstStyle/>
          <a:p>
            <a:fld id="{6E8A0ECE-C9E2-4B32-8A0E-7D248228F9D1}" type="slidenum">
              <a:rPr lang="en-US" smtClean="0"/>
              <a:pPr/>
              <a:t>12</a:t>
            </a:fld>
            <a:endParaRPr lang="en-US" dirty="0"/>
          </a:p>
        </p:txBody>
      </p:sp>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2451798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es-419" sz="950" dirty="0"/>
              <a:t>Esta tarea de </a:t>
            </a:r>
            <a:r>
              <a:rPr lang="es-419" sz="950"/>
              <a:t>rendimiento </a:t>
            </a:r>
            <a:r>
              <a:rPr lang="es-419" sz="950" smtClean="0"/>
              <a:t>se </a:t>
            </a:r>
            <a:r>
              <a:rPr lang="es-419" sz="950" dirty="0"/>
              <a:t>basa en la escritura. Como una opción, </a:t>
            </a:r>
            <a:r>
              <a:rPr lang="es-419" sz="950"/>
              <a:t>si </a:t>
            </a:r>
            <a:r>
              <a:rPr lang="es-419" sz="950" smtClean="0"/>
              <a:t>desea </a:t>
            </a:r>
            <a:r>
              <a:rPr lang="es-419" sz="950"/>
              <a:t>dar </a:t>
            </a:r>
            <a:r>
              <a:rPr lang="es-419" sz="950" smtClean="0"/>
              <a:t>seguimiento </a:t>
            </a:r>
            <a:r>
              <a:rPr lang="es-419" sz="950" dirty="0"/>
              <a:t>al crecimiento ELP como </a:t>
            </a:r>
            <a:r>
              <a:rPr lang="es-419" sz="950"/>
              <a:t>un </a:t>
            </a:r>
            <a:r>
              <a:rPr lang="es-419" sz="950" smtClean="0"/>
              <a:t>segundo </a:t>
            </a:r>
            <a:r>
              <a:rPr lang="es-419" sz="950" dirty="0"/>
              <a:t>objetivo, los maestros pueden optar por evaluar ELP estándar 4 </a:t>
            </a:r>
            <a:r>
              <a:rPr lang="es-419" sz="950"/>
              <a:t>porque </a:t>
            </a:r>
            <a:r>
              <a:rPr lang="es-419" sz="950" smtClean="0"/>
              <a:t>se </a:t>
            </a:r>
            <a:r>
              <a:rPr lang="es-419" sz="950" dirty="0" smtClean="0"/>
              <a:t>alinea </a:t>
            </a:r>
            <a:r>
              <a:rPr lang="es-419" sz="950" dirty="0"/>
              <a:t>con esta tarea de rendimiento específica. La composición completa de su estudiante </a:t>
            </a:r>
            <a:r>
              <a:rPr lang="es-419" sz="950"/>
              <a:t>puede </a:t>
            </a:r>
            <a:r>
              <a:rPr lang="es-419" sz="950" smtClean="0"/>
              <a:t>ser </a:t>
            </a:r>
            <a:r>
              <a:rPr lang="es-419"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es-419" sz="950"/>
              <a:t>la </a:t>
            </a:r>
            <a:r>
              <a:rPr lang="es-419" sz="950" smtClean="0"/>
              <a:t>clase </a:t>
            </a:r>
            <a:r>
              <a:rPr lang="es-419" sz="950" dirty="0"/>
              <a:t>y el lenguaje. La meta de crecimiento ELP es proporcionar “</a:t>
            </a:r>
            <a:r>
              <a:rPr lang="es-419" sz="950"/>
              <a:t>la </a:t>
            </a:r>
            <a:r>
              <a:rPr lang="es-419" sz="950" smtClean="0"/>
              <a:t>enseñanza </a:t>
            </a:r>
            <a:r>
              <a:rPr lang="es-419" sz="950" dirty="0"/>
              <a:t>escalonada justa" para que los estudiantes demuestren su comprensión a fin de </a:t>
            </a:r>
            <a:r>
              <a:rPr lang="es-419" sz="950"/>
              <a:t>que </a:t>
            </a:r>
            <a:r>
              <a:rPr lang="es-419" sz="950" smtClean="0"/>
              <a:t>pasen </a:t>
            </a:r>
            <a:r>
              <a:rPr lang="es-419" sz="950" dirty="0"/>
              <a:t>de un nivel de competencia al siguiente.</a:t>
            </a:r>
          </a:p>
        </p:txBody>
      </p:sp>
      <p:graphicFrame>
        <p:nvGraphicFramePr>
          <p:cNvPr id="5" name="Table 4"/>
          <p:cNvGraphicFramePr>
            <a:graphicFrameLocks noGrp="1"/>
          </p:cNvGraphicFramePr>
          <p:nvPr>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072352"/>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…desarrollar una declaración  sobre temas conocidos,</a:t>
                      </a:r>
                      <a:r>
                        <a:rPr lang="es-419" sz="800" baseline="0" dirty="0" smtClean="0">
                          <a:solidFill>
                            <a:srgbClr val="000000"/>
                          </a:solidFill>
                          <a:effectLst/>
                          <a:latin typeface="+mn-lt"/>
                          <a:ea typeface="Times New Roman"/>
                          <a:cs typeface="Times New Roman"/>
                        </a:rPr>
                        <a:t> introduciendo el tema y proporcionando algunas razones o hechos para apoyar la declaración</a:t>
                      </a:r>
                      <a:r>
                        <a:rPr lang="es-419" sz="800" b="0" i="0" u="none" strike="noStrike" baseline="0" dirty="0" smtClean="0">
                          <a:solidFill>
                            <a:srgbClr val="000000"/>
                          </a:solidFill>
                          <a:effectLst/>
                          <a:latin typeface="+mn-lt"/>
                        </a:rPr>
                        <a:t>.</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es-419" sz="800" baseline="0" dirty="0" smtClean="0">
                          <a:solidFill>
                            <a:srgbClr val="000000"/>
                          </a:solidFill>
                          <a:effectLst/>
                          <a:latin typeface="+mn-lt"/>
                          <a:ea typeface="Times New Roman"/>
                          <a:cs typeface="Times New Roman"/>
                        </a:rPr>
                        <a:t> ordenados </a:t>
                      </a:r>
                      <a:r>
                        <a:rPr lang="es-419" sz="800" dirty="0" smtClean="0">
                          <a:solidFill>
                            <a:srgbClr val="000000"/>
                          </a:solidFill>
                          <a:effectLst/>
                          <a:latin typeface="+mn-lt"/>
                          <a:ea typeface="Times New Roman"/>
                          <a:cs typeface="Times New Roman"/>
                        </a:rPr>
                        <a:t>para apoyar la declaración  y proporcionar una declaración de conclusión.</a:t>
                      </a:r>
                      <a:endParaRPr lang="es-419" sz="80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0"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1311072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27142605"/>
              </p:ext>
            </p:extLst>
          </p:nvPr>
        </p:nvGraphicFramePr>
        <p:xfrm>
          <a:off x="228600" y="193630"/>
          <a:ext cx="7383576" cy="9184421"/>
        </p:xfrm>
        <a:graphic>
          <a:graphicData uri="http://schemas.openxmlformats.org/drawingml/2006/table">
            <a:tbl>
              <a:tblPr/>
              <a:tblGrid>
                <a:gridCol w="380591"/>
                <a:gridCol w="477408"/>
                <a:gridCol w="2763039"/>
                <a:gridCol w="901626"/>
                <a:gridCol w="901626"/>
                <a:gridCol w="818006"/>
                <a:gridCol w="684080"/>
                <a:gridCol w="457200"/>
              </a:tblGrid>
              <a:tr h="236713">
                <a:tc gridSpan="8">
                  <a:txBody>
                    <a:bodyPr/>
                    <a:lstStyle/>
                    <a:p>
                      <a:pPr algn="l" fontAlgn="ctr"/>
                      <a:r>
                        <a:rPr lang="es-419" sz="1400" b="1" i="0" u="none" strike="noStrike" noProof="0" dirty="0" smtClean="0">
                          <a:solidFill>
                            <a:srgbClr val="000000"/>
                          </a:solidFill>
                          <a:latin typeface="Calibri"/>
                        </a:rPr>
                        <a:t>CFA: </a:t>
                      </a:r>
                      <a:r>
                        <a:rPr lang="es-419" sz="1400" b="1" i="0" u="none" strike="noStrike" baseline="0" noProof="0" dirty="0" smtClean="0">
                          <a:solidFill>
                            <a:srgbClr val="000000"/>
                          </a:solidFill>
                          <a:latin typeface="Calibri"/>
                        </a:rPr>
                        <a:t>Escrito de una opinión</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la clase</a:t>
                      </a:r>
                      <a:r>
                        <a:rPr lang="es-419" sz="1200" b="1" i="0" u="none" strike="noStrike" noProof="0" dirty="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1000" b="1" i="0" u="none" strike="noStrike" noProof="0" dirty="0" smtClean="0">
                          <a:solidFill>
                            <a:srgbClr val="000000"/>
                          </a:solidFill>
                          <a:latin typeface="Calibri"/>
                        </a:rPr>
                        <a:t>Año escolar</a:t>
                      </a:r>
                      <a:r>
                        <a:rPr lang="es-419" sz="900" b="1" i="0" u="none" strike="noStrike" noProof="0" dirty="0" smtClean="0">
                          <a:solidFill>
                            <a:srgbClr val="000000"/>
                          </a:solidFill>
                          <a:latin typeface="Calibri"/>
                        </a:rPr>
                        <a:t>:</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1000" b="1" i="0" u="none" strike="noStrike" noProof="0" dirty="0" smtClean="0">
                          <a:solidFill>
                            <a:srgbClr val="000000"/>
                          </a:solidFill>
                          <a:latin typeface="Calibri"/>
                        </a:rPr>
                        <a:t>Grado:</a:t>
                      </a:r>
                      <a:endParaRPr lang="es-419"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1000" b="0" i="0" u="none" strike="noStrike" noProof="0" dirty="0" smtClean="0">
                          <a:solidFill>
                            <a:srgbClr val="000000"/>
                          </a:solidFill>
                          <a:latin typeface="Calibri"/>
                        </a:rPr>
                        <a:t> </a:t>
                      </a:r>
                      <a:endParaRPr lang="es-419"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1000" b="1" i="0" u="none" strike="noStrike" noProof="0" dirty="0" smtClean="0">
                          <a:solidFill>
                            <a:srgbClr val="000000"/>
                          </a:solidFill>
                          <a:latin typeface="Calibri"/>
                        </a:rPr>
                        <a:t>Nombre del maestro:</a:t>
                      </a:r>
                      <a:endParaRPr lang="es-419"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1000" b="1" i="0" u="none" strike="noStrike" noProof="0" dirty="0" smtClean="0">
                          <a:solidFill>
                            <a:srgbClr val="000000"/>
                          </a:solidFill>
                          <a:latin typeface="Calibri"/>
                        </a:rPr>
                        <a:t>Escuela:</a:t>
                      </a:r>
                      <a:endParaRPr lang="es-419"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882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1000" b="1" i="0" u="none" strike="noStrike" noProof="0" dirty="0" smtClean="0">
                          <a:solidFill>
                            <a:srgbClr val="FFFFFF"/>
                          </a:solidFill>
                          <a:latin typeface="Calibri"/>
                        </a:rPr>
                        <a:t>Nombre del estudiante</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1000" b="1" i="0" u="none" strike="noStrike" noProof="0" dirty="0" smtClean="0">
                          <a:solidFill>
                            <a:srgbClr val="FFFFFF"/>
                          </a:solidFill>
                          <a:latin typeface="Calibri"/>
                        </a:rPr>
                        <a:t>Enfoque y organización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1" i="0" u="none" strike="noStrike" noProof="0" dirty="0" smtClean="0">
                          <a:solidFill>
                            <a:srgbClr val="FFFFFF"/>
                          </a:solidFill>
                          <a:latin typeface="Calibri"/>
                        </a:rPr>
                        <a:t>Elaboración</a:t>
                      </a:r>
                      <a:r>
                        <a:rPr lang="es-419" sz="1000" b="1" i="0" u="none" strike="noStrike" baseline="0" noProof="0" dirty="0" smtClean="0">
                          <a:solidFill>
                            <a:srgbClr val="FFFFFF"/>
                          </a:solidFill>
                          <a:latin typeface="Calibri"/>
                        </a:rPr>
                        <a:t> y evidencia</a:t>
                      </a:r>
                      <a:r>
                        <a:rPr lang="es-419" sz="1000" b="1" i="0" u="none" strike="noStrike" noProof="0" dirty="0" smtClean="0">
                          <a:solidFill>
                            <a:srgbClr val="FFFFFF"/>
                          </a:solidFill>
                          <a:latin typeface="Calibri"/>
                        </a:rPr>
                        <a:t>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1" i="0" u="none" strike="noStrike" noProof="0" dirty="0" smtClean="0">
                          <a:solidFill>
                            <a:srgbClr val="FFFFFF"/>
                          </a:solidFill>
                          <a:latin typeface="Calibri"/>
                        </a:rPr>
                        <a:t>Convenciones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1000" b="1" i="0" u="none" strike="noStrike" noProof="0" dirty="0" smtClean="0">
                          <a:solidFill>
                            <a:srgbClr val="FFFFFF"/>
                          </a:solidFill>
                          <a:latin typeface="Calibri"/>
                        </a:rPr>
                        <a:t>Total</a:t>
                      </a:r>
                      <a:r>
                        <a:rPr lang="es-419" sz="1000" b="1" i="0" u="none" strike="noStrike" baseline="0" noProof="0" dirty="0" smtClean="0">
                          <a:solidFill>
                            <a:srgbClr val="FFFFFF"/>
                          </a:solidFill>
                          <a:latin typeface="Calibri"/>
                        </a:rPr>
                        <a:t> del estudiante</a:t>
                      </a:r>
                      <a:r>
                        <a:rPr lang="es-419" sz="1000" b="1" i="0" u="none" strike="noStrike" noProof="0" dirty="0" smtClean="0">
                          <a:solidFill>
                            <a:srgbClr val="FFFFFF"/>
                          </a:solidFill>
                          <a:latin typeface="Calibri"/>
                        </a:rPr>
                        <a:t>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1000" b="1" i="0" u="none" strike="noStrike" noProof="0" dirty="0" smtClean="0">
                          <a:solidFill>
                            <a:srgbClr val="FFFFFF"/>
                          </a:solidFill>
                          <a:latin typeface="Calibri"/>
                        </a:rPr>
                        <a:t>Puntaje  ELP</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4528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1000" b="0" i="0" u="none" strike="noStrike" noProof="0" dirty="0" smtClean="0">
                          <a:solidFill>
                            <a:srgbClr val="FFFFFF"/>
                          </a:solidFill>
                          <a:latin typeface="Calibri"/>
                        </a:rPr>
                        <a:t>Puntaje</a:t>
                      </a:r>
                      <a:endParaRPr lang="es-419"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0" i="0" u="none" strike="noStrike" noProof="0" dirty="0" smtClean="0">
                          <a:solidFill>
                            <a:srgbClr val="FFFFFF"/>
                          </a:solidFill>
                          <a:latin typeface="+mn-lt"/>
                        </a:rPr>
                        <a:t>Puntaje</a:t>
                      </a:r>
                      <a:endParaRPr lang="es-419" sz="10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0" i="0" u="none" strike="noStrike" noProof="0" dirty="0" smtClean="0">
                          <a:solidFill>
                            <a:srgbClr val="FFFFFF"/>
                          </a:solidFill>
                          <a:latin typeface="+mn-lt"/>
                        </a:rPr>
                        <a:t>Puntaje</a:t>
                      </a:r>
                      <a:endParaRPr lang="es-419" sz="10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Emergiendo</a:t>
            </a:r>
            <a:endParaRPr lang="es-419" sz="789" kern="1200"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En desarrollo</a:t>
            </a:r>
            <a:endParaRPr lang="es-419" sz="789" kern="1200"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Competente</a:t>
            </a:r>
            <a:endParaRPr lang="es-419" sz="789" kern="1200"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Ejemplar</a:t>
            </a:r>
            <a:endParaRPr lang="es-419" sz="789" kern="1200"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kern="1200" dirty="0">
                <a:solidFill>
                  <a:prstClr val="black"/>
                </a:solidFill>
              </a:rPr>
              <a:t>Clave para el puntaje:</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kern="1200" dirty="0">
                  <a:solidFill>
                    <a:prstClr val="black"/>
                  </a:solidFill>
                </a:rPr>
                <a:t># total correcto</a:t>
              </a:r>
            </a:p>
          </p:txBody>
        </p:sp>
      </p:grpSp>
      <p:sp>
        <p:nvSpPr>
          <p:cNvPr id="21"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graphicFrame>
        <p:nvGraphicFramePr>
          <p:cNvPr id="26" name="Table 25"/>
          <p:cNvGraphicFramePr>
            <a:graphicFrameLocks noGrp="1"/>
          </p:cNvGraphicFramePr>
          <p:nvPr>
            <p:extLst>
              <p:ext uri="{D42A27DB-BD31-4B8C-83A1-F6EECF244321}">
                <p14:modId xmlns:p14="http://schemas.microsoft.com/office/powerpoint/2010/main" val="1663981213"/>
              </p:ext>
            </p:extLst>
          </p:nvPr>
        </p:nvGraphicFramePr>
        <p:xfrm>
          <a:off x="296702" y="9236035"/>
          <a:ext cx="3602305" cy="457200"/>
        </p:xfrm>
        <a:graphic>
          <a:graphicData uri="http://schemas.openxmlformats.org/drawingml/2006/table">
            <a:tbl>
              <a:tblPr/>
              <a:tblGrid>
                <a:gridCol w="466884"/>
                <a:gridCol w="585654"/>
                <a:gridCol w="2549767"/>
              </a:tblGrid>
              <a:tr h="102932">
                <a:tc>
                  <a:txBody>
                    <a:bodyPr/>
                    <a:lstStyle/>
                    <a:p>
                      <a:pPr algn="ctr" fontAlgn="ctr"/>
                      <a:endParaRPr lang="en-US" sz="1000" b="1" i="0" u="none" strike="noStrike" dirty="0">
                        <a:solidFill>
                          <a:srgbClr val="000000"/>
                        </a:solidFill>
                        <a:latin typeface="Calibri"/>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0" algn="l" fontAlgn="ctr"/>
                      <a:endParaRPr lang="en-US" sz="600" b="1" i="0" u="none" strike="noStrike" dirty="0">
                        <a:solidFill>
                          <a:srgbClr val="000000"/>
                        </a:solidFill>
                        <a:latin typeface="Calibri"/>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2932">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defTabSz="992188"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Competente</a:t>
                      </a:r>
                      <a:endParaRPr lang="en-US" sz="1000" b="0" i="0" u="none" strike="noStrike" dirty="0">
                        <a:solidFill>
                          <a:srgbClr val="000000"/>
                        </a:solidFill>
                        <a:latin typeface="Calibri"/>
                      </a:endParaRP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2932">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Ejemplar</a:t>
                      </a:r>
                      <a:endParaRPr lang="en-US" sz="1000" b="0" i="0" u="none" strike="noStrike" dirty="0">
                        <a:solidFill>
                          <a:srgbClr val="000000"/>
                        </a:solidFill>
                        <a:latin typeface="Calibri"/>
                      </a:endParaRP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r>
            </a:tbl>
          </a:graphicData>
        </a:graphic>
      </p:graphicFrame>
      <p:pic>
        <p:nvPicPr>
          <p:cNvPr id="27" name="Picture 26"/>
          <p:cNvPicPr>
            <a:picLocks noChangeAspect="1"/>
          </p:cNvPicPr>
          <p:nvPr/>
        </p:nvPicPr>
        <p:blipFill>
          <a:blip r:embed="rId3"/>
          <a:stretch>
            <a:fillRect/>
          </a:stretch>
        </p:blipFill>
        <p:spPr>
          <a:xfrm>
            <a:off x="296702" y="9497562"/>
            <a:ext cx="1950889" cy="213378"/>
          </a:xfrm>
          <a:prstGeom prst="rect">
            <a:avLst/>
          </a:prstGeom>
        </p:spPr>
      </p:pic>
      <p:pic>
        <p:nvPicPr>
          <p:cNvPr id="28" name="Picture 27"/>
          <p:cNvPicPr>
            <a:picLocks noChangeAspect="1"/>
          </p:cNvPicPr>
          <p:nvPr/>
        </p:nvPicPr>
        <p:blipFill>
          <a:blip r:embed="rId4"/>
          <a:stretch>
            <a:fillRect/>
          </a:stretch>
        </p:blipFill>
        <p:spPr>
          <a:xfrm>
            <a:off x="296702" y="9643364"/>
            <a:ext cx="2048434" cy="213378"/>
          </a:xfrm>
          <a:prstGeom prst="rect">
            <a:avLst/>
          </a:prstGeom>
        </p:spPr>
      </p:pic>
      <p:graphicFrame>
        <p:nvGraphicFramePr>
          <p:cNvPr id="29" name="Table 28"/>
          <p:cNvGraphicFramePr>
            <a:graphicFrameLocks noGrp="1"/>
          </p:cNvGraphicFramePr>
          <p:nvPr>
            <p:extLst>
              <p:ext uri="{D42A27DB-BD31-4B8C-83A1-F6EECF244321}">
                <p14:modId xmlns:p14="http://schemas.microsoft.com/office/powerpoint/2010/main" val="488237132"/>
              </p:ext>
            </p:extLst>
          </p:nvPr>
        </p:nvGraphicFramePr>
        <p:xfrm>
          <a:off x="3942997" y="9388375"/>
          <a:ext cx="3215392" cy="340057"/>
        </p:xfrm>
        <a:graphic>
          <a:graphicData uri="http://schemas.openxmlformats.org/drawingml/2006/table">
            <a:tbl>
              <a:tblPr/>
              <a:tblGrid>
                <a:gridCol w="913422"/>
                <a:gridCol w="913422"/>
                <a:gridCol w="828709"/>
                <a:gridCol w="559839"/>
              </a:tblGrid>
              <a:tr h="187657">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r>
              <a:tr h="0">
                <a:tc>
                  <a:txBody>
                    <a:bodyPr/>
                    <a:lstStyle/>
                    <a:p>
                      <a:pPr algn="ctr" fontAlgn="ctr"/>
                      <a:r>
                        <a:rPr lang="en-US" sz="1000" b="0" i="0" u="none" strike="noStrike" dirty="0">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bl>
          </a:graphicData>
        </a:graphic>
      </p:graphicFrame>
    </p:spTree>
    <p:extLst>
      <p:ext uri="{BB962C8B-B14F-4D97-AF65-F5344CB8AC3E}">
        <p14:creationId xmlns:p14="http://schemas.microsoft.com/office/powerpoint/2010/main" val="3694979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92752271"/>
              </p:ext>
            </p:extLst>
          </p:nvPr>
        </p:nvGraphicFramePr>
        <p:xfrm>
          <a:off x="385434" y="527888"/>
          <a:ext cx="6822440" cy="4803267"/>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a:t>
                      </a:r>
                      <a:r>
                        <a:rPr lang="en-US" sz="1500" b="1" baseline="0" dirty="0" smtClean="0">
                          <a:effectLst/>
                        </a:rPr>
                        <a: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500" b="1" i="0" u="sng" strike="noStrike" kern="1200" cap="none" spc="0" normalizeH="0" baseline="0" noProof="0" dirty="0" smtClean="0">
                          <a:ln>
                            <a:noFill/>
                          </a:ln>
                          <a:solidFill>
                            <a:prstClr val="black"/>
                          </a:solidFill>
                          <a:effectLst/>
                          <a:uLnTx/>
                          <a:uFillTx/>
                          <a:latin typeface="+mn-lt"/>
                          <a:ea typeface="+mn-ea"/>
                          <a:cs typeface="+mn-cs"/>
                        </a:rPr>
                        <a:t>Constructed Response Research Rubrics Target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Evidence of the ability to distinguish relevant from irrelevant information such as fact from opinion.</a:t>
                      </a:r>
                    </a:p>
                  </a:txBody>
                  <a:tcPr marL="103632" marR="103632" marT="50292" marB="50292"/>
                </a:tc>
                <a:tc hMerge="1">
                  <a:txBody>
                    <a:bodyPr/>
                    <a:lstStyle/>
                    <a:p>
                      <a:endParaRPr lang="en-US"/>
                    </a:p>
                  </a:txBody>
                  <a:tcPr/>
                </a:tc>
              </a:tr>
              <a:tr h="493776">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#7 RL.5.6  Prompt:  </a:t>
                      </a:r>
                      <a:r>
                        <a:rPr lang="en-US" sz="1400" b="1" kern="1200" dirty="0" smtClean="0">
                          <a:solidFill>
                            <a:srgbClr val="000000"/>
                          </a:solidFill>
                          <a:effectLst/>
                          <a:latin typeface="+mn-lt"/>
                          <a:ea typeface="Times New Roman"/>
                          <a:cs typeface="Arial"/>
                        </a:rPr>
                        <a:t>In the text, </a:t>
                      </a:r>
                      <a:r>
                        <a:rPr lang="en-US" sz="1400" b="1" i="1" u="sng" kern="1200" dirty="0" smtClean="0">
                          <a:solidFill>
                            <a:srgbClr val="000000"/>
                          </a:solidFill>
                          <a:effectLst/>
                          <a:latin typeface="+mn-lt"/>
                          <a:ea typeface="Times New Roman"/>
                          <a:cs typeface="Arial"/>
                        </a:rPr>
                        <a:t>Science Fair</a:t>
                      </a:r>
                      <a:r>
                        <a:rPr lang="en-US" sz="1400" b="1" kern="1200" dirty="0" smtClean="0">
                          <a:solidFill>
                            <a:srgbClr val="000000"/>
                          </a:solidFill>
                          <a:effectLst/>
                          <a:latin typeface="+mn-lt"/>
                          <a:ea typeface="Times New Roman"/>
                          <a:cs typeface="Arial"/>
                        </a:rPr>
                        <a:t>, how does the author show Avery knows matter is everywhere? Give examples from the text.</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07720">
                <a:tc gridSpan="2">
                  <a:txBody>
                    <a:bodyPr/>
                    <a:lstStyle/>
                    <a:p>
                      <a:pPr marL="0" marR="0" indent="0">
                        <a:lnSpc>
                          <a:spcPct val="115000"/>
                        </a:lnSpc>
                        <a:spcBef>
                          <a:spcPts val="0"/>
                        </a:spcBef>
                        <a:spcAft>
                          <a:spcPts val="0"/>
                        </a:spcAft>
                      </a:pPr>
                      <a:r>
                        <a:rPr lang="en-US" sz="1050" b="1" u="sng" kern="1200" dirty="0" smtClean="0">
                          <a:solidFill>
                            <a:srgbClr val="000000"/>
                          </a:solidFill>
                          <a:effectLst/>
                          <a:latin typeface="+mn-lt"/>
                          <a:ea typeface="Times New Roman"/>
                          <a:cs typeface="Times New Roman"/>
                        </a:rPr>
                        <a:t>The </a:t>
                      </a:r>
                      <a:r>
                        <a:rPr lang="en-US" sz="1000" b="1" u="sng" kern="1200" dirty="0" smtClean="0">
                          <a:solidFill>
                            <a:srgbClr val="000000"/>
                          </a:solidFill>
                          <a:effectLst/>
                          <a:latin typeface="+mn-lt"/>
                          <a:ea typeface="Times New Roman"/>
                          <a:cs typeface="Times New Roman"/>
                        </a:rPr>
                        <a:t>response</a:t>
                      </a:r>
                      <a:r>
                        <a:rPr lang="en-US" sz="1000" b="1"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gives sufficient evidence of the ability to distinguish relevant from irrelevant information. Students distinguish what information is relevant to explaining where Avery was able to find matter using her fish tank project. Examples of relevant information from the passage, “Science Fair” could be (1) Avery was able to identify examples of solids and liquids (2) she showed the presence of gas in the fish tank by noting the bubbles.  Other information</a:t>
                      </a:r>
                      <a:r>
                        <a:rPr lang="en-US" sz="1000" kern="1200" baseline="0" dirty="0" smtClean="0">
                          <a:solidFill>
                            <a:srgbClr val="000000"/>
                          </a:solidFill>
                          <a:effectLst/>
                          <a:latin typeface="+mn-lt"/>
                          <a:ea typeface="Times New Roman"/>
                          <a:cs typeface="Times New Roman"/>
                        </a:rPr>
                        <a:t> is acceptable if it is from the text.</a:t>
                      </a:r>
                      <a:endParaRPr lang="en-US" sz="1000" dirty="0">
                        <a:effectLst/>
                        <a:latin typeface="+mn-lt"/>
                        <a:ea typeface="Calibri"/>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536448">
                <a:tc>
                  <a:txBody>
                    <a:bodyPr/>
                    <a:lstStyle/>
                    <a:p>
                      <a:pPr algn="ctr"/>
                      <a:r>
                        <a:rPr lang="en-US" sz="2000" b="1" dirty="0" smtClean="0"/>
                        <a:t>2</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presents </a:t>
                      </a:r>
                      <a:r>
                        <a:rPr lang="en-US" sz="1000" b="1" i="1" u="sng" dirty="0">
                          <a:effectLst/>
                          <a:latin typeface="Calibri"/>
                          <a:ea typeface="Times New Roman"/>
                          <a:cs typeface="Arial"/>
                        </a:rPr>
                        <a:t>sufficient key details</a:t>
                      </a:r>
                      <a:r>
                        <a:rPr lang="en-US" sz="1000" i="1" dirty="0">
                          <a:effectLst/>
                          <a:latin typeface="Calibri"/>
                          <a:ea typeface="Times New Roman"/>
                          <a:cs typeface="Arial"/>
                        </a:rPr>
                        <a:t> from the passage that show matter is everywhere.</a:t>
                      </a:r>
                      <a:endParaRPr lang="en-US" sz="1000" i="1" dirty="0">
                        <a:effectLst/>
                        <a:latin typeface="Calibri"/>
                        <a:ea typeface="Calibri"/>
                        <a:cs typeface="Times New Roman"/>
                      </a:endParaRPr>
                    </a:p>
                    <a:p>
                      <a:pPr marL="0" marR="0">
                        <a:lnSpc>
                          <a:spcPct val="100000"/>
                        </a:lnSpc>
                        <a:spcBef>
                          <a:spcPts val="0"/>
                        </a:spcBef>
                        <a:spcAft>
                          <a:spcPts val="0"/>
                        </a:spcAft>
                      </a:pPr>
                      <a:r>
                        <a:rPr lang="en-US" sz="1200" dirty="0">
                          <a:effectLst/>
                          <a:latin typeface="Calibri"/>
                          <a:ea typeface="Times New Roman"/>
                          <a:cs typeface="Arial"/>
                        </a:rPr>
                        <a:t>Matter is found everywhere. Avery found solids in glass pebbles and miniature stone castles and even in the tank. Water is the liquid but she had a hard time finding a gas.  She was excited when she saw the air bubbles in the tank because they are a gas.</a:t>
                      </a:r>
                      <a:endParaRPr lang="en-US" sz="1100" dirty="0">
                        <a:effectLst/>
                        <a:latin typeface="Calibri"/>
                        <a:ea typeface="Calibri"/>
                        <a:cs typeface="Times New Roman"/>
                      </a:endParaRPr>
                    </a:p>
                  </a:txBody>
                  <a:tcPr marL="121920" marR="121920" marT="34290" marB="34290"/>
                </a:tc>
              </a:tr>
              <a:tr h="512064">
                <a:tc>
                  <a:txBody>
                    <a:bodyPr/>
                    <a:lstStyle/>
                    <a:p>
                      <a:pPr algn="ctr"/>
                      <a:r>
                        <a:rPr lang="en-US" sz="2000" b="1" dirty="0" smtClean="0"/>
                        <a:t>1</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presents </a:t>
                      </a:r>
                      <a:r>
                        <a:rPr lang="en-US" sz="1000" b="1" i="1" u="sng" dirty="0">
                          <a:effectLst/>
                          <a:latin typeface="Calibri"/>
                          <a:ea typeface="Times New Roman"/>
                          <a:cs typeface="Arial"/>
                        </a:rPr>
                        <a:t>minimal or partial details</a:t>
                      </a:r>
                      <a:r>
                        <a:rPr lang="en-US" sz="1000" i="1" dirty="0">
                          <a:effectLst/>
                          <a:latin typeface="Calibri"/>
                          <a:ea typeface="Times New Roman"/>
                          <a:cs typeface="Arial"/>
                        </a:rPr>
                        <a:t> but does not give specific information or details</a:t>
                      </a:r>
                      <a:r>
                        <a:rPr lang="en-US" sz="1200" dirty="0">
                          <a:effectLst/>
                          <a:latin typeface="Calibri"/>
                          <a:ea typeface="Times New Roman"/>
                          <a:cs typeface="Arial"/>
                        </a:rPr>
                        <a:t>.</a:t>
                      </a:r>
                      <a:endParaRPr lang="en-US" sz="1100" dirty="0">
                        <a:effectLst/>
                        <a:latin typeface="Calibri"/>
                        <a:ea typeface="Calibri"/>
                        <a:cs typeface="Times New Roman"/>
                      </a:endParaRPr>
                    </a:p>
                    <a:p>
                      <a:pPr marL="0" marR="0">
                        <a:lnSpc>
                          <a:spcPct val="100000"/>
                        </a:lnSpc>
                        <a:spcBef>
                          <a:spcPts val="0"/>
                        </a:spcBef>
                        <a:spcAft>
                          <a:spcPts val="0"/>
                        </a:spcAft>
                      </a:pPr>
                      <a:r>
                        <a:rPr lang="en-US" sz="1200" dirty="0">
                          <a:effectLst/>
                          <a:latin typeface="Calibri"/>
                          <a:ea typeface="Times New Roman"/>
                          <a:cs typeface="Arial"/>
                        </a:rPr>
                        <a:t>Matter is everywhere even </a:t>
                      </a:r>
                      <a:r>
                        <a:rPr lang="en-US" sz="1200" dirty="0" smtClean="0">
                          <a:effectLst/>
                          <a:latin typeface="Calibri"/>
                          <a:ea typeface="Times New Roman"/>
                          <a:cs typeface="Arial"/>
                        </a:rPr>
                        <a:t>in </a:t>
                      </a:r>
                      <a:r>
                        <a:rPr lang="en-US" sz="1200" dirty="0">
                          <a:effectLst/>
                          <a:latin typeface="Calibri"/>
                          <a:ea typeface="Times New Roman"/>
                          <a:cs typeface="Arial"/>
                        </a:rPr>
                        <a:t>desks, plants and water. Avery used her fish tank for her science project. She won a prize for the most surprising example of a state of matter.</a:t>
                      </a:r>
                      <a:endParaRPr lang="en-US" sz="1100" dirty="0">
                        <a:effectLst/>
                        <a:latin typeface="Calibri"/>
                        <a:ea typeface="Calibri"/>
                        <a:cs typeface="Times New Roman"/>
                      </a:endParaRPr>
                    </a:p>
                  </a:txBody>
                  <a:tcPr marL="121920" marR="121920" marT="34290" marB="34290"/>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presents </a:t>
                      </a:r>
                      <a:r>
                        <a:rPr lang="en-US" sz="1000" b="1" i="1" u="sng" dirty="0">
                          <a:effectLst/>
                          <a:latin typeface="Calibri"/>
                          <a:ea typeface="Times New Roman"/>
                          <a:cs typeface="Arial"/>
                        </a:rPr>
                        <a:t>no evidence</a:t>
                      </a:r>
                      <a:r>
                        <a:rPr lang="en-US" sz="1000" i="1" dirty="0">
                          <a:effectLst/>
                          <a:latin typeface="Calibri"/>
                          <a:ea typeface="Times New Roman"/>
                          <a:cs typeface="Arial"/>
                        </a:rPr>
                        <a:t> to distinguish relevant from irrelevant information about the prompt.  </a:t>
                      </a:r>
                      <a:endParaRPr lang="en-US" sz="1000" i="1" dirty="0" smtClean="0">
                        <a:effectLst/>
                        <a:latin typeface="Calibri"/>
                        <a:ea typeface="Times New Roman"/>
                        <a:cs typeface="Arial"/>
                      </a:endParaRPr>
                    </a:p>
                    <a:p>
                      <a:pPr marL="0" marR="0">
                        <a:lnSpc>
                          <a:spcPct val="100000"/>
                        </a:lnSpc>
                        <a:spcBef>
                          <a:spcPts val="0"/>
                        </a:spcBef>
                        <a:spcAft>
                          <a:spcPts val="0"/>
                        </a:spcAft>
                      </a:pPr>
                      <a:r>
                        <a:rPr lang="en-US" sz="1200" dirty="0" smtClean="0">
                          <a:effectLst/>
                          <a:latin typeface="Calibri"/>
                          <a:ea typeface="Times New Roman"/>
                          <a:cs typeface="Arial"/>
                        </a:rPr>
                        <a:t>Avery’s </a:t>
                      </a:r>
                      <a:r>
                        <a:rPr lang="en-US" sz="1200" dirty="0">
                          <a:effectLst/>
                          <a:latin typeface="Calibri"/>
                          <a:ea typeface="Times New Roman"/>
                          <a:cs typeface="Arial"/>
                        </a:rPr>
                        <a:t>cool fish tank won the big blue ribbon. I am going to make a fish tank for my science fair project. </a:t>
                      </a:r>
                      <a:endParaRPr lang="en-US" sz="1100" dirty="0">
                        <a:effectLst/>
                        <a:latin typeface="Calibri"/>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nvPr>
        </p:nvGraphicFramePr>
        <p:xfrm>
          <a:off x="5067840" y="5534228"/>
          <a:ext cx="2094960" cy="485572"/>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Describe how a narrator's or speaker's point of view influences how events are described.</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2316233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16</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511747383"/>
              </p:ext>
            </p:extLst>
          </p:nvPr>
        </p:nvGraphicFramePr>
        <p:xfrm>
          <a:off x="396240" y="381000"/>
          <a:ext cx="6995160" cy="5557520"/>
        </p:xfrm>
        <a:graphic>
          <a:graphicData uri="http://schemas.openxmlformats.org/drawingml/2006/table">
            <a:tbl>
              <a:tblPr firstRow="1"/>
              <a:tblGrid>
                <a:gridCol w="738814"/>
                <a:gridCol w="6256346"/>
              </a:tblGrid>
              <a:tr h="6248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 Quarter 4 CFA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lang="en-US" sz="1400" b="1" dirty="0" smtClean="0">
                          <a:latin typeface="+mn-lt"/>
                        </a:rPr>
                        <a:t> </a:t>
                      </a:r>
                      <a:r>
                        <a:rPr sz="1400" b="1" dirty="0" smtClean="0">
                          <a:latin typeface="+mn-lt"/>
                        </a:rPr>
                        <a:t>Standard R</a:t>
                      </a:r>
                      <a:r>
                        <a:rPr lang="en-US" sz="1400" b="1" dirty="0" smtClean="0">
                          <a:latin typeface="+mn-lt"/>
                        </a:rPr>
                        <a:t>L.5.9</a:t>
                      </a:r>
                      <a:r>
                        <a:rPr lang="en-US" sz="1400" b="1" baseline="0" dirty="0" smtClean="0">
                          <a:latin typeface="+mn-lt"/>
                        </a:rPr>
                        <a:t> </a:t>
                      </a:r>
                      <a:r>
                        <a:rPr sz="1400" b="1" dirty="0" smtClean="0">
                          <a:latin typeface="+mn-lt"/>
                        </a:rPr>
                        <a:t>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231775" marR="0" lvl="0" indent="-231775" algn="l" defTabSz="966612" rtl="0" eaLnBrk="1" fontAlgn="auto" latinLnBrk="0" hangingPunct="1">
                        <a:lnSpc>
                          <a:spcPct val="100000"/>
                        </a:lnSpc>
                        <a:spcBef>
                          <a:spcPts val="0"/>
                        </a:spcBef>
                        <a:spcAft>
                          <a:spcPts val="0"/>
                        </a:spcAft>
                        <a:buClrTx/>
                        <a:buSzTx/>
                        <a:buFontTx/>
                        <a:buNone/>
                        <a:tabLst/>
                        <a:defRPr/>
                      </a:pPr>
                      <a:r>
                        <a:rPr sz="1400" b="1" dirty="0">
                          <a:latin typeface="+mn-lt"/>
                          <a:cs typeface="Helvetica" panose="020B0604020202020204" pitchFamily="34" charset="0"/>
                        </a:rPr>
                        <a:t>Question </a:t>
                      </a:r>
                      <a:r>
                        <a:rPr lang="en-US" sz="1400" b="1" dirty="0" smtClean="0">
                          <a:latin typeface="+mn-lt"/>
                          <a:cs typeface="Helvetica" panose="020B0604020202020204" pitchFamily="34" charset="0"/>
                        </a:rPr>
                        <a:t>#8  RL.5.9</a:t>
                      </a:r>
                      <a:r>
                        <a:rPr lang="en-US" sz="1400" b="1" baseline="0" dirty="0" smtClean="0">
                          <a:latin typeface="+mn-lt"/>
                          <a:cs typeface="Helvetica" panose="020B0604020202020204" pitchFamily="34" charset="0"/>
                        </a:rPr>
                        <a:t> P</a:t>
                      </a:r>
                      <a:r>
                        <a:rPr sz="1400" b="1" dirty="0" smtClean="0">
                          <a:latin typeface="+mn-lt"/>
                          <a:cs typeface="Helvetica" panose="020B0604020202020204" pitchFamily="34" charset="0"/>
                        </a:rPr>
                        <a:t>rompt:</a:t>
                      </a:r>
                      <a:r>
                        <a:rPr lang="en-US" sz="1400" b="1" dirty="0" smtClean="0">
                          <a:latin typeface="+mn-lt"/>
                          <a:cs typeface="Helvetica" panose="020B0604020202020204" pitchFamily="34" charset="0"/>
                        </a:rPr>
                        <a:t> </a:t>
                      </a:r>
                      <a:r>
                        <a:rPr lang="en-US" sz="1400" dirty="0" smtClean="0">
                          <a:effectLst/>
                          <a:latin typeface="Arial"/>
                          <a:ea typeface="Times New Roman"/>
                        </a:rPr>
                        <a:t>How could Avery have used information found in </a:t>
                      </a:r>
                      <a:r>
                        <a:rPr lang="en-US" sz="1400" b="1" u="sng" dirty="0" smtClean="0">
                          <a:effectLst/>
                          <a:latin typeface="Arial"/>
                          <a:ea typeface="Times New Roman"/>
                        </a:rPr>
                        <a:t>Matter is Everywhere</a:t>
                      </a:r>
                      <a:r>
                        <a:rPr lang="en-US" sz="1400" dirty="0" smtClean="0">
                          <a:effectLst/>
                          <a:latin typeface="Arial"/>
                          <a:ea typeface="Times New Roman"/>
                        </a:rPr>
                        <a:t> but not found in </a:t>
                      </a:r>
                      <a:r>
                        <a:rPr lang="en-US" sz="1400" b="1" u="sng" dirty="0" smtClean="0">
                          <a:effectLst/>
                          <a:latin typeface="Arial"/>
                          <a:ea typeface="Times New Roman"/>
                        </a:rPr>
                        <a:t>Science Fair</a:t>
                      </a:r>
                      <a:r>
                        <a:rPr lang="en-US" sz="1400" dirty="0" smtClean="0">
                          <a:effectLst/>
                          <a:latin typeface="Arial"/>
                          <a:ea typeface="Times New Roman"/>
                        </a:rPr>
                        <a:t> as part of the display for her project? </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51560">
                <a:tc gridSpan="2">
                  <a:txBody>
                    <a:bodyPr/>
                    <a:lstStyle/>
                    <a:p>
                      <a:pPr lvl="0" algn="l">
                        <a:lnSpc>
                          <a:spcPct val="100000"/>
                        </a:lnSpc>
                        <a:spcBef>
                          <a:spcPts val="0"/>
                        </a:spcBef>
                        <a:spcAft>
                          <a:spcPts val="0"/>
                        </a:spcAft>
                        <a:defRPr sz="1800" b="0" i="0"/>
                      </a:pPr>
                      <a:r>
                        <a:rPr lang="en-US" sz="1000" u="none" kern="1200" dirty="0" smtClean="0">
                          <a:solidFill>
                            <a:schemeClr val="tx1"/>
                          </a:solidFill>
                          <a:effectLst/>
                          <a:latin typeface="+mn-lt"/>
                          <a:ea typeface="+mn-ea"/>
                          <a:cs typeface="+mn-cs"/>
                        </a:rPr>
                        <a:t>Directions for Scoring: Write an overview of what students could include in a proficient response with examples from the text.  Be very specific and “lengthy.”</a:t>
                      </a:r>
                    </a:p>
                    <a:p>
                      <a:pPr lvl="0" algn="l">
                        <a:lnSpc>
                          <a:spcPct val="100000"/>
                        </a:lnSpc>
                        <a:spcBef>
                          <a:spcPts val="0"/>
                        </a:spcBef>
                        <a:spcAft>
                          <a:spcPts val="0"/>
                        </a:spcAft>
                        <a:defRPr sz="1800" b="0" i="0"/>
                      </a:pPr>
                      <a:r>
                        <a:rPr lang="en-US" sz="1000" b="1" u="none" kern="1200" dirty="0" smtClean="0">
                          <a:solidFill>
                            <a:schemeClr val="tx1"/>
                          </a:solidFill>
                          <a:effectLst/>
                          <a:latin typeface="+mn-lt"/>
                          <a:ea typeface="+mn-ea"/>
                          <a:cs typeface="+mn-cs"/>
                        </a:rPr>
                        <a:t>Sufficient Evidence: </a:t>
                      </a:r>
                      <a:r>
                        <a:rPr lang="en-US" sz="1000" u="none" kern="1200" dirty="0" smtClean="0">
                          <a:solidFill>
                            <a:schemeClr val="tx1"/>
                          </a:solidFill>
                          <a:effectLst/>
                          <a:latin typeface="+mn-lt"/>
                          <a:ea typeface="+mn-ea"/>
                          <a:cs typeface="+mn-cs"/>
                        </a:rPr>
                        <a:t>Examples of relevant information include information about atoms and molecules, diffusion and identifying properties of matter</a:t>
                      </a:r>
                    </a:p>
                    <a:p>
                      <a:pPr lvl="0" algn="l">
                        <a:lnSpc>
                          <a:spcPct val="100000"/>
                        </a:lnSpc>
                        <a:spcBef>
                          <a:spcPts val="0"/>
                        </a:spcBef>
                        <a:spcAft>
                          <a:spcPts val="0"/>
                        </a:spcAft>
                        <a:defRPr sz="1800" b="0" i="0"/>
                      </a:pPr>
                      <a:r>
                        <a:rPr lang="en-US" sz="1000" b="1" u="none" kern="1200" dirty="0" smtClean="0">
                          <a:solidFill>
                            <a:schemeClr val="tx1"/>
                          </a:solidFill>
                          <a:effectLst/>
                          <a:latin typeface="+mn-lt"/>
                          <a:ea typeface="+mn-ea"/>
                          <a:cs typeface="+mn-cs"/>
                        </a:rPr>
                        <a:t>Specific Identifications (supporting details</a:t>
                      </a:r>
                      <a:r>
                        <a:rPr lang="en-US" sz="1000" u="none" kern="1200" dirty="0" smtClean="0">
                          <a:solidFill>
                            <a:schemeClr val="tx1"/>
                          </a:solidFill>
                          <a:effectLst/>
                          <a:latin typeface="+mn-lt"/>
                          <a:ea typeface="+mn-ea"/>
                          <a:cs typeface="+mn-cs"/>
                        </a:rPr>
                        <a:t>): Matter is made up of tiny particles called atoms, gases aren’t visible, a molecule is made up of two or more atoms, diffusion is molecules moving freely in liquids and gases, matter has material properties</a:t>
                      </a:r>
                    </a:p>
                    <a:p>
                      <a:pPr lvl="0" algn="l">
                        <a:lnSpc>
                          <a:spcPct val="100000"/>
                        </a:lnSpc>
                        <a:spcBef>
                          <a:spcPts val="0"/>
                        </a:spcBef>
                        <a:spcAft>
                          <a:spcPts val="0"/>
                        </a:spcAft>
                        <a:defRPr sz="1800" b="0" i="0"/>
                      </a:pPr>
                      <a:r>
                        <a:rPr lang="en-US" sz="1000" b="1" u="none" kern="1200" dirty="0" smtClean="0">
                          <a:solidFill>
                            <a:schemeClr val="tx1"/>
                          </a:solidFill>
                          <a:effectLst/>
                          <a:latin typeface="+mn-lt"/>
                          <a:ea typeface="+mn-ea"/>
                          <a:cs typeface="+mn-cs"/>
                        </a:rPr>
                        <a:t>Full Support (other details):  </a:t>
                      </a:r>
                      <a:r>
                        <a:rPr lang="en-US" sz="1000" u="none" kern="1200" dirty="0" smtClean="0">
                          <a:solidFill>
                            <a:schemeClr val="tx1"/>
                          </a:solidFill>
                          <a:effectLst/>
                          <a:latin typeface="+mn-lt"/>
                          <a:ea typeface="+mn-ea"/>
                          <a:cs typeface="+mn-cs"/>
                        </a:rPr>
                        <a:t>viewing atoms through a microscope, molecules move like atoms, molecules move at different speeds, molecules move slower in solids than in liquids, atoms move freely in space, atoms are too tiny to see with the eye, molecules are always moving  just like atoms, matter has material properties, materials are made up of atoms and molecules, materials are identified by their properties, the Mohs scale is one way of identifying material properties, various methods are used to group materials together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dirty="0"/>
                    </a:p>
                  </a:txBody>
                  <a:tcPr/>
                </a:tc>
              </a:tr>
              <a:tr h="554446">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sufficient key details about matter that are additional to those found in </a:t>
                      </a:r>
                      <a:r>
                        <a:rPr lang="en-US" sz="1000" b="1" i="1" u="sng" dirty="0">
                          <a:effectLst/>
                          <a:latin typeface="+mn-lt"/>
                          <a:ea typeface="Times New Roman"/>
                          <a:cs typeface="Times New Roman"/>
                        </a:rPr>
                        <a:t>Science Fair.</a:t>
                      </a:r>
                      <a:r>
                        <a:rPr lang="en-US" sz="1000" i="1" dirty="0">
                          <a:effectLst/>
                          <a:latin typeface="+mn-lt"/>
                          <a:ea typeface="Times New Roman"/>
                          <a:cs typeface="Times New Roman"/>
                        </a:rPr>
                        <a:t> </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Avery could have said that a molecule is made up of two or more atoms. Atoms are too tiny to see with the eye; you need to use a special microscope. She also could explain that liquids and gases go through a process called diffusion. In addition, Avery could explain how matter is identified by material properties. Sometimes scientists use the Mohs scale. </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partial key details about matter that are additional to those found in </a:t>
                      </a:r>
                      <a:r>
                        <a:rPr lang="en-US" sz="1000" b="1" i="1" u="sng" dirty="0">
                          <a:effectLst/>
                          <a:latin typeface="+mn-lt"/>
                          <a:ea typeface="Times New Roman"/>
                          <a:cs typeface="Times New Roman"/>
                        </a:rPr>
                        <a:t>Science Fair</a:t>
                      </a:r>
                      <a:r>
                        <a:rPr lang="en-US" sz="1000" i="1" dirty="0">
                          <a:effectLst/>
                          <a:latin typeface="+mn-lt"/>
                          <a:ea typeface="Times New Roman"/>
                          <a:cs typeface="Times New Roman"/>
                        </a:rPr>
                        <a:t>.</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Avery could have shown in her display board that molecules are made up of two or more atoms.  She also could have shown how matter is identified using the Mohs scale. </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minimal key details about matter that are additional to those found in </a:t>
                      </a:r>
                      <a:r>
                        <a:rPr lang="en-US" sz="1000" b="1" i="1" u="sng" dirty="0">
                          <a:effectLst/>
                          <a:latin typeface="+mn-lt"/>
                          <a:ea typeface="Times New Roman"/>
                          <a:cs typeface="Times New Roman"/>
                        </a:rPr>
                        <a:t>Science Fair</a:t>
                      </a:r>
                      <a:r>
                        <a:rPr lang="en-US" sz="1000" i="1" dirty="0">
                          <a:effectLst/>
                          <a:latin typeface="+mn-lt"/>
                          <a:ea typeface="Times New Roman"/>
                          <a:cs typeface="Times New Roman"/>
                        </a:rPr>
                        <a:t>. </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 molecule is made up of two or more atoms. Atoms are tiny particles that you can’t see.</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no key details about matter that are additional to those found in </a:t>
                      </a:r>
                      <a:r>
                        <a:rPr lang="en-US" sz="1000" b="1" i="1" u="sng" dirty="0">
                          <a:effectLst/>
                          <a:latin typeface="+mn-lt"/>
                          <a:ea typeface="Times New Roman"/>
                          <a:cs typeface="Times New Roman"/>
                        </a:rPr>
                        <a:t>Science Fair.</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Avery’s project is about matter. My project would be way cooler!</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nvPr>
        </p:nvGraphicFramePr>
        <p:xfrm>
          <a:off x="5029200" y="595884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stories in the same genre (e.g., mysteries and adventure stories) on their approaches to similar themes and topics.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TextBox 4"/>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117459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807562002"/>
              </p:ext>
            </p:extLst>
          </p:nvPr>
        </p:nvGraphicFramePr>
        <p:xfrm>
          <a:off x="385434" y="419100"/>
          <a:ext cx="6822440" cy="674065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4937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#15</a:t>
                      </a:r>
                      <a:r>
                        <a:rPr lang="en-US" sz="1400" b="1" baseline="0" dirty="0" smtClean="0"/>
                        <a:t> RI.5.6</a:t>
                      </a:r>
                      <a:r>
                        <a:rPr lang="en-US" sz="1400" b="1" dirty="0" smtClean="0"/>
                        <a:t> Prompt: What do the periodic chart and the Mohs scale have in common? Use examples from both articles to clarify your response.</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mn-ea"/>
                          <a:cs typeface="+mn-cs"/>
                        </a:rPr>
                        <a:t>The response gives sufficient evidence</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of the ability to locate and select information within and among sources of information in order to answer the prompt.  Students locate (identify) and select information that answers the prompt; “What do the periodic chart and the Mohs scale have in common?”</a:t>
                      </a:r>
                    </a:p>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mn-ea"/>
                          <a:cs typeface="+mn-cs"/>
                        </a:rPr>
                        <a:t>The response gives sufficient evidence</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of the ability to interpret and integrate information within and among sources of information to answer the prompt.  Students give examples of the periodic chart and Mohs scale in order to interpret and integrate a conclusion; what do they have in common?  Student responses should include: (1) definitions or purpose of both the periodic charts and Mohs scale, (2) examples of how each is used and (3) a conclusion of their similarities (inferring in some way that both are used to measure, identify or group materials together).</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dirty="0" smtClean="0"/>
                        <a:t>Student</a:t>
                      </a:r>
                      <a:r>
                        <a:rPr lang="en-US" sz="1000" b="0" i="1" baseline="0" dirty="0" smtClean="0"/>
                        <a:t> locates and selects </a:t>
                      </a:r>
                      <a:r>
                        <a:rPr lang="en-US" sz="1000" b="1" i="1" u="sng" baseline="0" dirty="0" smtClean="0"/>
                        <a:t>an example of the periodic table</a:t>
                      </a:r>
                      <a:r>
                        <a:rPr lang="en-US" sz="1000" b="1" i="1" u="none" baseline="0" dirty="0" smtClean="0"/>
                        <a:t> </a:t>
                      </a:r>
                      <a:r>
                        <a:rPr lang="en-US" sz="1000" b="0" i="1" u="none" baseline="0" dirty="0" smtClean="0"/>
                        <a:t>and </a:t>
                      </a:r>
                      <a:r>
                        <a:rPr lang="en-US" sz="1000" b="1" i="1" u="sng" baseline="0" dirty="0" smtClean="0"/>
                        <a:t>an example of the Mohs scale</a:t>
                      </a:r>
                      <a:r>
                        <a:rPr lang="en-US" sz="1000" b="1" i="1" u="none" baseline="0" dirty="0" smtClean="0"/>
                        <a:t> </a:t>
                      </a:r>
                      <a:r>
                        <a:rPr lang="en-US" sz="1000" b="0" i="1" baseline="0" dirty="0" smtClean="0"/>
                        <a:t>as well as drawing the </a:t>
                      </a:r>
                      <a:r>
                        <a:rPr lang="en-US" sz="1000" b="1" i="1" u="sng" baseline="0" dirty="0" smtClean="0"/>
                        <a:t>conclusion</a:t>
                      </a:r>
                      <a:r>
                        <a:rPr lang="en-US" sz="1000" b="0" i="1" baseline="0" dirty="0" smtClean="0"/>
                        <a:t> as to what both have in common.  Student uses </a:t>
                      </a:r>
                      <a:r>
                        <a:rPr lang="en-US" sz="1000" b="1" i="1" u="sng" baseline="0" dirty="0" smtClean="0"/>
                        <a:t>sufficient details</a:t>
                      </a:r>
                      <a:r>
                        <a:rPr lang="en-US" sz="1000" b="1" i="1" u="none" baseline="0" dirty="0" smtClean="0"/>
                        <a:t> </a:t>
                      </a:r>
                      <a:r>
                        <a:rPr lang="en-US" sz="1000" b="0" i="1" u="none" baseline="0" dirty="0" smtClean="0"/>
                        <a:t>to </a:t>
                      </a:r>
                      <a:r>
                        <a:rPr lang="en-US" sz="1000" b="0" i="1" baseline="0" dirty="0" smtClean="0"/>
                        <a:t>support the response.</a:t>
                      </a:r>
                    </a:p>
                    <a:p>
                      <a:r>
                        <a:rPr lang="en-US" sz="1200" b="0" i="0" baseline="0" dirty="0" smtClean="0"/>
                        <a:t>Long ago scientists could not share what they knew about matter.  They all had different ideas.   Now scientists are able to learn about matter by organizing and grouping information. Scientists can use the periodic chart to identify different elements.  The periodic chart groups all of the known elements based on their properties and the number of proteins found in one atom of each element.  There are 100 different elements we know of.  The Mohs scale helps scientists group minerals by how hard they are to scratch.  For instance, a diamond is described as hard because it is extremely difficult to scratch. Both the Mohs scale and the periodic table are methods to group information together.</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t>Student</a:t>
                      </a:r>
                      <a:r>
                        <a:rPr lang="en-US" sz="1000" b="0" i="1" baseline="0" dirty="0" smtClean="0"/>
                        <a:t> explains the purpose of the </a:t>
                      </a:r>
                      <a:r>
                        <a:rPr lang="en-US" sz="1000" b="1" i="1" u="sng" baseline="0" dirty="0" smtClean="0"/>
                        <a:t>periodic table</a:t>
                      </a:r>
                      <a:r>
                        <a:rPr lang="en-US" sz="1000" b="1" i="1" u="none" baseline="0" dirty="0" smtClean="0"/>
                        <a:t> </a:t>
                      </a:r>
                      <a:r>
                        <a:rPr lang="en-US" sz="1000" b="0" i="1" u="none" baseline="0" dirty="0" smtClean="0"/>
                        <a:t>and the </a:t>
                      </a:r>
                      <a:r>
                        <a:rPr lang="en-US" sz="1000" b="1" i="1" u="sng" baseline="0" dirty="0" smtClean="0"/>
                        <a:t>Mohs scale</a:t>
                      </a:r>
                      <a:r>
                        <a:rPr lang="en-US" sz="1000" b="1" i="1" u="none" baseline="0" dirty="0" smtClean="0"/>
                        <a:t> </a:t>
                      </a:r>
                      <a:r>
                        <a:rPr lang="en-US" sz="1000" b="0" i="1" baseline="0" dirty="0" smtClean="0"/>
                        <a:t>as well as drawing the </a:t>
                      </a:r>
                      <a:r>
                        <a:rPr lang="en-US" sz="1000" b="1" i="1" u="sng" baseline="0" dirty="0" smtClean="0"/>
                        <a:t>conclusion</a:t>
                      </a:r>
                      <a:r>
                        <a:rPr lang="en-US" sz="1000" b="0" i="1" baseline="0" dirty="0" smtClean="0"/>
                        <a:t> as to what both have in common.  Student </a:t>
                      </a:r>
                      <a:r>
                        <a:rPr lang="en-US" sz="1000" b="1" i="1" u="sng" baseline="0" dirty="0" smtClean="0"/>
                        <a:t>does not</a:t>
                      </a:r>
                      <a:r>
                        <a:rPr lang="en-US" sz="1000" b="1" i="1" u="none" baseline="0" dirty="0" smtClean="0"/>
                        <a:t> </a:t>
                      </a:r>
                      <a:r>
                        <a:rPr lang="en-US" sz="1000" b="0" i="1" baseline="0" dirty="0" smtClean="0"/>
                        <a:t>give </a:t>
                      </a:r>
                      <a:r>
                        <a:rPr lang="en-US" sz="1000" b="1" i="1" u="sng" baseline="0" dirty="0" smtClean="0"/>
                        <a:t>sufficient details</a:t>
                      </a:r>
                      <a:r>
                        <a:rPr lang="en-US" sz="1000" b="1" i="1" u="none" baseline="0" dirty="0" smtClean="0"/>
                        <a:t> </a:t>
                      </a:r>
                      <a:r>
                        <a:rPr lang="en-US" sz="1000" b="0" i="1" u="none" baseline="0" dirty="0" smtClean="0"/>
                        <a:t>to </a:t>
                      </a:r>
                      <a:r>
                        <a:rPr lang="en-US" sz="1000" b="0" i="1" baseline="0" dirty="0" smtClean="0"/>
                        <a:t>support the response.</a:t>
                      </a:r>
                    </a:p>
                    <a:p>
                      <a:r>
                        <a:rPr lang="en-US" sz="1200" b="0" i="0" baseline="0" dirty="0" smtClean="0"/>
                        <a:t>The periodic table identifies the different elements.  The Mohs scale identifies how hard minerals are.  Both help scientists identify different things.</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The</a:t>
                      </a:r>
                      <a:r>
                        <a:rPr lang="en-US" sz="1000" i="1" baseline="0" dirty="0" smtClean="0"/>
                        <a:t> students does </a:t>
                      </a:r>
                      <a:r>
                        <a:rPr lang="en-US" sz="1000" b="1" i="1" u="sng" baseline="0" dirty="0" smtClean="0"/>
                        <a:t>not give enough evidence</a:t>
                      </a:r>
                      <a:r>
                        <a:rPr lang="en-US" sz="1000" b="1" i="1" u="none" baseline="0" dirty="0" smtClean="0"/>
                        <a:t> </a:t>
                      </a:r>
                      <a:r>
                        <a:rPr lang="en-US" sz="1000" i="1" baseline="0" dirty="0" smtClean="0"/>
                        <a:t>of the ability to </a:t>
                      </a:r>
                      <a:r>
                        <a:rPr lang="en-US" sz="1000" b="0" i="1" baseline="0" dirty="0" smtClean="0"/>
                        <a:t>locate, select, interpret and integrate information.</a:t>
                      </a:r>
                    </a:p>
                    <a:p>
                      <a:r>
                        <a:rPr lang="en-US" sz="1200" b="0" i="0" baseline="0" dirty="0" smtClean="0"/>
                        <a:t>Scientists use different tools like the periodic table and the Mohs scale.</a:t>
                      </a:r>
                    </a:p>
                  </a:txBody>
                  <a:tcPr marL="103632" marR="103632" marT="50292" marB="50292"/>
                </a:tc>
              </a:tr>
            </a:tbl>
          </a:graphicData>
        </a:graphic>
      </p:graphicFrame>
      <p:graphicFrame>
        <p:nvGraphicFramePr>
          <p:cNvPr id="5" name="Table 4"/>
          <p:cNvGraphicFramePr>
            <a:graphicFrameLocks noGrp="1"/>
          </p:cNvGraphicFramePr>
          <p:nvPr>
            <p:extLst/>
          </p:nvPr>
        </p:nvGraphicFramePr>
        <p:xfrm>
          <a:off x="5105400" y="7254240"/>
          <a:ext cx="2094960" cy="518160"/>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Analyze multiple accounts of the same event or topic, noting important similarities and differences in the point of view they represent.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178784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nvPr>
        </p:nvGraphicFramePr>
        <p:xfrm>
          <a:off x="304800" y="673609"/>
          <a:ext cx="6822440" cy="6522720"/>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Question #16 RI.5.9 Prompt: What is all matter made of?  Give examples of how scientists</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know what all matter is made of.</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distinguish relevant from irrelevant information such as fact from opinion in order to answer the prompt: What is all matter made of?  Give examples of how scientists know what all matter is made of.</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Relevant information</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will be specific to facts and details that support the students’ answers.  Relevant facts and/or details </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should first include that all matter is made of atoms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Without this first response, the rest of the response will not be supportive or relevant.  Relevant answers to how scientists know what matter is made of could include (1) microscopes help scientists to see the atoms, (2) atoms are invisible but we can see how they react , (3) atoms constantly move in matter (e.g., air pumped into a balloon inflates or perfume smells spread across the room), (4) atoms join together to make elements which join together to make matter and  (5) properties of elements tell scientists about the kinds of atoms.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dirty="0" smtClean="0"/>
                        <a:t>Student</a:t>
                      </a:r>
                      <a:r>
                        <a:rPr lang="en-US" sz="1000" b="0" i="1" baseline="0" dirty="0" smtClean="0"/>
                        <a:t> gives </a:t>
                      </a:r>
                      <a:r>
                        <a:rPr lang="en-US" sz="1000" b="1" i="1" u="sng" baseline="0" dirty="0" smtClean="0"/>
                        <a:t>sufficient examples</a:t>
                      </a:r>
                      <a:r>
                        <a:rPr lang="en-US" sz="1000" b="1" i="1" u="none" baseline="0" dirty="0" smtClean="0"/>
                        <a:t> </a:t>
                      </a:r>
                      <a:r>
                        <a:rPr lang="en-US" sz="1000" b="0" i="1" baseline="0" dirty="0" smtClean="0"/>
                        <a:t>of the ability to </a:t>
                      </a:r>
                      <a:r>
                        <a:rPr lang="en-US" sz="1000" i="1" dirty="0" smtClean="0"/>
                        <a:t>distinguish relevant from irrelevant information.</a:t>
                      </a:r>
                    </a:p>
                    <a:p>
                      <a:r>
                        <a:rPr lang="en-US" sz="1200" i="0" dirty="0" smtClean="0"/>
                        <a:t>Everything</a:t>
                      </a:r>
                      <a:r>
                        <a:rPr lang="en-US" sz="1200" i="0" baseline="0" dirty="0" smtClean="0"/>
                        <a:t> around us that takes up space is matter. Scientists know that all matter is made of atoms.  They can’t see the atoms because atoms are very tiny particles. Scientists use a special microscope called a scanning tunneling microscope to see atoms.  If you blow air into a balloon the atoms move quickly and the gas in the balloon inflates.  If you spray perfume in a room the atoms in the air help move the smell of the perfume around to other parts of the room.  These are a few examples of how scientists know that all matter is made of atoms.</a:t>
                      </a:r>
                      <a:endParaRPr lang="en-US" sz="1200" i="0" dirty="0" smtClean="0"/>
                    </a:p>
                  </a:txBody>
                  <a:tcPr marL="103632" marR="103632" marT="50292" marB="50292"/>
                </a:tc>
              </a:tr>
              <a:tr h="755904">
                <a:tc>
                  <a:txBody>
                    <a:bodyPr/>
                    <a:lstStyle/>
                    <a:p>
                      <a:pPr algn="ctr"/>
                      <a:r>
                        <a:rPr lang="en-US" sz="2000" b="1" dirty="0" smtClean="0"/>
                        <a:t>1</a:t>
                      </a:r>
                      <a:endParaRPr lang="en-US" sz="2000" b="1" dirty="0"/>
                    </a:p>
                  </a:txBody>
                  <a:tcPr marL="103632" marR="103632" marT="50292" marB="50292" anchor="ctr"/>
                </a:tc>
                <a:tc>
                  <a:txBody>
                    <a:bodyPr/>
                    <a:lstStyle/>
                    <a:p>
                      <a:r>
                        <a:rPr lang="en-US" sz="1000" i="1" dirty="0" smtClean="0"/>
                        <a:t>Student identifies what matter is made of but gives</a:t>
                      </a:r>
                      <a:r>
                        <a:rPr lang="en-US" sz="1000" i="1" baseline="0" dirty="0" smtClean="0"/>
                        <a:t> </a:t>
                      </a:r>
                      <a:r>
                        <a:rPr lang="en-US" sz="1000" b="1" i="1" baseline="0" dirty="0" smtClean="0"/>
                        <a:t>few examples </a:t>
                      </a:r>
                      <a:r>
                        <a:rPr lang="en-US" sz="1000" i="1" baseline="0" dirty="0" smtClean="0"/>
                        <a:t>of the ability to </a:t>
                      </a:r>
                      <a:r>
                        <a:rPr lang="en-US" sz="1000" i="1" dirty="0" smtClean="0"/>
                        <a:t>distinguish relevant from irrelevant information.</a:t>
                      </a:r>
                    </a:p>
                    <a:p>
                      <a:r>
                        <a:rPr lang="en-US" sz="1200" i="0" dirty="0" smtClean="0"/>
                        <a:t>Matter is made of atoms so scientists have to be able to know how to find atoms.  There are many ways to find or know about atoms.  Scientists have studied to understand how to do this.</a:t>
                      </a:r>
                    </a:p>
                  </a:txBody>
                  <a:tcPr marL="103632" marR="103632" marT="50292" marB="50292"/>
                </a:tc>
              </a:tr>
              <a:tr h="393192">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The</a:t>
                      </a:r>
                      <a:r>
                        <a:rPr lang="en-US" sz="1000" i="1" baseline="0" dirty="0" smtClean="0"/>
                        <a:t> students does not give enough evidence of the ability to </a:t>
                      </a:r>
                      <a:r>
                        <a:rPr lang="en-US" sz="1000" i="1" dirty="0" smtClean="0"/>
                        <a:t>distinguish relevant from irrelevant information.</a:t>
                      </a:r>
                    </a:p>
                    <a:p>
                      <a:r>
                        <a:rPr lang="en-US" sz="1200" i="0" dirty="0" smtClean="0"/>
                        <a:t>Matter</a:t>
                      </a:r>
                      <a:r>
                        <a:rPr lang="en-US" sz="1200" i="0" baseline="0" dirty="0" smtClean="0"/>
                        <a:t> is what people study to learn about stuff.</a:t>
                      </a:r>
                      <a:endParaRPr lang="en-US" sz="1200" i="0" dirty="0" smtClean="0"/>
                    </a:p>
                  </a:txBody>
                  <a:tcPr marL="103632" marR="103632" marT="50292" marB="50292"/>
                </a:tc>
              </a:tr>
            </a:tbl>
          </a:graphicData>
        </a:graphic>
      </p:graphicFrame>
      <p:graphicFrame>
        <p:nvGraphicFramePr>
          <p:cNvPr id="5" name="Table 4"/>
          <p:cNvGraphicFramePr>
            <a:graphicFrameLocks noGrp="1"/>
          </p:cNvGraphicFramePr>
          <p:nvPr>
            <p:extLst/>
          </p:nvPr>
        </p:nvGraphicFramePr>
        <p:xfrm>
          <a:off x="5029200" y="7239000"/>
          <a:ext cx="2094960" cy="518160"/>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Integrate information from several texts on the same topic in order to write or speak about the subject knowledgeably.</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1709449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020823832"/>
              </p:ext>
            </p:extLst>
          </p:nvPr>
        </p:nvGraphicFramePr>
        <p:xfrm>
          <a:off x="385434" y="251460"/>
          <a:ext cx="6822440" cy="947623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Quarter 4 CFA </a:t>
                      </a:r>
                      <a:r>
                        <a:rPr kumimoji="0" lang="en-US" sz="14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a:t>
                      </a:r>
                    </a:p>
                    <a:p>
                      <a:pPr marL="0" marR="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W.5.1c  Target: 6a</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W.5.1c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linking opinion to reasons</a:t>
                      </a: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 Writing Target 6a</a:t>
                      </a:r>
                    </a:p>
                    <a:p>
                      <a:pPr marL="0" marR="0" indent="0" algn="ctr"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Citing from the text means to find and locate evidence but re-writing it in your own words including the text as a reference or source.</a:t>
                      </a:r>
                    </a:p>
                  </a:txBody>
                  <a:tcPr marL="103632" marR="103632" marT="50292" marB="50292"/>
                </a:tc>
                <a:tc hMerge="1">
                  <a:txBody>
                    <a:bodyPr/>
                    <a:lstStyle/>
                    <a:p>
                      <a:endParaRPr lang="en-US"/>
                    </a:p>
                  </a:txBody>
                  <a:tcPr/>
                </a:tc>
              </a:tr>
              <a:tr h="690372">
                <a:tc gridSpan="2">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rPr>
                        <a:t>A student is writing an opinion letter for his class about “why learning about matter is important”.  Read the draft of his opinion letter and complete the task that follows.</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Helvetica" pitchFamily="34" charset="0"/>
                        </a:rPr>
                        <a:t>Brief Write, Organization, W.5.1c, link opinion-reasons using words, phrases and clauses, Target 6a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n-US" sz="1000" b="1" i="0" u="sng" strike="noStrike" kern="1200" cap="none" spc="0" normalizeH="0" baseline="0" noProof="0" dirty="0" smtClean="0">
                          <a:ln>
                            <a:noFill/>
                          </a:ln>
                          <a:solidFill>
                            <a:prstClr val="black"/>
                          </a:solidFill>
                          <a:effectLst/>
                          <a:uLnTx/>
                          <a:uFillTx/>
                          <a:latin typeface="+mn-lt"/>
                          <a:ea typeface="Times New Roman"/>
                          <a:cs typeface="Times New Roman"/>
                        </a:rPr>
                        <a:t>We All Need to Understand Matter</a:t>
                      </a: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Paragraph 1</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Learning about matter is more than just learning something scientific. When we learn about matter we learn more about everything around us!  We all need to know about matter.</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Paragraph 2</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Matter is made up of many things.  When we learn about matter we understand our world better.    </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Paragraph 3</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 can’t think of anyone who doesn’t need to know something about matter to be successful in the future, can you?</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rPr>
                        <a:t>          Add relevant evidence from the chart below, </a:t>
                      </a:r>
                      <a:r>
                        <a:rPr kumimoji="0" lang="en-US" sz="1000" b="1" i="1" u="sng" strike="noStrike" kern="1200" cap="none" spc="0" normalizeH="0" baseline="0" noProof="0" dirty="0" smtClean="0">
                          <a:ln>
                            <a:noFill/>
                          </a:ln>
                          <a:solidFill>
                            <a:prstClr val="black"/>
                          </a:solidFill>
                          <a:effectLst/>
                          <a:uLnTx/>
                          <a:uFillTx/>
                          <a:latin typeface="Helvetica" pitchFamily="34" charset="0"/>
                          <a:ea typeface="+mn-ea"/>
                          <a:cs typeface="+mn-cs"/>
                        </a:rPr>
                        <a:t>Facts About Matter</a:t>
                      </a:r>
                      <a:r>
                        <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rPr>
                        <a:t>, that would support the student’s opinion at the end of paragraph 2.  Cite any sources you use.</a:t>
                      </a: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solidFill>
                            <a:schemeClr val="tx1"/>
                          </a:solidFill>
                        </a:rPr>
                        <a:t> </a:t>
                      </a:r>
                      <a:r>
                        <a:rPr lang="en-US" sz="1000" u="sng" dirty="0" smtClean="0">
                          <a:solidFill>
                            <a:schemeClr val="tx1"/>
                          </a:solidFill>
                        </a:rPr>
                        <a:t>T</a:t>
                      </a:r>
                      <a:r>
                        <a:rPr lang="en-US" sz="1000" u="sng" dirty="0" smtClean="0">
                          <a:solidFill>
                            <a:schemeClr val="tx1"/>
                          </a:solidFill>
                          <a:latin typeface="+mn-lt"/>
                        </a:rPr>
                        <a:t>eacher Language and Scoring Notes</a:t>
                      </a:r>
                      <a:r>
                        <a:rPr lang="en-US" sz="1000" dirty="0" smtClean="0">
                          <a:solidFill>
                            <a:schemeClr val="tx1"/>
                          </a:solidFill>
                          <a:latin typeface="+mn-lt"/>
                        </a:rPr>
                        <a:t>:</a:t>
                      </a:r>
                      <a:endParaRPr lang="en-US" sz="1000" b="1" dirty="0" smtClean="0">
                        <a:solidFill>
                          <a:schemeClr val="tx1"/>
                        </a:solidFill>
                        <a:latin typeface="+mn-lt"/>
                      </a:endParaRPr>
                    </a:p>
                    <a:p>
                      <a:pPr lvl="0" algn="l">
                        <a:defRPr sz="1800" b="0" i="0"/>
                      </a:pPr>
                      <a:r>
                        <a:rPr lang="en-US" sz="1000" b="1" dirty="0" smtClean="0">
                          <a:solidFill>
                            <a:schemeClr val="tx1"/>
                          </a:solidFill>
                          <a:latin typeface="+mn-lt"/>
                        </a:rPr>
                        <a:t>The student response </a:t>
                      </a:r>
                      <a:r>
                        <a:rPr lang="en-US" sz="1000" b="0" dirty="0" smtClean="0">
                          <a:solidFill>
                            <a:schemeClr val="tx1"/>
                          </a:solidFill>
                          <a:latin typeface="+mn-lt"/>
                        </a:rPr>
                        <a:t>should provide additional reasons to support the student’s opinion that logically extends and supports paragraph 2</a:t>
                      </a:r>
                      <a:r>
                        <a:rPr lang="en-US" sz="1000" b="0" baseline="0" dirty="0" smtClean="0">
                          <a:solidFill>
                            <a:schemeClr val="tx1"/>
                          </a:solidFill>
                          <a:latin typeface="+mn-lt"/>
                        </a:rPr>
                        <a:t>.  </a:t>
                      </a:r>
                      <a:r>
                        <a:rPr lang="en-US" sz="1000" b="0" dirty="0" smtClean="0">
                          <a:solidFill>
                            <a:schemeClr val="tx1"/>
                          </a:solidFill>
                          <a:latin typeface="+mn-lt"/>
                        </a:rPr>
                        <a:t>The reasons students include should</a:t>
                      </a:r>
                      <a:r>
                        <a:rPr lang="en-US" sz="1000" b="0" baseline="0" dirty="0" smtClean="0">
                          <a:solidFill>
                            <a:schemeClr val="tx1"/>
                          </a:solidFill>
                          <a:latin typeface="+mn-lt"/>
                        </a:rPr>
                        <a:t> be from </a:t>
                      </a:r>
                      <a:r>
                        <a:rPr lang="en-US" sz="1000" b="1" i="1" u="sng" baseline="0" dirty="0" smtClean="0">
                          <a:solidFill>
                            <a:schemeClr val="tx1"/>
                          </a:solidFill>
                          <a:latin typeface="+mn-lt"/>
                        </a:rPr>
                        <a:t>Facts about Matter</a:t>
                      </a:r>
                      <a:r>
                        <a:rPr lang="en-US" sz="1000" b="0" baseline="0" dirty="0" smtClean="0">
                          <a:solidFill>
                            <a:schemeClr val="tx1"/>
                          </a:solidFill>
                          <a:latin typeface="+mn-lt"/>
                        </a:rPr>
                        <a:t>.  Evidence from this source should be stated in the student’s own words (but students may also include other logical ideas that support paragraph 2).</a:t>
                      </a:r>
                      <a:endParaRPr lang="en-US" sz="10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545592">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additional reasons to extend and support paragraph two and logically transitions into paragraph 3.  Student cites the source.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Regardless of what you want to be when you grow up you’ll have to know something about matter.  According to the chart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Facts About Matter</a:t>
                      </a:r>
                      <a:r>
                        <a:rPr kumimoji="0" lang="en-US" sz="11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for instance, everything around us is a liquid, solid, gas or plasmas.  These are the 4 elements of matter.   Doctors and nurses have to know about medicines which are made of liquids, solids and plasmas.  Mechanics have to understand which liquids a vehicle needs.  Cooks have to understand how much of a liquid or solid goes into a cake.  Truck drivers to sea captains have to know how much cargo their vessels can carry! </a:t>
                      </a: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some additional reasons to extend and support paragraph two and logically transitions into paragraph 3.  Student does not cite the source.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We need to learn a lot about matter.  Scientists study matter all of the time.  They study atoms and molecules and other things that make matter.  Its important.</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no additional reasons to extend and support paragraph two.</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If you have a science fair project like Avery you will learn a lot about matter too.</a:t>
                      </a:r>
                    </a:p>
                  </a:txBody>
                  <a:tcPr marL="103632" marR="103632" marT="50292" marB="50292"/>
                </a:tc>
              </a:tr>
            </a:tbl>
          </a:graphicData>
        </a:graphic>
      </p:graphicFrame>
      <p:sp>
        <p:nvSpPr>
          <p:cNvPr id="2" name="Rectangle 1"/>
          <p:cNvSpPr/>
          <p:nvPr/>
        </p:nvSpPr>
        <p:spPr>
          <a:xfrm>
            <a:off x="1752600" y="4191000"/>
            <a:ext cx="3886200" cy="1338828"/>
          </a:xfrm>
          <a:prstGeom prst="rect">
            <a:avLst/>
          </a:prstGeom>
          <a:solidFill>
            <a:schemeClr val="bg1">
              <a:lumMod val="95000"/>
            </a:schemeClr>
          </a:solidFill>
          <a:ln>
            <a:solidFill>
              <a:srgbClr val="002060"/>
            </a:solidFill>
          </a:ln>
        </p:spPr>
        <p:txBody>
          <a:bodyPr wrap="square">
            <a:spAutoFit/>
          </a:bodyPr>
          <a:lstStyle/>
          <a:p>
            <a:pPr marL="228600" algn="ctr" fontAlgn="t"/>
            <a:r>
              <a:rPr lang="en-US" sz="900" b="1" u="sng" dirty="0"/>
              <a:t>Facts about </a:t>
            </a:r>
            <a:r>
              <a:rPr lang="en-US" sz="900" b="1" u="sng" dirty="0" smtClean="0"/>
              <a:t>Matter</a:t>
            </a:r>
            <a:endParaRPr lang="en-US" sz="900" dirty="0"/>
          </a:p>
          <a:p>
            <a:pPr marL="400050" indent="-111125" fontAlgn="t">
              <a:buFont typeface="Arial" panose="020B0604020202020204" pitchFamily="34" charset="0"/>
              <a:buChar char="•"/>
            </a:pPr>
            <a:r>
              <a:rPr lang="en-US" sz="900" dirty="0"/>
              <a:t>Everything around us is made of matter.</a:t>
            </a:r>
          </a:p>
          <a:p>
            <a:pPr marL="400050" indent="-111125" fontAlgn="t">
              <a:buFont typeface="Arial" panose="020B0604020202020204" pitchFamily="34" charset="0"/>
              <a:buChar char="•"/>
            </a:pPr>
            <a:r>
              <a:rPr lang="en-US" sz="900" dirty="0"/>
              <a:t>There are four states of matter called liquids, solids, gases and plasmas.</a:t>
            </a:r>
          </a:p>
          <a:p>
            <a:pPr marL="400050" indent="-111125" fontAlgn="t">
              <a:buFont typeface="Arial" panose="020B0604020202020204" pitchFamily="34" charset="0"/>
              <a:buChar char="•"/>
            </a:pPr>
            <a:r>
              <a:rPr lang="en-US" sz="900" dirty="0"/>
              <a:t>All matter is made of tiny particles called atoms.</a:t>
            </a:r>
          </a:p>
          <a:p>
            <a:pPr marL="400050" indent="-111125" fontAlgn="t">
              <a:buFont typeface="Arial" panose="020B0604020202020204" pitchFamily="34" charset="0"/>
              <a:buChar char="•"/>
            </a:pPr>
            <a:r>
              <a:rPr lang="en-US" sz="900" dirty="0"/>
              <a:t>Elements are the kinds of atoms that we can have. </a:t>
            </a:r>
          </a:p>
          <a:p>
            <a:pPr marL="400050" indent="-111125" fontAlgn="t">
              <a:buFont typeface="Arial" panose="020B0604020202020204" pitchFamily="34" charset="0"/>
              <a:buChar char="•"/>
            </a:pPr>
            <a:r>
              <a:rPr lang="en-US" sz="900" dirty="0"/>
              <a:t>When atoms bond together molecules are formed.</a:t>
            </a:r>
          </a:p>
          <a:p>
            <a:pPr marL="400050" indent="-111125" fontAlgn="t">
              <a:buFont typeface="Arial" panose="020B0604020202020204" pitchFamily="34" charset="0"/>
              <a:buChar char="•"/>
            </a:pPr>
            <a:r>
              <a:rPr lang="en-US" sz="900" dirty="0"/>
              <a:t>Everyone in their lifetime will need to understand how to use matter in one form or another.</a:t>
            </a:r>
          </a:p>
        </p:txBody>
      </p:sp>
      <p:sp>
        <p:nvSpPr>
          <p:cNvPr id="5" name="TextBox 4"/>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3943838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p:nvPr/>
        </p:nvSpPr>
        <p:spPr>
          <a:xfrm>
            <a:off x="0" y="0"/>
            <a:ext cx="7772400" cy="10058400"/>
          </a:xfrm>
          <a:prstGeom prst="rect">
            <a:avLst/>
          </a:prstGeom>
          <a:solidFill>
            <a:srgbClr val="D8D8D8"/>
          </a:solidFill>
          <a:ln>
            <a:noFill/>
          </a:ln>
        </p:spPr>
        <p:txBody>
          <a:bodyPr lIns="101850" tIns="50925" rIns="101850" bIns="50925" anchor="ctr" anchorCtr="0">
            <a:noAutofit/>
          </a:bodyPr>
          <a:lstStyle/>
          <a:p>
            <a:pPr marL="0" marR="0" lvl="0" indent="0" algn="ctr" rtl="0">
              <a:spcBef>
                <a:spcPts val="0"/>
              </a:spcBef>
              <a:buNone/>
            </a:pPr>
            <a:endParaRPr sz="2000">
              <a:solidFill>
                <a:schemeClr val="lt1"/>
              </a:solidFill>
              <a:latin typeface="Cabin"/>
              <a:ea typeface="Cabin"/>
              <a:cs typeface="Cabin"/>
              <a:sym typeface="Cabin"/>
            </a:endParaRPr>
          </a:p>
        </p:txBody>
      </p:sp>
      <p:sp>
        <p:nvSpPr>
          <p:cNvPr id="353" name="Shape 353"/>
          <p:cNvSpPr/>
          <p:nvPr/>
        </p:nvSpPr>
        <p:spPr>
          <a:xfrm>
            <a:off x="86400" y="202133"/>
            <a:ext cx="7599600" cy="9754850"/>
          </a:xfrm>
          <a:prstGeom prst="rect">
            <a:avLst/>
          </a:prstGeom>
          <a:gradFill>
            <a:gsLst>
              <a:gs pos="0">
                <a:srgbClr val="002060"/>
              </a:gs>
              <a:gs pos="50000">
                <a:srgbClr val="BFDAE3"/>
              </a:gs>
              <a:gs pos="100000">
                <a:srgbClr val="DFECF1"/>
              </a:gs>
            </a:gsLst>
            <a:lin ang="5400000" scaled="0"/>
          </a:gradFill>
          <a:ln>
            <a:noFill/>
          </a:ln>
        </p:spPr>
        <p:txBody>
          <a:bodyPr lIns="101850" tIns="50925" rIns="101850" bIns="50925" anchor="ctr" anchorCtr="0">
            <a:noAutofit/>
          </a:bodyPr>
          <a:lstStyle/>
          <a:p>
            <a:pPr marL="0" marR="0" lvl="0" indent="0" algn="ctr" rtl="0">
              <a:spcBef>
                <a:spcPts val="0"/>
              </a:spcBef>
              <a:buNone/>
            </a:pPr>
            <a:endParaRPr sz="2000">
              <a:solidFill>
                <a:schemeClr val="lt1"/>
              </a:solidFill>
              <a:latin typeface="Cabin"/>
              <a:ea typeface="Cabin"/>
              <a:cs typeface="Cabin"/>
              <a:sym typeface="Cabin"/>
            </a:endParaRPr>
          </a:p>
        </p:txBody>
      </p:sp>
      <p:sp>
        <p:nvSpPr>
          <p:cNvPr id="354" name="Shape 354"/>
          <p:cNvSpPr txBox="1">
            <a:spLocks noGrp="1"/>
          </p:cNvSpPr>
          <p:nvPr>
            <p:ph type="sldNum" idx="12"/>
          </p:nvPr>
        </p:nvSpPr>
        <p:spPr>
          <a:xfrm>
            <a:off x="7188609" y="9598169"/>
            <a:ext cx="474532" cy="358814"/>
          </a:xfrm>
          <a:prstGeom prst="rect">
            <a:avLst/>
          </a:prstGeom>
          <a:noFill/>
          <a:ln>
            <a:noFill/>
          </a:ln>
        </p:spPr>
        <p:txBody>
          <a:bodyPr lIns="101875" tIns="50925" rIns="101875" bIns="50925" anchor="b" anchorCtr="0">
            <a:noAutofit/>
          </a:bodyPr>
          <a:lstStyle/>
          <a:p>
            <a:pPr marL="0" marR="0" lvl="0" indent="0" algn="ctr" rtl="0">
              <a:spcBef>
                <a:spcPts val="0"/>
              </a:spcBef>
              <a:buSzPct val="25000"/>
              <a:buNone/>
            </a:pPr>
            <a:fld id="{00000000-1234-1234-1234-123412341234}" type="slidenum">
              <a:rPr lang="en-US" sz="1200">
                <a:solidFill>
                  <a:srgbClr val="B3A787"/>
                </a:solidFill>
                <a:latin typeface="Cabin"/>
                <a:ea typeface="Cabin"/>
                <a:cs typeface="Cabin"/>
                <a:sym typeface="Cabin"/>
              </a:rPr>
              <a:t>2</a:t>
            </a:fld>
            <a:endParaRPr lang="en-US" sz="1200" dirty="0">
              <a:solidFill>
                <a:srgbClr val="B3A787"/>
              </a:solidFill>
              <a:latin typeface="Cabin"/>
              <a:ea typeface="Cabin"/>
              <a:cs typeface="Cabin"/>
              <a:sym typeface="Cabin"/>
            </a:endParaRPr>
          </a:p>
        </p:txBody>
      </p:sp>
      <p:graphicFrame>
        <p:nvGraphicFramePr>
          <p:cNvPr id="355" name="Shape 355"/>
          <p:cNvGraphicFramePr/>
          <p:nvPr>
            <p:extLst/>
          </p:nvPr>
        </p:nvGraphicFramePr>
        <p:xfrm>
          <a:off x="356875" y="5156692"/>
          <a:ext cx="7101850" cy="3234000"/>
        </p:xfrm>
        <a:graphic>
          <a:graphicData uri="http://schemas.openxmlformats.org/drawingml/2006/table">
            <a:tbl>
              <a:tblPr firstRow="1" bandRow="1">
                <a:noFill/>
              </a:tblPr>
              <a:tblGrid>
                <a:gridCol w="2544350"/>
                <a:gridCol w="2042900"/>
                <a:gridCol w="2514600"/>
              </a:tblGrid>
              <a:tr h="460250">
                <a:tc gridSpan="3">
                  <a:txBody>
                    <a:bodyPr/>
                    <a:lstStyle/>
                    <a:p>
                      <a:pPr lvl="0" algn="ctr" rtl="0">
                        <a:spcBef>
                          <a:spcPts val="0"/>
                        </a:spcBef>
                        <a:buClr>
                          <a:schemeClr val="dk1"/>
                        </a:buClr>
                        <a:buSzPct val="25000"/>
                        <a:buFont typeface="Arial"/>
                        <a:buNone/>
                      </a:pPr>
                      <a:r>
                        <a:rPr lang="es-SV" sz="1200" b="1" noProof="0" dirty="0" smtClean="0">
                          <a:latin typeface="Gill Sans MT" panose="020B0502020104020203" pitchFamily="34" charset="0"/>
                          <a:ea typeface="Calibri"/>
                          <a:cs typeface="Calibri"/>
                          <a:sym typeface="Calibri"/>
                        </a:rPr>
                        <a:t>Todas las evaluaciones ELA de primaria fueron revisadas y actualizadas en junio del año 2015 por los siguientes excelentes y dedicados maestros de K-6</a:t>
                      </a:r>
                      <a:r>
                        <a:rPr lang="es-SV" sz="1200" b="1" baseline="30000" noProof="0" dirty="0" smtClean="0">
                          <a:latin typeface="Gill Sans MT" panose="020B0502020104020203" pitchFamily="34" charset="0"/>
                          <a:ea typeface="Calibri"/>
                          <a:cs typeface="Calibri"/>
                          <a:sym typeface="Calibri"/>
                        </a:rPr>
                        <a:t>to</a:t>
                      </a:r>
                      <a:r>
                        <a:rPr lang="es-SV" sz="1200" b="1" noProof="0" dirty="0" smtClean="0">
                          <a:latin typeface="Gill Sans MT" panose="020B0502020104020203" pitchFamily="34" charset="0"/>
                          <a:ea typeface="Calibri"/>
                          <a:cs typeface="Calibri"/>
                          <a:sym typeface="Calibri"/>
                        </a:rPr>
                        <a:t> de HSD</a:t>
                      </a:r>
                      <a:endParaRPr lang="es-SV" sz="1200" b="1" noProof="0" dirty="0">
                        <a:latin typeface="Gill Sans MT" panose="020B0502020104020203" pitchFamily="34" charset="0"/>
                        <a:ea typeface="Calibri"/>
                        <a:cs typeface="Calibri"/>
                        <a:sym typeface="Calibri"/>
                      </a:endParaRP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1"/>
                    </a:solidFill>
                  </a:tcPr>
                </a:tc>
                <a:tc hMerge="1">
                  <a:txBody>
                    <a:bodyPr/>
                    <a:lstStyle/>
                    <a:p>
                      <a:endParaRPr lang="en-US"/>
                    </a:p>
                  </a:txBody>
                  <a:tcPr/>
                </a:tc>
                <a:tc hMerge="1">
                  <a:txBody>
                    <a:bodyPr/>
                    <a:lstStyle/>
                    <a:p>
                      <a:endParaRPr lang="en-US"/>
                    </a:p>
                  </a:txBody>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Deborah Alvarado</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Lincoln Street</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dirty="0">
                          <a:solidFill>
                            <a:schemeClr val="dk1"/>
                          </a:solidFill>
                          <a:latin typeface="Lucida Handwriting" panose="03010101010101010101" pitchFamily="66" charset="0"/>
                          <a:ea typeface="Dancing Script"/>
                          <a:cs typeface="Dancing Script"/>
                          <a:sym typeface="Dancing Script"/>
                        </a:rPr>
                        <a:t>Sonja </a:t>
                      </a:r>
                      <a:r>
                        <a:rPr lang="en-US" sz="1000" b="1" i="0" u="none" strike="noStrike" cap="none" dirty="0" err="1">
                          <a:solidFill>
                            <a:schemeClr val="dk1"/>
                          </a:solidFill>
                          <a:latin typeface="Lucida Handwriting" panose="03010101010101010101" pitchFamily="66" charset="0"/>
                          <a:ea typeface="Dancing Script"/>
                          <a:cs typeface="Dancing Script"/>
                          <a:sym typeface="Dancing Script"/>
                        </a:rPr>
                        <a:t>Grabel</a:t>
                      </a:r>
                      <a:endParaRPr lang="en-US" sz="1000" b="1" i="0" u="none" strike="noStrike" cap="none" dirty="0">
                        <a:solidFill>
                          <a:schemeClr val="dk1"/>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dirty="0">
                          <a:solidFill>
                            <a:schemeClr val="dk1"/>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Gina McLain</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TOSA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dirty="0">
                          <a:solidFill>
                            <a:schemeClr val="dk1"/>
                          </a:solidFill>
                          <a:latin typeface="Lucida Handwriting" panose="03010101010101010101" pitchFamily="66" charset="0"/>
                          <a:ea typeface="Dancing Script"/>
                          <a:cs typeface="Dancing Script"/>
                          <a:sym typeface="Dancing Script"/>
                        </a:rPr>
                        <a:t>Linda Benson</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dirty="0">
                          <a:solidFill>
                            <a:schemeClr val="dk1"/>
                          </a:solidFill>
                          <a:latin typeface="Lucida Handwriting" panose="03010101010101010101" pitchFamily="66" charset="0"/>
                          <a:ea typeface="Dancing Script"/>
                          <a:cs typeface="Dancing Script"/>
                          <a:sym typeface="Dancing Script"/>
                        </a:rPr>
                        <a:t>West Union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Megan Harding</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Orenco</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Teresa Portinga</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dirty="0">
                          <a:solidFill>
                            <a:schemeClr val="dk1"/>
                          </a:solidFill>
                          <a:latin typeface="Lucida Handwriting" panose="03010101010101010101" pitchFamily="66" charset="0"/>
                          <a:ea typeface="Dancing Script"/>
                          <a:cs typeface="Dancing Script"/>
                          <a:sym typeface="Dancing Script"/>
                        </a:rPr>
                        <a:t>Anne Berg</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dirty="0">
                          <a:solidFill>
                            <a:schemeClr val="dk1"/>
                          </a:solidFill>
                          <a:latin typeface="Lucida Handwriting" panose="03010101010101010101" pitchFamily="66" charset="0"/>
                          <a:ea typeface="Dancing Script"/>
                          <a:cs typeface="Dancing Script"/>
                          <a:sym typeface="Dancing Script"/>
                        </a:rPr>
                        <a:t>Eastwood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Renae</a:t>
                      </a: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 </a:t>
                      </a: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Iversen</a:t>
                      </a:r>
                      <a:endParaRPr lang="en-US" sz="1000" b="1" i="0" u="none" strike="noStrike" cap="none" dirty="0">
                        <a:solidFill>
                          <a:srgbClr val="000000"/>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TOSA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Judy Ramer</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Consultant</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Aliceson Brandt</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Eastwood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Ginger Jay</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Witch Hazel</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Sara Retzlaff</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McKinney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Sharon Carlson</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Minter Bridge</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Ko</a:t>
                      </a: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 Kagawa</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Minter Bridge</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Jami Rider</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Free Orchard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Deborah Deplanche</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Jamie Lentz</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err="1">
                          <a:solidFill>
                            <a:srgbClr val="000000"/>
                          </a:solidFill>
                          <a:latin typeface="Lucida Handwriting" panose="03010101010101010101" pitchFamily="66" charset="0"/>
                          <a:ea typeface="Dancing Script"/>
                          <a:cs typeface="Dancing Script"/>
                          <a:sym typeface="Dancing Script"/>
                        </a:rPr>
                        <a:t>Mooberry</a:t>
                      </a:r>
                      <a:endParaRPr lang="en-US" sz="1000" b="0" i="0" u="none" strike="noStrike" cap="none" dirty="0">
                        <a:solidFill>
                          <a:srgbClr val="000000"/>
                        </a:solidFill>
                        <a:latin typeface="Lucida Handwriting" panose="03010101010101010101" pitchFamily="66" charset="0"/>
                        <a:ea typeface="Dancing Script"/>
                        <a:cs typeface="Dancing Script"/>
                        <a:sym typeface="Dancing Script"/>
                      </a:endParaRP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Kelly </a:t>
                      </a: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Rooke</a:t>
                      </a:r>
                      <a:endParaRPr lang="en-US" sz="1000" b="1" i="0" u="none" strike="noStrike" cap="none" dirty="0">
                        <a:solidFill>
                          <a:srgbClr val="000000"/>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Free Orchard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Alicia Glasscock</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Imlay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Sandra Maines</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Quatama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Angela Walsh</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Witch Hazel</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bl>
          </a:graphicData>
        </a:graphic>
      </p:graphicFrame>
      <p:sp>
        <p:nvSpPr>
          <p:cNvPr id="356" name="Shape 356"/>
          <p:cNvSpPr txBox="1"/>
          <p:nvPr/>
        </p:nvSpPr>
        <p:spPr>
          <a:xfrm>
            <a:off x="356875" y="863374"/>
            <a:ext cx="7120500" cy="4021500"/>
          </a:xfrm>
          <a:prstGeom prst="rect">
            <a:avLst/>
          </a:prstGeom>
          <a:solidFill>
            <a:schemeClr val="lt1"/>
          </a:solidFill>
          <a:ln>
            <a:noFill/>
          </a:ln>
        </p:spPr>
        <p:txBody>
          <a:bodyPr lIns="107350" tIns="53675" rIns="107350" bIns="53675" anchor="t" anchorCtr="0">
            <a:noAutofit/>
          </a:bodyPr>
          <a:lstStyle/>
          <a:p>
            <a:pPr lvl="0" algn="ctr" rtl="0">
              <a:spcBef>
                <a:spcPts val="0"/>
              </a:spcBef>
              <a:buClr>
                <a:schemeClr val="dk1"/>
              </a:buClr>
              <a:buSzPct val="25000"/>
              <a:buFont typeface="Arial"/>
              <a:buNone/>
            </a:pPr>
            <a:r>
              <a:rPr lang="es-CO" sz="1500" b="1" u="sng" dirty="0" smtClean="0">
                <a:solidFill>
                  <a:schemeClr val="dk1"/>
                </a:solidFill>
                <a:latin typeface="Gill Sans MT" panose="020B0502020104020203" pitchFamily="34" charset="0"/>
                <a:ea typeface="Cabin"/>
                <a:cs typeface="Cabin"/>
                <a:sym typeface="Cabin"/>
              </a:rPr>
              <a:t>Trimestre cuatro: Evaluación formativa común de artes del lenguaje inglés </a:t>
            </a:r>
          </a:p>
          <a:p>
            <a:pPr lvl="0" algn="ctr" rtl="0">
              <a:spcBef>
                <a:spcPts val="0"/>
              </a:spcBef>
              <a:buClr>
                <a:schemeClr val="dk1"/>
              </a:buClr>
              <a:buSzPct val="25000"/>
              <a:buFont typeface="Arial"/>
              <a:buNone/>
            </a:pPr>
            <a:r>
              <a:rPr lang="es-CO" sz="1500" b="1" u="sng" dirty="0" smtClean="0">
                <a:solidFill>
                  <a:schemeClr val="dk1"/>
                </a:solidFill>
                <a:latin typeface="Gill Sans MT" panose="020B0502020104020203" pitchFamily="34" charset="0"/>
                <a:ea typeface="Cabin"/>
                <a:cs typeface="Cabin"/>
                <a:sym typeface="Cabin"/>
              </a:rPr>
              <a:t>Equipo de miembros y escritores</a:t>
            </a:r>
          </a:p>
          <a:p>
            <a:pPr marL="0" marR="0" lvl="0" indent="0" algn="l" rtl="0">
              <a:spcBef>
                <a:spcPts val="0"/>
              </a:spcBef>
              <a:buNone/>
            </a:pPr>
            <a:endParaRPr lang="es-CO" sz="800" b="1" u="sng" dirty="0" smtClean="0">
              <a:solidFill>
                <a:schemeClr val="dk1"/>
              </a:solidFill>
              <a:latin typeface="Calibri" panose="020F0502020204030204" pitchFamily="34" charset="0"/>
              <a:ea typeface="Cabin"/>
              <a:cs typeface="Cabin"/>
              <a:sym typeface="Cabin"/>
            </a:endParaRPr>
          </a:p>
          <a:p>
            <a:pPr lvl="0" algn="ctr" rtl="0">
              <a:spcBef>
                <a:spcPts val="0"/>
              </a:spcBef>
              <a:buClr>
                <a:schemeClr val="dk1"/>
              </a:buClr>
              <a:buSzPct val="25000"/>
              <a:buFont typeface="Arial"/>
              <a:buNone/>
            </a:pPr>
            <a:r>
              <a:rPr lang="es-CO" sz="1300" dirty="0" smtClean="0">
                <a:solidFill>
                  <a:schemeClr val="dk1"/>
                </a:solidFill>
                <a:latin typeface="Gill Sans MT" panose="020B0502020104020203" pitchFamily="34" charset="0"/>
                <a:ea typeface="Cabin"/>
                <a:cs typeface="Cabin"/>
                <a:sym typeface="Cabin"/>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lvl="0" algn="ctr" rtl="0">
              <a:spcBef>
                <a:spcPts val="0"/>
              </a:spcBef>
              <a:buClr>
                <a:schemeClr val="dk1"/>
              </a:buClr>
              <a:buSzPct val="25000"/>
              <a:buFont typeface="Arial"/>
              <a:buNone/>
            </a:pPr>
            <a:r>
              <a:rPr lang="es-419" sz="1300" b="1" i="1" dirty="0" smtClean="0">
                <a:solidFill>
                  <a:schemeClr val="dk1"/>
                </a:solidFill>
                <a:latin typeface="Gill Sans MT" panose="020B0502020104020203" pitchFamily="34" charset="0"/>
                <a:ea typeface="Cabin"/>
                <a:cs typeface="Cabin"/>
                <a:sym typeface="Cabin"/>
              </a:rPr>
              <a:t>Gracias a todos los que revisaron y editaron esta evaluación;</a:t>
            </a:r>
          </a:p>
          <a:p>
            <a:pPr lvl="0" algn="ctr" rtl="0">
              <a:spcBef>
                <a:spcPts val="0"/>
              </a:spcBef>
              <a:buSzPct val="25000"/>
              <a:buNone/>
            </a:pPr>
            <a:r>
              <a:rPr lang="es-419" sz="1300" b="1" i="1" dirty="0" smtClean="0">
                <a:solidFill>
                  <a:schemeClr val="dk1"/>
                </a:solidFill>
                <a:latin typeface="Gill Sans MT" panose="020B0502020104020203" pitchFamily="34" charset="0"/>
                <a:ea typeface="Cabin"/>
                <a:cs typeface="Cabin"/>
                <a:sym typeface="Cabin"/>
              </a:rPr>
              <a:t> un agradecimiento especial a </a:t>
            </a:r>
            <a:r>
              <a:rPr lang="es-419" sz="1300" b="1" i="1" dirty="0" err="1" smtClean="0">
                <a:solidFill>
                  <a:schemeClr val="dk1"/>
                </a:solidFill>
                <a:latin typeface="Gill Sans MT" panose="020B0502020104020203" pitchFamily="34" charset="0"/>
                <a:ea typeface="Cabin"/>
                <a:cs typeface="Cabin"/>
                <a:sym typeface="Cabin"/>
              </a:rPr>
              <a:t>Vicki</a:t>
            </a:r>
            <a:r>
              <a:rPr lang="es-419" sz="1300" b="1" i="1" dirty="0" smtClean="0">
                <a:solidFill>
                  <a:schemeClr val="dk1"/>
                </a:solidFill>
                <a:latin typeface="Gill Sans MT" panose="020B0502020104020203" pitchFamily="34" charset="0"/>
                <a:ea typeface="Cabin"/>
                <a:cs typeface="Cabin"/>
                <a:sym typeface="Cabin"/>
              </a:rPr>
              <a:t> </a:t>
            </a:r>
            <a:r>
              <a:rPr lang="es-419" sz="1300" b="1" i="1" dirty="0" err="1" smtClean="0">
                <a:solidFill>
                  <a:schemeClr val="dk1"/>
                </a:solidFill>
                <a:latin typeface="Gill Sans MT" panose="020B0502020104020203" pitchFamily="34" charset="0"/>
                <a:ea typeface="Cabin"/>
                <a:cs typeface="Cabin"/>
                <a:sym typeface="Cabin"/>
              </a:rPr>
              <a:t>Daniels</a:t>
            </a:r>
            <a:r>
              <a:rPr lang="es-419" sz="1300" b="1" i="1" dirty="0" smtClean="0">
                <a:solidFill>
                  <a:schemeClr val="dk1"/>
                </a:solidFill>
                <a:latin typeface="Gill Sans MT" panose="020B0502020104020203" pitchFamily="34" charset="0"/>
                <a:ea typeface="Cabin"/>
                <a:cs typeface="Cabin"/>
                <a:sym typeface="Cabin"/>
              </a:rPr>
              <a:t> y sus increíbles habilidades para editar, y a nuestra escritora interna, </a:t>
            </a:r>
            <a:r>
              <a:rPr lang="es-419" sz="1300" b="1" i="1" dirty="0" err="1" smtClean="0">
                <a:solidFill>
                  <a:schemeClr val="dk1"/>
                </a:solidFill>
                <a:latin typeface="Gill Sans MT" panose="020B0502020104020203" pitchFamily="34" charset="0"/>
                <a:ea typeface="Cabin"/>
                <a:cs typeface="Cabin"/>
                <a:sym typeface="Cabin"/>
              </a:rPr>
              <a:t>Ginger</a:t>
            </a:r>
            <a:r>
              <a:rPr lang="es-419" sz="1300" b="1" i="1" dirty="0" smtClean="0">
                <a:solidFill>
                  <a:schemeClr val="dk1"/>
                </a:solidFill>
                <a:latin typeface="Gill Sans MT" panose="020B0502020104020203" pitchFamily="34" charset="0"/>
                <a:ea typeface="Cabin"/>
                <a:cs typeface="Cabin"/>
                <a:sym typeface="Cabin"/>
              </a:rPr>
              <a:t> </a:t>
            </a:r>
            <a:r>
              <a:rPr lang="es-419" sz="1300" b="1" i="1" dirty="0" err="1" smtClean="0">
                <a:solidFill>
                  <a:schemeClr val="dk1"/>
                </a:solidFill>
                <a:latin typeface="Gill Sans MT" panose="020B0502020104020203" pitchFamily="34" charset="0"/>
                <a:ea typeface="Cabin"/>
                <a:cs typeface="Cabin"/>
                <a:sym typeface="Cabin"/>
              </a:rPr>
              <a:t>Jay</a:t>
            </a:r>
            <a:r>
              <a:rPr lang="es-419" sz="1300" b="1" i="1" dirty="0" smtClean="0">
                <a:solidFill>
                  <a:schemeClr val="dk1"/>
                </a:solidFill>
                <a:latin typeface="Gill Sans MT" panose="020B0502020104020203" pitchFamily="34" charset="0"/>
                <a:ea typeface="Cabin"/>
                <a:cs typeface="Cabin"/>
                <a:sym typeface="Cabin"/>
              </a:rPr>
              <a:t>.</a:t>
            </a:r>
            <a:endParaRPr lang="es-419" sz="1300" b="1" i="1" dirty="0">
              <a:solidFill>
                <a:schemeClr val="dk1"/>
              </a:solidFill>
              <a:latin typeface="Gill Sans MT" panose="020B0502020104020203" pitchFamily="34" charset="0"/>
              <a:ea typeface="Cabin"/>
              <a:cs typeface="Cabin"/>
              <a:sym typeface="Cabin"/>
            </a:endParaRPr>
          </a:p>
        </p:txBody>
      </p:sp>
      <p:graphicFrame>
        <p:nvGraphicFramePr>
          <p:cNvPr id="357" name="Shape 357"/>
          <p:cNvGraphicFramePr/>
          <p:nvPr>
            <p:extLst/>
          </p:nvPr>
        </p:nvGraphicFramePr>
        <p:xfrm>
          <a:off x="346525" y="2342997"/>
          <a:ext cx="7079350" cy="1758925"/>
        </p:xfrm>
        <a:graphic>
          <a:graphicData uri="http://schemas.openxmlformats.org/drawingml/2006/table">
            <a:tbl>
              <a:tblPr firstRow="1" bandRow="1">
                <a:noFill/>
              </a:tblPr>
              <a:tblGrid>
                <a:gridCol w="2255500"/>
                <a:gridCol w="1651625"/>
                <a:gridCol w="1831325"/>
                <a:gridCol w="1340900"/>
              </a:tblGrid>
              <a:tr h="512725">
                <a:tc>
                  <a:txBody>
                    <a:bodyPr/>
                    <a:lstStyle/>
                    <a:p>
                      <a:pPr marL="0" marR="0" lvl="0" indent="0" algn="l" rtl="0">
                        <a:spcBef>
                          <a:spcPts val="0"/>
                        </a:spcBef>
                        <a:buSzPct val="25000"/>
                        <a:buNone/>
                      </a:pPr>
                      <a:r>
                        <a:rPr lang="en-US" sz="1300" b="1" dirty="0">
                          <a:solidFill>
                            <a:schemeClr val="dk1"/>
                          </a:solidFill>
                          <a:latin typeface="Calibri" panose="020F0502020204030204" pitchFamily="34" charset="0"/>
                        </a:rPr>
                        <a:t>Deborah Alvarado</a:t>
                      </a:r>
                    </a:p>
                  </a:txBody>
                  <a:tcPr marL="117000" marR="117000" marT="55200" marB="55200" anchor="ctr">
                    <a:lnL w="12700" cap="flat" cmpd="sng">
                      <a:solidFill>
                        <a:schemeClr val="dk1"/>
                      </a:solidFill>
                      <a:prstDash val="solid"/>
                      <a:round/>
                      <a:headEnd type="none" w="med" len="med"/>
                      <a:tailEnd type="none" w="med" len="med"/>
                    </a:lnL>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a:solidFill>
                            <a:srgbClr val="000000"/>
                          </a:solidFill>
                          <a:latin typeface="Calibri" panose="020F0502020204030204" pitchFamily="34" charset="0"/>
                          <a:ea typeface="Cabin"/>
                          <a:cs typeface="Cabin"/>
                          <a:sym typeface="Cabin"/>
                        </a:rPr>
                        <a:t>Patty Gallardo</a:t>
                      </a:r>
                    </a:p>
                  </a:txBody>
                  <a:tcPr marL="117000" marR="117000" marT="55200" marB="55200" anchor="ctr">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latin typeface="Calibri" panose="020F0502020204030204" pitchFamily="34" charset="0"/>
                        </a:rPr>
                        <a:t>Sandra Maines</a:t>
                      </a:r>
                    </a:p>
                  </a:txBody>
                  <a:tcPr marL="117000" marR="117000" marT="55200" marB="55200" anchor="ctr">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latin typeface="Calibri" panose="020F0502020204030204" pitchFamily="34" charset="0"/>
                        </a:rPr>
                        <a:t>Jennifer Robbins</a:t>
                      </a:r>
                    </a:p>
                  </a:txBody>
                  <a:tcPr marL="117000" marR="117000" marT="55200" marB="55200" anchor="ctr">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solidFill>
                      <a:srgbClr val="E7F1D2"/>
                    </a:solidFill>
                  </a:tcPr>
                </a:tc>
              </a:tr>
              <a:tr h="311550">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dirty="0" err="1">
                          <a:solidFill>
                            <a:srgbClr val="000000"/>
                          </a:solidFill>
                          <a:latin typeface="Calibri" panose="020F0502020204030204" pitchFamily="34" charset="0"/>
                          <a:ea typeface="Cabin"/>
                          <a:cs typeface="Cabin"/>
                          <a:sym typeface="Cabin"/>
                        </a:rPr>
                        <a:t>Aliceson</a:t>
                      </a:r>
                      <a:r>
                        <a:rPr lang="en-US" sz="1300" b="1" i="0" u="none" strike="noStrike" cap="none" dirty="0">
                          <a:solidFill>
                            <a:srgbClr val="000000"/>
                          </a:solidFill>
                          <a:latin typeface="Calibri" panose="020F0502020204030204" pitchFamily="34" charset="0"/>
                          <a:ea typeface="Cabin"/>
                          <a:cs typeface="Cabin"/>
                          <a:sym typeface="Cabin"/>
                        </a:rPr>
                        <a:t> Brandt</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latin typeface="Calibri" panose="020F0502020204030204" pitchFamily="34" charset="0"/>
                        </a:rPr>
                        <a:t>Dori George</a:t>
                      </a:r>
                    </a:p>
                  </a:txBody>
                  <a:tcPr marL="117000" marR="117000" marT="55200" marB="55200" anchor="ctr">
                    <a:solidFill>
                      <a:srgbClr val="E7F1D2"/>
                    </a:solidFill>
                  </a:tcPr>
                </a:tc>
                <a:tc>
                  <a:txBody>
                    <a:bodyPr/>
                    <a:lstStyle/>
                    <a:p>
                      <a:pPr marL="0" marR="0" lvl="0" indent="0" algn="l" rtl="0">
                        <a:spcBef>
                          <a:spcPts val="0"/>
                        </a:spcBef>
                        <a:buSzPct val="25000"/>
                        <a:buNone/>
                      </a:pPr>
                      <a:r>
                        <a:rPr lang="en-US" sz="1300" b="1">
                          <a:solidFill>
                            <a:schemeClr val="dk1"/>
                          </a:solidFill>
                          <a:latin typeface="Calibri" panose="020F0502020204030204" pitchFamily="34" charset="0"/>
                        </a:rPr>
                        <a:t>Gina McLain</a:t>
                      </a:r>
                    </a:p>
                  </a:txBody>
                  <a:tcPr marL="117000" marR="117000" marT="55200" marB="55200" anchor="ctr">
                    <a:solidFill>
                      <a:srgbClr val="E7F1D2"/>
                    </a:solidFill>
                  </a:tcPr>
                </a:tc>
                <a:tc>
                  <a:txBody>
                    <a:bodyPr/>
                    <a:lstStyle/>
                    <a:p>
                      <a:pPr marL="0" marR="0" lvl="0" indent="0" algn="l" rtl="0">
                        <a:spcBef>
                          <a:spcPts val="0"/>
                        </a:spcBef>
                        <a:buSzPct val="25000"/>
                        <a:buNone/>
                      </a:pPr>
                      <a:r>
                        <a:rPr lang="en-US" sz="1300" b="1">
                          <a:solidFill>
                            <a:schemeClr val="dk1"/>
                          </a:solidFill>
                          <a:latin typeface="Calibri" panose="020F0502020204030204" pitchFamily="34" charset="0"/>
                        </a:rPr>
                        <a:t>Kelly Rooke</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r>
              <a:tr h="311550">
                <a:tc>
                  <a:txBody>
                    <a:bodyPr/>
                    <a:lstStyle/>
                    <a:p>
                      <a:pPr marL="0" marR="0" lvl="0" indent="0" algn="l" rtl="0">
                        <a:lnSpc>
                          <a:spcPct val="100000"/>
                        </a:lnSpc>
                        <a:spcBef>
                          <a:spcPts val="0"/>
                        </a:spcBef>
                        <a:spcAft>
                          <a:spcPts val="0"/>
                        </a:spcAft>
                        <a:buClr>
                          <a:schemeClr val="dk1"/>
                        </a:buClr>
                        <a:buSzPct val="25000"/>
                        <a:buFont typeface="Cabin"/>
                        <a:buNone/>
                      </a:pPr>
                      <a:r>
                        <a:rPr lang="en-US" sz="1300" b="1" dirty="0">
                          <a:solidFill>
                            <a:schemeClr val="dk1"/>
                          </a:solidFill>
                          <a:latin typeface="Calibri" panose="020F0502020204030204" pitchFamily="34" charset="0"/>
                        </a:rPr>
                        <a:t>Linda Benson</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dirty="0">
                          <a:latin typeface="Calibri" panose="020F0502020204030204" pitchFamily="34" charset="0"/>
                        </a:rPr>
                        <a:t>Heather </a:t>
                      </a:r>
                      <a:r>
                        <a:rPr lang="en-US" sz="1300" b="1" dirty="0" err="1">
                          <a:latin typeface="Calibri" panose="020F0502020204030204" pitchFamily="34" charset="0"/>
                        </a:rPr>
                        <a:t>Giard</a:t>
                      </a:r>
                      <a:endParaRPr lang="en-US" sz="1300" b="1" dirty="0">
                        <a:latin typeface="Calibri" panose="020F0502020204030204" pitchFamily="34" charset="0"/>
                      </a:endParaRPr>
                    </a:p>
                  </a:txBody>
                  <a:tcPr marL="117000" marR="117000" marT="55200" marB="55200" anchor="ctr">
                    <a:solidFill>
                      <a:srgbClr val="E7F1D2"/>
                    </a:solidFill>
                  </a:tcPr>
                </a:tc>
                <a:tc gridSpan="2">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latin typeface="Calibri" panose="020F0502020204030204" pitchFamily="34" charset="0"/>
                        </a:rPr>
                        <a:t>Christina Orozco</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r h="311550">
                <a:tc>
                  <a:txBody>
                    <a:bodyPr/>
                    <a:lstStyle/>
                    <a:p>
                      <a:pPr marL="0" marR="0" lvl="0" indent="0" algn="l" rtl="0">
                        <a:lnSpc>
                          <a:spcPct val="100000"/>
                        </a:lnSpc>
                        <a:spcBef>
                          <a:spcPts val="0"/>
                        </a:spcBef>
                        <a:spcAft>
                          <a:spcPts val="0"/>
                        </a:spcAft>
                        <a:buClr>
                          <a:schemeClr val="dk1"/>
                        </a:buClr>
                        <a:buSzPct val="25000"/>
                        <a:buFont typeface="Cabin"/>
                        <a:buNone/>
                      </a:pPr>
                      <a:r>
                        <a:rPr lang="en-US" sz="1300" b="1" dirty="0">
                          <a:solidFill>
                            <a:schemeClr val="dk1"/>
                          </a:solidFill>
                          <a:latin typeface="Calibri" panose="020F0502020204030204" pitchFamily="34" charset="0"/>
                        </a:rPr>
                        <a:t>Hailey Christenson</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latin typeface="Calibri" panose="020F0502020204030204" pitchFamily="34" charset="0"/>
                        </a:rPr>
                        <a:t>Sonja Grabel</a:t>
                      </a:r>
                    </a:p>
                  </a:txBody>
                  <a:tcPr marL="117000" marR="117000" marT="55200" marB="55200" anchor="ctr">
                    <a:solidFill>
                      <a:srgbClr val="E7F1D2"/>
                    </a:solidFill>
                  </a:tcPr>
                </a:tc>
                <a:tc gridSpan="2">
                  <a:txBody>
                    <a:bodyPr/>
                    <a:lstStyle/>
                    <a:p>
                      <a:pPr marL="0" marR="0" lvl="0" indent="0" algn="l" rtl="0">
                        <a:lnSpc>
                          <a:spcPct val="100000"/>
                        </a:lnSpc>
                        <a:spcBef>
                          <a:spcPts val="0"/>
                        </a:spcBef>
                        <a:spcAft>
                          <a:spcPts val="0"/>
                        </a:spcAft>
                        <a:buClr>
                          <a:schemeClr val="dk1"/>
                        </a:buClr>
                        <a:buSzPct val="25000"/>
                        <a:buFont typeface="Cabin"/>
                        <a:buNone/>
                      </a:pPr>
                      <a:r>
                        <a:rPr lang="en-US" sz="1300" b="1" i="0" u="none" strike="noStrike" cap="none">
                          <a:solidFill>
                            <a:schemeClr val="dk1"/>
                          </a:solidFill>
                          <a:latin typeface="Calibri" panose="020F0502020204030204" pitchFamily="34" charset="0"/>
                          <a:ea typeface="Cabin"/>
                          <a:cs typeface="Cabin"/>
                          <a:sym typeface="Cabin"/>
                        </a:rPr>
                        <a:t>Teresa Portinga</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r h="311550">
                <a:tc>
                  <a:txBody>
                    <a:bodyPr/>
                    <a:lstStyle/>
                    <a:p>
                      <a:pPr marL="0" marR="0" lvl="0" indent="0" algn="l" rtl="0">
                        <a:spcBef>
                          <a:spcPts val="0"/>
                        </a:spcBef>
                        <a:buSzPct val="25000"/>
                        <a:buNone/>
                      </a:pPr>
                      <a:r>
                        <a:rPr lang="en-US" sz="1300" b="1" dirty="0">
                          <a:solidFill>
                            <a:schemeClr val="dk1"/>
                          </a:solidFill>
                          <a:latin typeface="Calibri" panose="020F0502020204030204" pitchFamily="34" charset="0"/>
                        </a:rPr>
                        <a:t>Tammy Cole</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dirty="0" err="1">
                          <a:solidFill>
                            <a:srgbClr val="000000"/>
                          </a:solidFill>
                          <a:latin typeface="Calibri" panose="020F0502020204030204" pitchFamily="34" charset="0"/>
                          <a:ea typeface="Cabin"/>
                          <a:cs typeface="Cabin"/>
                          <a:sym typeface="Cabin"/>
                        </a:rPr>
                        <a:t>Dovina</a:t>
                      </a:r>
                      <a:r>
                        <a:rPr lang="en-US" sz="1300" b="1" i="0" u="none" strike="noStrike" cap="none" dirty="0">
                          <a:solidFill>
                            <a:srgbClr val="000000"/>
                          </a:solidFill>
                          <a:latin typeface="Calibri" panose="020F0502020204030204" pitchFamily="34" charset="0"/>
                          <a:ea typeface="Cabin"/>
                          <a:cs typeface="Cabin"/>
                          <a:sym typeface="Cabin"/>
                        </a:rPr>
                        <a:t> Greco</a:t>
                      </a:r>
                    </a:p>
                  </a:txBody>
                  <a:tcPr marL="117000" marR="117000" marT="55200" marB="55200" anchor="ctr">
                    <a:solidFill>
                      <a:srgbClr val="E7F1D2"/>
                    </a:solidFill>
                  </a:tcPr>
                </a:tc>
                <a:tc gridSpan="2">
                  <a:txBody>
                    <a:bodyPr/>
                    <a:lstStyle/>
                    <a:p>
                      <a:pPr marL="0" marR="0" lvl="0" indent="0" algn="l" rtl="0">
                        <a:spcBef>
                          <a:spcPts val="0"/>
                        </a:spcBef>
                        <a:buSzPct val="25000"/>
                        <a:buNone/>
                      </a:pPr>
                      <a:r>
                        <a:rPr lang="en-US" sz="1300" b="1" dirty="0">
                          <a:solidFill>
                            <a:schemeClr val="dk1"/>
                          </a:solidFill>
                          <a:latin typeface="Calibri" panose="020F0502020204030204" pitchFamily="34" charset="0"/>
                        </a:rPr>
                        <a:t>Judy Ramer</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bl>
          </a:graphicData>
        </a:graphic>
      </p:graphicFrame>
      <p:graphicFrame>
        <p:nvGraphicFramePr>
          <p:cNvPr id="9" name="Shape 358"/>
          <p:cNvGraphicFramePr/>
          <p:nvPr>
            <p:extLst/>
          </p:nvPr>
        </p:nvGraphicFramePr>
        <p:xfrm>
          <a:off x="213691" y="9049559"/>
          <a:ext cx="7449450" cy="548610"/>
        </p:xfrm>
        <a:graphic>
          <a:graphicData uri="http://schemas.openxmlformats.org/drawingml/2006/table">
            <a:tbl>
              <a:tblPr>
                <a:noFill/>
              </a:tblPr>
              <a:tblGrid>
                <a:gridCol w="7449450"/>
              </a:tblGrid>
              <a:tr h="396200">
                <a:tc>
                  <a:txBody>
                    <a:bodyPr/>
                    <a:lstStyle/>
                    <a:p>
                      <a:pPr lvl="0" algn="ctr" rtl="0">
                        <a:spcBef>
                          <a:spcPts val="0"/>
                        </a:spcBef>
                        <a:buClr>
                          <a:schemeClr val="dk1"/>
                        </a:buClr>
                        <a:buSzPct val="25000"/>
                        <a:buFont typeface="Arial"/>
                        <a:buNone/>
                      </a:pPr>
                      <a:r>
                        <a:rPr lang="es-BO" sz="1200" b="1" noProof="0" dirty="0" smtClean="0">
                          <a:solidFill>
                            <a:schemeClr val="dk1"/>
                          </a:solidFill>
                          <a:latin typeface="Calibri" panose="020F0502020204030204" pitchFamily="34" charset="0"/>
                          <a:ea typeface="Gill Sans MT"/>
                          <a:cs typeface="Gill Sans MT"/>
                          <a:sym typeface="Gill Sans MT"/>
                        </a:rPr>
                        <a:t>Gracias a todos los que participaron en la traducción de esta evaluación, </a:t>
                      </a:r>
                    </a:p>
                    <a:p>
                      <a:pPr lvl="0" algn="ctr" rtl="0">
                        <a:spcBef>
                          <a:spcPts val="0"/>
                        </a:spcBef>
                        <a:buClr>
                          <a:schemeClr val="dk1"/>
                        </a:buClr>
                        <a:buSzPct val="25000"/>
                        <a:buFont typeface="Arial"/>
                        <a:buNone/>
                      </a:pPr>
                      <a:r>
                        <a:rPr lang="es-BO" sz="1200" b="1" noProof="0" dirty="0" smtClean="0">
                          <a:solidFill>
                            <a:schemeClr val="dk1"/>
                          </a:solidFill>
                          <a:latin typeface="Calibri" panose="020F0502020204030204" pitchFamily="34" charset="0"/>
                          <a:ea typeface="Gill Sans MT"/>
                          <a:cs typeface="Gill Sans MT"/>
                          <a:sym typeface="Gill Sans MT"/>
                        </a:rPr>
                        <a:t>bajo la coordinación de</a:t>
                      </a:r>
                      <a:r>
                        <a:rPr lang="es-BO" sz="1200" b="1" noProof="0" dirty="0" smtClean="0">
                          <a:solidFill>
                            <a:schemeClr val="dk1"/>
                          </a:solidFill>
                          <a:latin typeface="Gill Sans MT"/>
                          <a:ea typeface="Gill Sans MT"/>
                          <a:cs typeface="Gill Sans MT"/>
                          <a:sym typeface="Gill Sans MT"/>
                        </a:rPr>
                        <a:t> </a:t>
                      </a:r>
                      <a:r>
                        <a:rPr lang="es-BO" sz="1000" b="1" noProof="0" dirty="0" smtClean="0">
                          <a:solidFill>
                            <a:schemeClr val="dk1"/>
                          </a:solidFill>
                          <a:latin typeface="Dancing Script"/>
                          <a:ea typeface="Dancing Script"/>
                          <a:cs typeface="Dancing Script"/>
                          <a:sym typeface="Dancing Script"/>
                        </a:rPr>
                        <a:t>Z. Rosa  &amp; M. Méndez</a:t>
                      </a:r>
                      <a:endParaRPr lang="es-BO" sz="1000" b="1" noProof="0" dirty="0">
                        <a:solidFill>
                          <a:schemeClr val="dk1"/>
                        </a:solidFill>
                        <a:latin typeface="Dancing Script"/>
                        <a:ea typeface="Dancing Script"/>
                        <a:cs typeface="Dancing Script"/>
                        <a:sym typeface="Dancing Script"/>
                      </a:endParaRPr>
                    </a:p>
                  </a:txBody>
                  <a:tcPr marL="91425" marR="91425" marT="91425" marB="91425">
                    <a:lnL w="9525" cap="flat" cmpd="sng">
                      <a:solidFill>
                        <a:srgbClr val="317F92"/>
                      </a:solidFill>
                      <a:prstDash val="solid"/>
                      <a:round/>
                      <a:headEnd type="none" w="med" len="med"/>
                      <a:tailEnd type="none" w="med" len="med"/>
                    </a:lnL>
                    <a:lnR w="9525" cap="flat" cmpd="sng">
                      <a:solidFill>
                        <a:srgbClr val="317F92"/>
                      </a:solidFill>
                      <a:prstDash val="solid"/>
                      <a:round/>
                      <a:headEnd type="none" w="med" len="med"/>
                      <a:tailEnd type="none" w="med" len="med"/>
                    </a:lnR>
                    <a:lnT w="9525" cap="flat" cmpd="sng">
                      <a:solidFill>
                        <a:srgbClr val="317F92"/>
                      </a:solidFill>
                      <a:prstDash val="solid"/>
                      <a:round/>
                      <a:headEnd type="none" w="med" len="med"/>
                      <a:tailEnd type="none" w="med" len="med"/>
                    </a:lnT>
                    <a:lnB w="9525" cap="flat" cmpd="sng">
                      <a:solidFill>
                        <a:srgbClr val="317F92"/>
                      </a:solidFill>
                      <a:prstDash val="solid"/>
                      <a:round/>
                      <a:headEnd type="none" w="med" len="med"/>
                      <a:tailEnd type="none" w="med" len="med"/>
                    </a:lnB>
                    <a:solidFill>
                      <a:srgbClr val="2F8DA4">
                        <a:alpha val="60000"/>
                      </a:srgbClr>
                    </a:solidFill>
                  </a:tcPr>
                </a:tc>
              </a:tr>
            </a:tbl>
          </a:graphicData>
        </a:graphic>
      </p:graphicFrame>
      <p:sp>
        <p:nvSpPr>
          <p:cNvPr id="10"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3473967583"/>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95549587"/>
              </p:ext>
            </p:extLst>
          </p:nvPr>
        </p:nvGraphicFramePr>
        <p:xfrm>
          <a:off x="323850" y="609600"/>
          <a:ext cx="7189470" cy="8425469"/>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dirty="0" smtClean="0">
                          <a:solidFill>
                            <a:schemeClr val="tx1"/>
                          </a:solidFill>
                          <a:effectLst/>
                        </a:rPr>
                        <a:t> </a:t>
                      </a:r>
                      <a:r>
                        <a:rPr lang="es-MX" sz="1400" b="1" u="none" baseline="0" noProof="0" dirty="0" smtClean="0">
                          <a:solidFill>
                            <a:schemeClr val="tx1"/>
                          </a:solidFill>
                          <a:effectLst/>
                        </a:rPr>
                        <a:t>Grado 5: CFA Trimestre 4 </a:t>
                      </a:r>
                    </a:p>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noProof="0" dirty="0" smtClean="0">
                          <a:solidFill>
                            <a:schemeClr val="tx1"/>
                          </a:solidFill>
                          <a:effectLst/>
                        </a:rPr>
                        <a:t>Clave para las respuestas de selección múltiple</a:t>
                      </a:r>
                      <a:endParaRPr lang="es-MX" sz="1400" b="1" i="0" u="none" baseline="0" dirty="0" smtClean="0">
                        <a:solidFill>
                          <a:schemeClr val="tx1"/>
                        </a:solidFill>
                        <a:effectLst/>
                        <a:latin typeface="+mn-lt"/>
                      </a:endParaRPr>
                    </a:p>
                  </a:txBody>
                  <a:tcPr marL="97155" marR="97155" marT="47897" marB="47897" anchor="ctr">
                    <a:solidFill>
                      <a:schemeClr val="bg1"/>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739775" marR="0" indent="-739775"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a:t>
                      </a:r>
                      <a:r>
                        <a:rPr lang="es-MX" sz="1200" b="0" i="0" u="none" baseline="0" dirty="0" smtClean="0">
                          <a:solidFill>
                            <a:schemeClr val="dk1"/>
                          </a:solidFill>
                          <a:effectLst/>
                          <a:latin typeface="+mn-lt"/>
                        </a:rPr>
                        <a:t> </a:t>
                      </a:r>
                      <a:r>
                        <a:rPr lang="es-MX" sz="1100" b="0" i="0" u="none" baseline="0" dirty="0" smtClean="0">
                          <a:solidFill>
                            <a:schemeClr val="dk1"/>
                          </a:solidFill>
                          <a:effectLst/>
                          <a:latin typeface="+mn-lt"/>
                        </a:rPr>
                        <a:t>¿Cómo es diferente la manera de pensar de Avery sobre la materia al principio del cuento en comparación a su manera de pensar al final? </a:t>
                      </a:r>
                      <a:r>
                        <a:rPr kumimoji="0" lang="es-MX" sz="1100" b="0" i="1" u="none" strike="noStrike" kern="1200" cap="none" spc="0" normalizeH="0" baseline="0" noProof="0" dirty="0" err="1" smtClean="0">
                          <a:ln>
                            <a:noFill/>
                          </a:ln>
                          <a:solidFill>
                            <a:prstClr val="black"/>
                          </a:solidFill>
                          <a:effectLst/>
                          <a:uLnTx/>
                          <a:uFillTx/>
                          <a:latin typeface="+mn-lt"/>
                          <a:cs typeface="Helvetica" pitchFamily="34" charset="0"/>
                        </a:rPr>
                        <a:t>RL</a:t>
                      </a:r>
                      <a:r>
                        <a:rPr kumimoji="0" lang="es-MX" sz="1100" b="0" i="1" u="none" strike="noStrike" kern="1200" cap="none" spc="0" normalizeH="0" baseline="0" noProof="0" dirty="0" smtClean="0">
                          <a:ln>
                            <a:noFill/>
                          </a:ln>
                          <a:solidFill>
                            <a:prstClr val="black"/>
                          </a:solidFill>
                          <a:effectLst/>
                          <a:uLnTx/>
                          <a:uFillTx/>
                          <a:latin typeface="+mn-lt"/>
                          <a:cs typeface="Helvetica" pitchFamily="34" charset="0"/>
                        </a:rPr>
                        <a:t>.</a:t>
                      </a:r>
                      <a:r>
                        <a:rPr lang="es-MX" sz="1100" b="0" i="1" u="none" baseline="0" dirty="0" smtClean="0">
                          <a:solidFill>
                            <a:schemeClr val="tx1"/>
                          </a:solidFill>
                          <a:effectLst/>
                          <a:latin typeface="+mn-lt"/>
                        </a:rPr>
                        <a:t>5.3</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739775" marR="0" lvl="0" indent="-739775"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2</a:t>
                      </a:r>
                      <a:r>
                        <a:rPr kumimoji="0" lang="es-MX" sz="1200" b="0" i="0" u="none" strike="noStrike" kern="1200" cap="none" spc="0" normalizeH="0" baseline="0" noProof="0" dirty="0" smtClean="0">
                          <a:ln>
                            <a:noFill/>
                          </a:ln>
                          <a:solidFill>
                            <a:prstClr val="black"/>
                          </a:solidFill>
                          <a:effectLst/>
                          <a:uLnTx/>
                          <a:uFillTx/>
                          <a:latin typeface="+mn-lt"/>
                          <a:ea typeface="+mn-ea"/>
                          <a:cs typeface="Helvetica" pitchFamily="34" charset="0"/>
                        </a:rPr>
                        <a:t> </a:t>
                      </a:r>
                      <a:r>
                        <a:rPr kumimoji="0" lang="es-MX" sz="1100" b="0" i="0" u="none" strike="noStrike" kern="1200" cap="none" spc="0" normalizeH="0" baseline="0" noProof="0" dirty="0" smtClean="0">
                          <a:ln>
                            <a:noFill/>
                          </a:ln>
                          <a:solidFill>
                            <a:prstClr val="black"/>
                          </a:solidFill>
                          <a:effectLst/>
                          <a:uLnTx/>
                          <a:uFillTx/>
                          <a:latin typeface="+mn-lt"/>
                          <a:ea typeface="+mn-ea"/>
                          <a:cs typeface="Helvetica" pitchFamily="34" charset="0"/>
                        </a:rPr>
                        <a:t>¿Cómo contribuyó la información que la maestra dio en la lección al éxito de Avery en la feria de ciencias? </a:t>
                      </a:r>
                      <a:r>
                        <a:rPr lang="es-MX" sz="1100" b="0" i="1" u="none" dirty="0" err="1" smtClean="0">
                          <a:solidFill>
                            <a:schemeClr val="tx1"/>
                          </a:solidFill>
                          <a:effectLst/>
                          <a:latin typeface="+mn-lt"/>
                        </a:rPr>
                        <a:t>RL.5.3</a:t>
                      </a:r>
                      <a:endParaRPr lang="es-MX" sz="1100" b="0" i="1"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739775" marR="0" lvl="0" indent="-7397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3</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i="0" u="none" dirty="0" smtClean="0">
                          <a:solidFill>
                            <a:schemeClr val="tx1"/>
                          </a:solidFill>
                          <a:effectLst/>
                          <a:latin typeface="+mn-lt"/>
                        </a:rPr>
                        <a:t>¿Cómo muestra el autor los diferentes sentimientos de Avery en el cuento? Selecciona las dos mejores respuestas. </a:t>
                      </a:r>
                      <a:r>
                        <a:rPr kumimoji="0" lang="es-MX" sz="1100" b="0" i="0" u="none" strike="noStrike" kern="1200" cap="none" spc="0" normalizeH="0" baseline="0" noProof="0" dirty="0" smtClean="0">
                          <a:ln>
                            <a:noFill/>
                          </a:ln>
                          <a:solidFill>
                            <a:prstClr val="black"/>
                          </a:solidFill>
                          <a:effectLst/>
                          <a:uLnTx/>
                          <a:uFillTx/>
                          <a:latin typeface="+mn-lt"/>
                          <a:ea typeface="+mn-ea"/>
                          <a:cs typeface="+mn-cs"/>
                        </a:rPr>
                        <a:t>(ambas respuestas tienen que estar  correctas)</a:t>
                      </a:r>
                      <a:r>
                        <a:rPr lang="es-MX" sz="1100" b="0" i="0" u="none" baseline="0" dirty="0" smtClean="0">
                          <a:solidFill>
                            <a:schemeClr val="tx1"/>
                          </a:solidFill>
                          <a:effectLst/>
                          <a:latin typeface="+mn-lt"/>
                        </a:rPr>
                        <a:t> </a:t>
                      </a:r>
                      <a:r>
                        <a:rPr kumimoji="0" lang="es-MX" sz="1100" b="0" i="1" u="none" strike="noStrike" kern="1200" cap="none" spc="0" normalizeH="0" baseline="0" noProof="0" dirty="0" err="1" smtClean="0">
                          <a:ln>
                            <a:noFill/>
                          </a:ln>
                          <a:solidFill>
                            <a:prstClr val="black"/>
                          </a:solidFill>
                          <a:effectLst/>
                          <a:uLnTx/>
                          <a:uFillTx/>
                          <a:latin typeface="+mn-lt"/>
                          <a:ea typeface="+mn-ea"/>
                          <a:cs typeface="+mn-cs"/>
                        </a:rPr>
                        <a:t>RL.5.6</a:t>
                      </a:r>
                      <a:endParaRPr kumimoji="0" lang="es-MX" sz="11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739775" marR="0" lvl="0" indent="-7397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4</a:t>
                      </a:r>
                      <a:r>
                        <a:rPr lang="es-MX" sz="1200" b="1" i="0" u="none" dirty="0" smtClean="0">
                          <a:solidFill>
                            <a:schemeClr val="tx1"/>
                          </a:solidFill>
                          <a:effectLst>
                            <a:outerShdw blurRad="38100" dist="38100" dir="2700000" algn="tl">
                              <a:srgbClr val="000000">
                                <a:alpha val="43137"/>
                              </a:srgbClr>
                            </a:outerShdw>
                          </a:effectLst>
                          <a:latin typeface="+mn-lt"/>
                        </a:rPr>
                        <a:t>  </a:t>
                      </a:r>
                      <a:r>
                        <a:rPr kumimoji="0" lang="es-MX" sz="1100" b="0" i="0" u="none" strike="noStrike" kern="1200" cap="none" spc="0" normalizeH="0" baseline="0" noProof="0" dirty="0" smtClean="0">
                          <a:ln>
                            <a:noFill/>
                          </a:ln>
                          <a:solidFill>
                            <a:prstClr val="black"/>
                          </a:solidFill>
                          <a:effectLst/>
                          <a:uLnTx/>
                          <a:uFillTx/>
                          <a:latin typeface="+mn-lt"/>
                          <a:ea typeface="+mn-ea"/>
                          <a:cs typeface="Helvetica" pitchFamily="34" charset="0"/>
                        </a:rPr>
                        <a:t>¿Cuál es la razón más probable por la que el narrador declaró que  Avery ganó el premio por el ejemplo más sorprendente del estado de la materia?  </a:t>
                      </a:r>
                      <a:r>
                        <a:rPr kumimoji="0" lang="es-MX" sz="1100" b="0" i="1" u="none" strike="noStrike" kern="1200" cap="none" spc="0" normalizeH="0" baseline="0" noProof="0" dirty="0" err="1" smtClean="0">
                          <a:ln>
                            <a:noFill/>
                          </a:ln>
                          <a:solidFill>
                            <a:prstClr val="black"/>
                          </a:solidFill>
                          <a:effectLst/>
                          <a:uLnTx/>
                          <a:uFillTx/>
                          <a:latin typeface="+mn-lt"/>
                          <a:ea typeface="+mn-ea"/>
                          <a:cs typeface="+mn-cs"/>
                        </a:rPr>
                        <a:t>RL.5.6</a:t>
                      </a:r>
                      <a:endParaRPr kumimoji="0" lang="es-MX" sz="11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739775" marR="0" indent="-7397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5</a:t>
                      </a:r>
                      <a:r>
                        <a:rPr lang="es-MX" sz="1100" b="0" i="0" u="none" dirty="0" smtClean="0">
                          <a:solidFill>
                            <a:schemeClr val="tx1"/>
                          </a:solidFill>
                          <a:effectLst/>
                          <a:latin typeface="+mn-lt"/>
                        </a:rPr>
                        <a:t>  Basándote en la información sobre la materia de </a:t>
                      </a:r>
                      <a:r>
                        <a:rPr lang="es-MX" sz="1100" b="1" i="1" u="none" dirty="0" smtClean="0">
                          <a:solidFill>
                            <a:schemeClr val="tx1"/>
                          </a:solidFill>
                          <a:effectLst/>
                          <a:latin typeface="+mn-lt"/>
                        </a:rPr>
                        <a:t>¡La materia está en todas partes! </a:t>
                      </a:r>
                      <a:r>
                        <a:rPr lang="es-MX" sz="1100" b="0" i="0" u="none" dirty="0" smtClean="0">
                          <a:solidFill>
                            <a:schemeClr val="tx1"/>
                          </a:solidFill>
                          <a:effectLst/>
                          <a:latin typeface="+mn-lt"/>
                        </a:rPr>
                        <a:t>y </a:t>
                      </a:r>
                      <a:r>
                        <a:rPr lang="es-MX" sz="1100" b="1" i="1" u="none" dirty="0" smtClean="0">
                          <a:solidFill>
                            <a:schemeClr val="tx1"/>
                          </a:solidFill>
                          <a:effectLst/>
                          <a:latin typeface="+mn-lt"/>
                        </a:rPr>
                        <a:t>Feria de ciencias</a:t>
                      </a:r>
                      <a:r>
                        <a:rPr lang="es-MX" sz="1100" b="0" i="0" u="none" dirty="0" smtClean="0">
                          <a:solidFill>
                            <a:schemeClr val="tx1"/>
                          </a:solidFill>
                          <a:effectLst/>
                          <a:latin typeface="+mn-lt"/>
                        </a:rPr>
                        <a:t>. ¿Qué puedes concluir acerca de por qué Avery ganó un premio por su proyecto?  </a:t>
                      </a:r>
                      <a:r>
                        <a:rPr lang="es-MX" sz="1100" b="0" i="1" u="none" dirty="0" err="1" smtClean="0">
                          <a:solidFill>
                            <a:schemeClr val="tx1"/>
                          </a:solidFill>
                          <a:effectLst/>
                          <a:latin typeface="+mn-lt"/>
                        </a:rPr>
                        <a:t>RL.5.9</a:t>
                      </a:r>
                      <a:endParaRPr lang="es-MX" sz="1100" b="0" i="1" u="none"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801688" marR="0" indent="-801688"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6</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i="0" u="none" dirty="0" smtClean="0">
                          <a:solidFill>
                            <a:schemeClr val="tx1"/>
                          </a:solidFill>
                          <a:effectLst/>
                          <a:latin typeface="+mn-lt"/>
                        </a:rPr>
                        <a:t>¿Cómo son parecidos </a:t>
                      </a:r>
                      <a:r>
                        <a:rPr lang="es-MX" sz="1100" b="0" i="1" u="none" dirty="0" smtClean="0">
                          <a:solidFill>
                            <a:schemeClr val="tx1"/>
                          </a:solidFill>
                          <a:effectLst/>
                          <a:latin typeface="+mn-lt"/>
                        </a:rPr>
                        <a:t>¡</a:t>
                      </a:r>
                      <a:r>
                        <a:rPr lang="es-MX" sz="1100" b="1" i="1" u="none" dirty="0" smtClean="0">
                          <a:solidFill>
                            <a:schemeClr val="tx1"/>
                          </a:solidFill>
                          <a:effectLst/>
                          <a:latin typeface="+mn-lt"/>
                        </a:rPr>
                        <a:t>Es  elemental</a:t>
                      </a:r>
                      <a:r>
                        <a:rPr lang="es-MX" sz="1100" b="0" i="1" u="none" dirty="0" smtClean="0">
                          <a:solidFill>
                            <a:schemeClr val="tx1"/>
                          </a:solidFill>
                          <a:effectLst/>
                          <a:latin typeface="+mn-lt"/>
                        </a:rPr>
                        <a:t>! </a:t>
                      </a:r>
                      <a:r>
                        <a:rPr lang="es-MX" sz="1100" b="0" i="0" u="none" dirty="0" smtClean="0">
                          <a:solidFill>
                            <a:schemeClr val="tx1"/>
                          </a:solidFill>
                          <a:effectLst/>
                          <a:latin typeface="+mn-lt"/>
                        </a:rPr>
                        <a:t>y </a:t>
                      </a:r>
                      <a:r>
                        <a:rPr lang="es-MX" sz="1100" b="1" i="1" u="none" dirty="0" smtClean="0">
                          <a:solidFill>
                            <a:schemeClr val="tx1"/>
                          </a:solidFill>
                          <a:effectLst/>
                          <a:latin typeface="+mn-lt"/>
                        </a:rPr>
                        <a:t>Feria de ciencias </a:t>
                      </a:r>
                      <a:r>
                        <a:rPr lang="es-MX" sz="1100" b="0" i="0" u="none" dirty="0" smtClean="0">
                          <a:solidFill>
                            <a:schemeClr val="tx1"/>
                          </a:solidFill>
                          <a:effectLst/>
                          <a:latin typeface="+mn-lt"/>
                        </a:rPr>
                        <a:t>al explicar el papel de los átomos en la materia?</a:t>
                      </a:r>
                      <a:r>
                        <a:rPr lang="es-MX" sz="1100" b="0" i="0" u="none" baseline="0" dirty="0" smtClean="0">
                          <a:solidFill>
                            <a:schemeClr val="tx1"/>
                          </a:solidFill>
                          <a:effectLst/>
                          <a:latin typeface="+mn-lt"/>
                        </a:rPr>
                        <a:t> </a:t>
                      </a:r>
                      <a:r>
                        <a:rPr lang="es-MX" sz="1100" b="0" i="1" u="none" dirty="0" err="1" smtClean="0">
                          <a:solidFill>
                            <a:schemeClr val="tx1"/>
                          </a:solidFill>
                          <a:effectLst/>
                          <a:latin typeface="+mn-lt"/>
                        </a:rPr>
                        <a:t>RL.5.9</a:t>
                      </a:r>
                      <a:endParaRPr lang="es-MX" sz="1100" b="0" i="1" u="none" dirty="0" smtClean="0">
                        <a:solidFill>
                          <a:schemeClr val="tx1"/>
                        </a:solidFill>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7</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200" b="1" i="0" u="sng" dirty="0" smtClean="0">
                          <a:solidFill>
                            <a:schemeClr val="tx1"/>
                          </a:solidFill>
                          <a:effectLst>
                            <a:outerShdw blurRad="38100" dist="38100" dir="2700000" algn="tl">
                              <a:srgbClr val="000000">
                                <a:alpha val="43137"/>
                              </a:srgbClr>
                            </a:outerShdw>
                          </a:effectLst>
                          <a:latin typeface="+mn-lt"/>
                        </a:rPr>
                        <a:t>Respuesta construida Texto literario </a:t>
                      </a:r>
                      <a:endParaRPr lang="es-MX" sz="1200" b="0"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RL.5.6</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s-MX" sz="1200" b="1" i="0" u="sng" dirty="0" smtClean="0">
                          <a:solidFill>
                            <a:schemeClr val="tx1"/>
                          </a:solidFill>
                          <a:effectLst>
                            <a:outerShdw blurRad="38100" dist="38100" dir="2700000" algn="tl">
                              <a:srgbClr val="000000">
                                <a:alpha val="43137"/>
                              </a:srgbClr>
                            </a:outerShdw>
                          </a:effectLst>
                          <a:latin typeface="+mn-lt"/>
                        </a:rPr>
                        <a:t>Pregunta 8</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200" b="1" i="0" u="sng" dirty="0" smtClean="0">
                          <a:solidFill>
                            <a:schemeClr val="tx1"/>
                          </a:solidFill>
                          <a:effectLst>
                            <a:outerShdw blurRad="38100" dist="38100" dir="2700000" algn="tl">
                              <a:srgbClr val="000000">
                                <a:alpha val="43137"/>
                              </a:srgbClr>
                            </a:outerShdw>
                          </a:effectLst>
                          <a:latin typeface="+mn-lt"/>
                        </a:rPr>
                        <a:t>Respuesta construida Texto literario </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RL.5.9</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9</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i="0" u="none" dirty="0" smtClean="0">
                          <a:solidFill>
                            <a:schemeClr val="tx1"/>
                          </a:solidFill>
                          <a:effectLst/>
                          <a:latin typeface="+mn-lt"/>
                        </a:rPr>
                        <a:t>¿Cuál es la conexión entre materia, elementos y átomos?</a:t>
                      </a:r>
                      <a:r>
                        <a:rPr lang="es-MX" sz="1100" b="0" i="0" u="none" baseline="0" dirty="0" smtClean="0">
                          <a:solidFill>
                            <a:schemeClr val="tx1"/>
                          </a:solidFill>
                          <a:effectLst/>
                          <a:latin typeface="+mn-lt"/>
                        </a:rPr>
                        <a:t> </a:t>
                      </a:r>
                      <a:r>
                        <a:rPr lang="es-MX" sz="1100" b="0" i="1" u="none" baseline="0" dirty="0" err="1" smtClean="0">
                          <a:solidFill>
                            <a:schemeClr val="tx1"/>
                          </a:solidFill>
                          <a:effectLst/>
                          <a:latin typeface="+mn-lt"/>
                        </a:rPr>
                        <a:t>RI.5.3</a:t>
                      </a:r>
                      <a:endParaRPr lang="es-MX" sz="1100" b="0" i="1"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10</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i="0" u="none" dirty="0" smtClean="0">
                          <a:solidFill>
                            <a:schemeClr val="tx1"/>
                          </a:solidFill>
                          <a:effectLst/>
                          <a:latin typeface="+mn-lt"/>
                        </a:rPr>
                        <a:t>¿Cómo beneficia a los científicos la tabla periódica?</a:t>
                      </a:r>
                      <a:r>
                        <a:rPr lang="es-MX" sz="1100" b="0" i="0" u="none" baseline="0" dirty="0" smtClean="0">
                          <a:solidFill>
                            <a:schemeClr val="tx1"/>
                          </a:solidFill>
                          <a:effectLst/>
                          <a:latin typeface="+mn-lt"/>
                        </a:rPr>
                        <a:t> </a:t>
                      </a:r>
                      <a:r>
                        <a:rPr lang="es-MX" sz="1100" b="0" i="1" u="none" dirty="0" err="1" smtClean="0">
                          <a:solidFill>
                            <a:schemeClr val="tx1"/>
                          </a:solidFill>
                          <a:effectLst/>
                          <a:latin typeface="+mn-lt"/>
                        </a:rPr>
                        <a:t>RI.5.3</a:t>
                      </a:r>
                      <a:endParaRPr lang="es-MX" sz="1100" b="0" i="1"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796925" marR="0" lvl="0" indent="-796925"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11</a:t>
                      </a:r>
                      <a:r>
                        <a:rPr lang="es-MX" sz="1100" b="0" i="0" u="none" dirty="0" smtClean="0">
                          <a:solidFill>
                            <a:schemeClr val="tx1"/>
                          </a:solidFill>
                          <a:effectLst/>
                          <a:latin typeface="+mn-lt"/>
                        </a:rPr>
                        <a:t>  ¿Qué tienen en común las cuatro principales categorías de la materia?</a:t>
                      </a:r>
                      <a:r>
                        <a:rPr lang="es-MX" sz="1100" b="0" i="0" u="none" baseline="0" dirty="0" smtClean="0">
                          <a:solidFill>
                            <a:schemeClr val="tx1"/>
                          </a:solidFill>
                          <a:effectLst/>
                          <a:latin typeface="+mn-lt"/>
                        </a:rPr>
                        <a:t> </a:t>
                      </a:r>
                      <a:r>
                        <a:rPr lang="es-MX" sz="1100" b="0" i="1" u="none" dirty="0" err="1" smtClean="0">
                          <a:solidFill>
                            <a:schemeClr val="tx1"/>
                          </a:solidFill>
                          <a:effectLst/>
                          <a:latin typeface="+mn-lt"/>
                        </a:rPr>
                        <a:t>RI.5.6</a:t>
                      </a:r>
                      <a:endParaRPr kumimoji="0" lang="es-MX" sz="1100" b="0" i="1" u="none" strike="noStrike" kern="1200" cap="none" spc="0" normalizeH="0" baseline="0" noProof="0" dirty="0" smtClean="0">
                        <a:ln>
                          <a:noFill/>
                        </a:ln>
                        <a:solidFill>
                          <a:prstClr val="black"/>
                        </a:solidFill>
                        <a:effectLst/>
                        <a:uLnTx/>
                        <a:uFillTx/>
                        <a:latin typeface="+mn-lt"/>
                        <a:ea typeface="+mn-ea"/>
                        <a:cs typeface="Helvetica" pitchFamily="34" charset="0"/>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796925" marR="0" indent="-796925"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12</a:t>
                      </a:r>
                      <a:r>
                        <a:rPr lang="es-MX" sz="1200" b="0" i="0" u="none" dirty="0" smtClean="0">
                          <a:solidFill>
                            <a:schemeClr val="tx1"/>
                          </a:solidFill>
                          <a:effectLst/>
                          <a:latin typeface="+mn-lt"/>
                        </a:rPr>
                        <a:t>  </a:t>
                      </a:r>
                      <a:r>
                        <a:rPr lang="es-MX" sz="1100" b="0" i="0" u="none" dirty="0" smtClean="0">
                          <a:solidFill>
                            <a:schemeClr val="tx1"/>
                          </a:solidFill>
                          <a:effectLst/>
                          <a:latin typeface="+mn-lt"/>
                        </a:rPr>
                        <a:t>¿Cuál punto específico es apoyado en ambos artículos? </a:t>
                      </a:r>
                      <a:r>
                        <a:rPr lang="es-MX" sz="1100" b="0" i="0" u="none" baseline="0" dirty="0" smtClean="0">
                          <a:solidFill>
                            <a:schemeClr val="tx1"/>
                          </a:solidFill>
                          <a:effectLst/>
                          <a:latin typeface="+mn-lt"/>
                        </a:rPr>
                        <a:t> </a:t>
                      </a:r>
                      <a:r>
                        <a:rPr lang="es-MX" sz="1100" b="0" i="1" u="none" dirty="0" smtClean="0">
                          <a:solidFill>
                            <a:schemeClr val="tx1"/>
                          </a:solidFill>
                          <a:effectLst/>
                          <a:latin typeface="+mn-lt"/>
                        </a:rPr>
                        <a:t>RI.5.6</a:t>
                      </a: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13</a:t>
                      </a:r>
                      <a:r>
                        <a:rPr lang="es-MX" sz="1200" b="0" i="0" u="none" baseline="0" dirty="0" smtClean="0">
                          <a:solidFill>
                            <a:schemeClr val="dk1"/>
                          </a:solidFill>
                          <a:effectLst/>
                          <a:latin typeface="+mn-lt"/>
                        </a:rPr>
                        <a:t>  </a:t>
                      </a:r>
                      <a:r>
                        <a:rPr lang="es-MX" sz="1100" b="0" i="0" u="none" baseline="0" dirty="0" smtClean="0">
                          <a:solidFill>
                            <a:schemeClr val="dk1"/>
                          </a:solidFill>
                          <a:effectLst/>
                          <a:latin typeface="+mn-lt"/>
                        </a:rPr>
                        <a:t>¿Qué información de </a:t>
                      </a:r>
                      <a:r>
                        <a:rPr lang="es-MX" sz="1100" b="1" i="1" u="none" baseline="0" dirty="0" smtClean="0">
                          <a:solidFill>
                            <a:schemeClr val="dk1"/>
                          </a:solidFill>
                          <a:effectLst/>
                          <a:latin typeface="+mn-lt"/>
                        </a:rPr>
                        <a:t>¡Es elemental! </a:t>
                      </a:r>
                      <a:r>
                        <a:rPr lang="es-MX" sz="1100" b="0" i="0" u="none" baseline="0" dirty="0" smtClean="0">
                          <a:solidFill>
                            <a:schemeClr val="dk1"/>
                          </a:solidFill>
                          <a:effectLst/>
                          <a:latin typeface="+mn-lt"/>
                        </a:rPr>
                        <a:t>no se encuentra en </a:t>
                      </a:r>
                      <a:r>
                        <a:rPr lang="es-MX" sz="1100" b="1" i="1" u="none" baseline="0" dirty="0" smtClean="0">
                          <a:solidFill>
                            <a:schemeClr val="dk1"/>
                          </a:solidFill>
                          <a:effectLst/>
                          <a:latin typeface="+mn-lt"/>
                        </a:rPr>
                        <a:t>¡La materia está en todas partes!</a:t>
                      </a:r>
                      <a:r>
                        <a:rPr lang="es-MX" sz="1100" b="0" i="0" u="none" baseline="0" dirty="0" smtClean="0">
                          <a:solidFill>
                            <a:schemeClr val="dk1"/>
                          </a:solidFill>
                          <a:effectLst/>
                          <a:latin typeface="+mn-lt"/>
                        </a:rPr>
                        <a:t>? </a:t>
                      </a:r>
                      <a:r>
                        <a:rPr lang="es-MX" sz="1100" b="0" i="1" u="none" dirty="0" err="1" smtClean="0">
                          <a:solidFill>
                            <a:schemeClr val="tx1"/>
                          </a:solidFill>
                          <a:effectLst/>
                          <a:latin typeface="+mn-lt"/>
                        </a:rPr>
                        <a:t>RI.5.9</a:t>
                      </a:r>
                      <a:endParaRPr lang="es-MX" sz="11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latin typeface="+mn-lt"/>
                        </a:rPr>
                        <a:t>D</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14</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i="0" u="none" baseline="0" dirty="0" smtClean="0">
                          <a:solidFill>
                            <a:schemeClr val="tx1"/>
                          </a:solidFill>
                          <a:effectLst/>
                          <a:latin typeface="+mn-lt"/>
                        </a:rPr>
                        <a:t> </a:t>
                      </a:r>
                      <a:r>
                        <a:rPr lang="es-MX" sz="1100" b="0" i="0" u="none" dirty="0" smtClean="0">
                          <a:solidFill>
                            <a:schemeClr val="tx1"/>
                          </a:solidFill>
                          <a:effectLst/>
                          <a:latin typeface="+mn-lt"/>
                        </a:rPr>
                        <a:t> </a:t>
                      </a:r>
                      <a:r>
                        <a:rPr lang="es-ES" sz="1100" b="0" i="0" u="none" dirty="0" smtClean="0">
                          <a:solidFill>
                            <a:schemeClr val="tx1"/>
                          </a:solidFill>
                          <a:effectLst/>
                          <a:latin typeface="+mn-lt"/>
                        </a:rPr>
                        <a:t>¿En qué par de artículos encontrarías la mayor cantidad de información para escribir con conocimiento acerca de cómo identificar los diferentes tipos de materias?</a:t>
                      </a:r>
                      <a:r>
                        <a:rPr lang="es-ES" sz="1100" b="0" i="0" u="none" baseline="0" dirty="0" smtClean="0">
                          <a:solidFill>
                            <a:schemeClr val="tx1"/>
                          </a:solidFill>
                          <a:effectLst/>
                          <a:latin typeface="+mn-lt"/>
                        </a:rPr>
                        <a:t> </a:t>
                      </a:r>
                      <a:r>
                        <a:rPr lang="es-MX" sz="1100" b="0" i="1" u="none" dirty="0" smtClean="0">
                          <a:solidFill>
                            <a:schemeClr val="tx1"/>
                          </a:solidFill>
                          <a:effectLst/>
                          <a:latin typeface="+mn-lt"/>
                        </a:rPr>
                        <a:t>RI.5.9</a:t>
                      </a: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B</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15</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200" b="1" i="0" u="none" dirty="0" smtClean="0">
                          <a:solidFill>
                            <a:schemeClr val="tx1"/>
                          </a:solidFill>
                          <a:effectLst/>
                          <a:latin typeface="+mn-lt"/>
                        </a:rPr>
                        <a:t>   </a:t>
                      </a:r>
                      <a:r>
                        <a:rPr lang="es-MX" sz="1200" b="1" i="0" u="sng" dirty="0" smtClean="0">
                          <a:solidFill>
                            <a:schemeClr val="tx1"/>
                          </a:solidFill>
                          <a:effectLst>
                            <a:outerShdw blurRad="38100" dist="38100" dir="2700000" algn="tl">
                              <a:srgbClr val="000000">
                                <a:alpha val="43137"/>
                              </a:srgbClr>
                            </a:outerShdw>
                          </a:effectLst>
                          <a:latin typeface="+mn-lt"/>
                        </a:rPr>
                        <a:t>Respuesta construida Texto informativo </a:t>
                      </a:r>
                      <a:endParaRPr lang="es-MX" sz="12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RI.5.6</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16</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200" b="1" i="0" u="sng" dirty="0" smtClean="0">
                          <a:solidFill>
                            <a:schemeClr val="tx1"/>
                          </a:solidFill>
                          <a:effectLst>
                            <a:outerShdw blurRad="38100" dist="38100" dir="2700000" algn="tl">
                              <a:srgbClr val="000000">
                                <a:alpha val="43137"/>
                              </a:srgbClr>
                            </a:outerShdw>
                          </a:effectLst>
                          <a:latin typeface="+mn-lt"/>
                        </a:rPr>
                        <a:t>Respuesta construida Texto informativo </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RI.5.9</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Escribir y revisar</a:t>
                      </a:r>
                    </a:p>
                  </a:txBody>
                  <a:tcPr marL="97155" marR="97155" marT="47897" marB="47897" anchor="ctr">
                    <a:solidFill>
                      <a:schemeClr val="bg1">
                        <a:lumMod val="85000"/>
                      </a:schemeClr>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17</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200" b="1" i="0" u="sng" dirty="0" smtClean="0">
                          <a:solidFill>
                            <a:schemeClr val="tx1"/>
                          </a:solidFill>
                          <a:effectLst>
                            <a:outerShdw blurRad="38100" dist="38100" dir="2700000" algn="tl">
                              <a:srgbClr val="000000">
                                <a:alpha val="43137"/>
                              </a:srgbClr>
                            </a:outerShdw>
                          </a:effectLst>
                          <a:latin typeface="+mn-lt"/>
                        </a:rPr>
                        <a:t>Respuesta construida</a:t>
                      </a:r>
                      <a:r>
                        <a:rPr lang="es-MX" sz="1200" b="1" i="0" u="sng" baseline="0" dirty="0" smtClean="0">
                          <a:solidFill>
                            <a:schemeClr val="tx1"/>
                          </a:solidFill>
                          <a:effectLst>
                            <a:outerShdw blurRad="38100" dist="38100" dir="2700000" algn="tl">
                              <a:srgbClr val="000000">
                                <a:alpha val="43137"/>
                              </a:srgbClr>
                            </a:outerShdw>
                          </a:effectLst>
                          <a:latin typeface="+mn-lt"/>
                        </a:rPr>
                        <a:t> Escrito breve</a:t>
                      </a:r>
                      <a:endParaRPr lang="es-MX" sz="1100" b="0" i="0" u="sng" dirty="0" smtClean="0">
                        <a:solidFill>
                          <a:srgbClr val="FF0000"/>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W.5.1c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09082">
                <a:tc>
                  <a:txBody>
                    <a:bodyPr/>
                    <a:lstStyle/>
                    <a:p>
                      <a:pPr marL="854075" marR="0" indent="-854075" algn="l" defTabSz="777240"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18</a:t>
                      </a:r>
                      <a:r>
                        <a:rPr lang="es-MX" sz="1200" b="0" i="0" u="none" dirty="0" smtClean="0">
                          <a:solidFill>
                            <a:schemeClr val="tx1"/>
                          </a:solidFill>
                          <a:effectLst>
                            <a:outerShdw blurRad="38100" dist="38100" dir="2700000" algn="tl">
                              <a:srgbClr val="000000">
                                <a:alpha val="43137"/>
                              </a:srgbClr>
                            </a:outerShdw>
                          </a:effectLst>
                          <a:latin typeface="+mn-lt"/>
                        </a:rPr>
                        <a:t>  </a:t>
                      </a:r>
                      <a:r>
                        <a:rPr lang="es-ES" sz="1100" b="0" dirty="0" smtClean="0">
                          <a:latin typeface="+mn-lt"/>
                          <a:cs typeface="Helvetica" panose="020B0604020202020204" pitchFamily="34" charset="0"/>
                        </a:rPr>
                        <a:t>El escritor quiere desarrollar mejor las razones para apoyar su opinión de cómo prepararse para una feria de ciencias.  ¿Cuáles dos oraciones seguirían mejor después de la oración subrayada? </a:t>
                      </a:r>
                    </a:p>
                    <a:p>
                      <a:pPr marL="854075" marR="0" indent="0" algn="l" defTabSz="777240" rtl="0" eaLnBrk="1" fontAlgn="auto" latinLnBrk="0" hangingPunct="1">
                        <a:lnSpc>
                          <a:spcPct val="100000"/>
                        </a:lnSpc>
                        <a:spcBef>
                          <a:spcPts val="0"/>
                        </a:spcBef>
                        <a:spcAft>
                          <a:spcPts val="0"/>
                        </a:spcAft>
                        <a:buClrTx/>
                        <a:buSzTx/>
                        <a:buFontTx/>
                        <a:buNone/>
                        <a:tabLst/>
                        <a:defRPr/>
                      </a:pPr>
                      <a:r>
                        <a:rPr lang="es-MX" sz="1100" b="0" dirty="0" smtClean="0">
                          <a:latin typeface="+mn-lt"/>
                          <a:cs typeface="Helvetica" panose="020B0604020202020204" pitchFamily="34" charset="0"/>
                        </a:rPr>
                        <a:t>(ambas tienen</a:t>
                      </a:r>
                      <a:r>
                        <a:rPr lang="es-MX" sz="1100" b="0" baseline="0" dirty="0" smtClean="0">
                          <a:latin typeface="+mn-lt"/>
                          <a:cs typeface="Helvetica" panose="020B0604020202020204" pitchFamily="34" charset="0"/>
                        </a:rPr>
                        <a:t> que estar </a:t>
                      </a:r>
                      <a:r>
                        <a:rPr lang="es-MX" sz="1100" b="0" dirty="0" smtClean="0">
                          <a:latin typeface="+mn-lt"/>
                          <a:cs typeface="Helvetica" panose="020B0604020202020204" pitchFamily="34" charset="0"/>
                        </a:rPr>
                        <a:t>correctas)</a:t>
                      </a:r>
                      <a:r>
                        <a:rPr lang="es-MX" sz="1100" b="0" baseline="0" dirty="0" smtClean="0">
                          <a:latin typeface="+mn-lt"/>
                          <a:cs typeface="Helvetica" panose="020B0604020202020204" pitchFamily="34" charset="0"/>
                        </a:rPr>
                        <a:t> </a:t>
                      </a:r>
                      <a:r>
                        <a:rPr lang="es-MX" sz="1100" b="0" i="1" dirty="0" smtClean="0">
                          <a:latin typeface="+mn-lt"/>
                          <a:cs typeface="Helvetica" panose="020B0604020202020204" pitchFamily="34" charset="0"/>
                        </a:rPr>
                        <a:t>W.5.1b</a:t>
                      </a:r>
                      <a:endParaRPr lang="es-MX" sz="1100" b="0" i="1" dirty="0">
                        <a:latin typeface="+mn-lt"/>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5788">
                <a:tc>
                  <a:txBody>
                    <a:bodyPr/>
                    <a:lstStyle/>
                    <a:p>
                      <a:pPr marL="857250" indent="-857250"/>
                      <a:r>
                        <a:rPr lang="es-MX" sz="1200" b="1" i="0" u="sng" dirty="0" smtClean="0">
                          <a:solidFill>
                            <a:schemeClr val="tx1"/>
                          </a:solidFill>
                          <a:effectLst>
                            <a:outerShdw blurRad="38100" dist="38100" dir="2700000" algn="tl">
                              <a:srgbClr val="000000">
                                <a:alpha val="43137"/>
                              </a:srgbClr>
                            </a:outerShdw>
                          </a:effectLst>
                          <a:latin typeface="+mn-lt"/>
                        </a:rPr>
                        <a:t>Pregunta 19</a:t>
                      </a:r>
                      <a:r>
                        <a:rPr lang="es-MX" sz="1100" b="1" i="0" u="none" baseline="0" dirty="0" smtClean="0">
                          <a:solidFill>
                            <a:schemeClr val="tx1"/>
                          </a:solidFill>
                          <a:effectLst/>
                          <a:latin typeface="+mn-lt"/>
                          <a:cs typeface="Helvetica" pitchFamily="34" charset="0"/>
                        </a:rPr>
                        <a:t>  </a:t>
                      </a:r>
                      <a:r>
                        <a:rPr lang="es-MX" sz="1100" b="0" dirty="0" smtClean="0"/>
                        <a:t>Escoge las mejores palabras o frases para reemplazar las palabras subrayadas para hacer más claro y preciso la intención de la escritora. </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667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20</a:t>
                      </a:r>
                      <a:r>
                        <a:rPr lang="es-MX" sz="1200" b="0" i="0" u="none" dirty="0" smtClean="0">
                          <a:solidFill>
                            <a:schemeClr val="tx1"/>
                          </a:solidFill>
                          <a:effectLst>
                            <a:outerShdw blurRad="38100" dist="38100" dir="2700000" algn="tl">
                              <a:srgbClr val="000000">
                                <a:alpha val="43137"/>
                              </a:srgbClr>
                            </a:outerShdw>
                          </a:effectLst>
                          <a:latin typeface="+mn-lt"/>
                        </a:rPr>
                        <a:t>  </a:t>
                      </a:r>
                      <a:r>
                        <a:rPr kumimoji="0" lang="es-MX"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Escoge la manera correcta de editar la palabra subrayada.</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018128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72721" y="0"/>
            <a:ext cx="7479595" cy="9471660"/>
            <a:chOff x="152400" y="0"/>
            <a:chExt cx="6599643" cy="8610600"/>
          </a:xfrm>
        </p:grpSpPr>
        <p:sp>
          <p:nvSpPr>
            <p:cNvPr id="6" name="Rectangle 5"/>
            <p:cNvSpPr/>
            <p:nvPr/>
          </p:nvSpPr>
          <p:spPr>
            <a:xfrm>
              <a:off x="381000" y="228600"/>
              <a:ext cx="6172200" cy="79248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52400" y="0"/>
              <a:ext cx="6599643" cy="6351172"/>
              <a:chOff x="398843" y="-147205"/>
              <a:chExt cx="6599643" cy="6351172"/>
            </a:xfrm>
          </p:grpSpPr>
          <p:sp>
            <p:nvSpPr>
              <p:cNvPr id="2" name="Diamond 1"/>
              <p:cNvSpPr/>
              <p:nvPr/>
            </p:nvSpPr>
            <p:spPr>
              <a:xfrm rot="2132198">
                <a:off x="398843" y="-147205"/>
                <a:ext cx="6599643"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76638" y="2904908"/>
                <a:ext cx="4162221" cy="138499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smtClean="0">
                    <a:effectLst>
                      <a:outerShdw blurRad="38100" dist="38100" dir="2700000" algn="tl">
                        <a:srgbClr val="000000">
                          <a:alpha val="43137"/>
                        </a:srgbClr>
                      </a:outerShdw>
                    </a:effectLst>
                  </a:rPr>
                  <a:t>Trimestre cuatro</a:t>
                </a:r>
                <a:endParaRPr lang="en-US" sz="4500" b="1" strike="sngStrike" dirty="0">
                  <a:solidFill>
                    <a:srgbClr val="FF0000"/>
                  </a:solidFill>
                  <a:effectLst>
                    <a:outerShdw blurRad="38100" dist="38100" dir="2700000" algn="tl">
                      <a:srgbClr val="000000">
                        <a:alpha val="43137"/>
                      </a:srgbClr>
                    </a:outerShdw>
                  </a:effectLst>
                </a:endParaRPr>
              </a:p>
              <a:p>
                <a:pPr algn="ctr"/>
                <a:r>
                  <a:rPr lang="es-MX" sz="2300" b="1" dirty="0" smtClean="0">
                    <a:effectLst>
                      <a:outerShdw blurRad="38100" dist="38100" dir="2700000" algn="tl">
                        <a:srgbClr val="000000">
                          <a:alpha val="43137"/>
                        </a:srgbClr>
                      </a:outerShdw>
                    </a:effectLst>
                  </a:rPr>
                  <a:t>Evaluación </a:t>
                </a:r>
                <a:r>
                  <a:rPr lang="es-MX" sz="2300" b="1" dirty="0" err="1" smtClean="0">
                    <a:effectLst>
                      <a:outerShdw blurRad="38100" dist="38100" dir="2700000" algn="tl">
                        <a:srgbClr val="000000">
                          <a:alpha val="43137"/>
                        </a:srgbClr>
                      </a:outerShdw>
                    </a:effectLst>
                  </a:rPr>
                  <a:t>ELA</a:t>
                </a:r>
                <a:r>
                  <a:rPr lang="es-MX" sz="2300" b="1" dirty="0" smtClean="0">
                    <a:effectLst>
                      <a:outerShdw blurRad="38100" dist="38100" dir="2700000" algn="tl">
                        <a:srgbClr val="000000">
                          <a:alpha val="43137"/>
                        </a:srgbClr>
                      </a:outerShdw>
                    </a:effectLst>
                  </a:rPr>
                  <a:t> CFA</a:t>
                </a:r>
              </a:p>
              <a:p>
                <a:pPr algn="ctr"/>
                <a:r>
                  <a:rPr lang="es-MX" sz="2500" b="1" dirty="0" smtClean="0">
                    <a:effectLst>
                      <a:outerShdw blurRad="38100" dist="38100" dir="2700000" algn="tl">
                        <a:srgbClr val="000000">
                          <a:alpha val="43137"/>
                        </a:srgbClr>
                      </a:outerShdw>
                    </a:effectLst>
                  </a:rPr>
                  <a:t>Copia del estudiante</a:t>
                </a:r>
                <a:endParaRPr lang="es-MX" sz="2500" b="1" dirty="0">
                  <a:effectLst>
                    <a:outerShdw blurRad="38100" dist="38100" dir="2700000" algn="tl">
                      <a:srgbClr val="000000">
                        <a:alpha val="43137"/>
                      </a:srgbClr>
                    </a:outerShdw>
                  </a:effectLst>
                </a:endParaRPr>
              </a:p>
            </p:txBody>
          </p:sp>
          <p:grpSp>
            <p:nvGrpSpPr>
              <p:cNvPr id="3" name="Group 2"/>
              <p:cNvGrpSpPr/>
              <p:nvPr/>
            </p:nvGrpSpPr>
            <p:grpSpPr>
              <a:xfrm>
                <a:off x="3428487" y="847508"/>
                <a:ext cx="2285616" cy="2498676"/>
                <a:chOff x="4773976" y="228597"/>
                <a:chExt cx="1888849" cy="2201532"/>
              </a:xfrm>
            </p:grpSpPr>
            <p:sp>
              <p:nvSpPr>
                <p:cNvPr id="8" name="Parallelogram 7"/>
                <p:cNvSpPr/>
                <p:nvPr/>
              </p:nvSpPr>
              <p:spPr>
                <a:xfrm rot="1584430" flipH="1">
                  <a:off x="4773976" y="305261"/>
                  <a:ext cx="1888849" cy="1359161"/>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267659" y="228597"/>
                  <a:ext cx="873249"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5</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pSp>
        <p:sp>
          <p:nvSpPr>
            <p:cNvPr id="11" name="Rectangle 10"/>
            <p:cNvSpPr/>
            <p:nvPr/>
          </p:nvSpPr>
          <p:spPr>
            <a:xfrm>
              <a:off x="762000" y="6248400"/>
              <a:ext cx="5486400" cy="23622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solidFill>
                    <a:schemeClr val="tx1"/>
                  </a:solidFill>
                </a:rPr>
                <a:t>Nombre del estudiante</a:t>
              </a:r>
            </a:p>
            <a:p>
              <a:pPr algn="ctr"/>
              <a:r>
                <a:rPr lang="en-US" sz="3600" b="1" dirty="0" smtClean="0">
                  <a:solidFill>
                    <a:schemeClr val="tx1"/>
                  </a:solidFill>
                </a:rPr>
                <a:t>_______________________</a:t>
              </a:r>
              <a:endParaRPr lang="en-US" sz="3600" b="1" dirty="0">
                <a:solidFill>
                  <a:schemeClr val="tx1"/>
                </a:solidFill>
              </a:endParaRPr>
            </a:p>
          </p:txBody>
        </p:sp>
      </p:grpSp>
    </p:spTree>
    <p:extLst>
      <p:ext uri="{BB962C8B-B14F-4D97-AF65-F5344CB8AC3E}">
        <p14:creationId xmlns:p14="http://schemas.microsoft.com/office/powerpoint/2010/main" val="1928152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TextBox 4"/>
          <p:cNvSpPr txBox="1"/>
          <p:nvPr/>
        </p:nvSpPr>
        <p:spPr>
          <a:xfrm>
            <a:off x="533400" y="228600"/>
            <a:ext cx="6781801" cy="8343423"/>
          </a:xfrm>
          <a:prstGeom prst="rect">
            <a:avLst/>
          </a:prstGeom>
          <a:noFill/>
        </p:spPr>
        <p:txBody>
          <a:bodyPr wrap="square" lIns="96378" tIns="48189" rIns="96378" bIns="48189" rtlCol="0">
            <a:spAutoFit/>
          </a:bodyPr>
          <a:lstStyle/>
          <a:p>
            <a:pPr defTabSz="1018824"/>
            <a:r>
              <a:rPr lang="es-GT" sz="1200" u="sng" dirty="0" smtClean="0">
                <a:solidFill>
                  <a:prstClr val="black"/>
                </a:solidFill>
              </a:rPr>
              <a:t>Instrucciones para el estudiante:</a:t>
            </a:r>
            <a:r>
              <a:rPr lang="es-GT" sz="1200" dirty="0" smtClean="0">
                <a:solidFill>
                  <a:prstClr val="black"/>
                </a:solidFill>
              </a:rPr>
              <a:t> Lee las instrucciones</a:t>
            </a:r>
          </a:p>
          <a:p>
            <a:pPr defTabSz="1018824"/>
            <a:endParaRPr lang="es-GT" sz="700" u="sng" dirty="0" smtClean="0">
              <a:solidFill>
                <a:prstClr val="black"/>
              </a:solidFill>
            </a:endParaRPr>
          </a:p>
          <a:p>
            <a:pPr defTabSz="1018824"/>
            <a:r>
              <a:rPr lang="es-GT" sz="1100" b="1" u="sng" dirty="0" smtClean="0">
                <a:solidFill>
                  <a:prstClr val="black"/>
                </a:solidFill>
              </a:rPr>
              <a:t>Parte 1</a:t>
            </a:r>
            <a:endParaRPr lang="es-GT" sz="1100" b="1" dirty="0" smtClean="0">
              <a:solidFill>
                <a:prstClr val="black"/>
              </a:solidFill>
            </a:endParaRPr>
          </a:p>
          <a:p>
            <a:pPr defTabSz="1018824"/>
            <a:endParaRPr lang="es-GT" sz="700" b="1" dirty="0" smtClean="0">
              <a:solidFill>
                <a:prstClr val="black"/>
              </a:solidFill>
            </a:endParaRPr>
          </a:p>
          <a:p>
            <a:r>
              <a:rPr lang="es-GT" sz="1100" b="1" dirty="0" smtClean="0"/>
              <a:t>Tu tarea:</a:t>
            </a:r>
          </a:p>
          <a:p>
            <a:r>
              <a:rPr lang="es-GT" sz="1100" dirty="0" smtClean="0"/>
              <a:t>Vas a leer varios textos sobre las propiedades de la materia.</a:t>
            </a:r>
          </a:p>
          <a:p>
            <a:r>
              <a:rPr lang="es-MX" sz="1100" dirty="0"/>
              <a:t>Mientras lees, toma notas sobre estas </a:t>
            </a:r>
            <a:r>
              <a:rPr lang="es-MX" sz="1100" dirty="0" smtClean="0"/>
              <a:t>fuentes de información.</a:t>
            </a:r>
            <a:r>
              <a:rPr lang="es-MX" sz="1100" dirty="0"/>
              <a:t/>
            </a:r>
            <a:br>
              <a:rPr lang="es-MX" sz="1100" dirty="0"/>
            </a:br>
            <a:r>
              <a:rPr lang="es-MX" sz="1100" dirty="0"/>
              <a:t>Luego, responderás varias preguntas de investigación acerca de estas fuentes.</a:t>
            </a:r>
          </a:p>
          <a:p>
            <a:r>
              <a:rPr lang="es-MX" sz="1100" dirty="0"/>
              <a:t>Tus notas y respuestas te ayudarán a planificar </a:t>
            </a:r>
            <a:r>
              <a:rPr lang="es-MX" sz="1100" dirty="0" smtClean="0"/>
              <a:t>y escribir </a:t>
            </a:r>
            <a:r>
              <a:rPr lang="es-MX" sz="1100" dirty="0"/>
              <a:t>un artículo de opinión acerca </a:t>
            </a:r>
            <a:r>
              <a:rPr lang="es-MX" sz="1100" dirty="0" smtClean="0"/>
              <a:t>de las propiedades de la materia.  </a:t>
            </a:r>
            <a:endParaRPr lang="es-MX" sz="1100" dirty="0"/>
          </a:p>
          <a:p>
            <a:pPr defTabSz="1018824"/>
            <a:r>
              <a:rPr lang="es-MX" sz="1100" dirty="0">
                <a:solidFill>
                  <a:prstClr val="black"/>
                </a:solidFill>
              </a:rPr>
              <a:t> </a:t>
            </a:r>
          </a:p>
          <a:p>
            <a:r>
              <a:rPr lang="es-MX" sz="1100" b="1" dirty="0"/>
              <a:t>Pasos a seguir:</a:t>
            </a:r>
          </a:p>
          <a:p>
            <a:pPr defTabSz="1018824"/>
            <a:r>
              <a:rPr lang="es-419" sz="1100" dirty="0"/>
              <a:t>Con el fin de ayudarte a planificar y escribir </a:t>
            </a:r>
            <a:r>
              <a:rPr lang="es-419" sz="1100" dirty="0" smtClean="0"/>
              <a:t> tu </a:t>
            </a:r>
            <a:r>
              <a:rPr lang="es-419" sz="1100" dirty="0"/>
              <a:t>artículo de opinión, vas a hacer todo lo siguiente:</a:t>
            </a:r>
          </a:p>
          <a:p>
            <a:pPr defTabSz="1018824"/>
            <a:r>
              <a:rPr lang="es-ES" sz="1100" dirty="0"/>
              <a:t>1. Leer varios textos </a:t>
            </a:r>
            <a:r>
              <a:rPr lang="es-MX" sz="1100" dirty="0"/>
              <a:t>sobre </a:t>
            </a:r>
            <a:r>
              <a:rPr lang="es-MX" sz="1100" dirty="0" smtClean="0"/>
              <a:t>las propiedades de la materia.</a:t>
            </a:r>
            <a:r>
              <a:rPr lang="es-MX" sz="1100" dirty="0"/>
              <a:t/>
            </a:r>
            <a:br>
              <a:rPr lang="es-MX" sz="1100" dirty="0"/>
            </a:br>
            <a:r>
              <a:rPr lang="es-ES" sz="1100" dirty="0"/>
              <a:t>2. Responder varias preguntas acerca de las fuentes de </a:t>
            </a:r>
            <a:r>
              <a:rPr lang="es-ES" sz="1100" dirty="0" smtClean="0"/>
              <a:t>información.</a:t>
            </a:r>
            <a:endParaRPr lang="es-ES" sz="1100" dirty="0"/>
          </a:p>
          <a:p>
            <a:pPr defTabSz="1018824"/>
            <a:r>
              <a:rPr lang="es-ES" sz="1100" dirty="0"/>
              <a:t>3. Planificar el escrito de tu artículo de </a:t>
            </a:r>
            <a:r>
              <a:rPr lang="es-ES" sz="1100" dirty="0" smtClean="0"/>
              <a:t>opinión.</a:t>
            </a:r>
            <a:endParaRPr lang="es-ES" sz="1100" dirty="0"/>
          </a:p>
          <a:p>
            <a:pPr defTabSz="1018824"/>
            <a:endParaRPr lang="es-MX" sz="700" b="1" dirty="0">
              <a:solidFill>
                <a:prstClr val="black"/>
              </a:solidFill>
            </a:endParaRPr>
          </a:p>
          <a:p>
            <a:r>
              <a:rPr lang="es-CO" sz="1100" b="1" dirty="0"/>
              <a:t>Instrucciones para empezar</a:t>
            </a:r>
            <a:r>
              <a:rPr lang="es-ES_tradnl" sz="1100" b="1" dirty="0"/>
              <a:t>:</a:t>
            </a:r>
            <a:endParaRPr lang="es-ES_tradnl" sz="1100" dirty="0"/>
          </a:p>
          <a:p>
            <a:r>
              <a:rPr lang="es-419" sz="1100" dirty="0"/>
              <a:t>Ahora leerás los textos. </a:t>
            </a:r>
            <a:r>
              <a:rPr lang="es-ES" sz="1100" dirty="0"/>
              <a:t>Toma notas porque es posible que quieras consultar tus notas mientras planificas tu artículo de opinión. Puedes consultar tus respuestas, notas y cualquiera de las fuentes de información cuantas veces quieras cuando estés escribiendo tu artículo de opinión. </a:t>
            </a:r>
          </a:p>
          <a:p>
            <a:endParaRPr lang="es-GT" sz="1100" b="1" dirty="0" smtClean="0"/>
          </a:p>
          <a:p>
            <a:pPr defTabSz="1018824"/>
            <a:r>
              <a:rPr lang="es-419" sz="1100" b="1" dirty="0"/>
              <a:t>Preguntas</a:t>
            </a:r>
          </a:p>
          <a:p>
            <a:pPr defTabSz="1018824"/>
            <a:r>
              <a:rPr lang="es-419" sz="1100" dirty="0"/>
              <a:t>Contesta las preguntas. Tus respuestas a estas preguntas serán calificadas. </a:t>
            </a:r>
            <a:r>
              <a:rPr lang="es-419" sz="1100" dirty="0" smtClean="0"/>
              <a:t> Además</a:t>
            </a:r>
            <a:r>
              <a:rPr lang="es-419" sz="1100" dirty="0"/>
              <a:t>, van ayudarte a pensar sobre las fuentes de información que has leído, lo </a:t>
            </a:r>
            <a:r>
              <a:rPr lang="es-419" sz="1100" dirty="0" smtClean="0"/>
              <a:t>que debe ayudarte </a:t>
            </a:r>
            <a:r>
              <a:rPr lang="es-419" sz="1100" dirty="0"/>
              <a:t>a planificar </a:t>
            </a:r>
            <a:r>
              <a:rPr lang="es-419" sz="1100" dirty="0" smtClean="0"/>
              <a:t> tu </a:t>
            </a:r>
            <a:r>
              <a:rPr lang="es-419" sz="1100" dirty="0"/>
              <a:t>artículo de opinión.</a:t>
            </a:r>
          </a:p>
          <a:p>
            <a:endParaRPr lang="es-GT" sz="1100" dirty="0" smtClean="0"/>
          </a:p>
          <a:p>
            <a:r>
              <a:rPr lang="es-GT" sz="1100" b="1" u="sng" dirty="0" smtClean="0"/>
              <a:t>Parte 2</a:t>
            </a:r>
            <a:r>
              <a:rPr lang="es-GT" sz="1100" b="1" dirty="0" smtClean="0"/>
              <a:t> </a:t>
            </a:r>
          </a:p>
          <a:p>
            <a:pPr>
              <a:lnSpc>
                <a:spcPct val="115000"/>
              </a:lnSpc>
            </a:pPr>
            <a:r>
              <a:rPr lang="es-GT" sz="1100" b="1" u="sng" dirty="0" smtClean="0"/>
              <a:t>Tu tarea: </a:t>
            </a:r>
          </a:p>
          <a:p>
            <a:pPr>
              <a:lnSpc>
                <a:spcPct val="115000"/>
              </a:lnSpc>
            </a:pPr>
            <a:r>
              <a:rPr lang="es-GT" sz="1100" dirty="0" smtClean="0">
                <a:ea typeface="Calibri"/>
                <a:cs typeface="Times New Roman"/>
              </a:rPr>
              <a:t>Los jueces crearon una lista de cotejo de las cosas que los estudiantes necesitaban incluir en los proyectos de la feria de ciencias. En tu opinión, ¿el proyecto de Avery tenía todos los artículos en la lista de cotejo?  ¿Por qué o por qué no?  Defiende tu respuesta utilizando datos de los textos provistos. </a:t>
            </a:r>
          </a:p>
          <a:p>
            <a:pPr>
              <a:lnSpc>
                <a:spcPct val="115000"/>
              </a:lnSpc>
            </a:pPr>
            <a:r>
              <a:rPr lang="es-GT" sz="1100" dirty="0" smtClean="0">
                <a:ea typeface="Calibri"/>
                <a:cs typeface="Times New Roman"/>
              </a:rPr>
              <a:t> </a:t>
            </a:r>
          </a:p>
          <a:p>
            <a:pPr>
              <a:lnSpc>
                <a:spcPct val="115000"/>
              </a:lnSpc>
            </a:pPr>
            <a:r>
              <a:rPr lang="es-GT" sz="1100" dirty="0" smtClean="0">
                <a:ea typeface="Calibri"/>
                <a:cs typeface="Times New Roman"/>
              </a:rPr>
              <a:t>Lista de cotejo de los artículos requeridos </a:t>
            </a:r>
          </a:p>
          <a:p>
            <a:pPr>
              <a:lnSpc>
                <a:spcPct val="115000"/>
              </a:lnSpc>
            </a:pPr>
            <a:r>
              <a:rPr lang="es-GT" sz="1100" dirty="0" smtClean="0">
                <a:ea typeface="Calibri"/>
                <a:cs typeface="Times New Roman"/>
              </a:rPr>
              <a:t> para la Feria de Ciencias</a:t>
            </a:r>
          </a:p>
          <a:p>
            <a:pPr>
              <a:lnSpc>
                <a:spcPct val="115000"/>
              </a:lnSpc>
            </a:pPr>
            <a:r>
              <a:rPr lang="es-GT" sz="1100" dirty="0" smtClean="0">
                <a:ea typeface="Calibri"/>
                <a:cs typeface="Times New Roman"/>
              </a:rPr>
              <a:t> </a:t>
            </a:r>
          </a:p>
          <a:p>
            <a:pPr>
              <a:lnSpc>
                <a:spcPct val="115000"/>
              </a:lnSpc>
            </a:pPr>
            <a:endParaRPr lang="es-GT" sz="1100" dirty="0" smtClean="0">
              <a:cs typeface="Times New Roman"/>
            </a:endParaRPr>
          </a:p>
          <a:p>
            <a:pPr>
              <a:lnSpc>
                <a:spcPct val="115000"/>
              </a:lnSpc>
            </a:pPr>
            <a:endParaRPr lang="es-GT" sz="1100" dirty="0" smtClean="0"/>
          </a:p>
          <a:p>
            <a:r>
              <a:rPr lang="es-GT" sz="1100" b="1" u="sng" dirty="0" smtClean="0"/>
              <a:t>Vas a</a:t>
            </a:r>
            <a:r>
              <a:rPr lang="es-GT" sz="1100" dirty="0" smtClean="0"/>
              <a:t>:</a:t>
            </a:r>
          </a:p>
          <a:p>
            <a:pPr marL="361417" indent="-361417">
              <a:buAutoNum type="arabicPeriod"/>
            </a:pPr>
            <a:r>
              <a:rPr lang="es-GT" sz="1100" u="sng" dirty="0" smtClean="0"/>
              <a:t>Planificar</a:t>
            </a:r>
            <a:r>
              <a:rPr lang="es-GT" sz="1100" dirty="0" smtClean="0"/>
              <a:t> tu escrito.  Puedes utilizar tus notas y respuestas.</a:t>
            </a:r>
          </a:p>
          <a:p>
            <a:pPr marL="361417" indent="-361417">
              <a:buAutoNum type="arabicPeriod"/>
            </a:pPr>
            <a:endParaRPr lang="es-GT" sz="1100" dirty="0" smtClean="0"/>
          </a:p>
          <a:p>
            <a:pPr marL="361417" indent="-361417">
              <a:buAutoNum type="arabicPeriod"/>
            </a:pPr>
            <a:r>
              <a:rPr lang="es-GT" sz="1100" dirty="0" smtClean="0"/>
              <a:t>Escribir, revisar y editar tu primer borrador (tu maestro de proporcionará papel).</a:t>
            </a:r>
          </a:p>
          <a:p>
            <a:pPr marL="361417" indent="-361417">
              <a:buAutoNum type="arabicPeriod"/>
            </a:pPr>
            <a:endParaRPr lang="es-GT" sz="1100" dirty="0" smtClean="0"/>
          </a:p>
          <a:p>
            <a:pPr marL="361417" indent="-361417">
              <a:buAutoNum type="arabicPeriod"/>
            </a:pPr>
            <a:r>
              <a:rPr lang="es-GT" sz="1100" dirty="0" smtClean="0"/>
              <a:t>Escribir la versión final de tu artículo de opinión.</a:t>
            </a:r>
          </a:p>
          <a:p>
            <a:pPr algn="ctr"/>
            <a:r>
              <a:rPr lang="es-GT" sz="1100" b="1" u="sng" dirty="0"/>
              <a:t>Cómo serás calificado…</a:t>
            </a:r>
          </a:p>
          <a:p>
            <a:endParaRPr lang="es-GT" sz="1100" b="1" dirty="0" smtClean="0"/>
          </a:p>
          <a:p>
            <a:endParaRPr lang="es-GT" sz="1100" dirty="0" smtClean="0"/>
          </a:p>
          <a:p>
            <a:pPr algn="ctr"/>
            <a:endParaRPr lang="es-GT" sz="1100" dirty="0" smtClean="0"/>
          </a:p>
          <a:p>
            <a:endParaRPr lang="es-GT" sz="1100" u="sng" dirty="0"/>
          </a:p>
        </p:txBody>
      </p:sp>
      <p:graphicFrame>
        <p:nvGraphicFramePr>
          <p:cNvPr id="6" name="Table 5"/>
          <p:cNvGraphicFramePr>
            <a:graphicFrameLocks noGrp="1"/>
          </p:cNvGraphicFramePr>
          <p:nvPr>
            <p:extLst>
              <p:ext uri="{D42A27DB-BD31-4B8C-83A1-F6EECF244321}">
                <p14:modId xmlns:p14="http://schemas.microsoft.com/office/powerpoint/2010/main" val="1206042217"/>
              </p:ext>
            </p:extLst>
          </p:nvPr>
        </p:nvGraphicFramePr>
        <p:xfrm>
          <a:off x="1495425" y="7772400"/>
          <a:ext cx="5062538" cy="2135776"/>
        </p:xfrm>
        <a:graphic>
          <a:graphicData uri="http://schemas.openxmlformats.org/drawingml/2006/table">
            <a:tbl>
              <a:tblPr firstRow="1" bandRow="1">
                <a:tableStyleId>{5940675A-B579-460E-94D1-54222C63F5DA}</a:tableStyleId>
              </a:tblPr>
              <a:tblGrid>
                <a:gridCol w="1075909"/>
                <a:gridCol w="3986629"/>
              </a:tblGrid>
              <a:tr h="381000">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¿Estableces tu opinión claramente? ¿Te mantienes en el tema? </a:t>
                      </a:r>
                      <a:endParaRPr kumimoji="0" lang="es-419"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¿Fluyen lógicamente tus ideas desde la introducción hasta la conclusión?  ¿Utilizas transiciones efectivas? </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¿Proporcionas evidencia tomadas de</a:t>
                      </a:r>
                      <a:r>
                        <a:rPr lang="es-419" sz="1000" baseline="0" noProof="0" dirty="0" smtClean="0">
                          <a:solidFill>
                            <a:prstClr val="black"/>
                          </a:solidFill>
                          <a:ea typeface="Calibri"/>
                          <a:cs typeface="Times New Roman"/>
                        </a:rPr>
                        <a:t> las fuentes para tus opiniones y elaboras con información específica?  </a:t>
                      </a:r>
                      <a:endParaRPr lang="es-419" sz="1000" noProof="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¿Expresas</a:t>
                      </a:r>
                      <a:r>
                        <a:rPr lang="es-419" sz="1000" baseline="0" noProof="0" dirty="0" smtClean="0">
                          <a:solidFill>
                            <a:prstClr val="black"/>
                          </a:solidFill>
                          <a:ea typeface="Calibri"/>
                          <a:cs typeface="Times New Roman"/>
                        </a:rPr>
                        <a:t> tus ideas de manera eficaz?  ¿Utilizas lenguaje preciso que resulta apropiado para tu audiencia y propósito?</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s-419" sz="1000" kern="1200" noProof="0" dirty="0" smtClean="0">
                          <a:solidFill>
                            <a:prstClr val="black"/>
                          </a:solidFill>
                          <a:latin typeface="+mn-lt"/>
                          <a:ea typeface="Calibri"/>
                          <a:cs typeface="Times New Roman"/>
                        </a:rPr>
                        <a:t> ¿Utilizas correctamente las reglas de puntuación, las letras mayúsculas  y la ortografía?  </a:t>
                      </a:r>
                      <a:endParaRPr lang="es-419" sz="1000" noProof="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575960884"/>
              </p:ext>
            </p:extLst>
          </p:nvPr>
        </p:nvGraphicFramePr>
        <p:xfrm>
          <a:off x="3124200" y="5486400"/>
          <a:ext cx="3810000" cy="1051560"/>
        </p:xfrm>
        <a:graphic>
          <a:graphicData uri="http://schemas.openxmlformats.org/drawingml/2006/table">
            <a:tbl>
              <a:tblPr firstRow="1" bandRow="1">
                <a:tableStyleId>{5940675A-B579-460E-94D1-54222C63F5DA}</a:tableStyleId>
              </a:tblPr>
              <a:tblGrid>
                <a:gridCol w="1219200"/>
                <a:gridCol w="1219200"/>
                <a:gridCol w="1371600"/>
              </a:tblGrid>
              <a:tr h="274320">
                <a:tc gridSpan="3">
                  <a:txBody>
                    <a:bodyPr/>
                    <a:lstStyle/>
                    <a:p>
                      <a:pPr algn="ctr"/>
                      <a:r>
                        <a:rPr lang="es-MX" sz="1200" b="0" noProof="0" dirty="0" smtClean="0"/>
                        <a:t>Lista de cotejo para la Feria de Ciencias</a:t>
                      </a:r>
                      <a:endParaRPr lang="es-MX" sz="1200" b="0" noProof="0" dirty="0"/>
                    </a:p>
                  </a:txBody>
                  <a:tcPr>
                    <a:solidFill>
                      <a:schemeClr val="bg1"/>
                    </a:solidFill>
                  </a:tcPr>
                </a:tc>
                <a:tc hMerge="1">
                  <a:txBody>
                    <a:bodyPr/>
                    <a:lstStyle/>
                    <a:p>
                      <a:endParaRPr lang="en-US" sz="1200" b="1"/>
                    </a:p>
                  </a:txBody>
                  <a:tcPr>
                    <a:solidFill>
                      <a:schemeClr val="bg1"/>
                    </a:solidFill>
                  </a:tcPr>
                </a:tc>
                <a:tc hMerge="1">
                  <a:txBody>
                    <a:bodyPr/>
                    <a:lstStyle/>
                    <a:p>
                      <a:endParaRPr lang="en-US" sz="1200" b="1" dirty="0"/>
                    </a:p>
                  </a:txBody>
                  <a:tcPr>
                    <a:solidFill>
                      <a:schemeClr val="bg1"/>
                    </a:solidFill>
                  </a:tcPr>
                </a:tc>
              </a:tr>
              <a:tr h="182880">
                <a:tc>
                  <a:txBody>
                    <a:bodyPr/>
                    <a:lstStyle/>
                    <a:p>
                      <a:r>
                        <a:rPr lang="es-MX" sz="1100" b="0" noProof="0" dirty="0" smtClean="0"/>
                        <a:t>Presentación</a:t>
                      </a:r>
                      <a:endParaRPr lang="es-MX" sz="1100" b="0" noProof="0" dirty="0"/>
                    </a:p>
                  </a:txBody>
                  <a:tcPr>
                    <a:solidFill>
                      <a:schemeClr val="bg1"/>
                    </a:solidFill>
                  </a:tcPr>
                </a:tc>
                <a:tc>
                  <a:txBody>
                    <a:bodyPr/>
                    <a:lstStyle/>
                    <a:p>
                      <a:r>
                        <a:rPr lang="es-MX" sz="1100" b="0" noProof="0" dirty="0" smtClean="0"/>
                        <a:t>Hipótesis</a:t>
                      </a:r>
                      <a:endParaRPr lang="es-MX" sz="1100" b="0" noProof="0" dirty="0"/>
                    </a:p>
                  </a:txBody>
                  <a:tcPr>
                    <a:solidFill>
                      <a:schemeClr val="bg1"/>
                    </a:solidFill>
                  </a:tcPr>
                </a:tc>
                <a:tc>
                  <a:txBody>
                    <a:bodyPr/>
                    <a:lstStyle/>
                    <a:p>
                      <a:r>
                        <a:rPr lang="es-MX" sz="1100" b="0" noProof="0" dirty="0" smtClean="0"/>
                        <a:t>Datos </a:t>
                      </a:r>
                      <a:endParaRPr lang="es-MX" sz="1100" b="0" noProof="0" dirty="0"/>
                    </a:p>
                  </a:txBody>
                  <a:tcPr>
                    <a:solidFill>
                      <a:schemeClr val="bg1"/>
                    </a:solidFill>
                  </a:tcPr>
                </a:tc>
              </a:tr>
              <a:tr h="152400">
                <a:tc>
                  <a:txBody>
                    <a:bodyPr/>
                    <a:lstStyle/>
                    <a:p>
                      <a:r>
                        <a:rPr lang="es-MX" sz="1100" b="0" noProof="0" dirty="0" smtClean="0"/>
                        <a:t>Anotaciones</a:t>
                      </a:r>
                      <a:endParaRPr lang="es-MX" sz="1100" b="0" noProof="0" dirty="0"/>
                    </a:p>
                  </a:txBody>
                  <a:tcPr>
                    <a:solidFill>
                      <a:schemeClr val="bg1"/>
                    </a:solidFill>
                  </a:tcPr>
                </a:tc>
                <a:tc>
                  <a:txBody>
                    <a:bodyPr/>
                    <a:lstStyle/>
                    <a:p>
                      <a:r>
                        <a:rPr lang="es-MX" sz="1100" b="0" noProof="0" dirty="0" smtClean="0"/>
                        <a:t>Materia</a:t>
                      </a:r>
                      <a:r>
                        <a:rPr lang="es-MX" sz="1100" b="0" baseline="0" noProof="0" dirty="0" smtClean="0"/>
                        <a:t> líquida</a:t>
                      </a:r>
                      <a:endParaRPr lang="es-MX" sz="1100" b="0" noProof="0" dirty="0"/>
                    </a:p>
                  </a:txBody>
                  <a:tcPr>
                    <a:solidFill>
                      <a:schemeClr val="bg1"/>
                    </a:solidFill>
                  </a:tcPr>
                </a:tc>
                <a:tc>
                  <a:txBody>
                    <a:bodyPr/>
                    <a:lstStyle/>
                    <a:p>
                      <a:r>
                        <a:rPr lang="es-MX" sz="1100" b="0" noProof="0" dirty="0" smtClean="0"/>
                        <a:t>Materia sólida</a:t>
                      </a:r>
                      <a:endParaRPr lang="es-MX" sz="1100" b="0" noProof="0" dirty="0"/>
                    </a:p>
                  </a:txBody>
                  <a:tcPr>
                    <a:solidFill>
                      <a:schemeClr val="bg1"/>
                    </a:solidFill>
                  </a:tcPr>
                </a:tc>
              </a:tr>
              <a:tr h="137160">
                <a:tc>
                  <a:txBody>
                    <a:bodyPr/>
                    <a:lstStyle/>
                    <a:p>
                      <a:r>
                        <a:rPr lang="es-MX" sz="1100" b="0" noProof="0" dirty="0" smtClean="0"/>
                        <a:t>Materia</a:t>
                      </a:r>
                      <a:r>
                        <a:rPr lang="es-MX" sz="1100" b="0" baseline="0" noProof="0" dirty="0" smtClean="0"/>
                        <a:t> de gas</a:t>
                      </a:r>
                      <a:endParaRPr lang="es-MX" sz="1100" b="0" noProof="0" dirty="0"/>
                    </a:p>
                  </a:txBody>
                  <a:tcPr>
                    <a:solidFill>
                      <a:schemeClr val="bg1"/>
                    </a:solidFill>
                  </a:tcPr>
                </a:tc>
                <a:tc>
                  <a:txBody>
                    <a:bodyPr/>
                    <a:lstStyle/>
                    <a:p>
                      <a:r>
                        <a:rPr lang="es-MX" sz="1100" b="0" noProof="0" dirty="0" smtClean="0"/>
                        <a:t>Explicaciones</a:t>
                      </a:r>
                      <a:endParaRPr lang="es-MX" sz="1100" b="0" noProof="0" dirty="0"/>
                    </a:p>
                  </a:txBody>
                  <a:tcPr>
                    <a:solidFill>
                      <a:schemeClr val="bg1"/>
                    </a:solidFill>
                  </a:tcPr>
                </a:tc>
                <a:tc>
                  <a:txBody>
                    <a:bodyPr/>
                    <a:lstStyle/>
                    <a:p>
                      <a:r>
                        <a:rPr lang="es-MX" sz="1100" b="0" noProof="0" dirty="0" smtClean="0"/>
                        <a:t>Conclusión </a:t>
                      </a:r>
                      <a:endParaRPr lang="es-MX" sz="1100" b="0" noProof="0" dirty="0"/>
                    </a:p>
                  </a:txBody>
                  <a:tcPr>
                    <a:solidFill>
                      <a:schemeClr val="bg1"/>
                    </a:solidFill>
                  </a:tcPr>
                </a:tc>
              </a:tr>
            </a:tbl>
          </a:graphicData>
        </a:graphic>
      </p:graphicFrame>
    </p:spTree>
    <p:extLst>
      <p:ext uri="{BB962C8B-B14F-4D97-AF65-F5344CB8AC3E}">
        <p14:creationId xmlns:p14="http://schemas.microsoft.com/office/powerpoint/2010/main" val="3664334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5" name="TextBox 4"/>
          <p:cNvSpPr txBox="1"/>
          <p:nvPr/>
        </p:nvSpPr>
        <p:spPr>
          <a:xfrm>
            <a:off x="465773" y="615172"/>
            <a:ext cx="6934200" cy="9081269"/>
          </a:xfrm>
          <a:prstGeom prst="rect">
            <a:avLst/>
          </a:prstGeom>
          <a:noFill/>
        </p:spPr>
        <p:txBody>
          <a:bodyPr wrap="square" rtlCol="0">
            <a:spAutoFit/>
          </a:bodyPr>
          <a:lstStyle/>
          <a:p>
            <a:pPr algn="ctr">
              <a:lnSpc>
                <a:spcPct val="107000"/>
              </a:lnSpc>
              <a:spcAft>
                <a:spcPts val="800"/>
              </a:spcAft>
            </a:pPr>
            <a:r>
              <a:rPr lang="es-CR" sz="1600" i="1" dirty="0" smtClean="0">
                <a:ea typeface="Calibri"/>
                <a:cs typeface="Times New Roman"/>
              </a:rPr>
              <a:t>Feria de ciencias </a:t>
            </a:r>
          </a:p>
          <a:p>
            <a:pPr algn="ctr">
              <a:lnSpc>
                <a:spcPct val="107000"/>
              </a:lnSpc>
              <a:spcAft>
                <a:spcPts val="800"/>
              </a:spcAft>
            </a:pPr>
            <a:r>
              <a:rPr lang="es-CR" sz="1200" i="1" dirty="0" err="1" smtClean="0">
                <a:ea typeface="Calibri"/>
                <a:cs typeface="Times New Roman"/>
              </a:rPr>
              <a:t>Ginger</a:t>
            </a:r>
            <a:r>
              <a:rPr lang="es-CR" sz="1200" i="1" dirty="0" smtClean="0">
                <a:ea typeface="Calibri"/>
                <a:cs typeface="Times New Roman"/>
              </a:rPr>
              <a:t> </a:t>
            </a:r>
            <a:r>
              <a:rPr lang="es-CR" sz="1200" i="1" dirty="0" err="1" smtClean="0">
                <a:ea typeface="Calibri"/>
                <a:cs typeface="Times New Roman"/>
              </a:rPr>
              <a:t>Jay</a:t>
            </a:r>
            <a:endParaRPr lang="es-CR" sz="1200" i="1" dirty="0" smtClean="0">
              <a:ea typeface="Calibri"/>
              <a:cs typeface="Times New Roman"/>
            </a:endParaRPr>
          </a:p>
          <a:p>
            <a:pPr>
              <a:lnSpc>
                <a:spcPct val="107000"/>
              </a:lnSpc>
              <a:spcAft>
                <a:spcPts val="800"/>
              </a:spcAft>
            </a:pPr>
            <a:r>
              <a:rPr lang="es-CR" sz="1200" dirty="0" smtClean="0">
                <a:ea typeface="Calibri"/>
                <a:cs typeface="Times New Roman"/>
              </a:rPr>
              <a:t>Avery entró a la escuela con una sola cosa en su mente, ¡la feria de ciencias! No podía esperar para comenzar con su proyecto.  Se pasó la mañana soñando despierta con una gran cinta de primer lugar en su mano. Su maestra le dijo a todos los estudiantes de 5to grado que crearan proyectos basados en los estados de la materia.  Avery no estaba segura de lo que eso significaba, pero estaba ansiosa por descubrirlo.</a:t>
            </a:r>
          </a:p>
          <a:p>
            <a:pPr>
              <a:lnSpc>
                <a:spcPct val="107000"/>
              </a:lnSpc>
              <a:spcAft>
                <a:spcPts val="800"/>
              </a:spcAft>
            </a:pPr>
            <a:r>
              <a:rPr lang="es-CR" sz="1200" dirty="0" smtClean="0">
                <a:ea typeface="Calibri"/>
                <a:cs typeface="Times New Roman"/>
              </a:rPr>
              <a:t>Más tarde ese día, la maestra de  Avery explicó que todo lo que hay en el mundo estaba compuesto de  materia. Los escritorios, las plantas y el agua, hasta el aire estaba compuesto de materia. ¡Avery pensó que esto lo haría más fácil al seleccionar un proyecto!  Entonces su maestra explicó que la materia está dividida en cuatro grupos: líquidos, gases, sólidos y plasmas. “Oh no, esto se está complicando”, pensó Avery.  Ella sabía lo que eran los líquidos y los sólidos. Ella entendía un poco sobre los gases . Sin embargo no tenía ni idea de lo que era el plasma. Empezó a preguntarse si se ganaría la cinta de primer lugar a pesar de todo. </a:t>
            </a:r>
          </a:p>
          <a:p>
            <a:pPr>
              <a:lnSpc>
                <a:spcPct val="107000"/>
              </a:lnSpc>
              <a:spcAft>
                <a:spcPts val="800"/>
              </a:spcAft>
            </a:pPr>
            <a:r>
              <a:rPr lang="es-CR" sz="1200" dirty="0" smtClean="0">
                <a:ea typeface="Calibri"/>
                <a:cs typeface="Times New Roman"/>
              </a:rPr>
              <a:t>Avery estaba a punto de levantar su mano para preguntar sobre el plasma, cuando escuchó a su maestra hablar— Clase, para nuestros proyectos de ciencias nos estaremos enfocando en tres de los estados de la materia: líquidos, solidos y gases.  Avery se sintió aliviada. Su maestra pasó a explicar que toda la materia estaba hecha de moléculas, y que todas las moléculas son compuestas de átomos. Para el final de la clase, Avery también sabía que las  moléculas y los átomos actúan de manera diferente dentro de los diferentes estados de la materia. Lo que no sabía era , ¡por dónde siquiera empezar su proyecto de ciencias!</a:t>
            </a:r>
          </a:p>
          <a:p>
            <a:pPr>
              <a:lnSpc>
                <a:spcPct val="107000"/>
              </a:lnSpc>
              <a:spcAft>
                <a:spcPts val="800"/>
              </a:spcAft>
            </a:pPr>
            <a:r>
              <a:rPr lang="es-CR" sz="1200" dirty="0" smtClean="0">
                <a:ea typeface="Calibri"/>
                <a:cs typeface="Times New Roman"/>
              </a:rPr>
              <a:t>Para cuando llegó a casa, Avery estaba muy preocupada. Moléculas, átomos, líquidos y gases, ¡era todo muy confuso! Ella quería utilizar su nueva pecera en su proyecto, ¿pero cómo? Cuando su papá llegó a casa del trabajo, le platicó sobre su problema. Le explicó sobre su decepción de no poder utilizar su pecera. Su papá se veía confundido. —Creo que debes pensar en esa idea un poco más —él dijo. Avery no tenía ni idea de cómo su pecera podría funcionar, pero fue arriba para considerarlo de todos modos. </a:t>
            </a:r>
          </a:p>
          <a:p>
            <a:pPr>
              <a:lnSpc>
                <a:spcPct val="107000"/>
              </a:lnSpc>
              <a:spcAft>
                <a:spcPts val="800"/>
              </a:spcAft>
            </a:pPr>
            <a:r>
              <a:rPr lang="es-CR" sz="1200" dirty="0" smtClean="0">
                <a:ea typeface="Calibri"/>
                <a:cs typeface="Times New Roman"/>
              </a:rPr>
              <a:t>Contemplando la pecera, Avery inmediatamente vio un líquido. “El agua es un liquido, y ¡por supuesto que hay agua, es una pecera!”, pensó ella. Se dio cuenta que las piedritas de vidrio y el castillo de piedra en miniatura eran ambos sólidos. —¡Hasta el tanque mismo es un sólido! —se dijo a sí misma en voz alta. Pero por más que buscaba, no podía ver un buen ejemplo de un gas. Ella sabía que las  moléculas en los gases se podían mover con libertad porque los átomos están agrupados de forma más suelta que en los líquidos o los sólidos. Ella pensó, “¡Tal vez el gas simplemente se escapó!” Entonces, de repente vio algo. Una burbuja gigante se escapó del filtro en el fondo del tanque y ascendió a la superficie.</a:t>
            </a:r>
          </a:p>
          <a:p>
            <a:pPr>
              <a:lnSpc>
                <a:spcPct val="107000"/>
              </a:lnSpc>
              <a:spcAft>
                <a:spcPts val="800"/>
              </a:spcAft>
            </a:pPr>
            <a:r>
              <a:rPr lang="es-CR" sz="1200" dirty="0" smtClean="0">
                <a:ea typeface="Calibri"/>
                <a:cs typeface="Times New Roman"/>
              </a:rPr>
              <a:t>El día de la feria de ciencias era emocionante y apresurado. Todos acarreaban sus proyectos a la escuela y los colocaban en las mesas en el gimnasio. El papá de Avery le ayudó a colocar su pecera, y con cuidado metió los peces , de la pequeña bolsa de plástico, a la pecera. Avery había identificado con anotaciones todos los artículos en su tanque como un sólido o un líquido. Sin embargo, no  identificó el gas con una anotación. En vez, puso una pequeña tarjeta en la mesa que decía</a:t>
            </a:r>
            <a:r>
              <a:rPr lang="es-CR" sz="1200" dirty="0">
                <a:ea typeface="Calibri"/>
                <a:cs typeface="Times New Roman"/>
              </a:rPr>
              <a:t>:</a:t>
            </a:r>
            <a:r>
              <a:rPr lang="es-CR" sz="1200" dirty="0" smtClean="0">
                <a:ea typeface="Calibri"/>
                <a:cs typeface="Times New Roman"/>
              </a:rPr>
              <a:t> “¿Puedes encontrar el gas dentro de mi tanque?"</a:t>
            </a:r>
          </a:p>
          <a:p>
            <a:pPr>
              <a:lnSpc>
                <a:spcPct val="107000"/>
              </a:lnSpc>
              <a:spcAft>
                <a:spcPts val="800"/>
              </a:spcAft>
            </a:pPr>
            <a:r>
              <a:rPr lang="es-CR" sz="1200" dirty="0" smtClean="0">
                <a:ea typeface="Calibri"/>
                <a:cs typeface="Times New Roman"/>
              </a:rPr>
              <a:t>Todos disfrutaron viendo la pecera de Avery y todos sus hermosos peces. Se sorprendieron de cuántos ejemplos de sólidos y líquidos ella había encontrado. Sobre todo, los estudiantes disfrutaron al ser sorprendidos por las grandes burbujas que salían del filtro, ¡especialmente los pequeños de otras clases! ¿Quién iba a pensar que podría haber gas en una pecera?  Al final, Avery no recibió la cinta  de primer lugar, pero si se ganó el premio por tener el ejemplo más sorprendente del estado de la materia . </a:t>
            </a:r>
            <a:endParaRPr lang="es-CR" sz="1200" dirty="0">
              <a:ea typeface="Calibri"/>
              <a:cs typeface="Times New Roman"/>
            </a:endParaRPr>
          </a:p>
        </p:txBody>
      </p:sp>
      <p:sp>
        <p:nvSpPr>
          <p:cNvPr id="6" name="Rectangle 5"/>
          <p:cNvSpPr/>
          <p:nvPr/>
        </p:nvSpPr>
        <p:spPr>
          <a:xfrm>
            <a:off x="5410200" y="76200"/>
            <a:ext cx="2209800" cy="830997"/>
          </a:xfrm>
          <a:prstGeom prst="rect">
            <a:avLst/>
          </a:prstGeom>
        </p:spPr>
        <p:txBody>
          <a:bodyPr wrap="square">
            <a:spAutoFit/>
          </a:bodyPr>
          <a:lstStyle/>
          <a:p>
            <a:pPr lvl="0" algn="r"/>
            <a:r>
              <a:rPr lang="es-ES_tradnl" sz="800" dirty="0">
                <a:solidFill>
                  <a:prstClr val="black"/>
                </a:solidFill>
              </a:rPr>
              <a:t>Equivalencia de grado: </a:t>
            </a:r>
            <a:r>
              <a:rPr lang="es-ES_tradnl" sz="800" dirty="0" smtClean="0">
                <a:solidFill>
                  <a:prstClr val="black"/>
                </a:solidFill>
              </a:rPr>
              <a:t>5.9</a:t>
            </a:r>
            <a:endParaRPr lang="es-ES_tradnl" sz="800" dirty="0">
              <a:solidFill>
                <a:prstClr val="black"/>
              </a:solidFill>
            </a:endParaRPr>
          </a:p>
          <a:p>
            <a:pPr lvl="0" algn="r"/>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err="1" smtClean="0">
                <a:solidFill>
                  <a:prstClr val="black"/>
                </a:solidFill>
              </a:rPr>
              <a:t>840L</a:t>
            </a:r>
            <a:endParaRPr lang="es-ES" sz="800" dirty="0">
              <a:solidFill>
                <a:prstClr val="black"/>
              </a:solidFill>
            </a:endParaRPr>
          </a:p>
          <a:p>
            <a:pPr lvl="0" algn="r"/>
            <a:r>
              <a:rPr lang="es-ES" sz="800" dirty="0">
                <a:solidFill>
                  <a:prstClr val="black"/>
                </a:solidFill>
              </a:rPr>
              <a:t>Promedio del largo de la oración: </a:t>
            </a:r>
            <a:r>
              <a:rPr lang="es-ES" sz="800" dirty="0" smtClean="0">
                <a:solidFill>
                  <a:prstClr val="black"/>
                </a:solidFill>
              </a:rPr>
              <a:t>13.65</a:t>
            </a:r>
            <a:endParaRPr lang="es-ES" sz="800" dirty="0">
              <a:solidFill>
                <a:prstClr val="black"/>
              </a:solidFill>
            </a:endParaRPr>
          </a:p>
          <a:p>
            <a:pPr lvl="0" algn="r"/>
            <a:r>
              <a:rPr lang="es-ES" sz="800" dirty="0">
                <a:solidFill>
                  <a:prstClr val="black"/>
                </a:solidFill>
              </a:rPr>
              <a:t>Promedio de la frecuencia de palabras: </a:t>
            </a:r>
            <a:r>
              <a:rPr lang="es-ES" sz="800" dirty="0" smtClean="0">
                <a:solidFill>
                  <a:prstClr val="black"/>
                </a:solidFill>
              </a:rPr>
              <a:t>3.69</a:t>
            </a:r>
            <a:endParaRPr lang="es-ES" sz="800" dirty="0">
              <a:solidFill>
                <a:prstClr val="black"/>
              </a:solidFill>
            </a:endParaRPr>
          </a:p>
          <a:p>
            <a:pPr lvl="0" algn="r"/>
            <a:r>
              <a:rPr lang="es-ES" sz="800" dirty="0">
                <a:solidFill>
                  <a:prstClr val="black"/>
                </a:solidFill>
              </a:rPr>
              <a:t>Número de palabras: </a:t>
            </a:r>
            <a:r>
              <a:rPr lang="es-ES" sz="800" dirty="0" smtClean="0">
                <a:solidFill>
                  <a:prstClr val="black"/>
                </a:solidFill>
              </a:rPr>
              <a:t>655</a:t>
            </a:r>
            <a:endParaRPr lang="es-ES" sz="800" dirty="0">
              <a:solidFill>
                <a:prstClr val="black"/>
              </a:solidFill>
            </a:endParaRPr>
          </a:p>
          <a:p>
            <a:pPr lvl="0" algn="r"/>
            <a:r>
              <a:rPr lang="x-none" sz="800" b="1" i="1" dirty="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420309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24</a:t>
            </a:fld>
            <a:endParaRPr lang="en-US" dirty="0"/>
          </a:p>
        </p:txBody>
      </p:sp>
      <p:sp>
        <p:nvSpPr>
          <p:cNvPr id="3" name="Rectangle 2"/>
          <p:cNvSpPr/>
          <p:nvPr/>
        </p:nvSpPr>
        <p:spPr>
          <a:xfrm>
            <a:off x="381000" y="228600"/>
            <a:ext cx="7086600" cy="9415255"/>
          </a:xfrm>
          <a:prstGeom prst="rect">
            <a:avLst/>
          </a:prstGeom>
        </p:spPr>
        <p:txBody>
          <a:bodyPr wrap="square" lIns="96378" tIns="48189" rIns="96378" bIns="48189">
            <a:spAutoFit/>
          </a:bodyPr>
          <a:lstStyle/>
          <a:p>
            <a:pPr algn="ctr"/>
            <a:endParaRPr lang="es-MX" sz="1700" dirty="0" smtClean="0"/>
          </a:p>
          <a:p>
            <a:pPr algn="ctr"/>
            <a:r>
              <a:rPr lang="es-MX" sz="1600" dirty="0" smtClean="0"/>
              <a:t> </a:t>
            </a:r>
            <a:r>
              <a:rPr lang="es-MX" sz="1600" i="1" dirty="0" smtClean="0"/>
              <a:t>¡La materia está en todas partes! </a:t>
            </a:r>
          </a:p>
          <a:p>
            <a:endParaRPr lang="es-MX" sz="900" b="1" i="1" u="sng" dirty="0" smtClean="0"/>
          </a:p>
          <a:p>
            <a:r>
              <a:rPr lang="es-MX" sz="1150" dirty="0" smtClean="0"/>
              <a:t>Todo lo que hay a nuestro alrededor está compuesto de materia, por ejemplo tu ropa, los árboles, ¡hasta el agua que bebes! Dividimos la materia en cuatro categorías principales. A estos se les llama los cuatro estados de la materia. Estos son líquidos, gases, sólidos y plasmas. Sin embargo, nos enfocaremos en los primeros tres.  </a:t>
            </a:r>
          </a:p>
          <a:p>
            <a:endParaRPr lang="es-MX" sz="1150" dirty="0" smtClean="0"/>
          </a:p>
          <a:p>
            <a:r>
              <a:rPr lang="es-MX" sz="1150" dirty="0" smtClean="0"/>
              <a:t>Sin importar cual sea el estado en que se encuentre la materia, toda materia está compuesta de diminutas partículas llamadas átomos.  Estas partículas son demasiado pequeñas para ser vistas con el ojo humano. Aún son demasiado pequeñas para verlas con un microscopio regular. Si pusieras un millón de átomos en una fila uno al lado del otro, tendrían el grosor de un cabello humano. De modo que solo podemos ver los átomos a través de instrumentos poderosos.  Este instrumento es el microscopio “de efecto túnel”. </a:t>
            </a:r>
          </a:p>
          <a:p>
            <a:r>
              <a:rPr lang="es-MX" sz="1150" dirty="0" smtClean="0"/>
              <a:t> </a:t>
            </a:r>
          </a:p>
          <a:p>
            <a:r>
              <a:rPr lang="es-MX" sz="1150" b="1" u="sng" dirty="0" smtClean="0"/>
              <a:t>¿Cómo lo sabemos? </a:t>
            </a:r>
            <a:endParaRPr lang="es-MX" sz="1150" u="sng" dirty="0" smtClean="0"/>
          </a:p>
          <a:p>
            <a:r>
              <a:rPr lang="es-MX" sz="1150" dirty="0" smtClean="0"/>
              <a:t>Podemos ver fácilmente los líquidos y sólidos alrededor de nosotros, pero la mayoría de los gases son visibles. No podemos ver el aire a nuestro alrededor, pero aun así está compuesto de átomos. Los átomos están constantemente moviéndose libremente en el espacio. ¿Cómo lo podemos saber? </a:t>
            </a:r>
          </a:p>
          <a:p>
            <a:r>
              <a:rPr lang="es-MX" sz="1150" dirty="0" smtClean="0"/>
              <a:t> </a:t>
            </a:r>
          </a:p>
          <a:p>
            <a:r>
              <a:rPr lang="es-MX" sz="1150" dirty="0" smtClean="0"/>
              <a:t>Toma como ejemplo un globo. Cuando lo llenamos de aire, se infla. Esto significa que la materia de gas está llenando el globo y ocupando espacio. Mientras más aire le echamos al globo más  grande se hace. De modo que podemos observar la manera cómo el gas se mueve alrededor del espacio. Del mismo modo, los juguetes inflables de piscina también se llenan de aire para que puedan flotar en el agua. Cuando llenamos los caparazones de plástico con aire, los juguetes toman forma. Como el aire es más liviano que el agua, los juguetes de piscina pueden flotar sobre el agua sin hundirse. ¡Y entonces podemos disfrutar de un día soleado mientras flotamos en la piscina!  </a:t>
            </a:r>
          </a:p>
          <a:p>
            <a:endParaRPr lang="es-MX" sz="1150" dirty="0" smtClean="0"/>
          </a:p>
          <a:p>
            <a:r>
              <a:rPr lang="es-MX" sz="1150" u="sng" dirty="0" smtClean="0"/>
              <a:t>Una molécula está compuesta de dos o más átomos</a:t>
            </a:r>
            <a:r>
              <a:rPr lang="es-MX" sz="1150" dirty="0" smtClean="0"/>
              <a:t>.  Las moléculas  se mueven constantemente.  Sin embargo, las moléculas se mueven a diferentes velocidades dentro de las diferentes clases de materia. Las moléculas se mueven más lentamente en los sólidos que en los líquidos. Esto se debe a que los átomos en los sólidos están agrupados de forma más compacta. Hay menos espacio para moverse libremente. Las moléculas en el gas son las que se mueven más rápido. </a:t>
            </a:r>
          </a:p>
          <a:p>
            <a:endParaRPr lang="es-MX" sz="1150" dirty="0" smtClean="0"/>
          </a:p>
          <a:p>
            <a:r>
              <a:rPr lang="es-MX" sz="1150" u="sng" dirty="0" smtClean="0"/>
              <a:t>Difusión</a:t>
            </a:r>
          </a:p>
          <a:p>
            <a:r>
              <a:rPr lang="es-MX" sz="1150" dirty="0" smtClean="0"/>
              <a:t>Como las moléculas se mueven más libremente en los líquidos y los gases, pueden pasar por un proceso llamado difusión. (Los s</a:t>
            </a:r>
            <a:r>
              <a:rPr lang="es-MX" sz="1150" dirty="0"/>
              <a:t>ó</a:t>
            </a:r>
            <a:r>
              <a:rPr lang="es-MX" sz="1150" dirty="0" smtClean="0"/>
              <a:t>lidos también pueden difundirse, pero es un proceso mucho más largo).  Las partículas que están agrupadas de forma compacta se van aflojando durante la difusión. Es por eso que cuando rocías perfume en un rincón de un cuarto, pronto lo hueles en el otro lado del cuarto. Las moléculas del perfume se están difundiendo en las moléculas del aire.  Esto permite que el olor del perfume se extienda a otras partes. </a:t>
            </a:r>
          </a:p>
          <a:p>
            <a:endParaRPr lang="es-MX" sz="1150" dirty="0" smtClean="0"/>
          </a:p>
          <a:p>
            <a:r>
              <a:rPr lang="es-MX" sz="1150" b="1" u="sng" dirty="0" smtClean="0"/>
              <a:t>Identificación </a:t>
            </a:r>
            <a:endParaRPr lang="es-MX" sz="1150" u="sng" dirty="0" smtClean="0"/>
          </a:p>
          <a:p>
            <a:r>
              <a:rPr lang="es-MX" sz="1150" dirty="0" smtClean="0"/>
              <a:t>Toda la materia tiene propiedades </a:t>
            </a:r>
            <a:r>
              <a:rPr lang="es-MX" sz="1150" u="sng" dirty="0" smtClean="0"/>
              <a:t>materiales</a:t>
            </a:r>
            <a:r>
              <a:rPr lang="es-MX" sz="1150" dirty="0" smtClean="0"/>
              <a:t>. Los materiales están compuestos de átomos y moléculas. Podemos identificar a los materiales de acuerdo con las diferentes propiedades. Los científicos han encontrado varias y diversas maneras de medir para ayudar a identificar los materiales. Algunos ejemplos son temperatura, dureza, color y longitud. Normalmente, estás se utilizan para medir los sólidos, como las rocas y los minerales. </a:t>
            </a:r>
          </a:p>
          <a:p>
            <a:endParaRPr lang="es-MX" sz="1150" dirty="0" smtClean="0"/>
          </a:p>
          <a:p>
            <a:r>
              <a:rPr lang="es-MX" sz="1150" dirty="0" smtClean="0"/>
              <a:t>Sin embargo, la temperatura se puede utilizar para medir también los líquidos. Cuando los geólogos estudian las rocas, a menudo utilizan la escala de Mohs para medir el nivel de dureza de los minerales. Esta escala nos permite describir la resistencia al rayado de varios minerales. Un diamante se describe como duro porque es extremadamente difícil de rayar. Los científicos pueden medir la dureza con la escala de Mohs y comparar unos minerales con otros. </a:t>
            </a:r>
          </a:p>
          <a:p>
            <a:endParaRPr lang="es-MX" sz="1150" dirty="0" smtClean="0"/>
          </a:p>
          <a:p>
            <a:r>
              <a:rPr lang="es-MX" sz="1150" dirty="0" smtClean="0"/>
              <a:t>Los científicos siempre utilizan varios métodos  para agrupar los materiales, de esa manera, es más fácil estudiarlos y compararlos.  ¡Esa es otra razón por que hacemos una distinción entre líquidos, gases, solidos y plasmas!</a:t>
            </a:r>
            <a:endParaRPr lang="es-MX" sz="1150" dirty="0"/>
          </a:p>
        </p:txBody>
      </p:sp>
      <p:sp>
        <p:nvSpPr>
          <p:cNvPr id="6" name="Rectangle 5"/>
          <p:cNvSpPr/>
          <p:nvPr/>
        </p:nvSpPr>
        <p:spPr>
          <a:xfrm>
            <a:off x="5410200" y="34689"/>
            <a:ext cx="2247900" cy="830997"/>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s-ES_tradnl" sz="800" b="0" i="0" u="none" strike="noStrike" kern="0" cap="none" spc="0" normalizeH="0" baseline="0" noProof="0" dirty="0" smtClean="0">
                <a:ln>
                  <a:noFill/>
                </a:ln>
                <a:solidFill>
                  <a:prstClr val="black"/>
                </a:solidFill>
                <a:effectLst/>
                <a:uLnTx/>
                <a:uFillTx/>
              </a:rPr>
              <a:t>Equivalencia de grado: 5.9</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Escala </a:t>
            </a:r>
            <a:r>
              <a:rPr kumimoji="0" lang="es-ES" sz="800" b="0" i="1" u="none" strike="noStrike" kern="0" cap="none" spc="0" normalizeH="0" baseline="0" noProof="0" dirty="0" err="1" smtClean="0">
                <a:ln>
                  <a:noFill/>
                </a:ln>
                <a:solidFill>
                  <a:prstClr val="black"/>
                </a:solidFill>
                <a:effectLst/>
                <a:uLnTx/>
                <a:uFillTx/>
              </a:rPr>
              <a:t>Lexile</a:t>
            </a:r>
            <a:r>
              <a:rPr kumimoji="0" lang="es-ES" sz="800" b="0" i="0" u="none" strike="noStrike" kern="0" cap="none" spc="0" normalizeH="0" baseline="0" noProof="0" dirty="0" smtClean="0">
                <a:ln>
                  <a:noFill/>
                </a:ln>
                <a:solidFill>
                  <a:prstClr val="black"/>
                </a:solidFill>
                <a:effectLst/>
                <a:uLnTx/>
                <a:uFillTx/>
              </a:rPr>
              <a:t>: </a:t>
            </a:r>
            <a:r>
              <a:rPr lang="es-ES" sz="800" kern="0" dirty="0" smtClean="0">
                <a:solidFill>
                  <a:prstClr val="black"/>
                </a:solidFill>
              </a:rPr>
              <a:t>780</a:t>
            </a:r>
            <a:r>
              <a:rPr kumimoji="0" lang="es-ES" sz="800" b="0" i="0" u="none" strike="noStrike" kern="0" cap="none" spc="0" normalizeH="0" baseline="0" noProof="0" dirty="0" smtClean="0">
                <a:ln>
                  <a:noFill/>
                </a:ln>
                <a:solidFill>
                  <a:prstClr val="black"/>
                </a:solidFill>
                <a:effectLst/>
                <a:uLnTx/>
                <a:uFillTx/>
              </a:rPr>
              <a:t>L</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Promedio del largo de la oración: 11.10</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Promedio de la frecuencia de palabras: 3.45</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Número de palabras: 577</a:t>
            </a:r>
          </a:p>
          <a:p>
            <a:pPr marL="0" marR="0" lvl="0" indent="0" algn="r" defTabSz="914400" eaLnBrk="1" fontAlgn="auto" latinLnBrk="0" hangingPunct="1">
              <a:lnSpc>
                <a:spcPct val="100000"/>
              </a:lnSpc>
              <a:spcBef>
                <a:spcPts val="0"/>
              </a:spcBef>
              <a:spcAft>
                <a:spcPts val="0"/>
              </a:spcAft>
              <a:buClrTx/>
              <a:buSzTx/>
              <a:buFontTx/>
              <a:buNone/>
              <a:tabLst/>
              <a:defRPr/>
            </a:pPr>
            <a:r>
              <a:rPr kumimoji="0" lang="x-none" sz="800" b="1" i="1" u="none" strike="noStrike" kern="0" cap="none" spc="0" normalizeH="0" baseline="0" noProof="0" dirty="0" smtClean="0">
                <a:ln>
                  <a:noFill/>
                </a:ln>
                <a:solidFill>
                  <a:prstClr val="black"/>
                </a:solidFill>
                <a:effectLst/>
                <a:uLnTx/>
                <a:uFillTx/>
              </a:rPr>
              <a:t>Nota: Basado en el texto original en inglés.</a:t>
            </a:r>
            <a:endParaRPr kumimoji="0" lang="es-ES_tradnl" sz="800" b="0" i="0" u="none" strike="noStrike" kern="0" cap="none" spc="0" normalizeH="0" baseline="0" noProof="0" dirty="0">
              <a:ln>
                <a:noFill/>
              </a:ln>
              <a:solidFill>
                <a:prstClr val="black"/>
              </a:solidFill>
              <a:effectLst/>
              <a:uLnTx/>
              <a:uFillTx/>
            </a:endParaRPr>
          </a:p>
        </p:txBody>
      </p:sp>
      <p:sp>
        <p:nvSpPr>
          <p:cNvPr id="5"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569811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25</a:t>
            </a:fld>
            <a:endParaRPr lang="en-US" dirty="0"/>
          </a:p>
        </p:txBody>
      </p:sp>
      <p:sp>
        <p:nvSpPr>
          <p:cNvPr id="13" name="AutoShape 24"/>
          <p:cNvSpPr>
            <a:spLocks noChangeAspect="1" noChangeArrowheads="1" noTextEdit="1"/>
          </p:cNvSpPr>
          <p:nvPr/>
        </p:nvSpPr>
        <p:spPr bwMode="auto">
          <a:xfrm>
            <a:off x="242888" y="5867722"/>
            <a:ext cx="1776115" cy="102779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6378" tIns="48189" rIns="96378" bIns="48189" numCol="1" anchor="t" anchorCtr="0" compatLnSpc="1">
            <a:prstTxWarp prst="textNoShape">
              <a:avLst/>
            </a:prstTxWarp>
          </a:bodyPr>
          <a:lstStyle/>
          <a:p>
            <a:endParaRPr lang="en-US" dirty="0"/>
          </a:p>
        </p:txBody>
      </p:sp>
      <p:sp>
        <p:nvSpPr>
          <p:cNvPr id="9" name="Rectangle 8"/>
          <p:cNvSpPr/>
          <p:nvPr/>
        </p:nvSpPr>
        <p:spPr>
          <a:xfrm>
            <a:off x="76200" y="23939"/>
            <a:ext cx="2247900"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_tradnl" sz="800" b="0" i="0" u="none" strike="noStrike" kern="0" cap="none" spc="0" normalizeH="0" baseline="0" noProof="0" dirty="0" smtClean="0">
                <a:ln>
                  <a:noFill/>
                </a:ln>
                <a:solidFill>
                  <a:prstClr val="black"/>
                </a:solidFill>
                <a:effectLst/>
                <a:uLnTx/>
                <a:uFillTx/>
              </a:rPr>
              <a:t>Equivalencia de grado: 6.0</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Escala </a:t>
            </a:r>
            <a:r>
              <a:rPr kumimoji="0" lang="es-ES" sz="800" b="0" i="1" u="none" strike="noStrike" kern="0" cap="none" spc="0" normalizeH="0" baseline="0" noProof="0" dirty="0" err="1" smtClean="0">
                <a:ln>
                  <a:noFill/>
                </a:ln>
                <a:solidFill>
                  <a:prstClr val="black"/>
                </a:solidFill>
                <a:effectLst/>
                <a:uLnTx/>
                <a:uFillTx/>
              </a:rPr>
              <a:t>Lexile</a:t>
            </a:r>
            <a:r>
              <a:rPr kumimoji="0" lang="es-ES" sz="800" b="0" i="0" u="none" strike="noStrike" kern="0" cap="none" spc="0" normalizeH="0" baseline="0" noProof="0" dirty="0" smtClean="0">
                <a:ln>
                  <a:noFill/>
                </a:ln>
                <a:solidFill>
                  <a:prstClr val="black"/>
                </a:solidFill>
                <a:effectLst/>
                <a:uLnTx/>
                <a:uFillTx/>
              </a:rPr>
              <a:t>: </a:t>
            </a:r>
            <a:r>
              <a:rPr lang="es-ES" sz="800" kern="0" noProof="0" dirty="0" err="1" smtClean="0">
                <a:solidFill>
                  <a:prstClr val="black"/>
                </a:solidFill>
              </a:rPr>
              <a:t>820</a:t>
            </a:r>
            <a:r>
              <a:rPr kumimoji="0" lang="es-ES" sz="800" b="0" i="0" u="none" strike="noStrike" kern="0" cap="none" spc="0" normalizeH="0" baseline="0" noProof="0" dirty="0" err="1" smtClean="0">
                <a:ln>
                  <a:noFill/>
                </a:ln>
                <a:solidFill>
                  <a:prstClr val="black"/>
                </a:solidFill>
                <a:effectLst/>
                <a:uLnTx/>
                <a:uFillTx/>
              </a:rPr>
              <a:t>L</a:t>
            </a:r>
            <a:endParaRPr kumimoji="0" lang="es-ES" sz="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Promedio del largo de la oración: 12.03</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Promedio de la frecuencia de palabras: 3.50</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800" b="0" i="0" u="none" strike="noStrike" kern="0" cap="none" spc="0" normalizeH="0" baseline="0" noProof="0" dirty="0" smtClean="0">
                <a:ln>
                  <a:noFill/>
                </a:ln>
                <a:solidFill>
                  <a:prstClr val="black"/>
                </a:solidFill>
                <a:effectLst/>
                <a:uLnTx/>
                <a:uFillTx/>
              </a:rPr>
              <a:t>Número de palabras: 361</a:t>
            </a:r>
          </a:p>
          <a:p>
            <a:pPr marL="0" marR="0" lvl="0" indent="0" defTabSz="914400" eaLnBrk="1" fontAlgn="auto" latinLnBrk="0" hangingPunct="1">
              <a:lnSpc>
                <a:spcPct val="100000"/>
              </a:lnSpc>
              <a:spcBef>
                <a:spcPts val="0"/>
              </a:spcBef>
              <a:spcAft>
                <a:spcPts val="0"/>
              </a:spcAft>
              <a:buClrTx/>
              <a:buSzTx/>
              <a:buFontTx/>
              <a:buNone/>
              <a:tabLst/>
              <a:defRPr/>
            </a:pPr>
            <a:r>
              <a:rPr kumimoji="0" lang="x-none" sz="800" b="1" i="1" u="none" strike="noStrike" kern="0" cap="none" spc="0" normalizeH="0" baseline="0" noProof="0" dirty="0" smtClean="0">
                <a:ln>
                  <a:noFill/>
                </a:ln>
                <a:solidFill>
                  <a:prstClr val="black"/>
                </a:solidFill>
                <a:effectLst/>
                <a:uLnTx/>
                <a:uFillTx/>
              </a:rPr>
              <a:t>Nota: Basado en el texto original en inglés.</a:t>
            </a:r>
            <a:endParaRPr kumimoji="0" lang="es-ES_tradnl" sz="800" b="0" i="0" u="none" strike="noStrike" kern="0" cap="none" spc="0" normalizeH="0" baseline="0" noProof="0" dirty="0">
              <a:ln>
                <a:noFill/>
              </a:ln>
              <a:solidFill>
                <a:prstClr val="black"/>
              </a:solidFill>
              <a:effectLst/>
              <a:uLnTx/>
              <a:uFillTx/>
            </a:endParaRPr>
          </a:p>
        </p:txBody>
      </p:sp>
      <p:grpSp>
        <p:nvGrpSpPr>
          <p:cNvPr id="11" name="Group 10"/>
          <p:cNvGrpSpPr/>
          <p:nvPr/>
        </p:nvGrpSpPr>
        <p:grpSpPr>
          <a:xfrm>
            <a:off x="369607" y="845411"/>
            <a:ext cx="3162298" cy="1009650"/>
            <a:chOff x="369607" y="845411"/>
            <a:chExt cx="3162298" cy="1009650"/>
          </a:xfrm>
        </p:grpSpPr>
        <p:pic>
          <p:nvPicPr>
            <p:cNvPr id="5" name="Picture 4"/>
            <p:cNvPicPr>
              <a:picLocks noChangeAspect="1"/>
            </p:cNvPicPr>
            <p:nvPr/>
          </p:nvPicPr>
          <p:blipFill>
            <a:blip r:embed="rId2"/>
            <a:stretch>
              <a:fillRect/>
            </a:stretch>
          </p:blipFill>
          <p:spPr>
            <a:xfrm>
              <a:off x="369607" y="845411"/>
              <a:ext cx="3000375" cy="1009650"/>
            </a:xfrm>
            <a:prstGeom prst="rect">
              <a:avLst/>
            </a:prstGeom>
          </p:spPr>
        </p:pic>
        <p:sp>
          <p:nvSpPr>
            <p:cNvPr id="10" name="TextBox 9"/>
            <p:cNvSpPr txBox="1"/>
            <p:nvPr/>
          </p:nvSpPr>
          <p:spPr>
            <a:xfrm>
              <a:off x="433386" y="1427984"/>
              <a:ext cx="931219" cy="276999"/>
            </a:xfrm>
            <a:prstGeom prst="rect">
              <a:avLst/>
            </a:prstGeom>
            <a:noFill/>
          </p:spPr>
          <p:txBody>
            <a:bodyPr wrap="square" rtlCol="0">
              <a:spAutoFit/>
            </a:bodyPr>
            <a:lstStyle/>
            <a:p>
              <a:r>
                <a:rPr lang="es-MX" sz="1200" dirty="0" smtClean="0">
                  <a:solidFill>
                    <a:schemeClr val="accent1">
                      <a:lumMod val="50000"/>
                    </a:schemeClr>
                  </a:solidFill>
                  <a:latin typeface="Comic Sans MS" panose="030F0702030302020204" pitchFamily="66" charset="0"/>
                </a:rPr>
                <a:t>Elementos </a:t>
              </a:r>
              <a:endParaRPr lang="es-MX" sz="1050" dirty="0">
                <a:solidFill>
                  <a:schemeClr val="accent1">
                    <a:lumMod val="50000"/>
                  </a:schemeClr>
                </a:solidFill>
                <a:latin typeface="Comic Sans MS" panose="030F0702030302020204" pitchFamily="66" charset="0"/>
              </a:endParaRPr>
            </a:p>
          </p:txBody>
        </p:sp>
        <p:sp>
          <p:nvSpPr>
            <p:cNvPr id="14" name="TextBox 13"/>
            <p:cNvSpPr txBox="1"/>
            <p:nvPr/>
          </p:nvSpPr>
          <p:spPr>
            <a:xfrm>
              <a:off x="2438763" y="1427984"/>
              <a:ext cx="1093142" cy="292388"/>
            </a:xfrm>
            <a:prstGeom prst="rect">
              <a:avLst/>
            </a:prstGeom>
            <a:noFill/>
          </p:spPr>
          <p:txBody>
            <a:bodyPr wrap="square" rtlCol="0">
              <a:spAutoFit/>
            </a:bodyPr>
            <a:lstStyle/>
            <a:p>
              <a:r>
                <a:rPr lang="es-MX" sz="1300" dirty="0" smtClean="0">
                  <a:solidFill>
                    <a:schemeClr val="accent1">
                      <a:lumMod val="50000"/>
                    </a:schemeClr>
                  </a:solidFill>
                  <a:latin typeface="Comic Sans MS" panose="030F0702030302020204" pitchFamily="66" charset="0"/>
                </a:rPr>
                <a:t>Compuestos</a:t>
              </a:r>
              <a:endParaRPr lang="es-MX" sz="1300" dirty="0">
                <a:solidFill>
                  <a:schemeClr val="accent1">
                    <a:lumMod val="50000"/>
                  </a:schemeClr>
                </a:solidFill>
                <a:latin typeface="Comic Sans MS" panose="030F0702030302020204" pitchFamily="66" charset="0"/>
              </a:endParaRPr>
            </a:p>
          </p:txBody>
        </p:sp>
      </p:grpSp>
      <p:grpSp>
        <p:nvGrpSpPr>
          <p:cNvPr id="12" name="Group 11"/>
          <p:cNvGrpSpPr/>
          <p:nvPr/>
        </p:nvGrpSpPr>
        <p:grpSpPr>
          <a:xfrm>
            <a:off x="4924424" y="644669"/>
            <a:ext cx="2647950" cy="1022206"/>
            <a:chOff x="4924424" y="644669"/>
            <a:chExt cx="2647950" cy="1022206"/>
          </a:xfrm>
        </p:grpSpPr>
        <p:pic>
          <p:nvPicPr>
            <p:cNvPr id="8" name="Picture 7"/>
            <p:cNvPicPr>
              <a:picLocks noChangeAspect="1"/>
            </p:cNvPicPr>
            <p:nvPr/>
          </p:nvPicPr>
          <p:blipFill>
            <a:blip r:embed="rId3"/>
            <a:stretch>
              <a:fillRect/>
            </a:stretch>
          </p:blipFill>
          <p:spPr>
            <a:xfrm>
              <a:off x="4924424" y="685800"/>
              <a:ext cx="2647950" cy="981075"/>
            </a:xfrm>
            <a:prstGeom prst="rect">
              <a:avLst/>
            </a:prstGeom>
          </p:spPr>
        </p:pic>
        <p:sp>
          <p:nvSpPr>
            <p:cNvPr id="16" name="TextBox 15"/>
            <p:cNvSpPr txBox="1"/>
            <p:nvPr/>
          </p:nvSpPr>
          <p:spPr>
            <a:xfrm>
              <a:off x="4924424" y="654050"/>
              <a:ext cx="800099" cy="292388"/>
            </a:xfrm>
            <a:prstGeom prst="rect">
              <a:avLst/>
            </a:prstGeom>
            <a:noFill/>
          </p:spPr>
          <p:txBody>
            <a:bodyPr wrap="square" rtlCol="0">
              <a:spAutoFit/>
            </a:bodyPr>
            <a:lstStyle/>
            <a:p>
              <a:r>
                <a:rPr lang="es-MX" sz="1300" dirty="0" smtClean="0">
                  <a:solidFill>
                    <a:schemeClr val="accent1">
                      <a:lumMod val="50000"/>
                    </a:schemeClr>
                  </a:solidFill>
                  <a:latin typeface="Comic Sans MS" panose="030F0702030302020204" pitchFamily="66" charset="0"/>
                </a:rPr>
                <a:t>Átomos</a:t>
              </a:r>
              <a:endParaRPr lang="es-MX" sz="1300" dirty="0">
                <a:solidFill>
                  <a:schemeClr val="accent1">
                    <a:lumMod val="50000"/>
                  </a:schemeClr>
                </a:solidFill>
                <a:latin typeface="Comic Sans MS" panose="030F0702030302020204" pitchFamily="66" charset="0"/>
              </a:endParaRPr>
            </a:p>
          </p:txBody>
        </p:sp>
        <p:sp>
          <p:nvSpPr>
            <p:cNvPr id="17" name="TextBox 16"/>
            <p:cNvSpPr txBox="1"/>
            <p:nvPr/>
          </p:nvSpPr>
          <p:spPr>
            <a:xfrm>
              <a:off x="6638925" y="644669"/>
              <a:ext cx="933449" cy="292388"/>
            </a:xfrm>
            <a:prstGeom prst="rect">
              <a:avLst/>
            </a:prstGeom>
            <a:noFill/>
          </p:spPr>
          <p:txBody>
            <a:bodyPr wrap="square" rtlCol="0">
              <a:spAutoFit/>
            </a:bodyPr>
            <a:lstStyle/>
            <a:p>
              <a:r>
                <a:rPr lang="es-MX" sz="1300" dirty="0" smtClean="0">
                  <a:solidFill>
                    <a:schemeClr val="accent1">
                      <a:lumMod val="50000"/>
                    </a:schemeClr>
                  </a:solidFill>
                  <a:latin typeface="Comic Sans MS" panose="030F0702030302020204" pitchFamily="66" charset="0"/>
                </a:rPr>
                <a:t>Moléculas</a:t>
              </a:r>
              <a:endParaRPr lang="es-MX" sz="1300" dirty="0">
                <a:solidFill>
                  <a:schemeClr val="accent1">
                    <a:lumMod val="50000"/>
                  </a:schemeClr>
                </a:solidFill>
                <a:latin typeface="Comic Sans MS" panose="030F0702030302020204" pitchFamily="66" charset="0"/>
              </a:endParaRPr>
            </a:p>
          </p:txBody>
        </p:sp>
      </p:grpSp>
      <p:sp>
        <p:nvSpPr>
          <p:cNvPr id="18" name="TextBox 17"/>
          <p:cNvSpPr txBox="1"/>
          <p:nvPr/>
        </p:nvSpPr>
        <p:spPr>
          <a:xfrm>
            <a:off x="5779802" y="1180959"/>
            <a:ext cx="1078198" cy="369332"/>
          </a:xfrm>
          <a:prstGeom prst="rect">
            <a:avLst/>
          </a:prstGeom>
          <a:noFill/>
        </p:spPr>
        <p:txBody>
          <a:bodyPr wrap="square" rtlCol="0">
            <a:spAutoFit/>
          </a:bodyPr>
          <a:lstStyle/>
          <a:p>
            <a:r>
              <a:rPr lang="es-MX" sz="1800" b="1" dirty="0" smtClean="0">
                <a:solidFill>
                  <a:schemeClr val="accent1">
                    <a:lumMod val="50000"/>
                  </a:schemeClr>
                </a:solidFill>
                <a:latin typeface="Comic Sans MS" panose="030F0702030302020204" pitchFamily="66" charset="0"/>
              </a:rPr>
              <a:t>Materia</a:t>
            </a:r>
            <a:endParaRPr lang="es-MX" sz="1300" b="1" dirty="0">
              <a:solidFill>
                <a:schemeClr val="accent1">
                  <a:lumMod val="50000"/>
                </a:schemeClr>
              </a:solidFill>
              <a:latin typeface="Comic Sans MS" panose="030F0702030302020204" pitchFamily="66" charset="0"/>
            </a:endParaRPr>
          </a:p>
        </p:txBody>
      </p:sp>
      <p:sp>
        <p:nvSpPr>
          <p:cNvPr id="7" name="Rectangle 6"/>
          <p:cNvSpPr/>
          <p:nvPr/>
        </p:nvSpPr>
        <p:spPr>
          <a:xfrm>
            <a:off x="404811" y="558800"/>
            <a:ext cx="7205663" cy="9115172"/>
          </a:xfrm>
          <a:prstGeom prst="rect">
            <a:avLst/>
          </a:prstGeom>
        </p:spPr>
        <p:txBody>
          <a:bodyPr wrap="square" lIns="96378" tIns="48189" rIns="96378" bIns="48189">
            <a:spAutoFit/>
          </a:bodyPr>
          <a:lstStyle/>
          <a:p>
            <a:pPr algn="ctr"/>
            <a:r>
              <a:rPr lang="en-US" i="1" dirty="0" smtClean="0"/>
              <a:t>    ¡Es </a:t>
            </a:r>
            <a:r>
              <a:rPr lang="en-US" i="1" dirty="0"/>
              <a:t>e</a:t>
            </a:r>
            <a:r>
              <a:rPr lang="en-US" i="1" dirty="0" smtClean="0"/>
              <a:t>lemental</a:t>
            </a:r>
            <a:r>
              <a:rPr lang="en-US" i="1" dirty="0"/>
              <a:t>!</a:t>
            </a:r>
          </a:p>
          <a:p>
            <a:r>
              <a:rPr lang="en-US" sz="1300" b="1" dirty="0"/>
              <a:t> </a:t>
            </a:r>
          </a:p>
          <a:p>
            <a:endParaRPr lang="en-US" sz="1300" dirty="0"/>
          </a:p>
          <a:p>
            <a:endParaRPr lang="en-US" sz="1300" dirty="0"/>
          </a:p>
          <a:p>
            <a:endParaRPr lang="es-MX" sz="900" dirty="0" smtClean="0"/>
          </a:p>
          <a:p>
            <a:endParaRPr lang="es-MX" sz="800" dirty="0" smtClean="0"/>
          </a:p>
          <a:p>
            <a:r>
              <a:rPr lang="es-MX" sz="1300" dirty="0" smtClean="0"/>
              <a:t>Todas las “cosas” a nuestro alrededor que ocupan espacio se llaman materia. La materia está compuesta de elementos. Un elemento no puede ser químicamente separado para formar alguna otra sustancia.  Los elementos están hechos de partes microscópicas llamadas átomos. </a:t>
            </a:r>
          </a:p>
          <a:p>
            <a:endParaRPr lang="es-MX" sz="1300" dirty="0" smtClean="0"/>
          </a:p>
          <a:p>
            <a:r>
              <a:rPr lang="es-MX" sz="1300" dirty="0" smtClean="0"/>
              <a:t>Estos átomos contienen todas las propiedades del elemento. Una propiedad es una  característica. ¿Cómo se puede experimentar al elemento con los sentidos? ¿Cómo se ve, se siente, cómo sabe, cómo suena, o a qué huele? ¿Cómo reacciona bajo ciertas condiciones? ¿Cómo reacciona cuando es mezclado con otros elementos? </a:t>
            </a:r>
          </a:p>
          <a:p>
            <a:endParaRPr lang="es-MX" sz="1300" dirty="0" smtClean="0"/>
          </a:p>
          <a:p>
            <a:r>
              <a:rPr lang="es-MX" sz="1300" dirty="0" smtClean="0"/>
              <a:t>Cuando contestas estas preguntas, estás describiendo las propiedades de un elemento. Los átomos se juntan para formar elementos. Entonces, esos elementos se unen para formar la materia. El tipo de átomo que se conecta y la manera de cómo se unen determina las propiedades que tiene cada elemento. Todo el proceso es cómo edificar algo con bloques que se conectan. </a:t>
            </a:r>
          </a:p>
          <a:p>
            <a:r>
              <a:rPr lang="es-MX" sz="1300" dirty="0" smtClean="0"/>
              <a:t> </a:t>
            </a:r>
          </a:p>
          <a:p>
            <a:r>
              <a:rPr lang="es-MX" sz="1300" dirty="0" smtClean="0"/>
              <a:t>A principios de los estudios científicos, los científicos empezaron a escribir lo que estaban observando sobre los elementos. Probablemente había muchas maneras diferentes de escribir todo como </a:t>
            </a:r>
            <a:r>
              <a:rPr lang="es-MX" sz="1300" dirty="0"/>
              <a:t>lo </a:t>
            </a:r>
            <a:r>
              <a:rPr lang="es-MX" sz="1300" dirty="0" smtClean="0"/>
              <a:t>había de cantidad de personas. ¡Solo piensa en la diferencia que hay entre la manera en que tú y tus amigos toman notas en clase! </a:t>
            </a:r>
          </a:p>
          <a:p>
            <a:endParaRPr lang="es-MX" sz="1300" dirty="0" smtClean="0"/>
          </a:p>
          <a:p>
            <a:r>
              <a:rPr lang="es-MX" sz="1300" dirty="0" smtClean="0"/>
              <a:t>Era difícil para los científicos compartir información y  seguir desarrollando los estudios de otros.  La información tenía que organizarse de una forma estándar que todos los científicos pudieran utilizar. Por supuesto, hubieron cambios y ajustes a través del tiempo, pero finalmente nos crearon una tabla llamada la tabla periódica, como resultado. </a:t>
            </a:r>
          </a:p>
          <a:p>
            <a:endParaRPr lang="es-MX" sz="1300" dirty="0" smtClean="0"/>
          </a:p>
          <a:p>
            <a:r>
              <a:rPr lang="es-MX" sz="1300" dirty="0"/>
              <a:t>E</a:t>
            </a:r>
            <a:r>
              <a:rPr lang="es-MX" sz="1300" dirty="0" smtClean="0"/>
              <a:t>n 1869, un químico ruso Dimitri Mendeleyev organizó todos los elementos conocidos basándose en sus propiedades y el número de proteínas (partículas con carga positiva) encontradas en un átomo de cada elemento. Mendeleyev notó un patrón en estos números y ¡hasta pudo utilizar el patrón para predecir futuros elementos antes de que los científicos los descubrieran!</a:t>
            </a:r>
          </a:p>
          <a:p>
            <a:r>
              <a:rPr lang="es-MX" sz="1300" dirty="0" smtClean="0"/>
              <a:t> </a:t>
            </a:r>
          </a:p>
          <a:p>
            <a:r>
              <a:rPr lang="es-MX" sz="1300" dirty="0" smtClean="0"/>
              <a:t>Hoy, conocemos como unos 100 elementos diferentes. Hay 18 elementos que se encuentran en cantidades mayores en la </a:t>
            </a:r>
            <a:r>
              <a:rPr lang="es-MX" sz="1300" dirty="0"/>
              <a:t>T</a:t>
            </a:r>
            <a:r>
              <a:rPr lang="es-MX" sz="1300" dirty="0" smtClean="0"/>
              <a:t>ierra. Probablemente haz escuchado los nombres de estos antes: Hidrógeno, Helio, Litio, Berilio, Boro, Carbón, Nitrógeno, Oxígeno, Fluorina, Neón, Sodio, Magnesio, Aluminio, Silicón, Fósforo, Sulfuro, Colorina y Argón. Cuando se trata de los bloques edificadores de la materia, ¡Es elemental!</a:t>
            </a:r>
          </a:p>
          <a:p>
            <a:endParaRPr lang="es-MX" sz="1300" dirty="0" smtClean="0"/>
          </a:p>
          <a:p>
            <a:r>
              <a:rPr lang="es-MX" sz="1100" dirty="0" smtClean="0">
                <a:hlinkClick r:id="rId4"/>
              </a:rPr>
              <a:t>http://www.pbslearningmedia.org/asset/lsps07_int_naturematter/</a:t>
            </a:r>
            <a:endParaRPr lang="es-MX" sz="1100" dirty="0" smtClean="0"/>
          </a:p>
          <a:p>
            <a:endParaRPr lang="en-US" sz="1300" dirty="0"/>
          </a:p>
          <a:p>
            <a:endParaRPr lang="en-US" sz="1300" dirty="0"/>
          </a:p>
          <a:p>
            <a:r>
              <a:rPr lang="en-US" sz="1300" dirty="0"/>
              <a:t> </a:t>
            </a:r>
          </a:p>
        </p:txBody>
      </p:sp>
      <p:sp>
        <p:nvSpPr>
          <p:cNvPr id="15"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820687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7" name="Rectangle 6"/>
          <p:cNvSpPr/>
          <p:nvPr/>
        </p:nvSpPr>
        <p:spPr>
          <a:xfrm>
            <a:off x="685800" y="1139562"/>
            <a:ext cx="6400799" cy="3765418"/>
          </a:xfrm>
          <a:prstGeom prst="rect">
            <a:avLst/>
          </a:prstGeom>
        </p:spPr>
        <p:txBody>
          <a:bodyPr wrap="square" lIns="101881" tIns="50941" rIns="101881" bIns="50941">
            <a:spAutoFit/>
          </a:bodyPr>
          <a:lstStyle/>
          <a:p>
            <a:pPr marL="403136" indent="-342900">
              <a:buAutoNum type="arabicPeriod"/>
            </a:pPr>
            <a:r>
              <a:rPr lang="es-MX" sz="1400" b="1" dirty="0" smtClean="0">
                <a:latin typeface="Helvetica" pitchFamily="34" charset="0"/>
                <a:cs typeface="Helvetica" pitchFamily="34" charset="0"/>
              </a:rPr>
              <a:t>¿Cómo es diferente la manera de pensar de Avery sobre la materia al principio del cuento en comparación a su manera de pensar al final?</a:t>
            </a:r>
          </a:p>
          <a:p>
            <a:pPr marL="403136" indent="-342900">
              <a:buAutoNum type="arabi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Avery entró a la escuela soñando sobre la feria de ciencias y al final se había ganado la cinta de primer lugar.</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Avery aprendió que la materia se divide en cuatro grupos: líquidos, solidos, gases y plasmas.</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Avery no pensó que ella sabía mucho sobre la materia y al final ella sabía mucho más de lo que pensó.</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Avery estaba recopilando información en el salón de clases y estaba compartiendo lo que había aprendido en la feria de ciencias. </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p:txBody>
      </p:sp>
      <p:cxnSp>
        <p:nvCxnSpPr>
          <p:cNvPr id="10" name="Straight Connector 9"/>
          <p:cNvCxnSpPr/>
          <p:nvPr/>
        </p:nvCxnSpPr>
        <p:spPr>
          <a:xfrm>
            <a:off x="485775" y="5257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1" y="5606631"/>
            <a:ext cx="6400798" cy="3119087"/>
          </a:xfrm>
          <a:prstGeom prst="rect">
            <a:avLst/>
          </a:prstGeom>
        </p:spPr>
        <p:txBody>
          <a:bodyPr wrap="square" lIns="101881" tIns="50941" rIns="101881" bIns="50941">
            <a:spAutoFit/>
          </a:bodyPr>
          <a:lstStyle/>
          <a:p>
            <a:pPr marL="403136" indent="-342900">
              <a:buAutoNum type="arabicPeriod" startAt="2"/>
            </a:pPr>
            <a:r>
              <a:rPr lang="es-MX" sz="1400" b="1" dirty="0" smtClean="0">
                <a:latin typeface="Helvetica" pitchFamily="34" charset="0"/>
                <a:cs typeface="Helvetica" pitchFamily="34" charset="0"/>
              </a:rPr>
              <a:t>¿Cómo contribuyó la información que la maestra dio en </a:t>
            </a:r>
            <a:r>
              <a:rPr lang="es-MX" sz="1400" b="1" dirty="0">
                <a:latin typeface="Helvetica" pitchFamily="34" charset="0"/>
                <a:cs typeface="Helvetica" pitchFamily="34" charset="0"/>
              </a:rPr>
              <a:t>la lección al éxito de Avery en la feria de ciencias?</a:t>
            </a:r>
            <a:endParaRPr lang="es-MX" sz="1400" b="1" dirty="0" smtClean="0">
              <a:latin typeface="Helvetica" pitchFamily="34" charset="0"/>
              <a:cs typeface="Helvetica" pitchFamily="34" charset="0"/>
            </a:endParaRPr>
          </a:p>
          <a:p>
            <a:pPr marL="403136" indent="-342900">
              <a:buAutoNum type="arabicPeriod" startAt="2"/>
            </a:pPr>
            <a:endParaRPr lang="es-MX" sz="1400" b="1" dirty="0" smtClean="0">
              <a:latin typeface="Helvetica" pitchFamily="34" charset="0"/>
              <a:cs typeface="Helvetica" pitchFamily="34" charset="0"/>
            </a:endParaRPr>
          </a:p>
          <a:p>
            <a:pPr marL="746125" indent="-349250">
              <a:buFont typeface="+mj-lt"/>
              <a:buAutoNum type="alphaUcPeriod"/>
            </a:pPr>
            <a:r>
              <a:rPr lang="es-MX" sz="1400" dirty="0" smtClean="0">
                <a:latin typeface="Helvetica" pitchFamily="34" charset="0"/>
                <a:cs typeface="Helvetica" pitchFamily="34" charset="0"/>
              </a:rPr>
              <a:t>Avery y su papá pudieron utilizar la información que ella aprendió sobre plasma en el proyecto de su pecera. </a:t>
            </a:r>
          </a:p>
          <a:p>
            <a:pPr marL="746125" indent="-349250">
              <a:buFont typeface="+mj-lt"/>
              <a:buAutoNum type="alphaUcPeriod"/>
            </a:pPr>
            <a:endParaRPr lang="es-MX" sz="1400" dirty="0" smtClean="0">
              <a:latin typeface="Helvetica" pitchFamily="34" charset="0"/>
              <a:cs typeface="Helvetica" pitchFamily="34" charset="0"/>
            </a:endParaRPr>
          </a:p>
          <a:p>
            <a:pPr marL="746125" indent="-349250">
              <a:buFont typeface="+mj-lt"/>
              <a:buAutoNum type="alphaUcPeriod"/>
            </a:pPr>
            <a:r>
              <a:rPr lang="es-MX" sz="1400" dirty="0" smtClean="0">
                <a:latin typeface="Helvetica" pitchFamily="34" charset="0"/>
                <a:cs typeface="Helvetica" pitchFamily="34" charset="0"/>
              </a:rPr>
              <a:t>Lo que Avery aprendió en la lección de ciencias la ayudó a ganar la cinta de primer lugar en la feria de ciencias. </a:t>
            </a:r>
          </a:p>
          <a:p>
            <a:pPr marL="746125" indent="-349250">
              <a:buFont typeface="+mj-lt"/>
              <a:buAutoNum type="alphaUcPeriod"/>
            </a:pPr>
            <a:endParaRPr lang="es-MX" sz="1400" dirty="0" smtClean="0">
              <a:latin typeface="Helvetica" pitchFamily="34" charset="0"/>
              <a:cs typeface="Helvetica" pitchFamily="34" charset="0"/>
            </a:endParaRPr>
          </a:p>
          <a:p>
            <a:pPr marL="746125" indent="-349250">
              <a:buFont typeface="+mj-lt"/>
              <a:buAutoNum type="alphaUcPeriod"/>
            </a:pPr>
            <a:r>
              <a:rPr lang="es-MX" sz="1400" dirty="0" smtClean="0">
                <a:latin typeface="Helvetica" pitchFamily="34" charset="0"/>
                <a:cs typeface="Helvetica" pitchFamily="34" charset="0"/>
              </a:rPr>
              <a:t>Avery estaba tan confundida sobre las moléculas, los átomos, los líquidos y los gases que no se ganó la cinta grande de primer lugar.</a:t>
            </a:r>
          </a:p>
          <a:p>
            <a:pPr marL="746125" indent="-349250">
              <a:buFont typeface="+mj-lt"/>
              <a:buAutoNum type="alphaUcPeriod"/>
            </a:pPr>
            <a:endParaRPr lang="es-MX" sz="1400" dirty="0" smtClean="0">
              <a:latin typeface="Helvetica" pitchFamily="34" charset="0"/>
              <a:cs typeface="Helvetica" pitchFamily="34" charset="0"/>
            </a:endParaRPr>
          </a:p>
          <a:p>
            <a:pPr marL="746125" indent="-349250">
              <a:buFont typeface="+mj-lt"/>
              <a:buAutoNum type="alphaUcPeriod"/>
            </a:pPr>
            <a:r>
              <a:rPr lang="es-MX" sz="1400" dirty="0" smtClean="0">
                <a:latin typeface="Helvetica" pitchFamily="34" charset="0"/>
                <a:cs typeface="Helvetica" pitchFamily="34" charset="0"/>
              </a:rPr>
              <a:t>La información sobre los sólidos, líquidos y gases ayudaron a Avery a tener éxito en su proyecto en la feria de ciencias.</a:t>
            </a:r>
            <a:endParaRPr lang="es-MX" sz="1400" dirty="0">
              <a:latin typeface="Helvetica" pitchFamily="34" charset="0"/>
              <a:cs typeface="Helvetica" pitchFamily="34" charset="0"/>
            </a:endParaRPr>
          </a:p>
        </p:txBody>
      </p:sp>
      <p:grpSp>
        <p:nvGrpSpPr>
          <p:cNvPr id="3" name="Group 2"/>
          <p:cNvGrpSpPr/>
          <p:nvPr/>
        </p:nvGrpSpPr>
        <p:grpSpPr>
          <a:xfrm>
            <a:off x="795142" y="6248400"/>
            <a:ext cx="260910" cy="2220686"/>
            <a:chOff x="1043361" y="6307521"/>
            <a:chExt cx="260910" cy="2220686"/>
          </a:xfrm>
        </p:grpSpPr>
        <p:sp>
          <p:nvSpPr>
            <p:cNvPr id="30" name="Oval 29"/>
            <p:cNvSpPr/>
            <p:nvPr/>
          </p:nvSpPr>
          <p:spPr>
            <a:xfrm>
              <a:off x="1043361" y="76168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043361" y="63075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043361" y="70296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061383" y="82887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1815312179"/>
              </p:ext>
            </p:extLst>
          </p:nvPr>
        </p:nvGraphicFramePr>
        <p:xfrm>
          <a:off x="5181600" y="4893547"/>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a:t>
                      </a:r>
                      <a:r>
                        <a:rPr lang="en-US" sz="800" b="1" dirty="0" err="1" smtClean="0">
                          <a:solidFill>
                            <a:srgbClr val="000000"/>
                          </a:solidFill>
                          <a:latin typeface="+mn-lt"/>
                          <a:ea typeface="Times New Roman"/>
                          <a:cs typeface="Times New Roman"/>
                        </a:rPr>
                        <a:t>RL.5.3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b="0" dirty="0" smtClean="0">
                          <a:latin typeface="+mn-lt"/>
                          <a:ea typeface="Calibri"/>
                          <a:cs typeface="Times New Roman"/>
                        </a:rPr>
                        <a:t>Comparan y contrastan dos o más personajes, ambiente/escenarios o acontecimientos en un cuento u obra de teatro, basándose en detalles específicos del texto (ejemplo: cómo interactúan los personajes).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 name="Group 1"/>
          <p:cNvGrpSpPr/>
          <p:nvPr/>
        </p:nvGrpSpPr>
        <p:grpSpPr>
          <a:xfrm>
            <a:off x="786934" y="2006732"/>
            <a:ext cx="269118" cy="2189715"/>
            <a:chOff x="1138104" y="1814631"/>
            <a:chExt cx="269118" cy="2189715"/>
          </a:xfrm>
        </p:grpSpPr>
        <p:sp>
          <p:nvSpPr>
            <p:cNvPr id="13" name="Oval 12"/>
            <p:cNvSpPr/>
            <p:nvPr/>
          </p:nvSpPr>
          <p:spPr>
            <a:xfrm>
              <a:off x="1164334" y="37648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1146312" y="18146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138104" y="31091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146312" y="24678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025469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7" name="Rectangle 6"/>
          <p:cNvSpPr/>
          <p:nvPr/>
        </p:nvSpPr>
        <p:spPr>
          <a:xfrm>
            <a:off x="693970" y="661406"/>
            <a:ext cx="6392630" cy="3119087"/>
          </a:xfrm>
          <a:prstGeom prst="rect">
            <a:avLst/>
          </a:prstGeom>
        </p:spPr>
        <p:txBody>
          <a:bodyPr wrap="square" lIns="101881" tIns="50941" rIns="101881" bIns="50941">
            <a:spAutoFit/>
          </a:bodyPr>
          <a:lstStyle/>
          <a:p>
            <a:pPr marL="346075" indent="-346075">
              <a:buAutoNum type="arabicPeriod" startAt="3"/>
            </a:pPr>
            <a:r>
              <a:rPr lang="es-MX" sz="1400" b="1" dirty="0" smtClean="0">
                <a:latin typeface="Helvetica" pitchFamily="34" charset="0"/>
                <a:cs typeface="Helvetica" pitchFamily="34" charset="0"/>
              </a:rPr>
              <a:t>¿Cómo muestra el autor los diferentes sentimientos de Avery en el cuento? Selecciona las dos mejores respuestas.</a:t>
            </a:r>
          </a:p>
          <a:p>
            <a:pPr marL="346075" indent="-346075">
              <a:buAutoNum type="arabicPeriod" startAt="3"/>
            </a:pPr>
            <a:endParaRPr lang="es-MX" sz="1400" dirty="0" smtClean="0">
              <a:latin typeface="Helvetica" pitchFamily="34" charset="0"/>
              <a:cs typeface="Helvetica" pitchFamily="34" charset="0"/>
            </a:endParaRPr>
          </a:p>
          <a:p>
            <a:pPr marL="628650" indent="-287338">
              <a:buFont typeface="+mj-lt"/>
              <a:buAutoNum type="alphaUcPeriod"/>
            </a:pPr>
            <a:r>
              <a:rPr lang="es-MX" sz="1400" dirty="0" smtClean="0">
                <a:latin typeface="Helvetica" pitchFamily="34" charset="0"/>
                <a:cs typeface="Helvetica" pitchFamily="34" charset="0"/>
              </a:rPr>
              <a:t>El narrador describe a  Avery sintiéndose emocionada al principio y segura de sí misma al final. </a:t>
            </a:r>
          </a:p>
          <a:p>
            <a:pPr marL="628650" indent="-287338">
              <a:buFont typeface="+mj-lt"/>
              <a:buAutoNum type="alphaUcPeriod"/>
            </a:pPr>
            <a:endParaRPr lang="es-MX" sz="1400" dirty="0" smtClean="0">
              <a:latin typeface="Helvetica" pitchFamily="34" charset="0"/>
              <a:cs typeface="Helvetica" pitchFamily="34" charset="0"/>
            </a:endParaRPr>
          </a:p>
          <a:p>
            <a:pPr marL="628650" indent="-287338">
              <a:buFont typeface="+mj-lt"/>
              <a:buAutoNum type="alphaUcPeriod"/>
            </a:pPr>
            <a:r>
              <a:rPr lang="es-MX" sz="1400" dirty="0" smtClean="0">
                <a:latin typeface="Helvetica" pitchFamily="34" charset="0"/>
                <a:cs typeface="Helvetica" pitchFamily="34" charset="0"/>
              </a:rPr>
              <a:t>Avery </a:t>
            </a:r>
            <a:r>
              <a:rPr lang="es-MX" sz="1400" dirty="0">
                <a:latin typeface="Helvetica" pitchFamily="34" charset="0"/>
                <a:cs typeface="Helvetica" pitchFamily="34" charset="0"/>
              </a:rPr>
              <a:t> </a:t>
            </a:r>
            <a:r>
              <a:rPr lang="es-MX" sz="1400" dirty="0" smtClean="0">
                <a:latin typeface="Helvetica" pitchFamily="34" charset="0"/>
                <a:cs typeface="Helvetica" pitchFamily="34" charset="0"/>
              </a:rPr>
              <a:t>siente emoción porque quiere ganarse la cinta de primer lugar y se enoja cuando no se lo gana. </a:t>
            </a:r>
          </a:p>
          <a:p>
            <a:pPr marL="628650" indent="-287338">
              <a:buFont typeface="+mj-lt"/>
              <a:buAutoNum type="alphaUcPeriod"/>
            </a:pPr>
            <a:endParaRPr lang="es-MX" sz="1400" dirty="0" smtClean="0">
              <a:latin typeface="Helvetica" pitchFamily="34" charset="0"/>
              <a:cs typeface="Helvetica" pitchFamily="34" charset="0"/>
            </a:endParaRPr>
          </a:p>
          <a:p>
            <a:pPr marL="628650" indent="-287338">
              <a:buFont typeface="+mj-lt"/>
              <a:buAutoNum type="alphaUcPeriod"/>
            </a:pPr>
            <a:r>
              <a:rPr lang="es-MX" sz="1400" dirty="0" smtClean="0">
                <a:latin typeface="Helvetica" pitchFamily="34" charset="0"/>
                <a:cs typeface="Helvetica" pitchFamily="34" charset="0"/>
              </a:rPr>
              <a:t>Después de aprender sobre la materia, Avery está preocupada y confundida acerca de la idea para su proyecto. </a:t>
            </a:r>
          </a:p>
          <a:p>
            <a:pPr marL="628650" indent="-287338">
              <a:buFont typeface="+mj-lt"/>
              <a:buAutoNum type="alphaUcPeriod"/>
            </a:pPr>
            <a:endParaRPr lang="es-MX" sz="1400" dirty="0" smtClean="0">
              <a:latin typeface="Helvetica" pitchFamily="34" charset="0"/>
              <a:cs typeface="Helvetica" pitchFamily="34" charset="0"/>
            </a:endParaRPr>
          </a:p>
          <a:p>
            <a:pPr marL="628650" indent="-287338">
              <a:buFont typeface="+mj-lt"/>
              <a:buAutoNum type="alphaUcPeriod"/>
            </a:pPr>
            <a:r>
              <a:rPr lang="es-MX" sz="1400" dirty="0" smtClean="0">
                <a:latin typeface="Helvetica" pitchFamily="34" charset="0"/>
                <a:cs typeface="Helvetica" pitchFamily="34" charset="0"/>
              </a:rPr>
              <a:t>La feria de ciencias fue emocionante y ocupado con todo el mundo acarreando sus proyectos a la escuela.</a:t>
            </a:r>
            <a:endParaRPr lang="es-MX" sz="14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62000" y="1355790"/>
            <a:ext cx="242888" cy="2129708"/>
            <a:chOff x="838752" y="1359058"/>
            <a:chExt cx="242888" cy="2129708"/>
          </a:xfrm>
        </p:grpSpPr>
        <p:sp>
          <p:nvSpPr>
            <p:cNvPr id="11" name="Oval 10"/>
            <p:cNvSpPr/>
            <p:nvPr/>
          </p:nvSpPr>
          <p:spPr>
            <a:xfrm>
              <a:off x="838752" y="13590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38752" y="25729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38752" y="32492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38752" y="19419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691763" y="5186627"/>
            <a:ext cx="6394837" cy="3334531"/>
          </a:xfrm>
          <a:prstGeom prst="rect">
            <a:avLst/>
          </a:prstGeom>
        </p:spPr>
        <p:txBody>
          <a:bodyPr wrap="square" lIns="101881" tIns="50941" rIns="101881" bIns="50941">
            <a:spAutoFit/>
          </a:bodyPr>
          <a:lstStyle/>
          <a:p>
            <a:pPr marL="403225" indent="-342900">
              <a:buAutoNum type="arabicPeriod" startAt="4"/>
            </a:pPr>
            <a:r>
              <a:rPr lang="es-MX" sz="1400" b="1" dirty="0" smtClean="0">
                <a:latin typeface="Helvetica" pitchFamily="34" charset="0"/>
                <a:cs typeface="Helvetica" pitchFamily="34" charset="0"/>
              </a:rPr>
              <a:t>¿Cuál es la razón más probable por la que el narrador indicó que  Avery  ganó el premio por el ejemplo más sorprendente del estado de la materia? </a:t>
            </a:r>
          </a:p>
          <a:p>
            <a:pPr marL="60325"/>
            <a:endParaRPr lang="es-MX" sz="1400" b="1" dirty="0" smtClean="0">
              <a:latin typeface="Helvetica" pitchFamily="34" charset="0"/>
              <a:cs typeface="Helvetica" pitchFamily="34" charset="0"/>
            </a:endParaRPr>
          </a:p>
          <a:p>
            <a:pPr marL="628650" indent="-287338">
              <a:buAutoNum type="alphaUcPeriod"/>
            </a:pPr>
            <a:r>
              <a:rPr lang="es-MX" sz="1400" dirty="0" smtClean="0">
                <a:latin typeface="Helvetica" pitchFamily="34" charset="0"/>
                <a:cs typeface="Helvetica" pitchFamily="34" charset="0"/>
              </a:rPr>
              <a:t>Avery había soñado con ganar la cinta de primer lugar por su proyecto desde el principio.</a:t>
            </a:r>
          </a:p>
          <a:p>
            <a:pPr marL="628650" indent="-287338">
              <a:buAutoNum type="alphaUcPeriod"/>
            </a:pPr>
            <a:endParaRPr lang="es-MX" sz="1400" dirty="0" smtClean="0">
              <a:latin typeface="Helvetica" pitchFamily="34" charset="0"/>
              <a:cs typeface="Helvetica" pitchFamily="34" charset="0"/>
            </a:endParaRPr>
          </a:p>
          <a:p>
            <a:pPr marL="628650" indent="-287338">
              <a:buAutoNum type="alphaUcPeriod"/>
            </a:pPr>
            <a:r>
              <a:rPr lang="es-MX" sz="1400" dirty="0" smtClean="0">
                <a:latin typeface="Helvetica" pitchFamily="34" charset="0"/>
                <a:cs typeface="Helvetica" pitchFamily="34" charset="0"/>
              </a:rPr>
              <a:t>Aunque no ganó la cinta de primer lugar, Avery recibió reconocimiento por su ejemplo inusual del uso del gas. </a:t>
            </a:r>
          </a:p>
          <a:p>
            <a:pPr marL="628650" indent="-287338">
              <a:buAutoNum type="alphaUcPeriod"/>
            </a:pPr>
            <a:endParaRPr lang="es-MX" sz="1400" dirty="0" smtClean="0">
              <a:latin typeface="Helvetica" pitchFamily="34" charset="0"/>
              <a:cs typeface="Helvetica" pitchFamily="34" charset="0"/>
            </a:endParaRPr>
          </a:p>
          <a:p>
            <a:pPr marL="628650" indent="-287338">
              <a:buAutoNum type="alphaUcPeriod"/>
            </a:pPr>
            <a:r>
              <a:rPr lang="es-MX" sz="1400" dirty="0">
                <a:latin typeface="Helvetica" pitchFamily="34" charset="0"/>
                <a:cs typeface="Helvetica" pitchFamily="34" charset="0"/>
              </a:rPr>
              <a:t>E</a:t>
            </a:r>
            <a:r>
              <a:rPr lang="es-MX" sz="1400" dirty="0" smtClean="0">
                <a:latin typeface="Helvetica" pitchFamily="34" charset="0"/>
                <a:cs typeface="Helvetica" pitchFamily="34" charset="0"/>
              </a:rPr>
              <a:t>l narrador quería mostrar que si te esfuerzas bastante ganarás un premio.</a:t>
            </a:r>
          </a:p>
          <a:p>
            <a:pPr marL="628650" indent="-287338">
              <a:buAutoNum type="alphaUcPeriod"/>
            </a:pPr>
            <a:endParaRPr lang="es-MX" sz="1400" dirty="0" smtClean="0">
              <a:latin typeface="Helvetica" pitchFamily="34" charset="0"/>
              <a:cs typeface="Helvetica" pitchFamily="34" charset="0"/>
            </a:endParaRPr>
          </a:p>
          <a:p>
            <a:pPr marL="628650" indent="-287338">
              <a:buAutoNum type="alphaUcPeriod"/>
            </a:pPr>
            <a:r>
              <a:rPr lang="es-MX" sz="1400" dirty="0" smtClean="0">
                <a:latin typeface="Helvetica" pitchFamily="34" charset="0"/>
                <a:cs typeface="Helvetica" pitchFamily="34" charset="0"/>
              </a:rPr>
              <a:t>Si piensas en tu idea un poquito más puedes ganar el premio del ejemplo más sorprendente.</a:t>
            </a:r>
            <a:endParaRPr lang="es-MX" sz="1400" dirty="0">
              <a:latin typeface="Helvetica" pitchFamily="34" charset="0"/>
              <a:cs typeface="Helvetica" pitchFamily="34" charset="0"/>
            </a:endParaRPr>
          </a:p>
        </p:txBody>
      </p:sp>
      <p:grpSp>
        <p:nvGrpSpPr>
          <p:cNvPr id="3" name="Group 2"/>
          <p:cNvGrpSpPr/>
          <p:nvPr/>
        </p:nvGrpSpPr>
        <p:grpSpPr>
          <a:xfrm>
            <a:off x="760780" y="6096000"/>
            <a:ext cx="244108" cy="2131738"/>
            <a:chOff x="823803" y="6087214"/>
            <a:chExt cx="244108" cy="2131738"/>
          </a:xfrm>
        </p:grpSpPr>
        <p:sp>
          <p:nvSpPr>
            <p:cNvPr id="30" name="Oval 29"/>
            <p:cNvSpPr/>
            <p:nvPr/>
          </p:nvSpPr>
          <p:spPr>
            <a:xfrm>
              <a:off x="825023" y="79794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23803" y="67247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25023" y="735571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23803" y="60872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2883775320"/>
              </p:ext>
            </p:extLst>
          </p:nvPr>
        </p:nvGraphicFramePr>
        <p:xfrm>
          <a:off x="5105400" y="4387271"/>
          <a:ext cx="2094960" cy="518160"/>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b="0" dirty="0" smtClean="0">
                          <a:latin typeface="+mn-lt"/>
                          <a:ea typeface="Calibri"/>
                          <a:cs typeface="Times New Roman"/>
                        </a:rPr>
                        <a:t>Describen cómo el punto de vista de un narrador o hablante  influye en la forma de describir los acontecimientos.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015597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7" name="Rectangle 6"/>
          <p:cNvSpPr/>
          <p:nvPr/>
        </p:nvSpPr>
        <p:spPr>
          <a:xfrm>
            <a:off x="678140" y="741635"/>
            <a:ext cx="6408460" cy="3334531"/>
          </a:xfrm>
          <a:prstGeom prst="rect">
            <a:avLst/>
          </a:prstGeom>
        </p:spPr>
        <p:txBody>
          <a:bodyPr wrap="square" lIns="101881" tIns="50941" rIns="101881" bIns="50941">
            <a:spAutoFit/>
          </a:bodyPr>
          <a:lstStyle/>
          <a:p>
            <a:pPr marL="403136" indent="-342900">
              <a:buAutoNum type="arabicPeriod" startAt="5"/>
            </a:pPr>
            <a:r>
              <a:rPr lang="es-MX" sz="1400" b="1" dirty="0" smtClean="0">
                <a:latin typeface="Helvetica" pitchFamily="34" charset="0"/>
                <a:cs typeface="Helvetica" pitchFamily="34" charset="0"/>
              </a:rPr>
              <a:t>Basándote en la información sobre la materia de </a:t>
            </a:r>
            <a:r>
              <a:rPr lang="es-MX" sz="1400" i="1" u="sng" dirty="0">
                <a:latin typeface="Helvetica" pitchFamily="34" charset="0"/>
                <a:cs typeface="Helvetica" pitchFamily="34" charset="0"/>
              </a:rPr>
              <a:t>¡</a:t>
            </a:r>
            <a:r>
              <a:rPr lang="es-MX" sz="1400" i="1" dirty="0" smtClean="0">
                <a:latin typeface="Helvetica" pitchFamily="34" charset="0"/>
                <a:cs typeface="Helvetica" pitchFamily="34" charset="0"/>
              </a:rPr>
              <a:t>La materia está en todas partes!</a:t>
            </a:r>
            <a:r>
              <a:rPr lang="es-MX" sz="1400" b="1" dirty="0" smtClean="0">
                <a:latin typeface="Helvetica" pitchFamily="34" charset="0"/>
                <a:cs typeface="Helvetica" pitchFamily="34" charset="0"/>
              </a:rPr>
              <a:t> y </a:t>
            </a:r>
            <a:r>
              <a:rPr lang="es-MX" sz="1400" i="1" dirty="0" smtClean="0">
                <a:latin typeface="Helvetica" pitchFamily="34" charset="0"/>
                <a:cs typeface="Helvetica" pitchFamily="34" charset="0"/>
              </a:rPr>
              <a:t>La feria de ciencias. </a:t>
            </a:r>
            <a:r>
              <a:rPr lang="es-MX" sz="1400" b="1" dirty="0" smtClean="0">
                <a:latin typeface="Helvetica" pitchFamily="34" charset="0"/>
                <a:cs typeface="Helvetica" pitchFamily="34" charset="0"/>
              </a:rPr>
              <a:t>¿Qué puedes concluir acerca de por qué Avery ganó un premio por su proyecto</a:t>
            </a:r>
            <a:r>
              <a:rPr lang="es-MX" sz="1400" b="1" dirty="0">
                <a:latin typeface="Helvetica" pitchFamily="34" charset="0"/>
                <a:cs typeface="Helvetica" pitchFamily="34" charset="0"/>
              </a:rPr>
              <a:t>?</a:t>
            </a:r>
            <a:endParaRPr lang="es-MX" sz="1400" b="1" dirty="0" smtClean="0">
              <a:latin typeface="Helvetica" pitchFamily="34" charset="0"/>
              <a:cs typeface="Helvetica" pitchFamily="34" charset="0"/>
            </a:endParaRPr>
          </a:p>
          <a:p>
            <a:pPr marL="403136" indent="-342900">
              <a:buAutoNum type="arabicPeriod" startAt="5"/>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El proyecto tenía todos los cuatro tipos de materia: líquidos, gases, sólidos y plasma, es por eso que ganó un premio.</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El proyecto de ciencia de Avery demostró la difusión con líquidos y gases.</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Avery pudo mostrar un ejemplo creativo de tres tipos de materia en su proyecto: sólido, líquido, y gas.</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pitchFamily="34" charset="0"/>
                <a:cs typeface="Helvetica" pitchFamily="34" charset="0"/>
              </a:rPr>
              <a:t>Los métodos creativos de agrupar los materiales, demuestran las diferencias entre los líquidos, sólidos, gases y plasmas</a:t>
            </a:r>
            <a:r>
              <a:rPr lang="en-US" sz="1400" dirty="0" smtClean="0">
                <a:latin typeface="Helvetica" pitchFamily="34" charset="0"/>
                <a:cs typeface="Helvetica" pitchFamily="34" charset="0"/>
              </a:rPr>
              <a:t>. </a:t>
            </a:r>
            <a:endParaRPr lang="en-US" sz="1400" dirty="0">
              <a:latin typeface="Helvetica" pitchFamily="34" charset="0"/>
              <a:cs typeface="Helvetica" pitchFamily="34" charset="0"/>
            </a:endParaRPr>
          </a:p>
        </p:txBody>
      </p:sp>
      <p:cxnSp>
        <p:nvCxnSpPr>
          <p:cNvPr id="10" name="Straight Connector 9"/>
          <p:cNvCxnSpPr/>
          <p:nvPr/>
        </p:nvCxnSpPr>
        <p:spPr>
          <a:xfrm>
            <a:off x="678139" y="514409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38200" y="1640587"/>
            <a:ext cx="248375" cy="2180114"/>
            <a:chOff x="1254078" y="1814651"/>
            <a:chExt cx="248375" cy="2180114"/>
          </a:xfrm>
        </p:grpSpPr>
        <p:sp>
          <p:nvSpPr>
            <p:cNvPr id="11" name="Oval 10"/>
            <p:cNvSpPr/>
            <p:nvPr/>
          </p:nvSpPr>
          <p:spPr>
            <a:xfrm>
              <a:off x="1254078" y="18146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259565" y="30821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254078" y="37552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254078" y="24877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678140" y="5707572"/>
            <a:ext cx="6403144" cy="2903644"/>
          </a:xfrm>
          <a:prstGeom prst="rect">
            <a:avLst/>
          </a:prstGeom>
        </p:spPr>
        <p:txBody>
          <a:bodyPr wrap="square" lIns="101881" tIns="50941" rIns="101881" bIns="50941">
            <a:spAutoFit/>
          </a:bodyPr>
          <a:lstStyle/>
          <a:p>
            <a:pPr marL="403136" indent="-342900">
              <a:buAutoNum type="arabicPeriod" startAt="6"/>
            </a:pPr>
            <a:r>
              <a:rPr lang="es-MX" sz="1400" b="1" dirty="0" smtClean="0">
                <a:latin typeface="Helvetica" pitchFamily="34" charset="0"/>
                <a:cs typeface="Helvetica" pitchFamily="34" charset="0"/>
              </a:rPr>
              <a:t>¿Cómo son parecidos </a:t>
            </a:r>
            <a:r>
              <a:rPr lang="es-MX" sz="1400" i="1" dirty="0" smtClean="0">
                <a:latin typeface="Helvetica" pitchFamily="34" charset="0"/>
                <a:cs typeface="Helvetica" pitchFamily="34" charset="0"/>
              </a:rPr>
              <a:t>¡Es elemental! </a:t>
            </a:r>
            <a:r>
              <a:rPr lang="es-MX" sz="1400" b="1" dirty="0">
                <a:latin typeface="Helvetica" pitchFamily="34" charset="0"/>
                <a:cs typeface="Helvetica" pitchFamily="34" charset="0"/>
              </a:rPr>
              <a:t>y</a:t>
            </a:r>
            <a:r>
              <a:rPr lang="es-MX" sz="1400" b="1" dirty="0" smtClean="0">
                <a:latin typeface="Helvetica" pitchFamily="34" charset="0"/>
                <a:cs typeface="Helvetica" pitchFamily="34" charset="0"/>
              </a:rPr>
              <a:t> </a:t>
            </a:r>
            <a:r>
              <a:rPr lang="es-MX" sz="1400" i="1" dirty="0" smtClean="0">
                <a:latin typeface="Helvetica" pitchFamily="34" charset="0"/>
                <a:cs typeface="Helvetica" pitchFamily="34" charset="0"/>
              </a:rPr>
              <a:t>Feria de ciencias</a:t>
            </a:r>
            <a:r>
              <a:rPr lang="es-MX" sz="1400" i="1" dirty="0">
                <a:latin typeface="Helvetica" pitchFamily="34" charset="0"/>
                <a:cs typeface="Helvetica" pitchFamily="34" charset="0"/>
              </a:rPr>
              <a:t> </a:t>
            </a:r>
            <a:r>
              <a:rPr lang="es-MX" sz="1400" b="1" dirty="0" smtClean="0">
                <a:latin typeface="Helvetica" pitchFamily="34" charset="0"/>
                <a:cs typeface="Helvetica" pitchFamily="34" charset="0"/>
              </a:rPr>
              <a:t>en la manera de explicar el papel de los átomos en la materia?</a:t>
            </a:r>
          </a:p>
          <a:p>
            <a:pPr marL="60236"/>
            <a:endParaRPr lang="es-MX" sz="1400" b="1" dirty="0" smtClean="0">
              <a:latin typeface="Helvetica" pitchFamily="34" charset="0"/>
              <a:cs typeface="Helvetica" pitchFamily="34" charset="0"/>
            </a:endParaRPr>
          </a:p>
          <a:p>
            <a:pPr marL="684213" indent="-287338" defTabSz="804863">
              <a:buFont typeface="+mj-lt"/>
              <a:buAutoNum type="alphaUcPeriod"/>
            </a:pPr>
            <a:r>
              <a:rPr lang="es-MX" sz="1400" dirty="0" smtClean="0">
                <a:latin typeface="Helvetica" pitchFamily="34" charset="0"/>
                <a:cs typeface="Helvetica" pitchFamily="34" charset="0"/>
              </a:rPr>
              <a:t>Los elementos están compuestos de diminutas partículas que se llaman átomos.</a:t>
            </a:r>
          </a:p>
          <a:p>
            <a:pPr marL="684213" indent="-287338" defTabSz="804863">
              <a:buFont typeface="+mj-lt"/>
              <a:buAutoNum type="alphaUcPeriod"/>
            </a:pPr>
            <a:endParaRPr lang="es-MX" sz="1400" dirty="0" smtClean="0">
              <a:latin typeface="Helvetica" pitchFamily="34" charset="0"/>
              <a:cs typeface="Helvetica" pitchFamily="34" charset="0"/>
            </a:endParaRPr>
          </a:p>
          <a:p>
            <a:pPr marL="684213" indent="-287338" defTabSz="804863">
              <a:buFont typeface="+mj-lt"/>
              <a:buAutoNum type="alphaUcPeriod"/>
            </a:pPr>
            <a:r>
              <a:rPr lang="es-MX" sz="1400" dirty="0" smtClean="0">
                <a:latin typeface="Helvetica" pitchFamily="34" charset="0"/>
                <a:cs typeface="Helvetica" pitchFamily="34" charset="0"/>
              </a:rPr>
              <a:t>Las moléculas están compuestas de átomos.</a:t>
            </a:r>
          </a:p>
          <a:p>
            <a:pPr marL="684213" indent="-287338" defTabSz="804863">
              <a:buFont typeface="+mj-lt"/>
              <a:buAutoNum type="alphaUcPeriod"/>
            </a:pPr>
            <a:endParaRPr lang="es-MX" sz="1400" dirty="0" smtClean="0">
              <a:latin typeface="Helvetica" pitchFamily="34" charset="0"/>
              <a:cs typeface="Helvetica" pitchFamily="34" charset="0"/>
            </a:endParaRPr>
          </a:p>
          <a:p>
            <a:pPr marL="684213" indent="-287338" defTabSz="804863">
              <a:buFont typeface="+mj-lt"/>
              <a:buAutoNum type="alphaUcPeriod"/>
            </a:pPr>
            <a:r>
              <a:rPr lang="es-MX" sz="1400" dirty="0" smtClean="0">
                <a:latin typeface="Helvetica" pitchFamily="34" charset="0"/>
                <a:cs typeface="Helvetica" pitchFamily="34" charset="0"/>
              </a:rPr>
              <a:t>Las moléculas y los átomos actúan diferente en los diferentes estados de la materia.</a:t>
            </a:r>
          </a:p>
          <a:p>
            <a:pPr marL="684213" indent="-287338" defTabSz="804863"/>
            <a:endParaRPr lang="es-MX" sz="1400" dirty="0" smtClean="0">
              <a:latin typeface="Helvetica" pitchFamily="34" charset="0"/>
              <a:cs typeface="Helvetica" pitchFamily="34" charset="0"/>
            </a:endParaRPr>
          </a:p>
          <a:p>
            <a:pPr marL="684213" indent="-287338" defTabSz="804863">
              <a:buAutoNum type="alphaUcPeriod" startAt="4"/>
            </a:pPr>
            <a:r>
              <a:rPr lang="es-MX" sz="1400" dirty="0" smtClean="0">
                <a:latin typeface="Helvetica" pitchFamily="34" charset="0"/>
                <a:cs typeface="Helvetica" pitchFamily="34" charset="0"/>
              </a:rPr>
              <a:t>Ambos textos explican que la materia está compuesta de muchas partes incluyendo los átomos.</a:t>
            </a:r>
            <a:endParaRPr lang="es-MX" sz="1400" dirty="0">
              <a:latin typeface="Helvetica" pitchFamily="34" charset="0"/>
              <a:cs typeface="Helvetica" pitchFamily="34" charset="0"/>
            </a:endParaRPr>
          </a:p>
        </p:txBody>
      </p:sp>
      <p:grpSp>
        <p:nvGrpSpPr>
          <p:cNvPr id="3" name="Group 2"/>
          <p:cNvGrpSpPr/>
          <p:nvPr/>
        </p:nvGrpSpPr>
        <p:grpSpPr>
          <a:xfrm>
            <a:off x="820420" y="6400800"/>
            <a:ext cx="260668" cy="1919353"/>
            <a:chOff x="820420" y="6400800"/>
            <a:chExt cx="260668" cy="1919353"/>
          </a:xfrm>
        </p:grpSpPr>
        <p:sp>
          <p:nvSpPr>
            <p:cNvPr id="30" name="Oval 29"/>
            <p:cNvSpPr/>
            <p:nvPr/>
          </p:nvSpPr>
          <p:spPr>
            <a:xfrm>
              <a:off x="838200" y="74579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20420" y="6400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20420" y="70235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20420" y="80806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3575676934"/>
              </p:ext>
            </p:extLst>
          </p:nvPr>
        </p:nvGraphicFramePr>
        <p:xfrm>
          <a:off x="5075873" y="4885013"/>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b="0" dirty="0" smtClean="0">
                          <a:latin typeface="+mn-lt"/>
                          <a:ea typeface="Calibri"/>
                          <a:cs typeface="Times New Roman"/>
                        </a:rPr>
                        <a:t>Comparan y contrastan cuentos del mismo género (ejemplo: cuentos de misterio y aventura) al abordar temas y textos similares.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023094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660904633"/>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342900" marR="0" lvl="0" indent="-342900" algn="l" defTabSz="966612" rtl="0" eaLnBrk="1" fontAlgn="auto" latinLnBrk="0" hangingPunct="1">
                        <a:lnSpc>
                          <a:spcPct val="100000"/>
                        </a:lnSpc>
                        <a:spcBef>
                          <a:spcPts val="0"/>
                        </a:spcBef>
                        <a:spcAft>
                          <a:spcPts val="0"/>
                        </a:spcAft>
                        <a:buClrTx/>
                        <a:buSzTx/>
                        <a:buFontTx/>
                        <a:buAutoNum type="arabicPeriod" startAt="7"/>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En el texto, </a:t>
                      </a:r>
                      <a:r>
                        <a:rPr kumimoji="0" lang="es-MX" sz="1600" b="0" i="1" u="none" strike="noStrike" kern="1200" cap="none" spc="0" normalizeH="0" baseline="0" noProof="0" dirty="0" smtClean="0">
                          <a:ln>
                            <a:noFill/>
                          </a:ln>
                          <a:solidFill>
                            <a:prstClr val="black"/>
                          </a:solidFill>
                          <a:effectLst/>
                          <a:uLnTx/>
                          <a:uFillTx/>
                          <a:latin typeface="+mn-lt"/>
                          <a:ea typeface="+mn-ea"/>
                          <a:cs typeface="+mn-cs"/>
                        </a:rPr>
                        <a:t>Feria de ciencias</a:t>
                      </a:r>
                      <a:r>
                        <a:rPr kumimoji="0" lang="es-MX" sz="1600" b="1" i="0" u="none" strike="noStrike" kern="1200" cap="none" spc="0" normalizeH="0" baseline="0" noProof="0" dirty="0" smtClean="0">
                          <a:ln>
                            <a:noFill/>
                          </a:ln>
                          <a:solidFill>
                            <a:prstClr val="black"/>
                          </a:solidFill>
                          <a:effectLst/>
                          <a:uLnTx/>
                          <a:uFillTx/>
                          <a:latin typeface="+mn-lt"/>
                          <a:ea typeface="+mn-ea"/>
                          <a:cs typeface="+mn-cs"/>
                        </a:rPr>
                        <a:t>, ¿cómo muestra el autor que Avery sabe que la materia está por todas partes?  Da ejemplos del texto.</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27262862"/>
              </p:ext>
            </p:extLst>
          </p:nvPr>
        </p:nvGraphicFramePr>
        <p:xfrm>
          <a:off x="423862" y="4876800"/>
          <a:ext cx="7043738" cy="3989100"/>
        </p:xfrm>
        <a:graphic>
          <a:graphicData uri="http://schemas.openxmlformats.org/drawingml/2006/table">
            <a:tbl>
              <a:tblPr firstRow="1" bandRow="1">
                <a:tableStyleId>{5940675A-B579-460E-94D1-54222C63F5DA}</a:tableStyleId>
              </a:tblPr>
              <a:tblGrid>
                <a:gridCol w="7043738"/>
              </a:tblGrid>
              <a:tr h="380112">
                <a:tc>
                  <a:txBody>
                    <a:bodyPr/>
                    <a:lstStyle/>
                    <a:p>
                      <a:pPr marL="341313" marR="0" indent="-341313" algn="l" defTabSz="966612" rtl="0" eaLnBrk="1" fontAlgn="auto" latinLnBrk="0" hangingPunct="1">
                        <a:lnSpc>
                          <a:spcPct val="100000"/>
                        </a:lnSpc>
                        <a:spcBef>
                          <a:spcPts val="0"/>
                        </a:spcBef>
                        <a:spcAft>
                          <a:spcPts val="0"/>
                        </a:spcAft>
                        <a:buClrTx/>
                        <a:buSzTx/>
                        <a:buFontTx/>
                        <a:buNone/>
                        <a:tabLst/>
                        <a:defRPr/>
                      </a:pPr>
                      <a:r>
                        <a:rPr lang="en-US" sz="1600" b="1" dirty="0" smtClean="0"/>
                        <a:t>8.    </a:t>
                      </a:r>
                      <a:r>
                        <a:rPr lang="es-MX" sz="1600" b="1" dirty="0" smtClean="0"/>
                        <a:t>¿Cómo pudiera</a:t>
                      </a:r>
                      <a:r>
                        <a:rPr lang="es-MX" sz="1600" b="1" noProof="0" dirty="0" smtClean="0"/>
                        <a:t> haber utilizado Avery información que</a:t>
                      </a:r>
                      <a:r>
                        <a:rPr lang="es-MX" sz="1600" b="1" baseline="0" noProof="0" dirty="0" smtClean="0"/>
                        <a:t> se encuentra en</a:t>
                      </a:r>
                      <a:r>
                        <a:rPr lang="es-MX" sz="1600" b="1" noProof="0" dirty="0" smtClean="0"/>
                        <a:t> </a:t>
                      </a:r>
                      <a:r>
                        <a:rPr lang="es-MX" sz="1600" i="1" u="sng" dirty="0" smtClean="0">
                          <a:latin typeface="+mn-lt"/>
                          <a:cs typeface="Helvetica" pitchFamily="34" charset="0"/>
                        </a:rPr>
                        <a:t>¡</a:t>
                      </a:r>
                      <a:r>
                        <a:rPr lang="es-MX" sz="1600" i="1" dirty="0" smtClean="0">
                          <a:latin typeface="+mn-lt"/>
                          <a:cs typeface="Helvetica" pitchFamily="34" charset="0"/>
                        </a:rPr>
                        <a:t>La materia está en todas partes</a:t>
                      </a:r>
                      <a:r>
                        <a:rPr lang="es-MX" sz="1600" dirty="0" smtClean="0">
                          <a:latin typeface="+mn-lt"/>
                          <a:cs typeface="Helvetica" pitchFamily="34" charset="0"/>
                        </a:rPr>
                        <a:t>!</a:t>
                      </a:r>
                      <a:r>
                        <a:rPr lang="es-MX" sz="1600" b="1" dirty="0" smtClean="0">
                          <a:latin typeface="+mn-lt"/>
                          <a:cs typeface="Helvetica" pitchFamily="34" charset="0"/>
                        </a:rPr>
                        <a:t> </a:t>
                      </a:r>
                      <a:r>
                        <a:rPr lang="es-MX" sz="1600" b="1" noProof="0" dirty="0" smtClean="0">
                          <a:latin typeface="+mn-lt"/>
                          <a:cs typeface="+mn-cs"/>
                        </a:rPr>
                        <a:t>pero</a:t>
                      </a:r>
                      <a:r>
                        <a:rPr lang="es-MX" sz="1600" b="1" baseline="0" noProof="0" dirty="0" smtClean="0">
                          <a:latin typeface="+mn-lt"/>
                          <a:cs typeface="+mn-cs"/>
                        </a:rPr>
                        <a:t> que no se encuentra en </a:t>
                      </a:r>
                      <a:r>
                        <a:rPr lang="es-MX" sz="1600" b="0" i="1" u="none" baseline="0" noProof="0" dirty="0" smtClean="0">
                          <a:latin typeface="+mn-lt"/>
                          <a:cs typeface="+mn-cs"/>
                        </a:rPr>
                        <a:t>Fe</a:t>
                      </a:r>
                      <a:r>
                        <a:rPr lang="es-MX" sz="1600" b="0" i="1" u="none" baseline="0" noProof="0" dirty="0" smtClean="0"/>
                        <a:t>ria de ci</a:t>
                      </a:r>
                      <a:r>
                        <a:rPr lang="es-MX" sz="1600" b="0" i="1" u="none" noProof="0" dirty="0" smtClean="0"/>
                        <a:t>encias </a:t>
                      </a:r>
                      <a:r>
                        <a:rPr lang="es-MX" sz="1600" b="1" i="0" u="none" noProof="0" dirty="0" smtClean="0"/>
                        <a:t>como</a:t>
                      </a:r>
                      <a:r>
                        <a:rPr lang="es-MX" sz="1600" b="1" i="0" u="none" baseline="0" noProof="0" dirty="0" smtClean="0"/>
                        <a:t> parte de su presentación para su proyecto</a:t>
                      </a:r>
                      <a:r>
                        <a:rPr lang="es-MX" sz="1600" b="1" noProof="0" dirty="0" smtClean="0"/>
                        <a:t>? </a:t>
                      </a:r>
                      <a:endParaRPr lang="es-MX" sz="1600" b="1" baseline="0" noProof="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3385051699"/>
              </p:ext>
            </p:extLst>
          </p:nvPr>
        </p:nvGraphicFramePr>
        <p:xfrm>
          <a:off x="5372640" y="3888315"/>
          <a:ext cx="2094960" cy="518160"/>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b="0" dirty="0" smtClean="0">
                          <a:latin typeface="+mn-lt"/>
                          <a:ea typeface="Calibri"/>
                          <a:cs typeface="Times New Roman"/>
                        </a:rPr>
                        <a:t>Describen cómo el punto de vista de un narrador o hablante  influye en la forma de describir los acontecimientos. </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69210302"/>
              </p:ext>
            </p:extLst>
          </p:nvPr>
        </p:nvGraphicFramePr>
        <p:xfrm>
          <a:off x="5372640" y="8935311"/>
          <a:ext cx="2094960" cy="587573"/>
        </p:xfrm>
        <a:graphic>
          <a:graphicData uri="http://schemas.openxmlformats.org/drawingml/2006/table">
            <a:tbl>
              <a:tblPr/>
              <a:tblGrid>
                <a:gridCol w="2094960"/>
              </a:tblGrid>
              <a:tr h="172816">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757">
                <a:tc>
                  <a:txBody>
                    <a:bodyPr/>
                    <a:lstStyle/>
                    <a:p>
                      <a:pPr marL="0" marR="0" algn="l">
                        <a:lnSpc>
                          <a:spcPct val="100000"/>
                        </a:lnSpc>
                        <a:spcBef>
                          <a:spcPts val="0"/>
                        </a:spcBef>
                        <a:spcAft>
                          <a:spcPts val="0"/>
                        </a:spcAft>
                      </a:pPr>
                      <a:r>
                        <a:rPr lang="es-MX" sz="800" b="0" dirty="0" smtClean="0">
                          <a:latin typeface="+mn-lt"/>
                          <a:ea typeface="Calibri"/>
                          <a:cs typeface="Times New Roman"/>
                        </a:rPr>
                        <a:t>Comparan y contrastan cuentos del mismo género (ejemplo: cuentos de misterio y aventura) al abordar temas y textos similares.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621246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6904729"/>
          </a:xfrm>
          <a:prstGeom prst="rect">
            <a:avLst/>
          </a:prstGeom>
          <a:noFill/>
        </p:spPr>
        <p:txBody>
          <a:bodyPr wrap="square" lIns="101873" tIns="50936" rIns="101873" bIns="50936" rtlCol="0">
            <a:spAutoFit/>
          </a:bodyPr>
          <a:lstStyle/>
          <a:p>
            <a:endParaRPr lang="en-US" sz="1100" dirty="0"/>
          </a:p>
          <a:p>
            <a:pPr lvl="0"/>
            <a:r>
              <a:rPr lang="en-US" sz="1200" dirty="0">
                <a:solidFill>
                  <a:prstClr val="black"/>
                </a:solidFill>
              </a:rPr>
              <a:t>This is a CFA  to measure the task of writing </a:t>
            </a:r>
            <a:r>
              <a:rPr lang="en-US" sz="1200" dirty="0" smtClean="0">
                <a:solidFill>
                  <a:prstClr val="black"/>
                </a:solidFill>
              </a:rPr>
              <a:t>an opinion piece. Full </a:t>
            </a:r>
            <a:r>
              <a:rPr lang="en-US" sz="1200" dirty="0">
                <a:solidFill>
                  <a:prstClr val="black"/>
                </a:solidFill>
              </a:rPr>
              <a:t>compositions are always part of a Performance Task.   A complete performance task would have:</a:t>
            </a:r>
          </a:p>
          <a:p>
            <a:pPr lvl="0"/>
            <a:endParaRPr lang="en-US" sz="1100" dirty="0">
              <a:solidFill>
                <a:prstClr val="black"/>
              </a:solidFill>
            </a:endParaRPr>
          </a:p>
          <a:p>
            <a:pPr lvl="0"/>
            <a:r>
              <a:rPr lang="en-US" sz="1100" b="1" i="1" dirty="0">
                <a:solidFill>
                  <a:prstClr val="black"/>
                </a:solidFill>
              </a:rPr>
              <a:t>Part 1</a:t>
            </a:r>
          </a:p>
          <a:p>
            <a:pPr marL="181691" lvl="0" indent="-181691">
              <a:buFont typeface="Arial" panose="020B0604020202020204" pitchFamily="34" charset="0"/>
              <a:buChar char="•"/>
            </a:pPr>
            <a:r>
              <a:rPr lang="en-US" sz="1100" dirty="0">
                <a:solidFill>
                  <a:prstClr val="black"/>
                </a:solidFill>
              </a:rPr>
              <a:t>A classroom activity (30 Minutes)</a:t>
            </a:r>
          </a:p>
          <a:p>
            <a:pPr marL="181691" lvl="0" indent="-181691">
              <a:buFont typeface="Arial" panose="020B0604020202020204" pitchFamily="34" charset="0"/>
              <a:buChar char="•"/>
            </a:pPr>
            <a:r>
              <a:rPr lang="en-US" sz="1100" dirty="0">
                <a:solidFill>
                  <a:prstClr val="black"/>
                </a:solidFill>
              </a:rPr>
              <a:t>Passages or stimuli to read </a:t>
            </a:r>
          </a:p>
          <a:p>
            <a:pPr marL="181691" lvl="0" indent="-181691">
              <a:buFont typeface="Arial" panose="020B0604020202020204" pitchFamily="34" charset="0"/>
              <a:buChar char="•"/>
            </a:pPr>
            <a:r>
              <a:rPr lang="en-US" sz="1100" dirty="0">
                <a:solidFill>
                  <a:prstClr val="black"/>
                </a:solidFill>
              </a:rPr>
              <a:t>3 research questions </a:t>
            </a:r>
          </a:p>
          <a:p>
            <a:pPr marL="181691" lvl="0" indent="-181691">
              <a:buFont typeface="Arial" panose="020B0604020202020204" pitchFamily="34" charset="0"/>
              <a:buChar char="•"/>
            </a:pPr>
            <a:r>
              <a:rPr lang="en-US" sz="1100" dirty="0">
                <a:solidFill>
                  <a:prstClr val="black"/>
                </a:solidFill>
              </a:rPr>
              <a:t>There may be other constructed response questions.</a:t>
            </a:r>
          </a:p>
          <a:p>
            <a:pPr marL="181691" indent="-181691">
              <a:buFont typeface="Arial" panose="020B0604020202020204" pitchFamily="34" charset="0"/>
              <a:buChar char="•"/>
            </a:pPr>
            <a:endParaRPr lang="en-US" sz="1100" dirty="0"/>
          </a:p>
          <a:p>
            <a:r>
              <a:rPr lang="en-US" sz="1100" b="1" i="1" dirty="0"/>
              <a:t>Part </a:t>
            </a:r>
            <a:r>
              <a:rPr lang="en-US" sz="1100" b="1" i="1" dirty="0" smtClean="0"/>
              <a:t>2</a:t>
            </a:r>
            <a:endParaRPr lang="en-US" sz="1100" b="1" i="1" dirty="0"/>
          </a:p>
          <a:p>
            <a:pPr marL="181691" indent="-181691">
              <a:buFont typeface="Arial" panose="020B0604020202020204" pitchFamily="34" charset="0"/>
              <a:buChar char="•"/>
            </a:pPr>
            <a:r>
              <a:rPr lang="en-US" sz="1100" dirty="0"/>
              <a:t>A Full-Composition (70 Minutes</a:t>
            </a:r>
            <a:r>
              <a:rPr lang="en-US" sz="1100" dirty="0" smtClean="0"/>
              <a:t>)</a:t>
            </a:r>
            <a:endParaRPr lang="en-US" sz="1100" dirty="0"/>
          </a:p>
          <a:p>
            <a:r>
              <a:rPr lang="en-US" sz="1100" dirty="0"/>
              <a:t>Students should have access to spell-check resources but no grammar-check resources.  Students can refer back to their passages, notes and 3 research questions and any other constructed responses, as often </a:t>
            </a:r>
            <a:r>
              <a:rPr lang="en-US" sz="1100" dirty="0" smtClean="0"/>
              <a:t>as they’d </a:t>
            </a:r>
            <a:r>
              <a:rPr lang="en-US" sz="1100" dirty="0"/>
              <a:t>like.</a:t>
            </a:r>
            <a:r>
              <a:rPr lang="en-US" sz="1100" dirty="0">
                <a:solidFill>
                  <a:srgbClr val="FF0000"/>
                </a:solidFill>
              </a:rPr>
              <a:t>  </a:t>
            </a:r>
            <a:r>
              <a:rPr lang="en-US" sz="1100" dirty="0"/>
              <a:t>The note-taking forms in this </a:t>
            </a:r>
            <a:r>
              <a:rPr lang="en-US" sz="1100" dirty="0" smtClean="0"/>
              <a:t>CFA were </a:t>
            </a:r>
            <a:r>
              <a:rPr lang="en-US" sz="1100" dirty="0"/>
              <a:t>created for informational text.  If you choose to use these, please have your students take notes while reading the informational passages.</a:t>
            </a:r>
          </a:p>
          <a:p>
            <a:endParaRPr lang="en-US" sz="1100" dirty="0"/>
          </a:p>
          <a:p>
            <a:r>
              <a:rPr lang="en-US" sz="1100" u="sng" dirty="0"/>
              <a:t>Directions</a:t>
            </a:r>
          </a:p>
          <a:p>
            <a:r>
              <a:rPr lang="en-US" sz="1100" b="1" dirty="0"/>
              <a:t>30 minutes</a:t>
            </a:r>
          </a:p>
          <a:p>
            <a:pPr marL="242253" indent="-242253">
              <a:buAutoNum type="arabicPeriod"/>
            </a:pPr>
            <a:r>
              <a:rPr lang="en-US" sz="1100" dirty="0"/>
              <a:t>You may wish to have a 30 minute classroom activity.  The purpose of a PT activity is to </a:t>
            </a:r>
            <a:r>
              <a:rPr lang="en-US" sz="1100" dirty="0" smtClean="0"/>
              <a:t> ensure </a:t>
            </a:r>
            <a:r>
              <a:rPr lang="en-US" sz="1100" dirty="0"/>
              <a:t>that all students are familiar with the concepts of the topic and know and </a:t>
            </a:r>
            <a:r>
              <a:rPr lang="en-US" sz="1100" dirty="0" smtClean="0"/>
              <a:t>understand </a:t>
            </a:r>
            <a:r>
              <a:rPr lang="en-US" sz="1100" dirty="0"/>
              <a:t>key terms (vocabulary) that are at the upper end of their grade level (</a:t>
            </a:r>
            <a:r>
              <a:rPr lang="en-US" sz="1100" dirty="0" smtClean="0"/>
              <a:t>words they </a:t>
            </a:r>
            <a:r>
              <a:rPr lang="en-US" sz="1100" dirty="0"/>
              <a:t>would not normally know or are unfamiliar to their background or culture</a:t>
            </a:r>
            <a:r>
              <a:rPr lang="en-US" sz="1100" dirty="0" smtClean="0"/>
              <a:t>). The </a:t>
            </a:r>
            <a:r>
              <a:rPr lang="en-US" sz="1100" dirty="0"/>
              <a:t>classroom activity </a:t>
            </a:r>
            <a:r>
              <a:rPr lang="en-US" sz="1100" b="1" dirty="0"/>
              <a:t>DOES NOT </a:t>
            </a:r>
            <a:r>
              <a:rPr lang="en-US" sz="1100" dirty="0"/>
              <a:t>pre-teach any of the </a:t>
            </a:r>
            <a:r>
              <a:rPr lang="en-US" sz="1100" b="1" dirty="0"/>
              <a:t>specific 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a:t>
            </a:r>
            <a:r>
              <a:rPr lang="en-US" sz="1100" dirty="0" smtClean="0"/>
              <a:t>read the </a:t>
            </a:r>
            <a:r>
              <a:rPr lang="en-US" sz="1100" dirty="0"/>
              <a:t>passages you may read them to those students but please make note of </a:t>
            </a:r>
            <a:r>
              <a:rPr lang="en-US" sz="1100" dirty="0" smtClean="0"/>
              <a:t>the accommodation</a:t>
            </a:r>
            <a:r>
              <a:rPr lang="en-US" sz="1100" dirty="0"/>
              <a:t>.   Remind students to take notes as they read.  During an actual </a:t>
            </a:r>
            <a:r>
              <a:rPr lang="en-US" sz="1100" dirty="0" smtClean="0"/>
              <a:t>SBAC assessment, </a:t>
            </a:r>
            <a:r>
              <a:rPr lang="en-US" sz="1100" dirty="0"/>
              <a:t>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r>
              <a:rPr lang="en-US" sz="1100" dirty="0"/>
              <a:t>4.     Students write their full composition </a:t>
            </a:r>
            <a:r>
              <a:rPr lang="en-US" sz="1100" dirty="0" smtClean="0"/>
              <a:t>(opinion piece</a:t>
            </a:r>
            <a:r>
              <a:rPr lang="en-US" sz="1100" dirty="0"/>
              <a:t>).</a:t>
            </a:r>
          </a:p>
          <a:p>
            <a:endParaRPr lang="en-US" sz="1100" dirty="0"/>
          </a:p>
          <a:p>
            <a:r>
              <a:rPr lang="en-US" sz="1100" b="1" u="sng" dirty="0"/>
              <a:t>SCORING</a:t>
            </a:r>
          </a:p>
          <a:p>
            <a:r>
              <a:rPr lang="en-US" sz="1100" dirty="0" smtClean="0"/>
              <a:t>An Opinion Rubric </a:t>
            </a:r>
            <a:r>
              <a:rPr lang="en-US" sz="1100" dirty="0"/>
              <a:t>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smtClean="0"/>
              <a:t>Conventions</a:t>
            </a:r>
            <a:endParaRPr lang="en-US"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3</a:t>
            </a:fld>
            <a:endParaRPr lang="en-US" dirty="0"/>
          </a:p>
        </p:txBody>
      </p:sp>
      <p:sp>
        <p:nvSpPr>
          <p:cNvPr id="5" name="Rectangle 4"/>
          <p:cNvSpPr/>
          <p:nvPr/>
        </p:nvSpPr>
        <p:spPr>
          <a:xfrm>
            <a:off x="3581400" y="2895600"/>
            <a:ext cx="3048000" cy="246221"/>
          </a:xfrm>
          <a:prstGeom prst="rect">
            <a:avLst/>
          </a:prstGeom>
        </p:spPr>
        <p:txBody>
          <a:bodyPr wrap="square">
            <a:spAutoFit/>
          </a:bodyPr>
          <a:lstStyle/>
          <a:p>
            <a:r>
              <a:rPr lang="en-US" sz="1000" dirty="0" smtClean="0"/>
              <a:t>​</a:t>
            </a:r>
            <a:endParaRPr lang="en-US" sz="1000" dirty="0"/>
          </a:p>
        </p:txBody>
      </p:sp>
      <p:sp>
        <p:nvSpPr>
          <p:cNvPr id="2" name="Rectangle 1"/>
          <p:cNvSpPr/>
          <p:nvPr/>
        </p:nvSpPr>
        <p:spPr>
          <a:xfrm>
            <a:off x="516464" y="7320511"/>
            <a:ext cx="6580945" cy="1938992"/>
          </a:xfrm>
          <a:prstGeom prst="rect">
            <a:avLst/>
          </a:prstGeom>
        </p:spPr>
        <p:txBody>
          <a:bodyPr wrap="square">
            <a:spAutoFit/>
          </a:bodyPr>
          <a:lstStyle/>
          <a:p>
            <a:r>
              <a:rPr lang="en-US" dirty="0"/>
              <a:t>Here is the shortened URL for the Jeopardy </a:t>
            </a:r>
            <a:r>
              <a:rPr lang="en-US" dirty="0" smtClean="0"/>
              <a:t>Game in the Performance Task Classroom </a:t>
            </a:r>
            <a:r>
              <a:rPr lang="en-US" dirty="0"/>
              <a:t>A</a:t>
            </a:r>
            <a:r>
              <a:rPr lang="en-US" dirty="0" smtClean="0"/>
              <a:t>ctivity. </a:t>
            </a:r>
          </a:p>
          <a:p>
            <a:endParaRPr lang="en-US" dirty="0"/>
          </a:p>
          <a:p>
            <a:r>
              <a:rPr lang="en-US" dirty="0"/>
              <a:t>This must be downloaded onto your desktop as a PowerPoint and </a:t>
            </a:r>
            <a:r>
              <a:rPr lang="en-US" b="1" dirty="0"/>
              <a:t>not</a:t>
            </a:r>
            <a:r>
              <a:rPr lang="en-US" dirty="0"/>
              <a:t> </a:t>
            </a:r>
            <a:r>
              <a:rPr lang="en-US" dirty="0" smtClean="0"/>
              <a:t>opened </a:t>
            </a:r>
            <a:r>
              <a:rPr lang="en-US" dirty="0"/>
              <a:t>in Google Slides.</a:t>
            </a:r>
          </a:p>
          <a:p>
            <a:r>
              <a:rPr lang="en-US" dirty="0">
                <a:hlinkClick r:id="rId2"/>
              </a:rPr>
              <a:t>https://goo.gl/UDYCs7</a:t>
            </a:r>
            <a:endParaRPr lang="en-US" dirty="0"/>
          </a:p>
        </p:txBody>
      </p:sp>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2401880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707409" y="5341597"/>
            <a:ext cx="6400799" cy="2903644"/>
          </a:xfrm>
          <a:prstGeom prst="rect">
            <a:avLst/>
          </a:prstGeom>
        </p:spPr>
        <p:txBody>
          <a:bodyPr wrap="square" lIns="101881" tIns="50941" rIns="101881" bIns="50941">
            <a:spAutoFit/>
          </a:bodyPr>
          <a:lstStyle/>
          <a:p>
            <a:r>
              <a:rPr lang="en-US" sz="1400" b="1" dirty="0" smtClean="0">
                <a:latin typeface="Helvetica" pitchFamily="34" charset="0"/>
                <a:cs typeface="Helvetica" pitchFamily="34" charset="0"/>
              </a:rPr>
              <a:t>10</a:t>
            </a:r>
            <a:r>
              <a:rPr lang="es-MX" sz="1400" b="1" dirty="0" smtClean="0">
                <a:latin typeface="Helvetica" pitchFamily="34" charset="0"/>
                <a:cs typeface="Helvetica" pitchFamily="34" charset="0"/>
              </a:rPr>
              <a:t>.  ¿Cómo beneficia a los científicos la tabla periódica?</a:t>
            </a:r>
          </a:p>
          <a:p>
            <a:pPr marL="361417" indent="-361417">
              <a:buAutoNum type="arabicPeriod" startAt="3"/>
            </a:pPr>
            <a:endParaRPr lang="es-MX" sz="1400" b="1" dirty="0" smtClean="0">
              <a:latin typeface="Helvetica" pitchFamily="34" charset="0"/>
              <a:cs typeface="Helvetica" pitchFamily="34" charset="0"/>
            </a:endParaRPr>
          </a:p>
          <a:p>
            <a:pPr marL="573088" indent="-269875">
              <a:buFont typeface="+mj-lt"/>
              <a:buAutoNum type="alphaUcPeriod"/>
            </a:pPr>
            <a:r>
              <a:rPr lang="es-MX" sz="1400" dirty="0" smtClean="0">
                <a:latin typeface="Helvetica" pitchFamily="34" charset="0"/>
                <a:cs typeface="Helvetica" pitchFamily="34" charset="0"/>
              </a:rPr>
              <a:t>Los científicos ahora conocen los nombres de los 18 elementos más comunes en la Tierra.</a:t>
            </a:r>
          </a:p>
          <a:p>
            <a:pPr marL="573088" indent="-269875">
              <a:buFont typeface="+mj-lt"/>
              <a:buAutoNum type="alphaUcPeriod"/>
            </a:pPr>
            <a:endParaRPr lang="es-MX" sz="1400" dirty="0" smtClean="0">
              <a:latin typeface="Helvetica" pitchFamily="34" charset="0"/>
              <a:cs typeface="Helvetica" pitchFamily="34" charset="0"/>
            </a:endParaRPr>
          </a:p>
          <a:p>
            <a:pPr marL="573088" indent="-269875">
              <a:buFont typeface="+mj-lt"/>
              <a:buAutoNum type="alphaUcPeriod"/>
            </a:pPr>
            <a:r>
              <a:rPr lang="es-MX" sz="1400" dirty="0" smtClean="0">
                <a:latin typeface="Helvetica" pitchFamily="34" charset="0"/>
                <a:cs typeface="Helvetica" pitchFamily="34" charset="0"/>
              </a:rPr>
              <a:t>Las tablas periódicas organizan los elementos basado en las propiedades y las proteínas que se encuentran en un átomo de cada elemento. </a:t>
            </a:r>
          </a:p>
          <a:p>
            <a:pPr marL="573088" indent="-269875">
              <a:buFont typeface="+mj-lt"/>
              <a:buAutoNum type="alphaUcPeriod"/>
            </a:pPr>
            <a:endParaRPr lang="es-MX" sz="1400" dirty="0" smtClean="0">
              <a:latin typeface="Helvetica" pitchFamily="34" charset="0"/>
              <a:cs typeface="Helvetica" pitchFamily="34" charset="0"/>
            </a:endParaRPr>
          </a:p>
          <a:p>
            <a:pPr marL="573088" indent="-269875">
              <a:buFont typeface="+mj-lt"/>
              <a:buAutoNum type="alphaUcPeriod"/>
            </a:pPr>
            <a:r>
              <a:rPr lang="es-MX" sz="1400" dirty="0" smtClean="0">
                <a:latin typeface="Helvetica" pitchFamily="34" charset="0"/>
                <a:cs typeface="Helvetica" pitchFamily="34" charset="0"/>
              </a:rPr>
              <a:t>Describe cuántos elementos conocidos hay.</a:t>
            </a:r>
          </a:p>
          <a:p>
            <a:pPr marL="573088" indent="-269875">
              <a:buFont typeface="+mj-lt"/>
              <a:buAutoNum type="alphaUcPeriod"/>
            </a:pPr>
            <a:endParaRPr lang="es-MX" sz="1400" dirty="0" smtClean="0">
              <a:latin typeface="Helvetica" pitchFamily="34" charset="0"/>
              <a:cs typeface="Helvetica" pitchFamily="34" charset="0"/>
            </a:endParaRPr>
          </a:p>
          <a:p>
            <a:pPr marL="573088" indent="-269875">
              <a:buFont typeface="+mj-lt"/>
              <a:buAutoNum type="alphaUcPeriod"/>
            </a:pPr>
            <a:r>
              <a:rPr lang="es-MX" sz="1400" dirty="0" smtClean="0">
                <a:latin typeface="Helvetica" pitchFamily="34" charset="0"/>
                <a:cs typeface="Helvetica" pitchFamily="34" charset="0"/>
              </a:rPr>
              <a:t>La tabla periódica organiza todos los elementos conocidos para que los científicos pueden utilizarla como referencia.</a:t>
            </a:r>
            <a:endParaRPr lang="en-U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cxnSp>
        <p:nvCxnSpPr>
          <p:cNvPr id="11" name="Straight Connector 10"/>
          <p:cNvCxnSpPr/>
          <p:nvPr/>
        </p:nvCxnSpPr>
        <p:spPr>
          <a:xfrm>
            <a:off x="483191" y="456370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85800" y="1083946"/>
            <a:ext cx="6400800" cy="2257313"/>
          </a:xfrm>
          <a:prstGeom prst="rect">
            <a:avLst/>
          </a:prstGeom>
        </p:spPr>
        <p:txBody>
          <a:bodyPr wrap="square" lIns="101881" tIns="50941" rIns="101881" bIns="50941">
            <a:spAutoFit/>
          </a:bodyPr>
          <a:lstStyle/>
          <a:p>
            <a:r>
              <a:rPr lang="en-US" sz="1400" b="1" dirty="0" smtClean="0">
                <a:latin typeface="Helvetica" pitchFamily="34" charset="0"/>
                <a:cs typeface="Helvetica" pitchFamily="34" charset="0"/>
              </a:rPr>
              <a:t>9</a:t>
            </a:r>
            <a:r>
              <a:rPr lang="es-MX" sz="1400" b="1" dirty="0" smtClean="0">
                <a:latin typeface="Helvetica" pitchFamily="34" charset="0"/>
                <a:cs typeface="Helvetica" pitchFamily="34" charset="0"/>
              </a:rPr>
              <a:t>.    ¿Cuál es la conexión entre materia, elementos y átomos?</a:t>
            </a:r>
          </a:p>
          <a:p>
            <a:endParaRPr lang="es-MX" sz="1400" dirty="0" smtClean="0">
              <a:latin typeface="Helvetica" pitchFamily="34" charset="0"/>
              <a:cs typeface="Helvetica" pitchFamily="34" charset="0"/>
            </a:endParaRPr>
          </a:p>
          <a:p>
            <a:pPr marL="627063" indent="-287338">
              <a:buFont typeface="+mj-lt"/>
              <a:buAutoNum type="alphaUcPeriod"/>
            </a:pPr>
            <a:r>
              <a:rPr lang="es-MX" sz="1400" dirty="0" smtClean="0">
                <a:latin typeface="Helvetica" pitchFamily="34" charset="0"/>
                <a:cs typeface="Helvetica" pitchFamily="34" charset="0"/>
              </a:rPr>
              <a:t>Los átomos tienen todas las propiedades del elemento.</a:t>
            </a:r>
          </a:p>
          <a:p>
            <a:pPr marL="627063" indent="-287338">
              <a:buFont typeface="+mj-lt"/>
              <a:buAutoNum type="alphaUcPeriod"/>
            </a:pPr>
            <a:endParaRPr lang="es-MX" sz="1400" dirty="0" smtClean="0">
              <a:latin typeface="Helvetica" pitchFamily="34" charset="0"/>
              <a:cs typeface="Helvetica" pitchFamily="34" charset="0"/>
            </a:endParaRPr>
          </a:p>
          <a:p>
            <a:pPr marL="627063" indent="-287338">
              <a:buFont typeface="+mj-lt"/>
              <a:buAutoNum type="alphaUcPeriod"/>
            </a:pPr>
            <a:r>
              <a:rPr lang="es-MX" sz="1400" dirty="0" smtClean="0">
                <a:latin typeface="Helvetica" pitchFamily="34" charset="0"/>
                <a:cs typeface="Helvetica" pitchFamily="34" charset="0"/>
              </a:rPr>
              <a:t>Los elementos y los átomos tienen diferentes propiedades.</a:t>
            </a:r>
          </a:p>
          <a:p>
            <a:pPr marL="627063" indent="-287338">
              <a:buFont typeface="+mj-lt"/>
              <a:buAutoNum type="alphaUcPeriod"/>
            </a:pPr>
            <a:endParaRPr lang="es-MX" sz="1400" dirty="0" smtClean="0">
              <a:latin typeface="Helvetica" pitchFamily="34" charset="0"/>
              <a:cs typeface="Helvetica" pitchFamily="34" charset="0"/>
            </a:endParaRPr>
          </a:p>
          <a:p>
            <a:pPr marL="627063" indent="-287338">
              <a:buFont typeface="+mj-lt"/>
              <a:buAutoNum type="alphaUcPeriod"/>
            </a:pPr>
            <a:r>
              <a:rPr lang="es-MX" sz="1400" dirty="0" smtClean="0">
                <a:latin typeface="Helvetica" pitchFamily="34" charset="0"/>
                <a:cs typeface="Helvetica" pitchFamily="34" charset="0"/>
              </a:rPr>
              <a:t>Toda la materia está compuesta de  elementos y los elementos están compuestos de átomos.</a:t>
            </a:r>
          </a:p>
          <a:p>
            <a:pPr marL="627063" indent="-287338">
              <a:buFont typeface="+mj-lt"/>
              <a:buAutoNum type="alphaUcPeriod"/>
            </a:pPr>
            <a:endParaRPr lang="es-MX" sz="1400" dirty="0" smtClean="0">
              <a:latin typeface="Helvetica" pitchFamily="34" charset="0"/>
              <a:cs typeface="Helvetica" pitchFamily="34" charset="0"/>
            </a:endParaRPr>
          </a:p>
          <a:p>
            <a:pPr marL="627063" indent="-287338">
              <a:buFont typeface="+mj-lt"/>
              <a:buAutoNum type="alphaUcPeriod"/>
            </a:pPr>
            <a:r>
              <a:rPr lang="es-MX" sz="1400" dirty="0" smtClean="0">
                <a:latin typeface="Helvetica" pitchFamily="34" charset="0"/>
                <a:cs typeface="Helvetica" pitchFamily="34" charset="0"/>
              </a:rPr>
              <a:t>Todo está compuesto de materia o material.</a:t>
            </a:r>
            <a:endParaRPr lang="es-MX" sz="1400" dirty="0">
              <a:latin typeface="Helvetica" pitchFamily="34" charset="0"/>
              <a:cs typeface="Helvetica" pitchFamily="34" charset="0"/>
            </a:endParaRPr>
          </a:p>
        </p:txBody>
      </p:sp>
      <p:grpSp>
        <p:nvGrpSpPr>
          <p:cNvPr id="3" name="Group 2"/>
          <p:cNvGrpSpPr/>
          <p:nvPr/>
        </p:nvGrpSpPr>
        <p:grpSpPr>
          <a:xfrm>
            <a:off x="754311" y="5827924"/>
            <a:ext cx="242888" cy="2159878"/>
            <a:chOff x="1000743" y="5883875"/>
            <a:chExt cx="242888" cy="2159878"/>
          </a:xfrm>
        </p:grpSpPr>
        <p:sp>
          <p:nvSpPr>
            <p:cNvPr id="22" name="Oval 21"/>
            <p:cNvSpPr/>
            <p:nvPr/>
          </p:nvSpPr>
          <p:spPr>
            <a:xfrm>
              <a:off x="1000743" y="58838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000743" y="65457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000743" y="73423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1000743" y="78042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7" name="Table 26"/>
          <p:cNvGraphicFramePr>
            <a:graphicFrameLocks noGrp="1"/>
          </p:cNvGraphicFramePr>
          <p:nvPr>
            <p:extLst>
              <p:ext uri="{D42A27DB-BD31-4B8C-83A1-F6EECF244321}">
                <p14:modId xmlns:p14="http://schemas.microsoft.com/office/powerpoint/2010/main" val="3992183876"/>
              </p:ext>
            </p:extLst>
          </p:nvPr>
        </p:nvGraphicFramePr>
        <p:xfrm>
          <a:off x="5257800" y="4182704"/>
          <a:ext cx="2209800" cy="762000"/>
        </p:xfrm>
        <a:graphic>
          <a:graphicData uri="http://schemas.openxmlformats.org/drawingml/2006/table">
            <a:tbl>
              <a:tblPr/>
              <a:tblGrid>
                <a:gridCol w="2209800"/>
              </a:tblGrid>
              <a:tr h="152400">
                <a:tc>
                  <a:txBody>
                    <a:bodyPr/>
                    <a:lstStyle/>
                    <a:p>
                      <a:pPr marL="0" marR="0" algn="l">
                        <a:lnSpc>
                          <a:spcPct val="100000"/>
                        </a:lnSpc>
                        <a:spcBef>
                          <a:spcPts val="0"/>
                        </a:spcBef>
                        <a:spcAft>
                          <a:spcPts val="0"/>
                        </a:spcAft>
                      </a:pPr>
                      <a:r>
                        <a:rPr lang="es-MX" sz="800" b="1" noProof="0" dirty="0" smtClean="0">
                          <a:solidFill>
                            <a:srgbClr val="000000"/>
                          </a:solidFill>
                          <a:latin typeface="+mn-lt"/>
                          <a:ea typeface="Times New Roman"/>
                          <a:cs typeface="Times New Roman"/>
                        </a:rPr>
                        <a:t>Estándar</a:t>
                      </a:r>
                      <a:r>
                        <a:rPr lang="es-MX" sz="800" b="1" baseline="0" noProof="0" dirty="0" smtClean="0">
                          <a:solidFill>
                            <a:srgbClr val="000000"/>
                          </a:solidFill>
                          <a:latin typeface="+mn-lt"/>
                          <a:ea typeface="Times New Roman"/>
                          <a:cs typeface="Times New Roman"/>
                        </a:rPr>
                        <a:t> </a:t>
                      </a:r>
                      <a:r>
                        <a:rPr lang="es-MX" sz="800" b="1" noProof="0" dirty="0" smtClean="0">
                          <a:solidFill>
                            <a:srgbClr val="000000"/>
                          </a:solidFill>
                          <a:latin typeface="+mn-lt"/>
                          <a:ea typeface="Times New Roman"/>
                          <a:cs typeface="Times New Roman"/>
                        </a:rPr>
                        <a:t>RI.5.3</a:t>
                      </a:r>
                      <a:endParaRPr lang="es-MX" sz="800" noProof="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MX" sz="800" b="0" noProof="0" dirty="0" smtClean="0">
                          <a:latin typeface="+mn-lt"/>
                          <a:ea typeface="Calibri"/>
                          <a:cs typeface="Times New Roman"/>
                        </a:rPr>
                        <a:t>Explican la relación o interacción existente entre dos o más personas, acontecimientos, ideas o conceptos en un texto histórico, científico o técnico, basándose en la información específica del texto. </a:t>
                      </a:r>
                      <a:endParaRPr lang="es-MX" sz="800" b="0" noProof="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7" name="Group 16"/>
          <p:cNvGrpSpPr/>
          <p:nvPr/>
        </p:nvGrpSpPr>
        <p:grpSpPr>
          <a:xfrm>
            <a:off x="762519" y="1557702"/>
            <a:ext cx="242888" cy="1708870"/>
            <a:chOff x="1146312" y="1814631"/>
            <a:chExt cx="242888" cy="1708870"/>
          </a:xfrm>
        </p:grpSpPr>
        <p:sp>
          <p:nvSpPr>
            <p:cNvPr id="26" name="Oval 25"/>
            <p:cNvSpPr/>
            <p:nvPr/>
          </p:nvSpPr>
          <p:spPr>
            <a:xfrm>
              <a:off x="1146312" y="328401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1146312" y="18146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1146312" y="26938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146312" y="22353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18"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1104294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685800" y="5351775"/>
            <a:ext cx="6438331" cy="2903644"/>
          </a:xfrm>
          <a:prstGeom prst="rect">
            <a:avLst/>
          </a:prstGeom>
        </p:spPr>
        <p:txBody>
          <a:bodyPr wrap="square" lIns="101881" tIns="50941" rIns="101881" bIns="50941">
            <a:spAutoFit/>
          </a:bodyPr>
          <a:lstStyle/>
          <a:p>
            <a:pPr marL="240944" indent="-240944"/>
            <a:r>
              <a:rPr lang="en-US" sz="1400" b="1" dirty="0" smtClean="0">
                <a:latin typeface="Helvetica" pitchFamily="34" charset="0"/>
                <a:cs typeface="Helvetica" pitchFamily="34" charset="0"/>
              </a:rPr>
              <a:t>12</a:t>
            </a:r>
            <a:r>
              <a:rPr lang="es-MX" sz="1400" b="1" dirty="0" smtClean="0">
                <a:latin typeface="Helvetica" pitchFamily="34" charset="0"/>
                <a:cs typeface="Helvetica" pitchFamily="34" charset="0"/>
              </a:rPr>
              <a:t>.  ¿Cuál punto específico es apoyado en ambos artículos? </a:t>
            </a:r>
          </a:p>
          <a:p>
            <a:pPr marL="240944" indent="-240944"/>
            <a:endParaRPr lang="es-MX" sz="1400" b="1"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El determinar la identidad de los materiales está basado en sus propiedades.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La única manera de ver los átomos es a través de un microscopio de efecto túnel.</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Otro nombre para las moléculas que se mueven es átomos.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Una tabla estandarizada fue necesaria para compartir información.</a:t>
            </a:r>
          </a:p>
          <a:p>
            <a:pPr marL="605707" indent="-368110">
              <a:buFont typeface="+mj-lt"/>
              <a:buAutoNum type="alphaUcPeriod"/>
            </a:pPr>
            <a:endParaRPr lang="es-MX" sz="1400" dirty="0" smtClean="0">
              <a:latin typeface="Helvetica" pitchFamily="34" charset="0"/>
              <a:cs typeface="Helvetica" pitchFamily="34" charset="0"/>
            </a:endParaRPr>
          </a:p>
          <a:p>
            <a:pPr marL="605707" indent="-368110">
              <a:buFont typeface="+mj-lt"/>
              <a:buAutoNum type="alphaUcPeriod"/>
            </a:pPr>
            <a:endParaRPr lang="es-MX" sz="1400" dirty="0">
              <a:latin typeface="Helvetica" pitchFamily="34" charset="0"/>
              <a:cs typeface="Helvetica" pitchFamily="34" charset="0"/>
            </a:endParaRPr>
          </a:p>
        </p:txBody>
      </p:sp>
      <p:sp>
        <p:nvSpPr>
          <p:cNvPr id="15" name="Rectangle 14"/>
          <p:cNvSpPr/>
          <p:nvPr/>
        </p:nvSpPr>
        <p:spPr>
          <a:xfrm>
            <a:off x="685800" y="720061"/>
            <a:ext cx="6438331" cy="3113816"/>
          </a:xfrm>
          <a:prstGeom prst="rect">
            <a:avLst/>
          </a:prstGeom>
        </p:spPr>
        <p:txBody>
          <a:bodyPr wrap="square" lIns="96661" tIns="48331" rIns="96661" bIns="48331">
            <a:spAutoFit/>
          </a:bodyPr>
          <a:lstStyle/>
          <a:p>
            <a:pPr marL="60413" indent="-60413"/>
            <a:endParaRPr lang="en-US" sz="1400" dirty="0" smtClean="0">
              <a:latin typeface="Helvetica" pitchFamily="34" charset="0"/>
              <a:cs typeface="Helvetica" pitchFamily="34" charset="0"/>
            </a:endParaRPr>
          </a:p>
          <a:p>
            <a:endParaRPr lang="en-US" sz="1400" dirty="0" smtClean="0">
              <a:latin typeface="Helvetica" pitchFamily="34" charset="0"/>
              <a:cs typeface="Helvetica" pitchFamily="34" charset="0"/>
            </a:endParaRPr>
          </a:p>
          <a:p>
            <a:pPr marL="395288" indent="-395288"/>
            <a:r>
              <a:rPr lang="en-US" sz="1400" b="1" dirty="0" smtClean="0">
                <a:latin typeface="Helvetica" pitchFamily="34" charset="0"/>
                <a:cs typeface="Helvetica" pitchFamily="34" charset="0"/>
              </a:rPr>
              <a:t>11</a:t>
            </a:r>
            <a:r>
              <a:rPr lang="es-MX" sz="1400" b="1" dirty="0" smtClean="0">
                <a:latin typeface="Helvetica" pitchFamily="34" charset="0"/>
                <a:cs typeface="Helvetica" pitchFamily="34" charset="0"/>
              </a:rPr>
              <a:t>.   ¿Qué tienen en común las cuatro principales categorías de la materia?</a:t>
            </a:r>
          </a:p>
          <a:p>
            <a:pPr marL="228600" indent="-228600"/>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Cada una de las cuatro categorías de la materia tiene diferentes propiedades.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a:latin typeface="Helvetica" pitchFamily="34" charset="0"/>
                <a:cs typeface="Helvetica" pitchFamily="34" charset="0"/>
              </a:rPr>
              <a:t>Cada una de las cuatro categorías de la materia </a:t>
            </a:r>
            <a:r>
              <a:rPr lang="es-MX" sz="1400" dirty="0" smtClean="0">
                <a:latin typeface="Helvetica" pitchFamily="34" charset="0"/>
                <a:cs typeface="Helvetica" pitchFamily="34" charset="0"/>
              </a:rPr>
              <a:t>esta hecha de átomos.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Toda la materia se puede dividir en cuatro categorías.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Todas son invisibles a nuestros ojos.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cxnSp>
        <p:nvCxnSpPr>
          <p:cNvPr id="10" name="Straight Connector 9"/>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09550" y="5816259"/>
            <a:ext cx="242888" cy="1927799"/>
            <a:chOff x="1097756" y="5796830"/>
            <a:chExt cx="242888" cy="1927799"/>
          </a:xfrm>
        </p:grpSpPr>
        <p:sp>
          <p:nvSpPr>
            <p:cNvPr id="21" name="Oval 20"/>
            <p:cNvSpPr/>
            <p:nvPr/>
          </p:nvSpPr>
          <p:spPr>
            <a:xfrm>
              <a:off x="1097756" y="57968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097756" y="64350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097756" y="70434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097756" y="74851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7" name="Table 26"/>
          <p:cNvGraphicFramePr>
            <a:graphicFrameLocks noGrp="1"/>
          </p:cNvGraphicFramePr>
          <p:nvPr>
            <p:extLst>
              <p:ext uri="{D42A27DB-BD31-4B8C-83A1-F6EECF244321}">
                <p14:modId xmlns:p14="http://schemas.microsoft.com/office/powerpoint/2010/main" val="3020307009"/>
              </p:ext>
            </p:extLst>
          </p:nvPr>
        </p:nvGraphicFramePr>
        <p:xfrm>
          <a:off x="5257800" y="4469675"/>
          <a:ext cx="1981200" cy="64008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s-MX" sz="800" b="1" noProof="0" dirty="0" smtClean="0">
                          <a:solidFill>
                            <a:srgbClr val="000000"/>
                          </a:solidFill>
                          <a:latin typeface="+mn-lt"/>
                          <a:ea typeface="Times New Roman"/>
                          <a:cs typeface="Times New Roman"/>
                        </a:rPr>
                        <a:t>Estándar</a:t>
                      </a:r>
                      <a:r>
                        <a:rPr lang="es-MX" sz="800" b="1" baseline="0" noProof="0" dirty="0" smtClean="0">
                          <a:solidFill>
                            <a:srgbClr val="000000"/>
                          </a:solidFill>
                          <a:latin typeface="+mn-lt"/>
                          <a:ea typeface="Times New Roman"/>
                          <a:cs typeface="Times New Roman"/>
                        </a:rPr>
                        <a:t> </a:t>
                      </a:r>
                      <a:r>
                        <a:rPr lang="en-US" sz="800" b="1" dirty="0" smtClean="0">
                          <a:solidFill>
                            <a:srgbClr val="000000"/>
                          </a:solidFill>
                          <a:latin typeface="+mn-lt"/>
                          <a:ea typeface="Times New Roman"/>
                          <a:cs typeface="Times New Roman"/>
                        </a:rPr>
                        <a:t>RI.5.6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Analizan múltiples versiones del mismo acontecimiento o tema, señalando similitudes y diferencias importantes en el punto de vista que representan.</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6" name="Group 15"/>
          <p:cNvGrpSpPr/>
          <p:nvPr/>
        </p:nvGrpSpPr>
        <p:grpSpPr>
          <a:xfrm>
            <a:off x="809550" y="1841758"/>
            <a:ext cx="242888" cy="1915934"/>
            <a:chOff x="1146312" y="1870216"/>
            <a:chExt cx="242888" cy="1915934"/>
          </a:xfrm>
        </p:grpSpPr>
        <p:sp>
          <p:nvSpPr>
            <p:cNvPr id="25" name="Oval 24"/>
            <p:cNvSpPr/>
            <p:nvPr/>
          </p:nvSpPr>
          <p:spPr>
            <a:xfrm>
              <a:off x="1146312" y="35466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1146312" y="18702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1146312" y="31478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1146312" y="248719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17"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1286918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72531" y="1122596"/>
            <a:ext cx="6446866" cy="2257313"/>
          </a:xfrm>
          <a:prstGeom prst="rect">
            <a:avLst/>
          </a:prstGeom>
          <a:noFill/>
        </p:spPr>
        <p:txBody>
          <a:bodyPr wrap="square" lIns="101881" tIns="50941" rIns="101881" bIns="50941">
            <a:spAutoFit/>
          </a:bodyPr>
          <a:lstStyle/>
          <a:p>
            <a:pPr marL="395288" indent="-395288"/>
            <a:r>
              <a:rPr lang="en-US" sz="1400" b="1" dirty="0" smtClean="0">
                <a:latin typeface="Helvetica" pitchFamily="34" charset="0"/>
                <a:cs typeface="Helvetica" pitchFamily="34" charset="0"/>
              </a:rPr>
              <a:t>13</a:t>
            </a:r>
            <a:r>
              <a:rPr lang="es-MX" sz="1400" b="1" dirty="0" smtClean="0">
                <a:latin typeface="Helvetica" pitchFamily="34" charset="0"/>
                <a:cs typeface="Helvetica" pitchFamily="34" charset="0"/>
              </a:rPr>
              <a:t>.   ¿Qué información de </a:t>
            </a:r>
            <a:r>
              <a:rPr lang="es-MX" sz="1400" i="1" dirty="0" smtClean="0">
                <a:latin typeface="Helvetica" pitchFamily="34" charset="0"/>
                <a:cs typeface="Helvetica" pitchFamily="34" charset="0"/>
              </a:rPr>
              <a:t>¡Es elemental </a:t>
            </a:r>
            <a:r>
              <a:rPr lang="es-MX" sz="1400" b="1" i="1" dirty="0" smtClean="0">
                <a:latin typeface="Helvetica" pitchFamily="34" charset="0"/>
                <a:cs typeface="Helvetica" pitchFamily="34" charset="0"/>
              </a:rPr>
              <a:t>no se encuentra en </a:t>
            </a:r>
            <a:r>
              <a:rPr lang="es-MX" sz="1400" i="1" u="sng" dirty="0">
                <a:latin typeface="Helvetica" pitchFamily="34" charset="0"/>
                <a:cs typeface="Helvetica" pitchFamily="34" charset="0"/>
              </a:rPr>
              <a:t>¡</a:t>
            </a:r>
            <a:r>
              <a:rPr lang="es-MX" sz="1400" i="1" dirty="0">
                <a:latin typeface="Helvetica" pitchFamily="34" charset="0"/>
                <a:cs typeface="Helvetica" pitchFamily="34" charset="0"/>
              </a:rPr>
              <a:t>La materia está en todas partes!</a:t>
            </a:r>
            <a:r>
              <a:rPr lang="es-MX" sz="1400" b="1" dirty="0" smtClean="0">
                <a:latin typeface="Helvetica" pitchFamily="34" charset="0"/>
                <a:cs typeface="Helvetica" pitchFamily="34" charset="0"/>
              </a:rPr>
              <a:t>?</a:t>
            </a:r>
          </a:p>
          <a:p>
            <a:pPr marL="240944" indent="-240944"/>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La materia está compuesta de átomos.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Los átomos son minúsculos o microscópicos.</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Los científicos agrupan los elementos .</a:t>
            </a:r>
          </a:p>
          <a:p>
            <a:pPr marL="682625" indent="-287338">
              <a:buFont typeface="+mj-lt"/>
              <a:buAutoNum type="alphaUcPeriod"/>
            </a:pPr>
            <a:endParaRPr lang="es-MX" sz="1400" dirty="0" smtClean="0">
              <a:latin typeface="Helvetica" pitchFamily="34" charset="0"/>
              <a:cs typeface="Helvetica" pitchFamily="34" charset="0"/>
            </a:endParaRPr>
          </a:p>
          <a:p>
            <a:pPr marL="682625" indent="-287338">
              <a:buFont typeface="+mj-lt"/>
              <a:buAutoNum type="alphaUcPeriod"/>
            </a:pPr>
            <a:r>
              <a:rPr lang="es-MX" sz="1400" dirty="0" smtClean="0">
                <a:latin typeface="Helvetica" pitchFamily="34" charset="0"/>
                <a:cs typeface="Helvetica" pitchFamily="34" charset="0"/>
              </a:rPr>
              <a:t>Hay 100 elementos conocidos.</a:t>
            </a:r>
            <a:endParaRPr lang="es-MX"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cxnSp>
        <p:nvCxnSpPr>
          <p:cNvPr id="10" name="Straight Connector 9"/>
          <p:cNvCxnSpPr/>
          <p:nvPr/>
        </p:nvCxnSpPr>
        <p:spPr>
          <a:xfrm>
            <a:off x="404813"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02903" y="1801272"/>
            <a:ext cx="242888" cy="1498344"/>
            <a:chOff x="1010000" y="2173467"/>
            <a:chExt cx="242888" cy="1498344"/>
          </a:xfrm>
        </p:grpSpPr>
        <p:sp>
          <p:nvSpPr>
            <p:cNvPr id="27" name="Oval 26"/>
            <p:cNvSpPr/>
            <p:nvPr/>
          </p:nvSpPr>
          <p:spPr>
            <a:xfrm>
              <a:off x="1010000" y="21734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1010000" y="25968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1010000" y="30189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1010000" y="34323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32" name="Oval 31"/>
          <p:cNvSpPr/>
          <p:nvPr/>
        </p:nvSpPr>
        <p:spPr>
          <a:xfrm>
            <a:off x="824622" y="60669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06576" y="65684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565755489"/>
              </p:ext>
            </p:extLst>
          </p:nvPr>
        </p:nvGraphicFramePr>
        <p:xfrm>
          <a:off x="5138198" y="4725541"/>
          <a:ext cx="1981200" cy="51816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Integran la información de varios textos sobre el mismo tema, a fin de escribir o hablar con conocimiento sobre dicho tema.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0" name="Rectangle 19"/>
          <p:cNvSpPr/>
          <p:nvPr/>
        </p:nvSpPr>
        <p:spPr>
          <a:xfrm>
            <a:off x="429643" y="5668555"/>
            <a:ext cx="6809358" cy="1610982"/>
          </a:xfrm>
          <a:prstGeom prst="rect">
            <a:avLst/>
          </a:prstGeom>
          <a:solidFill>
            <a:schemeClr val="bg1"/>
          </a:solidFill>
        </p:spPr>
        <p:txBody>
          <a:bodyPr wrap="square" lIns="101881" tIns="50941" rIns="101881" bIns="50941">
            <a:spAutoFit/>
          </a:bodyPr>
          <a:lstStyle/>
          <a:p>
            <a:endParaRPr lang="en-US" sz="1400" dirty="0">
              <a:latin typeface="Helvetica" pitchFamily="34" charset="0"/>
              <a:cs typeface="Helvetica" pitchFamily="34" charset="0"/>
            </a:endParaRPr>
          </a:p>
          <a:p>
            <a:pPr marL="354724" indent="-354724"/>
            <a:r>
              <a:rPr lang="en-US" sz="1400" b="1" dirty="0" smtClean="0">
                <a:latin typeface="Helvetica" pitchFamily="34" charset="0"/>
                <a:cs typeface="Helvetica" pitchFamily="34" charset="0"/>
              </a:rPr>
              <a:t>14</a:t>
            </a:r>
            <a:r>
              <a:rPr lang="es-MX" sz="1400" b="1" dirty="0" smtClean="0">
                <a:latin typeface="Helvetica" pitchFamily="34" charset="0"/>
                <a:cs typeface="Helvetica" pitchFamily="34" charset="0"/>
              </a:rPr>
              <a:t>.  ¿En qué par de artículos encontrarías la mayor cantidad de información para escribir con conocimiento acerca de cómo identificar los diferentes tipos de materias?</a:t>
            </a:r>
          </a:p>
          <a:p>
            <a:pPr marL="354724" indent="-354724"/>
            <a:endParaRPr lang="es-MX" sz="1400" b="1" dirty="0" smtClean="0">
              <a:latin typeface="Helvetica" pitchFamily="34" charset="0"/>
              <a:cs typeface="Helvetica" pitchFamily="34" charset="0"/>
            </a:endParaRPr>
          </a:p>
          <a:p>
            <a:pPr marL="354724" indent="-354724"/>
            <a:endParaRPr lang="es-MX" sz="1400" b="1" dirty="0" smtClean="0">
              <a:latin typeface="Helvetica" pitchFamily="34" charset="0"/>
              <a:cs typeface="Helvetica" pitchFamily="34" charset="0"/>
            </a:endParaRPr>
          </a:p>
          <a:p>
            <a:pPr marL="354724" indent="-354724"/>
            <a:r>
              <a:rPr lang="es-MX" sz="1400" b="1" dirty="0" smtClean="0">
                <a:latin typeface="Helvetica" pitchFamily="34" charset="0"/>
                <a:cs typeface="Helvetica" pitchFamily="34" charset="0"/>
              </a:rPr>
              <a:t>         A.                            B.                                     C.                               D.</a:t>
            </a:r>
            <a:endParaRPr lang="es-MX" sz="1400" b="1" dirty="0">
              <a:latin typeface="Helvetica" pitchFamily="34" charset="0"/>
              <a:cs typeface="Helvetica" pitchFamily="34" charset="0"/>
            </a:endParaRPr>
          </a:p>
        </p:txBody>
      </p:sp>
      <p:sp>
        <p:nvSpPr>
          <p:cNvPr id="22" name="Oval 21"/>
          <p:cNvSpPr/>
          <p:nvPr/>
        </p:nvSpPr>
        <p:spPr>
          <a:xfrm>
            <a:off x="2178796" y="69803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192519" y="69803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5875907" y="69803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5" name="Table 24"/>
          <p:cNvGraphicFramePr>
            <a:graphicFrameLocks noGrp="1"/>
          </p:cNvGraphicFramePr>
          <p:nvPr>
            <p:extLst>
              <p:ext uri="{D42A27DB-BD31-4B8C-83A1-F6EECF244321}">
                <p14:modId xmlns:p14="http://schemas.microsoft.com/office/powerpoint/2010/main" val="2266402243"/>
              </p:ext>
            </p:extLst>
          </p:nvPr>
        </p:nvGraphicFramePr>
        <p:xfrm>
          <a:off x="429644" y="7399637"/>
          <a:ext cx="6809357" cy="1482634"/>
        </p:xfrm>
        <a:graphic>
          <a:graphicData uri="http://schemas.openxmlformats.org/drawingml/2006/table">
            <a:tbl>
              <a:tblPr firstRow="1" bandRow="1">
                <a:tableStyleId>{5940675A-B579-460E-94D1-54222C63F5DA}</a:tableStyleId>
              </a:tblPr>
              <a:tblGrid>
                <a:gridCol w="1905304"/>
                <a:gridCol w="1823629"/>
                <a:gridCol w="1571484"/>
                <a:gridCol w="1508940"/>
              </a:tblGrid>
              <a:tr h="1245326">
                <a:tc>
                  <a:txBody>
                    <a:bodyPr/>
                    <a:lstStyle/>
                    <a:p>
                      <a:pPr marL="171450" indent="-171450">
                        <a:buFont typeface="Arial" panose="020B0604020202020204" pitchFamily="34" charset="0"/>
                        <a:buChar char="•"/>
                      </a:pPr>
                      <a:r>
                        <a:rPr lang="es-MX" sz="1300" noProof="0" dirty="0" smtClean="0"/>
                        <a:t>Microscopios de efecto túnel</a:t>
                      </a:r>
                    </a:p>
                    <a:p>
                      <a:pPr marL="171450" indent="-171450">
                        <a:buFont typeface="Arial" panose="020B0604020202020204" pitchFamily="34" charset="0"/>
                        <a:buChar char="•"/>
                      </a:pPr>
                      <a:r>
                        <a:rPr lang="es-MX" sz="1300" noProof="0" dirty="0" smtClean="0"/>
                        <a:t>¿Qué es la Difusión?</a:t>
                      </a:r>
                    </a:p>
                    <a:p>
                      <a:pPr marL="171450" indent="-171450">
                        <a:buFont typeface="Arial" panose="020B0604020202020204" pitchFamily="34" charset="0"/>
                        <a:buChar char="•"/>
                      </a:pPr>
                      <a:r>
                        <a:rPr lang="es-MX" sz="1300" noProof="0" dirty="0" smtClean="0"/>
                        <a:t>El inventor de la tabla</a:t>
                      </a:r>
                      <a:r>
                        <a:rPr lang="es-MX" sz="1300" baseline="0" noProof="0" dirty="0" smtClean="0"/>
                        <a:t> periódica</a:t>
                      </a:r>
                    </a:p>
                    <a:p>
                      <a:pPr marL="171450" indent="-171450">
                        <a:buFont typeface="Arial" panose="020B0604020202020204" pitchFamily="34" charset="0"/>
                        <a:buChar char="•"/>
                      </a:pPr>
                      <a:r>
                        <a:rPr lang="es-MX" sz="1300" baseline="0" noProof="0" dirty="0" smtClean="0"/>
                        <a:t>Los átomos son diminutos</a:t>
                      </a:r>
                    </a:p>
                  </a:txBody>
                  <a:tcPr marL="97155" marR="97155" marT="47897" marB="47897">
                    <a:solidFill>
                      <a:schemeClr val="bg1"/>
                    </a:solidFill>
                  </a:tcPr>
                </a:tc>
                <a:tc>
                  <a:txBody>
                    <a:bodyPr/>
                    <a:lstStyle/>
                    <a:p>
                      <a:pPr marL="117475" indent="-117475">
                        <a:buFont typeface="Arial" panose="020B0604020202020204" pitchFamily="34" charset="0"/>
                        <a:buChar char="•"/>
                      </a:pPr>
                      <a:r>
                        <a:rPr lang="es-MX" sz="1300" i="0" u="none" noProof="0" dirty="0" smtClean="0"/>
                        <a:t>¿Qué es la materia?</a:t>
                      </a:r>
                    </a:p>
                    <a:p>
                      <a:pPr marL="117475" indent="-117475">
                        <a:buFont typeface="Arial" panose="020B0604020202020204" pitchFamily="34" charset="0"/>
                        <a:buChar char="•"/>
                      </a:pPr>
                      <a:r>
                        <a:rPr lang="es-MX" sz="1300" i="0" u="none" noProof="0" dirty="0" smtClean="0"/>
                        <a:t>Moléculas, átomos y elementos</a:t>
                      </a:r>
                    </a:p>
                    <a:p>
                      <a:pPr marL="117475" indent="-117475">
                        <a:buFont typeface="Arial" panose="020B0604020202020204" pitchFamily="34" charset="0"/>
                        <a:buChar char="•"/>
                      </a:pPr>
                      <a:r>
                        <a:rPr lang="es-MX" sz="1300" i="0" u="none" noProof="0" dirty="0" smtClean="0"/>
                        <a:t>Propiedades de</a:t>
                      </a:r>
                      <a:r>
                        <a:rPr lang="es-MX" sz="1300" i="0" u="none" baseline="0" noProof="0" dirty="0" smtClean="0"/>
                        <a:t> la materia</a:t>
                      </a:r>
                      <a:endParaRPr lang="es-MX" sz="1300" i="0" u="none" noProof="0" dirty="0" smtClean="0"/>
                    </a:p>
                    <a:p>
                      <a:pPr marL="109538" indent="-109538">
                        <a:buFont typeface="Arial" panose="020B0604020202020204" pitchFamily="34" charset="0"/>
                        <a:buChar char="•"/>
                      </a:pPr>
                      <a:r>
                        <a:rPr lang="es-MX" sz="1300" i="0" u="none" noProof="0" dirty="0" smtClean="0"/>
                        <a:t>4</a:t>
                      </a:r>
                      <a:r>
                        <a:rPr lang="es-MX" sz="1300" i="0" u="none" baseline="0" noProof="0" dirty="0" smtClean="0"/>
                        <a:t> categorías de materiales</a:t>
                      </a:r>
                    </a:p>
                  </a:txBody>
                  <a:tcPr marL="97155" marR="97155" marT="47897" marB="47897">
                    <a:solidFill>
                      <a:schemeClr val="bg1"/>
                    </a:solidFill>
                  </a:tcPr>
                </a:tc>
                <a:tc>
                  <a:txBody>
                    <a:bodyPr/>
                    <a:lstStyle/>
                    <a:p>
                      <a:pPr marL="171450" indent="-171450">
                        <a:buFont typeface="Arial" panose="020B0604020202020204" pitchFamily="34" charset="0"/>
                        <a:buChar char="•"/>
                      </a:pPr>
                      <a:r>
                        <a:rPr lang="es-MX" sz="1300" noProof="0" dirty="0" smtClean="0"/>
                        <a:t>Científicos </a:t>
                      </a:r>
                      <a:r>
                        <a:rPr lang="es-MX" sz="1300" baseline="0" noProof="0" dirty="0" smtClean="0"/>
                        <a:t> de tiempo atrás</a:t>
                      </a:r>
                      <a:endParaRPr lang="es-MX" sz="1300" noProof="0" dirty="0" smtClean="0"/>
                    </a:p>
                    <a:p>
                      <a:pPr marL="171450" indent="-171450">
                        <a:buFont typeface="Arial" panose="020B0604020202020204" pitchFamily="34" charset="0"/>
                        <a:buChar char="•"/>
                      </a:pPr>
                      <a:r>
                        <a:rPr lang="es-MX" sz="1300" noProof="0" dirty="0" smtClean="0"/>
                        <a:t>Sólidos y gases</a:t>
                      </a:r>
                    </a:p>
                    <a:p>
                      <a:pPr marL="171450" indent="-171450">
                        <a:buFont typeface="Arial" panose="020B0604020202020204" pitchFamily="34" charset="0"/>
                        <a:buChar char="•"/>
                      </a:pPr>
                      <a:r>
                        <a:rPr lang="es-MX" sz="1300" noProof="0" dirty="0" smtClean="0"/>
                        <a:t>Difusión</a:t>
                      </a:r>
                    </a:p>
                    <a:p>
                      <a:pPr marL="171450" indent="-171450">
                        <a:buFont typeface="Arial" panose="020B0604020202020204" pitchFamily="34" charset="0"/>
                        <a:buChar char="•"/>
                      </a:pPr>
                      <a:r>
                        <a:rPr lang="es-MX" sz="1300" noProof="0" dirty="0" smtClean="0"/>
                        <a:t>¿Qué son las</a:t>
                      </a:r>
                      <a:r>
                        <a:rPr lang="es-MX" sz="1300" baseline="0" noProof="0" dirty="0" smtClean="0"/>
                        <a:t> propiedades?</a:t>
                      </a:r>
                      <a:endParaRPr lang="es-MX" sz="1300" noProof="0" dirty="0"/>
                    </a:p>
                  </a:txBody>
                  <a:tcPr marL="97155" marR="97155" marT="47897" marB="47897">
                    <a:solidFill>
                      <a:schemeClr val="bg1"/>
                    </a:solidFill>
                  </a:tcPr>
                </a:tc>
                <a:tc>
                  <a:txBody>
                    <a:bodyPr/>
                    <a:lstStyle/>
                    <a:p>
                      <a:pPr marL="171450" indent="-171450">
                        <a:buFont typeface="Arial" panose="020B0604020202020204" pitchFamily="34" charset="0"/>
                        <a:buChar char="•"/>
                      </a:pPr>
                      <a:r>
                        <a:rPr lang="es-MX" sz="1300" noProof="0" dirty="0" smtClean="0"/>
                        <a:t>Moléculas que</a:t>
                      </a:r>
                      <a:r>
                        <a:rPr lang="es-MX" sz="1300" baseline="0" noProof="0" dirty="0" smtClean="0"/>
                        <a:t> se mueven</a:t>
                      </a:r>
                      <a:endParaRPr lang="es-MX" sz="1300" noProof="0" dirty="0" smtClean="0"/>
                    </a:p>
                    <a:p>
                      <a:pPr marL="171450" indent="-171450">
                        <a:buFont typeface="Arial" panose="020B0604020202020204" pitchFamily="34" charset="0"/>
                        <a:buChar char="•"/>
                      </a:pPr>
                      <a:r>
                        <a:rPr lang="es-MX" sz="1300" noProof="0" dirty="0" smtClean="0"/>
                        <a:t>¿Qué son las moléculas?</a:t>
                      </a:r>
                    </a:p>
                    <a:p>
                      <a:pPr marL="171450" indent="-171450">
                        <a:buFont typeface="Arial" panose="020B0604020202020204" pitchFamily="34" charset="0"/>
                        <a:buChar char="•"/>
                      </a:pPr>
                      <a:r>
                        <a:rPr lang="es-MX" sz="1300" noProof="0" dirty="0" smtClean="0"/>
                        <a:t>1869</a:t>
                      </a:r>
                    </a:p>
                    <a:p>
                      <a:pPr marL="171450" indent="-171450">
                        <a:buFont typeface="Arial" panose="020B0604020202020204" pitchFamily="34" charset="0"/>
                        <a:buChar char="•"/>
                      </a:pPr>
                      <a:r>
                        <a:rPr lang="es-MX" sz="1300" noProof="0" dirty="0" smtClean="0"/>
                        <a:t>Diamantes</a:t>
                      </a:r>
                    </a:p>
                  </a:txBody>
                  <a:tcPr marL="97155" marR="97155" marT="47897" marB="47897">
                    <a:solidFill>
                      <a:schemeClr val="bg1"/>
                    </a:solidFill>
                  </a:tcPr>
                </a:tc>
              </a:tr>
            </a:tbl>
          </a:graphicData>
        </a:graphic>
      </p:graphicFrame>
      <p:sp>
        <p:nvSpPr>
          <p:cNvPr id="26" name="Oval 25"/>
          <p:cNvSpPr/>
          <p:nvPr/>
        </p:nvSpPr>
        <p:spPr>
          <a:xfrm>
            <a:off x="602649" y="69803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3220162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09643843"/>
              </p:ext>
            </p:extLst>
          </p:nvPr>
        </p:nvGraphicFramePr>
        <p:xfrm>
          <a:off x="242887" y="509438"/>
          <a:ext cx="7043738" cy="3910162"/>
        </p:xfrm>
        <a:graphic>
          <a:graphicData uri="http://schemas.openxmlformats.org/drawingml/2006/table">
            <a:tbl>
              <a:tblPr firstRow="1" bandRow="1">
                <a:tableStyleId>{5940675A-B579-460E-94D1-54222C63F5DA}</a:tableStyleId>
              </a:tblPr>
              <a:tblGrid>
                <a:gridCol w="7043738"/>
              </a:tblGrid>
              <a:tr h="754742">
                <a:tc>
                  <a:txBody>
                    <a:bodyPr/>
                    <a:lstStyle/>
                    <a:p>
                      <a:pPr marL="342900" indent="-342900">
                        <a:buNone/>
                      </a:pPr>
                      <a:r>
                        <a:rPr lang="en-US" sz="1400" b="1" baseline="0" dirty="0" smtClean="0">
                          <a:solidFill>
                            <a:schemeClr val="tx1"/>
                          </a:solidFill>
                          <a:latin typeface="Helvetica" pitchFamily="34" charset="0"/>
                        </a:rPr>
                        <a:t>15</a:t>
                      </a:r>
                      <a:r>
                        <a:rPr lang="es-MX" sz="1400" b="1" baseline="0" noProof="0" dirty="0" smtClean="0">
                          <a:solidFill>
                            <a:schemeClr val="tx1"/>
                          </a:solidFill>
                          <a:latin typeface="Helvetica" pitchFamily="34" charset="0"/>
                        </a:rPr>
                        <a:t>.  ¿Qué tienen en común la tabla periódica y la escala de Mohs? Utiliza ejemplos del texto para clarificar tu respuesta</a:t>
                      </a:r>
                      <a:r>
                        <a:rPr lang="es-MX" sz="1700" b="1" baseline="0" noProof="0" dirty="0" smtClean="0">
                          <a:solidFill>
                            <a:schemeClr val="tx1"/>
                          </a:solidFill>
                          <a:latin typeface="Helvetica" pitchFamily="34" charset="0"/>
                        </a:rPr>
                        <a:t>.</a:t>
                      </a: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0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664">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922">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32520590"/>
              </p:ext>
            </p:extLst>
          </p:nvPr>
        </p:nvGraphicFramePr>
        <p:xfrm>
          <a:off x="228600" y="5157638"/>
          <a:ext cx="7043738" cy="3910162"/>
        </p:xfrm>
        <a:graphic>
          <a:graphicData uri="http://schemas.openxmlformats.org/drawingml/2006/table">
            <a:tbl>
              <a:tblPr firstRow="1" bandRow="1">
                <a:tableStyleId>{5940675A-B579-460E-94D1-54222C63F5DA}</a:tableStyleId>
              </a:tblPr>
              <a:tblGrid>
                <a:gridCol w="7043738"/>
              </a:tblGrid>
              <a:tr h="754742">
                <a:tc>
                  <a:txBody>
                    <a:bodyPr/>
                    <a:lstStyle/>
                    <a:p>
                      <a:pPr marL="342900" indent="-342900">
                        <a:buNone/>
                      </a:pPr>
                      <a:r>
                        <a:rPr lang="en-US" sz="1400" b="1" baseline="0" dirty="0" smtClean="0">
                          <a:solidFill>
                            <a:schemeClr val="tx1"/>
                          </a:solidFill>
                          <a:latin typeface="Helvetica" pitchFamily="34" charset="0"/>
                        </a:rPr>
                        <a:t>16</a:t>
                      </a:r>
                      <a:r>
                        <a:rPr lang="es-MX" sz="1400" b="1" baseline="0" noProof="0" dirty="0" smtClean="0">
                          <a:solidFill>
                            <a:schemeClr val="tx1"/>
                          </a:solidFill>
                          <a:latin typeface="Helvetica" pitchFamily="34" charset="0"/>
                        </a:rPr>
                        <a:t>.  ¿De qué está compuesta toda la materia? Da ejemplos de cómo los científicos saben de qué está compuesta toda la materia.</a:t>
                      </a: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0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664">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922">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60123490"/>
              </p:ext>
            </p:extLst>
          </p:nvPr>
        </p:nvGraphicFramePr>
        <p:xfrm>
          <a:off x="5257800" y="4469675"/>
          <a:ext cx="1981200" cy="64008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s-MX" sz="800" b="1" noProof="0" dirty="0" smtClean="0">
                          <a:solidFill>
                            <a:srgbClr val="000000"/>
                          </a:solidFill>
                          <a:latin typeface="+mn-lt"/>
                          <a:ea typeface="Times New Roman"/>
                          <a:cs typeface="Times New Roman"/>
                        </a:rPr>
                        <a:t>Estándar</a:t>
                      </a:r>
                      <a:r>
                        <a:rPr lang="es-MX" sz="800" b="1" baseline="0" noProof="0" dirty="0" smtClean="0">
                          <a:solidFill>
                            <a:srgbClr val="000000"/>
                          </a:solidFill>
                          <a:latin typeface="+mn-lt"/>
                          <a:ea typeface="Times New Roman"/>
                          <a:cs typeface="Times New Roman"/>
                        </a:rPr>
                        <a:t> </a:t>
                      </a:r>
                      <a:r>
                        <a:rPr lang="en-US" sz="800" b="1" dirty="0" smtClean="0">
                          <a:solidFill>
                            <a:srgbClr val="000000"/>
                          </a:solidFill>
                          <a:latin typeface="+mn-lt"/>
                          <a:ea typeface="Times New Roman"/>
                          <a:cs typeface="Times New Roman"/>
                        </a:rPr>
                        <a:t>RI.5.6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Analizan múltiples versiones del mismo acontecimiento o tema, señalando similitudes y diferencias importantes en el punto de vista que representan.</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95940073"/>
              </p:ext>
            </p:extLst>
          </p:nvPr>
        </p:nvGraphicFramePr>
        <p:xfrm>
          <a:off x="5257800" y="9116619"/>
          <a:ext cx="2014538" cy="518160"/>
        </p:xfrm>
        <a:graphic>
          <a:graphicData uri="http://schemas.openxmlformats.org/drawingml/2006/table">
            <a:tbl>
              <a:tblPr/>
              <a:tblGrid>
                <a:gridCol w="2014538"/>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Integran la información de varios textos sobre el mismo tema, a fin de escribir o hablar con conocimiento sobre dicho tema.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9"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3948536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400278651"/>
              </p:ext>
            </p:extLst>
          </p:nvPr>
        </p:nvGraphicFramePr>
        <p:xfrm>
          <a:off x="304800" y="179863"/>
          <a:ext cx="7043738" cy="7235068"/>
        </p:xfrm>
        <a:graphic>
          <a:graphicData uri="http://schemas.openxmlformats.org/drawingml/2006/table">
            <a:tbl>
              <a:tblPr firstRow="1" bandRow="1">
                <a:tableStyleId>{5940675A-B579-460E-94D1-54222C63F5DA}</a:tableStyleId>
              </a:tblPr>
              <a:tblGrid>
                <a:gridCol w="7043738"/>
              </a:tblGrid>
              <a:tr h="3557798">
                <a:tc>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s-MX" sz="1400" b="1" dirty="0" smtClean="0">
                          <a:solidFill>
                            <a:schemeClr val="tx1"/>
                          </a:solidFill>
                          <a:latin typeface="Helvetica" pitchFamily="34" charset="0"/>
                        </a:rPr>
                        <a:t>Un</a:t>
                      </a:r>
                      <a:r>
                        <a:rPr lang="es-MX" sz="1400" b="1" baseline="0" dirty="0" smtClean="0">
                          <a:solidFill>
                            <a:schemeClr val="tx1"/>
                          </a:solidFill>
                          <a:latin typeface="Helvetica" pitchFamily="34" charset="0"/>
                        </a:rPr>
                        <a:t> estudiante está escribiendo una carta de opinión para su clase acerca de  “por qué es importante aprender sobre la materia”. </a:t>
                      </a:r>
                      <a:r>
                        <a:rPr lang="es-MX" sz="1400" b="1" dirty="0" smtClean="0">
                          <a:solidFill>
                            <a:schemeClr val="tx1"/>
                          </a:solidFill>
                          <a:latin typeface="Helvetica" pitchFamily="34" charset="0"/>
                        </a:rPr>
                        <a:t> Lee el borrador de su carta de opinión y completa la tarea que sigue.</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MX" sz="1000" b="0" i="1" u="none" strike="noStrike" kern="1200" cap="none" spc="0" normalizeH="0" baseline="0" noProof="0" dirty="0" smtClean="0">
                          <a:ln>
                            <a:noFill/>
                          </a:ln>
                          <a:solidFill>
                            <a:schemeClr val="tx1"/>
                          </a:solidFill>
                          <a:effectLst/>
                          <a:uLnTx/>
                          <a:uFillTx/>
                          <a:latin typeface="+mn-lt"/>
                          <a:ea typeface="+mn-ea"/>
                          <a:cs typeface="Helvetica" pitchFamily="34" charset="0"/>
                        </a:rPr>
                        <a:t>Escrito breve, Organización, W.5.1c, conectan la opinión y sus razones utilizando palabras, frases y cláusulas, Objetivo 6a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s-MX" sz="10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1018809" rtl="0" eaLnBrk="1" fontAlgn="auto" latinLnBrk="0" hangingPunct="1">
                        <a:lnSpc>
                          <a:spcPct val="100000"/>
                        </a:lnSpc>
                        <a:spcBef>
                          <a:spcPts val="0"/>
                        </a:spcBef>
                        <a:spcAft>
                          <a:spcPts val="0"/>
                        </a:spcAft>
                        <a:buClrTx/>
                        <a:buSzTx/>
                        <a:buFont typeface="+mj-lt"/>
                        <a:buNone/>
                        <a:tabLst/>
                        <a:defRPr/>
                      </a:pPr>
                      <a:r>
                        <a:rPr lang="es-MX" sz="1600" b="0" i="0" kern="1200" dirty="0" smtClean="0">
                          <a:solidFill>
                            <a:schemeClr val="tx1"/>
                          </a:solidFill>
                          <a:effectLst/>
                          <a:latin typeface="+mn-lt"/>
                          <a:ea typeface="Times New Roman"/>
                          <a:cs typeface="Times New Roman"/>
                        </a:rPr>
                        <a:t> </a:t>
                      </a:r>
                      <a:r>
                        <a:rPr lang="es-MX" sz="1600" b="1" i="1" u="none" kern="1200" dirty="0" smtClean="0">
                          <a:solidFill>
                            <a:schemeClr val="tx1"/>
                          </a:solidFill>
                          <a:effectLst/>
                          <a:latin typeface="+mn-lt"/>
                          <a:ea typeface="Times New Roman"/>
                          <a:cs typeface="Times New Roman"/>
                        </a:rPr>
                        <a:t>Todos</a:t>
                      </a:r>
                      <a:r>
                        <a:rPr lang="es-MX" sz="1600" b="1" i="1" u="none" kern="1200" baseline="0" dirty="0" smtClean="0">
                          <a:solidFill>
                            <a:schemeClr val="tx1"/>
                          </a:solidFill>
                          <a:effectLst/>
                          <a:latin typeface="+mn-lt"/>
                          <a:ea typeface="Times New Roman"/>
                          <a:cs typeface="Times New Roman"/>
                        </a:rPr>
                        <a:t> necesitamos entender la materia</a:t>
                      </a:r>
                      <a:endParaRPr kumimoji="0" lang="es-MX" sz="1600" b="1"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MX" sz="1000" b="0" i="0" u="none" strike="noStrike" kern="1200" cap="none" spc="0" normalizeH="0" baseline="0" noProof="0" dirty="0" smtClean="0">
                          <a:ln>
                            <a:noFill/>
                          </a:ln>
                          <a:solidFill>
                            <a:schemeClr val="tx1"/>
                          </a:solidFill>
                          <a:effectLst/>
                          <a:uLnTx/>
                          <a:uFillTx/>
                          <a:latin typeface="+mn-lt"/>
                          <a:ea typeface="+mn-ea"/>
                          <a:cs typeface="+mn-cs"/>
                        </a:rPr>
                        <a:t>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s-MX" sz="1400" b="1" i="0" u="none" strike="noStrike" kern="1200" cap="none" spc="0" normalizeH="0" baseline="0" noProof="0" dirty="0" smtClean="0">
                          <a:ln>
                            <a:noFill/>
                          </a:ln>
                          <a:solidFill>
                            <a:schemeClr val="tx1"/>
                          </a:solidFill>
                          <a:effectLst/>
                          <a:uLnTx/>
                          <a:uFillTx/>
                          <a:latin typeface="+mn-lt"/>
                          <a:ea typeface="+mn-ea"/>
                          <a:cs typeface="+mn-cs"/>
                        </a:rPr>
                        <a:t>Párrafo 1</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s-MX" sz="1400" b="0" i="0" u="none" strike="noStrike" kern="1200" cap="none" spc="0" normalizeH="0" baseline="0" noProof="0" dirty="0" smtClean="0">
                          <a:ln>
                            <a:noFill/>
                          </a:ln>
                          <a:solidFill>
                            <a:schemeClr val="tx1"/>
                          </a:solidFill>
                          <a:effectLst/>
                          <a:uLnTx/>
                          <a:uFillTx/>
                          <a:latin typeface="+mn-lt"/>
                          <a:ea typeface="+mn-ea"/>
                          <a:cs typeface="+mn-cs"/>
                        </a:rPr>
                        <a:t>Aprender sobre la materia es más que solo aprender sobre algo científico. Cuando aprendemos sobre la materia, ¡aprendemos más sobre todo lo que hay a nuestro alrededor!  Todos necesitamos saber sobre la materia.</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s-MX" sz="8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s-MX" sz="1400" b="1" i="0" u="none" strike="noStrike" kern="1200" cap="none" spc="0" normalizeH="0" baseline="0" noProof="0" dirty="0" smtClean="0">
                          <a:ln>
                            <a:noFill/>
                          </a:ln>
                          <a:solidFill>
                            <a:schemeClr val="tx1"/>
                          </a:solidFill>
                          <a:effectLst/>
                          <a:uLnTx/>
                          <a:uFillTx/>
                          <a:latin typeface="+mn-lt"/>
                          <a:ea typeface="+mn-ea"/>
                          <a:cs typeface="+mn-cs"/>
                        </a:rPr>
                        <a:t>Párrafo 2</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s-MX" sz="1400" b="0" i="0" u="none" strike="noStrike" kern="1200" cap="none" spc="0" normalizeH="0" baseline="0" noProof="0" dirty="0" smtClean="0">
                          <a:ln>
                            <a:noFill/>
                          </a:ln>
                          <a:solidFill>
                            <a:schemeClr val="tx1"/>
                          </a:solidFill>
                          <a:effectLst/>
                          <a:uLnTx/>
                          <a:uFillTx/>
                          <a:latin typeface="+mn-lt"/>
                          <a:ea typeface="+mn-ea"/>
                          <a:cs typeface="+mn-cs"/>
                        </a:rPr>
                        <a:t>La materia está compuesta de muchas cosas.  Cuando aprendemos sobre la materia comprendemos mejor nuestro mundo.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s-MX" sz="8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s-MX" sz="1400" b="1" i="0" u="none" strike="noStrike" kern="1200" cap="none" spc="0" normalizeH="0" baseline="0" noProof="0" dirty="0" smtClean="0">
                          <a:ln>
                            <a:noFill/>
                          </a:ln>
                          <a:solidFill>
                            <a:schemeClr val="tx1"/>
                          </a:solidFill>
                          <a:effectLst/>
                          <a:uLnTx/>
                          <a:uFillTx/>
                          <a:latin typeface="+mn-lt"/>
                          <a:ea typeface="+mn-ea"/>
                          <a:cs typeface="+mn-cs"/>
                        </a:rPr>
                        <a:t>Párrafo 3</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s-MX" sz="1400" b="0" i="0" u="none" strike="noStrike" kern="1200" cap="none" spc="0" normalizeH="0" baseline="0" noProof="0" dirty="0" smtClean="0">
                          <a:ln>
                            <a:noFill/>
                          </a:ln>
                          <a:solidFill>
                            <a:schemeClr val="tx1"/>
                          </a:solidFill>
                          <a:effectLst/>
                          <a:uLnTx/>
                          <a:uFillTx/>
                          <a:latin typeface="+mn-lt"/>
                          <a:ea typeface="+mn-ea"/>
                          <a:cs typeface="+mn-cs"/>
                        </a:rPr>
                        <a:t>Yo no puedo pensar en nadie que no necesite saber algo acerca de la materia para tener éxito en su futuro, ¿y tú?</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s-MX" sz="14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prstClr val="black"/>
                          </a:solidFill>
                          <a:effectLst/>
                          <a:uLnTx/>
                          <a:uFillTx/>
                          <a:latin typeface="Helvetica" pitchFamily="34" charset="0"/>
                          <a:ea typeface="+mn-ea"/>
                          <a:cs typeface="+mn-cs"/>
                        </a:rPr>
                        <a:t>       Añade evidencia relevante de la tabla de abajo, </a:t>
                      </a:r>
                      <a:r>
                        <a:rPr kumimoji="0" lang="es-MX" sz="1400" b="0" i="1" u="none" strike="noStrike" kern="1200" cap="none" spc="0" normalizeH="0" baseline="0" noProof="0" dirty="0" smtClean="0">
                          <a:ln>
                            <a:noFill/>
                          </a:ln>
                          <a:solidFill>
                            <a:prstClr val="black"/>
                          </a:solidFill>
                          <a:effectLst/>
                          <a:uLnTx/>
                          <a:uFillTx/>
                          <a:latin typeface="Helvetica" pitchFamily="34" charset="0"/>
                          <a:ea typeface="+mn-ea"/>
                          <a:cs typeface="+mn-cs"/>
                        </a:rPr>
                        <a:t>Datos sobre la materia</a:t>
                      </a:r>
                      <a:r>
                        <a:rPr kumimoji="0" lang="es-MX" sz="1400" b="1" i="0" u="none" strike="noStrike" kern="1200" cap="none" spc="0" normalizeH="0" baseline="0" noProof="0" dirty="0" smtClean="0">
                          <a:ln>
                            <a:noFill/>
                          </a:ln>
                          <a:solidFill>
                            <a:prstClr val="black"/>
                          </a:solidFill>
                          <a:effectLst/>
                          <a:uLnTx/>
                          <a:uFillTx/>
                          <a:latin typeface="Helvetica" pitchFamily="34" charset="0"/>
                          <a:ea typeface="+mn-ea"/>
                          <a:cs typeface="+mn-cs"/>
                        </a:rPr>
                        <a:t>, que apoyen la opinión del estudiante al final del párrafo 2.  Cita cualquier fuente que utilices.</a:t>
                      </a:r>
                      <a:endParaRPr kumimoji="0" lang="es-MX" sz="1400" b="1" i="0" u="none" strike="noStrike" kern="1200" cap="none" spc="0" normalizeH="0" baseline="0" noProof="0" dirty="0" smtClean="0">
                        <a:ln>
                          <a:noFill/>
                        </a:ln>
                        <a:solidFill>
                          <a:schemeClr val="tx1"/>
                        </a:solidFill>
                        <a:effectLst/>
                        <a:uLnTx/>
                        <a:uFillTx/>
                        <a:latin typeface="Helvetica" pitchFamily="34" charset="0"/>
                        <a:ea typeface="+mn-ea"/>
                        <a:cs typeface="+mn-cs"/>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3" name="Group 2"/>
          <p:cNvGrpSpPr/>
          <p:nvPr/>
        </p:nvGrpSpPr>
        <p:grpSpPr>
          <a:xfrm>
            <a:off x="280737" y="7467600"/>
            <a:ext cx="7291920" cy="2185214"/>
            <a:chOff x="71187" y="7467600"/>
            <a:chExt cx="7291920" cy="2185214"/>
          </a:xfrm>
        </p:grpSpPr>
        <p:pic>
          <p:nvPicPr>
            <p:cNvPr id="2" name="Picture 2" descr="Image result for why we need to learn about atoms and chemicals"/>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000094" y="7718944"/>
              <a:ext cx="2363013" cy="14999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187" y="7467600"/>
              <a:ext cx="5943600" cy="2185214"/>
            </a:xfrm>
            <a:prstGeom prst="rect">
              <a:avLst/>
            </a:prstGeom>
          </p:spPr>
          <p:txBody>
            <a:bodyPr wrap="square">
              <a:spAutoFit/>
            </a:bodyPr>
            <a:lstStyle/>
            <a:p>
              <a:pPr marL="228600" algn="ctr" fontAlgn="t"/>
              <a:r>
                <a:rPr lang="en-US" sz="1600" dirty="0"/>
                <a:t> </a:t>
              </a:r>
              <a:r>
                <a:rPr lang="es-MX" sz="1600" b="1" i="1" dirty="0" smtClean="0"/>
                <a:t>Datos sobre la materia</a:t>
              </a:r>
              <a:endParaRPr lang="es-MX" sz="1600" i="1" dirty="0" smtClean="0"/>
            </a:p>
            <a:p>
              <a:pPr marL="228600" algn="ctr" fontAlgn="t"/>
              <a:endParaRPr lang="es-MX" sz="800" dirty="0" smtClean="0"/>
            </a:p>
            <a:p>
              <a:pPr marL="400050" indent="-111125" fontAlgn="t">
                <a:buFont typeface="Arial" panose="020B0604020202020204" pitchFamily="34" charset="0"/>
                <a:buChar char="•"/>
              </a:pPr>
              <a:r>
                <a:rPr lang="es-MX" sz="1400" dirty="0" smtClean="0"/>
                <a:t>Todo a nuestro alrededor está compuesto de materia.</a:t>
              </a:r>
            </a:p>
            <a:p>
              <a:pPr marL="400050" indent="-111125" fontAlgn="t">
                <a:buFont typeface="Arial" panose="020B0604020202020204" pitchFamily="34" charset="0"/>
                <a:buChar char="•"/>
              </a:pPr>
              <a:r>
                <a:rPr lang="es-MX" sz="1400" dirty="0" smtClean="0"/>
                <a:t>Hay cuatro estados de la materia llamados líquidos, sólidos, gases y plasmas.</a:t>
              </a:r>
            </a:p>
            <a:p>
              <a:pPr marL="400050" indent="-111125" fontAlgn="t">
                <a:buFont typeface="Arial" panose="020B0604020202020204" pitchFamily="34" charset="0"/>
                <a:buChar char="•"/>
              </a:pPr>
              <a:r>
                <a:rPr lang="es-MX" sz="1400" dirty="0" smtClean="0"/>
                <a:t>Toda la materia está compuesta de partículas diminutas llamadas átomos.</a:t>
              </a:r>
            </a:p>
            <a:p>
              <a:pPr marL="400050" indent="-111125" fontAlgn="t">
                <a:buFont typeface="Arial" panose="020B0604020202020204" pitchFamily="34" charset="0"/>
                <a:buChar char="•"/>
              </a:pPr>
              <a:r>
                <a:rPr lang="es-MX" sz="1400" dirty="0" smtClean="0"/>
                <a:t>Los elementos son los tipos de átomos que nosotros podemos tener. </a:t>
              </a:r>
            </a:p>
            <a:p>
              <a:pPr marL="400050" indent="-111125" fontAlgn="t">
                <a:buFont typeface="Arial" panose="020B0604020202020204" pitchFamily="34" charset="0"/>
                <a:buChar char="•"/>
              </a:pPr>
              <a:r>
                <a:rPr lang="es-MX" sz="1400" dirty="0" smtClean="0"/>
                <a:t> Cuando los átomos se unen, se forman las moléculas.</a:t>
              </a:r>
            </a:p>
            <a:p>
              <a:pPr marL="400050" indent="-111125" fontAlgn="t">
                <a:buFont typeface="Arial" panose="020B0604020202020204" pitchFamily="34" charset="0"/>
                <a:buChar char="•"/>
              </a:pPr>
              <a:r>
                <a:rPr lang="es-MX" sz="1400" dirty="0" smtClean="0"/>
                <a:t>Todo el mundo en el transcurso de su vida necesitará comprender cómo utilizar la materia de una forma u otra. </a:t>
              </a:r>
            </a:p>
          </p:txBody>
        </p:sp>
      </p:grpSp>
    </p:spTree>
    <p:extLst>
      <p:ext uri="{BB962C8B-B14F-4D97-AF65-F5344CB8AC3E}">
        <p14:creationId xmlns:p14="http://schemas.microsoft.com/office/powerpoint/2010/main" val="2549146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7" name="TextBox 6"/>
          <p:cNvSpPr txBox="1"/>
          <p:nvPr/>
        </p:nvSpPr>
        <p:spPr>
          <a:xfrm>
            <a:off x="489740" y="304800"/>
            <a:ext cx="6564320" cy="4770537"/>
          </a:xfrm>
          <a:prstGeom prst="rect">
            <a:avLst/>
          </a:prstGeom>
          <a:noFill/>
        </p:spPr>
        <p:txBody>
          <a:bodyPr wrap="square" rtlCol="0">
            <a:spAutoFit/>
          </a:bodyPr>
          <a:lstStyle/>
          <a:p>
            <a:pPr marL="400050" indent="-400050"/>
            <a:r>
              <a:rPr lang="en-US" sz="1400" b="1" dirty="0" smtClean="0">
                <a:latin typeface="Helvetica" panose="020B0604020202020204" pitchFamily="34" charset="0"/>
                <a:cs typeface="Helvetica" panose="020B0604020202020204" pitchFamily="34" charset="0"/>
              </a:rPr>
              <a:t>18</a:t>
            </a:r>
            <a:r>
              <a:rPr lang="es-MX" sz="1400" b="1" dirty="0" smtClean="0">
                <a:latin typeface="Helvetica" panose="020B0604020202020204" pitchFamily="34" charset="0"/>
                <a:cs typeface="Helvetica" panose="020B0604020202020204" pitchFamily="34" charset="0"/>
              </a:rPr>
              <a:t>.   Un estudiante está revisando este borrador. Lee el borrador del párrafo y luego completa la pregunta que sigue.</a:t>
            </a:r>
          </a:p>
          <a:p>
            <a:pPr lvl="0" algn="r">
              <a:defRPr/>
            </a:pPr>
            <a:r>
              <a:rPr lang="es-MX" sz="1000" i="1" dirty="0" smtClean="0">
                <a:latin typeface="Helvetica" pitchFamily="34" charset="0"/>
                <a:cs typeface="Helvetica" pitchFamily="34" charset="0"/>
              </a:rPr>
              <a:t>Revisar un texto, W5.1b desarrollar una opinión o eliminar detalles </a:t>
            </a:r>
            <a:r>
              <a:rPr lang="es-MX" sz="1000" i="1" dirty="0" smtClean="0">
                <a:solidFill>
                  <a:srgbClr val="C00000"/>
                </a:solidFill>
                <a:latin typeface="Helvetica" pitchFamily="34" charset="0"/>
                <a:cs typeface="Helvetica" pitchFamily="34" charset="0"/>
              </a:rPr>
              <a:t>que no</a:t>
            </a:r>
            <a:r>
              <a:rPr lang="es-MX" sz="1000" i="1" dirty="0" smtClean="0">
                <a:latin typeface="Helvetica" pitchFamily="34" charset="0"/>
                <a:cs typeface="Helvetica" pitchFamily="34" charset="0"/>
              </a:rPr>
              <a:t>, Objetivo de escritura 6b</a:t>
            </a:r>
          </a:p>
          <a:p>
            <a:endParaRPr lang="es-MX" sz="1400" dirty="0" smtClean="0">
              <a:latin typeface="Helvetica" panose="020B0604020202020204" pitchFamily="34" charset="0"/>
              <a:cs typeface="Helvetica" panose="020B0604020202020204" pitchFamily="34" charset="0"/>
            </a:endParaRPr>
          </a:p>
          <a:p>
            <a:r>
              <a:rPr lang="es-MX" sz="1400" dirty="0" smtClean="0">
                <a:latin typeface="Helvetica" panose="020B0604020202020204" pitchFamily="34" charset="0"/>
                <a:cs typeface="Helvetica" panose="020B0604020202020204" pitchFamily="34" charset="0"/>
              </a:rPr>
              <a:t>Prepararse para una feria de ciencias escolar es mucho trabajo (especialmente si es la primera vez que presentas un proyecto en una feria de ciencias). </a:t>
            </a:r>
            <a:r>
              <a:rPr lang="es-MX" sz="1400" b="1" u="sng" dirty="0" smtClean="0">
                <a:latin typeface="Helvetica" panose="020B0604020202020204" pitchFamily="34" charset="0"/>
                <a:cs typeface="Helvetica" panose="020B0604020202020204" pitchFamily="34" charset="0"/>
              </a:rPr>
              <a:t>¡Prepárate para trabajar muy duro!</a:t>
            </a:r>
            <a:r>
              <a:rPr lang="es-MX" sz="1400" b="1" dirty="0" smtClean="0">
                <a:latin typeface="Helvetica" panose="020B0604020202020204" pitchFamily="34" charset="0"/>
                <a:cs typeface="Helvetica" panose="020B0604020202020204" pitchFamily="34" charset="0"/>
              </a:rPr>
              <a:t> </a:t>
            </a:r>
            <a:r>
              <a:rPr lang="es-MX" sz="1400" dirty="0" smtClean="0">
                <a:latin typeface="Helvetica" panose="020B0604020202020204" pitchFamily="34" charset="0"/>
                <a:cs typeface="Helvetica" panose="020B0604020202020204" pitchFamily="34" charset="0"/>
              </a:rPr>
              <a:t>Finalmente, prepara una hipótesis. Pero más importante aún, ¡no olvides sonreír y ensayar el discurso de tu presentación!</a:t>
            </a:r>
          </a:p>
          <a:p>
            <a:endParaRPr lang="es-MX" sz="1400" dirty="0" smtClean="0">
              <a:latin typeface="Helvetica" panose="020B0604020202020204" pitchFamily="34" charset="0"/>
              <a:cs typeface="Helvetica" panose="020B0604020202020204" pitchFamily="34" charset="0"/>
            </a:endParaRPr>
          </a:p>
          <a:p>
            <a:r>
              <a:rPr lang="es-MX" sz="1400" b="1" dirty="0" smtClean="0">
                <a:latin typeface="Helvetica" panose="020B0604020202020204" pitchFamily="34" charset="0"/>
                <a:cs typeface="Helvetica" panose="020B0604020202020204" pitchFamily="34" charset="0"/>
              </a:rPr>
              <a:t>El escritor quiere desarrollar mejor las razones para apoyar su opinión de cómo prepararse para una feria de ciencias.  ¿Cuáles </a:t>
            </a:r>
            <a:r>
              <a:rPr lang="es-MX" sz="1400" b="1" u="sng" dirty="0" smtClean="0">
                <a:latin typeface="Helvetica" panose="020B0604020202020204" pitchFamily="34" charset="0"/>
                <a:cs typeface="Helvetica" panose="020B0604020202020204" pitchFamily="34" charset="0"/>
              </a:rPr>
              <a:t>dos</a:t>
            </a:r>
            <a:r>
              <a:rPr lang="es-MX" sz="1400" b="1" dirty="0" smtClean="0">
                <a:latin typeface="Helvetica" panose="020B0604020202020204" pitchFamily="34" charset="0"/>
                <a:cs typeface="Helvetica" panose="020B0604020202020204" pitchFamily="34" charset="0"/>
              </a:rPr>
              <a:t> oraciones seguirían mejor después de la oración subrayada?</a:t>
            </a:r>
          </a:p>
          <a:p>
            <a:endParaRPr lang="es-MX" sz="1400" dirty="0" smtClean="0">
              <a:latin typeface="Helvetica" panose="020B0604020202020204" pitchFamily="34" charset="0"/>
              <a:cs typeface="Helvetica" panose="020B0604020202020204" pitchFamily="34" charset="0"/>
            </a:endParaRPr>
          </a:p>
          <a:p>
            <a:pPr marL="400050"/>
            <a:r>
              <a:rPr lang="es-MX" sz="1400" dirty="0" smtClean="0">
                <a:latin typeface="Helvetica" panose="020B0604020202020204" pitchFamily="34" charset="0"/>
                <a:cs typeface="Helvetica" panose="020B0604020202020204" pitchFamily="34" charset="0"/>
              </a:rPr>
              <a:t>A     Las ferias de ciencias son realmente muy divertidas.</a:t>
            </a:r>
          </a:p>
          <a:p>
            <a:pPr marL="400050">
              <a:buAutoNum type="alphaUcPeriod"/>
            </a:pPr>
            <a:endParaRPr lang="es-MX" sz="1400" dirty="0" smtClean="0">
              <a:latin typeface="Helvetica" panose="020B0604020202020204" pitchFamily="34" charset="0"/>
              <a:cs typeface="Helvetica" panose="020B0604020202020204" pitchFamily="34" charset="0"/>
            </a:endParaRPr>
          </a:p>
          <a:p>
            <a:pPr marL="742950" indent="-342900">
              <a:buAutoNum type="alphaUcPeriod" startAt="2"/>
            </a:pPr>
            <a:r>
              <a:rPr lang="es-MX" sz="1400" dirty="0" smtClean="0">
                <a:latin typeface="Helvetica" panose="020B0604020202020204" pitchFamily="34" charset="0"/>
                <a:cs typeface="Helvetica" panose="020B0604020202020204" pitchFamily="34" charset="0"/>
              </a:rPr>
              <a:t>Primero tienes que decidir cuál será tu proyecto.</a:t>
            </a:r>
          </a:p>
          <a:p>
            <a:pPr marL="742950" indent="-342900">
              <a:buAutoNum type="alphaUcPeriod" startAt="2"/>
            </a:pPr>
            <a:endParaRPr lang="es-MX" sz="1400" dirty="0" smtClean="0">
              <a:latin typeface="Helvetica" panose="020B0604020202020204" pitchFamily="34" charset="0"/>
              <a:cs typeface="Helvetica" panose="020B0604020202020204" pitchFamily="34" charset="0"/>
            </a:endParaRPr>
          </a:p>
          <a:p>
            <a:pPr marL="400050"/>
            <a:r>
              <a:rPr lang="es-MX" sz="1400" dirty="0" smtClean="0">
                <a:latin typeface="Helvetica" panose="020B0604020202020204" pitchFamily="34" charset="0"/>
                <a:cs typeface="Helvetica" panose="020B0604020202020204" pitchFamily="34" charset="0"/>
              </a:rPr>
              <a:t>C.   Mi mejor amigo ganó la ciencia de quinto grado el año pasado.</a:t>
            </a:r>
          </a:p>
          <a:p>
            <a:pPr marL="400050"/>
            <a:endParaRPr lang="es-MX" sz="1400" dirty="0" smtClean="0">
              <a:solidFill>
                <a:srgbClr val="FF0000"/>
              </a:solidFill>
              <a:latin typeface="Helvetica" panose="020B0604020202020204" pitchFamily="34" charset="0"/>
              <a:cs typeface="Helvetica" panose="020B0604020202020204" pitchFamily="34" charset="0"/>
            </a:endParaRPr>
          </a:p>
          <a:p>
            <a:pPr marL="746125" indent="-346075">
              <a:buAutoNum type="alphaUcPeriod" startAt="4"/>
            </a:pPr>
            <a:r>
              <a:rPr lang="es-MX" sz="1400" dirty="0" smtClean="0">
                <a:latin typeface="Helvetica" panose="020B0604020202020204" pitchFamily="34" charset="0"/>
                <a:cs typeface="Helvetica" panose="020B0604020202020204" pitchFamily="34" charset="0"/>
              </a:rPr>
              <a:t>Después, necesitarás organizar tus notas de investigación, materiales y procedimientos. </a:t>
            </a:r>
            <a:endParaRPr lang="es-MX" sz="1400" dirty="0">
              <a:latin typeface="Helvetica" panose="020B0604020202020204" pitchFamily="34" charset="0"/>
              <a:cs typeface="Helvetica" panose="020B0604020202020204" pitchFamily="34" charset="0"/>
            </a:endParaRPr>
          </a:p>
        </p:txBody>
      </p:sp>
      <p:sp>
        <p:nvSpPr>
          <p:cNvPr id="31" name="Oval 30"/>
          <p:cNvSpPr/>
          <p:nvPr/>
        </p:nvSpPr>
        <p:spPr>
          <a:xfrm>
            <a:off x="669022" y="45648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72510" y="32206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72510" y="36607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72679" y="41228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 name="Rectangle 2"/>
          <p:cNvSpPr/>
          <p:nvPr/>
        </p:nvSpPr>
        <p:spPr>
          <a:xfrm>
            <a:off x="457200" y="1066800"/>
            <a:ext cx="66294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43115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76081" y="381000"/>
            <a:ext cx="6481144" cy="4129192"/>
          </a:xfrm>
          <a:prstGeom prst="rect">
            <a:avLst/>
          </a:prstGeom>
          <a:noFill/>
        </p:spPr>
        <p:txBody>
          <a:bodyPr wrap="square" lIns="96378" tIns="48189" rIns="96378" bIns="48189" rtlCol="0">
            <a:spAutoFit/>
          </a:bodyPr>
          <a:lstStyle/>
          <a:p>
            <a:pPr marL="486909" indent="-486909"/>
            <a:r>
              <a:rPr lang="en-US" sz="1400" b="1" dirty="0">
                <a:latin typeface="Helvetica" pitchFamily="34" charset="0"/>
                <a:cs typeface="Helvetica" panose="020B0604020202020204" pitchFamily="34" charset="0"/>
              </a:rPr>
              <a:t>       </a:t>
            </a:r>
          </a:p>
          <a:p>
            <a:pPr marL="342900" indent="-342900">
              <a:buAutoNum type="arabicPeriod" startAt="19"/>
            </a:pPr>
            <a:r>
              <a:rPr lang="es-MX" sz="1400" b="1" dirty="0" smtClean="0">
                <a:latin typeface="Helvetica" pitchFamily="34" charset="0"/>
              </a:rPr>
              <a:t>Una estudiante quiere encontrar palabras que sean más apropiadas para los estudiantes de quinto grado en la oración abajo.  </a:t>
            </a:r>
          </a:p>
          <a:p>
            <a:pPr algn="r"/>
            <a:r>
              <a:rPr lang="es-MX" sz="1000" i="1" dirty="0" smtClean="0">
                <a:latin typeface="Helvetica" pitchFamily="34" charset="0"/>
              </a:rPr>
              <a:t>Lenguaje y vocabulario, </a:t>
            </a:r>
            <a:r>
              <a:rPr lang="es-MX" sz="1000" i="1" dirty="0" err="1" smtClean="0">
                <a:latin typeface="Helvetica" pitchFamily="34" charset="0"/>
              </a:rPr>
              <a:t>L.5.2d</a:t>
            </a:r>
            <a:r>
              <a:rPr lang="es-MX" sz="1000" i="1" dirty="0" smtClean="0">
                <a:latin typeface="Helvetica" pitchFamily="34" charset="0"/>
              </a:rPr>
              <a:t> lenguaje preciso y vocabulario especifico al dominio…Objetivo de escritura  8</a:t>
            </a:r>
          </a:p>
          <a:p>
            <a:pPr algn="r"/>
            <a:endParaRPr lang="es-MX" sz="1400" dirty="0" smtClean="0">
              <a:latin typeface="Helvetica" pitchFamily="34" charset="0"/>
            </a:endParaRPr>
          </a:p>
          <a:p>
            <a:pPr marL="168275"/>
            <a:r>
              <a:rPr lang="es-MX" sz="1400" dirty="0" smtClean="0">
                <a:latin typeface="Helvetica" pitchFamily="34" charset="0"/>
              </a:rPr>
              <a:t>Mary </a:t>
            </a:r>
            <a:r>
              <a:rPr lang="es-MX" sz="1400" b="1" u="sng" dirty="0" smtClean="0">
                <a:latin typeface="Helvetica" pitchFamily="34" charset="0"/>
              </a:rPr>
              <a:t>escogió</a:t>
            </a:r>
            <a:r>
              <a:rPr lang="es-MX" sz="1400" dirty="0" smtClean="0">
                <a:latin typeface="Helvetica" pitchFamily="34" charset="0"/>
              </a:rPr>
              <a:t> el tema </a:t>
            </a:r>
            <a:r>
              <a:rPr lang="es-MX" sz="1400" b="1" i="1" dirty="0" smtClean="0">
                <a:latin typeface="Helvetica" pitchFamily="34" charset="0"/>
              </a:rPr>
              <a:t>Los estados de la materia </a:t>
            </a:r>
            <a:r>
              <a:rPr lang="es-MX" sz="1400" dirty="0" smtClean="0">
                <a:latin typeface="Helvetica" pitchFamily="34" charset="0"/>
              </a:rPr>
              <a:t>para su proyecto de la feria de ciencias, entonces comenzó la tarea difícil de </a:t>
            </a:r>
            <a:r>
              <a:rPr lang="es-MX" sz="1400" b="1" u="sng" dirty="0" smtClean="0">
                <a:latin typeface="Helvetica" pitchFamily="34" charset="0"/>
              </a:rPr>
              <a:t>obtener</a:t>
            </a:r>
            <a:r>
              <a:rPr lang="es-MX" sz="1400" dirty="0" smtClean="0">
                <a:latin typeface="Helvetica" pitchFamily="34" charset="0"/>
              </a:rPr>
              <a:t> los recursos que necesitaría.</a:t>
            </a:r>
          </a:p>
          <a:p>
            <a:endParaRPr lang="es-MX" sz="1400" b="1" dirty="0" smtClean="0">
              <a:latin typeface="Helvetica" pitchFamily="34" charset="0"/>
            </a:endParaRPr>
          </a:p>
          <a:p>
            <a:r>
              <a:rPr lang="es-MX" sz="1400" b="1" dirty="0" smtClean="0">
                <a:latin typeface="Helvetica" pitchFamily="34" charset="0"/>
              </a:rPr>
              <a:t>Escoge las mejores palabras o frases para reemplazar las palabras subrayadas para hacer más claro y preciso la intención de la escritora.</a:t>
            </a:r>
          </a:p>
          <a:p>
            <a:endParaRPr lang="es-MX" sz="1400" b="1" dirty="0" smtClean="0">
              <a:latin typeface="Helvetica" pitchFamily="34" charset="0"/>
              <a:cs typeface="Helvetica" panose="020B0604020202020204" pitchFamily="34" charset="0"/>
            </a:endParaRPr>
          </a:p>
          <a:p>
            <a:pPr marL="781397" indent="-361417">
              <a:buFont typeface="+mj-lt"/>
              <a:buAutoNum type="alphaUcPeriod"/>
            </a:pPr>
            <a:r>
              <a:rPr lang="es-MX" sz="1400" dirty="0" smtClean="0">
                <a:latin typeface="Helvetica" pitchFamily="34" charset="0"/>
                <a:cs typeface="Helvetica" panose="020B0604020202020204" pitchFamily="34" charset="0"/>
              </a:rPr>
              <a:t>determinó, cambiar</a:t>
            </a:r>
          </a:p>
          <a:p>
            <a:pPr marL="781397" indent="-361417">
              <a:buFont typeface="+mj-lt"/>
              <a:buAutoNum type="alphaUcPeriod"/>
            </a:pPr>
            <a:endParaRPr lang="es-MX" sz="1400" dirty="0" smtClean="0">
              <a:latin typeface="Helvetica" pitchFamily="34" charset="0"/>
              <a:cs typeface="Helvetica" panose="020B0604020202020204" pitchFamily="34" charset="0"/>
            </a:endParaRPr>
          </a:p>
          <a:p>
            <a:pPr marL="781397" indent="-361417">
              <a:buFont typeface="+mj-lt"/>
              <a:buAutoNum type="alphaUcPeriod"/>
            </a:pPr>
            <a:r>
              <a:rPr lang="es-MX" sz="1400" dirty="0" smtClean="0">
                <a:latin typeface="Helvetica" pitchFamily="34" charset="0"/>
                <a:cs typeface="Helvetica" panose="020B0604020202020204" pitchFamily="34" charset="0"/>
              </a:rPr>
              <a:t>alegó, juntar</a:t>
            </a:r>
          </a:p>
          <a:p>
            <a:pPr marL="781397" indent="-361417">
              <a:buFont typeface="+mj-lt"/>
              <a:buAutoNum type="alphaUcPeriod"/>
            </a:pPr>
            <a:endParaRPr lang="es-MX" sz="1400" dirty="0" smtClean="0">
              <a:latin typeface="Helvetica" pitchFamily="34" charset="0"/>
              <a:cs typeface="Helvetica" panose="020B0604020202020204" pitchFamily="34" charset="0"/>
            </a:endParaRPr>
          </a:p>
          <a:p>
            <a:pPr marL="781397" indent="-361417">
              <a:buFont typeface="+mj-lt"/>
              <a:buAutoNum type="alphaUcPeriod" startAt="3"/>
            </a:pPr>
            <a:r>
              <a:rPr lang="es-MX" sz="1400" dirty="0" smtClean="0">
                <a:latin typeface="Helvetica" pitchFamily="34" charset="0"/>
                <a:cs typeface="Helvetica" panose="020B0604020202020204" pitchFamily="34" charset="0"/>
              </a:rPr>
              <a:t>examinó, mover</a:t>
            </a:r>
          </a:p>
          <a:p>
            <a:pPr marL="660924" indent="-240944">
              <a:buFont typeface="+mj-lt"/>
              <a:buAutoNum type="alphaUcPeriod" startAt="3"/>
            </a:pPr>
            <a:endParaRPr lang="es-MX" sz="1400" dirty="0" smtClean="0">
              <a:latin typeface="Helvetica" pitchFamily="34" charset="0"/>
              <a:cs typeface="Helvetica" panose="020B0604020202020204" pitchFamily="34" charset="0"/>
            </a:endParaRPr>
          </a:p>
          <a:p>
            <a:pPr marL="781397" indent="-361417">
              <a:buFont typeface="+mj-lt"/>
              <a:buAutoNum type="alphaUcPeriod" startAt="3"/>
            </a:pPr>
            <a:r>
              <a:rPr lang="es-MX" sz="1400" dirty="0" smtClean="0">
                <a:latin typeface="Helvetica" pitchFamily="34" charset="0"/>
                <a:cs typeface="Helvetica" panose="020B0604020202020204" pitchFamily="34" charset="0"/>
              </a:rPr>
              <a:t>seleccionó, recopilar</a:t>
            </a:r>
            <a:endParaRPr lang="es-MX" sz="1400" dirty="0">
              <a:latin typeface="Helvetica"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12" name="TextBox 11"/>
          <p:cNvSpPr txBox="1"/>
          <p:nvPr/>
        </p:nvSpPr>
        <p:spPr>
          <a:xfrm>
            <a:off x="703515" y="5334000"/>
            <a:ext cx="6453710" cy="3298195"/>
          </a:xfrm>
          <a:prstGeom prst="rect">
            <a:avLst/>
          </a:prstGeom>
          <a:noFill/>
        </p:spPr>
        <p:txBody>
          <a:bodyPr wrap="square" lIns="96378" tIns="48189" rIns="96378" bIns="48189" rtlCol="0">
            <a:spAutoFit/>
          </a:bodyPr>
          <a:lstStyle/>
          <a:p>
            <a:r>
              <a:rPr lang="en-US" sz="1600" b="1" dirty="0" smtClean="0">
                <a:latin typeface="Helvetica" panose="020B0604020202020204" pitchFamily="34" charset="0"/>
                <a:cs typeface="Helvetica" panose="020B0604020202020204" pitchFamily="34" charset="0"/>
              </a:rPr>
              <a:t>20</a:t>
            </a:r>
            <a:r>
              <a:rPr lang="es-MX" sz="1600" b="1" dirty="0" smtClean="0">
                <a:latin typeface="Helvetica" panose="020B0604020202020204" pitchFamily="34" charset="0"/>
                <a:cs typeface="Helvetica" panose="020B0604020202020204" pitchFamily="34" charset="0"/>
              </a:rPr>
              <a:t>.  Lee la oración y la pregunta que le sigue</a:t>
            </a:r>
            <a:r>
              <a:rPr lang="es-MX" sz="1400" dirty="0" smtClean="0">
                <a:latin typeface="Helvetica" panose="020B0604020202020204" pitchFamily="34" charset="0"/>
                <a:cs typeface="Helvetica" panose="020B0604020202020204" pitchFamily="34" charset="0"/>
              </a:rPr>
              <a:t>.</a:t>
            </a:r>
          </a:p>
          <a:p>
            <a:pPr algn="r"/>
            <a:r>
              <a:rPr lang="es-MX" sz="1000" i="1" dirty="0" smtClean="0">
                <a:latin typeface="Helvetica" panose="020B0604020202020204" pitchFamily="34" charset="0"/>
                <a:cs typeface="Helvetica" panose="020B0604020202020204" pitchFamily="34" charset="0"/>
              </a:rPr>
              <a:t>Editar y clarificar </a:t>
            </a:r>
            <a:r>
              <a:rPr lang="es-MX" sz="1000" i="1" dirty="0" err="1" smtClean="0">
                <a:latin typeface="Helvetica" panose="020B0604020202020204" pitchFamily="34" charset="0"/>
                <a:cs typeface="Helvetica" panose="020B0604020202020204" pitchFamily="34" charset="0"/>
              </a:rPr>
              <a:t>L.5.1d</a:t>
            </a:r>
            <a:r>
              <a:rPr lang="es-MX" sz="1000" i="1" dirty="0" smtClean="0">
                <a:latin typeface="Helvetica" panose="020B0604020202020204" pitchFamily="34" charset="0"/>
                <a:cs typeface="Helvetica" panose="020B0604020202020204" pitchFamily="34" charset="0"/>
              </a:rPr>
              <a:t>,, Cambios </a:t>
            </a:r>
            <a:r>
              <a:rPr lang="es-MX" sz="1000" i="1" dirty="0">
                <a:latin typeface="Helvetica" panose="020B0604020202020204" pitchFamily="34" charset="0"/>
                <a:cs typeface="Helvetica" panose="020B0604020202020204" pitchFamily="34" charset="0"/>
              </a:rPr>
              <a:t> </a:t>
            </a:r>
            <a:r>
              <a:rPr lang="es-MX" sz="1000" i="1" dirty="0" smtClean="0">
                <a:latin typeface="Helvetica" panose="020B0604020202020204" pitchFamily="34" charset="0"/>
                <a:cs typeface="Helvetica" panose="020B0604020202020204" pitchFamily="34" charset="0"/>
              </a:rPr>
              <a:t>inapropiados en el tiempo del verbo, Objetivo 9 </a:t>
            </a:r>
          </a:p>
          <a:p>
            <a:endParaRPr lang="es-MX" sz="1400" i="1" dirty="0" smtClean="0">
              <a:latin typeface="Helvetica" panose="020B0604020202020204" pitchFamily="34" charset="0"/>
              <a:cs typeface="Helvetica" panose="020B0604020202020204" pitchFamily="34" charset="0"/>
            </a:endParaRPr>
          </a:p>
          <a:p>
            <a:pPr lvl="0" defTabSz="914400" fontAlgn="base">
              <a:spcBef>
                <a:spcPct val="0"/>
              </a:spcBef>
              <a:spcAft>
                <a:spcPct val="0"/>
              </a:spcAft>
            </a:pPr>
            <a:r>
              <a:rPr lang="es-MX" altLang="en-US" sz="1400" dirty="0" smtClean="0">
                <a:latin typeface="Helvetica" pitchFamily="34" charset="0"/>
                <a:cs typeface="Arial" pitchFamily="34" charset="0"/>
              </a:rPr>
              <a:t>Primero, los científicos </a:t>
            </a:r>
            <a:r>
              <a:rPr lang="es-MX" altLang="en-US" sz="1400" b="1" u="sng" dirty="0" smtClean="0">
                <a:latin typeface="Helvetica" pitchFamily="34" charset="0"/>
                <a:cs typeface="Arial" pitchFamily="34" charset="0"/>
              </a:rPr>
              <a:t>empiezan</a:t>
            </a:r>
            <a:r>
              <a:rPr lang="es-MX" altLang="en-US" sz="1400" dirty="0" smtClean="0">
                <a:latin typeface="Helvetica" pitchFamily="34" charset="0"/>
                <a:cs typeface="Arial" pitchFamily="34" charset="0"/>
              </a:rPr>
              <a:t> escribiendo lo que estaban observando sobre los elementos. </a:t>
            </a:r>
          </a:p>
          <a:p>
            <a:pPr lvl="0" defTabSz="914400" fontAlgn="base">
              <a:spcBef>
                <a:spcPct val="0"/>
              </a:spcBef>
              <a:spcAft>
                <a:spcPct val="0"/>
              </a:spcAft>
            </a:pPr>
            <a:endParaRPr lang="es-MX" sz="1400" dirty="0" smtClean="0">
              <a:latin typeface="Helvetica" panose="020B0604020202020204" pitchFamily="34" charset="0"/>
              <a:cs typeface="Helvetica" panose="020B0604020202020204" pitchFamily="34" charset="0"/>
            </a:endParaRPr>
          </a:p>
          <a:p>
            <a:r>
              <a:rPr lang="es-MX" sz="1400" b="1" dirty="0" smtClean="0">
                <a:latin typeface="Helvetica" panose="020B0604020202020204" pitchFamily="34" charset="0"/>
                <a:cs typeface="Helvetica" panose="020B0604020202020204" pitchFamily="34" charset="0"/>
              </a:rPr>
              <a:t>Escoge la manera correcta de editar la palabra subrayada.</a:t>
            </a:r>
          </a:p>
          <a:p>
            <a:pPr marL="344488" indent="344488"/>
            <a:endParaRPr lang="es-MX" sz="1400" b="1" dirty="0" smtClean="0">
              <a:solidFill>
                <a:srgbClr val="FF0000"/>
              </a:solidFill>
              <a:latin typeface="Helvetica" pitchFamily="34" charset="0"/>
              <a:cs typeface="Helvetica" panose="020B0604020202020204" pitchFamily="34" charset="0"/>
            </a:endParaRPr>
          </a:p>
          <a:p>
            <a:pPr marL="747713" indent="-346075">
              <a:buAutoNum type="alphaUcPeriod"/>
            </a:pPr>
            <a:r>
              <a:rPr lang="es-MX" sz="1400" dirty="0" smtClean="0">
                <a:latin typeface="Helvetica" pitchFamily="34" charset="0"/>
                <a:cs typeface="Helvetica" panose="020B0604020202020204" pitchFamily="34" charset="0"/>
              </a:rPr>
              <a:t>empezando</a:t>
            </a:r>
          </a:p>
          <a:p>
            <a:pPr marL="747713" indent="-346075">
              <a:buAutoNum type="alphaUcPeriod"/>
            </a:pPr>
            <a:endParaRPr lang="es-MX" sz="1400" dirty="0" smtClean="0">
              <a:latin typeface="Helvetica" pitchFamily="34" charset="0"/>
              <a:cs typeface="Helvetica" panose="020B0604020202020204" pitchFamily="34" charset="0"/>
            </a:endParaRPr>
          </a:p>
          <a:p>
            <a:pPr marL="747713" indent="-346075">
              <a:buAutoNum type="alphaUcPeriod"/>
            </a:pPr>
            <a:r>
              <a:rPr lang="es-MX" sz="1400" dirty="0" smtClean="0">
                <a:latin typeface="Helvetica" pitchFamily="34" charset="0"/>
                <a:cs typeface="Helvetica" panose="020B0604020202020204" pitchFamily="34" charset="0"/>
              </a:rPr>
              <a:t>empezaron</a:t>
            </a:r>
          </a:p>
          <a:p>
            <a:pPr marL="747713" indent="-346075">
              <a:buAutoNum type="alphaUcPeriod"/>
            </a:pPr>
            <a:endParaRPr lang="es-MX" sz="1400" dirty="0" smtClean="0">
              <a:solidFill>
                <a:srgbClr val="FF0000"/>
              </a:solidFill>
              <a:latin typeface="Helvetica" pitchFamily="34" charset="0"/>
              <a:cs typeface="Helvetica" panose="020B0604020202020204" pitchFamily="34" charset="0"/>
            </a:endParaRPr>
          </a:p>
          <a:p>
            <a:pPr marL="747713" indent="-346075">
              <a:buAutoNum type="alphaUcPeriod"/>
            </a:pPr>
            <a:r>
              <a:rPr lang="es-MX" sz="1400" dirty="0" smtClean="0">
                <a:latin typeface="Helvetica" pitchFamily="34" charset="0"/>
                <a:cs typeface="Helvetica" panose="020B0604020202020204" pitchFamily="34" charset="0"/>
              </a:rPr>
              <a:t>empiezan</a:t>
            </a:r>
          </a:p>
          <a:p>
            <a:pPr marL="747713" indent="-346075">
              <a:buAutoNum type="alphaUcPeriod"/>
            </a:pPr>
            <a:endParaRPr lang="es-MX" sz="1400" dirty="0" smtClean="0">
              <a:solidFill>
                <a:srgbClr val="FF0000"/>
              </a:solidFill>
              <a:latin typeface="Helvetica" pitchFamily="34" charset="0"/>
              <a:cs typeface="Helvetica" panose="020B0604020202020204" pitchFamily="34" charset="0"/>
            </a:endParaRPr>
          </a:p>
          <a:p>
            <a:pPr marL="747713" indent="-346075">
              <a:buAutoNum type="alphaUcPeriod"/>
            </a:pPr>
            <a:r>
              <a:rPr lang="es-MX" sz="1400" dirty="0" smtClean="0">
                <a:latin typeface="Helvetica" pitchFamily="34" charset="0"/>
                <a:cs typeface="Helvetica" panose="020B0604020202020204" pitchFamily="34" charset="0"/>
              </a:rPr>
              <a:t>empiezo</a:t>
            </a:r>
            <a:endParaRPr lang="es-MX" sz="1400" dirty="0">
              <a:latin typeface="Helvetica" pitchFamily="34" charset="0"/>
              <a:cs typeface="Helvetica" panose="020B0604020202020204"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45852" y="2931370"/>
            <a:ext cx="247048" cy="1476093"/>
            <a:chOff x="703515" y="3141358"/>
            <a:chExt cx="247048" cy="1476093"/>
          </a:xfrm>
        </p:grpSpPr>
        <p:sp>
          <p:nvSpPr>
            <p:cNvPr id="14" name="Oval 13"/>
            <p:cNvSpPr/>
            <p:nvPr/>
          </p:nvSpPr>
          <p:spPr>
            <a:xfrm>
              <a:off x="703515" y="35635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03515" y="437796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703515" y="314135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707675" y="396608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
        <p:nvSpPr>
          <p:cNvPr id="18" name="Rectangle 17"/>
          <p:cNvSpPr/>
          <p:nvPr/>
        </p:nvSpPr>
        <p:spPr>
          <a:xfrm>
            <a:off x="718418" y="1371600"/>
            <a:ext cx="6438807" cy="726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733250" y="7096916"/>
            <a:ext cx="242888" cy="1499496"/>
            <a:chOff x="665532" y="7031947"/>
            <a:chExt cx="242888" cy="1499496"/>
          </a:xfrm>
        </p:grpSpPr>
        <p:sp>
          <p:nvSpPr>
            <p:cNvPr id="21" name="Oval 20"/>
            <p:cNvSpPr/>
            <p:nvPr/>
          </p:nvSpPr>
          <p:spPr>
            <a:xfrm>
              <a:off x="665532" y="703194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65532" y="74249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65532" y="82919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65532" y="78467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4098612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TextBox 4"/>
          <p:cNvSpPr txBox="1"/>
          <p:nvPr/>
        </p:nvSpPr>
        <p:spPr>
          <a:xfrm>
            <a:off x="533399" y="304800"/>
            <a:ext cx="6781801" cy="4613940"/>
          </a:xfrm>
          <a:prstGeom prst="rect">
            <a:avLst/>
          </a:prstGeom>
          <a:noFill/>
        </p:spPr>
        <p:txBody>
          <a:bodyPr wrap="square" lIns="96378" tIns="48189" rIns="96378" bIns="48189" rtlCol="0">
            <a:spAutoFit/>
          </a:bodyPr>
          <a:lstStyle/>
          <a:p>
            <a:r>
              <a:rPr lang="es-MX" sz="1200" u="sng" dirty="0" smtClean="0"/>
              <a:t>Instrucciones para el estudiante</a:t>
            </a:r>
            <a:r>
              <a:rPr lang="es-MX" sz="1200" dirty="0" smtClean="0"/>
              <a:t>:  </a:t>
            </a:r>
            <a:r>
              <a:rPr lang="es-MX" sz="1200" dirty="0"/>
              <a:t>L</a:t>
            </a:r>
            <a:r>
              <a:rPr lang="es-MX" sz="1200" dirty="0" smtClean="0"/>
              <a:t>ee las instrucciones.  </a:t>
            </a:r>
          </a:p>
          <a:p>
            <a:endParaRPr lang="es-MX" sz="1200" u="sng" dirty="0" smtClean="0"/>
          </a:p>
          <a:p>
            <a:endParaRPr lang="es-MX" sz="1100" dirty="0" smtClean="0"/>
          </a:p>
          <a:p>
            <a:r>
              <a:rPr lang="es-MX" sz="1100" b="1" u="sng" dirty="0" smtClean="0"/>
              <a:t>Parte 2</a:t>
            </a:r>
            <a:r>
              <a:rPr lang="es-MX" sz="1100" b="1" dirty="0" smtClean="0"/>
              <a:t> </a:t>
            </a:r>
          </a:p>
          <a:p>
            <a:pPr>
              <a:lnSpc>
                <a:spcPct val="115000"/>
              </a:lnSpc>
            </a:pPr>
            <a:r>
              <a:rPr lang="es-MX" sz="1100" b="1" u="sng" dirty="0" smtClean="0"/>
              <a:t>Tu tarea</a:t>
            </a:r>
            <a:r>
              <a:rPr lang="es-MX" sz="1100" b="1" dirty="0" smtClean="0"/>
              <a:t>: </a:t>
            </a:r>
          </a:p>
          <a:p>
            <a:pPr>
              <a:lnSpc>
                <a:spcPct val="115000"/>
              </a:lnSpc>
            </a:pPr>
            <a:r>
              <a:rPr lang="es-MX" sz="1100" dirty="0" smtClean="0">
                <a:ea typeface="Calibri"/>
                <a:cs typeface="Times New Roman"/>
              </a:rPr>
              <a:t>Los jueces crearon una lista de cotejo de las cosas que los estudiantes necesitaban incluir en sus proyectos para la feria de ciencias .  En tu opinión, ¿</a:t>
            </a:r>
            <a:r>
              <a:rPr lang="es-MX" sz="1100" dirty="0">
                <a:ea typeface="Calibri"/>
                <a:cs typeface="Times New Roman"/>
              </a:rPr>
              <a:t>t</a:t>
            </a:r>
            <a:r>
              <a:rPr lang="es-MX" sz="1100" dirty="0" smtClean="0">
                <a:ea typeface="Calibri"/>
                <a:cs typeface="Times New Roman"/>
              </a:rPr>
              <a:t>enía el proyecto de Avery todos los artículos en la lista de cotejo? ¿Por qué si o por qué no?  Defiende tu respuesta utilizando datos de los textos proporcionados.</a:t>
            </a:r>
          </a:p>
          <a:p>
            <a:pPr>
              <a:lnSpc>
                <a:spcPct val="115000"/>
              </a:lnSpc>
            </a:pPr>
            <a:r>
              <a:rPr lang="es-MX" sz="1100" dirty="0" smtClean="0">
                <a:ea typeface="Calibri"/>
                <a:cs typeface="Times New Roman"/>
              </a:rPr>
              <a:t> </a:t>
            </a:r>
          </a:p>
          <a:p>
            <a:pPr>
              <a:lnSpc>
                <a:spcPct val="115000"/>
              </a:lnSpc>
            </a:pPr>
            <a:r>
              <a:rPr lang="es-GT" sz="1100" dirty="0">
                <a:ea typeface="Calibri"/>
                <a:cs typeface="Times New Roman"/>
              </a:rPr>
              <a:t>Lista de cotejo de artículos requeridos </a:t>
            </a:r>
          </a:p>
          <a:p>
            <a:pPr>
              <a:lnSpc>
                <a:spcPct val="115000"/>
              </a:lnSpc>
            </a:pPr>
            <a:r>
              <a:rPr lang="es-GT" sz="1100" dirty="0">
                <a:ea typeface="Calibri"/>
                <a:cs typeface="Times New Roman"/>
              </a:rPr>
              <a:t> para la Feria de ciencias</a:t>
            </a:r>
          </a:p>
          <a:p>
            <a:pPr>
              <a:lnSpc>
                <a:spcPct val="115000"/>
              </a:lnSpc>
            </a:pPr>
            <a:r>
              <a:rPr lang="es-MX" sz="1100" dirty="0" smtClean="0">
                <a:ea typeface="Calibri"/>
                <a:cs typeface="Times New Roman"/>
              </a:rPr>
              <a:t> </a:t>
            </a:r>
          </a:p>
          <a:p>
            <a:pPr>
              <a:lnSpc>
                <a:spcPct val="115000"/>
              </a:lnSpc>
            </a:pPr>
            <a:endParaRPr lang="es-MX" sz="1100" dirty="0" smtClean="0">
              <a:cs typeface="Times New Roman"/>
            </a:endParaRPr>
          </a:p>
          <a:p>
            <a:pPr>
              <a:lnSpc>
                <a:spcPct val="115000"/>
              </a:lnSpc>
            </a:pPr>
            <a:endParaRPr lang="es-MX" sz="1100" dirty="0" smtClean="0"/>
          </a:p>
          <a:p>
            <a:r>
              <a:rPr lang="es-MX" sz="1100" b="1" u="sng" dirty="0" smtClean="0"/>
              <a:t>Vas a</a:t>
            </a:r>
            <a:r>
              <a:rPr lang="es-MX" sz="1100" dirty="0" smtClean="0"/>
              <a:t>:</a:t>
            </a:r>
          </a:p>
          <a:p>
            <a:pPr marL="361417" indent="-361417">
              <a:buAutoNum type="arabicPeriod"/>
            </a:pPr>
            <a:r>
              <a:rPr lang="es-MX" sz="1100" u="sng" dirty="0" smtClean="0"/>
              <a:t>Planificar </a:t>
            </a:r>
            <a:r>
              <a:rPr lang="es-MX" sz="1100" dirty="0"/>
              <a:t> </a:t>
            </a:r>
            <a:r>
              <a:rPr lang="es-MX" sz="1100" dirty="0" smtClean="0"/>
              <a:t>tu escrito.  Puedes utilizar tus notas y respuestas.</a:t>
            </a:r>
          </a:p>
          <a:p>
            <a:pPr marL="361417" indent="-361417">
              <a:buAutoNum type="arabicPeriod"/>
            </a:pPr>
            <a:endParaRPr lang="es-MX" sz="1100" dirty="0" smtClean="0"/>
          </a:p>
          <a:p>
            <a:pPr marL="361417" indent="-361417">
              <a:buAutoNum type="arabicPeriod"/>
            </a:pPr>
            <a:r>
              <a:rPr lang="es-MX" sz="1100" dirty="0" smtClean="0"/>
              <a:t>Escribir , revisar y  editar tu primer borrador (tu maestro te proporcionará papel).</a:t>
            </a:r>
          </a:p>
          <a:p>
            <a:pPr marL="361417" indent="-361417">
              <a:buAutoNum type="arabicPeriod"/>
            </a:pPr>
            <a:endParaRPr lang="es-MX" sz="1100" dirty="0" smtClean="0"/>
          </a:p>
          <a:p>
            <a:pPr marL="361417" indent="-361417">
              <a:buAutoNum type="arabicPeriod"/>
            </a:pPr>
            <a:r>
              <a:rPr lang="es-MX" sz="1100" dirty="0" smtClean="0"/>
              <a:t>Escribir la versión final de tu articulo de opinión.</a:t>
            </a:r>
          </a:p>
          <a:p>
            <a:pPr algn="ctr"/>
            <a:endParaRPr lang="en-US" sz="1100" b="1" u="sng" dirty="0" smtClean="0"/>
          </a:p>
          <a:p>
            <a:pPr algn="ctr"/>
            <a:r>
              <a:rPr lang="es-GT" sz="1100" u="sng" dirty="0"/>
              <a:t>Cómo serás </a:t>
            </a:r>
            <a:r>
              <a:rPr lang="es-GT" sz="1100" u="sng" dirty="0" smtClean="0"/>
              <a:t>calificado</a:t>
            </a:r>
            <a:endParaRPr lang="en-US" sz="1100" b="1" u="sng" dirty="0"/>
          </a:p>
          <a:p>
            <a:endParaRPr lang="en-US" sz="1100" dirty="0"/>
          </a:p>
          <a:p>
            <a:pPr algn="ctr"/>
            <a:endParaRPr lang="en-US" sz="1100" dirty="0"/>
          </a:p>
          <a:p>
            <a:endParaRPr lang="en-US" sz="1100" u="sng" dirty="0"/>
          </a:p>
        </p:txBody>
      </p:sp>
      <p:graphicFrame>
        <p:nvGraphicFramePr>
          <p:cNvPr id="6" name="Table 5"/>
          <p:cNvGraphicFramePr>
            <a:graphicFrameLocks noGrp="1"/>
          </p:cNvGraphicFramePr>
          <p:nvPr>
            <p:extLst>
              <p:ext uri="{D42A27DB-BD31-4B8C-83A1-F6EECF244321}">
                <p14:modId xmlns:p14="http://schemas.microsoft.com/office/powerpoint/2010/main" val="1340955999"/>
              </p:ext>
            </p:extLst>
          </p:nvPr>
        </p:nvGraphicFramePr>
        <p:xfrm>
          <a:off x="1495425" y="4439802"/>
          <a:ext cx="5062538" cy="2135776"/>
        </p:xfrm>
        <a:graphic>
          <a:graphicData uri="http://schemas.openxmlformats.org/drawingml/2006/table">
            <a:tbl>
              <a:tblPr firstRow="1" bandRow="1">
                <a:tableStyleId>{5940675A-B579-460E-94D1-54222C63F5DA}</a:tableStyleId>
              </a:tblPr>
              <a:tblGrid>
                <a:gridCol w="1075909"/>
                <a:gridCol w="3986629"/>
              </a:tblGrid>
              <a:tr h="381000">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¿Estableces tu opinión claramente? ¿Te mantienes en el tema? </a:t>
                      </a:r>
                      <a:endParaRPr kumimoji="0" lang="es-419"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¿Fluyen lógicamente tus ideas desde la introducción hasta la conclusión?  ¿Utilizas transiciones efectivas? </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¿Proporcionas evidencia tomadas de</a:t>
                      </a:r>
                      <a:r>
                        <a:rPr lang="es-419" sz="1000" baseline="0" noProof="0" dirty="0" smtClean="0">
                          <a:solidFill>
                            <a:prstClr val="black"/>
                          </a:solidFill>
                          <a:ea typeface="Calibri"/>
                          <a:cs typeface="Times New Roman"/>
                        </a:rPr>
                        <a:t> las fuentes para tus opiniones y elaboras con información específica?  </a:t>
                      </a:r>
                      <a:endParaRPr lang="es-419" sz="1000" noProof="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¿Expresas</a:t>
                      </a:r>
                      <a:r>
                        <a:rPr lang="es-419" sz="1000" baseline="0" noProof="0" dirty="0" smtClean="0">
                          <a:solidFill>
                            <a:prstClr val="black"/>
                          </a:solidFill>
                          <a:ea typeface="Calibri"/>
                          <a:cs typeface="Times New Roman"/>
                        </a:rPr>
                        <a:t> tus ideas de manera eficaz?  ¿Utilizas lenguaje preciso que resulta apropiado para tu audiencia y propósito?</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s-419" sz="1000" kern="1200" noProof="0" dirty="0" smtClean="0">
                          <a:solidFill>
                            <a:prstClr val="black"/>
                          </a:solidFill>
                          <a:latin typeface="+mn-lt"/>
                          <a:ea typeface="Calibri"/>
                          <a:cs typeface="Times New Roman"/>
                        </a:rPr>
                        <a:t> ¿Utilizas correctamente las reglas de puntuación, las letras mayúsculas  y la ortografía?  </a:t>
                      </a:r>
                      <a:endParaRPr lang="es-419" sz="1000" noProof="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graphicFrame>
        <p:nvGraphicFramePr>
          <p:cNvPr id="2" name="Table 1"/>
          <p:cNvGraphicFramePr>
            <a:graphicFrameLocks noGrp="1"/>
          </p:cNvGraphicFramePr>
          <p:nvPr>
            <p:extLst/>
          </p:nvPr>
        </p:nvGraphicFramePr>
        <p:xfrm>
          <a:off x="3048000" y="1828800"/>
          <a:ext cx="3810000" cy="1051560"/>
        </p:xfrm>
        <a:graphic>
          <a:graphicData uri="http://schemas.openxmlformats.org/drawingml/2006/table">
            <a:tbl>
              <a:tblPr firstRow="1" bandRow="1">
                <a:tableStyleId>{5940675A-B579-460E-94D1-54222C63F5DA}</a:tableStyleId>
              </a:tblPr>
              <a:tblGrid>
                <a:gridCol w="1219200"/>
                <a:gridCol w="1219200"/>
                <a:gridCol w="1371600"/>
              </a:tblGrid>
              <a:tr h="274320">
                <a:tc gridSpan="3">
                  <a:txBody>
                    <a:bodyPr/>
                    <a:lstStyle/>
                    <a:p>
                      <a:pPr algn="ctr"/>
                      <a:r>
                        <a:rPr lang="es-MX" sz="1200" b="0" noProof="0" dirty="0" smtClean="0"/>
                        <a:t>Lista de cotejo para la Feria de ciencias</a:t>
                      </a:r>
                      <a:endParaRPr lang="es-MX" sz="1200" b="0" noProof="0" dirty="0"/>
                    </a:p>
                  </a:txBody>
                  <a:tcPr>
                    <a:solidFill>
                      <a:schemeClr val="bg1"/>
                    </a:solidFill>
                  </a:tcPr>
                </a:tc>
                <a:tc hMerge="1">
                  <a:txBody>
                    <a:bodyPr/>
                    <a:lstStyle/>
                    <a:p>
                      <a:endParaRPr lang="en-US" sz="1200" b="1"/>
                    </a:p>
                  </a:txBody>
                  <a:tcPr>
                    <a:solidFill>
                      <a:schemeClr val="bg1"/>
                    </a:solidFill>
                  </a:tcPr>
                </a:tc>
                <a:tc hMerge="1">
                  <a:txBody>
                    <a:bodyPr/>
                    <a:lstStyle/>
                    <a:p>
                      <a:endParaRPr lang="en-US" sz="1200" b="1" dirty="0"/>
                    </a:p>
                  </a:txBody>
                  <a:tcPr>
                    <a:solidFill>
                      <a:schemeClr val="bg1"/>
                    </a:solidFill>
                  </a:tcPr>
                </a:tc>
              </a:tr>
              <a:tr h="182880">
                <a:tc>
                  <a:txBody>
                    <a:bodyPr/>
                    <a:lstStyle/>
                    <a:p>
                      <a:r>
                        <a:rPr lang="es-MX" sz="1100" b="0" noProof="0" dirty="0" smtClean="0"/>
                        <a:t>Presentación</a:t>
                      </a:r>
                      <a:endParaRPr lang="es-MX" sz="1100" b="0" noProof="0" dirty="0"/>
                    </a:p>
                  </a:txBody>
                  <a:tcPr>
                    <a:solidFill>
                      <a:schemeClr val="bg1"/>
                    </a:solidFill>
                  </a:tcPr>
                </a:tc>
                <a:tc>
                  <a:txBody>
                    <a:bodyPr/>
                    <a:lstStyle/>
                    <a:p>
                      <a:r>
                        <a:rPr lang="es-MX" sz="1100" b="0" noProof="0" dirty="0" smtClean="0"/>
                        <a:t>Hipótesis</a:t>
                      </a:r>
                      <a:endParaRPr lang="es-MX" sz="1100" b="0" noProof="0" dirty="0"/>
                    </a:p>
                  </a:txBody>
                  <a:tcPr>
                    <a:solidFill>
                      <a:schemeClr val="bg1"/>
                    </a:solidFill>
                  </a:tcPr>
                </a:tc>
                <a:tc>
                  <a:txBody>
                    <a:bodyPr/>
                    <a:lstStyle/>
                    <a:p>
                      <a:r>
                        <a:rPr lang="es-MX" sz="1100" b="0" noProof="0" dirty="0" smtClean="0"/>
                        <a:t>Datos </a:t>
                      </a:r>
                      <a:endParaRPr lang="es-MX" sz="1100" b="0" noProof="0" dirty="0"/>
                    </a:p>
                  </a:txBody>
                  <a:tcPr>
                    <a:solidFill>
                      <a:schemeClr val="bg1"/>
                    </a:solidFill>
                  </a:tcPr>
                </a:tc>
              </a:tr>
              <a:tr h="152400">
                <a:tc>
                  <a:txBody>
                    <a:bodyPr/>
                    <a:lstStyle/>
                    <a:p>
                      <a:r>
                        <a:rPr lang="es-MX" sz="1100" b="0" noProof="0" dirty="0" smtClean="0"/>
                        <a:t>Etiquetas</a:t>
                      </a:r>
                      <a:endParaRPr lang="es-MX" sz="1100" b="0" noProof="0" dirty="0"/>
                    </a:p>
                  </a:txBody>
                  <a:tcPr>
                    <a:solidFill>
                      <a:schemeClr val="bg1"/>
                    </a:solidFill>
                  </a:tcPr>
                </a:tc>
                <a:tc>
                  <a:txBody>
                    <a:bodyPr/>
                    <a:lstStyle/>
                    <a:p>
                      <a:r>
                        <a:rPr lang="es-MX" sz="1100" b="0" noProof="0" dirty="0" smtClean="0"/>
                        <a:t>Materia</a:t>
                      </a:r>
                      <a:r>
                        <a:rPr lang="es-MX" sz="1100" b="0" baseline="0" noProof="0" dirty="0" smtClean="0"/>
                        <a:t> liquida</a:t>
                      </a:r>
                      <a:endParaRPr lang="es-MX" sz="1100" b="0" noProof="0" dirty="0"/>
                    </a:p>
                  </a:txBody>
                  <a:tcPr>
                    <a:solidFill>
                      <a:schemeClr val="bg1"/>
                    </a:solidFill>
                  </a:tcPr>
                </a:tc>
                <a:tc>
                  <a:txBody>
                    <a:bodyPr/>
                    <a:lstStyle/>
                    <a:p>
                      <a:r>
                        <a:rPr lang="es-MX" sz="1100" b="0" noProof="0" dirty="0" smtClean="0"/>
                        <a:t>Materia solida</a:t>
                      </a:r>
                      <a:endParaRPr lang="es-MX" sz="1100" b="0" noProof="0" dirty="0"/>
                    </a:p>
                  </a:txBody>
                  <a:tcPr>
                    <a:solidFill>
                      <a:schemeClr val="bg1"/>
                    </a:solidFill>
                  </a:tcPr>
                </a:tc>
              </a:tr>
              <a:tr h="137160">
                <a:tc>
                  <a:txBody>
                    <a:bodyPr/>
                    <a:lstStyle/>
                    <a:p>
                      <a:r>
                        <a:rPr lang="es-MX" sz="1100" b="0" noProof="0" dirty="0" smtClean="0"/>
                        <a:t>Materia</a:t>
                      </a:r>
                      <a:r>
                        <a:rPr lang="es-MX" sz="1100" b="0" baseline="0" noProof="0" dirty="0" smtClean="0"/>
                        <a:t> de gas</a:t>
                      </a:r>
                      <a:endParaRPr lang="es-MX" sz="1100" b="0" noProof="0" dirty="0"/>
                    </a:p>
                  </a:txBody>
                  <a:tcPr>
                    <a:solidFill>
                      <a:schemeClr val="bg1"/>
                    </a:solidFill>
                  </a:tcPr>
                </a:tc>
                <a:tc>
                  <a:txBody>
                    <a:bodyPr/>
                    <a:lstStyle/>
                    <a:p>
                      <a:r>
                        <a:rPr lang="es-MX" sz="1100" b="0" noProof="0" dirty="0" smtClean="0"/>
                        <a:t>Explicaciones</a:t>
                      </a:r>
                      <a:endParaRPr lang="es-MX" sz="1100" b="0" noProof="0" dirty="0"/>
                    </a:p>
                  </a:txBody>
                  <a:tcPr>
                    <a:solidFill>
                      <a:schemeClr val="bg1"/>
                    </a:solidFill>
                  </a:tcPr>
                </a:tc>
                <a:tc>
                  <a:txBody>
                    <a:bodyPr/>
                    <a:lstStyle/>
                    <a:p>
                      <a:r>
                        <a:rPr lang="es-MX" sz="1100" b="0" noProof="0" dirty="0" smtClean="0"/>
                        <a:t>Conclusión </a:t>
                      </a:r>
                      <a:endParaRPr lang="es-MX" sz="1100" b="0" noProof="0" dirty="0"/>
                    </a:p>
                  </a:txBody>
                  <a:tcPr>
                    <a:solidFill>
                      <a:schemeClr val="bg1"/>
                    </a:solidFill>
                  </a:tcPr>
                </a:tc>
              </a:tr>
            </a:tbl>
          </a:graphicData>
        </a:graphic>
      </p:graphicFrame>
    </p:spTree>
    <p:extLst>
      <p:ext uri="{BB962C8B-B14F-4D97-AF65-F5344CB8AC3E}">
        <p14:creationId xmlns:p14="http://schemas.microsoft.com/office/powerpoint/2010/main" val="3630900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graphicFrame>
        <p:nvGraphicFramePr>
          <p:cNvPr id="6" name="Table 5"/>
          <p:cNvGraphicFramePr>
            <a:graphicFrameLocks noGrp="1"/>
          </p:cNvGraphicFramePr>
          <p:nvPr>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699490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pic>
        <p:nvPicPr>
          <p:cNvPr id="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373" y="1446440"/>
            <a:ext cx="4620911" cy="4550229"/>
          </a:xfrm>
          <a:prstGeom prst="rect">
            <a:avLst/>
          </a:prstGeom>
        </p:spPr>
      </p:pic>
      <p:sp>
        <p:nvSpPr>
          <p:cNvPr id="8" name="TextBox 7"/>
          <p:cNvSpPr txBox="1"/>
          <p:nvPr/>
        </p:nvSpPr>
        <p:spPr>
          <a:xfrm>
            <a:off x="658576" y="6545943"/>
            <a:ext cx="6396038" cy="989871"/>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endParaRPr lang="en-US" sz="3800" b="1" dirty="0">
              <a:effectLst>
                <a:outerShdw blurRad="38100" dist="38100" dir="2700000" algn="tl">
                  <a:srgbClr val="000000">
                    <a:alpha val="43137"/>
                  </a:srgbClr>
                </a:outerShdw>
              </a:effectLst>
            </a:endParaRPr>
          </a:p>
          <a:p>
            <a:pPr algn="ctr"/>
            <a:r>
              <a:rPr lang="es-ES_tradnl" dirty="0" smtClean="0"/>
              <a:t>¡Cierra tus libro y espera las instrucciones!</a:t>
            </a:r>
            <a:endParaRPr lang="es-ES_tradnl" dirty="0"/>
          </a:p>
        </p:txBody>
      </p:sp>
    </p:spTree>
    <p:extLst>
      <p:ext uri="{BB962C8B-B14F-4D97-AF65-F5344CB8AC3E}">
        <p14:creationId xmlns:p14="http://schemas.microsoft.com/office/powerpoint/2010/main" val="41779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p:nvPr/>
        </p:nvSpPr>
        <p:spPr>
          <a:xfrm>
            <a:off x="152400" y="76200"/>
            <a:ext cx="7462520" cy="9806942"/>
          </a:xfrm>
          <a:prstGeom prst="rect">
            <a:avLst/>
          </a:prstGeom>
          <a:noFill/>
          <a:ln>
            <a:noFill/>
          </a:ln>
        </p:spPr>
        <p:txBody>
          <a:bodyPr lIns="100568" tIns="50270" rIns="100568" bIns="50270" anchor="t" anchorCtr="0">
            <a:noAutofit/>
          </a:bodyPr>
          <a:lstStyle/>
          <a:p>
            <a:pPr lvl="0" algn="ctr"/>
            <a:r>
              <a:rPr lang="en-US" sz="1540" b="1" dirty="0">
                <a:solidFill>
                  <a:schemeClr val="dk1"/>
                </a:solidFill>
                <a:latin typeface="Calibri"/>
                <a:ea typeface="Calibri"/>
                <a:cs typeface="Calibri"/>
                <a:sym typeface="Calibri"/>
              </a:rPr>
              <a:t>Title:  </a:t>
            </a:r>
            <a:r>
              <a:rPr lang="en-US" sz="1320" b="1" dirty="0">
                <a:solidFill>
                  <a:schemeClr val="dk1"/>
                </a:solidFill>
                <a:latin typeface="Calibri"/>
                <a:ea typeface="Calibri"/>
                <a:cs typeface="Calibri"/>
                <a:sym typeface="Calibri"/>
              </a:rPr>
              <a:t>Science Fair (G5-Q4 CFA</a:t>
            </a:r>
            <a:r>
              <a:rPr lang="en-US" sz="1320" b="1" dirty="0" smtClean="0">
                <a:solidFill>
                  <a:schemeClr val="dk1"/>
                </a:solidFill>
                <a:latin typeface="Calibri"/>
                <a:ea typeface="Calibri"/>
                <a:cs typeface="Calibri"/>
                <a:sym typeface="Calibri"/>
              </a:rPr>
              <a:t>)</a:t>
            </a:r>
            <a:endParaRPr lang="en-US" sz="1540" b="1" dirty="0">
              <a:solidFill>
                <a:prstClr val="black"/>
              </a:solidFill>
              <a:ea typeface="Calibri"/>
              <a:cs typeface="Calibri"/>
              <a:sym typeface="Calibri"/>
            </a:endParaRPr>
          </a:p>
          <a:p>
            <a:pPr lvl="0">
              <a:buSzPct val="25000"/>
            </a:pPr>
            <a:r>
              <a:rPr lang="en-US" sz="1100" i="1" dirty="0">
                <a:solidFill>
                  <a:prstClr val="black"/>
                </a:solidFill>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rgbClr val="0000FF"/>
                </a:solidFill>
                <a:ea typeface="Calibri"/>
                <a:cs typeface="Calibri"/>
                <a:sym typeface="Calibri"/>
                <a:hlinkClick r:id="rId3"/>
              </a:rPr>
              <a:t>http://oaksportal.org/resources/</a:t>
            </a:r>
            <a:r>
              <a:rPr lang="en-US" sz="1100" i="1" dirty="0">
                <a:solidFill>
                  <a:prstClr val="black"/>
                </a:solidFill>
                <a:ea typeface="Calibri"/>
                <a:cs typeface="Calibri"/>
                <a:sym typeface="Calibri"/>
              </a:rPr>
              <a:t>]</a:t>
            </a:r>
          </a:p>
          <a:p>
            <a:pPr lvl="0">
              <a:buSzPct val="25000"/>
            </a:pPr>
            <a:r>
              <a:rPr lang="en-US" sz="1100" i="1" dirty="0">
                <a:solidFill>
                  <a:prstClr val="black"/>
                </a:solidFill>
                <a:ea typeface="Calibri"/>
                <a:cs typeface="Calibri"/>
                <a:sym typeface="Calibri"/>
              </a:rPr>
              <a:t>The content within each of these was written by </a:t>
            </a:r>
            <a:r>
              <a:rPr lang="en-US" sz="1100" b="1" i="1" dirty="0">
                <a:solidFill>
                  <a:prstClr val="black"/>
                </a:solidFill>
                <a:ea typeface="Calibri"/>
                <a:cs typeface="Calibri"/>
                <a:sym typeface="Calibri"/>
              </a:rPr>
              <a:t>Renae </a:t>
            </a:r>
            <a:r>
              <a:rPr lang="en-US" sz="1100" b="1" i="1" dirty="0" err="1" smtClean="0">
                <a:solidFill>
                  <a:prstClr val="black"/>
                </a:solidFill>
                <a:ea typeface="Calibri"/>
                <a:cs typeface="Calibri"/>
                <a:sym typeface="Calibri"/>
              </a:rPr>
              <a:t>Iversen</a:t>
            </a:r>
            <a:endParaRPr lang="en-US" sz="1320" b="1" dirty="0">
              <a:solidFill>
                <a:schemeClr val="dk1"/>
              </a:solidFill>
              <a:latin typeface="Calibri"/>
              <a:ea typeface="Calibri"/>
              <a:cs typeface="Calibri"/>
              <a:sym typeface="Calibri"/>
            </a:endParaRPr>
          </a:p>
          <a:p>
            <a:endParaRPr sz="1320" i="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When someone asks you, “What’s the matter?” you often will tell them something about how you are feeling.  However, in science, the word matter has a different meaning.  Today we are going to watch a short video about matter and then play a game of Jeopardy to see what you’ve learned.  This will prepare us for the Performance Task about Avery’s science fair project. </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Discussion question:  </a:t>
            </a:r>
            <a:r>
              <a:rPr lang="en-US" sz="1320" i="1" dirty="0">
                <a:solidFill>
                  <a:schemeClr val="dk1"/>
                </a:solidFill>
                <a:latin typeface="Calibri"/>
                <a:ea typeface="Calibri"/>
                <a:cs typeface="Calibri"/>
                <a:sym typeface="Calibri"/>
              </a:rPr>
              <a:t>In science terms, what do you think matter is?  Turn and tell your neighbor and then listen as he/she tells you. </a:t>
            </a:r>
          </a:p>
          <a:p>
            <a:pPr>
              <a:buSzPct val="25000"/>
            </a:pPr>
            <a:endParaRPr lang="en-US" sz="1320" b="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[Allow 1 minute for students to talk.  Walk around to ensure students are on-topic and engaged in discussion.]</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Ok, now that you have an idea of what matter might be, we are going to watch a short video.  Watch closely and write down notes if you would like because afterward we will be playing Jeopardy about things mentioned in the video. </a:t>
            </a:r>
          </a:p>
          <a:p>
            <a:pPr>
              <a:buSzPct val="25000"/>
            </a:pPr>
            <a:endParaRPr lang="en-US" sz="1320" i="1" dirty="0">
              <a:solidFill>
                <a:schemeClr val="dk1"/>
              </a:solidFill>
              <a:latin typeface="Calibri"/>
              <a:ea typeface="Calibri"/>
              <a:cs typeface="Calibri"/>
              <a:sym typeface="Calibri"/>
            </a:endParaRPr>
          </a:p>
          <a:p>
            <a:pPr lvl="0">
              <a:buSzPct val="25000"/>
            </a:pPr>
            <a:r>
              <a:rPr lang="en-US" sz="1320" dirty="0">
                <a:solidFill>
                  <a:schemeClr val="dk1"/>
                </a:solidFill>
                <a:latin typeface="Calibri"/>
                <a:ea typeface="Calibri"/>
                <a:cs typeface="Calibri"/>
                <a:sym typeface="Calibri"/>
              </a:rPr>
              <a:t>[Play YouTube video: </a:t>
            </a:r>
            <a:r>
              <a:rPr lang="en-US" sz="1320" dirty="0">
                <a:solidFill>
                  <a:schemeClr val="dk1"/>
                </a:solidFill>
                <a:latin typeface="Calibri"/>
                <a:ea typeface="Calibri"/>
                <a:cs typeface="Calibri"/>
                <a:sym typeface="Calibri"/>
                <a:hlinkClick r:id="rId4"/>
              </a:rPr>
              <a:t>https://youtu.be/HihUDcXnq58?list=PLaRemgVtKX9ciSE90aGVFd-01qoxMGnFW</a:t>
            </a:r>
            <a:r>
              <a:rPr lang="en-US" sz="1320" dirty="0">
                <a:solidFill>
                  <a:schemeClr val="dk1"/>
                </a:solidFill>
                <a:latin typeface="Calibri"/>
                <a:ea typeface="Calibri"/>
                <a:cs typeface="Calibri"/>
                <a:sym typeface="Calibri"/>
              </a:rPr>
              <a:t>]</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Hopefully you watched carefully because your team will rely on your knowledge to help the group answer these questions.  </a:t>
            </a:r>
          </a:p>
          <a:p>
            <a:pPr>
              <a:buSzPct val="25000"/>
            </a:pPr>
            <a:endParaRPr lang="en-US" sz="132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[You may want to divide the group into teams ahead of time.  You can play with as many teams as you’d like.  This game is more for the learning than actually knowing all the correct answers.]</a:t>
            </a:r>
          </a:p>
          <a:p>
            <a:endParaRPr lang="en-US" sz="1320" b="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[Have the PowerPoint showing on the screen so all students can see it.  Put students into their teams and give them a section on the board to keep a tally of points earned/lost.  On the Jeopardy board, there are 5 categories across the top and the higher the points, the more difficult the question.  The concepts will be explored further in the Performance Task so this is just an introduction to prepare them.  Don’t expand on it too much further; just clarify if there are questions.]</a:t>
            </a:r>
          </a:p>
          <a:p>
            <a:r>
              <a:rPr lang="en-US" sz="1320" dirty="0">
                <a:solidFill>
                  <a:schemeClr val="dk1"/>
                </a:solidFill>
                <a:latin typeface="Calibri"/>
                <a:ea typeface="Calibri"/>
                <a:cs typeface="Calibri"/>
                <a:sym typeface="Calibri"/>
              </a:rPr>
              <a:t>  </a:t>
            </a:r>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r>
              <a:rPr lang="en-US" sz="1320" i="1" dirty="0">
                <a:solidFill>
                  <a:schemeClr val="dk1"/>
                </a:solidFill>
                <a:latin typeface="Calibri"/>
                <a:ea typeface="Calibri"/>
                <a:cs typeface="Calibri"/>
                <a:sym typeface="Calibri"/>
              </a:rPr>
              <a:t>We are going to work in teams to answer these questions.  As soon as I ask the full question, raise your hand if you think you know the answer.  I will call on the first raised hand.  If you get it incorrect, your team loses that many points so work together and talk it out if you need to.  {If you have time, you may want to call one additional team to try and answer before giving the correct answer.}</a:t>
            </a:r>
          </a:p>
          <a:p>
            <a:endParaRPr lang="en-US" sz="1320" i="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[Present the Jeopardy board on the screen.  When students call out a category and points value, click on the points and it will take you to the question slide.  Click once and the word, “Question” pops up.  Click again and the actual question shows up.  Click again and the word, “Answer” shows up.  One final click will display the answer.  Click the arrow at the bottom to return to the game board. You may want to try this to get familiar with it prior to showing students.  If you do try it ahead of time, close it and then open again when ready to play it with students so it doesn’t ‘remember’ that you’ve already clicked through.]   </a:t>
            </a:r>
          </a:p>
          <a:p>
            <a:endParaRPr lang="en-US" sz="1320" b="1" i="1"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p:txBody>
      </p:sp>
      <p:sp>
        <p:nvSpPr>
          <p:cNvPr id="3" name="TextBox 2"/>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
        <p:nvSpPr>
          <p:cNvPr id="4" name="Slide Number Placeholder 3"/>
          <p:cNvSpPr>
            <a:spLocks noGrp="1"/>
          </p:cNvSpPr>
          <p:nvPr>
            <p:ph type="sldNum" sz="quarter" idx="12"/>
          </p:nvPr>
        </p:nvSpPr>
        <p:spPr>
          <a:xfrm>
            <a:off x="6928115" y="9469498"/>
            <a:ext cx="842010" cy="535517"/>
          </a:xfrm>
        </p:spPr>
        <p:txBody>
          <a:bodyPr/>
          <a:lstStyle/>
          <a:p>
            <a:r>
              <a:rPr lang="en-US" dirty="0" smtClean="0"/>
              <a:t>4</a:t>
            </a:r>
            <a:endParaRPr lang="en-US" dirty="0"/>
          </a:p>
        </p:txBody>
      </p:sp>
    </p:spTree>
    <p:extLst>
      <p:ext uri="{BB962C8B-B14F-4D97-AF65-F5344CB8AC3E}">
        <p14:creationId xmlns:p14="http://schemas.microsoft.com/office/powerpoint/2010/main" val="283981629"/>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17170879"/>
              </p:ext>
            </p:extLst>
          </p:nvPr>
        </p:nvGraphicFramePr>
        <p:xfrm>
          <a:off x="518160" y="4343400"/>
          <a:ext cx="6563363" cy="3189676"/>
        </p:xfrm>
        <a:graphic>
          <a:graphicData uri="http://schemas.openxmlformats.org/drawingml/2006/table">
            <a:tbl>
              <a:tblPr firstRow="1" bandRow="1">
                <a:tableStyleId>{5940675A-B579-460E-94D1-54222C63F5DA}</a:tableStyleId>
              </a:tblPr>
              <a:tblGrid>
                <a:gridCol w="518159"/>
                <a:gridCol w="4069081"/>
                <a:gridCol w="533401"/>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1000" b="0" dirty="0" smtClean="0">
                          <a:solidFill>
                            <a:schemeClr val="tx1"/>
                          </a:solidFill>
                          <a:effectLst/>
                        </a:rPr>
                        <a:t>¿Cuál es la conexión entre materia, elementos y átomos?</a:t>
                      </a:r>
                      <a:r>
                        <a:rPr lang="es-MX" sz="1000" b="0" baseline="0" dirty="0" smtClean="0">
                          <a:solidFill>
                            <a:schemeClr val="tx1"/>
                          </a:solidFill>
                          <a:effectLst/>
                        </a:rPr>
                        <a:t> </a:t>
                      </a:r>
                      <a:r>
                        <a:rPr lang="en-US" sz="1000" b="0" dirty="0" err="1" smtClean="0">
                          <a:solidFill>
                            <a:schemeClr val="tx1"/>
                          </a:solidFill>
                          <a:effectLst/>
                        </a:rPr>
                        <a:t>RI.5.3</a:t>
                      </a:r>
                      <a:endParaRPr lang="en-US" sz="1000" b="0" dirty="0" smtClean="0">
                        <a:solidFill>
                          <a:schemeClr val="tx1"/>
                        </a:solidFill>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baseline="0" dirty="0" smtClean="0">
                          <a:solidFill>
                            <a:schemeClr val="tx1"/>
                          </a:solidFill>
                          <a:effectLst/>
                          <a:latin typeface="+mn-lt"/>
                          <a:ea typeface="Calibri"/>
                          <a:cs typeface="Times New Roman"/>
                        </a:rPr>
                        <a:t>¿Cómo beneficia a los científicos la tabla periódica? </a:t>
                      </a:r>
                      <a:r>
                        <a:rPr lang="en-US" sz="1000" b="0" baseline="0" dirty="0" err="1" smtClean="0">
                          <a:solidFill>
                            <a:schemeClr val="tx1"/>
                          </a:solidFill>
                          <a:effectLst/>
                          <a:latin typeface="+mn-lt"/>
                          <a:ea typeface="Calibri"/>
                          <a:cs typeface="Times New Roman"/>
                        </a:rPr>
                        <a:t>RI.5.3</a:t>
                      </a:r>
                      <a:endParaRPr lang="en-US" sz="1000" b="0" baseline="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i="0" baseline="0" dirty="0" smtClean="0">
                          <a:latin typeface="+mn-lt"/>
                          <a:ea typeface="Times New Roman"/>
                          <a:cs typeface="Times New Roman"/>
                        </a:rPr>
                        <a:t>¿Qué tienen en común las cuatro principales categorías de la materia? </a:t>
                      </a:r>
                      <a:r>
                        <a:rPr lang="en-US" sz="1000" b="0" i="0" baseline="0" dirty="0" err="1" smtClean="0">
                          <a:latin typeface="+mn-lt"/>
                          <a:ea typeface="Times New Roman"/>
                          <a:cs typeface="Times New Roman"/>
                        </a:rPr>
                        <a:t>RI.5.6</a:t>
                      </a:r>
                      <a:endParaRPr lang="en-US" sz="1000" b="0" i="0" baseline="0" dirty="0" smtClean="0">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1000" b="0" baseline="0" dirty="0" smtClean="0">
                          <a:latin typeface="+mn-lt"/>
                          <a:ea typeface="Times New Roman"/>
                          <a:cs typeface="Times New Roman"/>
                        </a:rPr>
                        <a:t>¿Cuál punto específico es apoyado en ambos artículos?  </a:t>
                      </a:r>
                      <a:r>
                        <a:rPr lang="en-US" sz="1000" b="0" baseline="0" dirty="0" smtClean="0">
                          <a:latin typeface="+mn-lt"/>
                          <a:ea typeface="Times New Roman"/>
                          <a:cs typeface="Times New Roman"/>
                        </a:rPr>
                        <a:t> RI.5.6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4532">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dirty="0" smtClean="0">
                          <a:solidFill>
                            <a:srgbClr val="000000"/>
                          </a:solidFill>
                          <a:latin typeface="+mn-lt"/>
                          <a:ea typeface="Times New Roman"/>
                          <a:cs typeface="Times New Roman"/>
                        </a:rPr>
                        <a:t>¿Qué información de </a:t>
                      </a:r>
                      <a:r>
                        <a:rPr lang="es-MX" sz="1000" b="1" i="1" dirty="0" smtClean="0">
                          <a:solidFill>
                            <a:srgbClr val="000000"/>
                          </a:solidFill>
                          <a:latin typeface="+mn-lt"/>
                          <a:ea typeface="Times New Roman"/>
                          <a:cs typeface="Times New Roman"/>
                        </a:rPr>
                        <a:t>¡Es elemental </a:t>
                      </a:r>
                      <a:r>
                        <a:rPr lang="es-MX" sz="1000" b="0" dirty="0" smtClean="0">
                          <a:solidFill>
                            <a:srgbClr val="000000"/>
                          </a:solidFill>
                          <a:latin typeface="+mn-lt"/>
                          <a:ea typeface="Times New Roman"/>
                          <a:cs typeface="Times New Roman"/>
                        </a:rPr>
                        <a:t>no se encuentra en  </a:t>
                      </a:r>
                      <a:r>
                        <a:rPr lang="es-MX" sz="1000" b="1" i="1" dirty="0" smtClean="0">
                          <a:solidFill>
                            <a:srgbClr val="000000"/>
                          </a:solidFill>
                          <a:latin typeface="+mn-lt"/>
                          <a:ea typeface="Times New Roman"/>
                          <a:cs typeface="Times New Roman"/>
                        </a:rPr>
                        <a:t>La materia está en todas partes</a:t>
                      </a:r>
                      <a:r>
                        <a:rPr lang="es-MX" sz="1000" b="0" dirty="0" smtClean="0">
                          <a:solidFill>
                            <a:srgbClr val="000000"/>
                          </a:solidFill>
                          <a:latin typeface="+mn-lt"/>
                          <a:ea typeface="Times New Roman"/>
                          <a:cs typeface="Times New Roman"/>
                        </a:rPr>
                        <a:t>?</a:t>
                      </a:r>
                      <a:r>
                        <a:rPr lang="es-MX" sz="1000" b="0" baseline="0" dirty="0" smtClean="0">
                          <a:solidFill>
                            <a:srgbClr val="000000"/>
                          </a:solidFill>
                          <a:latin typeface="+mn-lt"/>
                          <a:ea typeface="Times New Roman"/>
                          <a:cs typeface="Times New Roman"/>
                        </a:rPr>
                        <a:t>  </a:t>
                      </a:r>
                      <a:r>
                        <a:rPr lang="en-US" sz="1000" b="0" dirty="0" err="1" smtClean="0">
                          <a:solidFill>
                            <a:srgbClr val="000000"/>
                          </a:solidFill>
                          <a:latin typeface="+mn-lt"/>
                          <a:ea typeface="Times New Roman"/>
                          <a:cs typeface="Times New Roman"/>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81138">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dirty="0" smtClean="0">
                          <a:solidFill>
                            <a:srgbClr val="000000"/>
                          </a:solidFill>
                          <a:latin typeface="+mn-lt"/>
                          <a:ea typeface="Times New Roman"/>
                          <a:cs typeface="Times New Roman"/>
                        </a:rPr>
                        <a:t>¿En qué par de artículos encontrarías la mayor cantidad de información para escribir con conocimiento acerca de cómo identificar los diferentes tipos de materias? </a:t>
                      </a:r>
                      <a:r>
                        <a:rPr lang="en-US" sz="1000" b="0" dirty="0" err="1" smtClean="0">
                          <a:solidFill>
                            <a:srgbClr val="000000"/>
                          </a:solidFill>
                          <a:latin typeface="+mn-lt"/>
                          <a:ea typeface="Times New Roman"/>
                          <a:cs typeface="Times New Roman"/>
                        </a:rPr>
                        <a:t>RI.5.9</a:t>
                      </a:r>
                      <a:endParaRPr lang="en-US" sz="1000" b="0" dirty="0" smtClean="0">
                        <a:solidFill>
                          <a:srgbClr val="000000"/>
                        </a:solidFill>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15000"/>
                        </a:lnSpc>
                        <a:spcBef>
                          <a:spcPts val="0"/>
                        </a:spcBef>
                        <a:spcAft>
                          <a:spcPts val="120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mn-lt"/>
                          <a:ea typeface="+mn-ea"/>
                          <a:cs typeface="+mn-cs"/>
                        </a:rPr>
                        <a:t>¿Qué tienen en común la tabla periódica y la escala de Mohs? Utiliza ejemplos del texto para clarificar tu respuesta. </a:t>
                      </a:r>
                      <a:r>
                        <a:rPr kumimoji="0" lang="en-US" sz="1000" b="0" i="0" u="none" strike="noStrike" kern="1200" cap="none" spc="0" normalizeH="0" baseline="0" noProof="0" dirty="0" err="1" smtClean="0">
                          <a:ln>
                            <a:noFill/>
                          </a:ln>
                          <a:solidFill>
                            <a:prstClr val="black"/>
                          </a:solidFill>
                          <a:effectLst/>
                          <a:uLnTx/>
                          <a:uFillTx/>
                          <a:latin typeface="+mn-lt"/>
                          <a:ea typeface="+mn-ea"/>
                          <a:cs typeface="+mn-cs"/>
                        </a:rPr>
                        <a:t>RI.5.6</a:t>
                      </a: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141950">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dirty="0" smtClean="0">
                          <a:solidFill>
                            <a:srgbClr val="000000"/>
                          </a:solidFill>
                          <a:latin typeface="+mn-lt"/>
                          <a:ea typeface="Times New Roman"/>
                          <a:cs typeface="Times New Roman"/>
                        </a:rPr>
                        <a:t>¿De qué está compuesta toda la materia?  Da ejemplos de cómo los científicos saben de qué está compuesta toda la materia </a:t>
                      </a:r>
                      <a:r>
                        <a:rPr lang="en-US" sz="1000" b="0" dirty="0" err="1" smtClean="0">
                          <a:solidFill>
                            <a:srgbClr val="000000"/>
                          </a:solidFill>
                          <a:latin typeface="+mn-lt"/>
                          <a:ea typeface="Times New Roman"/>
                          <a:cs typeface="Times New Roman"/>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3</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10081013"/>
              </p:ext>
            </p:extLst>
          </p:nvPr>
        </p:nvGraphicFramePr>
        <p:xfrm>
          <a:off x="518160" y="609600"/>
          <a:ext cx="6563360" cy="3816802"/>
        </p:xfrm>
        <a:graphic>
          <a:graphicData uri="http://schemas.openxmlformats.org/drawingml/2006/table">
            <a:tbl>
              <a:tblPr firstRow="1" bandRow="1">
                <a:tableStyleId>{5940675A-B579-460E-94D1-54222C63F5DA}</a:tableStyleId>
              </a:tblPr>
              <a:tblGrid>
                <a:gridCol w="518160"/>
                <a:gridCol w="4069080"/>
                <a:gridCol w="533400"/>
                <a:gridCol w="609600"/>
                <a:gridCol w="416560"/>
                <a:gridCol w="416560"/>
              </a:tblGrid>
              <a:tr h="330491">
                <a:tc gridSpan="6">
                  <a:txBody>
                    <a:bodyPr/>
                    <a:lstStyle/>
                    <a:p>
                      <a:pPr algn="ctr">
                        <a:lnSpc>
                          <a:spcPct val="100000"/>
                        </a:lnSpc>
                        <a:spcAft>
                          <a:spcPts val="0"/>
                        </a:spcAft>
                      </a:pPr>
                      <a:r>
                        <a:rPr lang="es-MX" sz="1500" b="1" noProof="0" dirty="0" smtClean="0"/>
                        <a:t>Texto</a:t>
                      </a:r>
                      <a:r>
                        <a:rPr lang="es-MX" sz="1500" b="1" baseline="0" noProof="0" dirty="0" smtClean="0"/>
                        <a:t> literario</a:t>
                      </a:r>
                      <a:endParaRPr lang="es-MX"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MX" sz="1000" b="0" i="0" noProof="0" dirty="0" smtClean="0">
                          <a:solidFill>
                            <a:srgbClr val="000000"/>
                          </a:solidFill>
                          <a:effectLst/>
                          <a:latin typeface="+mn-lt"/>
                          <a:ea typeface="Times New Roman"/>
                          <a:cs typeface="Times New Roman"/>
                        </a:rPr>
                        <a:t>¿Cómo es diferente la manera de pensar de </a:t>
                      </a:r>
                      <a:r>
                        <a:rPr lang="es-MX" sz="1000" b="0" i="0" noProof="0" dirty="0" err="1" smtClean="0">
                          <a:solidFill>
                            <a:srgbClr val="000000"/>
                          </a:solidFill>
                          <a:effectLst/>
                          <a:latin typeface="+mn-lt"/>
                          <a:ea typeface="Times New Roman"/>
                          <a:cs typeface="Times New Roman"/>
                        </a:rPr>
                        <a:t>Avery</a:t>
                      </a:r>
                      <a:r>
                        <a:rPr lang="es-MX" sz="1000" b="0" i="0" noProof="0" dirty="0" smtClean="0">
                          <a:solidFill>
                            <a:srgbClr val="000000"/>
                          </a:solidFill>
                          <a:effectLst/>
                          <a:latin typeface="+mn-lt"/>
                          <a:ea typeface="Times New Roman"/>
                          <a:cs typeface="Times New Roman"/>
                        </a:rPr>
                        <a:t> sobre la materia al principio del cuento en comparación a su manera de pensar al final? </a:t>
                      </a:r>
                      <a:r>
                        <a:rPr lang="es-MX" sz="1000" b="0" i="0" noProof="0" dirty="0" err="1" smtClean="0">
                          <a:solidFill>
                            <a:srgbClr val="000000"/>
                          </a:solidFill>
                          <a:effectLst/>
                          <a:latin typeface="+mn-lt"/>
                          <a:ea typeface="Times New Roman"/>
                          <a:cs typeface="Times New Roman"/>
                        </a:rPr>
                        <a:t>RL.5.3</a:t>
                      </a:r>
                      <a:endParaRPr lang="es-MX" sz="1000" b="0" i="0"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srgbClr val="000000"/>
                          </a:solidFill>
                          <a:effectLst/>
                          <a:uLnTx/>
                          <a:uFillTx/>
                          <a:latin typeface="+mn-lt"/>
                          <a:ea typeface="Times New Roman"/>
                          <a:cs typeface="Times New Roman"/>
                        </a:rPr>
                        <a:t>¿Cómo contribuyó la información que la maestra dio en la lección al éxito de </a:t>
                      </a:r>
                      <a:r>
                        <a:rPr kumimoji="0" lang="es-MX" sz="1000" b="0" i="0" u="none" strike="noStrike" kern="1200" cap="none" spc="0" normalizeH="0" baseline="0" noProof="0" dirty="0" err="1" smtClean="0">
                          <a:ln>
                            <a:noFill/>
                          </a:ln>
                          <a:solidFill>
                            <a:srgbClr val="000000"/>
                          </a:solidFill>
                          <a:effectLst/>
                          <a:uLnTx/>
                          <a:uFillTx/>
                          <a:latin typeface="+mn-lt"/>
                          <a:ea typeface="Times New Roman"/>
                          <a:cs typeface="Times New Roman"/>
                        </a:rPr>
                        <a:t>Avery</a:t>
                      </a:r>
                      <a:r>
                        <a:rPr kumimoji="0" lang="es-MX" sz="1000" b="0" i="0" u="none" strike="noStrike" kern="1200" cap="none" spc="0" normalizeH="0" baseline="0" noProof="0" dirty="0" smtClean="0">
                          <a:ln>
                            <a:noFill/>
                          </a:ln>
                          <a:solidFill>
                            <a:srgbClr val="000000"/>
                          </a:solidFill>
                          <a:effectLst/>
                          <a:uLnTx/>
                          <a:uFillTx/>
                          <a:latin typeface="+mn-lt"/>
                          <a:ea typeface="Times New Roman"/>
                          <a:cs typeface="Times New Roman"/>
                        </a:rPr>
                        <a:t> en la feria de ciencias? </a:t>
                      </a:r>
                      <a:r>
                        <a:rPr kumimoji="0" lang="es-MX" sz="1000" b="0" i="0" u="none" strike="noStrike" kern="1200" cap="none" spc="0" normalizeH="0" baseline="0" noProof="0" dirty="0" err="1" smtClean="0">
                          <a:ln>
                            <a:noFill/>
                          </a:ln>
                          <a:solidFill>
                            <a:srgbClr val="000000"/>
                          </a:solidFill>
                          <a:effectLst/>
                          <a:uLnTx/>
                          <a:uFillTx/>
                          <a:latin typeface="+mn-lt"/>
                          <a:ea typeface="Times New Roman"/>
                          <a:cs typeface="Times New Roman"/>
                        </a:rPr>
                        <a:t>RL.5.3</a:t>
                      </a:r>
                      <a:endParaRPr kumimoji="0" lang="es-MX" sz="1000" b="0" i="0" u="none" strike="noStrike" kern="1200" cap="none" spc="0" normalizeH="0" baseline="0" noProof="0" dirty="0" smtClean="0">
                        <a:ln>
                          <a:noFill/>
                        </a:ln>
                        <a:solidFill>
                          <a:srgbClr val="000000"/>
                        </a:solidFill>
                        <a:effectLst/>
                        <a:uLnTx/>
                        <a:uFillTx/>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noProof="0" dirty="0" smtClean="0">
                          <a:solidFill>
                            <a:srgbClr val="000000"/>
                          </a:solidFill>
                          <a:effectLst/>
                          <a:latin typeface="+mn-lt"/>
                          <a:ea typeface="Times New Roman"/>
                          <a:cs typeface="Times New Roman"/>
                        </a:rPr>
                        <a:t>¿Cómo muestra el autor los diferentes sentimientos de Avery en el cuento? Selecciona las dos mejores respuestas.</a:t>
                      </a:r>
                      <a:r>
                        <a:rPr lang="es-MX" sz="1000" b="0" baseline="0" noProof="0" dirty="0" smtClean="0">
                          <a:solidFill>
                            <a:srgbClr val="000000"/>
                          </a:solidFill>
                          <a:effectLst/>
                          <a:latin typeface="+mn-lt"/>
                          <a:ea typeface="Times New Roman"/>
                          <a:cs typeface="Times New Roman"/>
                        </a:rPr>
                        <a:t> </a:t>
                      </a:r>
                      <a:r>
                        <a:rPr lang="es-MX" sz="1000" b="0" noProof="0" dirty="0" err="1" smtClean="0">
                          <a:solidFill>
                            <a:srgbClr val="000000"/>
                          </a:solidFill>
                          <a:effectLst/>
                          <a:latin typeface="+mn-lt"/>
                          <a:ea typeface="Times New Roman"/>
                          <a:cs typeface="Times New Roman"/>
                        </a:rPr>
                        <a:t>RL.5.6</a:t>
                      </a:r>
                      <a:r>
                        <a:rPr lang="es-MX" sz="1000" b="0" noProof="0" dirty="0" smtClean="0">
                          <a:solidFill>
                            <a:srgbClr val="000000"/>
                          </a:solidFill>
                          <a:effectLst/>
                          <a:latin typeface="+mn-lt"/>
                          <a:ea typeface="Times New Roman"/>
                          <a:cs typeface="Times New Roman"/>
                        </a:rPr>
                        <a:t> </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noProof="0" dirty="0" smtClean="0">
                          <a:solidFill>
                            <a:srgbClr val="000000"/>
                          </a:solidFill>
                          <a:effectLst/>
                          <a:latin typeface="+mn-lt"/>
                          <a:ea typeface="Times New Roman"/>
                          <a:cs typeface="Times New Roman"/>
                        </a:rPr>
                        <a:t>¿Cuál es la razón más probable por la que el narrador declaró que  Avery  ganó el premio por el ejemplo más sorprendente del estado de la materia? </a:t>
                      </a:r>
                      <a:r>
                        <a:rPr lang="es-MX" sz="1000" b="0" baseline="0" noProof="0" dirty="0" smtClean="0">
                          <a:solidFill>
                            <a:srgbClr val="000000"/>
                          </a:solidFill>
                          <a:effectLst/>
                          <a:latin typeface="+mn-lt"/>
                          <a:ea typeface="Times New Roman"/>
                          <a:cs typeface="Times New Roman"/>
                        </a:rPr>
                        <a:t> </a:t>
                      </a:r>
                      <a:r>
                        <a:rPr lang="es-MX" sz="1000" b="0" noProof="0" dirty="0" err="1" smtClean="0">
                          <a:solidFill>
                            <a:srgbClr val="000000"/>
                          </a:solidFill>
                          <a:effectLst/>
                          <a:latin typeface="+mn-lt"/>
                          <a:ea typeface="Times New Roman"/>
                          <a:cs typeface="Times New Roman"/>
                        </a:rPr>
                        <a:t>RL.5.6</a:t>
                      </a:r>
                      <a:endParaRPr lang="es-MX" sz="1000" b="0"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733">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MX" sz="1000" b="0" noProof="0" dirty="0" smtClean="0">
                          <a:solidFill>
                            <a:srgbClr val="000000"/>
                          </a:solidFill>
                          <a:effectLst/>
                          <a:latin typeface="+mn-lt"/>
                          <a:ea typeface="Times New Roman"/>
                          <a:cs typeface="Times New Roman"/>
                        </a:rPr>
                        <a:t>Basándote en la información sobre la materia de </a:t>
                      </a:r>
                      <a:r>
                        <a:rPr lang="es-MX" sz="1000" b="1" i="1" noProof="0" dirty="0" smtClean="0">
                          <a:solidFill>
                            <a:srgbClr val="000000"/>
                          </a:solidFill>
                          <a:effectLst/>
                          <a:latin typeface="+mn-lt"/>
                          <a:ea typeface="Times New Roman"/>
                          <a:cs typeface="Times New Roman"/>
                        </a:rPr>
                        <a:t>¡La materia está en todas partes</a:t>
                      </a:r>
                      <a:r>
                        <a:rPr lang="es-MX" sz="1000" b="0" noProof="0" dirty="0" smtClean="0">
                          <a:solidFill>
                            <a:srgbClr val="000000"/>
                          </a:solidFill>
                          <a:effectLst/>
                          <a:latin typeface="+mn-lt"/>
                          <a:ea typeface="Times New Roman"/>
                          <a:cs typeface="Times New Roman"/>
                        </a:rPr>
                        <a:t>! y </a:t>
                      </a:r>
                      <a:r>
                        <a:rPr lang="es-MX" sz="1000" b="1" i="1" noProof="0" dirty="0" smtClean="0">
                          <a:solidFill>
                            <a:srgbClr val="000000"/>
                          </a:solidFill>
                          <a:effectLst/>
                          <a:latin typeface="+mn-lt"/>
                          <a:ea typeface="Times New Roman"/>
                          <a:cs typeface="Times New Roman"/>
                        </a:rPr>
                        <a:t>Feria de ciencias</a:t>
                      </a:r>
                      <a:r>
                        <a:rPr lang="es-MX" sz="1000" b="0" noProof="0" dirty="0" smtClean="0">
                          <a:solidFill>
                            <a:srgbClr val="000000"/>
                          </a:solidFill>
                          <a:effectLst/>
                          <a:latin typeface="+mn-lt"/>
                          <a:ea typeface="Times New Roman"/>
                          <a:cs typeface="Times New Roman"/>
                        </a:rPr>
                        <a:t>. ¿Qué puedes concluir acerca de por qué Avery ganó un premio por su proyecto?</a:t>
                      </a:r>
                      <a:r>
                        <a:rPr lang="es-MX" sz="1000" b="0" baseline="0" noProof="0" dirty="0" smtClean="0">
                          <a:solidFill>
                            <a:srgbClr val="000000"/>
                          </a:solidFill>
                          <a:effectLst/>
                          <a:latin typeface="+mn-lt"/>
                          <a:ea typeface="Times New Roman"/>
                          <a:cs typeface="Times New Roman"/>
                        </a:rPr>
                        <a:t> </a:t>
                      </a:r>
                      <a:r>
                        <a:rPr lang="es-MX" sz="1000" b="0" noProof="0" dirty="0" err="1" smtClean="0">
                          <a:solidFill>
                            <a:srgbClr val="000000"/>
                          </a:solidFill>
                          <a:effectLst/>
                          <a:latin typeface="+mn-lt"/>
                          <a:ea typeface="Times New Roman"/>
                          <a:cs typeface="Times New Roman"/>
                        </a:rPr>
                        <a:t>RL.5.9</a:t>
                      </a:r>
                      <a:endParaRPr lang="es-MX" sz="1000" b="0"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8113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MX" sz="1000" b="0" noProof="0" dirty="0" smtClean="0">
                          <a:solidFill>
                            <a:srgbClr val="000000"/>
                          </a:solidFill>
                          <a:effectLst/>
                          <a:latin typeface="+mn-lt"/>
                          <a:ea typeface="Times New Roman"/>
                          <a:cs typeface="Times New Roman"/>
                        </a:rPr>
                        <a:t>¿Cómo son parecidos </a:t>
                      </a:r>
                      <a:r>
                        <a:rPr lang="es-MX" sz="1000" b="1" i="1" noProof="0" dirty="0" smtClean="0">
                          <a:solidFill>
                            <a:srgbClr val="000000"/>
                          </a:solidFill>
                          <a:effectLst/>
                          <a:latin typeface="+mn-lt"/>
                          <a:ea typeface="Times New Roman"/>
                          <a:cs typeface="Times New Roman"/>
                        </a:rPr>
                        <a:t>¡Es  elemental! </a:t>
                      </a:r>
                      <a:r>
                        <a:rPr lang="es-MX" sz="1000" b="0" noProof="0" dirty="0" smtClean="0">
                          <a:solidFill>
                            <a:srgbClr val="000000"/>
                          </a:solidFill>
                          <a:effectLst/>
                          <a:latin typeface="+mn-lt"/>
                          <a:ea typeface="Times New Roman"/>
                          <a:cs typeface="Times New Roman"/>
                        </a:rPr>
                        <a:t>y </a:t>
                      </a:r>
                      <a:r>
                        <a:rPr lang="es-MX" sz="1000" b="1" i="1" noProof="0" dirty="0" smtClean="0">
                          <a:solidFill>
                            <a:srgbClr val="000000"/>
                          </a:solidFill>
                          <a:effectLst/>
                          <a:latin typeface="+mn-lt"/>
                          <a:ea typeface="Times New Roman"/>
                          <a:cs typeface="Times New Roman"/>
                        </a:rPr>
                        <a:t>Feria de ciencias</a:t>
                      </a:r>
                      <a:r>
                        <a:rPr lang="es-MX" sz="1000" b="0" noProof="0" dirty="0" smtClean="0">
                          <a:solidFill>
                            <a:srgbClr val="000000"/>
                          </a:solidFill>
                          <a:effectLst/>
                          <a:latin typeface="+mn-lt"/>
                          <a:ea typeface="Times New Roman"/>
                          <a:cs typeface="Times New Roman"/>
                        </a:rPr>
                        <a:t> al explicar el papel de los átomos en la materia?</a:t>
                      </a:r>
                      <a:r>
                        <a:rPr lang="es-MX" sz="1000" b="0" baseline="0" noProof="0" dirty="0" smtClean="0">
                          <a:solidFill>
                            <a:srgbClr val="000000"/>
                          </a:solidFill>
                          <a:effectLst/>
                          <a:latin typeface="+mn-lt"/>
                          <a:ea typeface="Times New Roman"/>
                          <a:cs typeface="Times New Roman"/>
                        </a:rPr>
                        <a:t> </a:t>
                      </a:r>
                      <a:r>
                        <a:rPr lang="es-MX" sz="1000" b="0" noProof="0" dirty="0" err="1" smtClean="0">
                          <a:solidFill>
                            <a:srgbClr val="000000"/>
                          </a:solidFill>
                          <a:effectLst/>
                          <a:latin typeface="+mn-lt"/>
                          <a:ea typeface="Times New Roman"/>
                          <a:cs typeface="Times New Roman"/>
                        </a:rPr>
                        <a:t>RL.5.9</a:t>
                      </a:r>
                      <a:endParaRPr lang="es-MX" sz="1000" b="0"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37745">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smtClean="0">
                          <a:ln>
                            <a:noFill/>
                          </a:ln>
                          <a:solidFill>
                            <a:prstClr val="black"/>
                          </a:solidFill>
                          <a:effectLst/>
                          <a:uLnTx/>
                          <a:uFillTx/>
                          <a:latin typeface="+mn-lt"/>
                          <a:ea typeface="+mn-ea"/>
                          <a:cs typeface="+mn-cs"/>
                        </a:rPr>
                        <a:t>En el texto, </a:t>
                      </a:r>
                      <a:r>
                        <a:rPr kumimoji="0" lang="es-MX" sz="1000" b="1" i="1" u="none" strike="noStrike" kern="1200" cap="none" spc="0" normalizeH="0" baseline="0" noProof="0" dirty="0" smtClean="0">
                          <a:ln>
                            <a:noFill/>
                          </a:ln>
                          <a:solidFill>
                            <a:prstClr val="black"/>
                          </a:solidFill>
                          <a:effectLst/>
                          <a:uLnTx/>
                          <a:uFillTx/>
                          <a:latin typeface="+mn-lt"/>
                          <a:ea typeface="+mn-ea"/>
                          <a:cs typeface="+mn-cs"/>
                        </a:rPr>
                        <a:t>Feria de ciencias</a:t>
                      </a:r>
                      <a:r>
                        <a:rPr kumimoji="0" lang="es-MX" sz="1000" b="0" i="0" u="none" strike="noStrike" kern="1200" cap="none" spc="0" normalizeH="0" baseline="0" noProof="0" dirty="0" smtClean="0">
                          <a:ln>
                            <a:noFill/>
                          </a:ln>
                          <a:solidFill>
                            <a:prstClr val="black"/>
                          </a:solidFill>
                          <a:effectLst/>
                          <a:uLnTx/>
                          <a:uFillTx/>
                          <a:latin typeface="+mn-lt"/>
                          <a:ea typeface="+mn-ea"/>
                          <a:cs typeface="+mn-cs"/>
                        </a:rPr>
                        <a:t>, ¿cómo muestra el autor que Avery sabe que la materia está por todas partes? Da ejemplos del texto. </a:t>
                      </a:r>
                      <a:r>
                        <a:rPr kumimoji="0" lang="es-MX" sz="1000" b="0" i="0" u="none" strike="noStrike" kern="1200" cap="none" spc="0" normalizeH="0" baseline="0" noProof="0" dirty="0" err="1" smtClean="0">
                          <a:ln>
                            <a:noFill/>
                          </a:ln>
                          <a:solidFill>
                            <a:srgbClr val="000000"/>
                          </a:solidFill>
                          <a:effectLst/>
                          <a:uLnTx/>
                          <a:uFillTx/>
                          <a:latin typeface="+mn-lt"/>
                          <a:ea typeface="Times New Roman"/>
                          <a:cs typeface="Times New Roman"/>
                        </a:rPr>
                        <a:t>RL.5.6</a:t>
                      </a:r>
                      <a:endParaRPr kumimoji="0" lang="es-MX" sz="1000" b="0" i="0" u="none" strike="noStrike" kern="1200" cap="none" spc="0" normalizeH="0" baseline="0" noProof="0" dirty="0" smtClean="0">
                        <a:ln>
                          <a:noFill/>
                        </a:ln>
                        <a:solidFill>
                          <a:srgbClr val="000000"/>
                        </a:solidFill>
                        <a:effectLst/>
                        <a:uLnTx/>
                        <a:uFillTx/>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MX" sz="1000" b="0" noProof="0" dirty="0" smtClean="0"/>
                        <a:t>¿Cómo pudiera haber utilizado Avery información que se encuentra en </a:t>
                      </a:r>
                      <a:r>
                        <a:rPr lang="es-MX" sz="1000" b="1" i="1" noProof="0" dirty="0" smtClean="0"/>
                        <a:t>¡La materia está en todas partes! </a:t>
                      </a:r>
                      <a:r>
                        <a:rPr lang="es-MX" sz="1000" b="0" noProof="0" dirty="0" smtClean="0"/>
                        <a:t>pero que no se encuentra en </a:t>
                      </a:r>
                      <a:r>
                        <a:rPr lang="es-MX" sz="1000" b="1" i="1" noProof="0" dirty="0" smtClean="0"/>
                        <a:t>Feria de ciencias </a:t>
                      </a:r>
                      <a:r>
                        <a:rPr lang="es-MX" sz="1000" b="0" noProof="0" dirty="0" smtClean="0"/>
                        <a:t>como parte de su p para su proyecto?  </a:t>
                      </a:r>
                      <a:r>
                        <a:rPr lang="es-MX" sz="1000" b="0" baseline="0" noProof="0" dirty="0" err="1" smtClean="0">
                          <a:solidFill>
                            <a:srgbClr val="000000"/>
                          </a:solidFill>
                          <a:effectLst/>
                          <a:latin typeface="+mn-lt"/>
                          <a:ea typeface="Times New Roman"/>
                          <a:cs typeface="Times New Roman"/>
                        </a:rPr>
                        <a:t>RL.5.9</a:t>
                      </a:r>
                      <a:endParaRPr lang="es-MX" sz="1000" b="0" noProof="0" dirty="0" smtClean="0">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15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6" name="Curved Down Arrow 5"/>
          <p:cNvSpPr/>
          <p:nvPr/>
        </p:nvSpPr>
        <p:spPr>
          <a:xfrm rot="436208">
            <a:off x="6072742" y="4388042"/>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86" y="733067"/>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923370765"/>
              </p:ext>
            </p:extLst>
          </p:nvPr>
        </p:nvGraphicFramePr>
        <p:xfrm>
          <a:off x="506505" y="7558604"/>
          <a:ext cx="6580095" cy="1966396"/>
        </p:xfrm>
        <a:graphic>
          <a:graphicData uri="http://schemas.openxmlformats.org/drawingml/2006/table">
            <a:tbl>
              <a:tblPr firstRow="1" bandRow="1">
                <a:tableStyleId>{5940675A-B579-460E-94D1-54222C63F5DA}</a:tableStyleId>
              </a:tblPr>
              <a:tblGrid>
                <a:gridCol w="560295"/>
                <a:gridCol w="4038600"/>
                <a:gridCol w="552574"/>
                <a:gridCol w="563531"/>
                <a:gridCol w="865095"/>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mn-lt"/>
                          <a:ea typeface="+mn-ea"/>
                          <a:cs typeface="+mn-cs"/>
                        </a:rPr>
                        <a:t>Añade evidencia relevante de la tabla abajo, </a:t>
                      </a:r>
                      <a:r>
                        <a:rPr kumimoji="0" lang="es-MX" sz="1100" b="1" i="1" u="none" strike="noStrike" kern="1200" cap="none" spc="0" normalizeH="0" baseline="0" noProof="0" dirty="0" smtClean="0">
                          <a:ln>
                            <a:noFill/>
                          </a:ln>
                          <a:solidFill>
                            <a:prstClr val="black"/>
                          </a:solidFill>
                          <a:effectLst/>
                          <a:uLnTx/>
                          <a:uFillTx/>
                          <a:latin typeface="+mn-lt"/>
                          <a:ea typeface="+mn-ea"/>
                          <a:cs typeface="+mn-cs"/>
                        </a:rPr>
                        <a:t>Datos sobre la materia</a:t>
                      </a:r>
                      <a:r>
                        <a:rPr kumimoji="0" lang="es-MX" sz="1100" b="0" i="0" u="none" strike="noStrike" kern="1200" cap="none" spc="0" normalizeH="0" baseline="0" noProof="0" dirty="0" smtClean="0">
                          <a:ln>
                            <a:noFill/>
                          </a:ln>
                          <a:solidFill>
                            <a:prstClr val="black"/>
                          </a:solidFill>
                          <a:effectLst/>
                          <a:uLnTx/>
                          <a:uFillTx/>
                          <a:latin typeface="+mn-lt"/>
                          <a:ea typeface="+mn-ea"/>
                          <a:cs typeface="+mn-cs"/>
                        </a:rPr>
                        <a:t>, que apoyen la opinión del estudiante al final del párrafo 2.  Cita cualquier fuente que utilices. </a:t>
                      </a:r>
                      <a:r>
                        <a:rPr kumimoji="0" lang="en-US" sz="1100" b="0" i="0" u="none" strike="noStrike" kern="1200" cap="none" spc="0" normalizeH="0" baseline="0" noProof="0" dirty="0" err="1" smtClean="0">
                          <a:ln>
                            <a:noFill/>
                          </a:ln>
                          <a:solidFill>
                            <a:schemeClr val="tx1"/>
                          </a:solidFill>
                          <a:effectLst/>
                          <a:uLnTx/>
                          <a:uFillTx/>
                          <a:latin typeface="+mn-lt"/>
                          <a:ea typeface="+mn-ea"/>
                          <a:cs typeface="+mn-cs"/>
                        </a:rPr>
                        <a:t>W.5.1c</a:t>
                      </a:r>
                      <a:endParaRPr lang="en-US" sz="1000" b="0" i="0" u="sng" dirty="0" smtClean="0">
                        <a:solidFill>
                          <a:schemeClr val="tx1"/>
                        </a:solidFill>
                        <a:effectLst/>
                        <a:latin typeface="+mn-lt"/>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¿Cuáles dos oraciones seguirían mejor después de la oración subrayada? </a:t>
                      </a:r>
                      <a:r>
                        <a:rPr kumimoji="0" lang="en-US" sz="1100" b="0" i="0" u="none" strike="noStrike" kern="1200" cap="none" spc="0" normalizeH="0" baseline="0" noProof="0" dirty="0" err="1" smtClean="0">
                          <a:ln>
                            <a:noFill/>
                          </a:ln>
                          <a:solidFill>
                            <a:prstClr val="black"/>
                          </a:solidFill>
                          <a:effectLst/>
                          <a:uLnTx/>
                          <a:uFillTx/>
                          <a:latin typeface="+mn-lt"/>
                          <a:ea typeface="+mn-ea"/>
                          <a:cs typeface="Helvetica" panose="020B0604020202020204" pitchFamily="34" charset="0"/>
                        </a:rPr>
                        <a:t>W.5.1b</a:t>
                      </a:r>
                      <a:endParaRPr kumimoji="0" lang="en-US" sz="1100" b="0" i="0" u="none" strike="noStrike" kern="1200" cap="none" spc="0" normalizeH="0" baseline="0" noProof="0" dirty="0">
                        <a:ln>
                          <a:noFill/>
                        </a:ln>
                        <a:solidFill>
                          <a:prstClr val="black"/>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mn-lt"/>
                          <a:ea typeface="+mn-ea"/>
                          <a:cs typeface="+mn-cs"/>
                        </a:rPr>
                        <a:t>Escoge las mejores palabras o frases para reemplazar las palabras subrayadas para hacer más claro y preciso la intención de la escritora. </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L.5.2d</a:t>
                      </a: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Escoge la manera correcta de editar la palabra subrayada. </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 </a:t>
                      </a:r>
                      <a:r>
                        <a:rPr kumimoji="0" lang="en-US" sz="1100" b="0" i="0" u="none" strike="noStrike" kern="1200" cap="none" spc="0" normalizeH="0" baseline="0" noProof="0" dirty="0" err="1" smtClean="0">
                          <a:ln>
                            <a:noFill/>
                          </a:ln>
                          <a:solidFill>
                            <a:prstClr val="black"/>
                          </a:solidFill>
                          <a:effectLst/>
                          <a:uLnTx/>
                          <a:uFillTx/>
                          <a:latin typeface="+mn-lt"/>
                          <a:ea typeface="+mn-ea"/>
                          <a:cs typeface="Helvetica" panose="020B0604020202020204" pitchFamily="34" charset="0"/>
                        </a:rPr>
                        <a:t>L.5.1d</a:t>
                      </a:r>
                      <a:endParaRPr kumimoji="0" lang="en-US" sz="1000" b="1" i="0" u="none" strike="noStrike" kern="1200" cap="none" spc="0" normalizeH="0" baseline="0" noProof="0" dirty="0" smtClean="0">
                        <a:ln>
                          <a:noFill/>
                        </a:ln>
                        <a:solidFill>
                          <a:srgbClr val="FF0000"/>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bl>
          </a:graphicData>
        </a:graphic>
      </p:graphicFrame>
      <p:sp>
        <p:nvSpPr>
          <p:cNvPr id="10" name="TextBox 9"/>
          <p:cNvSpPr txBox="1"/>
          <p:nvPr/>
        </p:nvSpPr>
        <p:spPr>
          <a:xfrm>
            <a:off x="518160" y="145152"/>
            <a:ext cx="6563360" cy="466633"/>
          </a:xfrm>
          <a:prstGeom prst="rect">
            <a:avLst/>
          </a:prstGeom>
          <a:noFill/>
        </p:spPr>
        <p:txBody>
          <a:bodyPr wrap="square" lIns="96359" tIns="48180" rIns="96359" bIns="48180" rtlCol="0">
            <a:spAutoFit/>
          </a:bodyPr>
          <a:lstStyle/>
          <a:p>
            <a:r>
              <a:rPr lang="es-MX" sz="1200" b="1" dirty="0"/>
              <a:t>Puntuación del estudiante: </a:t>
            </a:r>
            <a:r>
              <a:rPr lang="es-MX" sz="1200" dirty="0"/>
              <a:t>Colorea la casilla de verde si tu respuesta estaba correcta. </a:t>
            </a:r>
            <a:endParaRPr lang="es-MX" sz="1200" dirty="0" smtClean="0"/>
          </a:p>
          <a:p>
            <a:pPr marL="1717675" indent="-1717675"/>
            <a:r>
              <a:rPr lang="es-MX" sz="1200" dirty="0" smtClean="0"/>
              <a:t>Colorea </a:t>
            </a:r>
            <a:r>
              <a:rPr lang="es-MX" sz="1200" dirty="0"/>
              <a:t>la casilla de rojo si tu respuesta estaba incorrecta</a:t>
            </a:r>
            <a:r>
              <a:rPr lang="en-US" sz="1200" dirty="0" smtClean="0"/>
              <a:t>.</a:t>
            </a:r>
            <a:endParaRPr lang="en-US" sz="1200" dirty="0"/>
          </a:p>
        </p:txBody>
      </p:sp>
    </p:spTree>
    <p:extLst>
      <p:ext uri="{BB962C8B-B14F-4D97-AF65-F5344CB8AC3E}">
        <p14:creationId xmlns:p14="http://schemas.microsoft.com/office/powerpoint/2010/main" val="543678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5310" y="635755"/>
            <a:ext cx="6733540" cy="4493538"/>
          </a:xfrm>
          <a:prstGeom prst="rect">
            <a:avLst/>
          </a:prstGeom>
        </p:spPr>
        <p:txBody>
          <a:bodyPr wrap="square">
            <a:spAutoFit/>
          </a:bodyPr>
          <a:lstStyle/>
          <a:p>
            <a:pPr lvl="0"/>
            <a:endParaRPr lang="en-US" sz="2200" b="1" dirty="0" smtClean="0">
              <a:solidFill>
                <a:schemeClr val="dk1"/>
              </a:solidFill>
              <a:latin typeface="Calibri"/>
              <a:ea typeface="Calibri"/>
              <a:cs typeface="Calibri"/>
              <a:sym typeface="Calibri"/>
            </a:endParaRPr>
          </a:p>
          <a:p>
            <a:pPr lvl="0"/>
            <a:endParaRPr lang="en-US" sz="2200" b="1" dirty="0">
              <a:solidFill>
                <a:schemeClr val="dk1"/>
              </a:solidFill>
              <a:latin typeface="Calibri"/>
              <a:ea typeface="Calibri"/>
              <a:cs typeface="Calibri"/>
              <a:sym typeface="Calibri"/>
            </a:endParaRPr>
          </a:p>
          <a:p>
            <a:pPr lvl="0"/>
            <a:r>
              <a:rPr lang="en-US" sz="2200" b="1" dirty="0" smtClean="0">
                <a:solidFill>
                  <a:schemeClr val="dk1"/>
                </a:solidFill>
                <a:latin typeface="Calibri"/>
                <a:ea typeface="Calibri"/>
                <a:cs typeface="Calibri"/>
                <a:sym typeface="Calibri"/>
              </a:rPr>
              <a:t>Facilitator </a:t>
            </a:r>
            <a:r>
              <a:rPr lang="en-US" sz="2200" b="1" dirty="0">
                <a:solidFill>
                  <a:schemeClr val="dk1"/>
                </a:solidFill>
                <a:latin typeface="Calibri"/>
                <a:ea typeface="Calibri"/>
                <a:cs typeface="Calibri"/>
                <a:sym typeface="Calibri"/>
              </a:rPr>
              <a:t>says</a:t>
            </a:r>
            <a:r>
              <a:rPr lang="en-US" sz="2200" i="1" dirty="0">
                <a:solidFill>
                  <a:schemeClr val="dk1"/>
                </a:solidFill>
                <a:latin typeface="Calibri"/>
                <a:ea typeface="Calibri"/>
                <a:cs typeface="Calibri"/>
                <a:sym typeface="Calibri"/>
              </a:rPr>
              <a:t>: </a:t>
            </a:r>
          </a:p>
          <a:p>
            <a:pPr lvl="0"/>
            <a:r>
              <a:rPr lang="en-US" sz="2200" i="1" dirty="0">
                <a:solidFill>
                  <a:schemeClr val="dk1"/>
                </a:solidFill>
                <a:latin typeface="Calibri"/>
                <a:ea typeface="Calibri"/>
                <a:cs typeface="Calibri"/>
                <a:sym typeface="Calibri"/>
              </a:rPr>
              <a:t>Now hopefully you know a little bit more about matter and its 3 main states.  In your performance task, you will be learning about Avery’s decision for a science fair project and other scientific information about matter.  The work you did today should help prepare you for the research and writing you will be doing in the performance task.  </a:t>
            </a:r>
          </a:p>
          <a:p>
            <a:pPr lvl="0"/>
            <a:endParaRPr lang="en-US" sz="2200" b="1" dirty="0">
              <a:solidFill>
                <a:schemeClr val="dk1"/>
              </a:solidFill>
              <a:latin typeface="Calibri"/>
              <a:ea typeface="Calibri"/>
              <a:cs typeface="Calibri"/>
              <a:sym typeface="Calibri"/>
            </a:endParaRPr>
          </a:p>
          <a:p>
            <a:pPr lvl="0">
              <a:buSzPct val="25000"/>
            </a:pPr>
            <a:r>
              <a:rPr lang="en-US" sz="2200" b="1" dirty="0">
                <a:solidFill>
                  <a:schemeClr val="dk1"/>
                </a:solidFill>
                <a:latin typeface="Calibri"/>
                <a:ea typeface="Calibri"/>
                <a:cs typeface="Calibri"/>
                <a:sym typeface="Calibri"/>
              </a:rPr>
              <a:t>Note: Facilitator should collect student notes from this activity.</a:t>
            </a:r>
          </a:p>
        </p:txBody>
      </p:sp>
      <p:sp>
        <p:nvSpPr>
          <p:cNvPr id="3" name="TextBox 2"/>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
        <p:nvSpPr>
          <p:cNvPr id="5"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
        <p:nvSpPr>
          <p:cNvPr id="6" name="Slide Number Placeholder 3"/>
          <p:cNvSpPr>
            <a:spLocks noGrp="1"/>
          </p:cNvSpPr>
          <p:nvPr>
            <p:ph type="sldNum" sz="quarter" idx="12"/>
          </p:nvPr>
        </p:nvSpPr>
        <p:spPr>
          <a:xfrm>
            <a:off x="6928115" y="9469498"/>
            <a:ext cx="842010" cy="535517"/>
          </a:xfrm>
        </p:spPr>
        <p:txBody>
          <a:bodyPr/>
          <a:lstStyle/>
          <a:p>
            <a:r>
              <a:rPr lang="en-US" dirty="0" smtClean="0"/>
              <a:t>5</a:t>
            </a:r>
            <a:endParaRPr lang="en-US" dirty="0"/>
          </a:p>
        </p:txBody>
      </p:sp>
    </p:spTree>
    <p:extLst>
      <p:ext uri="{BB962C8B-B14F-4D97-AF65-F5344CB8AC3E}">
        <p14:creationId xmlns:p14="http://schemas.microsoft.com/office/powerpoint/2010/main" val="332955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p:nvPr/>
        </p:nvSpPr>
        <p:spPr>
          <a:xfrm>
            <a:off x="1874520" y="301966"/>
            <a:ext cx="3771900" cy="406265"/>
          </a:xfrm>
          <a:prstGeom prst="rect">
            <a:avLst/>
          </a:prstGeom>
          <a:noFill/>
          <a:ln>
            <a:noFill/>
          </a:ln>
        </p:spPr>
        <p:txBody>
          <a:bodyPr lIns="100568" tIns="50270" rIns="100568" bIns="50270" anchor="t" anchorCtr="0">
            <a:noAutofit/>
          </a:bodyPr>
          <a:lstStyle/>
          <a:p>
            <a:pPr algn="ctr">
              <a:buSzPct val="25000"/>
            </a:pPr>
            <a:r>
              <a:rPr lang="en-US" sz="1980" dirty="0">
                <a:solidFill>
                  <a:schemeClr val="dk1"/>
                </a:solidFill>
                <a:latin typeface="Calibri"/>
                <a:ea typeface="Calibri"/>
                <a:cs typeface="Calibri"/>
                <a:sym typeface="Calibri"/>
              </a:rPr>
              <a:t>A</a:t>
            </a:r>
            <a:r>
              <a:rPr lang="en-US" sz="1980" dirty="0" smtClean="0">
                <a:solidFill>
                  <a:schemeClr val="dk1"/>
                </a:solidFill>
                <a:latin typeface="Calibri"/>
                <a:ea typeface="Calibri"/>
                <a:cs typeface="Calibri"/>
                <a:sym typeface="Calibri"/>
              </a:rPr>
              <a:t>ncillary </a:t>
            </a:r>
            <a:r>
              <a:rPr lang="en-US" sz="1980" dirty="0">
                <a:solidFill>
                  <a:schemeClr val="dk1"/>
                </a:solidFill>
                <a:latin typeface="Calibri"/>
                <a:ea typeface="Calibri"/>
                <a:cs typeface="Calibri"/>
                <a:sym typeface="Calibri"/>
              </a:rPr>
              <a:t>M</a:t>
            </a:r>
            <a:r>
              <a:rPr lang="en-US" sz="1980" dirty="0" smtClean="0">
                <a:solidFill>
                  <a:schemeClr val="dk1"/>
                </a:solidFill>
                <a:latin typeface="Calibri"/>
                <a:ea typeface="Calibri"/>
                <a:cs typeface="Calibri"/>
                <a:sym typeface="Calibri"/>
              </a:rPr>
              <a:t>aterials</a:t>
            </a:r>
            <a:endParaRPr lang="en-US" sz="1980" dirty="0">
              <a:solidFill>
                <a:schemeClr val="dk1"/>
              </a:solidFill>
              <a:latin typeface="Calibri"/>
              <a:ea typeface="Calibri"/>
              <a:cs typeface="Calibri"/>
              <a:sym typeface="Calibri"/>
            </a:endParaRPr>
          </a:p>
        </p:txBody>
      </p:sp>
      <p:pic>
        <p:nvPicPr>
          <p:cNvPr id="2" name="Picture 1"/>
          <p:cNvPicPr>
            <a:picLocks noChangeAspect="1"/>
          </p:cNvPicPr>
          <p:nvPr/>
        </p:nvPicPr>
        <p:blipFill rotWithShape="1">
          <a:blip r:embed="rId3"/>
          <a:srcRect l="36083" t="21506" r="21833" b="20267"/>
          <a:stretch/>
        </p:blipFill>
        <p:spPr>
          <a:xfrm>
            <a:off x="1022350" y="963930"/>
            <a:ext cx="5760211" cy="428879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18267319"/>
              </p:ext>
            </p:extLst>
          </p:nvPr>
        </p:nvGraphicFramePr>
        <p:xfrm>
          <a:off x="1373885" y="5909310"/>
          <a:ext cx="5057140" cy="2076932"/>
        </p:xfrm>
        <a:graphic>
          <a:graphicData uri="http://schemas.openxmlformats.org/drawingml/2006/table">
            <a:tbl>
              <a:tblPr firstRow="1" bandRow="1"/>
              <a:tblGrid>
                <a:gridCol w="1011428"/>
                <a:gridCol w="1011428"/>
                <a:gridCol w="1011428"/>
                <a:gridCol w="1011428"/>
                <a:gridCol w="1011428"/>
              </a:tblGrid>
              <a:tr h="771144">
                <a:tc>
                  <a:txBody>
                    <a:bodyPr/>
                    <a:lstStyle/>
                    <a:p>
                      <a:pPr algn="ctr"/>
                      <a:r>
                        <a:rPr lang="en-US" sz="2200" dirty="0" smtClean="0"/>
                        <a:t>Team 1</a:t>
                      </a:r>
                      <a:endParaRPr lang="en-US" sz="2200" dirty="0"/>
                    </a:p>
                  </a:txBody>
                  <a:tcPr marL="100584" marR="100584" marT="50292" marB="50292"/>
                </a:tc>
                <a:tc>
                  <a:txBody>
                    <a:bodyPr/>
                    <a:lstStyle/>
                    <a:p>
                      <a:pPr algn="ctr"/>
                      <a:r>
                        <a:rPr lang="en-US" sz="2200" dirty="0" smtClean="0"/>
                        <a:t>Team 2</a:t>
                      </a:r>
                      <a:endParaRPr lang="en-US" sz="2200" dirty="0"/>
                    </a:p>
                  </a:txBody>
                  <a:tcPr marL="100584" marR="100584" marT="50292" marB="50292"/>
                </a:tc>
                <a:tc>
                  <a:txBody>
                    <a:bodyPr/>
                    <a:lstStyle/>
                    <a:p>
                      <a:pPr algn="ctr"/>
                      <a:r>
                        <a:rPr lang="en-US" sz="2200" dirty="0" smtClean="0"/>
                        <a:t>Team 3</a:t>
                      </a:r>
                      <a:endParaRPr lang="en-US" sz="2200" dirty="0"/>
                    </a:p>
                  </a:txBody>
                  <a:tcPr marL="100584" marR="100584" marT="50292" marB="50292"/>
                </a:tc>
                <a:tc>
                  <a:txBody>
                    <a:bodyPr/>
                    <a:lstStyle/>
                    <a:p>
                      <a:pPr algn="ctr"/>
                      <a:r>
                        <a:rPr lang="en-US" sz="2200" dirty="0" smtClean="0"/>
                        <a:t>Team 4</a:t>
                      </a:r>
                      <a:endParaRPr lang="en-US" sz="2200" dirty="0"/>
                    </a:p>
                  </a:txBody>
                  <a:tcPr marL="100584" marR="100584" marT="50292" marB="50292"/>
                </a:tc>
                <a:tc>
                  <a:txBody>
                    <a:bodyPr/>
                    <a:lstStyle/>
                    <a:p>
                      <a:pPr algn="ctr"/>
                      <a:r>
                        <a:rPr lang="en-US" sz="2200" dirty="0" smtClean="0"/>
                        <a:t>Team 5</a:t>
                      </a:r>
                      <a:endParaRPr lang="en-US" sz="2200" dirty="0"/>
                    </a:p>
                  </a:txBody>
                  <a:tcPr marL="100584" marR="100584" marT="50292" marB="50292"/>
                </a:tc>
              </a:tr>
              <a:tr h="1305788">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r>
            </a:tbl>
          </a:graphicData>
        </a:graphic>
      </p:graphicFrame>
      <p:sp>
        <p:nvSpPr>
          <p:cNvPr id="5" name="TextBox 4"/>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Tree>
    <p:extLst>
      <p:ext uri="{BB962C8B-B14F-4D97-AF65-F5344CB8AC3E}">
        <p14:creationId xmlns:p14="http://schemas.microsoft.com/office/powerpoint/2010/main" val="209413325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419" sz="1048" dirty="0"/>
              <a:t>Las E</a:t>
            </a:r>
            <a:r>
              <a:rPr lang="es-419" sz="1048" dirty="0" smtClean="0"/>
              <a:t>valuaciones </a:t>
            </a:r>
            <a:r>
              <a:rPr lang="es-419" sz="1048" dirty="0"/>
              <a:t>de HSD para las escuelas primarias no ofrecen un </a:t>
            </a:r>
            <a:r>
              <a:rPr lang="es-419" sz="1048" dirty="0" smtClean="0"/>
              <a:t>guion </a:t>
            </a:r>
            <a:r>
              <a:rPr lang="es-419"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es-419"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err="1"/>
              <a:t>this</a:t>
            </a:r>
            <a:r>
              <a:rPr lang="es-ES" sz="1362" b="1"/>
              <a:t> </a:t>
            </a:r>
            <a:r>
              <a:rPr lang="es-ES" sz="1362" b="1" smtClean="0"/>
              <a:t>Assessment</a:t>
            </a:r>
            <a:endParaRPr lang="es-ES" sz="1362" b="1" dirty="0"/>
          </a:p>
          <a:p>
            <a:endParaRPr lang="es-ES" sz="1048" b="1" dirty="0"/>
          </a:p>
          <a:p>
            <a:r>
              <a:rPr lang="es-ES" sz="1048" b="1" err="1"/>
              <a:t>This</a:t>
            </a:r>
            <a:r>
              <a:rPr lang="es-ES" sz="1048" b="1"/>
              <a:t> </a:t>
            </a:r>
            <a:r>
              <a:rPr lang="es-ES" sz="1048" b="1" smtClean="0"/>
              <a:t>assessment </a:t>
            </a:r>
            <a:r>
              <a:rPr lang="es-ES" sz="1048" b="1" dirty="0" err="1"/>
              <a:t>includes</a:t>
            </a:r>
            <a:r>
              <a:rPr lang="es-ES" sz="1048" b="1"/>
              <a:t>:  </a:t>
            </a:r>
            <a:r>
              <a:rPr lang="es-ES" sz="1048" smtClean="0"/>
              <a:t>Selected-Response, Constructed-Response, </a:t>
            </a:r>
            <a:r>
              <a:rPr lang="es-ES" sz="1048" dirty="0"/>
              <a:t>and a Performance </a:t>
            </a:r>
            <a:r>
              <a:rPr lang="es-ES" sz="1048" dirty="0" err="1"/>
              <a:t>Task</a:t>
            </a:r>
            <a:r>
              <a:rPr lang="es-ES" sz="1048" dirty="0"/>
              <a:t>.</a:t>
            </a:r>
          </a:p>
        </p:txBody>
      </p:sp>
      <p:graphicFrame>
        <p:nvGraphicFramePr>
          <p:cNvPr id="3" name="Table 2"/>
          <p:cNvGraphicFramePr>
            <a:graphicFrameLocks noGrp="1"/>
          </p:cNvGraphicFramePr>
          <p:nvPr>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31854550"/>
              </p:ext>
            </p:extLst>
          </p:nvPr>
        </p:nvGraphicFramePr>
        <p:xfrm>
          <a:off x="533400" y="4151087"/>
          <a:ext cx="6785429" cy="4892040"/>
        </p:xfrm>
        <a:graphic>
          <a:graphicData uri="http://schemas.openxmlformats.org/drawingml/2006/table">
            <a:tbl>
              <a:tblPr firstRow="1" bandRow="1">
                <a:tableStyleId>{5940675A-B579-460E-94D1-54222C63F5DA}</a:tableStyleId>
              </a:tblPr>
              <a:tblGrid>
                <a:gridCol w="3653693"/>
                <a:gridCol w="3131736"/>
              </a:tblGrid>
              <a:tr h="451155">
                <a:tc gridSpan="2">
                  <a:txBody>
                    <a:bodyPr/>
                    <a:lstStyle/>
                    <a:p>
                      <a:pPr algn="ctr"/>
                      <a:r>
                        <a:rPr lang="es-MX" sz="1400" b="1" noProof="0" dirty="0" smtClean="0"/>
                        <a:t>Trimestre</a:t>
                      </a:r>
                      <a:r>
                        <a:rPr lang="es-MX" sz="1400" b="1" baseline="0" noProof="0" dirty="0" smtClean="0"/>
                        <a:t> 4: Tarea de rendimiento</a:t>
                      </a:r>
                      <a:endParaRPr lang="es-MX" sz="1400" b="1" noProof="0" dirty="0" smtClean="0"/>
                    </a:p>
                    <a:p>
                      <a:pPr algn="ctr"/>
                      <a:r>
                        <a:rPr lang="es-MX" sz="1000" b="1" baseline="0" noProof="0" dirty="0" smtClean="0">
                          <a:solidFill>
                            <a:srgbClr val="C00000"/>
                          </a:solidFill>
                        </a:rPr>
                        <a:t>Las secciones subrayadas son las que SBAC califica.</a:t>
                      </a:r>
                    </a:p>
                    <a:p>
                      <a:pPr algn="ctr"/>
                      <a:r>
                        <a:rPr lang="es-MX" sz="900" b="1" baseline="0" noProof="0" dirty="0" smtClean="0">
                          <a:solidFill>
                            <a:srgbClr val="002060"/>
                          </a:solidFill>
                        </a:rPr>
                        <a:t>Por favor, tome </a:t>
                      </a:r>
                      <a:r>
                        <a:rPr lang="es-MX" sz="900" b="1" u="sng" baseline="0" noProof="0" dirty="0" smtClean="0">
                          <a:solidFill>
                            <a:srgbClr val="002060"/>
                          </a:solidFill>
                          <a:effectLst>
                            <a:outerShdw blurRad="38100" dist="38100" dir="2700000" algn="tl">
                              <a:srgbClr val="000000">
                                <a:alpha val="43137"/>
                              </a:srgbClr>
                            </a:outerShdw>
                          </a:effectLst>
                        </a:rPr>
                        <a:t>2 días</a:t>
                      </a:r>
                      <a:r>
                        <a:rPr lang="es-MX" sz="900" b="1" u="none" baseline="0" noProof="0" dirty="0" smtClean="0">
                          <a:solidFill>
                            <a:srgbClr val="002060"/>
                          </a:solidFill>
                          <a:effectLst>
                            <a:outerShdw blurRad="38100" dist="38100" dir="2700000" algn="tl">
                              <a:srgbClr val="000000">
                                <a:alpha val="43137"/>
                              </a:srgbClr>
                            </a:outerShdw>
                          </a:effectLst>
                        </a:rPr>
                        <a:t> </a:t>
                      </a:r>
                      <a:r>
                        <a:rPr lang="es-MX" sz="900" b="1" baseline="0" noProof="0" dirty="0" smtClean="0">
                          <a:solidFill>
                            <a:srgbClr val="002060"/>
                          </a:solidFill>
                        </a:rPr>
                        <a:t> para completar las tareas de rendimiento.</a:t>
                      </a:r>
                      <a:endParaRPr lang="es-MX" sz="900" b="1" noProof="0" dirty="0">
                        <a:solidFill>
                          <a:srgbClr val="002060"/>
                        </a:solidFill>
                      </a:endParaRPr>
                    </a:p>
                  </a:txBody>
                  <a:tcPr marL="95794" marR="957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4056">
                <a:tc>
                  <a:txBody>
                    <a:bodyPr/>
                    <a:lstStyle/>
                    <a:p>
                      <a:pPr algn="ctr"/>
                      <a:r>
                        <a:rPr lang="es-MX" sz="1200" b="1" u="sng" noProof="0" dirty="0" smtClean="0"/>
                        <a:t>Parte 1</a:t>
                      </a:r>
                      <a:endParaRPr lang="es-MX" sz="1200" b="1" u="sng" noProof="0" dirty="0"/>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b="1" u="sng" noProof="0" dirty="0" smtClean="0"/>
                        <a:t>Parte 2</a:t>
                      </a:r>
                      <a:endParaRPr lang="es-MX" sz="1200" b="1" u="sng" noProof="0" dirty="0"/>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17839">
                <a:tc>
                  <a:txBody>
                    <a:bodyPr/>
                    <a:lstStyle/>
                    <a:p>
                      <a:pPr>
                        <a:buFont typeface="Arial" pitchFamily="34" charset="0"/>
                        <a:buChar char="•"/>
                      </a:pPr>
                      <a:r>
                        <a:rPr lang="es-MX" sz="1000" noProof="0" dirty="0" smtClean="0"/>
                        <a:t>     Actividad del salón de clase si lo desea/necesita</a:t>
                      </a:r>
                    </a:p>
                    <a:p>
                      <a:pPr>
                        <a:buFont typeface="Arial" pitchFamily="34" charset="0"/>
                        <a:buChar char="•"/>
                      </a:pPr>
                      <a:r>
                        <a:rPr lang="es-MX" sz="1000" noProof="0" dirty="0" smtClean="0"/>
                        <a:t>     Leer</a:t>
                      </a:r>
                      <a:r>
                        <a:rPr lang="es-MX" sz="1000" baseline="0" noProof="0" dirty="0" smtClean="0"/>
                        <a:t> dos pasajes relacionados.</a:t>
                      </a:r>
                    </a:p>
                    <a:p>
                      <a:pPr>
                        <a:buFont typeface="Arial" pitchFamily="34" charset="0"/>
                        <a:buChar char="•"/>
                      </a:pPr>
                      <a:r>
                        <a:rPr lang="es-MX" sz="1000" baseline="0" noProof="0" dirty="0" smtClean="0"/>
                        <a:t>     Tomar notas mientras leen.</a:t>
                      </a:r>
                    </a:p>
                    <a:p>
                      <a:pPr>
                        <a:buFont typeface="Arial" pitchFamily="34" charset="0"/>
                        <a:buChar char="•"/>
                      </a:pPr>
                      <a:r>
                        <a:rPr lang="es-MX" sz="1000" baseline="0" noProof="0" dirty="0" smtClean="0"/>
                        <a:t>     </a:t>
                      </a:r>
                      <a:r>
                        <a:rPr lang="es-MX" sz="1000" b="1" u="sng" kern="1200" baseline="0" noProof="0" dirty="0" smtClean="0">
                          <a:solidFill>
                            <a:srgbClr val="C00000"/>
                          </a:solidFill>
                          <a:latin typeface="+mn-lt"/>
                          <a:ea typeface="+mn-ea"/>
                          <a:cs typeface="+mn-cs"/>
                        </a:rPr>
                        <a:t>Contestar peguntas de respuestas múltiples (</a:t>
                      </a:r>
                      <a:r>
                        <a:rPr lang="es-MX" sz="1000" b="1" u="sng" baseline="0" noProof="0" dirty="0" smtClean="0">
                          <a:solidFill>
                            <a:srgbClr val="C00000"/>
                          </a:solidFill>
                        </a:rPr>
                        <a:t>SR) y preguntas de investigación de respuestas construidas (CR) sobre las fuentes. </a:t>
                      </a:r>
                    </a:p>
                    <a:p>
                      <a:pPr>
                        <a:buFont typeface="Arial" pitchFamily="34" charset="0"/>
                        <a:buNone/>
                      </a:pPr>
                      <a:endParaRPr lang="es-MX" sz="600" b="1" u="sng" baseline="0" noProof="0" dirty="0" smtClean="0">
                        <a:solidFill>
                          <a:srgbClr val="C00000"/>
                        </a:solidFill>
                      </a:endParaRPr>
                    </a:p>
                    <a:p>
                      <a:pPr>
                        <a:buFont typeface="Arial" pitchFamily="34" charset="0"/>
                        <a:buNone/>
                      </a:pPr>
                      <a:r>
                        <a:rPr lang="es-MX" sz="1000" b="1" u="sng" baseline="0" noProof="0" dirty="0" smtClean="0">
                          <a:solidFill>
                            <a:srgbClr val="002060"/>
                          </a:solidFill>
                        </a:rPr>
                        <a:t>Componentes de la parte 1</a:t>
                      </a:r>
                    </a:p>
                    <a:p>
                      <a:pPr marL="182361" indent="-182361"/>
                      <a:r>
                        <a:rPr lang="es-MX" sz="900" b="1" u="sng" noProof="0" dirty="0" smtClean="0">
                          <a:solidFill>
                            <a:srgbClr val="002060"/>
                          </a:solidFill>
                        </a:rPr>
                        <a:t>Toma de nota:</a:t>
                      </a:r>
                      <a:r>
                        <a:rPr lang="es-MX"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MX" sz="900" b="0" noProof="0" dirty="0" smtClean="0">
                          <a:solidFill>
                            <a:schemeClr val="tx1"/>
                          </a:solidFill>
                        </a:rPr>
                        <a:t>       </a:t>
                      </a:r>
                      <a:r>
                        <a:rPr lang="es-MX"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MX"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usar cualquier formato que haya usado con éxito en el pasado</a:t>
                      </a:r>
                      <a:r>
                        <a:rPr lang="es-MX" sz="700" noProof="0" dirty="0" smtClean="0">
                          <a:solidFill>
                            <a:prstClr val="black"/>
                          </a:solidFill>
                        </a:rPr>
                        <a:t>. </a:t>
                      </a:r>
                      <a:r>
                        <a:rPr lang="es-MX" sz="900" noProof="0" dirty="0" smtClean="0">
                          <a:solidFill>
                            <a:prstClr val="black"/>
                          </a:solidFill>
                        </a:rPr>
                        <a:t>Por favor, haga que los estudiantes practiquen usando la página de tomar notas en este</a:t>
                      </a:r>
                      <a:r>
                        <a:rPr lang="es-MX" sz="900" noProof="0" dirty="0" smtClean="0">
                          <a:solidFill>
                            <a:prstClr val="black"/>
                          </a:solidFill>
                          <a:effectLst>
                            <a:outerShdw blurRad="38100" dist="38100" dir="2700000" algn="tl">
                              <a:srgbClr val="000000">
                                <a:alpha val="43137"/>
                              </a:srgbClr>
                            </a:outerShdw>
                          </a:effectLst>
                        </a:rPr>
                        <a:t> </a:t>
                      </a:r>
                      <a:r>
                        <a:rPr lang="es-MX" sz="900" noProof="0" dirty="0" smtClean="0">
                          <a:solidFill>
                            <a:prstClr val="black"/>
                          </a:solidFill>
                        </a:rPr>
                        <a:t>documento</a:t>
                      </a:r>
                      <a:r>
                        <a:rPr lang="es-MX" sz="900" noProof="0" dirty="0" smtClean="0">
                          <a:solidFill>
                            <a:prstClr val="black"/>
                          </a:solidFill>
                          <a:effectLst>
                            <a:outerShdw blurRad="38100" dist="38100" dir="2700000" algn="tl">
                              <a:srgbClr val="000000">
                                <a:alpha val="43137"/>
                              </a:srgbClr>
                            </a:outerShdw>
                          </a:effectLst>
                        </a:rPr>
                        <a:t> </a:t>
                      </a:r>
                      <a:r>
                        <a:rPr lang="es-MX" sz="900" b="1" u="sng" noProof="0" dirty="0" smtClean="0">
                          <a:solidFill>
                            <a:prstClr val="black"/>
                          </a:solidFill>
                          <a:effectLst>
                            <a:outerShdw blurRad="38100" dist="38100" dir="2700000" algn="tl">
                              <a:srgbClr val="000000">
                                <a:alpha val="43137"/>
                              </a:srgbClr>
                            </a:outerShdw>
                          </a:effectLst>
                        </a:rPr>
                        <a:t>antes </a:t>
                      </a:r>
                      <a:r>
                        <a:rPr lang="es-MX" sz="900" noProof="0" dirty="0" smtClean="0">
                          <a:solidFill>
                            <a:prstClr val="black"/>
                          </a:solidFill>
                        </a:rPr>
                        <a:t>de la evaluación, si es que decide usarla.   </a:t>
                      </a:r>
                    </a:p>
                    <a:p>
                      <a:pPr marL="182361" indent="-182361"/>
                      <a:endParaRPr lang="es-MX" sz="300" i="1" noProof="0" dirty="0" smtClean="0"/>
                    </a:p>
                    <a:p>
                      <a:pPr marL="182361" indent="-182361"/>
                      <a:r>
                        <a:rPr lang="es-MX" sz="900" b="1" u="sng" noProof="0" dirty="0" smtClean="0">
                          <a:solidFill>
                            <a:srgbClr val="002060"/>
                          </a:solidFill>
                        </a:rPr>
                        <a:t>Investigación</a:t>
                      </a:r>
                      <a:r>
                        <a:rPr lang="es-MX" sz="900" b="1" noProof="0" dirty="0" smtClean="0">
                          <a:solidFill>
                            <a:srgbClr val="002060"/>
                          </a:solidFill>
                        </a:rPr>
                        <a:t>: </a:t>
                      </a:r>
                    </a:p>
                    <a:p>
                      <a:pPr marL="182361" indent="-182361"/>
                      <a:r>
                        <a:rPr lang="es-MX" sz="900" b="1" noProof="0" dirty="0" smtClean="0">
                          <a:solidFill>
                            <a:srgbClr val="002060"/>
                          </a:solidFill>
                        </a:rPr>
                        <a:t>       </a:t>
                      </a:r>
                      <a:r>
                        <a:rPr lang="es-MX" sz="900" noProof="0" dirty="0" smtClean="0"/>
                        <a:t>En la </a:t>
                      </a:r>
                      <a:r>
                        <a:rPr lang="es-MX" sz="900" b="0" u="none" noProof="0" dirty="0" smtClean="0"/>
                        <a:t>Parte 1 </a:t>
                      </a:r>
                      <a:r>
                        <a:rPr lang="es-MX" sz="900" noProof="0" dirty="0" smtClean="0"/>
                        <a:t>de una tarea de rendimiento los estudiantes contestan por escrito preguntas de respuestas construidas (CR) para medir su habilidad de utilizar las </a:t>
                      </a:r>
                      <a:r>
                        <a:rPr lang="es-MX" sz="900" b="1" u="sng" noProof="0" dirty="0" smtClean="0"/>
                        <a:t>destrezas de investigación </a:t>
                      </a:r>
                      <a:r>
                        <a:rPr lang="es-MX" sz="900" b="0" u="none" noProof="0" dirty="0" smtClean="0"/>
                        <a:t>necesarias para completar dicha tarea de rendimiento.</a:t>
                      </a:r>
                      <a:r>
                        <a:rPr lang="es-MX" sz="900" noProof="0" dirty="0" smtClean="0"/>
                        <a:t> Estas preguntas CR </a:t>
                      </a:r>
                      <a:r>
                        <a:rPr lang="es-MX" sz="900" b="1" u="sng" noProof="0" dirty="0" smtClean="0">
                          <a:solidFill>
                            <a:srgbClr val="C00000"/>
                          </a:solidFill>
                        </a:rPr>
                        <a:t>son calificadas</a:t>
                      </a:r>
                      <a:r>
                        <a:rPr lang="es-MX" sz="900" b="1" noProof="0" dirty="0" smtClean="0">
                          <a:solidFill>
                            <a:srgbClr val="C00000"/>
                          </a:solidFill>
                        </a:rPr>
                        <a:t> </a:t>
                      </a:r>
                      <a:r>
                        <a:rPr lang="es-MX" sz="900" noProof="0" dirty="0" smtClean="0"/>
                        <a:t>usando las Rúbricas de Investigación SBAC, en lugar de las rúbricas de respuestas</a:t>
                      </a:r>
                      <a:r>
                        <a:rPr lang="es-MX" sz="900" baseline="0" noProof="0" dirty="0" smtClean="0"/>
                        <a:t> de lectura.  </a:t>
                      </a:r>
                      <a:endParaRPr lang="es-MX" sz="900" b="1" u="sng" baseline="0" noProof="0" dirty="0" smtClean="0">
                        <a:solidFill>
                          <a:srgbClr val="C00000"/>
                        </a:solidFill>
                      </a:endParaRPr>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MX" sz="1000" noProof="0" dirty="0" smtClean="0"/>
                        <a:t>     Actividad del salón de clase</a:t>
                      </a:r>
                    </a:p>
                    <a:p>
                      <a:pPr>
                        <a:buFont typeface="Arial" pitchFamily="34" charset="0"/>
                        <a:buChar char="•"/>
                      </a:pPr>
                      <a:r>
                        <a:rPr lang="es-MX" sz="1000" noProof="0" dirty="0" smtClean="0"/>
                        <a:t>     Planifica tu ensayo</a:t>
                      </a:r>
                      <a:r>
                        <a:rPr lang="es-MX" sz="1000" baseline="0" noProof="0" dirty="0" smtClean="0"/>
                        <a:t> (escribir las ideas).</a:t>
                      </a:r>
                      <a:endParaRPr lang="es-MX" sz="1000" b="1" u="sng" noProof="0" dirty="0" smtClean="0"/>
                    </a:p>
                    <a:p>
                      <a:pPr>
                        <a:buFont typeface="Arial" pitchFamily="34" charset="0"/>
                        <a:buChar char="•"/>
                      </a:pPr>
                      <a:r>
                        <a:rPr lang="es-MX" sz="1000" baseline="0" noProof="0" dirty="0" smtClean="0"/>
                        <a:t>     Escribir, Revisar y Editar (W.4.5)</a:t>
                      </a:r>
                    </a:p>
                    <a:p>
                      <a:pPr>
                        <a:buFont typeface="Arial" pitchFamily="34" charset="0"/>
                        <a:buChar char="•"/>
                      </a:pPr>
                      <a:r>
                        <a:rPr lang="es-MX" sz="1000" b="1" u="none" kern="1200" baseline="0" noProof="0" dirty="0" smtClean="0">
                          <a:solidFill>
                            <a:schemeClr val="tx1"/>
                          </a:solidFill>
                          <a:latin typeface="+mn-lt"/>
                          <a:ea typeface="+mn-ea"/>
                          <a:cs typeface="+mn-cs"/>
                        </a:rPr>
                        <a:t>     </a:t>
                      </a:r>
                      <a:r>
                        <a:rPr lang="es-MX"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MX"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MX" sz="1000" b="1" u="sng" baseline="0" noProof="0" dirty="0" smtClean="0">
                          <a:solidFill>
                            <a:srgbClr val="002060"/>
                          </a:solidFill>
                        </a:rPr>
                        <a:t>Componentes de la parte 2</a:t>
                      </a:r>
                    </a:p>
                    <a:p>
                      <a:pPr>
                        <a:buFont typeface="Arial" pitchFamily="34" charset="0"/>
                        <a:buNone/>
                      </a:pPr>
                      <a:r>
                        <a:rPr lang="es-MX" sz="900" b="1" i="0" u="sng" noProof="0" dirty="0" smtClean="0">
                          <a:solidFill>
                            <a:srgbClr val="002060"/>
                          </a:solidFill>
                          <a:effectLst/>
                        </a:rPr>
                        <a:t>Planificar</a:t>
                      </a:r>
                      <a:endParaRPr lang="es-MX" sz="900" noProof="0" dirty="0" smtClean="0">
                        <a:solidFill>
                          <a:srgbClr val="C00000"/>
                        </a:solidFill>
                      </a:endParaRPr>
                    </a:p>
                    <a:p>
                      <a:pPr marL="171450" indent="0">
                        <a:buFont typeface="Arial" pitchFamily="34" charset="0"/>
                        <a:buNone/>
                      </a:pPr>
                      <a:r>
                        <a:rPr lang="es-MX" sz="900" noProof="0" dirty="0" smtClean="0">
                          <a:solidFill>
                            <a:schemeClr val="tx1"/>
                          </a:solidFill>
                        </a:rPr>
                        <a:t>Los estudiantes revisan notas y fuentes, y planifican su composición. </a:t>
                      </a:r>
                      <a:endParaRPr lang="es-MX" sz="900" noProof="0" dirty="0" smtClean="0">
                        <a:solidFill>
                          <a:srgbClr val="C00000"/>
                        </a:solidFill>
                      </a:endParaRPr>
                    </a:p>
                    <a:p>
                      <a:pPr>
                        <a:buFont typeface="Arial" pitchFamily="34" charset="0"/>
                        <a:buNone/>
                      </a:pPr>
                      <a:r>
                        <a:rPr lang="es-MX" sz="900" b="1" u="sng" noProof="0" dirty="0" smtClean="0">
                          <a:solidFill>
                            <a:srgbClr val="002060"/>
                          </a:solidFill>
                        </a:rPr>
                        <a:t>Escribir,</a:t>
                      </a:r>
                      <a:r>
                        <a:rPr lang="es-MX" sz="900" b="1" u="sng" baseline="0" noProof="0" dirty="0" smtClean="0">
                          <a:solidFill>
                            <a:srgbClr val="002060"/>
                          </a:solidFill>
                        </a:rPr>
                        <a:t> Revisar, Editar</a:t>
                      </a:r>
                      <a:endParaRPr lang="es-MX" sz="900" b="1" u="sng" noProof="0" dirty="0" smtClean="0">
                        <a:solidFill>
                          <a:srgbClr val="002060"/>
                        </a:solidFill>
                      </a:endParaRPr>
                    </a:p>
                    <a:p>
                      <a:pPr marL="169863" indent="-169863">
                        <a:buFont typeface="Arial" pitchFamily="34" charset="0"/>
                        <a:buNone/>
                      </a:pPr>
                      <a:r>
                        <a:rPr lang="es-MX" sz="900" b="0" u="none" baseline="0" noProof="0" dirty="0" smtClean="0">
                          <a:solidFill>
                            <a:schemeClr val="tx1"/>
                          </a:solidFill>
                        </a:rPr>
                        <a:t>       Los estudiantes  escriben un borrador, revisan y editan su escrito. </a:t>
                      </a:r>
                    </a:p>
                    <a:p>
                      <a:pPr marL="171450" indent="0">
                        <a:buFont typeface="Arial" pitchFamily="34" charset="0"/>
                        <a:buNone/>
                      </a:pPr>
                      <a:r>
                        <a:rPr lang="es-MX" sz="900" b="0" u="none" baseline="0" noProof="0" dirty="0" smtClean="0">
                          <a:solidFill>
                            <a:schemeClr val="tx1"/>
                          </a:solidFill>
                        </a:rPr>
                        <a:t>Las herramientas de procesadores de palabras deben estar disponible para verificar la ortografía (pero no la gramática).</a:t>
                      </a:r>
                      <a:endParaRPr lang="es-MX" sz="900" b="1" u="sng" noProof="0" dirty="0" smtClean="0">
                        <a:solidFill>
                          <a:schemeClr val="tx1"/>
                        </a:solidFill>
                      </a:endParaRPr>
                    </a:p>
                    <a:p>
                      <a:pPr marL="171450" indent="0">
                        <a:buFont typeface="Arial" pitchFamily="34" charset="0"/>
                        <a:buNone/>
                      </a:pPr>
                      <a:r>
                        <a:rPr lang="es-MX" sz="900" dirty="0" smtClean="0">
                          <a:effectLst/>
                          <a:latin typeface="+mn-lt"/>
                          <a:ea typeface="Calibri"/>
                          <a:cs typeface="Calibri"/>
                        </a:rPr>
                        <a:t>Este protocolo se enfoca en los elementos clave de un </a:t>
                      </a:r>
                      <a:r>
                        <a:rPr lang="es-MX" sz="900" b="1" dirty="0" smtClean="0">
                          <a:effectLst/>
                          <a:latin typeface="+mn-lt"/>
                          <a:ea typeface="Calibri"/>
                          <a:cs typeface="Calibri"/>
                        </a:rPr>
                        <a:t>escrito de opinión</a:t>
                      </a:r>
                      <a:r>
                        <a:rPr lang="es-MX" sz="900" dirty="0" smtClean="0">
                          <a:effectLst/>
                          <a:latin typeface="+mn-lt"/>
                          <a:ea typeface="Calibri"/>
                          <a:cs typeface="Calibri"/>
                        </a:rPr>
                        <a:t>: </a:t>
                      </a:r>
                      <a:endParaRPr lang="es-MX" sz="900" dirty="0" smtClean="0">
                        <a:effectLst/>
                        <a:latin typeface="+mn-lt"/>
                        <a:ea typeface="Calibri"/>
                        <a:cs typeface="Times New Roman"/>
                      </a:endParaRPr>
                    </a:p>
                    <a:p>
                      <a:pPr marL="228600" lvl="0" indent="-228600">
                        <a:buFont typeface="+mj-lt"/>
                        <a:buAutoNum type="arabicPeriod"/>
                      </a:pPr>
                      <a:r>
                        <a:rPr lang="es-MX" sz="900" b="1" kern="1200" noProof="0" dirty="0" smtClean="0">
                          <a:solidFill>
                            <a:schemeClr val="tx1"/>
                          </a:solidFill>
                          <a:effectLst/>
                          <a:latin typeface="+mn-lt"/>
                          <a:ea typeface="+mn-ea"/>
                          <a:cs typeface="+mn-cs"/>
                        </a:rPr>
                        <a:t>Declaración de propósito/Enfoque: </a:t>
                      </a:r>
                      <a:r>
                        <a:rPr lang="es-ES" sz="900" kern="1200" noProof="0" dirty="0" smtClean="0">
                          <a:solidFill>
                            <a:schemeClr val="tx1"/>
                          </a:solidFill>
                          <a:effectLst/>
                          <a:latin typeface="+mn-lt"/>
                          <a:ea typeface="+mn-ea"/>
                          <a:cs typeface="+mn-cs"/>
                        </a:rPr>
                        <a:t>¿Estableces tu opinión claramente? ¿Te mantienes en el tema? </a:t>
                      </a:r>
                    </a:p>
                    <a:p>
                      <a:pPr marL="228600" marR="0" lvl="0" indent="-228600" algn="l" defTabSz="1018824" rtl="0" eaLnBrk="1" fontAlgn="auto" latinLnBrk="0" hangingPunct="1">
                        <a:lnSpc>
                          <a:spcPct val="100000"/>
                        </a:lnSpc>
                        <a:spcBef>
                          <a:spcPts val="0"/>
                        </a:spcBef>
                        <a:spcAft>
                          <a:spcPts val="0"/>
                        </a:spcAft>
                        <a:buClrTx/>
                        <a:buSzTx/>
                        <a:buFont typeface="+mj-lt"/>
                        <a:buAutoNum type="arabicPeriod"/>
                        <a:tabLst/>
                        <a:defRPr/>
                      </a:pPr>
                      <a:r>
                        <a:rPr lang="es-MX" sz="900" b="1" kern="1200" noProof="0" dirty="0" smtClean="0">
                          <a:solidFill>
                            <a:schemeClr val="tx1"/>
                          </a:solidFill>
                          <a:effectLst/>
                          <a:latin typeface="+mn-lt"/>
                          <a:ea typeface="+mn-ea"/>
                          <a:cs typeface="+mn-cs"/>
                        </a:rPr>
                        <a:t>Organización:</a:t>
                      </a:r>
                      <a:r>
                        <a:rPr lang="es-419" sz="900" noProof="0" dirty="0" smtClean="0">
                          <a:solidFill>
                            <a:prstClr val="black"/>
                          </a:solidFill>
                          <a:latin typeface="Calibri" panose="020F0502020204030204" pitchFamily="34" charset="0"/>
                          <a:ea typeface="Calibri"/>
                          <a:cs typeface="Times New Roman"/>
                        </a:rPr>
                        <a:t>¿Fluyen lógicamente tus ideas desde la introducción hasta la conclusión?  ¿Utilizas transiciones efectivas? </a:t>
                      </a:r>
                    </a:p>
                    <a:p>
                      <a:pPr marL="228600" lvl="0" indent="-228600">
                        <a:buFont typeface="+mj-lt"/>
                        <a:buAutoNum type="arabicPeriod"/>
                      </a:pPr>
                      <a:r>
                        <a:rPr lang="es-MX" sz="900" b="1" kern="1200" noProof="0" dirty="0" smtClean="0">
                          <a:solidFill>
                            <a:schemeClr val="tx1"/>
                          </a:solidFill>
                          <a:effectLst/>
                          <a:latin typeface="+mn-lt"/>
                          <a:ea typeface="+mn-ea"/>
                          <a:cs typeface="+mn-cs"/>
                        </a:rPr>
                        <a:t>Elaboración</a:t>
                      </a:r>
                      <a:r>
                        <a:rPr lang="es-MX" sz="900" b="1" kern="1200" baseline="0" noProof="0" dirty="0" smtClean="0">
                          <a:solidFill>
                            <a:schemeClr val="tx1"/>
                          </a:solidFill>
                          <a:effectLst/>
                          <a:latin typeface="+mn-lt"/>
                          <a:ea typeface="+mn-ea"/>
                          <a:cs typeface="+mn-cs"/>
                        </a:rPr>
                        <a:t> de la evidencia: </a:t>
                      </a:r>
                      <a:r>
                        <a:rPr lang="es-ES" sz="900" kern="1200" noProof="0" dirty="0" smtClean="0">
                          <a:solidFill>
                            <a:schemeClr val="tx1"/>
                          </a:solidFill>
                          <a:effectLst/>
                          <a:latin typeface="+mn-lt"/>
                          <a:ea typeface="+mn-ea"/>
                          <a:cs typeface="+mn-cs"/>
                        </a:rPr>
                        <a:t>¿Proporcionas evidencia tomadas de las fuentes para tus opiniones y elaboras con información específica? </a:t>
                      </a:r>
                    </a:p>
                    <a:p>
                      <a:pPr marL="228600" lvl="0" indent="-228600">
                        <a:buFont typeface="+mj-lt"/>
                        <a:buAutoNum type="arabicPeriod"/>
                      </a:pPr>
                      <a:r>
                        <a:rPr lang="es-ES" sz="900" b="1" kern="1200" noProof="0" dirty="0" smtClean="0">
                          <a:solidFill>
                            <a:schemeClr val="tx1"/>
                          </a:solidFill>
                          <a:effectLst/>
                          <a:latin typeface="+mn-lt"/>
                          <a:ea typeface="+mn-ea"/>
                          <a:cs typeface="+mn-cs"/>
                        </a:rPr>
                        <a:t>Lenguaje y vocabulario: </a:t>
                      </a:r>
                      <a:r>
                        <a:rPr lang="es-ES" sz="900" b="0" kern="1200" noProof="0" dirty="0" smtClean="0">
                          <a:solidFill>
                            <a:schemeClr val="tx1"/>
                          </a:solidFill>
                          <a:effectLst/>
                          <a:latin typeface="+mn-lt"/>
                          <a:ea typeface="+mn-ea"/>
                          <a:cs typeface="+mn-cs"/>
                        </a:rPr>
                        <a:t>¿Expresas tus ideas de manera eficaz?  ¿Utilizas lenguaje preciso que resulta apropiado para tu audiencia y propósito?</a:t>
                      </a:r>
                    </a:p>
                    <a:p>
                      <a:pPr marL="228600" marR="0" lvl="0" indent="-228600" algn="l" defTabSz="1018824" rtl="0" eaLnBrk="1" fontAlgn="auto" latinLnBrk="0" hangingPunct="1">
                        <a:lnSpc>
                          <a:spcPct val="100000"/>
                        </a:lnSpc>
                        <a:spcBef>
                          <a:spcPts val="0"/>
                        </a:spcBef>
                        <a:spcAft>
                          <a:spcPts val="0"/>
                        </a:spcAft>
                        <a:buClrTx/>
                        <a:buSzTx/>
                        <a:buFont typeface="+mj-lt"/>
                        <a:buAutoNum type="arabicPeriod"/>
                        <a:tabLst/>
                        <a:defRPr/>
                      </a:pPr>
                      <a:r>
                        <a:rPr lang="es-419" sz="900" b="1" kern="1200" noProof="0" dirty="0" smtClean="0">
                          <a:solidFill>
                            <a:prstClr val="black"/>
                          </a:solidFill>
                          <a:latin typeface="Calibri" panose="020F0502020204030204" pitchFamily="34" charset="0"/>
                          <a:ea typeface="Calibri"/>
                          <a:cs typeface="Times New Roman"/>
                        </a:rPr>
                        <a:t>Convenciones: </a:t>
                      </a:r>
                      <a:r>
                        <a:rPr lang="es-419" sz="900" kern="1200" noProof="0" dirty="0" smtClean="0">
                          <a:solidFill>
                            <a:prstClr val="black"/>
                          </a:solidFill>
                          <a:latin typeface="Calibri" panose="020F0502020204030204" pitchFamily="34" charset="0"/>
                          <a:ea typeface="Calibri"/>
                          <a:cs typeface="Times New Roman"/>
                        </a:rPr>
                        <a:t>¿Utilizas correctamente las reglas de puntuación, uso de mayúsculas y ortografía?  </a:t>
                      </a:r>
                      <a:endParaRPr lang="es-MX" sz="900" b="1" kern="1200" baseline="0" noProof="0" dirty="0" smtClean="0">
                        <a:solidFill>
                          <a:schemeClr val="tx1"/>
                        </a:solidFill>
                        <a:effectLst/>
                        <a:latin typeface="+mn-lt"/>
                        <a:ea typeface="+mn-ea"/>
                        <a:cs typeface="+mn-cs"/>
                      </a:endParaRPr>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5136" y="9153406"/>
            <a:ext cx="7104743" cy="547809"/>
          </a:xfrm>
          <a:prstGeom prst="rect">
            <a:avLst/>
          </a:prstGeom>
          <a:noFill/>
        </p:spPr>
        <p:txBody>
          <a:bodyPr wrap="square" lIns="90880" tIns="45440" rIns="90880" bIns="45440">
            <a:spAutoFit/>
          </a:bodyPr>
          <a:lstStyle/>
          <a:p>
            <a:r>
              <a:rPr lang="es-MX" sz="943" b="1" dirty="0"/>
              <a:t>No hay preguntas/elementos de tecnología (TE). Nota:  </a:t>
            </a:r>
            <a:r>
              <a:rPr lang="es-MX" sz="943" b="1" dirty="0" smtClean="0"/>
              <a:t>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a:t>
            </a:r>
            <a:r>
              <a:rPr lang="es-MX" sz="943" i="1" dirty="0" smtClean="0"/>
              <a:t>seleccionar </a:t>
            </a:r>
            <a:r>
              <a:rPr lang="es-MX" sz="943" i="1" dirty="0"/>
              <a:t>y cambiar texto, </a:t>
            </a:r>
            <a:r>
              <a:rPr lang="es-MX" sz="943" i="1" dirty="0" smtClean="0"/>
              <a:t>seleccionar </a:t>
            </a:r>
            <a:r>
              <a:rPr lang="es-MX" sz="943" i="1" dirty="0"/>
              <a:t>texto, </a:t>
            </a:r>
            <a:r>
              <a:rPr lang="es-MX" sz="943" i="1" dirty="0" smtClean="0"/>
              <a:t>seleccionar </a:t>
            </a:r>
            <a:r>
              <a:rPr lang="es-MX" sz="943" i="1" dirty="0"/>
              <a:t>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a:t>
            </a:r>
            <a:r>
              <a:rPr lang="es-ES" sz="1048"/>
              <a:t>de </a:t>
            </a:r>
            <a:r>
              <a:rPr lang="es-ES" sz="1048" smtClean="0"/>
              <a:t>selección </a:t>
            </a:r>
            <a:r>
              <a:rPr lang="es-ES" sz="1048" dirty="0"/>
              <a:t>múltiple, Respuesta construida y una Tarea de Rendimiento.</a:t>
            </a: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74743082"/>
      </p:ext>
    </p:extLst>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nvPr>
        </p:nvGraphicFramePr>
        <p:xfrm>
          <a:off x="2285999" y="162938"/>
          <a:ext cx="5278123" cy="601982"/>
        </p:xfrm>
        <a:graphic>
          <a:graphicData uri="http://schemas.openxmlformats.org/drawingml/2006/table">
            <a:tbl>
              <a:tblPr firstRow="1" bandRow="1">
                <a:tableStyleId>{5940675A-B579-460E-94D1-54222C63F5DA}</a:tableStyleId>
              </a:tblPr>
              <a:tblGrid>
                <a:gridCol w="537020"/>
                <a:gridCol w="920601"/>
                <a:gridCol w="824706"/>
                <a:gridCol w="690453"/>
                <a:gridCol w="786348"/>
                <a:gridCol w="767169"/>
                <a:gridCol w="751826"/>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7" name="TextBox 26"/>
          <p:cNvSpPr txBox="1"/>
          <p:nvPr/>
        </p:nvSpPr>
        <p:spPr>
          <a:xfrm>
            <a:off x="163321" y="954561"/>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s-419" sz="1400" b="1" u="sng" dirty="0" smtClean="0"/>
          </a:p>
          <a:p>
            <a:r>
              <a:rPr lang="es-419" sz="1400" dirty="0" smtClean="0"/>
              <a:t>¿Qué problemas o </a:t>
            </a:r>
            <a:r>
              <a:rPr lang="es-419" sz="1400" dirty="0"/>
              <a:t>preguntas </a:t>
            </a:r>
            <a:r>
              <a:rPr lang="es-419" sz="1400" dirty="0" smtClean="0"/>
              <a:t>establece </a:t>
            </a:r>
            <a:r>
              <a:rPr lang="es-419" sz="1400" dirty="0"/>
              <a:t>acerca </a:t>
            </a:r>
            <a:r>
              <a:rPr lang="es-419" sz="1400" dirty="0" smtClean="0"/>
              <a:t>de la </a:t>
            </a:r>
            <a:r>
              <a:rPr lang="es-419" sz="1400" u="sng" dirty="0" smtClean="0"/>
              <a:t>idea principal</a:t>
            </a:r>
            <a:r>
              <a:rPr lang="es-419" sz="1400" b="1" dirty="0" smtClean="0"/>
              <a:t>?</a:t>
            </a:r>
          </a:p>
          <a:p>
            <a:r>
              <a:rPr lang="es-419" sz="1400" dirty="0"/>
              <a:t>el autor </a:t>
            </a:r>
            <a:endParaRPr lang="es-419" sz="1400" b="1" dirty="0" smtClean="0"/>
          </a:p>
          <a:p>
            <a:r>
              <a:rPr lang="es-419" sz="1400" dirty="0" smtClean="0"/>
              <a:t>Escribe </a:t>
            </a:r>
            <a:r>
              <a:rPr lang="es-419" sz="1400" u="sng" dirty="0" smtClean="0"/>
              <a:t>un</a:t>
            </a:r>
            <a:r>
              <a:rPr lang="es-419" sz="1400" dirty="0" smtClean="0"/>
              <a:t> </a:t>
            </a:r>
            <a:r>
              <a:rPr lang="es-419" sz="1400" u="sng" dirty="0" smtClean="0"/>
              <a:t>problema</a:t>
            </a:r>
            <a:r>
              <a:rPr lang="es-419" sz="1400" dirty="0" smtClean="0"/>
              <a:t> o </a:t>
            </a:r>
            <a:r>
              <a:rPr lang="es-419" sz="1400" u="sng" dirty="0" smtClean="0"/>
              <a:t>pregunta</a:t>
            </a:r>
            <a:r>
              <a:rPr lang="es-419" sz="1400" dirty="0" smtClean="0"/>
              <a:t> nueva que el autor trae a la atención del lector acerca de la </a:t>
            </a:r>
            <a:r>
              <a:rPr lang="es-419" sz="1400" u="sng" dirty="0" smtClean="0"/>
              <a:t>idea principal.</a:t>
            </a:r>
          </a:p>
          <a:p>
            <a:r>
              <a:rPr lang="es-419" sz="1400" dirty="0" smtClean="0"/>
              <a:t>_____________________________________________________________________________</a:t>
            </a:r>
          </a:p>
          <a:p>
            <a:r>
              <a:rPr lang="es-419" sz="1400" dirty="0" smtClean="0"/>
              <a:t>_____________________________________________________________________________</a:t>
            </a:r>
          </a:p>
          <a:p>
            <a:endParaRPr lang="es-419" sz="1400" b="1" u="sng" dirty="0" smtClean="0"/>
          </a:p>
          <a:p>
            <a:r>
              <a:rPr lang="es-419" sz="1400" b="1" u="sng" dirty="0" smtClean="0"/>
              <a:t>Detalles clave </a:t>
            </a:r>
          </a:p>
          <a:p>
            <a:endParaRPr lang="es-419" sz="1400" b="1" u="sng" dirty="0" smtClean="0"/>
          </a:p>
          <a:p>
            <a:r>
              <a:rPr lang="es-419" sz="1400" dirty="0" smtClean="0"/>
              <a:t>¿Qué </a:t>
            </a:r>
            <a:r>
              <a:rPr lang="es-419" sz="1400" u="sng" dirty="0" smtClean="0"/>
              <a:t>detalles clave</a:t>
            </a:r>
            <a:r>
              <a:rPr lang="es-419" sz="1400" dirty="0" smtClean="0"/>
              <a:t> de la sección o párrafo </a:t>
            </a:r>
            <a:r>
              <a:rPr lang="es-419" sz="1400" b="1" i="1" dirty="0" smtClean="0"/>
              <a:t>explica más </a:t>
            </a:r>
            <a:r>
              <a:rPr lang="es-419" sz="1400" dirty="0" smtClean="0"/>
              <a:t>acerca del </a:t>
            </a:r>
            <a:r>
              <a:rPr lang="es-419" sz="1400" u="sng" dirty="0" smtClean="0"/>
              <a:t>problema</a:t>
            </a:r>
            <a:r>
              <a:rPr lang="es-419" sz="1400" dirty="0" smtClean="0"/>
              <a:t> o </a:t>
            </a:r>
            <a:r>
              <a:rPr lang="es-419" sz="1400" u="sng" dirty="0" smtClean="0"/>
              <a:t>pregunta</a:t>
            </a:r>
            <a:r>
              <a:rPr lang="es-419" sz="1400" dirty="0" smtClean="0"/>
              <a:t>? </a:t>
            </a:r>
          </a:p>
          <a:p>
            <a:r>
              <a:rPr lang="es-419" sz="1400" dirty="0" smtClean="0"/>
              <a:t>Escribe dos detalles clave que proporcionan una </a:t>
            </a:r>
            <a:r>
              <a:rPr lang="es-419" sz="1400" u="sng" dirty="0" smtClean="0"/>
              <a:t>respuesta</a:t>
            </a:r>
            <a:r>
              <a:rPr lang="es-419" sz="1400" dirty="0" smtClean="0"/>
              <a:t> o </a:t>
            </a:r>
            <a:r>
              <a:rPr lang="es-419" sz="1400" u="sng" dirty="0" smtClean="0"/>
              <a:t>solución</a:t>
            </a:r>
            <a:r>
              <a:rPr lang="es-419" sz="1400" dirty="0" smtClean="0"/>
              <a:t>.  Utiliza </a:t>
            </a:r>
            <a:r>
              <a:rPr lang="es-419" sz="1400" u="sng" dirty="0" smtClean="0"/>
              <a:t>citas </a:t>
            </a:r>
            <a:r>
              <a:rPr lang="es-419" sz="1400" dirty="0" smtClean="0"/>
              <a:t>del texto cuando sea posible.</a:t>
            </a:r>
          </a:p>
          <a:p>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a:t>
            </a:r>
          </a:p>
          <a:p>
            <a:pPr marL="175935" indent="-175935"/>
            <a:r>
              <a:rPr lang="es-419" sz="1400" dirty="0" smtClean="0"/>
              <a:t>      ________________________________________________________________________</a:t>
            </a:r>
          </a:p>
          <a:p>
            <a:pPr marL="175935" indent="-175935"/>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_________________________________________________________________________</a:t>
            </a:r>
          </a:p>
          <a:p>
            <a:pPr marL="175935" indent="-175935"/>
            <a:r>
              <a:rPr lang="es-419" sz="1400" dirty="0" smtClean="0"/>
              <a:t>      _________________________________________________________________________</a:t>
            </a:r>
          </a:p>
          <a:p>
            <a:endParaRPr lang="es-419" sz="1400" b="1" u="sng" dirty="0" smtClean="0"/>
          </a:p>
          <a:p>
            <a:r>
              <a:rPr lang="es-419" sz="1400" b="1" u="sng" dirty="0" smtClean="0"/>
              <a:t>Una y otra vez</a:t>
            </a:r>
          </a:p>
          <a:p>
            <a:r>
              <a:rPr lang="es-419" sz="1400" dirty="0" smtClean="0"/>
              <a:t>¿Qué palabras, frases o ideas el autor utiliza una y otra vez? Escríbelas aquí. Piensa por qué el autor las utiliza una y otra vez.</a:t>
            </a:r>
          </a:p>
          <a:p>
            <a:endParaRPr lang="es-419" sz="1400" dirty="0" smtClean="0"/>
          </a:p>
          <a:p>
            <a:endParaRPr lang="es-419" sz="1400"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r>
              <a:rPr lang="es-419" sz="1400" dirty="0" smtClean="0"/>
              <a:t>Escribe </a:t>
            </a:r>
            <a:r>
              <a:rPr lang="es-419" sz="1400" b="1" u="sng" dirty="0" smtClean="0"/>
              <a:t>una oración de conclusión </a:t>
            </a:r>
            <a:r>
              <a:rPr lang="es-419" sz="1400" dirty="0" smtClean="0"/>
              <a:t>que diga más acerca de la nueva </a:t>
            </a:r>
            <a:r>
              <a:rPr lang="es-419" sz="1400" u="sng" dirty="0" smtClean="0"/>
              <a:t>idea clave</a:t>
            </a:r>
            <a:r>
              <a:rPr lang="es-419" sz="1400" dirty="0" smtClean="0"/>
              <a:t> y de los detalles clave de la respuesta y solución.  Utiliza en tu resumen algunas de las palabras o ideas de ‘</a:t>
            </a:r>
            <a:r>
              <a:rPr lang="es-419" sz="1400" i="1" u="sng" dirty="0" smtClean="0"/>
              <a:t>una y otra vez</a:t>
            </a:r>
            <a:r>
              <a:rPr lang="es-419" sz="1400" dirty="0" smtClean="0"/>
              <a:t>’.</a:t>
            </a:r>
          </a:p>
          <a:p>
            <a:r>
              <a:rPr lang="es-419" sz="1400" dirty="0" smtClean="0"/>
              <a:t>____________________________________________________________________________</a:t>
            </a:r>
          </a:p>
          <a:p>
            <a:endParaRPr lang="es-419" sz="1400" dirty="0" smtClean="0"/>
          </a:p>
          <a:p>
            <a:r>
              <a:rPr lang="es-419" sz="1400" dirty="0" smtClean="0"/>
              <a:t>_____________________________________________________________________________</a:t>
            </a:r>
            <a:endParaRPr lang="es-419" sz="1400" dirty="0"/>
          </a:p>
        </p:txBody>
      </p:sp>
      <p:sp>
        <p:nvSpPr>
          <p:cNvPr id="28" name="TextBox 27"/>
          <p:cNvSpPr txBox="1"/>
          <p:nvPr/>
        </p:nvSpPr>
        <p:spPr>
          <a:xfrm>
            <a:off x="163321" y="410702"/>
            <a:ext cx="2098232" cy="349098"/>
          </a:xfrm>
          <a:prstGeom prst="rect">
            <a:avLst/>
          </a:prstGeom>
          <a:solidFill>
            <a:schemeClr val="bg2">
              <a:lumMod val="90000"/>
            </a:schemeClr>
          </a:solidFill>
        </p:spPr>
        <p:txBody>
          <a:bodyPr wrap="square" lIns="101881" tIns="50941" rIns="101881" bIns="50941" rtlCol="0">
            <a:spAutoFit/>
          </a:bodyPr>
          <a:lstStyle/>
          <a:p>
            <a:r>
              <a:rPr lang="es-419" sz="1600" b="1" dirty="0" smtClean="0"/>
              <a:t>Grado 5</a:t>
            </a:r>
          </a:p>
        </p:txBody>
      </p:sp>
      <p:sp>
        <p:nvSpPr>
          <p:cNvPr id="29" name="TextBox 2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32" name="Slide Number Placeholder 1"/>
          <p:cNvSpPr>
            <a:spLocks noGrp="1"/>
          </p:cNvSpPr>
          <p:nvPr>
            <p:ph type="sldNum" sz="quarter" idx="12"/>
          </p:nvPr>
        </p:nvSpPr>
        <p:spPr>
          <a:xfrm>
            <a:off x="5727526" y="9556917"/>
            <a:ext cx="1813560" cy="535517"/>
          </a:xfrm>
        </p:spPr>
        <p:txBody>
          <a:bodyPr/>
          <a:lstStyle/>
          <a:p>
            <a:r>
              <a:rPr lang="es-419" dirty="0" smtClean="0"/>
              <a:t>11</a:t>
            </a:r>
            <a:endParaRPr lang="es-419" dirty="0"/>
          </a:p>
        </p:txBody>
      </p:sp>
      <p:sp>
        <p:nvSpPr>
          <p:cNvPr id="10" name="Rectangle 9"/>
          <p:cNvSpPr/>
          <p:nvPr/>
        </p:nvSpPr>
        <p:spPr>
          <a:xfrm>
            <a:off x="4231640" y="1476930"/>
            <a:ext cx="3195320" cy="263390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1100" b="1" dirty="0" smtClean="0"/>
              <a:t>Instruya a los estudiantes a releer y seleccionar un párrafo o sección del texto con </a:t>
            </a:r>
            <a:r>
              <a:rPr lang="es-419" sz="1100" b="1" u="sng" dirty="0">
                <a:solidFill>
                  <a:srgbClr val="C00000"/>
                </a:solidFill>
                <a:effectLst>
                  <a:outerShdw blurRad="38100" dist="38100" dir="2700000" algn="tl">
                    <a:srgbClr val="000000">
                      <a:alpha val="43137"/>
                    </a:srgbClr>
                  </a:outerShdw>
                </a:effectLst>
              </a:rPr>
              <a:t>problemas o </a:t>
            </a:r>
            <a:r>
              <a:rPr lang="es-419" sz="1100" b="1" u="sng" dirty="0" smtClean="0">
                <a:solidFill>
                  <a:srgbClr val="C00000"/>
                </a:solidFill>
                <a:effectLst>
                  <a:outerShdw blurRad="38100" dist="38100" dir="2700000" algn="tl">
                    <a:srgbClr val="000000">
                      <a:alpha val="43137"/>
                    </a:srgbClr>
                  </a:outerShdw>
                </a:effectLst>
              </a:rPr>
              <a:t>preguntas </a:t>
            </a:r>
            <a:r>
              <a:rPr lang="es-419" sz="1100" b="1" dirty="0" smtClean="0"/>
              <a:t>acerca del tema principal.</a:t>
            </a:r>
          </a:p>
          <a:p>
            <a:endParaRPr lang="es-419" sz="1100" b="1" dirty="0" smtClean="0"/>
          </a:p>
          <a:p>
            <a:r>
              <a:rPr lang="es-419" sz="1100" b="1" dirty="0" smtClean="0"/>
              <a:t>Pregunte:  − ¿La sección o párrafo que escogieron establece una nueva </a:t>
            </a:r>
            <a:r>
              <a:rPr lang="es-419" sz="1100" b="1" u="sng" dirty="0">
                <a:solidFill>
                  <a:srgbClr val="C00000"/>
                </a:solidFill>
                <a:effectLst>
                  <a:outerShdw blurRad="38100" dist="38100" dir="2700000" algn="tl">
                    <a:srgbClr val="000000">
                      <a:alpha val="43137"/>
                    </a:srgbClr>
                  </a:outerShdw>
                </a:effectLst>
              </a:rPr>
              <a:t>pregunta o problema </a:t>
            </a:r>
            <a:r>
              <a:rPr lang="es-419" sz="1100" b="1" dirty="0" smtClean="0"/>
              <a:t>acerca de la </a:t>
            </a:r>
            <a:r>
              <a:rPr lang="es-419" sz="1100" b="1" u="sng" dirty="0">
                <a:solidFill>
                  <a:srgbClr val="C00000"/>
                </a:solidFill>
                <a:effectLst>
                  <a:outerShdw blurRad="38100" dist="38100" dir="2700000" algn="tl">
                    <a:srgbClr val="000000">
                      <a:alpha val="43137"/>
                    </a:srgbClr>
                  </a:outerShdw>
                </a:effectLst>
              </a:rPr>
              <a:t>idea principal</a:t>
            </a:r>
            <a:r>
              <a:rPr lang="es-419" sz="1100" b="1" dirty="0" smtClean="0"/>
              <a:t>?  Esto es un </a:t>
            </a:r>
            <a:r>
              <a:rPr lang="es-419" sz="1100" b="1" u="sng" dirty="0">
                <a:solidFill>
                  <a:srgbClr val="C00000"/>
                </a:solidFill>
                <a:effectLst>
                  <a:outerShdw blurRad="38100" dist="38100" dir="2700000" algn="tl">
                    <a:srgbClr val="000000">
                      <a:alpha val="43137"/>
                    </a:srgbClr>
                  </a:outerShdw>
                </a:effectLst>
              </a:rPr>
              <a:t>detalle </a:t>
            </a:r>
            <a:r>
              <a:rPr lang="es-419" sz="1100" b="1" u="sng" dirty="0" smtClean="0">
                <a:solidFill>
                  <a:srgbClr val="C00000"/>
                </a:solidFill>
                <a:effectLst>
                  <a:outerShdw blurRad="38100" dist="38100" dir="2700000" algn="tl">
                    <a:srgbClr val="000000">
                      <a:alpha val="43137"/>
                    </a:srgbClr>
                  </a:outerShdw>
                </a:effectLst>
              </a:rPr>
              <a:t>clave </a:t>
            </a:r>
            <a:r>
              <a:rPr lang="es-419" sz="1100" b="1" dirty="0" smtClean="0"/>
              <a:t>que puede ayudar a resolver el problema o contestar la pregunta ( asegúrese de que los estudiantes pueden identificar el tema principal).  </a:t>
            </a:r>
          </a:p>
          <a:p>
            <a:endParaRPr lang="es-419" sz="1100" b="1" dirty="0" smtClean="0"/>
          </a:p>
          <a:p>
            <a:r>
              <a:rPr lang="es-419" sz="1100" b="1" dirty="0"/>
              <a:t>Pida a los estudiantes que escriban </a:t>
            </a:r>
            <a:r>
              <a:rPr lang="es-419" sz="1100" b="1" u="sng" dirty="0">
                <a:solidFill>
                  <a:srgbClr val="C00000"/>
                </a:solidFill>
                <a:effectLst>
                  <a:outerShdw blurRad="38100" dist="38100" dir="2700000" algn="tl">
                    <a:srgbClr val="000000">
                      <a:alpha val="43137"/>
                    </a:srgbClr>
                  </a:outerShdw>
                </a:effectLst>
              </a:rPr>
              <a:t>UNA</a:t>
            </a:r>
            <a:r>
              <a:rPr lang="es-419" sz="1100" b="1" dirty="0">
                <a:effectLst>
                  <a:outerShdw blurRad="38100" dist="38100" dir="2700000" algn="tl">
                    <a:srgbClr val="000000">
                      <a:alpha val="43137"/>
                    </a:srgbClr>
                  </a:outerShdw>
                </a:effectLst>
              </a:rPr>
              <a:t> </a:t>
            </a:r>
            <a:r>
              <a:rPr lang="es-419" sz="1100" b="1" dirty="0"/>
              <a:t>oración breve </a:t>
            </a:r>
            <a:r>
              <a:rPr lang="es-419" sz="1100" b="1" dirty="0" smtClean="0"/>
              <a:t>sobre el </a:t>
            </a:r>
            <a:r>
              <a:rPr lang="es-419" sz="1100" b="1" u="sng" dirty="0" smtClean="0">
                <a:solidFill>
                  <a:srgbClr val="C00000"/>
                </a:solidFill>
                <a:effectLst>
                  <a:outerShdw blurRad="38100" dist="38100" dir="2700000" algn="tl">
                    <a:srgbClr val="000000">
                      <a:alpha val="43137"/>
                    </a:srgbClr>
                  </a:outerShdw>
                </a:effectLst>
              </a:rPr>
              <a:t>problema</a:t>
            </a:r>
            <a:r>
              <a:rPr lang="es-419" sz="1100" b="1" dirty="0" smtClean="0"/>
              <a:t> nuevo o la </a:t>
            </a:r>
            <a:r>
              <a:rPr lang="es-419" sz="1100" b="1" u="sng" dirty="0">
                <a:solidFill>
                  <a:srgbClr val="C00000"/>
                </a:solidFill>
                <a:effectLst>
                  <a:outerShdw blurRad="38100" dist="38100" dir="2700000" algn="tl">
                    <a:srgbClr val="000000">
                      <a:alpha val="43137"/>
                    </a:srgbClr>
                  </a:outerShdw>
                </a:effectLst>
              </a:rPr>
              <a:t>pregunta </a:t>
            </a:r>
            <a:r>
              <a:rPr lang="es-419" sz="1100" b="1" dirty="0" smtClean="0"/>
              <a:t>nueva, que el autor trae a al atención del lector  acerca de la </a:t>
            </a:r>
            <a:r>
              <a:rPr lang="es-419" sz="1100" b="1" u="sng" dirty="0">
                <a:solidFill>
                  <a:srgbClr val="C00000"/>
                </a:solidFill>
                <a:effectLst>
                  <a:outerShdw blurRad="38100" dist="38100" dir="2700000" algn="tl">
                    <a:srgbClr val="000000">
                      <a:alpha val="43137"/>
                    </a:srgbClr>
                  </a:outerShdw>
                </a:effectLst>
              </a:rPr>
              <a:t>idea principal</a:t>
            </a:r>
            <a:r>
              <a:rPr lang="es-419" sz="1100" b="1" dirty="0" smtClean="0"/>
              <a:t>.</a:t>
            </a:r>
            <a:endParaRPr lang="es-419" sz="1100" b="1" dirty="0"/>
          </a:p>
        </p:txBody>
      </p:sp>
      <p:sp>
        <p:nvSpPr>
          <p:cNvPr id="11" name="Rectangle 10"/>
          <p:cNvSpPr/>
          <p:nvPr/>
        </p:nvSpPr>
        <p:spPr>
          <a:xfrm>
            <a:off x="7052814" y="290784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1</a:t>
            </a:r>
            <a:endParaRPr lang="es-419" b="1" dirty="0">
              <a:effectLst>
                <a:outerShdw blurRad="38100" dist="38100" dir="2700000" algn="tl">
                  <a:srgbClr val="000000">
                    <a:alpha val="43137"/>
                  </a:srgbClr>
                </a:outerShdw>
              </a:effectLst>
            </a:endParaRPr>
          </a:p>
        </p:txBody>
      </p:sp>
      <p:sp>
        <p:nvSpPr>
          <p:cNvPr id="12" name="Rectangle 11"/>
          <p:cNvSpPr/>
          <p:nvPr/>
        </p:nvSpPr>
        <p:spPr>
          <a:xfrm>
            <a:off x="3048000" y="4273508"/>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es-419" sz="1100" b="1" dirty="0" smtClean="0">
                <a:solidFill>
                  <a:prstClr val="black"/>
                </a:solidFill>
              </a:rPr>
              <a:t>Pida a los estudiantes que busquen </a:t>
            </a:r>
            <a:r>
              <a:rPr lang="es-419" sz="1100" b="1" u="sng" dirty="0" smtClean="0">
                <a:solidFill>
                  <a:srgbClr val="C00000"/>
                </a:solidFill>
                <a:effectLst>
                  <a:outerShdw blurRad="38100" dist="38100" dir="2700000" rotWithShape="0">
                    <a:srgbClr val="000000">
                      <a:alpha val="43137"/>
                    </a:srgbClr>
                  </a:outerShdw>
                </a:effectLst>
              </a:rPr>
              <a:t>detalles clave</a:t>
            </a:r>
            <a:r>
              <a:rPr lang="es-419" sz="1100" b="1" dirty="0" smtClean="0">
                <a:solidFill>
                  <a:prstClr val="black"/>
                </a:solidFill>
              </a:rPr>
              <a:t>  </a:t>
            </a:r>
            <a:r>
              <a:rPr lang="es-419" sz="1100" dirty="0" smtClean="0">
                <a:solidFill>
                  <a:prstClr val="black"/>
                </a:solidFill>
              </a:rPr>
              <a:t>que  expliquen más acerca del problema o la pregunta</a:t>
            </a:r>
            <a:endParaRPr lang="es-419" sz="1100" b="1" dirty="0" smtClean="0"/>
          </a:p>
          <a:p>
            <a:endParaRPr lang="es-419" sz="1100" b="1" dirty="0" smtClean="0"/>
          </a:p>
          <a:p>
            <a:r>
              <a:rPr lang="es-419" sz="1100" dirty="0" smtClean="0"/>
              <a:t>Explique que los </a:t>
            </a:r>
            <a:r>
              <a:rPr lang="es-419" sz="1100" b="1" dirty="0" smtClean="0">
                <a:solidFill>
                  <a:srgbClr val="C00000"/>
                </a:solidFill>
                <a:effectLst>
                  <a:outerShdw blurRad="38100" dist="38100" dir="2700000" algn="tl">
                    <a:srgbClr val="000000">
                      <a:alpha val="43137"/>
                    </a:srgbClr>
                  </a:outerShdw>
                </a:effectLst>
              </a:rPr>
              <a:t>“</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acerca de la </a:t>
            </a:r>
            <a:r>
              <a:rPr lang="es-419" sz="1100" b="1" u="sng" dirty="0" smtClean="0">
                <a:solidFill>
                  <a:srgbClr val="C00000"/>
                </a:solidFill>
                <a:effectLst>
                  <a:outerShdw blurRad="38100" dist="38100" dir="2700000" algn="tl">
                    <a:srgbClr val="000000">
                      <a:alpha val="43137"/>
                    </a:srgbClr>
                  </a:outerShdw>
                </a:effectLst>
              </a:rPr>
              <a:t>idea principal </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nos pueden ayudar a encontrar </a:t>
            </a:r>
            <a:r>
              <a:rPr lang="es-419" sz="1100" b="1" u="sng" dirty="0" smtClean="0">
                <a:solidFill>
                  <a:srgbClr val="C00000"/>
                </a:solidFill>
                <a:effectLst>
                  <a:outerShdw blurRad="38100" dist="38100" dir="2700000" algn="tl">
                    <a:srgbClr val="000000">
                      <a:alpha val="43137"/>
                    </a:srgbClr>
                  </a:outerShdw>
                </a:effectLst>
              </a:rPr>
              <a:t>respuestas </a:t>
            </a:r>
            <a:r>
              <a:rPr lang="es-419" sz="1100" b="1" dirty="0" smtClean="0"/>
              <a:t> a una </a:t>
            </a:r>
            <a:r>
              <a:rPr lang="es-419" sz="1100" b="1" u="sng" dirty="0" smtClean="0">
                <a:solidFill>
                  <a:srgbClr val="C00000"/>
                </a:solidFill>
                <a:effectLst>
                  <a:outerShdw blurRad="38100" dist="38100" dir="2700000" algn="tl">
                    <a:srgbClr val="000000">
                      <a:alpha val="43137"/>
                    </a:srgbClr>
                  </a:outerShdw>
                </a:effectLst>
              </a:rPr>
              <a:t>pregunta</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o la  </a:t>
            </a:r>
            <a:r>
              <a:rPr lang="es-419" sz="1100" b="1" u="sng" dirty="0" smtClean="0">
                <a:solidFill>
                  <a:srgbClr val="C00000"/>
                </a:solidFill>
                <a:effectLst>
                  <a:outerShdw blurRad="38100" dist="38100" dir="2700000" algn="tl">
                    <a:srgbClr val="000000">
                      <a:alpha val="43137"/>
                    </a:srgbClr>
                  </a:outerShdw>
                </a:effectLst>
              </a:rPr>
              <a:t>solución</a:t>
            </a:r>
            <a:r>
              <a:rPr lang="es-419" sz="1100" dirty="0" smtClean="0">
                <a:effectLst>
                  <a:outerShdw blurRad="38100" dist="38100" dir="2700000" algn="tl">
                    <a:srgbClr val="000000">
                      <a:alpha val="43137"/>
                    </a:srgbClr>
                  </a:outerShdw>
                </a:effectLst>
              </a:rPr>
              <a:t> </a:t>
            </a:r>
            <a:r>
              <a:rPr lang="es-419" sz="1100" dirty="0" smtClean="0"/>
              <a:t>a un </a:t>
            </a:r>
            <a:r>
              <a:rPr lang="es-419" sz="1100" b="1" u="sng" dirty="0" smtClean="0">
                <a:solidFill>
                  <a:srgbClr val="C00000"/>
                </a:solidFill>
                <a:effectLst>
                  <a:outerShdw blurRad="38100" dist="38100" dir="2700000" algn="tl">
                    <a:srgbClr val="000000">
                      <a:alpha val="43137"/>
                    </a:srgbClr>
                  </a:outerShdw>
                </a:effectLst>
              </a:rPr>
              <a:t>problema</a:t>
            </a:r>
            <a:r>
              <a:rPr lang="es-419" sz="1100" b="1" dirty="0" smtClean="0"/>
              <a:t>.</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Indique a los estudiantes que escriban 3 </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t> breves que proporcionen una </a:t>
            </a:r>
            <a:r>
              <a:rPr lang="es-419" sz="1100" b="1" u="sng" dirty="0" smtClean="0">
                <a:solidFill>
                  <a:srgbClr val="C00000"/>
                </a:solidFill>
                <a:effectLst>
                  <a:outerShdw blurRad="38100" dist="38100" dir="2700000" algn="tl">
                    <a:srgbClr val="000000">
                      <a:alpha val="43137"/>
                    </a:srgbClr>
                  </a:outerShdw>
                </a:effectLst>
              </a:rPr>
              <a:t>respuesta </a:t>
            </a:r>
            <a:r>
              <a:rPr lang="es-419" sz="1100" b="1" dirty="0" smtClean="0"/>
              <a:t>o </a:t>
            </a:r>
            <a:r>
              <a:rPr lang="es-419" sz="1100" b="1" u="sng" dirty="0" smtClean="0">
                <a:solidFill>
                  <a:srgbClr val="C00000"/>
                </a:solidFill>
                <a:effectLst>
                  <a:outerShdw blurRad="38100" dist="38100" dir="2700000" algn="tl">
                    <a:srgbClr val="000000">
                      <a:alpha val="43137"/>
                    </a:srgbClr>
                  </a:outerShdw>
                </a:effectLst>
              </a:rPr>
              <a:t>solución</a:t>
            </a:r>
            <a:r>
              <a:rPr lang="es-419" sz="1100" b="1" dirty="0" smtClean="0"/>
              <a:t>.</a:t>
            </a:r>
          </a:p>
          <a:p>
            <a:endParaRPr lang="es-419" sz="1100" b="1" dirty="0"/>
          </a:p>
        </p:txBody>
      </p:sp>
      <p:sp>
        <p:nvSpPr>
          <p:cNvPr id="13" name="Rectangle 12"/>
          <p:cNvSpPr/>
          <p:nvPr/>
        </p:nvSpPr>
        <p:spPr>
          <a:xfrm>
            <a:off x="5727526" y="458613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2</a:t>
            </a:r>
            <a:endParaRPr lang="es-419" b="1" dirty="0">
              <a:effectLst>
                <a:outerShdw blurRad="38100" dist="38100" dir="2700000" algn="tl">
                  <a:srgbClr val="000000">
                    <a:alpha val="43137"/>
                  </a:srgbClr>
                </a:outerShdw>
              </a:effectLst>
            </a:endParaRPr>
          </a:p>
        </p:txBody>
      </p:sp>
      <p:sp>
        <p:nvSpPr>
          <p:cNvPr id="14" name="TextBox 13"/>
          <p:cNvSpPr txBox="1"/>
          <p:nvPr/>
        </p:nvSpPr>
        <p:spPr>
          <a:xfrm>
            <a:off x="249437" y="3712518"/>
            <a:ext cx="2418080" cy="96465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419" sz="1400" b="1" dirty="0"/>
              <a:t>Recuerde que los estudiantes necesitarán tener una hoja para tomar notas por cada pasaje.</a:t>
            </a:r>
          </a:p>
        </p:txBody>
      </p:sp>
      <p:sp>
        <p:nvSpPr>
          <p:cNvPr id="15" name="Rectangle 14"/>
          <p:cNvSpPr/>
          <p:nvPr/>
        </p:nvSpPr>
        <p:spPr>
          <a:xfrm>
            <a:off x="288767" y="6343408"/>
            <a:ext cx="2893012" cy="1618242"/>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es-419" sz="1100" b="1" dirty="0" smtClean="0">
                <a:solidFill>
                  <a:prstClr val="black"/>
                </a:solidFill>
              </a:rPr>
              <a:t>Pida a los estudiantes que relean el párrafo o sección que escribieron, y que escriban en el recuadro las palabras e ideas que ellos ven </a:t>
            </a:r>
            <a:r>
              <a:rPr lang="es-419" sz="1100" b="1" u="sng" dirty="0" smtClean="0">
                <a:solidFill>
                  <a:srgbClr val="C00000"/>
                </a:solidFill>
                <a:effectLst>
                  <a:outerShdw blurRad="38100" dist="38100" dir="2700000" algn="tl">
                    <a:srgbClr val="000000">
                      <a:alpha val="43137"/>
                    </a:srgbClr>
                  </a:outerShdw>
                </a:effectLst>
              </a:rPr>
              <a:t>Una y otra vez</a:t>
            </a:r>
            <a:r>
              <a:rPr lang="es-419" sz="1100" b="1" dirty="0" smtClean="0">
                <a:solidFill>
                  <a:prstClr val="black"/>
                </a:solidFill>
              </a:rPr>
              <a:t>.</a:t>
            </a:r>
          </a:p>
          <a:p>
            <a:pPr lvl="0"/>
            <a:r>
              <a:rPr lang="es-419" sz="1100" b="1" dirty="0" smtClean="0">
                <a:solidFill>
                  <a:prstClr val="black"/>
                </a:solidFill>
              </a:rPr>
              <a:t> </a:t>
            </a:r>
          </a:p>
          <a:p>
            <a:pPr lvl="0"/>
            <a:r>
              <a:rPr lang="es-419" sz="1100" b="1" dirty="0" smtClean="0">
                <a:solidFill>
                  <a:prstClr val="black"/>
                </a:solidFill>
              </a:rPr>
              <a:t>Explique:  − </a:t>
            </a:r>
            <a:r>
              <a:rPr lang="es-419" sz="1100" b="1" i="1" dirty="0" smtClean="0">
                <a:solidFill>
                  <a:prstClr val="black"/>
                </a:solidFill>
              </a:rPr>
              <a:t>Cuando los autores utilizan las mismas palabras, frases o ideas </a:t>
            </a:r>
            <a:r>
              <a:rPr lang="es-419" sz="1100" b="1" i="1" u="sng" dirty="0" smtClean="0">
                <a:solidFill>
                  <a:srgbClr val="C00000"/>
                </a:solidFill>
                <a:effectLst>
                  <a:outerShdw blurRad="38100" dist="38100" dir="2700000" algn="tl">
                    <a:srgbClr val="000000">
                      <a:alpha val="43137"/>
                    </a:srgbClr>
                  </a:outerShdw>
                </a:effectLst>
              </a:rPr>
              <a:t>Una y otra vez</a:t>
            </a:r>
            <a:r>
              <a:rPr lang="es-419" sz="1100" b="1" i="1" dirty="0" smtClean="0">
                <a:solidFill>
                  <a:prstClr val="black"/>
                </a:solidFill>
                <a:effectLst>
                  <a:outerShdw blurRad="38100" dist="38100" dir="2700000" algn="tl">
                    <a:srgbClr val="000000">
                      <a:alpha val="43137"/>
                    </a:srgbClr>
                  </a:outerShdw>
                </a:effectLst>
              </a:rPr>
              <a:t>,</a:t>
            </a:r>
            <a:r>
              <a:rPr lang="es-419" sz="1100" b="1" i="1" u="sng" dirty="0" smtClean="0">
                <a:solidFill>
                  <a:prstClr val="black"/>
                </a:solidFill>
                <a:effectLst>
                  <a:outerShdw blurRad="38100" dist="38100" dir="2700000" algn="tl">
                    <a:srgbClr val="000000">
                      <a:alpha val="43137"/>
                    </a:srgbClr>
                  </a:outerShdw>
                </a:effectLst>
              </a:rPr>
              <a:t> </a:t>
            </a:r>
            <a:r>
              <a:rPr lang="es-419" sz="1100" b="1" i="1" dirty="0" smtClean="0">
                <a:solidFill>
                  <a:prstClr val="black"/>
                </a:solidFill>
              </a:rPr>
              <a:t>pregúntense ustedes mismos “¿por qué?”.  Esto significa que algo es importante.</a:t>
            </a:r>
            <a:endParaRPr lang="es-419" sz="1400" b="1" dirty="0">
              <a:solidFill>
                <a:prstClr val="black"/>
              </a:solidFill>
            </a:endParaRPr>
          </a:p>
        </p:txBody>
      </p:sp>
      <p:sp>
        <p:nvSpPr>
          <p:cNvPr id="16" name="Rectangle 15"/>
          <p:cNvSpPr/>
          <p:nvPr/>
        </p:nvSpPr>
        <p:spPr>
          <a:xfrm>
            <a:off x="2909004" y="688575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3</a:t>
            </a:r>
            <a:endParaRPr lang="es-419" b="1" dirty="0">
              <a:effectLst>
                <a:outerShdw blurRad="38100" dist="38100" dir="2700000" algn="tl">
                  <a:srgbClr val="000000">
                    <a:alpha val="43137"/>
                  </a:srgbClr>
                </a:outerShdw>
              </a:effectLst>
            </a:endParaRPr>
          </a:p>
        </p:txBody>
      </p:sp>
      <p:sp>
        <p:nvSpPr>
          <p:cNvPr id="17" name="Rectangle 16"/>
          <p:cNvSpPr/>
          <p:nvPr/>
        </p:nvSpPr>
        <p:spPr>
          <a:xfrm>
            <a:off x="3830044" y="6440604"/>
            <a:ext cx="3530600" cy="212607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1100" b="1" dirty="0"/>
              <a:t>Instruya a los estudiantes  a que observen las palabras o ideas </a:t>
            </a:r>
            <a:r>
              <a:rPr lang="es-419" sz="1100" b="1" i="1" dirty="0"/>
              <a:t>‘una y otra vez</a:t>
            </a:r>
            <a:r>
              <a:rPr lang="es-419" sz="1100" b="1" dirty="0"/>
              <a:t>’, y pregunte: −¿Ven ustedes algunas palabras o ideas ‘una y otra vez’ en </a:t>
            </a:r>
            <a:r>
              <a:rPr lang="es-419" sz="1100" b="1" dirty="0" smtClean="0"/>
              <a:t>las ideas </a:t>
            </a:r>
            <a:r>
              <a:rPr lang="es-419" sz="1100" b="1" dirty="0"/>
              <a:t>clave </a:t>
            </a:r>
            <a:r>
              <a:rPr lang="es-419" sz="1100" b="1" dirty="0" smtClean="0"/>
              <a:t>acerca de los problemas o soluciones?  </a:t>
            </a:r>
            <a:r>
              <a:rPr lang="es-419" sz="1100" b="1" dirty="0"/>
              <a:t>¿Pueden estas palabras ayudarles a escribir </a:t>
            </a:r>
            <a:r>
              <a:rPr lang="es-419" sz="1100" b="1" u="sng" dirty="0">
                <a:solidFill>
                  <a:srgbClr val="C00000"/>
                </a:solidFill>
                <a:effectLst>
                  <a:outerShdw blurRad="38100" dist="38100" dir="2700000" algn="tl">
                    <a:srgbClr val="000000">
                      <a:alpha val="43137"/>
                    </a:srgbClr>
                  </a:outerShdw>
                </a:effectLst>
              </a:rPr>
              <a:t>una oración de conclusión</a:t>
            </a:r>
            <a:r>
              <a:rPr lang="es-419" sz="1100" b="1" dirty="0"/>
              <a:t> que resuma </a:t>
            </a:r>
            <a:r>
              <a:rPr lang="es-419" sz="1100" b="1" u="sng" dirty="0">
                <a:solidFill>
                  <a:srgbClr val="C00000"/>
                </a:solidFill>
                <a:effectLst>
                  <a:outerShdw blurRad="38100" dist="38100" dir="2700000" algn="tl">
                    <a:srgbClr val="000000">
                      <a:alpha val="43137"/>
                    </a:srgbClr>
                  </a:outerShdw>
                </a:effectLst>
              </a:rPr>
              <a:t>el problema y la solución </a:t>
            </a:r>
            <a:r>
              <a:rPr lang="es-419" sz="1100" b="1" dirty="0" smtClean="0"/>
              <a:t>(o </a:t>
            </a:r>
            <a:r>
              <a:rPr lang="es-419" sz="1100" b="1" u="sng" dirty="0">
                <a:solidFill>
                  <a:srgbClr val="C00000"/>
                </a:solidFill>
                <a:effectLst>
                  <a:outerShdw blurRad="38100" dist="38100" dir="2700000" algn="tl">
                    <a:srgbClr val="000000">
                      <a:alpha val="43137"/>
                    </a:srgbClr>
                  </a:outerShdw>
                </a:effectLst>
              </a:rPr>
              <a:t>la pregunta y la respuesta</a:t>
            </a:r>
            <a:r>
              <a:rPr lang="es-419" sz="1100" b="1" dirty="0" smtClean="0"/>
              <a:t>)</a:t>
            </a:r>
            <a:endParaRPr lang="es-419" sz="1100" b="1" dirty="0"/>
          </a:p>
          <a:p>
            <a:endParaRPr lang="es-419" sz="1100" b="1" dirty="0"/>
          </a:p>
          <a:p>
            <a:r>
              <a:rPr lang="es-419" sz="1100" b="1" dirty="0"/>
              <a:t>Resumir es una parte importante de escribir conclusiones.  Es una estrategia </a:t>
            </a:r>
            <a:r>
              <a:rPr lang="es-419" sz="1100" b="1" u="sng" dirty="0"/>
              <a:t>sumamente importante</a:t>
            </a:r>
            <a:r>
              <a:rPr lang="es-419" sz="1100" b="1" dirty="0"/>
              <a:t> que los estudiantes deben aprender para poder utilizar las destrezas de investigación de manera efectiva. </a:t>
            </a:r>
          </a:p>
        </p:txBody>
      </p:sp>
      <p:sp>
        <p:nvSpPr>
          <p:cNvPr id="18" name="Rectangle 17"/>
          <p:cNvSpPr/>
          <p:nvPr/>
        </p:nvSpPr>
        <p:spPr>
          <a:xfrm>
            <a:off x="6933852" y="752648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4</a:t>
            </a:r>
            <a:endParaRPr lang="es-419" b="1" dirty="0">
              <a:effectLst>
                <a:outerShdw blurRad="38100" dist="38100" dir="2700000" algn="tl">
                  <a:srgbClr val="000000">
                    <a:alpha val="43137"/>
                  </a:srgbClr>
                </a:outerShdw>
              </a:effectLst>
            </a:endParaRPr>
          </a:p>
        </p:txBody>
      </p:sp>
      <p:sp>
        <p:nvSpPr>
          <p:cNvPr id="19" name="Rectangle 18"/>
          <p:cNvSpPr/>
          <p:nvPr/>
        </p:nvSpPr>
        <p:spPr>
          <a:xfrm>
            <a:off x="1458477" y="8664034"/>
            <a:ext cx="5699760" cy="1187355"/>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800" b="1" u="sng" dirty="0">
                <a:solidFill>
                  <a:srgbClr val="002060"/>
                </a:solidFill>
              </a:rPr>
              <a:t>Diferenciación:</a:t>
            </a:r>
          </a:p>
          <a:p>
            <a:r>
              <a:rPr lang="es-419" sz="700" b="1" dirty="0">
                <a:solidFill>
                  <a:srgbClr val="002060"/>
                </a:solidFill>
              </a:rPr>
              <a:t>Estudiantes que necesiten más páginas – imprima cuántas sean necesarias. Estudiantes que se beneficiarían del enriquecimiento  –  pueden seguir adelante con más secciones o párrafos.  Estudiantes que necesitan instrucción más directa  – enseñe cada parte en mini lecciones. Estos conceptos pueden enseñarse por separado: </a:t>
            </a:r>
          </a:p>
          <a:p>
            <a:pPr marL="285750" indent="-111125">
              <a:buFont typeface="Arial" panose="020B0604020202020204" pitchFamily="34" charset="0"/>
              <a:buChar char="•"/>
            </a:pPr>
            <a:r>
              <a:rPr lang="es-419" sz="700" b="1" dirty="0">
                <a:solidFill>
                  <a:srgbClr val="002060"/>
                </a:solidFill>
              </a:rPr>
              <a:t>Idea principal </a:t>
            </a:r>
          </a:p>
          <a:p>
            <a:pPr marL="285750" indent="-111125">
              <a:buFont typeface="Arial" panose="020B0604020202020204" pitchFamily="34" charset="0"/>
              <a:buChar char="•"/>
            </a:pPr>
            <a:r>
              <a:rPr lang="es-419" sz="700" b="1" dirty="0" smtClean="0">
                <a:solidFill>
                  <a:srgbClr val="002060"/>
                </a:solidFill>
              </a:rPr>
              <a:t>Problema/Solución ; Pregunta/Respuesta</a:t>
            </a:r>
            <a:endParaRPr lang="es-419" sz="700" b="1" dirty="0">
              <a:solidFill>
                <a:srgbClr val="002060"/>
              </a:solidFill>
            </a:endParaRPr>
          </a:p>
          <a:p>
            <a:pPr marL="285750" indent="-111125">
              <a:buFont typeface="Arial" panose="020B0604020202020204" pitchFamily="34" charset="0"/>
              <a:buChar char="•"/>
            </a:pPr>
            <a:r>
              <a:rPr lang="es-419" sz="700" b="1" dirty="0">
                <a:solidFill>
                  <a:srgbClr val="002060"/>
                </a:solidFill>
              </a:rPr>
              <a:t>Detalles clave </a:t>
            </a:r>
          </a:p>
          <a:p>
            <a:pPr marL="285750" indent="-111125">
              <a:buFont typeface="Arial" panose="020B0604020202020204" pitchFamily="34" charset="0"/>
              <a:buChar char="•"/>
            </a:pPr>
            <a:r>
              <a:rPr lang="es-419" sz="700" b="1" dirty="0">
                <a:solidFill>
                  <a:srgbClr val="002060"/>
                </a:solidFill>
              </a:rPr>
              <a:t>Una y otra vez</a:t>
            </a:r>
          </a:p>
          <a:p>
            <a:pPr marL="285750" indent="-111125">
              <a:buFont typeface="Arial" panose="020B0604020202020204" pitchFamily="34" charset="0"/>
              <a:buChar char="•"/>
            </a:pPr>
            <a:r>
              <a:rPr lang="es-419" sz="700" b="1" dirty="0">
                <a:solidFill>
                  <a:srgbClr val="002060"/>
                </a:solidFill>
              </a:rPr>
              <a:t>Conclusiones - </a:t>
            </a:r>
            <a:r>
              <a:rPr lang="es-419" sz="700" b="1" dirty="0" smtClean="0">
                <a:solidFill>
                  <a:srgbClr val="002060"/>
                </a:solidFill>
              </a:rPr>
              <a:t>Resume</a:t>
            </a:r>
            <a:endParaRPr lang="es-419" sz="700" b="1" dirty="0">
              <a:solidFill>
                <a:srgbClr val="002060"/>
              </a:solidFill>
            </a:endParaRPr>
          </a:p>
          <a:p>
            <a:r>
              <a:rPr lang="es-419" sz="700" b="1" dirty="0">
                <a:solidFill>
                  <a:srgbClr val="002060"/>
                </a:solidFill>
              </a:rPr>
              <a:t>Los estudiantes ELL pueden necesitar que cada parte sea enseñada usando una estructura del lenguaje (oración) que enfatice palabras de transición. </a:t>
            </a:r>
          </a:p>
        </p:txBody>
      </p:sp>
    </p:spTree>
    <p:extLst>
      <p:ext uri="{BB962C8B-B14F-4D97-AF65-F5344CB8AC3E}">
        <p14:creationId xmlns:p14="http://schemas.microsoft.com/office/powerpoint/2010/main" val="2532381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321" y="1317527"/>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s-419" sz="1400" b="1" u="sng" dirty="0" smtClean="0"/>
          </a:p>
          <a:p>
            <a:r>
              <a:rPr lang="es-419" sz="1400" dirty="0" smtClean="0"/>
              <a:t>¿Qué problemas o preguntas el </a:t>
            </a:r>
            <a:r>
              <a:rPr lang="es-419" sz="1400" dirty="0"/>
              <a:t>autor </a:t>
            </a:r>
            <a:r>
              <a:rPr lang="es-419" sz="1400" dirty="0" smtClean="0"/>
              <a:t>establece acerca de la </a:t>
            </a:r>
            <a:r>
              <a:rPr lang="es-419" sz="1400" u="sng" dirty="0" smtClean="0"/>
              <a:t>idea principal</a:t>
            </a:r>
            <a:r>
              <a:rPr lang="es-419" sz="1400" b="1" dirty="0" smtClean="0"/>
              <a:t>?</a:t>
            </a:r>
          </a:p>
          <a:p>
            <a:endParaRPr lang="es-419" sz="1400" b="1" dirty="0" smtClean="0"/>
          </a:p>
          <a:p>
            <a:r>
              <a:rPr lang="es-419" sz="1400" dirty="0" smtClean="0"/>
              <a:t>Escribe </a:t>
            </a:r>
            <a:r>
              <a:rPr lang="es-419" sz="1400" b="1" u="sng" dirty="0" smtClean="0"/>
              <a:t>un</a:t>
            </a:r>
            <a:r>
              <a:rPr lang="es-419" sz="1400" dirty="0" smtClean="0"/>
              <a:t> </a:t>
            </a:r>
            <a:r>
              <a:rPr lang="es-419" sz="1400" u="sng" dirty="0" smtClean="0"/>
              <a:t>problema</a:t>
            </a:r>
            <a:r>
              <a:rPr lang="es-419" sz="1400" dirty="0" smtClean="0"/>
              <a:t> o </a:t>
            </a:r>
            <a:r>
              <a:rPr lang="es-419" sz="1400" u="sng" dirty="0" smtClean="0"/>
              <a:t>pregunta</a:t>
            </a:r>
            <a:r>
              <a:rPr lang="es-419" sz="1400" dirty="0" smtClean="0"/>
              <a:t> nueva que el autor trae a la atención del lector acerca de la </a:t>
            </a:r>
            <a:r>
              <a:rPr lang="es-419" sz="1400" u="sng" dirty="0" smtClean="0"/>
              <a:t>idea principal.</a:t>
            </a:r>
          </a:p>
          <a:p>
            <a:r>
              <a:rPr lang="es-419" sz="1400" dirty="0" smtClean="0"/>
              <a:t>_____________________________________________________________________________</a:t>
            </a:r>
          </a:p>
          <a:p>
            <a:r>
              <a:rPr lang="es-419" sz="1400" dirty="0" smtClean="0"/>
              <a:t>_____________________________________________________________________________</a:t>
            </a:r>
          </a:p>
          <a:p>
            <a:endParaRPr lang="es-419" sz="1400" b="1" u="sng" dirty="0" smtClean="0"/>
          </a:p>
          <a:p>
            <a:r>
              <a:rPr lang="es-419" sz="1400" b="1" u="sng" dirty="0" smtClean="0"/>
              <a:t>Detalles clave </a:t>
            </a:r>
          </a:p>
          <a:p>
            <a:endParaRPr lang="es-419" sz="1400" b="1" u="sng" dirty="0" smtClean="0"/>
          </a:p>
          <a:p>
            <a:r>
              <a:rPr lang="es-419" sz="1400" dirty="0" smtClean="0"/>
              <a:t>¿Qué </a:t>
            </a:r>
            <a:r>
              <a:rPr lang="es-419" sz="1400" u="sng" dirty="0" smtClean="0"/>
              <a:t>detalles clave</a:t>
            </a:r>
            <a:r>
              <a:rPr lang="es-419" sz="1400" dirty="0" smtClean="0"/>
              <a:t> de la sección o párrafo </a:t>
            </a:r>
            <a:r>
              <a:rPr lang="es-419" sz="1400" b="1" i="1" dirty="0" smtClean="0"/>
              <a:t>explica más </a:t>
            </a:r>
            <a:r>
              <a:rPr lang="es-419" sz="1400" dirty="0" smtClean="0"/>
              <a:t>acerca del </a:t>
            </a:r>
            <a:r>
              <a:rPr lang="es-419" sz="1400" u="sng" dirty="0" smtClean="0"/>
              <a:t>problema</a:t>
            </a:r>
            <a:r>
              <a:rPr lang="es-419" sz="1400" dirty="0" smtClean="0"/>
              <a:t> o </a:t>
            </a:r>
            <a:r>
              <a:rPr lang="es-419" sz="1400" u="sng" dirty="0" smtClean="0"/>
              <a:t>pregunta</a:t>
            </a:r>
            <a:r>
              <a:rPr lang="es-419" sz="1400" dirty="0" smtClean="0"/>
              <a:t>? </a:t>
            </a:r>
          </a:p>
          <a:p>
            <a:r>
              <a:rPr lang="es-419" sz="1400" dirty="0" smtClean="0"/>
              <a:t>Escribe dos detalles clave que proporcionan una </a:t>
            </a:r>
            <a:r>
              <a:rPr lang="es-419" sz="1400" u="sng" dirty="0" smtClean="0"/>
              <a:t>respuesta</a:t>
            </a:r>
            <a:r>
              <a:rPr lang="es-419" sz="1400" dirty="0" smtClean="0"/>
              <a:t> o </a:t>
            </a:r>
            <a:r>
              <a:rPr lang="es-419" sz="1400" u="sng" dirty="0" smtClean="0"/>
              <a:t>solución</a:t>
            </a:r>
            <a:r>
              <a:rPr lang="es-419" sz="1400" dirty="0" smtClean="0"/>
              <a:t>.  Utiliza </a:t>
            </a:r>
            <a:r>
              <a:rPr lang="es-419" sz="1400" u="sng" dirty="0" smtClean="0"/>
              <a:t>citas </a:t>
            </a:r>
            <a:r>
              <a:rPr lang="es-419" sz="1400" dirty="0" smtClean="0"/>
              <a:t>del texto cuando sea posible.</a:t>
            </a:r>
          </a:p>
          <a:p>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a:t>
            </a:r>
          </a:p>
          <a:p>
            <a:pPr marL="175935" indent="-175935"/>
            <a:r>
              <a:rPr lang="es-419" sz="1400" dirty="0" smtClean="0"/>
              <a:t>      ________________________________________________________________________</a:t>
            </a:r>
          </a:p>
          <a:p>
            <a:pPr marL="175935" indent="-175935"/>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_________________________________________________________________________</a:t>
            </a:r>
          </a:p>
          <a:p>
            <a:pPr marL="175935" indent="-175935"/>
            <a:r>
              <a:rPr lang="es-419" sz="1400" dirty="0" smtClean="0"/>
              <a:t>      _________________________________________________________________________</a:t>
            </a:r>
          </a:p>
          <a:p>
            <a:endParaRPr lang="es-419" sz="1400" b="1" u="sng" dirty="0" smtClean="0"/>
          </a:p>
          <a:p>
            <a:r>
              <a:rPr lang="es-419" sz="1400" b="1" u="sng" dirty="0" smtClean="0"/>
              <a:t>Una y otra vez</a:t>
            </a:r>
          </a:p>
          <a:p>
            <a:r>
              <a:rPr lang="es-419" sz="1400" dirty="0" smtClean="0"/>
              <a:t>¿Qué palabras, frases o ideas utiliza el autor una y otra vez? Escríbelas aquí. Piensa por qué el autor las utiliza una y otra vez.</a:t>
            </a:r>
          </a:p>
          <a:p>
            <a:endParaRPr lang="es-419" sz="1400" dirty="0" smtClean="0"/>
          </a:p>
          <a:p>
            <a:endParaRPr lang="es-419" sz="1400"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r>
              <a:rPr lang="es-419" sz="1400" dirty="0" smtClean="0"/>
              <a:t>Escribe </a:t>
            </a:r>
            <a:r>
              <a:rPr lang="es-419" sz="1400" b="1" u="sng" dirty="0" smtClean="0"/>
              <a:t>una oración de conclusión </a:t>
            </a:r>
            <a:r>
              <a:rPr lang="es-419" sz="1400" dirty="0" smtClean="0"/>
              <a:t>que diga más acerca de la nueva </a:t>
            </a:r>
            <a:r>
              <a:rPr lang="es-419" sz="1400" u="sng" dirty="0" smtClean="0"/>
              <a:t>idea clave</a:t>
            </a:r>
            <a:r>
              <a:rPr lang="es-419" sz="1400" dirty="0" smtClean="0"/>
              <a:t> y de los detalles clave de la respuesta y solución.  Utiliza en tu resumen algunas de las palabras o ideas de ‘</a:t>
            </a:r>
            <a:r>
              <a:rPr lang="es-419" sz="1400" i="1" u="sng" dirty="0" smtClean="0"/>
              <a:t>una y otra vez</a:t>
            </a:r>
            <a:r>
              <a:rPr lang="es-419" sz="1400" dirty="0" smtClean="0"/>
              <a:t>’.</a:t>
            </a:r>
          </a:p>
          <a:p>
            <a:r>
              <a:rPr lang="es-419" sz="1400" dirty="0" smtClean="0"/>
              <a:t>____________________________________________________________________________</a:t>
            </a:r>
          </a:p>
          <a:p>
            <a:endParaRPr lang="es-419" sz="1400" dirty="0" smtClean="0"/>
          </a:p>
          <a:p>
            <a:r>
              <a:rPr lang="es-419" sz="1400" dirty="0" smtClean="0"/>
              <a:t>_____________________________________________________________________________</a:t>
            </a:r>
            <a:endParaRPr lang="es-419" sz="1400" dirty="0"/>
          </a:p>
        </p:txBody>
      </p:sp>
      <p:sp>
        <p:nvSpPr>
          <p:cNvPr id="8" name="TextBox 7"/>
          <p:cNvSpPr txBox="1"/>
          <p:nvPr/>
        </p:nvSpPr>
        <p:spPr>
          <a:xfrm>
            <a:off x="216199" y="290457"/>
            <a:ext cx="1993601" cy="349098"/>
          </a:xfrm>
          <a:prstGeom prst="rect">
            <a:avLst/>
          </a:prstGeom>
          <a:solidFill>
            <a:schemeClr val="bg2">
              <a:lumMod val="90000"/>
            </a:schemeClr>
          </a:solidFill>
        </p:spPr>
        <p:txBody>
          <a:bodyPr wrap="square" lIns="101881" tIns="50941" rIns="101881" bIns="50941" rtlCol="0">
            <a:spAutoFit/>
          </a:bodyPr>
          <a:lstStyle/>
          <a:p>
            <a:r>
              <a:rPr lang="es-419" sz="1600" b="1" dirty="0" smtClean="0"/>
              <a:t>Grado 5</a:t>
            </a:r>
          </a:p>
        </p:txBody>
      </p:sp>
      <p:sp>
        <p:nvSpPr>
          <p:cNvPr id="9" name="TextBox 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10" name="TextBox 9"/>
          <p:cNvSpPr txBox="1"/>
          <p:nvPr/>
        </p:nvSpPr>
        <p:spPr>
          <a:xfrm>
            <a:off x="187766" y="1006633"/>
            <a:ext cx="6908800" cy="331078"/>
          </a:xfrm>
          <a:prstGeom prst="rect">
            <a:avLst/>
          </a:prstGeom>
          <a:noFill/>
        </p:spPr>
        <p:txBody>
          <a:bodyPr wrap="square" lIns="99276" tIns="49638" rIns="99276" bIns="49638" rtlCol="0">
            <a:spAutoFit/>
          </a:bodyPr>
          <a:lstStyle/>
          <a:p>
            <a:r>
              <a:rPr lang="es-419" sz="1500" dirty="0" smtClean="0"/>
              <a:t>Nombre_________________     Pasaje _____________ Idea principal ______________</a:t>
            </a:r>
            <a:endParaRPr lang="es-419" sz="1500" dirty="0"/>
          </a:p>
        </p:txBody>
      </p:sp>
      <p:graphicFrame>
        <p:nvGraphicFramePr>
          <p:cNvPr id="11" name="Table 10"/>
          <p:cNvGraphicFramePr>
            <a:graphicFrameLocks noGrp="1"/>
          </p:cNvGraphicFramePr>
          <p:nvPr>
            <p:extLst/>
          </p:nvPr>
        </p:nvGraphicFramePr>
        <p:xfrm>
          <a:off x="2209801" y="162938"/>
          <a:ext cx="5354322" cy="601982"/>
        </p:xfrm>
        <a:graphic>
          <a:graphicData uri="http://schemas.openxmlformats.org/drawingml/2006/table">
            <a:tbl>
              <a:tblPr firstRow="1" bandRow="1">
                <a:tableStyleId>{5940675A-B579-460E-94D1-54222C63F5DA}</a:tableStyleId>
              </a:tblPr>
              <a:tblGrid>
                <a:gridCol w="544773"/>
                <a:gridCol w="933892"/>
                <a:gridCol w="836612"/>
                <a:gridCol w="700421"/>
                <a:gridCol w="797700"/>
                <a:gridCol w="778244"/>
                <a:gridCol w="762680"/>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7" name="Slide Number Placeholder 1"/>
          <p:cNvSpPr>
            <a:spLocks noGrp="1"/>
          </p:cNvSpPr>
          <p:nvPr>
            <p:ph type="sldNum" sz="quarter" idx="12"/>
          </p:nvPr>
        </p:nvSpPr>
        <p:spPr>
          <a:xfrm>
            <a:off x="5776721" y="9607261"/>
            <a:ext cx="1813560" cy="535517"/>
          </a:xfrm>
        </p:spPr>
        <p:txBody>
          <a:bodyPr/>
          <a:lstStyle/>
          <a:p>
            <a:r>
              <a:rPr lang="en-US" dirty="0" smtClean="0"/>
              <a:t>12</a:t>
            </a:r>
            <a:endParaRPr lang="en-US" dirty="0"/>
          </a:p>
        </p:txBody>
      </p:sp>
    </p:spTree>
    <p:extLst>
      <p:ext uri="{BB962C8B-B14F-4D97-AF65-F5344CB8AC3E}">
        <p14:creationId xmlns:p14="http://schemas.microsoft.com/office/powerpoint/2010/main" val="42258098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12482</TotalTime>
  <Words>12465</Words>
  <Application>Microsoft Office PowerPoint</Application>
  <PresentationFormat>Custom</PresentationFormat>
  <Paragraphs>1530</Paragraphs>
  <Slides>40</Slides>
  <Notes>8</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40</vt:i4>
      </vt:variant>
    </vt:vector>
  </HeadingPairs>
  <TitlesOfParts>
    <vt:vector size="58" baseType="lpstr">
      <vt:lpstr>Arial</vt:lpstr>
      <vt:lpstr>Bookman Old Style</vt:lpstr>
      <vt:lpstr>Cabin</vt:lpstr>
      <vt:lpstr>Calibri</vt:lpstr>
      <vt:lpstr>Comic Sans MS</vt:lpstr>
      <vt:lpstr>Dancing Script</vt:lpstr>
      <vt:lpstr>Franklin Gothic Book</vt:lpstr>
      <vt:lpstr>Gill Sans MT</vt:lpstr>
      <vt:lpstr>GillSansMT</vt:lpstr>
      <vt:lpstr>Helvetica</vt:lpstr>
      <vt:lpstr>Lucida Handwriting</vt:lpstr>
      <vt:lpstr>Times New Roman</vt:lpstr>
      <vt:lpstr>Verdana</vt:lpstr>
      <vt:lpstr>Wingdings</vt:lpstr>
      <vt:lpstr>Wingdings 2</vt:lpstr>
      <vt:lpstr>Office Theme</vt:lpstr>
      <vt:lpstr>2_Solstice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864</cp:revision>
  <cp:lastPrinted>2016-06-09T19:54:10Z</cp:lastPrinted>
  <dcterms:created xsi:type="dcterms:W3CDTF">2013-06-13T16:49:22Z</dcterms:created>
  <dcterms:modified xsi:type="dcterms:W3CDTF">2016-06-15T19:38:55Z</dcterms:modified>
</cp:coreProperties>
</file>