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 id="2147483684" r:id="rId2"/>
    <p:sldMasterId id="2147483696" r:id="rId3"/>
  </p:sldMasterIdLst>
  <p:notesMasterIdLst>
    <p:notesMasterId r:id="rId47"/>
  </p:notesMasterIdLst>
  <p:handoutMasterIdLst>
    <p:handoutMasterId r:id="rId48"/>
  </p:handoutMasterIdLst>
  <p:sldIdLst>
    <p:sldId id="435" r:id="rId4"/>
    <p:sldId id="483" r:id="rId5"/>
    <p:sldId id="477" r:id="rId6"/>
    <p:sldId id="496" r:id="rId7"/>
    <p:sldId id="497" r:id="rId8"/>
    <p:sldId id="498" r:id="rId9"/>
    <p:sldId id="499" r:id="rId10"/>
    <p:sldId id="495" r:id="rId11"/>
    <p:sldId id="494" r:id="rId12"/>
    <p:sldId id="493" r:id="rId13"/>
    <p:sldId id="488" r:id="rId14"/>
    <p:sldId id="489" r:id="rId15"/>
    <p:sldId id="490" r:id="rId16"/>
    <p:sldId id="491" r:id="rId17"/>
    <p:sldId id="492" r:id="rId18"/>
    <p:sldId id="446" r:id="rId19"/>
    <p:sldId id="472" r:id="rId20"/>
    <p:sldId id="487" r:id="rId21"/>
    <p:sldId id="486" r:id="rId22"/>
    <p:sldId id="485" r:id="rId23"/>
    <p:sldId id="451" r:id="rId24"/>
    <p:sldId id="452" r:id="rId25"/>
    <p:sldId id="453" r:id="rId26"/>
    <p:sldId id="454" r:id="rId27"/>
    <p:sldId id="455" r:id="rId28"/>
    <p:sldId id="456" r:id="rId29"/>
    <p:sldId id="457" r:id="rId30"/>
    <p:sldId id="458" r:id="rId31"/>
    <p:sldId id="459" r:id="rId32"/>
    <p:sldId id="460" r:id="rId33"/>
    <p:sldId id="461" r:id="rId34"/>
    <p:sldId id="414" r:id="rId35"/>
    <p:sldId id="463" r:id="rId36"/>
    <p:sldId id="464" r:id="rId37"/>
    <p:sldId id="465" r:id="rId38"/>
    <p:sldId id="466" r:id="rId39"/>
    <p:sldId id="467" r:id="rId40"/>
    <p:sldId id="468" r:id="rId41"/>
    <p:sldId id="337" r:id="rId42"/>
    <p:sldId id="338" r:id="rId43"/>
    <p:sldId id="478" r:id="rId44"/>
    <p:sldId id="469" r:id="rId45"/>
    <p:sldId id="480" r:id="rId46"/>
  </p:sldIdLst>
  <p:sldSz cx="7772400" cy="10058400"/>
  <p:notesSz cx="7010400" cy="92964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E2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89" autoAdjust="0"/>
    <p:restoredTop sz="96552" autoAdjust="0"/>
  </p:normalViewPr>
  <p:slideViewPr>
    <p:cSldViewPr>
      <p:cViewPr varScale="1">
        <p:scale>
          <a:sx n="73" d="100"/>
          <a:sy n="73" d="100"/>
        </p:scale>
        <p:origin x="1974" y="66"/>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handoutMaster" Target="handoutMasters/handoutMaster1.xml"/><Relationship Id="rId8" Type="http://schemas.openxmlformats.org/officeDocument/2006/relationships/slide" Target="slides/slide5.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D8AC243-2C43-47CC-A60B-2E30E6039590}" type="datetimeFigureOut">
              <a:rPr lang="en-US" smtClean="0"/>
              <a:t>6/6/2016</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9DBCAEC8-9CF4-4086-A693-2B6A55A793B7}" type="slidenum">
              <a:rPr lang="en-US" smtClean="0"/>
              <a:t>‹#›</a:t>
            </a:fld>
            <a:endParaRPr lang="en-US"/>
          </a:p>
        </p:txBody>
      </p:sp>
    </p:spTree>
    <p:extLst>
      <p:ext uri="{BB962C8B-B14F-4D97-AF65-F5344CB8AC3E}">
        <p14:creationId xmlns:p14="http://schemas.microsoft.com/office/powerpoint/2010/main" val="24257600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D37F6B2-B980-42B2-B863-62AB0BA18E5D}" type="datetimeFigureOut">
              <a:rPr lang="en-US" smtClean="0"/>
              <a:t>6/6/2016</a:t>
            </a:fld>
            <a:endParaRPr lang="en-US" dirty="0"/>
          </a:p>
        </p:txBody>
      </p:sp>
      <p:sp>
        <p:nvSpPr>
          <p:cNvPr id="4" name="Slide Image Placeholder 3"/>
          <p:cNvSpPr>
            <a:spLocks noGrp="1" noRot="1" noChangeAspect="1"/>
          </p:cNvSpPr>
          <p:nvPr>
            <p:ph type="sldImg" idx="2"/>
          </p:nvPr>
        </p:nvSpPr>
        <p:spPr>
          <a:xfrm>
            <a:off x="2159000" y="696913"/>
            <a:ext cx="26924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1CEBE1F-24ED-42D9-B1FA-96E2AD20C1E2}" type="slidenum">
              <a:rPr lang="en-US" smtClean="0"/>
              <a:t>‹#›</a:t>
            </a:fld>
            <a:endParaRPr lang="en-US" dirty="0"/>
          </a:p>
        </p:txBody>
      </p:sp>
    </p:spTree>
    <p:extLst>
      <p:ext uri="{BB962C8B-B14F-4D97-AF65-F5344CB8AC3E}">
        <p14:creationId xmlns:p14="http://schemas.microsoft.com/office/powerpoint/2010/main" val="847985487"/>
      </p:ext>
    </p:extLst>
  </p:cSld>
  <p:clrMap bg1="lt1" tx1="dk1" bg2="lt2" tx2="dk2" accent1="accent1" accent2="accent2" accent3="accent3" accent4="accent4" accent5="accent5" accent6="accent6" hlink="hlink" folHlink="folHlink"/>
  <p:hf hdr="0" ftr="0" dt="0"/>
  <p:notesStyle>
    <a:lvl1pPr marL="0" algn="l" defTabSz="1018824" rtl="0" eaLnBrk="1" latinLnBrk="0" hangingPunct="1">
      <a:defRPr sz="1300" kern="1200">
        <a:solidFill>
          <a:schemeClr val="tx1"/>
        </a:solidFill>
        <a:latin typeface="+mn-lt"/>
        <a:ea typeface="+mn-ea"/>
        <a:cs typeface="+mn-cs"/>
      </a:defRPr>
    </a:lvl1pPr>
    <a:lvl2pPr marL="509412" algn="l" defTabSz="1018824" rtl="0" eaLnBrk="1" latinLnBrk="0" hangingPunct="1">
      <a:defRPr sz="1300" kern="1200">
        <a:solidFill>
          <a:schemeClr val="tx1"/>
        </a:solidFill>
        <a:latin typeface="+mn-lt"/>
        <a:ea typeface="+mn-ea"/>
        <a:cs typeface="+mn-cs"/>
      </a:defRPr>
    </a:lvl2pPr>
    <a:lvl3pPr marL="1018824" algn="l" defTabSz="1018824" rtl="0" eaLnBrk="1" latinLnBrk="0" hangingPunct="1">
      <a:defRPr sz="1300" kern="1200">
        <a:solidFill>
          <a:schemeClr val="tx1"/>
        </a:solidFill>
        <a:latin typeface="+mn-lt"/>
        <a:ea typeface="+mn-ea"/>
        <a:cs typeface="+mn-cs"/>
      </a:defRPr>
    </a:lvl3pPr>
    <a:lvl4pPr marL="1528237" algn="l" defTabSz="1018824" rtl="0" eaLnBrk="1" latinLnBrk="0" hangingPunct="1">
      <a:defRPr sz="1300" kern="1200">
        <a:solidFill>
          <a:schemeClr val="tx1"/>
        </a:solidFill>
        <a:latin typeface="+mn-lt"/>
        <a:ea typeface="+mn-ea"/>
        <a:cs typeface="+mn-cs"/>
      </a:defRPr>
    </a:lvl4pPr>
    <a:lvl5pPr marL="2037649" algn="l" defTabSz="1018824" rtl="0" eaLnBrk="1" latinLnBrk="0" hangingPunct="1">
      <a:defRPr sz="1300" kern="1200">
        <a:solidFill>
          <a:schemeClr val="tx1"/>
        </a:solidFill>
        <a:latin typeface="+mn-lt"/>
        <a:ea typeface="+mn-ea"/>
        <a:cs typeface="+mn-cs"/>
      </a:defRPr>
    </a:lvl5pPr>
    <a:lvl6pPr marL="2547061" algn="l" defTabSz="1018824" rtl="0" eaLnBrk="1" latinLnBrk="0" hangingPunct="1">
      <a:defRPr sz="1300" kern="1200">
        <a:solidFill>
          <a:schemeClr val="tx1"/>
        </a:solidFill>
        <a:latin typeface="+mn-lt"/>
        <a:ea typeface="+mn-ea"/>
        <a:cs typeface="+mn-cs"/>
      </a:defRPr>
    </a:lvl6pPr>
    <a:lvl7pPr marL="3056473" algn="l" defTabSz="1018824" rtl="0" eaLnBrk="1" latinLnBrk="0" hangingPunct="1">
      <a:defRPr sz="1300" kern="1200">
        <a:solidFill>
          <a:schemeClr val="tx1"/>
        </a:solidFill>
        <a:latin typeface="+mn-lt"/>
        <a:ea typeface="+mn-ea"/>
        <a:cs typeface="+mn-cs"/>
      </a:defRPr>
    </a:lvl7pPr>
    <a:lvl8pPr marL="3565886" algn="l" defTabSz="1018824" rtl="0" eaLnBrk="1" latinLnBrk="0" hangingPunct="1">
      <a:defRPr sz="1300" kern="1200">
        <a:solidFill>
          <a:schemeClr val="tx1"/>
        </a:solidFill>
        <a:latin typeface="+mn-lt"/>
        <a:ea typeface="+mn-ea"/>
        <a:cs typeface="+mn-cs"/>
      </a:defRPr>
    </a:lvl8pPr>
    <a:lvl9pPr marL="4075298" algn="l" defTabSz="101882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CEBE1F-24ED-42D9-B1FA-96E2AD20C1E2}" type="slidenum">
              <a:rPr lang="en-US" smtClean="0"/>
              <a:t>1</a:t>
            </a:fld>
            <a:endParaRPr lang="en-US" dirty="0"/>
          </a:p>
        </p:txBody>
      </p:sp>
    </p:spTree>
    <p:extLst>
      <p:ext uri="{BB962C8B-B14F-4D97-AF65-F5344CB8AC3E}">
        <p14:creationId xmlns:p14="http://schemas.microsoft.com/office/powerpoint/2010/main" val="36233049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CEBE1F-24ED-42D9-B1FA-96E2AD20C1E2}" type="slidenum">
              <a:rPr lang="en-US" smtClean="0"/>
              <a:t>33</a:t>
            </a:fld>
            <a:endParaRPr lang="en-US" dirty="0"/>
          </a:p>
        </p:txBody>
      </p:sp>
    </p:spTree>
    <p:extLst>
      <p:ext uri="{BB962C8B-B14F-4D97-AF65-F5344CB8AC3E}">
        <p14:creationId xmlns:p14="http://schemas.microsoft.com/office/powerpoint/2010/main" val="18885407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42</a:t>
            </a:fld>
            <a:endParaRPr lang="en-US" dirty="0"/>
          </a:p>
        </p:txBody>
      </p:sp>
    </p:spTree>
    <p:extLst>
      <p:ext uri="{BB962C8B-B14F-4D97-AF65-F5344CB8AC3E}">
        <p14:creationId xmlns:p14="http://schemas.microsoft.com/office/powerpoint/2010/main" val="2519577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Shape 349"/>
          <p:cNvSpPr txBox="1">
            <a:spLocks noGrp="1"/>
          </p:cNvSpPr>
          <p:nvPr>
            <p:ph type="body" idx="1"/>
          </p:nvPr>
        </p:nvSpPr>
        <p:spPr>
          <a:xfrm>
            <a:off x="716618" y="4489386"/>
            <a:ext cx="5732948" cy="4253102"/>
          </a:xfrm>
          <a:prstGeom prst="rect">
            <a:avLst/>
          </a:prstGeom>
        </p:spPr>
        <p:txBody>
          <a:bodyPr lIns="93162" tIns="93162" rIns="93162" bIns="93162" anchor="t" anchorCtr="0">
            <a:noAutofit/>
          </a:bodyPr>
          <a:lstStyle/>
          <a:p>
            <a:endParaRPr/>
          </a:p>
        </p:txBody>
      </p:sp>
      <p:sp>
        <p:nvSpPr>
          <p:cNvPr id="350" name="Shape 350"/>
          <p:cNvSpPr>
            <a:spLocks noGrp="1" noRot="1" noChangeAspect="1"/>
          </p:cNvSpPr>
          <p:nvPr>
            <p:ph type="sldImg" idx="2"/>
          </p:nvPr>
        </p:nvSpPr>
        <p:spPr>
          <a:xfrm>
            <a:off x="2212975" y="708025"/>
            <a:ext cx="2740025" cy="3544888"/>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789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CEBE1F-24ED-42D9-B1FA-96E2AD20C1E2}" type="slidenum">
              <a:rPr lang="en-US" smtClean="0"/>
              <a:t>3</a:t>
            </a:fld>
            <a:endParaRPr lang="en-US" dirty="0"/>
          </a:p>
        </p:txBody>
      </p:sp>
    </p:spTree>
    <p:extLst>
      <p:ext uri="{BB962C8B-B14F-4D97-AF65-F5344CB8AC3E}">
        <p14:creationId xmlns:p14="http://schemas.microsoft.com/office/powerpoint/2010/main" val="21019398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CEBE1F-24ED-42D9-B1FA-96E2AD20C1E2}" type="slidenum">
              <a:rPr lang="en-US" smtClean="0"/>
              <a:t>4</a:t>
            </a:fld>
            <a:endParaRPr lang="en-US" dirty="0"/>
          </a:p>
        </p:txBody>
      </p:sp>
    </p:spTree>
    <p:extLst>
      <p:ext uri="{BB962C8B-B14F-4D97-AF65-F5344CB8AC3E}">
        <p14:creationId xmlns:p14="http://schemas.microsoft.com/office/powerpoint/2010/main" val="7847512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CEBE1F-24ED-42D9-B1FA-96E2AD20C1E2}" type="slidenum">
              <a:rPr lang="en-US" smtClean="0"/>
              <a:t>5</a:t>
            </a:fld>
            <a:endParaRPr lang="en-US" dirty="0"/>
          </a:p>
        </p:txBody>
      </p:sp>
    </p:spTree>
    <p:extLst>
      <p:ext uri="{BB962C8B-B14F-4D97-AF65-F5344CB8AC3E}">
        <p14:creationId xmlns:p14="http://schemas.microsoft.com/office/powerpoint/2010/main" val="33284759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419"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8</a:t>
            </a:fld>
            <a:endParaRPr lang="en-US" dirty="0"/>
          </a:p>
        </p:txBody>
      </p:sp>
    </p:spTree>
    <p:extLst>
      <p:ext uri="{BB962C8B-B14F-4D97-AF65-F5344CB8AC3E}">
        <p14:creationId xmlns:p14="http://schemas.microsoft.com/office/powerpoint/2010/main" val="25266095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
        <p:nvSpPr>
          <p:cNvPr id="121" name="Shape 121"/>
          <p:cNvSpPr>
            <a:spLocks noGrp="1" noRot="1" noChangeAspect="1"/>
          </p:cNvSpPr>
          <p:nvPr>
            <p:ph type="sldImg" idx="2"/>
          </p:nvPr>
        </p:nvSpPr>
        <p:spPr>
          <a:xfrm>
            <a:off x="2159000" y="696913"/>
            <a:ext cx="26924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6755809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CEBE1F-24ED-42D9-B1FA-96E2AD20C1E2}" type="slidenum">
              <a:rPr lang="en-US" smtClean="0"/>
              <a:t>19</a:t>
            </a:fld>
            <a:endParaRPr lang="en-US" dirty="0"/>
          </a:p>
        </p:txBody>
      </p:sp>
    </p:spTree>
    <p:extLst>
      <p:ext uri="{BB962C8B-B14F-4D97-AF65-F5344CB8AC3E}">
        <p14:creationId xmlns:p14="http://schemas.microsoft.com/office/powerpoint/2010/main" val="4608343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CEBE1F-24ED-42D9-B1FA-96E2AD20C1E2}" type="slidenum">
              <a:rPr lang="en-US" smtClean="0"/>
              <a:t>26</a:t>
            </a:fld>
            <a:endParaRPr lang="en-US" dirty="0"/>
          </a:p>
        </p:txBody>
      </p:sp>
    </p:spTree>
    <p:extLst>
      <p:ext uri="{BB962C8B-B14F-4D97-AF65-F5344CB8AC3E}">
        <p14:creationId xmlns:p14="http://schemas.microsoft.com/office/powerpoint/2010/main" val="835437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30"/>
            <a:ext cx="6606540" cy="21560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1D4B40-D9FB-474E-9BB5-197815531CDF}" type="datetime1">
              <a:rPr lang="en-US" smtClean="0"/>
              <a:t>6/6/2016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1599757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71DBEF-3C4E-49A4-B2F3-D68100D4C339}" type="datetime1">
              <a:rPr lang="en-US" smtClean="0"/>
              <a:t>6/6/2016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3304070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6"/>
            <a:ext cx="1311593"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9" y="537846"/>
            <a:ext cx="3805238"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985336-1B10-49DE-A9A0-A943A9960738}" type="datetime1">
              <a:rPr lang="en-US" smtClean="0"/>
              <a:t>6/6/2016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3540004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217676" y="527850"/>
            <a:ext cx="6295644" cy="2159203"/>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217676" y="2713427"/>
            <a:ext cx="6295644" cy="257048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A6D76B59-954A-4B1D-B829-B24985B1080F}" type="datetime1">
              <a:rPr lang="en-US" smtClean="0"/>
              <a:t>6/6/2016</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AF8359E8-5B63-4AE7-A26F-FE183B9DDE83}" type="slidenum">
              <a:rPr lang="en-US" smtClean="0"/>
              <a:t>‹#›</a:t>
            </a:fld>
            <a:endParaRPr lang="en-US" dirty="0"/>
          </a:p>
        </p:txBody>
      </p:sp>
      <p:sp>
        <p:nvSpPr>
          <p:cNvPr id="8" name="Oval 7"/>
          <p:cNvSpPr/>
          <p:nvPr/>
        </p:nvSpPr>
        <p:spPr>
          <a:xfrm>
            <a:off x="783218" y="2073576"/>
            <a:ext cx="178765" cy="308458"/>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983600" y="1972690"/>
            <a:ext cx="54407" cy="9387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11" name="Shape 112"/>
          <p:cNvSpPr/>
          <p:nvPr userDrawn="1"/>
        </p:nvSpPr>
        <p:spPr>
          <a:xfrm>
            <a:off x="3627120" y="9825728"/>
            <a:ext cx="3886200" cy="241824"/>
          </a:xfrm>
          <a:prstGeom prst="rect">
            <a:avLst/>
          </a:prstGeom>
          <a:noFill/>
          <a:ln>
            <a:noFill/>
          </a:ln>
        </p:spPr>
        <p:txBody>
          <a:bodyPr lIns="96375" tIns="48175" rIns="96375" bIns="48175" anchor="t" anchorCtr="0">
            <a:noAutofit/>
          </a:bodyPr>
          <a:lstStyle/>
          <a:p>
            <a:pPr marL="0" marR="0" lvl="0" indent="0" algn="l" rtl="0">
              <a:spcBef>
                <a:spcPts val="0"/>
              </a:spcBef>
              <a:buSzPct val="25000"/>
              <a:buNone/>
            </a:pPr>
            <a:r>
              <a:rPr lang="en-US" sz="900" dirty="0">
                <a:solidFill>
                  <a:srgbClr val="000000"/>
                </a:solidFill>
                <a:latin typeface="Calibri"/>
                <a:ea typeface="Calibri"/>
                <a:cs typeface="Calibri"/>
                <a:sym typeface="Calibri"/>
              </a:rPr>
              <a:t>Rev. Control:  07/06/2015 HSD – OSP and Susan Richmond</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9F25860-F24D-4F30-ADAA-A7D09447A105}" type="datetime1">
              <a:rPr lang="en-US" smtClean="0"/>
              <a:t>6/6/2016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940457" y="-79"/>
            <a:ext cx="5829300" cy="10058479"/>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191633" y="3813810"/>
            <a:ext cx="5440680" cy="33528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191633" y="1564640"/>
            <a:ext cx="5440680" cy="221424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18FB4CC-0FEF-4780-AA8A-2F1D4F1B8969}" type="datetime1">
              <a:rPr lang="en-US" smtClean="0"/>
              <a:t>6/6/2016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dirty="0"/>
          </a:p>
        </p:txBody>
      </p:sp>
      <p:sp>
        <p:nvSpPr>
          <p:cNvPr id="10" name="Rectangle 9"/>
          <p:cNvSpPr/>
          <p:nvPr/>
        </p:nvSpPr>
        <p:spPr bwMode="invGray">
          <a:xfrm>
            <a:off x="1943100" y="0"/>
            <a:ext cx="64770"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846473" y="4128162"/>
            <a:ext cx="178765" cy="308458"/>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046854" y="4027276"/>
            <a:ext cx="54407" cy="9387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20267" y="402336"/>
            <a:ext cx="6373368" cy="1676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220267" y="2235200"/>
            <a:ext cx="3108960" cy="683971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484675" y="2235200"/>
            <a:ext cx="3108960" cy="683971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6C1643D-A34F-4E21-8CBA-CF073944680C}" type="datetime1">
              <a:rPr lang="en-US" smtClean="0"/>
              <a:t>6/6/2016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7568493"/>
            <a:ext cx="6995160" cy="16764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88620" y="481474"/>
            <a:ext cx="3419856" cy="938784"/>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963924" y="481474"/>
            <a:ext cx="3419856" cy="938784"/>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8620" y="1421693"/>
            <a:ext cx="3419856" cy="603504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3963924" y="1421693"/>
            <a:ext cx="3419856" cy="603504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28BF9AD-28D4-45C4-93DF-EF4F4C5DEAA1}" type="datetime1">
              <a:rPr lang="en-US" smtClean="0"/>
              <a:t>6/6/2016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20267" y="402336"/>
            <a:ext cx="6373368" cy="16764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561475F-2B63-410B-810C-985E068A8ECA}" type="datetime1">
              <a:rPr lang="en-US" smtClean="0"/>
              <a:t>6/6/2016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862736" y="0"/>
            <a:ext cx="6909664" cy="100584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B9A6DAB5-6D5C-4130-8CA0-B0BC85A83357}" type="datetime1">
              <a:rPr lang="en-US" smtClean="0"/>
              <a:t>6/6/2016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AF8359E8-5B63-4AE7-A26F-FE183B9DDE83}" type="slidenum">
              <a:rPr lang="en-US" smtClean="0"/>
              <a:t>‹#›</a:t>
            </a:fld>
            <a:endParaRPr lang="en-US" dirty="0"/>
          </a:p>
        </p:txBody>
      </p:sp>
      <p:sp>
        <p:nvSpPr>
          <p:cNvPr id="6" name="Rectangle 5"/>
          <p:cNvSpPr/>
          <p:nvPr/>
        </p:nvSpPr>
        <p:spPr bwMode="invGray">
          <a:xfrm>
            <a:off x="862737" y="-79"/>
            <a:ext cx="62179"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317941"/>
            <a:ext cx="3238500" cy="170434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388620" y="2063547"/>
            <a:ext cx="3238500" cy="1024467"/>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88620" y="3129281"/>
            <a:ext cx="6930390" cy="5855759"/>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C8F186E-AE10-403F-9350-9530F37A740C}" type="datetime1">
              <a:rPr lang="en-US" smtClean="0"/>
              <a:t>6/6/2016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21820C-803E-48F6-A2A4-0A0C9003560F}" type="datetime1">
              <a:rPr lang="en-US" smtClean="0"/>
              <a:t>6/6/2016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
        <p:nvSpPr>
          <p:cNvPr id="8" name="Shape 112"/>
          <p:cNvSpPr/>
          <p:nvPr userDrawn="1"/>
        </p:nvSpPr>
        <p:spPr>
          <a:xfrm>
            <a:off x="3475971" y="9737257"/>
            <a:ext cx="3886200" cy="241824"/>
          </a:xfrm>
          <a:prstGeom prst="rect">
            <a:avLst/>
          </a:prstGeom>
          <a:noFill/>
          <a:ln>
            <a:noFill/>
          </a:ln>
        </p:spPr>
        <p:txBody>
          <a:bodyPr lIns="96375" tIns="48175" rIns="96375" bIns="48175" anchor="t" anchorCtr="0">
            <a:noAutofit/>
          </a:bodyPr>
          <a:lstStyle/>
          <a:p>
            <a:pPr marL="0" marR="0" lvl="0" indent="0" algn="l" rtl="0">
              <a:spcBef>
                <a:spcPts val="0"/>
              </a:spcBef>
              <a:buSzPct val="25000"/>
              <a:buNone/>
            </a:pPr>
            <a:r>
              <a:rPr lang="en-US" sz="900" dirty="0">
                <a:solidFill>
                  <a:srgbClr val="000000"/>
                </a:solidFill>
                <a:latin typeface="Calibri"/>
                <a:ea typeface="Calibri"/>
                <a:cs typeface="Calibri"/>
                <a:sym typeface="Calibri"/>
              </a:rPr>
              <a:t>Rev. Control:  07/06/2015 HSD – OSP and Susan Richmond</a:t>
            </a:r>
          </a:p>
        </p:txBody>
      </p:sp>
    </p:spTree>
    <p:extLst>
      <p:ext uri="{BB962C8B-B14F-4D97-AF65-F5344CB8AC3E}">
        <p14:creationId xmlns:p14="http://schemas.microsoft.com/office/powerpoint/2010/main" val="26025754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03862" y="1564640"/>
            <a:ext cx="2331720" cy="290576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48425415-619E-4637-95FE-DAD3748C697E}" type="datetime1">
              <a:rPr lang="en-US" smtClean="0"/>
              <a:t>6/6/2016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AF8359E8-5B63-4AE7-A26F-FE183B9DDE83}" type="slidenum">
              <a:rPr lang="en-US" smtClean="0"/>
              <a:t>‹#›</a:t>
            </a:fld>
            <a:endParaRPr lang="en-US" dirty="0"/>
          </a:p>
        </p:txBody>
      </p:sp>
      <p:sp>
        <p:nvSpPr>
          <p:cNvPr id="8" name="Rectangle 7"/>
          <p:cNvSpPr/>
          <p:nvPr/>
        </p:nvSpPr>
        <p:spPr>
          <a:xfrm>
            <a:off x="647700" y="1564640"/>
            <a:ext cx="3886200" cy="67056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712470" y="1676405"/>
            <a:ext cx="3756660" cy="5154645"/>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37216" y="1399700"/>
            <a:ext cx="582930" cy="299655"/>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4253117" y="1373953"/>
            <a:ext cx="551840" cy="299655"/>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712470" y="7040880"/>
            <a:ext cx="3756660" cy="11176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5E4E6A3-496B-4FED-ABB5-B66A23A24102}" type="datetime1">
              <a:rPr lang="en-US" smtClean="0"/>
              <a:t>6/6/2016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29300" y="402804"/>
            <a:ext cx="1554480" cy="8582237"/>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71550" y="402806"/>
            <a:ext cx="4728210" cy="8582237"/>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8BE32D2-FE3A-4B05-8FF1-53919B2E520F}" type="datetime1">
              <a:rPr lang="en-US" smtClean="0"/>
              <a:t>6/6/2016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30"/>
            <a:ext cx="6606540" cy="21560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023E047-B38F-4C47-8301-245000B02812}" type="datetime1">
              <a:rPr lang="en-US" smtClean="0">
                <a:solidFill>
                  <a:prstClr val="black">
                    <a:tint val="75000"/>
                  </a:prstClr>
                </a:solidFill>
              </a:rPr>
              <a:t>6/6/2016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4336404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F6CC13-FCB8-462A-98B8-2BCA7D81DB00}" type="datetime1">
              <a:rPr lang="en-US" smtClean="0">
                <a:solidFill>
                  <a:prstClr val="black">
                    <a:tint val="75000"/>
                  </a:prstClr>
                </a:solidFill>
              </a:rPr>
              <a:t>6/6/2016</a:t>
            </a:fld>
            <a:endParaRPr lang="en-US" dirty="0">
              <a:solidFill>
                <a:prstClr val="black">
                  <a:tint val="75000"/>
                </a:prstClr>
              </a:solidFill>
            </a:endParaRPr>
          </a:p>
        </p:txBody>
      </p:sp>
      <p:sp>
        <p:nvSpPr>
          <p:cNvPr id="5" name="Footer Placeholder 4"/>
          <p:cNvSpPr>
            <a:spLocks noGrp="1"/>
          </p:cNvSpPr>
          <p:nvPr>
            <p:ph type="ftr" sz="quarter" idx="11"/>
          </p:nvPr>
        </p:nvSpPr>
        <p:spPr>
          <a:xfrm>
            <a:off x="2667000" y="9448800"/>
            <a:ext cx="2461260" cy="535516"/>
          </a:xfrm>
        </p:spPr>
        <p:txBody>
          <a:bodyPr/>
          <a:lstStyle>
            <a:lvl1pPr>
              <a:defRPr sz="900"/>
            </a:lvl1p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459081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5"/>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19F7BB-E6FE-4458-8D71-4BF4425B2DC8}" type="datetime1">
              <a:rPr lang="en-US" smtClean="0">
                <a:solidFill>
                  <a:prstClr val="black">
                    <a:tint val="75000"/>
                  </a:prstClr>
                </a:solidFill>
              </a:rPr>
              <a:t>6/6/2016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657274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8" y="3129282"/>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3" y="3129282"/>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F566CA-4B4A-4E35-8A83-A4C4604C5531}" type="datetime1">
              <a:rPr lang="en-US" smtClean="0">
                <a:solidFill>
                  <a:prstClr val="black">
                    <a:tint val="75000"/>
                  </a:prstClr>
                </a:solidFill>
              </a:rPr>
              <a:t>6/6/2016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647119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3"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3"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6" y="2251499"/>
            <a:ext cx="3435508"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6" y="3189817"/>
            <a:ext cx="3435508"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E3992E-3CB6-42F2-93B0-FAEDB1A37D6D}" type="datetime1">
              <a:rPr lang="en-US" smtClean="0">
                <a:solidFill>
                  <a:prstClr val="black">
                    <a:tint val="75000"/>
                  </a:prstClr>
                </a:solidFill>
              </a:rPr>
              <a:t>6/6/2016</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1283441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AF609-D145-4DB8-8104-EA85CDD0E09D}" type="datetime1">
              <a:rPr lang="en-US" smtClean="0">
                <a:solidFill>
                  <a:prstClr val="black">
                    <a:tint val="75000"/>
                  </a:prstClr>
                </a:solidFill>
              </a:rPr>
              <a:t>6/6/2016</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5881009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A9B5B2-4785-4D06-B96F-FB99D44A65C9}" type="datetime1">
              <a:rPr lang="en-US" smtClean="0">
                <a:solidFill>
                  <a:prstClr val="black">
                    <a:tint val="75000"/>
                  </a:prstClr>
                </a:solidFill>
              </a:rPr>
              <a:t>6/6/2016</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16958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5"/>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6EE8AC-62FE-4854-87FE-DDEA5A90BA21}" type="datetime1">
              <a:rPr lang="en-US" smtClean="0"/>
              <a:t>6/6/2016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21924389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4" y="400474"/>
            <a:ext cx="2557066"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6" y="400479"/>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4" y="2104819"/>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FF5199-5B3A-48D6-89E4-5520DA057714}" type="datetime1">
              <a:rPr lang="en-US" smtClean="0">
                <a:solidFill>
                  <a:prstClr val="black">
                    <a:tint val="75000"/>
                  </a:prstClr>
                </a:solidFill>
              </a:rPr>
              <a:t>6/6/2016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6682353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2"/>
            <a:ext cx="4663440" cy="831216"/>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dirty="0"/>
          </a:p>
        </p:txBody>
      </p:sp>
      <p:sp>
        <p:nvSpPr>
          <p:cNvPr id="4" name="Text Placeholder 3"/>
          <p:cNvSpPr>
            <a:spLocks noGrp="1"/>
          </p:cNvSpPr>
          <p:nvPr>
            <p:ph type="body" sz="half" idx="2"/>
          </p:nvPr>
        </p:nvSpPr>
        <p:spPr>
          <a:xfrm>
            <a:off x="1523445" y="7872098"/>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C8FB41-0F11-4A28-8050-94C7AADD90CD}" type="datetime1">
              <a:rPr lang="en-US" smtClean="0">
                <a:solidFill>
                  <a:prstClr val="black">
                    <a:tint val="75000"/>
                  </a:prstClr>
                </a:solidFill>
              </a:rPr>
              <a:t>6/6/2016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2901757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649862-6A09-4172-BE30-0BAE7EB4E6BF}" type="datetime1">
              <a:rPr lang="en-US" smtClean="0">
                <a:solidFill>
                  <a:prstClr val="black">
                    <a:tint val="75000"/>
                  </a:prstClr>
                </a:solidFill>
              </a:rPr>
              <a:t>6/6/2016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496112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6"/>
            <a:ext cx="1311593"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9" y="537846"/>
            <a:ext cx="3805238"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B2F702-349C-4EBD-B303-CEC24B52621F}" type="datetime1">
              <a:rPr lang="en-US" smtClean="0">
                <a:solidFill>
                  <a:prstClr val="black">
                    <a:tint val="75000"/>
                  </a:prstClr>
                </a:solidFill>
              </a:rPr>
              <a:t>6/6/2016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60169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8" y="3129282"/>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3" y="3129282"/>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BDC81E-96E0-4398-8A3F-9CC26B3CCEC2}" type="datetime1">
              <a:rPr lang="en-US" smtClean="0"/>
              <a:t>6/6/2016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2495185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3"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3"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6" y="2251499"/>
            <a:ext cx="3435508"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6" y="3189817"/>
            <a:ext cx="3435508"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59C757-447D-48CA-912D-65108B6D7677}" type="datetime1">
              <a:rPr lang="en-US" smtClean="0"/>
              <a:t>6/6/2016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10993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C6B80C-2931-4557-961A-A53466309D36}" type="datetime1">
              <a:rPr lang="en-US" smtClean="0"/>
              <a:t>6/6/2016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2340963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3084AA-0132-4FA1-B845-42A49AF22FA5}" type="datetime1">
              <a:rPr lang="en-US" smtClean="0"/>
              <a:t>6/6/2016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4049602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4" y="400474"/>
            <a:ext cx="2557066"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6" y="400479"/>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4" y="2104819"/>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1D6E60-1117-4BC5-894D-2BB5C45DCEA1}" type="datetime1">
              <a:rPr lang="en-US" smtClean="0"/>
              <a:t>6/6/2016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4116055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2"/>
            <a:ext cx="4663440" cy="831216"/>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dirty="0"/>
          </a:p>
        </p:txBody>
      </p:sp>
      <p:sp>
        <p:nvSpPr>
          <p:cNvPr id="4" name="Text Placeholder 3"/>
          <p:cNvSpPr>
            <a:spLocks noGrp="1"/>
          </p:cNvSpPr>
          <p:nvPr>
            <p:ph type="body" sz="half" idx="2"/>
          </p:nvPr>
        </p:nvSpPr>
        <p:spPr>
          <a:xfrm>
            <a:off x="1523445" y="7872098"/>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B339F3-CAE4-420B-ABFB-041BE5663B56}" type="datetime1">
              <a:rPr lang="en-US" smtClean="0"/>
              <a:t>6/6/2016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806499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6"/>
            <a:ext cx="6995160" cy="6638079"/>
          </a:xfrm>
          <a:prstGeom prst="rect">
            <a:avLst/>
          </a:prstGeom>
        </p:spPr>
        <p:txBody>
          <a:bodyPr vert="horz" lIns="101882" tIns="50941" rIns="101882"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53"/>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E6654FA2-FB2E-4521-B263-639BD4647298}" type="datetime1">
              <a:rPr lang="en-US" smtClean="0"/>
              <a:t>6/6/2016</a:t>
            </a:fld>
            <a:endParaRPr lang="en-US" dirty="0"/>
          </a:p>
        </p:txBody>
      </p:sp>
      <p:sp>
        <p:nvSpPr>
          <p:cNvPr id="5" name="Footer Placeholder 4"/>
          <p:cNvSpPr>
            <a:spLocks noGrp="1"/>
          </p:cNvSpPr>
          <p:nvPr>
            <p:ph type="ftr" sz="quarter" idx="3"/>
          </p:nvPr>
        </p:nvSpPr>
        <p:spPr>
          <a:xfrm>
            <a:off x="2655570" y="9322653"/>
            <a:ext cx="2461260" cy="535516"/>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570220" y="9322653"/>
            <a:ext cx="181356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AF8359E8-5B63-4AE7-A26F-FE183B9DDE83}" type="slidenum">
              <a:rPr lang="en-US" smtClean="0"/>
              <a:t>‹#›</a:t>
            </a:fld>
            <a:endParaRPr lang="en-US" dirty="0"/>
          </a:p>
        </p:txBody>
      </p:sp>
    </p:spTree>
    <p:extLst>
      <p:ext uri="{BB962C8B-B14F-4D97-AF65-F5344CB8AC3E}">
        <p14:creationId xmlns:p14="http://schemas.microsoft.com/office/powerpoint/2010/main" val="17706293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1018824"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1018824"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693538" y="-1196685"/>
            <a:ext cx="1393054" cy="2403701"/>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43494" y="30950"/>
            <a:ext cx="1446862" cy="249654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55450" y="1547446"/>
            <a:ext cx="956859" cy="1617182"/>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860942" y="-79"/>
            <a:ext cx="6911458" cy="10058479"/>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220267" y="402802"/>
            <a:ext cx="6373368" cy="16764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220267" y="2123440"/>
            <a:ext cx="6373368" cy="70408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044190" y="9248140"/>
            <a:ext cx="1813560" cy="69850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F9F9051-4D89-4D28-A338-B0B35495002E}" type="datetime1">
              <a:rPr lang="en-US" smtClean="0"/>
              <a:t>6/6/2016</a:t>
            </a:fld>
            <a:endParaRPr lang="en-US" dirty="0"/>
          </a:p>
        </p:txBody>
      </p:sp>
      <p:sp>
        <p:nvSpPr>
          <p:cNvPr id="10" name="Footer Placeholder 9"/>
          <p:cNvSpPr>
            <a:spLocks noGrp="1"/>
          </p:cNvSpPr>
          <p:nvPr>
            <p:ph type="ftr" sz="quarter" idx="3"/>
          </p:nvPr>
        </p:nvSpPr>
        <p:spPr>
          <a:xfrm>
            <a:off x="4857750" y="9248140"/>
            <a:ext cx="2461260" cy="69850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7321601" y="9248140"/>
            <a:ext cx="388620" cy="69850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F8359E8-5B63-4AE7-A26F-FE183B9DDE83}" type="slidenum">
              <a:rPr lang="en-US" smtClean="0"/>
              <a:t>‹#›</a:t>
            </a:fld>
            <a:endParaRPr lang="en-US" dirty="0"/>
          </a:p>
        </p:txBody>
      </p:sp>
      <p:sp>
        <p:nvSpPr>
          <p:cNvPr id="15" name="Rectangle 14"/>
          <p:cNvSpPr/>
          <p:nvPr/>
        </p:nvSpPr>
        <p:spPr bwMode="invGray">
          <a:xfrm>
            <a:off x="862737" y="-79"/>
            <a:ext cx="62179"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6"/>
            <a:ext cx="6995160" cy="6638079"/>
          </a:xfrm>
          <a:prstGeom prst="rect">
            <a:avLst/>
          </a:prstGeom>
        </p:spPr>
        <p:txBody>
          <a:bodyPr vert="horz" lIns="101882" tIns="50941" rIns="101882"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53"/>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B43CE89D-AB72-4F52-A19A-D06A09565150}" type="datetime1">
              <a:rPr lang="en-US" smtClean="0">
                <a:solidFill>
                  <a:prstClr val="black">
                    <a:tint val="75000"/>
                  </a:prstClr>
                </a:solidFill>
              </a:rPr>
              <a:t>6/6/2016</a:t>
            </a:fld>
            <a:endParaRPr lang="en-US" dirty="0">
              <a:solidFill>
                <a:prstClr val="black">
                  <a:tint val="75000"/>
                </a:prstClr>
              </a:solidFill>
            </a:endParaRPr>
          </a:p>
        </p:txBody>
      </p:sp>
      <p:sp>
        <p:nvSpPr>
          <p:cNvPr id="5" name="Footer Placeholder 4"/>
          <p:cNvSpPr>
            <a:spLocks noGrp="1"/>
          </p:cNvSpPr>
          <p:nvPr>
            <p:ph type="ftr" sz="quarter" idx="3"/>
          </p:nvPr>
        </p:nvSpPr>
        <p:spPr>
          <a:xfrm>
            <a:off x="2655570" y="9322653"/>
            <a:ext cx="2461260" cy="535516"/>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5570220" y="9322653"/>
            <a:ext cx="181356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
        <p:nvSpPr>
          <p:cNvPr id="8" name="Shape 112"/>
          <p:cNvSpPr/>
          <p:nvPr userDrawn="1"/>
        </p:nvSpPr>
        <p:spPr>
          <a:xfrm>
            <a:off x="3627120" y="9825728"/>
            <a:ext cx="3886200" cy="241824"/>
          </a:xfrm>
          <a:prstGeom prst="rect">
            <a:avLst/>
          </a:prstGeom>
          <a:noFill/>
          <a:ln>
            <a:noFill/>
          </a:ln>
        </p:spPr>
        <p:txBody>
          <a:bodyPr lIns="96375" tIns="48175" rIns="96375" bIns="48175" anchor="t" anchorCtr="0">
            <a:noAutofit/>
          </a:bodyPr>
          <a:lstStyle/>
          <a:p>
            <a:pPr marL="0" marR="0" lvl="0" indent="0" algn="l" rtl="0">
              <a:spcBef>
                <a:spcPts val="0"/>
              </a:spcBef>
              <a:buSzPct val="25000"/>
              <a:buNone/>
            </a:pPr>
            <a:r>
              <a:rPr lang="en-US" sz="900" dirty="0">
                <a:solidFill>
                  <a:srgbClr val="000000"/>
                </a:solidFill>
                <a:latin typeface="Calibri"/>
                <a:ea typeface="Calibri"/>
                <a:cs typeface="Calibri"/>
                <a:sym typeface="Calibri"/>
              </a:rPr>
              <a:t>Rev. Control:  07/06/2015 HSD – OSP and Susan Richmond</a:t>
            </a:r>
          </a:p>
        </p:txBody>
      </p:sp>
    </p:spTree>
    <p:extLst>
      <p:ext uri="{BB962C8B-B14F-4D97-AF65-F5344CB8AC3E}">
        <p14:creationId xmlns:p14="http://schemas.microsoft.com/office/powerpoint/2010/main" val="90200920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1018824"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1018824"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3" Type="http://schemas.openxmlformats.org/officeDocument/2006/relationships/hyperlink" Target="http://www.hsd.k12.or.us/Departments/PrintShop/WebSubmissionForms.asp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www.livebinders.com/play/play?id=774846"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p:cNvGrpSpPr/>
          <p:nvPr/>
        </p:nvGrpSpPr>
        <p:grpSpPr>
          <a:xfrm>
            <a:off x="546408" y="602865"/>
            <a:ext cx="2565213" cy="2522048"/>
            <a:chOff x="4777414" y="173646"/>
            <a:chExt cx="2130280" cy="2188554"/>
          </a:xfrm>
        </p:grpSpPr>
        <p:sp>
          <p:nvSpPr>
            <p:cNvPr id="31" name="Parallelogram 30"/>
            <p:cNvSpPr/>
            <p:nvPr/>
          </p:nvSpPr>
          <p:spPr>
            <a:xfrm rot="1114965" flipH="1">
              <a:off x="4777414" y="557751"/>
              <a:ext cx="2130280" cy="1688521"/>
            </a:xfrm>
            <a:prstGeom prst="parallelogram">
              <a:avLst/>
            </a:prstGeom>
            <a:solidFill>
              <a:srgbClr val="F79646">
                <a:lumMod val="75000"/>
              </a:srgbClr>
            </a:solidFill>
            <a:ln w="25400" cap="flat" cmpd="sng" algn="ctr">
              <a:noFill/>
              <a:prstDash val="solid"/>
            </a:ln>
            <a:effectLst/>
          </p:spPr>
          <p:txBody>
            <a:bodyPr rtlCol="0" anchor="ctr"/>
            <a:lstStyle/>
            <a:p>
              <a:pPr algn="ctr" defTabSz="1135157">
                <a:defRPr/>
              </a:pPr>
              <a:endParaRPr lang="en-US" sz="2200" kern="0" dirty="0">
                <a:solidFill>
                  <a:prstClr val="white"/>
                </a:solidFill>
                <a:latin typeface="Calibri"/>
              </a:endParaRPr>
            </a:p>
          </p:txBody>
        </p:sp>
        <p:sp>
          <p:nvSpPr>
            <p:cNvPr id="32" name="Parallelogram 31"/>
            <p:cNvSpPr/>
            <p:nvPr/>
          </p:nvSpPr>
          <p:spPr>
            <a:xfrm>
              <a:off x="5029200" y="694562"/>
              <a:ext cx="1676400" cy="1439038"/>
            </a:xfrm>
            <a:prstGeom prst="parallelogram">
              <a:avLst/>
            </a:prstGeom>
            <a:solidFill>
              <a:srgbClr val="FFFFBD"/>
            </a:solidFill>
            <a:ln w="25400" cap="flat" cmpd="sng" algn="ctr">
              <a:noFill/>
              <a:prstDash val="solid"/>
            </a:ln>
            <a:effectLst/>
          </p:spPr>
          <p:txBody>
            <a:bodyPr rtlCol="0" anchor="ctr"/>
            <a:lstStyle/>
            <a:p>
              <a:pPr algn="ctr" defTabSz="1135157">
                <a:defRPr/>
              </a:pPr>
              <a:endParaRPr lang="en-US" sz="2200" kern="0" dirty="0">
                <a:solidFill>
                  <a:prstClr val="white"/>
                </a:solidFill>
                <a:latin typeface="Calibri"/>
              </a:endParaRPr>
            </a:p>
          </p:txBody>
        </p:sp>
        <p:sp>
          <p:nvSpPr>
            <p:cNvPr id="33" name="Rectangle 32"/>
            <p:cNvSpPr/>
            <p:nvPr/>
          </p:nvSpPr>
          <p:spPr>
            <a:xfrm>
              <a:off x="4889014" y="173646"/>
              <a:ext cx="1054587" cy="934776"/>
            </a:xfrm>
            <a:prstGeom prst="rect">
              <a:avLst/>
            </a:prstGeom>
            <a:solidFill>
              <a:srgbClr val="FFFFBD"/>
            </a:solidFill>
            <a:ln>
              <a:solidFill>
                <a:srgbClr val="F79646">
                  <a:lumMod val="75000"/>
                </a:srgbClr>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defTabSz="1135157">
                <a:defRPr/>
              </a:pPr>
              <a:r>
                <a:rPr lang="en-US" sz="6400" b="1" kern="0" dirty="0" smtClean="0">
                  <a:ln w="11430"/>
                  <a:gradFill>
                    <a:gsLst>
                      <a:gs pos="0">
                        <a:srgbClr val="F79646">
                          <a:tint val="90000"/>
                          <a:satMod val="120000"/>
                        </a:srgbClr>
                      </a:gs>
                      <a:gs pos="25000">
                        <a:srgbClr val="F79646">
                          <a:tint val="93000"/>
                          <a:satMod val="120000"/>
                        </a:srgbClr>
                      </a:gs>
                      <a:gs pos="50000">
                        <a:srgbClr val="F79646">
                          <a:shade val="89000"/>
                          <a:satMod val="110000"/>
                        </a:srgbClr>
                      </a:gs>
                      <a:gs pos="75000">
                        <a:srgbClr val="F79646">
                          <a:tint val="93000"/>
                          <a:satMod val="120000"/>
                        </a:srgbClr>
                      </a:gs>
                      <a:gs pos="100000">
                        <a:srgbClr val="F79646">
                          <a:tint val="90000"/>
                          <a:satMod val="120000"/>
                        </a:srgbClr>
                      </a:gs>
                    </a:gsLst>
                    <a:lin ang="5400000"/>
                  </a:gradFill>
                  <a:effectLst>
                    <a:outerShdw blurRad="80000" dist="40000" dir="5040000" algn="tl">
                      <a:srgbClr val="000000">
                        <a:alpha val="30000"/>
                      </a:srgbClr>
                    </a:outerShdw>
                  </a:effectLst>
                  <a:latin typeface="Calibri"/>
                </a:rPr>
                <a:t>4</a:t>
              </a:r>
              <a:r>
                <a:rPr lang="en-US" sz="6400" b="1" kern="0" baseline="30000" dirty="0" smtClean="0">
                  <a:ln w="11430"/>
                  <a:gradFill>
                    <a:gsLst>
                      <a:gs pos="0">
                        <a:srgbClr val="F79646">
                          <a:tint val="90000"/>
                          <a:satMod val="120000"/>
                        </a:srgbClr>
                      </a:gs>
                      <a:gs pos="25000">
                        <a:srgbClr val="F79646">
                          <a:tint val="93000"/>
                          <a:satMod val="120000"/>
                        </a:srgbClr>
                      </a:gs>
                      <a:gs pos="50000">
                        <a:srgbClr val="F79646">
                          <a:shade val="89000"/>
                          <a:satMod val="110000"/>
                        </a:srgbClr>
                      </a:gs>
                      <a:gs pos="75000">
                        <a:srgbClr val="F79646">
                          <a:tint val="93000"/>
                          <a:satMod val="120000"/>
                        </a:srgbClr>
                      </a:gs>
                      <a:gs pos="100000">
                        <a:srgbClr val="F79646">
                          <a:tint val="90000"/>
                          <a:satMod val="120000"/>
                        </a:srgbClr>
                      </a:gs>
                    </a:gsLst>
                    <a:lin ang="5400000"/>
                  </a:gradFill>
                  <a:effectLst>
                    <a:outerShdw blurRad="80000" dist="40000" dir="5040000" algn="tl">
                      <a:srgbClr val="000000">
                        <a:alpha val="30000"/>
                      </a:srgbClr>
                    </a:outerShdw>
                  </a:effectLst>
                  <a:latin typeface="Calibri"/>
                </a:rPr>
                <a:t>to</a:t>
              </a:r>
              <a:r>
                <a:rPr lang="en-US" sz="6400" b="1" kern="0" dirty="0" smtClean="0">
                  <a:ln w="11430"/>
                  <a:gradFill>
                    <a:gsLst>
                      <a:gs pos="0">
                        <a:srgbClr val="F79646">
                          <a:tint val="90000"/>
                          <a:satMod val="120000"/>
                        </a:srgbClr>
                      </a:gs>
                      <a:gs pos="25000">
                        <a:srgbClr val="F79646">
                          <a:tint val="93000"/>
                          <a:satMod val="120000"/>
                        </a:srgbClr>
                      </a:gs>
                      <a:gs pos="50000">
                        <a:srgbClr val="F79646">
                          <a:shade val="89000"/>
                          <a:satMod val="110000"/>
                        </a:srgbClr>
                      </a:gs>
                      <a:gs pos="75000">
                        <a:srgbClr val="F79646">
                          <a:tint val="93000"/>
                          <a:satMod val="120000"/>
                        </a:srgbClr>
                      </a:gs>
                      <a:gs pos="100000">
                        <a:srgbClr val="F79646">
                          <a:tint val="90000"/>
                          <a:satMod val="120000"/>
                        </a:srgbClr>
                      </a:gs>
                    </a:gsLst>
                    <a:lin ang="5400000"/>
                  </a:gradFill>
                  <a:effectLst>
                    <a:outerShdw blurRad="80000" dist="40000" dir="5040000" algn="tl">
                      <a:srgbClr val="000000">
                        <a:alpha val="30000"/>
                      </a:srgbClr>
                    </a:outerShdw>
                  </a:effectLst>
                  <a:latin typeface="Calibri"/>
                </a:rPr>
                <a:t> </a:t>
              </a:r>
              <a:endParaRPr lang="en-US" sz="6400" b="1" kern="0" dirty="0">
                <a:ln w="11430"/>
                <a:gradFill>
                  <a:gsLst>
                    <a:gs pos="0">
                      <a:srgbClr val="F79646">
                        <a:tint val="90000"/>
                        <a:satMod val="120000"/>
                      </a:srgbClr>
                    </a:gs>
                    <a:gs pos="25000">
                      <a:srgbClr val="F79646">
                        <a:tint val="93000"/>
                        <a:satMod val="120000"/>
                      </a:srgbClr>
                    </a:gs>
                    <a:gs pos="50000">
                      <a:srgbClr val="F79646">
                        <a:shade val="89000"/>
                        <a:satMod val="110000"/>
                      </a:srgbClr>
                    </a:gs>
                    <a:gs pos="75000">
                      <a:srgbClr val="F79646">
                        <a:tint val="93000"/>
                        <a:satMod val="120000"/>
                      </a:srgbClr>
                    </a:gs>
                    <a:gs pos="100000">
                      <a:srgbClr val="F79646">
                        <a:tint val="90000"/>
                        <a:satMod val="120000"/>
                      </a:srgbClr>
                    </a:gs>
                  </a:gsLst>
                  <a:lin ang="5400000"/>
                </a:gradFill>
                <a:effectLst>
                  <a:outerShdw blurRad="80000" dist="40000" dir="5040000" algn="tl">
                    <a:srgbClr val="000000">
                      <a:alpha val="30000"/>
                    </a:srgbClr>
                  </a:outerShdw>
                </a:effectLst>
                <a:latin typeface="Calibri"/>
              </a:endParaRPr>
            </a:p>
          </p:txBody>
        </p:sp>
        <p:pic>
          <p:nvPicPr>
            <p:cNvPr id="34" name="Picture 8" descr="C:\Documents and Settings\Owner\Local Settings\Temporary Internet Files\Content.IE5\FH6EVO2I\MP900400619[1].jpg"/>
            <p:cNvPicPr>
              <a:picLocks noChangeAspect="1" noChangeArrowheads="1"/>
            </p:cNvPicPr>
            <p:nvPr/>
          </p:nvPicPr>
          <p:blipFill>
            <a:blip r:embed="rId3" cstate="print"/>
            <a:srcRect l="12664" t="12664" r="10917"/>
            <a:stretch>
              <a:fillRect/>
            </a:stretch>
          </p:blipFill>
          <p:spPr bwMode="auto">
            <a:xfrm>
              <a:off x="5181601" y="576344"/>
              <a:ext cx="1524000" cy="1785856"/>
            </a:xfrm>
            <a:prstGeom prst="rect">
              <a:avLst/>
            </a:prstGeom>
            <a:noFill/>
            <a:effectLst>
              <a:softEdge rad="317500"/>
            </a:effectLst>
          </p:spPr>
        </p:pic>
      </p:grpSp>
      <p:graphicFrame>
        <p:nvGraphicFramePr>
          <p:cNvPr id="25" name="Table 24"/>
          <p:cNvGraphicFramePr>
            <a:graphicFrameLocks noGrp="1"/>
          </p:cNvGraphicFramePr>
          <p:nvPr>
            <p:extLst>
              <p:ext uri="{D42A27DB-BD31-4B8C-83A1-F6EECF244321}">
                <p14:modId xmlns:p14="http://schemas.microsoft.com/office/powerpoint/2010/main" val="198843722"/>
              </p:ext>
            </p:extLst>
          </p:nvPr>
        </p:nvGraphicFramePr>
        <p:xfrm>
          <a:off x="1033117" y="6441948"/>
          <a:ext cx="6282083" cy="2382012"/>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75470"/>
                <a:gridCol w="2472437"/>
                <a:gridCol w="2662626"/>
                <a:gridCol w="671550"/>
              </a:tblGrid>
              <a:tr h="284988">
                <a:tc gridSpan="4">
                  <a:txBody>
                    <a:bodyPr/>
                    <a:lstStyle/>
                    <a:p>
                      <a:pPr algn="ctr"/>
                      <a:r>
                        <a:rPr lang="es-MX" sz="1200" b="1" noProof="0" dirty="0" smtClean="0">
                          <a:solidFill>
                            <a:schemeClr val="tx1"/>
                          </a:solidFill>
                        </a:rPr>
                        <a:t>Escritura de opinión y</a:t>
                      </a:r>
                      <a:r>
                        <a:rPr lang="es-MX" sz="1200" b="1" baseline="0" noProof="0" dirty="0" smtClean="0">
                          <a:solidFill>
                            <a:schemeClr val="tx1"/>
                          </a:solidFill>
                        </a:rPr>
                        <a:t> lenguaje</a:t>
                      </a:r>
                      <a:endParaRPr lang="es-MX" sz="1200" b="1" noProof="0"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s-NI" sz="1200" b="1" noProof="0" dirty="0" smtClean="0">
                          <a:solidFill>
                            <a:schemeClr val="tx1"/>
                          </a:solidFill>
                        </a:rPr>
                        <a:t>Objetivos</a:t>
                      </a:r>
                      <a:endParaRPr lang="es-NI" sz="1200" b="1" noProof="0"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n-US" sz="1200" b="1" dirty="0" smtClean="0">
                          <a:solidFill>
                            <a:schemeClr val="tx1"/>
                          </a:solidFill>
                        </a:rPr>
                        <a:t>Estándares</a:t>
                      </a:r>
                      <a:endParaRPr lang="en-US" sz="1200" b="1" dirty="0">
                        <a:solidFill>
                          <a:schemeClr val="tx1"/>
                        </a:solidFill>
                      </a:endParaRPr>
                    </a:p>
                  </a:txBody>
                  <a:tcPr marL="103632" marR="103632" marT="50292" marB="50292">
                    <a:solidFill>
                      <a:schemeClr val="bg1"/>
                    </a:solidFill>
                  </a:tcPr>
                </a:tc>
                <a:tc>
                  <a:txBody>
                    <a:bodyPr/>
                    <a:lstStyle/>
                    <a:p>
                      <a:pPr algn="ctr"/>
                      <a:r>
                        <a:rPr lang="en-US" sz="1200" b="1" dirty="0" smtClean="0">
                          <a:solidFill>
                            <a:schemeClr val="tx1"/>
                          </a:solidFill>
                        </a:rPr>
                        <a:t>DOK</a:t>
                      </a:r>
                      <a:endParaRPr lang="en-US" sz="1200" b="1" dirty="0">
                        <a:solidFill>
                          <a:schemeClr val="tx1"/>
                        </a:solidFill>
                      </a:endParaRPr>
                    </a:p>
                  </a:txBody>
                  <a:tcPr marL="103632" marR="103632" marT="50292" marB="50292">
                    <a:solidFill>
                      <a:schemeClr val="bg1"/>
                    </a:solidFill>
                  </a:tcPr>
                </a:tc>
              </a:tr>
              <a:tr h="304800">
                <a:tc>
                  <a:txBody>
                    <a:bodyPr/>
                    <a:lstStyle/>
                    <a:p>
                      <a:r>
                        <a:rPr lang="en-US" sz="1200" b="1" dirty="0" smtClean="0">
                          <a:solidFill>
                            <a:schemeClr val="tx1"/>
                          </a:solidFill>
                        </a:rPr>
                        <a:t>1a</a:t>
                      </a:r>
                      <a:endParaRPr lang="en-US" sz="1200" b="1" dirty="0">
                        <a:solidFill>
                          <a:schemeClr val="tx1"/>
                        </a:solidFill>
                      </a:endParaRPr>
                    </a:p>
                  </a:txBody>
                  <a:tcPr marL="103632" marR="103632" marT="50292" marB="50292">
                    <a:solidFill>
                      <a:srgbClr val="FFFFCC"/>
                    </a:solidFill>
                  </a:tcPr>
                </a:tc>
                <a:tc>
                  <a:txBody>
                    <a:bodyPr/>
                    <a:lstStyle/>
                    <a:p>
                      <a:r>
                        <a:rPr lang="es-NI" sz="1200" b="1" noProof="0" dirty="0" smtClean="0">
                          <a:solidFill>
                            <a:schemeClr val="tx1"/>
                          </a:solidFill>
                        </a:rPr>
                        <a:t>Escrito</a:t>
                      </a:r>
                      <a:r>
                        <a:rPr lang="es-NI" sz="1200" b="1" baseline="0" noProof="0" dirty="0" smtClean="0">
                          <a:solidFill>
                            <a:schemeClr val="tx1"/>
                          </a:solidFill>
                        </a:rPr>
                        <a:t> breve de una opinión</a:t>
                      </a:r>
                      <a:endParaRPr lang="es-NI" sz="1200" b="1" noProof="0"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W.4.1a,</a:t>
                      </a:r>
                      <a:r>
                        <a:rPr lang="en-US" sz="1200" b="1" baseline="0" dirty="0" smtClean="0">
                          <a:solidFill>
                            <a:schemeClr val="tx1"/>
                          </a:solidFill>
                        </a:rPr>
                        <a:t> W.4.1b,  W.4.1c, W.4.1d</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3</a:t>
                      </a:r>
                      <a:endParaRPr lang="en-US" sz="1200" b="1" dirty="0">
                        <a:solidFill>
                          <a:schemeClr val="tx1"/>
                        </a:solidFill>
                      </a:endParaRPr>
                    </a:p>
                  </a:txBody>
                  <a:tcPr marL="103632" marR="103632" marT="50292" marB="50292" anchor="ctr">
                    <a:solidFill>
                      <a:srgbClr val="FFFFCC"/>
                    </a:solidFill>
                  </a:tcPr>
                </a:tc>
              </a:tr>
              <a:tr h="304800">
                <a:tc>
                  <a:txBody>
                    <a:bodyPr/>
                    <a:lstStyle/>
                    <a:p>
                      <a:r>
                        <a:rPr lang="en-US" sz="1200" b="1" dirty="0" smtClean="0">
                          <a:solidFill>
                            <a:schemeClr val="tx1"/>
                          </a:solidFill>
                        </a:rPr>
                        <a:t>1b</a:t>
                      </a:r>
                      <a:endParaRPr lang="en-US" sz="1200" b="1" dirty="0">
                        <a:solidFill>
                          <a:schemeClr val="tx1"/>
                        </a:solidFill>
                      </a:endParaRPr>
                    </a:p>
                  </a:txBody>
                  <a:tcPr marL="103632" marR="103632" marT="50292" marB="50292">
                    <a:solidFill>
                      <a:srgbClr val="FFFFCC"/>
                    </a:solidFill>
                  </a:tcPr>
                </a:tc>
                <a:tc>
                  <a:txBody>
                    <a:bodyPr/>
                    <a:lstStyle/>
                    <a:p>
                      <a:r>
                        <a:rPr lang="es-NI" sz="1200" b="1" noProof="0" dirty="0" smtClean="0">
                          <a:solidFill>
                            <a:schemeClr val="tx1"/>
                          </a:solidFill>
                        </a:rPr>
                        <a:t>Escribir</a:t>
                      </a:r>
                      <a:r>
                        <a:rPr lang="es-NI" sz="1200" b="1" baseline="0" noProof="0" dirty="0" smtClean="0">
                          <a:solidFill>
                            <a:schemeClr val="tx1"/>
                          </a:solidFill>
                        </a:rPr>
                        <a:t>-Revisar: Escrito de opinión</a:t>
                      </a:r>
                      <a:endParaRPr lang="es-NI" sz="1200" b="1" noProof="0"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W.4.1a,</a:t>
                      </a:r>
                      <a:r>
                        <a:rPr lang="en-US" sz="1200" b="1" baseline="0" dirty="0" smtClean="0">
                          <a:solidFill>
                            <a:schemeClr val="tx1"/>
                          </a:solidFill>
                        </a:rPr>
                        <a:t> W.4.1b,  W.4.1c, W.4.1d</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2</a:t>
                      </a:r>
                      <a:endParaRPr lang="en-US" sz="1200" b="1" dirty="0">
                        <a:solidFill>
                          <a:schemeClr val="tx1"/>
                        </a:solidFill>
                      </a:endParaRPr>
                    </a:p>
                  </a:txBody>
                  <a:tcPr marL="103632" marR="103632" marT="50292" marB="50292" anchor="ctr">
                    <a:solidFill>
                      <a:srgbClr val="FFFFCC"/>
                    </a:solidFill>
                  </a:tcPr>
                </a:tc>
              </a:tr>
              <a:tr h="472440">
                <a:tc>
                  <a:txBody>
                    <a:bodyPr/>
                    <a:lstStyle/>
                    <a:p>
                      <a:r>
                        <a:rPr lang="en-US" sz="1200" b="1" dirty="0" smtClean="0">
                          <a:solidFill>
                            <a:schemeClr val="tx1"/>
                          </a:solidFill>
                        </a:rPr>
                        <a:t>2</a:t>
                      </a:r>
                      <a:endParaRPr lang="en-US" sz="1200" b="1" dirty="0">
                        <a:solidFill>
                          <a:schemeClr val="tx1"/>
                        </a:solidFill>
                      </a:endParaRPr>
                    </a:p>
                  </a:txBody>
                  <a:tcPr marL="103632" marR="103632" marT="50292" marB="50292">
                    <a:solidFill>
                      <a:srgbClr val="FFFFCC"/>
                    </a:solidFill>
                  </a:tcPr>
                </a:tc>
                <a:tc>
                  <a:txBody>
                    <a:bodyPr/>
                    <a:lstStyle/>
                    <a:p>
                      <a:r>
                        <a:rPr lang="es-NI" sz="1200" b="1" noProof="0" dirty="0" smtClean="0">
                          <a:solidFill>
                            <a:schemeClr val="tx1"/>
                          </a:solidFill>
                        </a:rPr>
                        <a:t>Composición</a:t>
                      </a:r>
                      <a:r>
                        <a:rPr lang="es-NI" sz="1200" b="1" baseline="0" noProof="0" dirty="0" smtClean="0">
                          <a:solidFill>
                            <a:schemeClr val="tx1"/>
                          </a:solidFill>
                        </a:rPr>
                        <a:t> completa de una opinión</a:t>
                      </a:r>
                      <a:endParaRPr lang="es-NI" sz="1200" b="1" noProof="0" dirty="0">
                        <a:solidFill>
                          <a:schemeClr val="tx1"/>
                        </a:solidFill>
                      </a:endParaRPr>
                    </a:p>
                  </a:txBody>
                  <a:tcPr marL="103632" marR="103632" marT="50292" marB="50292">
                    <a:solidFill>
                      <a:srgbClr val="FFFFCC"/>
                    </a:solidFill>
                  </a:tcPr>
                </a:tc>
                <a:tc>
                  <a:txBody>
                    <a:bodyPr/>
                    <a:lstStyle/>
                    <a:p>
                      <a:r>
                        <a:rPr lang="pl-PL" sz="1200" b="1" dirty="0" smtClean="0">
                          <a:solidFill>
                            <a:schemeClr val="tx1"/>
                          </a:solidFill>
                        </a:rPr>
                        <a:t>W</a:t>
                      </a:r>
                      <a:r>
                        <a:rPr lang="en-US" sz="1200" b="1" dirty="0" smtClean="0">
                          <a:solidFill>
                            <a:schemeClr val="tx1"/>
                          </a:solidFill>
                        </a:rPr>
                        <a:t>.4.1</a:t>
                      </a:r>
                      <a:r>
                        <a:rPr lang="pl-PL" sz="1200" b="1" dirty="0" smtClean="0">
                          <a:solidFill>
                            <a:schemeClr val="tx1"/>
                          </a:solidFill>
                        </a:rPr>
                        <a:t>a, W</a:t>
                      </a:r>
                      <a:r>
                        <a:rPr lang="en-US" sz="1200" b="1" dirty="0" smtClean="0">
                          <a:solidFill>
                            <a:schemeClr val="tx1"/>
                          </a:solidFill>
                        </a:rPr>
                        <a:t>.4.1</a:t>
                      </a:r>
                      <a:r>
                        <a:rPr lang="pl-PL" sz="1200" b="1" dirty="0" smtClean="0">
                          <a:solidFill>
                            <a:schemeClr val="tx1"/>
                          </a:solidFill>
                        </a:rPr>
                        <a:t>b, W</a:t>
                      </a:r>
                      <a:r>
                        <a:rPr lang="en-US" sz="1200" b="1" dirty="0" smtClean="0">
                          <a:solidFill>
                            <a:schemeClr val="tx1"/>
                          </a:solidFill>
                        </a:rPr>
                        <a:t>.4.1</a:t>
                      </a:r>
                      <a:r>
                        <a:rPr lang="pl-PL" sz="1200" b="1" dirty="0" smtClean="0">
                          <a:solidFill>
                            <a:schemeClr val="tx1"/>
                          </a:solidFill>
                        </a:rPr>
                        <a:t>c, W</a:t>
                      </a:r>
                      <a:r>
                        <a:rPr lang="en-US" sz="1200" b="1" dirty="0" smtClean="0">
                          <a:solidFill>
                            <a:schemeClr val="tx1"/>
                          </a:solidFill>
                        </a:rPr>
                        <a:t>.4.1d</a:t>
                      </a:r>
                      <a:r>
                        <a:rPr lang="pl-PL" sz="1200" b="1" dirty="0" smtClean="0">
                          <a:solidFill>
                            <a:schemeClr val="tx1"/>
                          </a:solidFill>
                        </a:rPr>
                        <a:t>, W</a:t>
                      </a:r>
                      <a:r>
                        <a:rPr lang="en-US" sz="1200" b="1" dirty="0" smtClean="0">
                          <a:solidFill>
                            <a:schemeClr val="tx1"/>
                          </a:solidFill>
                        </a:rPr>
                        <a:t>.4.</a:t>
                      </a:r>
                      <a:r>
                        <a:rPr lang="pl-PL" sz="1200" b="1" dirty="0" smtClean="0">
                          <a:solidFill>
                            <a:schemeClr val="tx1"/>
                          </a:solidFill>
                        </a:rPr>
                        <a:t>4, </a:t>
                      </a:r>
                      <a:r>
                        <a:rPr lang="en-US" sz="1200" b="1" baseline="0" dirty="0" smtClean="0">
                          <a:solidFill>
                            <a:schemeClr val="tx1"/>
                          </a:solidFill>
                        </a:rPr>
                        <a:t> </a:t>
                      </a:r>
                      <a:r>
                        <a:rPr lang="pl-PL" sz="1200" b="1" dirty="0" smtClean="0">
                          <a:solidFill>
                            <a:schemeClr val="tx1"/>
                          </a:solidFill>
                        </a:rPr>
                        <a:t>W</a:t>
                      </a:r>
                      <a:r>
                        <a:rPr lang="en-US" sz="1200" b="1" dirty="0" smtClean="0">
                          <a:solidFill>
                            <a:schemeClr val="tx1"/>
                          </a:solidFill>
                        </a:rPr>
                        <a:t>.4.</a:t>
                      </a:r>
                      <a:r>
                        <a:rPr lang="pl-PL" sz="1200" b="1" dirty="0" smtClean="0">
                          <a:solidFill>
                            <a:schemeClr val="tx1"/>
                          </a:solidFill>
                        </a:rPr>
                        <a:t>5, W</a:t>
                      </a:r>
                      <a:r>
                        <a:rPr lang="en-US" sz="1200" b="1" dirty="0" smtClean="0">
                          <a:solidFill>
                            <a:schemeClr val="tx1"/>
                          </a:solidFill>
                        </a:rPr>
                        <a:t>.4.</a:t>
                      </a:r>
                      <a:r>
                        <a:rPr lang="pl-PL" sz="1200" b="1" dirty="0" smtClean="0">
                          <a:solidFill>
                            <a:schemeClr val="tx1"/>
                          </a:solidFill>
                        </a:rPr>
                        <a:t>8</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4</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8</a:t>
                      </a:r>
                      <a:endParaRPr lang="en-US" sz="1200" b="1" dirty="0">
                        <a:solidFill>
                          <a:schemeClr val="tx1"/>
                        </a:solidFill>
                      </a:endParaRPr>
                    </a:p>
                  </a:txBody>
                  <a:tcPr marL="103632" marR="103632" marT="50292" marB="50292">
                    <a:solidFill>
                      <a:srgbClr val="FFFFCC"/>
                    </a:solidFill>
                  </a:tcPr>
                </a:tc>
                <a:tc>
                  <a:txBody>
                    <a:bodyPr/>
                    <a:lstStyle/>
                    <a:p>
                      <a:r>
                        <a:rPr lang="es-NI" sz="1200" b="1" noProof="0" dirty="0" smtClean="0">
                          <a:solidFill>
                            <a:schemeClr val="tx1"/>
                          </a:solidFill>
                        </a:rPr>
                        <a:t>Uso</a:t>
                      </a:r>
                      <a:r>
                        <a:rPr lang="es-NI" sz="1200" b="1" baseline="0" noProof="0" dirty="0" smtClean="0">
                          <a:solidFill>
                            <a:schemeClr val="tx1"/>
                          </a:solidFill>
                        </a:rPr>
                        <a:t> de lenguaje-vocabulario</a:t>
                      </a:r>
                      <a:endParaRPr lang="es-NI" sz="1200" b="1" noProof="0"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L.4.3a</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9</a:t>
                      </a:r>
                      <a:endParaRPr lang="en-US" sz="1200" b="1" dirty="0">
                        <a:solidFill>
                          <a:schemeClr val="tx1"/>
                        </a:solidFill>
                      </a:endParaRPr>
                    </a:p>
                  </a:txBody>
                  <a:tcPr marL="103632" marR="103632" marT="50292" marB="50292">
                    <a:solidFill>
                      <a:srgbClr val="FFFFCC"/>
                    </a:solidFill>
                  </a:tcPr>
                </a:tc>
                <a:tc>
                  <a:txBody>
                    <a:bodyPr/>
                    <a:lstStyle/>
                    <a:p>
                      <a:r>
                        <a:rPr lang="es-NI" sz="1200" b="1" noProof="0" dirty="0" smtClean="0">
                          <a:solidFill>
                            <a:schemeClr val="tx1"/>
                          </a:solidFill>
                        </a:rPr>
                        <a:t>Editar</a:t>
                      </a:r>
                      <a:r>
                        <a:rPr lang="es-NI" sz="1200" b="1" baseline="0" noProof="0" dirty="0" smtClean="0">
                          <a:solidFill>
                            <a:schemeClr val="tx1"/>
                          </a:solidFill>
                        </a:rPr>
                        <a:t> y clarificar</a:t>
                      </a:r>
                      <a:endParaRPr lang="es-NI" sz="1200" b="1" noProof="0"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L.4.4.1f</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bl>
          </a:graphicData>
        </a:graphic>
      </p:graphicFrame>
      <p:sp>
        <p:nvSpPr>
          <p:cNvPr id="7" name="TextBox 6"/>
          <p:cNvSpPr txBox="1"/>
          <p:nvPr/>
        </p:nvSpPr>
        <p:spPr>
          <a:xfrm>
            <a:off x="3565505" y="1696449"/>
            <a:ext cx="3372558" cy="903096"/>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81" tIns="50941" rIns="101881" bIns="50941" rtlCol="0">
            <a:spAutoFit/>
          </a:bodyPr>
          <a:lstStyle/>
          <a:p>
            <a:r>
              <a:rPr lang="es-ES" sz="2600" b="1" dirty="0" smtClean="0">
                <a:solidFill>
                  <a:schemeClr val="accent1">
                    <a:lumMod val="75000"/>
                  </a:schemeClr>
                </a:solidFill>
                <a:latin typeface="Bookman Old Style" pitchFamily="18" charset="0"/>
              </a:rPr>
              <a:t>Trimestre cuatro       </a:t>
            </a:r>
            <a:r>
              <a:rPr lang="es-ES" sz="2400" b="1" dirty="0" smtClean="0">
                <a:latin typeface="Bookman Old Style" pitchFamily="18" charset="0"/>
              </a:rPr>
              <a:t>CFA</a:t>
            </a:r>
            <a:endParaRPr lang="es-ES" b="1" dirty="0" smtClean="0">
              <a:latin typeface="Bookman Old Style" pitchFamily="18" charset="0"/>
            </a:endParaRPr>
          </a:p>
        </p:txBody>
      </p:sp>
      <p:sp>
        <p:nvSpPr>
          <p:cNvPr id="30" name="TextBox 29"/>
          <p:cNvSpPr txBox="1"/>
          <p:nvPr/>
        </p:nvSpPr>
        <p:spPr>
          <a:xfrm>
            <a:off x="1216658" y="6072486"/>
            <a:ext cx="5721405" cy="307777"/>
          </a:xfrm>
          <a:prstGeom prst="rect">
            <a:avLst/>
          </a:prstGeom>
          <a:noFill/>
        </p:spPr>
        <p:txBody>
          <a:bodyPr wrap="square" lIns="0" tIns="0" rIns="0" bIns="0" rtlCol="0">
            <a:spAutoFit/>
          </a:bodyPr>
          <a:lstStyle/>
          <a:p>
            <a:pPr lvl="0" algn="ctr"/>
            <a:r>
              <a:rPr lang="es-MX" sz="1000" b="1" i="1" dirty="0">
                <a:solidFill>
                  <a:schemeClr val="dk1"/>
                </a:solidFill>
                <a:latin typeface="Calibri"/>
                <a:ea typeface="Calibri"/>
                <a:cs typeface="Calibri"/>
                <a:sym typeface="Calibri"/>
              </a:rPr>
              <a:t>Nota:  Pueden haber más estándares por objetivo.  </a:t>
            </a:r>
            <a:endParaRPr lang="es-MX" sz="1000" b="1" i="1" dirty="0" smtClean="0">
              <a:solidFill>
                <a:schemeClr val="dk1"/>
              </a:solidFill>
              <a:latin typeface="Calibri"/>
              <a:ea typeface="Calibri"/>
              <a:cs typeface="Calibri"/>
              <a:sym typeface="Calibri"/>
            </a:endParaRPr>
          </a:p>
          <a:p>
            <a:pPr lvl="0" algn="ctr"/>
            <a:r>
              <a:rPr lang="es-MX" sz="1000" b="1" i="1" dirty="0" smtClean="0">
                <a:solidFill>
                  <a:schemeClr val="dk1"/>
                </a:solidFill>
                <a:latin typeface="Calibri"/>
                <a:ea typeface="Calibri"/>
                <a:cs typeface="Calibri"/>
                <a:sym typeface="Calibri"/>
              </a:rPr>
              <a:t>Los </a:t>
            </a:r>
            <a:r>
              <a:rPr lang="es-MX" sz="1000" b="1" i="1" dirty="0">
                <a:solidFill>
                  <a:schemeClr val="dk1"/>
                </a:solidFill>
                <a:latin typeface="Calibri"/>
                <a:ea typeface="Calibri"/>
                <a:cs typeface="Calibri"/>
                <a:sym typeface="Calibri"/>
              </a:rPr>
              <a:t>estándares de escritura evaluados aparecen dentro del recuadro</a:t>
            </a:r>
            <a:r>
              <a:rPr lang="es-MX" sz="1000" b="1" i="1" dirty="0" smtClean="0">
                <a:solidFill>
                  <a:schemeClr val="dk1"/>
                </a:solidFill>
                <a:latin typeface="Calibri"/>
                <a:ea typeface="Calibri"/>
                <a:cs typeface="Calibri"/>
                <a:sym typeface="Calibri"/>
              </a:rPr>
              <a:t>.</a:t>
            </a:r>
            <a:endParaRPr lang="es-MX" sz="1000" b="1" i="1" dirty="0">
              <a:solidFill>
                <a:schemeClr val="dk1"/>
              </a:solidFill>
              <a:latin typeface="Calibri"/>
              <a:ea typeface="Calibri"/>
              <a:cs typeface="Calibri"/>
              <a:sym typeface="Calibri"/>
            </a:endParaRPr>
          </a:p>
        </p:txBody>
      </p:sp>
      <p:graphicFrame>
        <p:nvGraphicFramePr>
          <p:cNvPr id="26" name="Table 25"/>
          <p:cNvGraphicFramePr>
            <a:graphicFrameLocks noGrp="1"/>
          </p:cNvGraphicFramePr>
          <p:nvPr>
            <p:extLst>
              <p:ext uri="{D42A27DB-BD31-4B8C-83A1-F6EECF244321}">
                <p14:modId xmlns:p14="http://schemas.microsoft.com/office/powerpoint/2010/main" val="4202566436"/>
              </p:ext>
            </p:extLst>
          </p:nvPr>
        </p:nvGraphicFramePr>
        <p:xfrm>
          <a:off x="1642041" y="2992388"/>
          <a:ext cx="4759958" cy="1421892"/>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56765"/>
                <a:gridCol w="2665835"/>
                <a:gridCol w="1051558"/>
                <a:gridCol w="685800"/>
              </a:tblGrid>
              <a:tr h="284988">
                <a:tc gridSpan="4">
                  <a:txBody>
                    <a:bodyPr/>
                    <a:lstStyle/>
                    <a:p>
                      <a:pPr algn="ctr"/>
                      <a:r>
                        <a:rPr lang="es-MX" sz="1200" b="1" noProof="0" dirty="0" smtClean="0">
                          <a:solidFill>
                            <a:schemeClr val="tx1"/>
                          </a:solidFill>
                        </a:rPr>
                        <a:t>Lectura: Texto</a:t>
                      </a:r>
                      <a:r>
                        <a:rPr lang="es-MX" sz="1200" b="1" baseline="0" noProof="0" dirty="0" smtClean="0">
                          <a:solidFill>
                            <a:schemeClr val="tx1"/>
                          </a:solidFill>
                        </a:rPr>
                        <a:t> l</a:t>
                      </a:r>
                      <a:r>
                        <a:rPr lang="es-MX" sz="1200" b="1" noProof="0" dirty="0" smtClean="0">
                          <a:solidFill>
                            <a:schemeClr val="tx1"/>
                          </a:solidFill>
                        </a:rPr>
                        <a:t>iterario</a:t>
                      </a:r>
                      <a:endParaRPr lang="es-MX" sz="1200" b="1" noProof="0"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s-MX" sz="1200" b="1" noProof="0" dirty="0" smtClean="0">
                          <a:solidFill>
                            <a:schemeClr val="tx1"/>
                          </a:solidFill>
                        </a:rPr>
                        <a:t>Objetivos</a:t>
                      </a:r>
                      <a:endParaRPr lang="es-MX" sz="1200" b="1" noProof="0"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n-US" sz="1200" b="1" dirty="0" smtClean="0">
                          <a:solidFill>
                            <a:schemeClr val="tx1"/>
                          </a:solidFill>
                        </a:rPr>
                        <a:t>Estándares</a:t>
                      </a:r>
                      <a:endParaRPr lang="en-US" sz="1200" b="1" dirty="0">
                        <a:solidFill>
                          <a:schemeClr val="tx1"/>
                        </a:solidFill>
                      </a:endParaRPr>
                    </a:p>
                  </a:txBody>
                  <a:tcPr marL="103632" marR="103632" marT="50292" marB="50292">
                    <a:solidFill>
                      <a:schemeClr val="bg1"/>
                    </a:solidFill>
                  </a:tcPr>
                </a:tc>
                <a:tc>
                  <a:txBody>
                    <a:bodyPr/>
                    <a:lstStyle/>
                    <a:p>
                      <a:pPr algn="ctr"/>
                      <a:r>
                        <a:rPr lang="en-US" sz="1200" b="1" dirty="0" smtClean="0">
                          <a:solidFill>
                            <a:schemeClr val="tx1"/>
                          </a:solidFill>
                        </a:rPr>
                        <a:t>DOK</a:t>
                      </a:r>
                      <a:endParaRPr lang="en-US" sz="1200" b="1" dirty="0">
                        <a:solidFill>
                          <a:schemeClr val="tx1"/>
                        </a:solidFill>
                      </a:endParaRPr>
                    </a:p>
                  </a:txBody>
                  <a:tcPr marL="103632" marR="103632" marT="50292" marB="50292">
                    <a:solidFill>
                      <a:schemeClr val="bg1"/>
                    </a:solidFill>
                  </a:tcPr>
                </a:tc>
              </a:tr>
              <a:tr h="284988">
                <a:tc>
                  <a:txBody>
                    <a:bodyPr/>
                    <a:lstStyle/>
                    <a:p>
                      <a:r>
                        <a:rPr lang="en-US" sz="1200" b="1" dirty="0" smtClean="0">
                          <a:solidFill>
                            <a:schemeClr val="tx1"/>
                          </a:solidFill>
                        </a:rPr>
                        <a:t>3</a:t>
                      </a:r>
                      <a:endParaRPr lang="en-US" sz="1200" b="1" dirty="0">
                        <a:solidFill>
                          <a:schemeClr val="tx1"/>
                        </a:solidFill>
                      </a:endParaRPr>
                    </a:p>
                  </a:txBody>
                  <a:tcPr marL="103632" marR="103632" marT="50292" marB="50292">
                    <a:solidFill>
                      <a:srgbClr val="FFFFCC"/>
                    </a:solidFill>
                  </a:tcPr>
                </a:tc>
                <a:tc>
                  <a:txBody>
                    <a:bodyPr/>
                    <a:lstStyle/>
                    <a:p>
                      <a:r>
                        <a:rPr lang="es-MX" sz="1200" b="1" noProof="0" dirty="0" smtClean="0">
                          <a:solidFill>
                            <a:schemeClr val="tx1"/>
                          </a:solidFill>
                        </a:rPr>
                        <a:t>Razonamiento</a:t>
                      </a:r>
                      <a:r>
                        <a:rPr lang="es-MX" sz="1200" b="1" baseline="0" noProof="0" dirty="0" smtClean="0">
                          <a:solidFill>
                            <a:schemeClr val="tx1"/>
                          </a:solidFill>
                        </a:rPr>
                        <a:t> y</a:t>
                      </a:r>
                      <a:r>
                        <a:rPr lang="es-MX" sz="1200" b="1" noProof="0" dirty="0" smtClean="0">
                          <a:solidFill>
                            <a:schemeClr val="tx1"/>
                          </a:solidFill>
                        </a:rPr>
                        <a:t> evidencia</a:t>
                      </a:r>
                      <a:endParaRPr lang="es-MX" sz="1200" b="1" noProof="0"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RL.4.3</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r h="283464">
                <a:tc>
                  <a:txBody>
                    <a:bodyPr/>
                    <a:lstStyle/>
                    <a:p>
                      <a:r>
                        <a:rPr lang="en-US" sz="1200" b="1" dirty="0" smtClean="0">
                          <a:solidFill>
                            <a:schemeClr val="tx1"/>
                          </a:solidFill>
                        </a:rPr>
                        <a:t>6</a:t>
                      </a:r>
                      <a:endParaRPr lang="en-US" sz="1200" b="1" dirty="0">
                        <a:solidFill>
                          <a:schemeClr val="tx1"/>
                        </a:solidFill>
                      </a:endParaRPr>
                    </a:p>
                  </a:txBody>
                  <a:tcPr marL="103632" marR="103632" marT="50292" marB="50292">
                    <a:solidFill>
                      <a:srgbClr val="FFFFCC"/>
                    </a:solidFill>
                  </a:tcPr>
                </a:tc>
                <a:tc>
                  <a:txBody>
                    <a:bodyPr/>
                    <a:lstStyle/>
                    <a:p>
                      <a:r>
                        <a:rPr lang="es-MX" sz="1200" b="1" noProof="0" dirty="0" smtClean="0">
                          <a:solidFill>
                            <a:schemeClr val="tx1"/>
                          </a:solidFill>
                        </a:rPr>
                        <a:t>Razonamiento</a:t>
                      </a:r>
                      <a:r>
                        <a:rPr lang="es-MX" sz="1200" b="1" baseline="0" noProof="0" dirty="0" smtClean="0">
                          <a:solidFill>
                            <a:schemeClr val="tx1"/>
                          </a:solidFill>
                        </a:rPr>
                        <a:t> y</a:t>
                      </a:r>
                      <a:r>
                        <a:rPr lang="es-MX" sz="1200" b="1" noProof="0" dirty="0" smtClean="0">
                          <a:solidFill>
                            <a:schemeClr val="tx1"/>
                          </a:solidFill>
                        </a:rPr>
                        <a:t> evidencia</a:t>
                      </a:r>
                      <a:endParaRPr lang="es-MX" sz="1200" b="1" noProof="0"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RL.4.6</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2</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t>5</a:t>
                      </a:r>
                      <a:endParaRPr lang="en-US" sz="1200" b="1" dirty="0"/>
                    </a:p>
                  </a:txBody>
                  <a:tcPr marL="103632" marR="103632" marT="50292" marB="50292">
                    <a:solidFill>
                      <a:srgbClr val="FFFFCC"/>
                    </a:solidFill>
                  </a:tcPr>
                </a:tc>
                <a:tc>
                  <a:txBody>
                    <a:bodyPr/>
                    <a:lstStyle/>
                    <a:p>
                      <a:r>
                        <a:rPr lang="es-MX" sz="1200" b="1" noProof="0" dirty="0" smtClean="0"/>
                        <a:t>Análisis dentro y entre textos</a:t>
                      </a:r>
                      <a:endParaRPr lang="es-MX" sz="1200" b="1" noProof="0" dirty="0"/>
                    </a:p>
                  </a:txBody>
                  <a:tcPr marL="103632" marR="103632" marT="50292" marB="50292">
                    <a:solidFill>
                      <a:srgbClr val="FFFFCC"/>
                    </a:solidFill>
                  </a:tcPr>
                </a:tc>
                <a:tc>
                  <a:txBody>
                    <a:bodyPr/>
                    <a:lstStyle/>
                    <a:p>
                      <a:r>
                        <a:rPr lang="en-US" sz="1200" b="1" dirty="0" smtClean="0">
                          <a:solidFill>
                            <a:schemeClr val="tx1"/>
                          </a:solidFill>
                        </a:rPr>
                        <a:t>RL.4.9</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4</a:t>
                      </a:r>
                      <a:endParaRPr lang="en-US" sz="1200" b="1" dirty="0">
                        <a:solidFill>
                          <a:schemeClr val="tx1"/>
                        </a:solidFill>
                      </a:endParaRPr>
                    </a:p>
                  </a:txBody>
                  <a:tcPr marL="103632" marR="103632" marT="50292" marB="50292" anchor="ctr">
                    <a:solidFill>
                      <a:srgbClr val="FFFFCC"/>
                    </a:solidFill>
                  </a:tcPr>
                </a:tc>
              </a:tr>
            </a:tbl>
          </a:graphicData>
        </a:graphic>
      </p:graphicFrame>
      <p:graphicFrame>
        <p:nvGraphicFramePr>
          <p:cNvPr id="27" name="Table 26"/>
          <p:cNvGraphicFramePr>
            <a:graphicFrameLocks noGrp="1"/>
          </p:cNvGraphicFramePr>
          <p:nvPr>
            <p:extLst>
              <p:ext uri="{D42A27DB-BD31-4B8C-83A1-F6EECF244321}">
                <p14:modId xmlns:p14="http://schemas.microsoft.com/office/powerpoint/2010/main" val="4028565313"/>
              </p:ext>
            </p:extLst>
          </p:nvPr>
        </p:nvGraphicFramePr>
        <p:xfrm>
          <a:off x="1640842" y="4483899"/>
          <a:ext cx="4759958" cy="1423416"/>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64183"/>
                <a:gridCol w="2558417"/>
                <a:gridCol w="1051558"/>
                <a:gridCol w="685800"/>
              </a:tblGrid>
              <a:tr h="284988">
                <a:tc gridSpan="4">
                  <a:txBody>
                    <a:bodyPr/>
                    <a:lstStyle/>
                    <a:p>
                      <a:pPr algn="ctr"/>
                      <a:r>
                        <a:rPr lang="es-419" sz="1200" b="1" noProof="0" dirty="0" smtClean="0">
                          <a:solidFill>
                            <a:schemeClr val="tx1"/>
                          </a:solidFill>
                        </a:rPr>
                        <a:t>Lectura: Texto informativo</a:t>
                      </a:r>
                      <a:endParaRPr lang="es-419" sz="1200" b="1" noProof="0"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s-NI" sz="1200" b="1" noProof="0" dirty="0" smtClean="0">
                          <a:solidFill>
                            <a:schemeClr val="tx1"/>
                          </a:solidFill>
                        </a:rPr>
                        <a:t>objetivos</a:t>
                      </a:r>
                      <a:endParaRPr lang="es-NI" sz="1200" b="1" noProof="0"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n-US" sz="1200" b="1" dirty="0" smtClean="0">
                          <a:solidFill>
                            <a:schemeClr val="tx1"/>
                          </a:solidFill>
                        </a:rPr>
                        <a:t>Estándares</a:t>
                      </a:r>
                      <a:endParaRPr lang="en-US" sz="1200" b="1" dirty="0">
                        <a:solidFill>
                          <a:schemeClr val="tx1"/>
                        </a:solidFill>
                      </a:endParaRPr>
                    </a:p>
                  </a:txBody>
                  <a:tcPr marL="103632" marR="103632" marT="50292" marB="50292">
                    <a:solidFill>
                      <a:schemeClr val="bg1"/>
                    </a:solidFill>
                  </a:tcPr>
                </a:tc>
                <a:tc>
                  <a:txBody>
                    <a:bodyPr/>
                    <a:lstStyle/>
                    <a:p>
                      <a:pPr algn="ctr"/>
                      <a:r>
                        <a:rPr lang="en-US" sz="1200" b="1" dirty="0" smtClean="0">
                          <a:solidFill>
                            <a:schemeClr val="tx1"/>
                          </a:solidFill>
                        </a:rPr>
                        <a:t>DOK</a:t>
                      </a:r>
                      <a:endParaRPr lang="en-US" sz="1200" b="1" dirty="0">
                        <a:solidFill>
                          <a:schemeClr val="tx1"/>
                        </a:solidFill>
                      </a:endParaRPr>
                    </a:p>
                  </a:txBody>
                  <a:tcPr marL="103632" marR="103632" marT="50292" marB="50292">
                    <a:solidFill>
                      <a:schemeClr val="bg1"/>
                    </a:solidFill>
                  </a:tcPr>
                </a:tc>
              </a:tr>
              <a:tr h="284988">
                <a:tc>
                  <a:txBody>
                    <a:bodyPr/>
                    <a:lstStyle/>
                    <a:p>
                      <a:r>
                        <a:rPr lang="en-US" sz="1200" b="1" dirty="0" smtClean="0">
                          <a:solidFill>
                            <a:schemeClr val="tx1"/>
                          </a:solidFill>
                        </a:rPr>
                        <a:t>10</a:t>
                      </a:r>
                      <a:endParaRPr lang="en-US" sz="1200" b="1" dirty="0">
                        <a:solidFill>
                          <a:schemeClr val="tx1"/>
                        </a:solidFill>
                      </a:endParaRPr>
                    </a:p>
                  </a:txBody>
                  <a:tcPr marL="103632" marR="103632" marT="50292" marB="50292">
                    <a:solidFill>
                      <a:srgbClr val="FFFFCC"/>
                    </a:solidFill>
                  </a:tcPr>
                </a:tc>
                <a:tc>
                  <a:txBody>
                    <a:bodyPr/>
                    <a:lstStyle/>
                    <a:p>
                      <a:r>
                        <a:rPr lang="es-MX" sz="1200" b="1" noProof="0" dirty="0" smtClean="0">
                          <a:solidFill>
                            <a:schemeClr val="tx1"/>
                          </a:solidFill>
                        </a:rPr>
                        <a:t>Razonamiento</a:t>
                      </a:r>
                      <a:r>
                        <a:rPr lang="es-MX" sz="1200" b="1" baseline="0" noProof="0" dirty="0" smtClean="0">
                          <a:solidFill>
                            <a:schemeClr val="tx1"/>
                          </a:solidFill>
                        </a:rPr>
                        <a:t> y</a:t>
                      </a:r>
                      <a:r>
                        <a:rPr lang="es-MX" sz="1200" b="1" noProof="0" dirty="0" smtClean="0">
                          <a:solidFill>
                            <a:schemeClr val="tx1"/>
                          </a:solidFill>
                        </a:rPr>
                        <a:t> evidencia</a:t>
                      </a:r>
                      <a:endParaRPr lang="es-MX" sz="1200" b="1" noProof="0"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RI.4.3</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11</a:t>
                      </a:r>
                      <a:endParaRPr lang="en-US" sz="1200" b="1" dirty="0">
                        <a:solidFill>
                          <a:schemeClr val="tx1"/>
                        </a:solidFill>
                      </a:endParaRPr>
                    </a:p>
                  </a:txBody>
                  <a:tcPr marL="103632" marR="103632" marT="50292" marB="50292">
                    <a:solidFill>
                      <a:srgbClr val="FFFFCC"/>
                    </a:solidFill>
                  </a:tcPr>
                </a:tc>
                <a:tc>
                  <a:txBody>
                    <a:bodyPr/>
                    <a:lstStyle/>
                    <a:p>
                      <a:r>
                        <a:rPr lang="es-MX" sz="1200" b="1" noProof="0" dirty="0" smtClean="0">
                          <a:solidFill>
                            <a:schemeClr val="tx1"/>
                          </a:solidFill>
                        </a:rPr>
                        <a:t>Razonamiento</a:t>
                      </a:r>
                      <a:r>
                        <a:rPr lang="es-MX" sz="1200" b="1" baseline="0" noProof="0" dirty="0" smtClean="0">
                          <a:solidFill>
                            <a:schemeClr val="tx1"/>
                          </a:solidFill>
                        </a:rPr>
                        <a:t> y</a:t>
                      </a:r>
                      <a:r>
                        <a:rPr lang="es-MX" sz="1200" b="1" noProof="0" dirty="0" smtClean="0">
                          <a:solidFill>
                            <a:schemeClr val="tx1"/>
                          </a:solidFill>
                        </a:rPr>
                        <a:t> evidencia</a:t>
                      </a:r>
                      <a:endParaRPr lang="es-MX" sz="1200" b="1" noProof="0"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RI.4.6</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3</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12</a:t>
                      </a:r>
                      <a:endParaRPr lang="en-US" sz="1200" b="1" dirty="0">
                        <a:solidFill>
                          <a:schemeClr val="tx1"/>
                        </a:solidFill>
                      </a:endParaRPr>
                    </a:p>
                  </a:txBody>
                  <a:tcPr marL="103632" marR="103632" marT="50292" marB="50292">
                    <a:solidFill>
                      <a:srgbClr val="FFFFCC"/>
                    </a:solidFill>
                  </a:tcPr>
                </a:tc>
                <a:tc>
                  <a:txBody>
                    <a:bodyPr/>
                    <a:lstStyle/>
                    <a:p>
                      <a:r>
                        <a:rPr lang="es-MX" sz="1200" b="1" noProof="0" dirty="0" smtClean="0"/>
                        <a:t>Análisis dentro y entre textos</a:t>
                      </a:r>
                      <a:endParaRPr lang="es-MX" sz="1200" b="1" noProof="0" dirty="0"/>
                    </a:p>
                  </a:txBody>
                  <a:tcPr marL="103632" marR="103632" marT="50292" marB="50292">
                    <a:solidFill>
                      <a:srgbClr val="FFFFCC"/>
                    </a:solidFill>
                  </a:tcPr>
                </a:tc>
                <a:tc>
                  <a:txBody>
                    <a:bodyPr/>
                    <a:lstStyle/>
                    <a:p>
                      <a:r>
                        <a:rPr lang="en-US" sz="1200" b="1" dirty="0" smtClean="0">
                          <a:solidFill>
                            <a:schemeClr val="tx1"/>
                          </a:solidFill>
                        </a:rPr>
                        <a:t>RI.4.9</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4</a:t>
                      </a:r>
                      <a:endParaRPr lang="en-US" sz="1200" b="1" dirty="0">
                        <a:solidFill>
                          <a:schemeClr val="tx1"/>
                        </a:solidFill>
                      </a:endParaRPr>
                    </a:p>
                  </a:txBody>
                  <a:tcPr marL="103632" marR="103632" marT="50292" marB="50292" anchor="ctr">
                    <a:solidFill>
                      <a:srgbClr val="FFFFCC"/>
                    </a:solidFill>
                  </a:tcPr>
                </a:tc>
              </a:tr>
            </a:tbl>
          </a:graphicData>
        </a:graphic>
      </p:graphicFrame>
    </p:spTree>
    <p:extLst>
      <p:ext uri="{BB962C8B-B14F-4D97-AF65-F5344CB8AC3E}">
        <p14:creationId xmlns:p14="http://schemas.microsoft.com/office/powerpoint/2010/main" val="17731553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34886" y="1119402"/>
            <a:ext cx="7316539" cy="8505165"/>
          </a:xfrm>
          <a:prstGeom prst="rect">
            <a:avLst/>
          </a:prstGeom>
          <a:solidFill>
            <a:schemeClr val="bg1"/>
          </a:solidFill>
          <a:ln>
            <a:solidFill>
              <a:schemeClr val="accent1"/>
            </a:solidFill>
          </a:ln>
        </p:spPr>
        <p:txBody>
          <a:bodyPr wrap="square" lIns="101869" tIns="50935" rIns="101869" bIns="50935" rtlCol="0">
            <a:spAutoFit/>
          </a:bodyPr>
          <a:lstStyle/>
          <a:p>
            <a:r>
              <a:rPr lang="es-419" sz="1400" dirty="0" smtClean="0">
                <a:solidFill>
                  <a:prstClr val="black"/>
                </a:solidFill>
              </a:rPr>
              <a:t>¿Qué </a:t>
            </a:r>
            <a:r>
              <a:rPr lang="es-419" sz="1400" u="sng" dirty="0" smtClean="0">
                <a:solidFill>
                  <a:prstClr val="black"/>
                </a:solidFill>
              </a:rPr>
              <a:t>contribuciones</a:t>
            </a:r>
            <a:r>
              <a:rPr lang="es-419" sz="1400" dirty="0" smtClean="0">
                <a:solidFill>
                  <a:prstClr val="black"/>
                </a:solidFill>
              </a:rPr>
              <a:t> (ideas clave) ofrece el texto para apoyar la </a:t>
            </a:r>
            <a:r>
              <a:rPr lang="es-419" sz="1400" u="sng" dirty="0" smtClean="0">
                <a:solidFill>
                  <a:prstClr val="black"/>
                </a:solidFill>
              </a:rPr>
              <a:t>idea principa</a:t>
            </a:r>
            <a:r>
              <a:rPr lang="es-419" sz="1400" dirty="0" smtClean="0">
                <a:solidFill>
                  <a:prstClr val="black"/>
                </a:solidFill>
              </a:rPr>
              <a:t>l?</a:t>
            </a:r>
            <a:endParaRPr lang="es-419" sz="1400" b="1" dirty="0" smtClean="0">
              <a:solidFill>
                <a:prstClr val="black"/>
              </a:solidFill>
            </a:endParaRPr>
          </a:p>
          <a:p>
            <a:endParaRPr lang="es-419" sz="1400" b="1" dirty="0" smtClean="0">
              <a:solidFill>
                <a:prstClr val="black"/>
              </a:solidFill>
            </a:endParaRPr>
          </a:p>
          <a:p>
            <a:r>
              <a:rPr lang="es-419" sz="1400" dirty="0" smtClean="0">
                <a:solidFill>
                  <a:prstClr val="black"/>
                </a:solidFill>
              </a:rPr>
              <a:t>Escribe </a:t>
            </a:r>
            <a:r>
              <a:rPr lang="es-419" sz="1400" b="1" u="sng" dirty="0" smtClean="0">
                <a:solidFill>
                  <a:prstClr val="black"/>
                </a:solidFill>
              </a:rPr>
              <a:t>una</a:t>
            </a:r>
            <a:r>
              <a:rPr lang="es-419" sz="1400" dirty="0" smtClean="0">
                <a:solidFill>
                  <a:prstClr val="black"/>
                </a:solidFill>
              </a:rPr>
              <a:t> nueva contribución (</a:t>
            </a:r>
            <a:r>
              <a:rPr lang="es-419" sz="1400" u="sng" dirty="0" smtClean="0">
                <a:solidFill>
                  <a:prstClr val="black"/>
                </a:solidFill>
              </a:rPr>
              <a:t>idea clave</a:t>
            </a:r>
            <a:r>
              <a:rPr lang="es-419" sz="1400" dirty="0" smtClean="0">
                <a:solidFill>
                  <a:prstClr val="black"/>
                </a:solidFill>
              </a:rPr>
              <a:t>) sobre la </a:t>
            </a:r>
            <a:r>
              <a:rPr lang="es-419" sz="1400" u="sng" dirty="0" smtClean="0">
                <a:solidFill>
                  <a:prstClr val="black"/>
                </a:solidFill>
              </a:rPr>
              <a:t>idea principal</a:t>
            </a:r>
            <a:r>
              <a:rPr lang="es-419" sz="1400" dirty="0" smtClean="0">
                <a:solidFill>
                  <a:prstClr val="black"/>
                </a:solidFill>
              </a:rPr>
              <a:t>.</a:t>
            </a:r>
          </a:p>
          <a:p>
            <a:endParaRPr lang="es-419" sz="1400" dirty="0" smtClean="0">
              <a:solidFill>
                <a:prstClr val="black"/>
              </a:solidFill>
            </a:endParaRPr>
          </a:p>
          <a:p>
            <a:r>
              <a:rPr lang="es-419" sz="1400" dirty="0" smtClean="0">
                <a:solidFill>
                  <a:prstClr val="black"/>
                </a:solidFill>
              </a:rPr>
              <a:t>_____________________________________________________________________________</a:t>
            </a:r>
          </a:p>
          <a:p>
            <a:endParaRPr lang="es-419" sz="1400" dirty="0" smtClean="0">
              <a:solidFill>
                <a:prstClr val="black"/>
              </a:solidFill>
            </a:endParaRPr>
          </a:p>
          <a:p>
            <a:r>
              <a:rPr lang="es-419" sz="1400" dirty="0" smtClean="0">
                <a:solidFill>
                  <a:prstClr val="black"/>
                </a:solidFill>
              </a:rPr>
              <a:t>_____________________________________________________________________________</a:t>
            </a:r>
          </a:p>
          <a:p>
            <a:endParaRPr lang="es-419" sz="1400" b="1" u="sng" dirty="0" smtClean="0">
              <a:solidFill>
                <a:prstClr val="black"/>
              </a:solidFill>
            </a:endParaRPr>
          </a:p>
          <a:p>
            <a:r>
              <a:rPr lang="es-419" sz="1400" b="1" u="sng" dirty="0" smtClean="0">
                <a:solidFill>
                  <a:prstClr val="black"/>
                </a:solidFill>
              </a:rPr>
              <a:t>Detalles clave y ejemplos</a:t>
            </a:r>
          </a:p>
          <a:p>
            <a:endParaRPr lang="es-419" sz="1400" b="1" u="sng" dirty="0" smtClean="0">
              <a:solidFill>
                <a:prstClr val="black"/>
              </a:solidFill>
            </a:endParaRPr>
          </a:p>
          <a:p>
            <a:r>
              <a:rPr lang="es-419" sz="1400" dirty="0" smtClean="0">
                <a:solidFill>
                  <a:prstClr val="black"/>
                </a:solidFill>
              </a:rPr>
              <a:t>¿Qué </a:t>
            </a:r>
            <a:r>
              <a:rPr lang="es-419" sz="1400" u="sng" dirty="0" smtClean="0">
                <a:solidFill>
                  <a:prstClr val="black"/>
                </a:solidFill>
              </a:rPr>
              <a:t>detalles clave </a:t>
            </a:r>
            <a:r>
              <a:rPr lang="es-419" sz="1400" dirty="0" smtClean="0">
                <a:solidFill>
                  <a:prstClr val="black"/>
                </a:solidFill>
              </a:rPr>
              <a:t>o</a:t>
            </a:r>
            <a:r>
              <a:rPr lang="es-419" sz="1400" u="sng" dirty="0" smtClean="0">
                <a:solidFill>
                  <a:prstClr val="black"/>
                </a:solidFill>
              </a:rPr>
              <a:t> ejemplos</a:t>
            </a:r>
            <a:r>
              <a:rPr lang="es-419" sz="1400" dirty="0" smtClean="0">
                <a:solidFill>
                  <a:prstClr val="black"/>
                </a:solidFill>
              </a:rPr>
              <a:t> de la sección o párrafo, explican más acerca de la nueva </a:t>
            </a:r>
            <a:r>
              <a:rPr lang="es-419" sz="1400" u="sng" dirty="0" smtClean="0">
                <a:solidFill>
                  <a:prstClr val="black"/>
                </a:solidFill>
              </a:rPr>
              <a:t>contribución (idea clave)</a:t>
            </a:r>
            <a:r>
              <a:rPr lang="es-419" sz="1400" dirty="0" smtClean="0">
                <a:solidFill>
                  <a:prstClr val="black"/>
                </a:solidFill>
              </a:rPr>
              <a:t>? </a:t>
            </a:r>
          </a:p>
          <a:p>
            <a:endParaRPr lang="es-419" sz="1400" dirty="0" smtClean="0">
              <a:solidFill>
                <a:prstClr val="black"/>
              </a:solidFill>
            </a:endParaRPr>
          </a:p>
          <a:p>
            <a:pPr marL="175914" indent="-175914">
              <a:buFont typeface="Arial" panose="020B0604020202020204" pitchFamily="34" charset="0"/>
              <a:buChar char="•"/>
            </a:pPr>
            <a:r>
              <a:rPr lang="es-419" sz="1400" dirty="0" smtClean="0">
                <a:solidFill>
                  <a:prstClr val="black"/>
                </a:solidFill>
              </a:rPr>
              <a:t>Detalle clave o ejemplo ________________________________________________________________________</a:t>
            </a:r>
          </a:p>
          <a:p>
            <a:pPr marL="175914" indent="-175914">
              <a:buFont typeface="Arial" panose="020B0604020202020204" pitchFamily="34" charset="0"/>
              <a:buChar char="•"/>
            </a:pPr>
            <a:endParaRPr lang="es-419" sz="1400" dirty="0" smtClean="0">
              <a:solidFill>
                <a:prstClr val="black"/>
              </a:solidFill>
            </a:endParaRPr>
          </a:p>
          <a:p>
            <a:pPr marL="175914" indent="-175914"/>
            <a:r>
              <a:rPr lang="es-419" sz="1400" dirty="0" smtClean="0">
                <a:solidFill>
                  <a:prstClr val="black"/>
                </a:solidFill>
              </a:rPr>
              <a:t>      ________________________________________________________________________</a:t>
            </a:r>
          </a:p>
          <a:p>
            <a:pPr marL="175914" indent="-175914"/>
            <a:endParaRPr lang="es-419" sz="1400" dirty="0" smtClean="0">
              <a:solidFill>
                <a:prstClr val="black"/>
              </a:solidFill>
            </a:endParaRPr>
          </a:p>
          <a:p>
            <a:pPr marL="175914" indent="-175914">
              <a:buFont typeface="Arial" panose="020B0604020202020204" pitchFamily="34" charset="0"/>
              <a:buChar char="•"/>
            </a:pPr>
            <a:r>
              <a:rPr lang="es-419" sz="1400" dirty="0" smtClean="0">
                <a:solidFill>
                  <a:prstClr val="black"/>
                </a:solidFill>
              </a:rPr>
              <a:t>Detalle clave o ejemplo _________________________________________________________________________</a:t>
            </a:r>
          </a:p>
          <a:p>
            <a:pPr marL="175914" indent="-175914"/>
            <a:endParaRPr lang="es-419" sz="1400" dirty="0" smtClean="0">
              <a:solidFill>
                <a:prstClr val="black"/>
              </a:solidFill>
            </a:endParaRPr>
          </a:p>
          <a:p>
            <a:pPr marL="175914" indent="-175914"/>
            <a:r>
              <a:rPr lang="es-419" sz="1400" dirty="0" smtClean="0">
                <a:solidFill>
                  <a:prstClr val="black"/>
                </a:solidFill>
              </a:rPr>
              <a:t>      _________________________________________________________________________</a:t>
            </a:r>
          </a:p>
          <a:p>
            <a:endParaRPr lang="es-419" sz="1400" b="1" u="sng" dirty="0" smtClean="0">
              <a:solidFill>
                <a:prstClr val="black"/>
              </a:solidFill>
            </a:endParaRPr>
          </a:p>
          <a:p>
            <a:r>
              <a:rPr lang="es-419" sz="1400" b="1" u="sng" dirty="0" smtClean="0">
                <a:solidFill>
                  <a:prstClr val="black"/>
                </a:solidFill>
              </a:rPr>
              <a:t>Una y otra vez</a:t>
            </a:r>
          </a:p>
          <a:p>
            <a:r>
              <a:rPr lang="es-419" sz="1400" dirty="0" smtClean="0">
                <a:solidFill>
                  <a:prstClr val="black"/>
                </a:solidFill>
              </a:rPr>
              <a:t>¿Qué palabras, frases o ideas el autor utiliza una y otra vez? Escríbelas aquí. Piensa por qué el autor las utiliza una y otra vez.</a:t>
            </a:r>
          </a:p>
          <a:p>
            <a:endParaRPr lang="es-419" sz="1400" dirty="0" smtClean="0">
              <a:solidFill>
                <a:prstClr val="black"/>
              </a:solidFill>
            </a:endParaRPr>
          </a:p>
          <a:p>
            <a:endParaRPr lang="es-419" sz="1400" dirty="0" smtClean="0">
              <a:solidFill>
                <a:prstClr val="black"/>
              </a:solidFill>
            </a:endParaRPr>
          </a:p>
          <a:p>
            <a:endParaRPr lang="es-419" sz="1400" dirty="0" smtClean="0">
              <a:solidFill>
                <a:prstClr val="black"/>
              </a:solidFill>
            </a:endParaRPr>
          </a:p>
          <a:p>
            <a:endParaRPr lang="es-419" sz="1400" dirty="0" smtClean="0">
              <a:solidFill>
                <a:prstClr val="black"/>
              </a:solidFill>
            </a:endParaRPr>
          </a:p>
          <a:p>
            <a:endParaRPr lang="es-419" sz="1400" b="1" u="sng" dirty="0" smtClean="0">
              <a:solidFill>
                <a:prstClr val="black"/>
              </a:solidFill>
            </a:endParaRPr>
          </a:p>
          <a:p>
            <a:endParaRPr lang="es-419" sz="1400" b="1" u="sng" dirty="0" smtClean="0">
              <a:solidFill>
                <a:prstClr val="black"/>
              </a:solidFill>
            </a:endParaRPr>
          </a:p>
          <a:p>
            <a:endParaRPr lang="es-419" sz="1400" b="1" u="sng" dirty="0" smtClean="0">
              <a:solidFill>
                <a:prstClr val="black"/>
              </a:solidFill>
            </a:endParaRPr>
          </a:p>
          <a:p>
            <a:endParaRPr lang="es-419" sz="1400" b="1" u="sng" dirty="0" smtClean="0">
              <a:solidFill>
                <a:prstClr val="black"/>
              </a:solidFill>
            </a:endParaRPr>
          </a:p>
          <a:p>
            <a:r>
              <a:rPr lang="es-419" sz="1400" dirty="0" smtClean="0">
                <a:solidFill>
                  <a:prstClr val="black"/>
                </a:solidFill>
              </a:rPr>
              <a:t>Escribe </a:t>
            </a:r>
            <a:r>
              <a:rPr lang="es-419" sz="1400" b="1" u="sng" dirty="0" smtClean="0">
                <a:solidFill>
                  <a:prstClr val="black"/>
                </a:solidFill>
              </a:rPr>
              <a:t>una oración de conclusión </a:t>
            </a:r>
            <a:r>
              <a:rPr lang="es-419" sz="1400" dirty="0" smtClean="0">
                <a:solidFill>
                  <a:prstClr val="black"/>
                </a:solidFill>
              </a:rPr>
              <a:t>que diga más acerca de la nueva </a:t>
            </a:r>
            <a:r>
              <a:rPr lang="es-419" sz="1400" u="sng" dirty="0" smtClean="0">
                <a:solidFill>
                  <a:prstClr val="black"/>
                </a:solidFill>
              </a:rPr>
              <a:t>contribución (idea clave)</a:t>
            </a:r>
            <a:r>
              <a:rPr lang="es-419" sz="1400" dirty="0" smtClean="0">
                <a:solidFill>
                  <a:prstClr val="black"/>
                </a:solidFill>
              </a:rPr>
              <a:t>.  Utiliza en tu resumen algunas de las palabras o ideas de ‘</a:t>
            </a:r>
            <a:r>
              <a:rPr lang="es-419" sz="1400" i="1" u="sng" dirty="0" smtClean="0">
                <a:solidFill>
                  <a:prstClr val="black"/>
                </a:solidFill>
              </a:rPr>
              <a:t>una y otra vez</a:t>
            </a:r>
            <a:r>
              <a:rPr lang="es-419" sz="1400" dirty="0" smtClean="0">
                <a:solidFill>
                  <a:prstClr val="black"/>
                </a:solidFill>
              </a:rPr>
              <a:t>’.</a:t>
            </a:r>
          </a:p>
          <a:p>
            <a:r>
              <a:rPr lang="es-419" sz="1400" dirty="0" smtClean="0">
                <a:solidFill>
                  <a:prstClr val="black"/>
                </a:solidFill>
              </a:rPr>
              <a:t>____________________________________________________________________________</a:t>
            </a:r>
          </a:p>
          <a:p>
            <a:endParaRPr lang="es-419" sz="1400" dirty="0" smtClean="0">
              <a:solidFill>
                <a:prstClr val="black"/>
              </a:solidFill>
            </a:endParaRPr>
          </a:p>
          <a:p>
            <a:r>
              <a:rPr lang="es-419" sz="1400" dirty="0" smtClean="0">
                <a:solidFill>
                  <a:prstClr val="black"/>
                </a:solidFill>
              </a:rPr>
              <a:t>_____________________________________________________________________________</a:t>
            </a:r>
            <a:endParaRPr lang="es-419" sz="1400" dirty="0">
              <a:solidFill>
                <a:prstClr val="black"/>
              </a:solidFill>
            </a:endParaRPr>
          </a:p>
        </p:txBody>
      </p:sp>
      <p:sp>
        <p:nvSpPr>
          <p:cNvPr id="6" name="TextBox 5"/>
          <p:cNvSpPr txBox="1"/>
          <p:nvPr/>
        </p:nvSpPr>
        <p:spPr>
          <a:xfrm>
            <a:off x="475461" y="6762144"/>
            <a:ext cx="6859452" cy="1641760"/>
          </a:xfrm>
          <a:prstGeom prst="rect">
            <a:avLst/>
          </a:prstGeom>
          <a:noFill/>
          <a:ln>
            <a:solidFill>
              <a:schemeClr val="accent1"/>
            </a:solidFill>
          </a:ln>
        </p:spPr>
        <p:txBody>
          <a:bodyPr wrap="square" lIns="101869" tIns="50935" rIns="101869" bIns="50935" rtlCol="0">
            <a:spAutoFit/>
          </a:bodyPr>
          <a:lstStyle/>
          <a:p>
            <a:endParaRPr lang="en-US" dirty="0" smtClean="0">
              <a:solidFill>
                <a:prstClr val="black"/>
              </a:solidFill>
            </a:endParaRPr>
          </a:p>
          <a:p>
            <a:endParaRPr lang="en-US" dirty="0" smtClean="0">
              <a:solidFill>
                <a:prstClr val="black"/>
              </a:solidFill>
            </a:endParaRPr>
          </a:p>
          <a:p>
            <a:endParaRPr lang="en-US" dirty="0" smtClean="0">
              <a:solidFill>
                <a:prstClr val="black"/>
              </a:solidFill>
            </a:endParaRPr>
          </a:p>
          <a:p>
            <a:endParaRPr lang="en-US" dirty="0" smtClean="0">
              <a:solidFill>
                <a:prstClr val="black"/>
              </a:solidFill>
            </a:endParaRPr>
          </a:p>
          <a:p>
            <a:endParaRPr lang="en-US" dirty="0" smtClean="0">
              <a:solidFill>
                <a:prstClr val="black"/>
              </a:solidFill>
            </a:endParaRPr>
          </a:p>
        </p:txBody>
      </p:sp>
      <p:sp>
        <p:nvSpPr>
          <p:cNvPr id="8" name="TextBox 7"/>
          <p:cNvSpPr txBox="1"/>
          <p:nvPr/>
        </p:nvSpPr>
        <p:spPr>
          <a:xfrm>
            <a:off x="234888" y="770303"/>
            <a:ext cx="7340600" cy="349086"/>
          </a:xfrm>
          <a:prstGeom prst="rect">
            <a:avLst/>
          </a:prstGeom>
          <a:noFill/>
        </p:spPr>
        <p:txBody>
          <a:bodyPr wrap="square" lIns="101869" tIns="50935" rIns="101869" bIns="50935" rtlCol="0">
            <a:spAutoFit/>
          </a:bodyPr>
          <a:lstStyle/>
          <a:p>
            <a:r>
              <a:rPr lang="es-419" sz="1600" dirty="0" smtClean="0">
                <a:solidFill>
                  <a:prstClr val="black"/>
                </a:solidFill>
              </a:rPr>
              <a:t>Nombre_________________   Pasaje _____________ Idea principal ______________</a:t>
            </a:r>
            <a:endParaRPr lang="es-419" sz="1600" dirty="0">
              <a:solidFill>
                <a:prstClr val="black"/>
              </a:solidFill>
            </a:endParaRPr>
          </a:p>
        </p:txBody>
      </p:sp>
      <p:sp>
        <p:nvSpPr>
          <p:cNvPr id="9" name="TextBox 8"/>
          <p:cNvSpPr txBox="1"/>
          <p:nvPr/>
        </p:nvSpPr>
        <p:spPr>
          <a:xfrm>
            <a:off x="234886" y="475824"/>
            <a:ext cx="878522" cy="349086"/>
          </a:xfrm>
          <a:prstGeom prst="rect">
            <a:avLst/>
          </a:prstGeom>
          <a:solidFill>
            <a:schemeClr val="bg2">
              <a:lumMod val="90000"/>
            </a:schemeClr>
          </a:solidFill>
        </p:spPr>
        <p:txBody>
          <a:bodyPr wrap="square" lIns="101869" tIns="50935" rIns="101869" bIns="50935" rtlCol="0">
            <a:spAutoFit/>
          </a:bodyPr>
          <a:lstStyle/>
          <a:p>
            <a:r>
              <a:rPr lang="es-419" sz="1600" b="1" dirty="0" smtClean="0">
                <a:solidFill>
                  <a:prstClr val="black"/>
                </a:solidFill>
              </a:rPr>
              <a:t>Grado 4</a:t>
            </a:r>
            <a:endParaRPr lang="es-419" sz="1600" b="1" dirty="0">
              <a:solidFill>
                <a:prstClr val="black"/>
              </a:solidFill>
            </a:endParaRPr>
          </a:p>
        </p:txBody>
      </p:sp>
      <p:sp>
        <p:nvSpPr>
          <p:cNvPr id="2" name="Slide Number Placeholder 1"/>
          <p:cNvSpPr>
            <a:spLocks noGrp="1"/>
          </p:cNvSpPr>
          <p:nvPr>
            <p:ph type="sldNum" sz="quarter" idx="12"/>
          </p:nvPr>
        </p:nvSpPr>
        <p:spPr>
          <a:xfrm>
            <a:off x="5791490" y="9526895"/>
            <a:ext cx="1813560" cy="535516"/>
          </a:xfrm>
        </p:spPr>
        <p:txBody>
          <a:bodyPr/>
          <a:lstStyle/>
          <a:p>
            <a:fld id="{F177B04D-AEB5-43ED-B9BA-B3D1EC9C9067}" type="slidenum">
              <a:rPr lang="en-US" smtClean="0">
                <a:solidFill>
                  <a:prstClr val="black">
                    <a:tint val="75000"/>
                  </a:prstClr>
                </a:solidFill>
              </a:rPr>
              <a:pPr/>
              <a:t>10</a:t>
            </a:fld>
            <a:endParaRPr lang="en-US" dirty="0">
              <a:solidFill>
                <a:prstClr val="black">
                  <a:tint val="75000"/>
                </a:prstClr>
              </a:solidFill>
            </a:endParaRPr>
          </a:p>
        </p:txBody>
      </p:sp>
      <p:graphicFrame>
        <p:nvGraphicFramePr>
          <p:cNvPr id="10" name="Table 9"/>
          <p:cNvGraphicFramePr>
            <a:graphicFrameLocks noGrp="1"/>
          </p:cNvGraphicFramePr>
          <p:nvPr>
            <p:extLst/>
          </p:nvPr>
        </p:nvGraphicFramePr>
        <p:xfrm>
          <a:off x="1981200" y="206886"/>
          <a:ext cx="5570225" cy="601982"/>
        </p:xfrm>
        <a:graphic>
          <a:graphicData uri="http://schemas.openxmlformats.org/drawingml/2006/table">
            <a:tbl>
              <a:tblPr firstRow="1" bandRow="1">
                <a:tableStyleId>{5940675A-B579-460E-94D1-54222C63F5DA}</a:tableStyleId>
              </a:tblPr>
              <a:tblGrid>
                <a:gridCol w="566739"/>
                <a:gridCol w="971550"/>
                <a:gridCol w="870347"/>
                <a:gridCol w="728664"/>
                <a:gridCol w="829866"/>
                <a:gridCol w="809625"/>
                <a:gridCol w="793434"/>
              </a:tblGrid>
              <a:tr h="242317">
                <a:tc rowSpan="2">
                  <a:txBody>
                    <a:bodyPr/>
                    <a:lstStyle/>
                    <a:p>
                      <a:pPr algn="ctr"/>
                      <a:r>
                        <a:rPr lang="en-US" sz="800" b="1" dirty="0" smtClean="0"/>
                        <a:t>R</a:t>
                      </a:r>
                      <a:r>
                        <a:rPr lang="en-US" sz="800" b="1" baseline="0" dirty="0" smtClean="0"/>
                        <a:t> </a:t>
                      </a:r>
                      <a:r>
                        <a:rPr lang="en-US" sz="800" b="1" dirty="0" smtClean="0"/>
                        <a:t>E-</a:t>
                      </a:r>
                    </a:p>
                    <a:p>
                      <a:pPr algn="ctr"/>
                      <a:r>
                        <a:rPr lang="en-US" sz="800" b="1" i="1" dirty="0" smtClean="0">
                          <a:solidFill>
                            <a:srgbClr val="FF0000"/>
                          </a:solidFill>
                        </a:rPr>
                        <a:t>leer</a:t>
                      </a:r>
                      <a:endParaRPr lang="en-US" sz="800" b="1" i="1" dirty="0">
                        <a:solidFill>
                          <a:srgbClr val="FF0000"/>
                        </a:solidFill>
                      </a:endParaRPr>
                    </a:p>
                  </a:txBody>
                  <a:tcPr marL="97155" marR="97155">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800" b="1" dirty="0" smtClean="0"/>
                        <a:t>S</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E</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A</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R</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C</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H</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359665">
                <a:tc vMerge="1">
                  <a:txBody>
                    <a:bodyPr/>
                    <a:lstStyle/>
                    <a:p>
                      <a:endParaRPr lang="en-US" sz="1200" b="1"/>
                    </a:p>
                  </a:txBody>
                  <a:tcPr anchor="ctr">
                    <a:solidFill>
                      <a:schemeClr val="bg1"/>
                    </a:solidFill>
                  </a:tcPr>
                </a:tc>
                <a:tc>
                  <a:txBody>
                    <a:bodyPr/>
                    <a:lstStyle/>
                    <a:p>
                      <a:pPr algn="ctr"/>
                      <a:r>
                        <a:rPr lang="en-US" sz="800" b="1" dirty="0" smtClean="0"/>
                        <a:t>ALGO NUEVO</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algn="ctr"/>
                      <a:r>
                        <a:rPr lang="en-US" sz="800" b="1" dirty="0" smtClean="0"/>
                        <a:t>EXPLICA MÁS</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6">
                        <a:lumMod val="40000"/>
                        <a:lumOff val="60000"/>
                      </a:schemeClr>
                    </a:solidFill>
                  </a:tcPr>
                </a:tc>
                <a:tc>
                  <a:txBody>
                    <a:bodyPr/>
                    <a:lstStyle/>
                    <a:p>
                      <a:pPr algn="ctr"/>
                      <a:r>
                        <a:rPr lang="en-US" sz="800" b="1" baseline="0" dirty="0" smtClean="0"/>
                        <a:t>UNA Y OTRA VEZ</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99"/>
                    </a:solidFill>
                  </a:tcPr>
                </a:tc>
                <a:tc>
                  <a:txBody>
                    <a:bodyPr/>
                    <a:lstStyle/>
                    <a:p>
                      <a:pPr algn="ctr"/>
                      <a:r>
                        <a:rPr lang="en-US" sz="800" b="1" dirty="0" smtClean="0"/>
                        <a:t>¿RELEVANT</a:t>
                      </a:r>
                      <a:r>
                        <a:rPr lang="en-US" sz="800" b="1" baseline="0" dirty="0" smtClean="0"/>
                        <a:t>E O NO?</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3">
                        <a:lumMod val="40000"/>
                        <a:lumOff val="60000"/>
                      </a:schemeClr>
                    </a:solidFill>
                  </a:tcPr>
                </a:tc>
                <a:tc>
                  <a:txBody>
                    <a:bodyPr/>
                    <a:lstStyle/>
                    <a:p>
                      <a:pPr algn="ctr"/>
                      <a:r>
                        <a:rPr lang="en-US" sz="800" b="1" dirty="0" smtClean="0"/>
                        <a:t>CONCLUYE</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pPr algn="ctr"/>
                      <a:r>
                        <a:rPr lang="en-US" sz="800" b="1" dirty="0" smtClean="0"/>
                        <a:t>TIENE EVIDENCIA</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r>
            </a:tbl>
          </a:graphicData>
        </a:graphic>
      </p:graphicFrame>
    </p:spTree>
    <p:extLst>
      <p:ext uri="{BB962C8B-B14F-4D97-AF65-F5344CB8AC3E}">
        <p14:creationId xmlns:p14="http://schemas.microsoft.com/office/powerpoint/2010/main" val="24442714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11</a:t>
            </a:fld>
            <a:endParaRPr lang="en-US" dirty="0"/>
          </a:p>
        </p:txBody>
      </p:sp>
      <p:graphicFrame>
        <p:nvGraphicFramePr>
          <p:cNvPr id="11" name="Table 10"/>
          <p:cNvGraphicFramePr>
            <a:graphicFrameLocks noGrp="1"/>
          </p:cNvGraphicFramePr>
          <p:nvPr>
            <p:extLst/>
          </p:nvPr>
        </p:nvGraphicFramePr>
        <p:xfrm>
          <a:off x="533400" y="416995"/>
          <a:ext cx="6822440" cy="8162544"/>
        </p:xfrm>
        <a:graphic>
          <a:graphicData uri="http://schemas.openxmlformats.org/drawingml/2006/table">
            <a:tbl>
              <a:tblPr firstRow="1" bandRow="1">
                <a:tableStyleId>{5940675A-B579-460E-94D1-54222C63F5DA}</a:tableStyleId>
              </a:tblPr>
              <a:tblGrid>
                <a:gridCol w="539750"/>
                <a:gridCol w="6282690"/>
              </a:tblGrid>
              <a:tr h="838200">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schemeClr val="tx1"/>
                          </a:solidFill>
                          <a:effectLst/>
                          <a:uLnTx/>
                          <a:uFillTx/>
                          <a:latin typeface="+mn-lt"/>
                          <a:ea typeface="+mn-ea"/>
                          <a:cs typeface="+mn-cs"/>
                        </a:rPr>
                        <a:t>A Note about constructed responses:  Constructed 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 </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hMerge="1">
                  <a:txBody>
                    <a:bodyPr/>
                    <a:lstStyle/>
                    <a:p>
                      <a:endParaRPr lang="en-US"/>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effectLst/>
                          <a:latin typeface="+mn-lt"/>
                        </a:rPr>
                        <a:t>Quarter 4 CFA </a:t>
                      </a:r>
                      <a:r>
                        <a:rPr lang="en-US" sz="1500" b="1" u="sng" dirty="0" smtClean="0">
                          <a:solidFill>
                            <a:schemeClr val="tx1"/>
                          </a:solidFill>
                          <a:effectLst/>
                          <a:latin typeface="+mn-lt"/>
                        </a:rPr>
                        <a:t>Research Constructed Response</a:t>
                      </a:r>
                      <a:r>
                        <a:rPr lang="en-US" sz="1500" b="1" dirty="0" smtClean="0">
                          <a:solidFill>
                            <a:schemeClr val="tx1"/>
                          </a:solidFill>
                          <a:effectLst/>
                          <a:latin typeface="+mn-lt"/>
                        </a:rPr>
                        <a:t> Answer Key</a:t>
                      </a:r>
                    </a:p>
                  </a:txBody>
                  <a:tcPr marL="103632" marR="103632" marT="50292" marB="50292"/>
                </a:tc>
                <a:tc hMerge="1">
                  <a:txBody>
                    <a:bodyPr/>
                    <a:lstStyle/>
                    <a:p>
                      <a:endParaRPr lang="en-US"/>
                    </a:p>
                  </a:txBody>
                  <a:tcPr/>
                </a:tc>
              </a:tr>
              <a:tr h="481584">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latin typeface="+mn-lt"/>
                        </a:rPr>
                        <a:t>Constructed Response</a:t>
                      </a:r>
                      <a:r>
                        <a:rPr lang="en-US" sz="1300" b="1" u="sng" baseline="0" dirty="0" smtClean="0">
                          <a:solidFill>
                            <a:schemeClr val="tx1"/>
                          </a:solidFill>
                          <a:latin typeface="+mn-lt"/>
                        </a:rPr>
                        <a:t> </a:t>
                      </a:r>
                      <a:r>
                        <a:rPr lang="en-US" sz="1300" b="1" u="sng" dirty="0" smtClean="0">
                          <a:solidFill>
                            <a:schemeClr val="tx1"/>
                          </a:solidFill>
                          <a:latin typeface="+mn-lt"/>
                        </a:rPr>
                        <a:t>Research Rubrics</a:t>
                      </a:r>
                      <a:r>
                        <a:rPr lang="en-US" sz="1300" b="1" u="sng" baseline="0" dirty="0" smtClean="0">
                          <a:solidFill>
                            <a:schemeClr val="tx1"/>
                          </a:solidFill>
                          <a:latin typeface="+mn-lt"/>
                        </a:rPr>
                        <a:t> </a:t>
                      </a:r>
                      <a:r>
                        <a:rPr lang="en-US" sz="1300" b="1" u="sng" dirty="0" smtClean="0">
                          <a:solidFill>
                            <a:schemeClr val="tx1"/>
                          </a:solidFill>
                          <a:latin typeface="+mn-lt"/>
                        </a:rPr>
                        <a:t>Target</a:t>
                      </a:r>
                      <a:r>
                        <a:rPr lang="en-US" sz="1300" b="1" u="sng" baseline="0" dirty="0" smtClean="0">
                          <a:solidFill>
                            <a:schemeClr val="tx1"/>
                          </a:solidFill>
                          <a:latin typeface="+mn-lt"/>
                        </a:rPr>
                        <a:t> 3</a:t>
                      </a:r>
                      <a:endParaRPr lang="en-US" sz="1300" b="1" u="sng" dirty="0" smtClean="0">
                        <a:solidFill>
                          <a:schemeClr val="tx1"/>
                        </a:solidFill>
                        <a:latin typeface="+mn-lt"/>
                      </a:endParaRPr>
                    </a:p>
                    <a:p>
                      <a:pPr marL="231775" indent="-231775" algn="ctr">
                        <a:lnSpc>
                          <a:spcPct val="100000"/>
                        </a:lnSpc>
                        <a:spcBef>
                          <a:spcPts val="0"/>
                        </a:spcBef>
                        <a:spcAft>
                          <a:spcPts val="0"/>
                        </a:spcAft>
                      </a:pPr>
                      <a:r>
                        <a:rPr lang="en-US" sz="1200" b="1" baseline="0" dirty="0" smtClean="0">
                          <a:solidFill>
                            <a:schemeClr val="tx1"/>
                          </a:solidFill>
                          <a:latin typeface="+mn-lt"/>
                        </a:rPr>
                        <a:t>evidence of the ability to distinguish </a:t>
                      </a:r>
                      <a:r>
                        <a:rPr lang="en-US" sz="1200" b="1" u="sng" baseline="0" dirty="0" smtClean="0">
                          <a:solidFill>
                            <a:schemeClr val="tx1"/>
                          </a:solidFill>
                          <a:latin typeface="+mn-lt"/>
                        </a:rPr>
                        <a:t>relevant</a:t>
                      </a:r>
                      <a:r>
                        <a:rPr lang="en-US" sz="1200" b="1" baseline="0" dirty="0" smtClean="0">
                          <a:solidFill>
                            <a:schemeClr val="tx1"/>
                          </a:solidFill>
                          <a:latin typeface="+mn-lt"/>
                        </a:rPr>
                        <a:t> from irrelevant information such as fact from opinion</a:t>
                      </a:r>
                      <a:endParaRPr lang="en-US" sz="1200" b="1" dirty="0" smtClean="0">
                        <a:solidFill>
                          <a:schemeClr val="tx1"/>
                        </a:solidFill>
                        <a:latin typeface="+mn-lt"/>
                      </a:endParaRPr>
                    </a:p>
                  </a:txBody>
                  <a:tcPr marL="103632" marR="103632" marT="50292" marB="50292"/>
                </a:tc>
                <a:tc hMerge="1">
                  <a:txBody>
                    <a:bodyPr/>
                    <a:lstStyle/>
                    <a:p>
                      <a:endParaRPr lang="en-US"/>
                    </a:p>
                  </a:txBody>
                  <a:tcPr/>
                </a:tc>
              </a:tr>
              <a:tr h="494066">
                <a:tc gridSpan="2">
                  <a:txBody>
                    <a:bodyPr/>
                    <a:lstStyle/>
                    <a:p>
                      <a:pPr marL="53975" marR="0" indent="0" algn="l" defTabSz="1018824"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latin typeface="+mn-lt"/>
                        </a:rPr>
                        <a:t>Question #7  </a:t>
                      </a:r>
                      <a:r>
                        <a:rPr lang="en-US" sz="1400" b="1" u="sng" dirty="0" smtClean="0">
                          <a:solidFill>
                            <a:schemeClr val="tx1"/>
                          </a:solidFill>
                          <a:latin typeface="+mn-lt"/>
                        </a:rPr>
                        <a:t>RL.4.6</a:t>
                      </a:r>
                      <a:r>
                        <a:rPr lang="en-US" sz="1400" b="1" dirty="0" smtClean="0">
                          <a:solidFill>
                            <a:schemeClr val="tx1"/>
                          </a:solidFill>
                          <a:latin typeface="+mn-lt"/>
                        </a:rPr>
                        <a:t>  (Prompt):  Compare the stories </a:t>
                      </a:r>
                      <a:r>
                        <a:rPr lang="en-US" sz="1400" b="1" i="1" u="sng" dirty="0" smtClean="0">
                          <a:solidFill>
                            <a:schemeClr val="tx1"/>
                          </a:solidFill>
                          <a:latin typeface="+mn-lt"/>
                        </a:rPr>
                        <a:t>Electric Free Day</a:t>
                      </a:r>
                      <a:r>
                        <a:rPr lang="en-US" sz="1400" b="1" i="1" u="none" baseline="0" dirty="0" smtClean="0">
                          <a:solidFill>
                            <a:schemeClr val="tx1"/>
                          </a:solidFill>
                          <a:latin typeface="+mn-lt"/>
                        </a:rPr>
                        <a:t> </a:t>
                      </a:r>
                      <a:r>
                        <a:rPr lang="en-US" sz="1400" b="1" baseline="0" dirty="0" smtClean="0">
                          <a:solidFill>
                            <a:schemeClr val="tx1"/>
                          </a:solidFill>
                          <a:latin typeface="+mn-lt"/>
                        </a:rPr>
                        <a:t>and </a:t>
                      </a:r>
                      <a:r>
                        <a:rPr lang="en-US" sz="1400" b="1" i="1" u="sng" baseline="0" dirty="0" smtClean="0">
                          <a:solidFill>
                            <a:schemeClr val="tx1"/>
                          </a:solidFill>
                          <a:latin typeface="+mn-lt"/>
                        </a:rPr>
                        <a:t>Power Lesson</a:t>
                      </a:r>
                      <a:r>
                        <a:rPr lang="en-US" sz="1400" b="1" baseline="0" dirty="0" smtClean="0">
                          <a:solidFill>
                            <a:schemeClr val="tx1"/>
                          </a:solidFill>
                          <a:latin typeface="+mn-lt"/>
                        </a:rPr>
                        <a:t>. </a:t>
                      </a:r>
                      <a:r>
                        <a:rPr lang="en-US" sz="1400" b="1" kern="1200" dirty="0" smtClean="0">
                          <a:solidFill>
                            <a:srgbClr val="000000"/>
                          </a:solidFill>
                          <a:effectLst/>
                          <a:latin typeface="+mn-lt"/>
                          <a:ea typeface="Times New Roman"/>
                          <a:cs typeface="Arial"/>
                        </a:rPr>
                        <a:t>In your opinion, which story is more effective – the one told from the first person point of view or the one told from the third person point of view?  Why?  Use examples from both texts in your answer.</a:t>
                      </a:r>
                      <a:endParaRPr lang="en-US" sz="1400" b="1" dirty="0" smtClean="0">
                        <a:solidFill>
                          <a:schemeClr val="tx1"/>
                        </a:solidFill>
                        <a:latin typeface="+mn-lt"/>
                      </a:endParaRP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latin typeface="+mn-lt"/>
                        </a:rPr>
                        <a:t>Teacher</a:t>
                      </a:r>
                      <a:r>
                        <a:rPr lang="en-US" sz="1500" b="1" baseline="0" dirty="0" smtClean="0">
                          <a:solidFill>
                            <a:schemeClr val="tx1"/>
                          </a:solidFill>
                          <a:latin typeface="+mn-lt"/>
                        </a:rPr>
                        <a:t> /Rubric “Language Response”</a:t>
                      </a:r>
                      <a:endParaRPr lang="en-US" sz="1500" b="1" dirty="0" smtClean="0">
                        <a:solidFill>
                          <a:schemeClr val="tx1"/>
                        </a:solidFill>
                        <a:latin typeface="+mn-lt"/>
                      </a:endParaRPr>
                    </a:p>
                  </a:txBody>
                  <a:tcPr marL="103632" marR="103632" marT="50292" marB="50292">
                    <a:solidFill>
                      <a:schemeClr val="bg1">
                        <a:lumMod val="85000"/>
                      </a:schemeClr>
                    </a:solidFill>
                  </a:tcPr>
                </a:tc>
                <a:tc hMerge="1">
                  <a:txBody>
                    <a:bodyPr/>
                    <a:lstStyle/>
                    <a:p>
                      <a:endParaRPr lang="en-US"/>
                    </a:p>
                  </a:txBody>
                  <a:tcPr/>
                </a:tc>
              </a:tr>
              <a:tr h="677237">
                <a:tc gridSpan="2">
                  <a:txBody>
                    <a:bodyPr/>
                    <a:lstStyle/>
                    <a:p>
                      <a:pPr marL="0" marR="0" indent="0">
                        <a:lnSpc>
                          <a:spcPct val="100000"/>
                        </a:lnSpc>
                        <a:spcBef>
                          <a:spcPts val="0"/>
                        </a:spcBef>
                        <a:spcAft>
                          <a:spcPts val="0"/>
                        </a:spcAft>
                      </a:pPr>
                      <a:r>
                        <a:rPr lang="en-US" sz="1050" b="1" u="sng" kern="1200" dirty="0" smtClean="0">
                          <a:solidFill>
                            <a:srgbClr val="000000"/>
                          </a:solidFill>
                          <a:effectLst/>
                          <a:latin typeface="+mn-lt"/>
                          <a:ea typeface="Times New Roman"/>
                          <a:cs typeface="Times New Roman"/>
                        </a:rPr>
                        <a:t>The </a:t>
                      </a:r>
                      <a:r>
                        <a:rPr lang="en-US" sz="1000" b="1" u="sng" kern="1200" dirty="0" smtClean="0">
                          <a:solidFill>
                            <a:srgbClr val="000000"/>
                          </a:solidFill>
                          <a:effectLst/>
                          <a:latin typeface="+mn-lt"/>
                          <a:ea typeface="Times New Roman"/>
                          <a:cs typeface="Times New Roman"/>
                        </a:rPr>
                        <a:t>response</a:t>
                      </a:r>
                      <a:r>
                        <a:rPr lang="en-US" sz="1000" b="1" kern="1200" dirty="0" smtClean="0">
                          <a:solidFill>
                            <a:srgbClr val="000000"/>
                          </a:solidFill>
                          <a:effectLst/>
                          <a:latin typeface="+mn-lt"/>
                          <a:ea typeface="Times New Roman"/>
                          <a:cs typeface="Times New Roman"/>
                        </a:rPr>
                        <a:t>: </a:t>
                      </a:r>
                      <a:r>
                        <a:rPr lang="en-US" sz="1000" kern="1200" dirty="0" smtClean="0">
                          <a:solidFill>
                            <a:srgbClr val="000000"/>
                          </a:solidFill>
                          <a:effectLst/>
                          <a:latin typeface="+mn-lt"/>
                          <a:ea typeface="Times New Roman"/>
                          <a:cs typeface="Times New Roman"/>
                        </a:rPr>
                        <a:t>gives sufficient evidence of the ability to distinguish relevant from irrelevant information</a:t>
                      </a:r>
                      <a:r>
                        <a:rPr lang="en-US" sz="1000" kern="1200" baseline="0" dirty="0" smtClean="0">
                          <a:solidFill>
                            <a:srgbClr val="000000"/>
                          </a:solidFill>
                          <a:effectLst/>
                          <a:latin typeface="+mn-lt"/>
                          <a:ea typeface="Times New Roman"/>
                          <a:cs typeface="Times New Roman"/>
                        </a:rPr>
                        <a:t> to form and determine an opinion about which story is most effective and why.  Students </a:t>
                      </a:r>
                      <a:r>
                        <a:rPr lang="en-US" sz="1000" b="1" u="sng" kern="1200" baseline="0" dirty="0" smtClean="0">
                          <a:solidFill>
                            <a:srgbClr val="000000"/>
                          </a:solidFill>
                          <a:effectLst/>
                          <a:latin typeface="+mn-lt"/>
                          <a:ea typeface="Times New Roman"/>
                          <a:cs typeface="Times New Roman"/>
                        </a:rPr>
                        <a:t>must</a:t>
                      </a:r>
                      <a:r>
                        <a:rPr lang="en-US" sz="1000" kern="1200" baseline="0" dirty="0" smtClean="0">
                          <a:solidFill>
                            <a:srgbClr val="000000"/>
                          </a:solidFill>
                          <a:effectLst/>
                          <a:latin typeface="+mn-lt"/>
                          <a:ea typeface="Times New Roman"/>
                          <a:cs typeface="Times New Roman"/>
                        </a:rPr>
                        <a:t> first be able to determine which point of view both stories are written from and state an opinion (using text explicit examples from each story). Examples should include details of both stories and how they are written either from first or third person point of view.  Some examples from </a:t>
                      </a:r>
                      <a:r>
                        <a:rPr lang="en-US" sz="1000" b="1" i="1" u="sng" kern="1200" baseline="0" dirty="0" smtClean="0">
                          <a:solidFill>
                            <a:srgbClr val="000000"/>
                          </a:solidFill>
                          <a:effectLst/>
                          <a:latin typeface="+mn-lt"/>
                          <a:ea typeface="Times New Roman"/>
                          <a:cs typeface="Times New Roman"/>
                        </a:rPr>
                        <a:t>Electric Free Day</a:t>
                      </a:r>
                      <a:r>
                        <a:rPr lang="en-US" sz="1000" b="1" i="1" u="none" kern="1200" baseline="0" dirty="0" smtClean="0">
                          <a:solidFill>
                            <a:srgbClr val="000000"/>
                          </a:solidFill>
                          <a:effectLst/>
                          <a:latin typeface="+mn-lt"/>
                          <a:ea typeface="Times New Roman"/>
                          <a:cs typeface="Times New Roman"/>
                        </a:rPr>
                        <a:t> </a:t>
                      </a:r>
                      <a:r>
                        <a:rPr lang="en-US" sz="1000" kern="1200" baseline="0" dirty="0" smtClean="0">
                          <a:solidFill>
                            <a:srgbClr val="000000"/>
                          </a:solidFill>
                          <a:effectLst/>
                          <a:latin typeface="+mn-lt"/>
                          <a:ea typeface="Times New Roman"/>
                          <a:cs typeface="Times New Roman"/>
                        </a:rPr>
                        <a:t>to indicate that this story is written from a third person point of view could include (but are not limited to), (1) the narrator tells about Daniel “he,” (2) the narrator tells what Daniel thought about no electricity – no TV, microwave, video games, tablets, (3) the narrator explains using  “they, his and their.”  Some examples from </a:t>
                      </a:r>
                      <a:r>
                        <a:rPr lang="en-US" sz="1000" b="1" i="1" u="sng" kern="1200" baseline="0" dirty="0" smtClean="0">
                          <a:solidFill>
                            <a:srgbClr val="000000"/>
                          </a:solidFill>
                          <a:effectLst/>
                          <a:latin typeface="+mn-lt"/>
                          <a:ea typeface="Times New Roman"/>
                          <a:cs typeface="Times New Roman"/>
                        </a:rPr>
                        <a:t>Power Lesson</a:t>
                      </a:r>
                      <a:r>
                        <a:rPr lang="en-US" sz="1000" b="1" i="1" u="none" kern="1200" baseline="0" dirty="0" smtClean="0">
                          <a:solidFill>
                            <a:srgbClr val="000000"/>
                          </a:solidFill>
                          <a:effectLst/>
                          <a:latin typeface="+mn-lt"/>
                          <a:ea typeface="Times New Roman"/>
                          <a:cs typeface="Times New Roman"/>
                        </a:rPr>
                        <a:t> </a:t>
                      </a:r>
                      <a:r>
                        <a:rPr lang="en-US" sz="1000" kern="1200" baseline="0" dirty="0" smtClean="0">
                          <a:solidFill>
                            <a:srgbClr val="000000"/>
                          </a:solidFill>
                          <a:effectLst/>
                          <a:latin typeface="+mn-lt"/>
                          <a:ea typeface="Times New Roman"/>
                          <a:cs typeface="Times New Roman"/>
                        </a:rPr>
                        <a:t>to indicate that this story is written from a first person point of view could include (but are not limited), (1) the story begins with “I am the sun,” (2) the sun is speaking of itself “People have used me for thousands of…,” (3) the writer uses language such as “I thought, I said,” (4) the story helps the reader to understand the sun’s feelings.  Students can compare and contrast these two types of writing to determine which, in their opinion is most effective.</a:t>
                      </a:r>
                      <a:endParaRPr lang="en-US" sz="1000" dirty="0" smtClean="0">
                        <a:effectLst/>
                        <a:latin typeface="+mn-lt"/>
                        <a:ea typeface="Times New Roman"/>
                      </a:endParaRP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lnSpc>
                          <a:spcPct val="100000"/>
                        </a:lnSpc>
                        <a:spcBef>
                          <a:spcPts val="0"/>
                        </a:spcBef>
                        <a:spcAft>
                          <a:spcPts val="0"/>
                        </a:spcAft>
                      </a:pPr>
                      <a:r>
                        <a:rPr lang="en-US" sz="1300" b="1" dirty="0" smtClean="0">
                          <a:solidFill>
                            <a:schemeClr val="tx1"/>
                          </a:solidFill>
                          <a:latin typeface="+mn-lt"/>
                        </a:rPr>
                        <a:t>Student “Language” Response Example</a:t>
                      </a:r>
                      <a:endParaRPr lang="en-US" sz="1300" b="1" dirty="0">
                        <a:solidFill>
                          <a:schemeClr val="tx1"/>
                        </a:solidFill>
                        <a:latin typeface="+mn-lt"/>
                      </a:endParaRPr>
                    </a:p>
                  </a:txBody>
                  <a:tcPr marL="103632" marR="103632" marT="50292" marB="50292">
                    <a:solidFill>
                      <a:schemeClr val="bg1">
                        <a:lumMod val="85000"/>
                      </a:schemeClr>
                    </a:solidFill>
                  </a:tcPr>
                </a:tc>
                <a:tc hMerge="1">
                  <a:txBody>
                    <a:bodyPr/>
                    <a:lstStyle/>
                    <a:p>
                      <a:endParaRPr lang="en-US" sz="1000" dirty="0"/>
                    </a:p>
                  </a:txBody>
                  <a:tcPr/>
                </a:tc>
              </a:tr>
              <a:tr h="844586">
                <a:tc>
                  <a:txBody>
                    <a:bodyPr/>
                    <a:lstStyle/>
                    <a:p>
                      <a:pPr algn="ctr">
                        <a:lnSpc>
                          <a:spcPct val="100000"/>
                        </a:lnSpc>
                        <a:spcBef>
                          <a:spcPts val="0"/>
                        </a:spcBef>
                        <a:spcAft>
                          <a:spcPts val="0"/>
                        </a:spcAft>
                      </a:pPr>
                      <a:r>
                        <a:rPr lang="en-US" sz="1400" b="1" dirty="0" smtClean="0">
                          <a:solidFill>
                            <a:schemeClr val="tx1"/>
                          </a:solidFill>
                          <a:latin typeface="+mn-lt"/>
                        </a:rPr>
                        <a:t>2</a:t>
                      </a:r>
                      <a:endParaRPr lang="en-US" sz="1400" b="1" dirty="0">
                        <a:solidFill>
                          <a:schemeClr val="tx1"/>
                        </a:solidFill>
                        <a:latin typeface="+mn-lt"/>
                      </a:endParaRPr>
                    </a:p>
                  </a:txBody>
                  <a:tcPr marL="103632" marR="103632" marT="50292" marB="50292" anchor="ctr"/>
                </a:tc>
                <a:tc>
                  <a:txBody>
                    <a:bodyPr/>
                    <a:lstStyle/>
                    <a:p>
                      <a:pPr marL="0" marR="0">
                        <a:lnSpc>
                          <a:spcPct val="100000"/>
                        </a:lnSpc>
                        <a:spcBef>
                          <a:spcPts val="0"/>
                        </a:spcBef>
                        <a:spcAft>
                          <a:spcPts val="0"/>
                        </a:spcAft>
                      </a:pPr>
                      <a:r>
                        <a:rPr lang="en-US" sz="1000" i="1" dirty="0" smtClean="0">
                          <a:effectLst/>
                          <a:latin typeface="+mn-lt"/>
                          <a:ea typeface="Times New Roman"/>
                          <a:cs typeface="Arial"/>
                        </a:rPr>
                        <a:t>Student response identifies if</a:t>
                      </a:r>
                      <a:r>
                        <a:rPr lang="en-US" sz="1000" i="1" baseline="0" dirty="0" smtClean="0">
                          <a:effectLst/>
                          <a:latin typeface="+mn-lt"/>
                          <a:ea typeface="Times New Roman"/>
                          <a:cs typeface="Arial"/>
                        </a:rPr>
                        <a:t> each story is a </a:t>
                      </a:r>
                      <a:r>
                        <a:rPr lang="en-US" sz="1000" i="1" dirty="0" smtClean="0">
                          <a:effectLst/>
                          <a:latin typeface="+mn-lt"/>
                          <a:ea typeface="Times New Roman"/>
                          <a:cs typeface="Arial"/>
                        </a:rPr>
                        <a:t>first or third person narration and uses sufficient examples from both texts to compare effectiveness.</a:t>
                      </a:r>
                    </a:p>
                    <a:p>
                      <a:pPr marL="0" marR="0">
                        <a:lnSpc>
                          <a:spcPct val="100000"/>
                        </a:lnSpc>
                        <a:spcBef>
                          <a:spcPts val="0"/>
                        </a:spcBef>
                        <a:spcAft>
                          <a:spcPts val="0"/>
                        </a:spcAft>
                      </a:pPr>
                      <a:r>
                        <a:rPr lang="en-US" sz="1100" b="1" i="1" u="sng" dirty="0" smtClean="0">
                          <a:effectLst/>
                          <a:latin typeface="+mn-lt"/>
                          <a:ea typeface="Times New Roman"/>
                          <a:cs typeface="Arial"/>
                        </a:rPr>
                        <a:t>Power </a:t>
                      </a:r>
                      <a:r>
                        <a:rPr lang="en-US" sz="1100" b="1" i="1" u="sng" dirty="0">
                          <a:effectLst/>
                          <a:latin typeface="+mn-lt"/>
                          <a:ea typeface="Times New Roman"/>
                          <a:cs typeface="Arial"/>
                        </a:rPr>
                        <a:t>Lesson</a:t>
                      </a:r>
                      <a:r>
                        <a:rPr lang="en-US" sz="1100" b="1" i="1" u="none" dirty="0">
                          <a:effectLst/>
                          <a:latin typeface="+mn-lt"/>
                          <a:ea typeface="Times New Roman"/>
                          <a:cs typeface="Arial"/>
                        </a:rPr>
                        <a:t> </a:t>
                      </a:r>
                      <a:r>
                        <a:rPr lang="en-US" sz="1100" dirty="0">
                          <a:effectLst/>
                          <a:latin typeface="+mn-lt"/>
                          <a:ea typeface="Times New Roman"/>
                          <a:cs typeface="Arial"/>
                        </a:rPr>
                        <a:t>is first person.  I feel that </a:t>
                      </a:r>
                      <a:r>
                        <a:rPr lang="en-US" sz="1100" b="1" i="1" u="sng" dirty="0">
                          <a:effectLst/>
                          <a:latin typeface="+mn-lt"/>
                          <a:ea typeface="Times New Roman"/>
                          <a:cs typeface="Arial"/>
                        </a:rPr>
                        <a:t>Power Lesson</a:t>
                      </a:r>
                      <a:r>
                        <a:rPr lang="en-US" sz="1100" b="1" i="1" u="none" dirty="0">
                          <a:effectLst/>
                          <a:latin typeface="+mn-lt"/>
                          <a:ea typeface="Times New Roman"/>
                          <a:cs typeface="Arial"/>
                        </a:rPr>
                        <a:t> </a:t>
                      </a:r>
                      <a:r>
                        <a:rPr lang="en-US" sz="1100" dirty="0">
                          <a:effectLst/>
                          <a:latin typeface="+mn-lt"/>
                          <a:ea typeface="Times New Roman"/>
                          <a:cs typeface="Arial"/>
                        </a:rPr>
                        <a:t>is more effective </a:t>
                      </a:r>
                      <a:r>
                        <a:rPr lang="en-US" sz="1100" dirty="0" smtClean="0">
                          <a:effectLst/>
                          <a:latin typeface="+mn-lt"/>
                          <a:ea typeface="Times New Roman"/>
                          <a:cs typeface="Arial"/>
                        </a:rPr>
                        <a:t>because it is in first </a:t>
                      </a:r>
                      <a:r>
                        <a:rPr lang="en-US" sz="1100" dirty="0">
                          <a:effectLst/>
                          <a:latin typeface="+mn-lt"/>
                          <a:ea typeface="Times New Roman"/>
                          <a:cs typeface="Arial"/>
                        </a:rPr>
                        <a:t>person.  You really get to know what the sun is thinking and feeling.  For example, the sun is frustrated.  In the passage it says, “I yelled louder and finally electricity blinked the lights.”  I can better understand that the sun is trying, but electricity is brushing him off. </a:t>
                      </a:r>
                      <a:r>
                        <a:rPr lang="en-US" sz="1100" b="1" i="1" u="sng" dirty="0" smtClean="0">
                          <a:effectLst/>
                          <a:latin typeface="+mn-lt"/>
                          <a:ea typeface="Times New Roman"/>
                          <a:cs typeface="Arial"/>
                        </a:rPr>
                        <a:t>Electric </a:t>
                      </a:r>
                      <a:r>
                        <a:rPr lang="en-US" sz="1100" b="1" i="1" u="sng" dirty="0">
                          <a:effectLst/>
                          <a:latin typeface="+mn-lt"/>
                          <a:ea typeface="Times New Roman"/>
                          <a:cs typeface="Arial"/>
                        </a:rPr>
                        <a:t>Free Day</a:t>
                      </a:r>
                      <a:r>
                        <a:rPr lang="en-US" sz="1100" dirty="0">
                          <a:effectLst/>
                          <a:latin typeface="+mn-lt"/>
                          <a:ea typeface="Times New Roman"/>
                          <a:cs typeface="Arial"/>
                        </a:rPr>
                        <a:t>, </a:t>
                      </a:r>
                      <a:r>
                        <a:rPr lang="en-US" sz="1100" dirty="0" smtClean="0">
                          <a:effectLst/>
                          <a:latin typeface="+mn-lt"/>
                          <a:ea typeface="Times New Roman"/>
                          <a:cs typeface="Arial"/>
                        </a:rPr>
                        <a:t>is written in third person, the </a:t>
                      </a:r>
                      <a:r>
                        <a:rPr lang="en-US" sz="1100" dirty="0">
                          <a:effectLst/>
                          <a:latin typeface="+mn-lt"/>
                          <a:ea typeface="Times New Roman"/>
                          <a:cs typeface="Arial"/>
                        </a:rPr>
                        <a:t>narrator tells </a:t>
                      </a:r>
                      <a:r>
                        <a:rPr lang="en-US" sz="1100" dirty="0" smtClean="0">
                          <a:effectLst/>
                          <a:latin typeface="+mn-lt"/>
                          <a:ea typeface="Times New Roman"/>
                          <a:cs typeface="Arial"/>
                        </a:rPr>
                        <a:t> what is happening to Daniel and his experiences without electricity.  The narrator tells the reader that Daniel liked this experience but we</a:t>
                      </a:r>
                      <a:r>
                        <a:rPr lang="en-US" sz="1100" baseline="0" dirty="0" smtClean="0">
                          <a:effectLst/>
                          <a:latin typeface="+mn-lt"/>
                          <a:ea typeface="Times New Roman"/>
                          <a:cs typeface="Arial"/>
                        </a:rPr>
                        <a:t> don’t actually hear or feel Daniel’s own words. </a:t>
                      </a:r>
                      <a:r>
                        <a:rPr lang="en-US" sz="1100" dirty="0" smtClean="0">
                          <a:effectLst/>
                          <a:latin typeface="+mn-lt"/>
                          <a:ea typeface="Times New Roman"/>
                          <a:cs typeface="Arial"/>
                        </a:rPr>
                        <a:t>For </a:t>
                      </a:r>
                      <a:r>
                        <a:rPr lang="en-US" sz="1100" dirty="0">
                          <a:effectLst/>
                          <a:latin typeface="+mn-lt"/>
                          <a:ea typeface="Times New Roman"/>
                          <a:cs typeface="Arial"/>
                        </a:rPr>
                        <a:t>example in the text it says, “He finished his homework and then decided to read for a while.”  I do not know if he enjoyed this or not. </a:t>
                      </a:r>
                      <a:endParaRPr lang="en-US" sz="1100" dirty="0">
                        <a:effectLst/>
                        <a:latin typeface="+mn-lt"/>
                        <a:ea typeface="Calibri"/>
                        <a:cs typeface="Times New Roman"/>
                      </a:endParaRPr>
                    </a:p>
                  </a:txBody>
                  <a:tcPr marL="121920" marR="121920" marT="34290" marB="34290"/>
                </a:tc>
              </a:tr>
              <a:tr h="616277">
                <a:tc>
                  <a:txBody>
                    <a:bodyPr/>
                    <a:lstStyle/>
                    <a:p>
                      <a:pPr algn="ctr">
                        <a:lnSpc>
                          <a:spcPct val="100000"/>
                        </a:lnSpc>
                        <a:spcBef>
                          <a:spcPts val="0"/>
                        </a:spcBef>
                        <a:spcAft>
                          <a:spcPts val="0"/>
                        </a:spcAft>
                      </a:pPr>
                      <a:r>
                        <a:rPr lang="en-US" sz="1400" b="1" dirty="0" smtClean="0">
                          <a:solidFill>
                            <a:schemeClr val="tx1"/>
                          </a:solidFill>
                          <a:latin typeface="+mn-lt"/>
                        </a:rPr>
                        <a:t>1</a:t>
                      </a:r>
                      <a:endParaRPr lang="en-US" sz="1400" b="1" dirty="0">
                        <a:solidFill>
                          <a:schemeClr val="tx1"/>
                        </a:solidFill>
                        <a:latin typeface="+mn-lt"/>
                      </a:endParaRPr>
                    </a:p>
                  </a:txBody>
                  <a:tcPr marL="103632" marR="103632" marT="50292" marB="50292" anchor="ctr"/>
                </a:tc>
                <a:tc>
                  <a:txBody>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prstClr val="black"/>
                          </a:solidFill>
                          <a:effectLst/>
                          <a:uLnTx/>
                          <a:uFillTx/>
                          <a:latin typeface="+mn-lt"/>
                          <a:ea typeface="Times New Roman"/>
                          <a:cs typeface="Arial"/>
                        </a:rPr>
                        <a:t>Student response infers if one or the other story is a first or third person narration and uses some or vague examples from one or both texts to compare effectiveness.</a:t>
                      </a:r>
                      <a:endParaRPr lang="en-US" sz="1000" i="1" dirty="0" smtClean="0">
                        <a:effectLst/>
                        <a:latin typeface="+mn-lt"/>
                        <a:ea typeface="Times New Roman"/>
                        <a:cs typeface="Arial"/>
                      </a:endParaRPr>
                    </a:p>
                    <a:p>
                      <a:pPr marL="0" marR="0">
                        <a:lnSpc>
                          <a:spcPct val="100000"/>
                        </a:lnSpc>
                        <a:spcBef>
                          <a:spcPts val="0"/>
                        </a:spcBef>
                        <a:spcAft>
                          <a:spcPts val="0"/>
                        </a:spcAft>
                      </a:pPr>
                      <a:r>
                        <a:rPr lang="en-US" sz="1100" b="1" i="1" u="sng" dirty="0" smtClean="0">
                          <a:effectLst/>
                          <a:latin typeface="+mn-lt"/>
                          <a:ea typeface="Times New Roman"/>
                          <a:cs typeface="Arial"/>
                        </a:rPr>
                        <a:t>Electric </a:t>
                      </a:r>
                      <a:r>
                        <a:rPr lang="en-US" sz="1100" b="1" i="1" u="sng" dirty="0">
                          <a:effectLst/>
                          <a:latin typeface="+mn-lt"/>
                          <a:ea typeface="Times New Roman"/>
                          <a:cs typeface="Arial"/>
                        </a:rPr>
                        <a:t>Free Day</a:t>
                      </a:r>
                      <a:r>
                        <a:rPr lang="en-US" sz="1100" b="1" i="1" u="none" dirty="0">
                          <a:effectLst/>
                          <a:latin typeface="+mn-lt"/>
                          <a:ea typeface="Times New Roman"/>
                          <a:cs typeface="Arial"/>
                        </a:rPr>
                        <a:t> </a:t>
                      </a:r>
                      <a:r>
                        <a:rPr lang="en-US" sz="1100" dirty="0">
                          <a:effectLst/>
                          <a:latin typeface="+mn-lt"/>
                          <a:ea typeface="Times New Roman"/>
                          <a:cs typeface="Arial"/>
                        </a:rPr>
                        <a:t>is more effective because the narrator describes all the events in detail.  It is a story.  We also get to know how the other children feel.  In the text the narrator tells us, “Everyone thought Daniel’s night sounded fun.”  </a:t>
                      </a:r>
                      <a:endParaRPr lang="en-US" sz="1100" dirty="0">
                        <a:effectLst/>
                        <a:latin typeface="+mn-lt"/>
                        <a:ea typeface="Calibri"/>
                        <a:cs typeface="Times New Roman"/>
                      </a:endParaRPr>
                    </a:p>
                  </a:txBody>
                  <a:tcPr marL="121920" marR="121920" marT="34290" marB="34290"/>
                </a:tc>
              </a:tr>
              <a:tr h="176784">
                <a:tc>
                  <a:txBody>
                    <a:bodyPr/>
                    <a:lstStyle/>
                    <a:p>
                      <a:pPr algn="ctr">
                        <a:lnSpc>
                          <a:spcPct val="100000"/>
                        </a:lnSpc>
                        <a:spcBef>
                          <a:spcPts val="0"/>
                        </a:spcBef>
                        <a:spcAft>
                          <a:spcPts val="0"/>
                        </a:spcAft>
                      </a:pPr>
                      <a:r>
                        <a:rPr lang="en-US" sz="1400" b="1" dirty="0" smtClean="0">
                          <a:solidFill>
                            <a:schemeClr val="tx1"/>
                          </a:solidFill>
                          <a:latin typeface="+mn-lt"/>
                        </a:rPr>
                        <a:t>0</a:t>
                      </a:r>
                      <a:endParaRPr lang="en-US" sz="1400" b="1" dirty="0">
                        <a:solidFill>
                          <a:schemeClr val="tx1"/>
                        </a:solidFill>
                        <a:latin typeface="+mn-lt"/>
                      </a:endParaRPr>
                    </a:p>
                  </a:txBody>
                  <a:tcPr marL="103632" marR="103632" marT="50292" marB="50292" anchor="ctr"/>
                </a:tc>
                <a:tc>
                  <a:txBody>
                    <a:bodyPr/>
                    <a:lstStyle/>
                    <a:p>
                      <a:pPr marL="0" marR="0">
                        <a:lnSpc>
                          <a:spcPct val="100000"/>
                        </a:lnSpc>
                        <a:spcBef>
                          <a:spcPts val="0"/>
                        </a:spcBef>
                        <a:spcAft>
                          <a:spcPts val="0"/>
                        </a:spcAft>
                      </a:pPr>
                      <a:r>
                        <a:rPr lang="en-US" sz="1000" b="0" i="1" u="none" dirty="0" smtClean="0">
                          <a:effectLst/>
                          <a:latin typeface="+mn-lt"/>
                          <a:ea typeface="Times New Roman"/>
                          <a:cs typeface="Arial"/>
                        </a:rPr>
                        <a:t>Student</a:t>
                      </a:r>
                      <a:r>
                        <a:rPr lang="en-US" sz="1000" b="0" i="1" u="none" baseline="0" dirty="0" smtClean="0">
                          <a:effectLst/>
                          <a:latin typeface="+mn-lt"/>
                          <a:ea typeface="Times New Roman"/>
                          <a:cs typeface="Arial"/>
                        </a:rPr>
                        <a:t> response does not identify first or third person narration in either texts and uses little or no examples from either text.</a:t>
                      </a:r>
                      <a:r>
                        <a:rPr lang="en-US" sz="1100" b="1" i="1" u="sng" dirty="0" smtClean="0">
                          <a:effectLst/>
                          <a:latin typeface="+mn-lt"/>
                          <a:ea typeface="Times New Roman"/>
                          <a:cs typeface="Arial"/>
                        </a:rPr>
                        <a:t/>
                      </a:r>
                      <a:br>
                        <a:rPr lang="en-US" sz="1100" b="1" i="1" u="sng" dirty="0" smtClean="0">
                          <a:effectLst/>
                          <a:latin typeface="+mn-lt"/>
                          <a:ea typeface="Times New Roman"/>
                          <a:cs typeface="Arial"/>
                        </a:rPr>
                      </a:br>
                      <a:r>
                        <a:rPr lang="en-US" sz="1100" b="1" i="1" u="sng" dirty="0" smtClean="0">
                          <a:effectLst/>
                          <a:latin typeface="+mn-lt"/>
                          <a:ea typeface="Times New Roman"/>
                          <a:cs typeface="Arial"/>
                        </a:rPr>
                        <a:t>Power </a:t>
                      </a:r>
                      <a:r>
                        <a:rPr lang="en-US" sz="1100" b="1" i="1" u="sng" dirty="0">
                          <a:effectLst/>
                          <a:latin typeface="+mn-lt"/>
                          <a:ea typeface="Times New Roman"/>
                          <a:cs typeface="Arial"/>
                        </a:rPr>
                        <a:t>Lesson</a:t>
                      </a:r>
                      <a:r>
                        <a:rPr lang="en-US" sz="1100" b="1" i="1" u="none" dirty="0">
                          <a:effectLst/>
                          <a:latin typeface="+mn-lt"/>
                          <a:ea typeface="Times New Roman"/>
                          <a:cs typeface="Arial"/>
                        </a:rPr>
                        <a:t> </a:t>
                      </a:r>
                      <a:r>
                        <a:rPr lang="en-US" sz="1100" dirty="0">
                          <a:effectLst/>
                          <a:latin typeface="+mn-lt"/>
                          <a:ea typeface="Times New Roman"/>
                          <a:cs typeface="Arial"/>
                        </a:rPr>
                        <a:t>was more effective.  It taught us a lesson to be friends.</a:t>
                      </a:r>
                      <a:endParaRPr lang="en-US" sz="1100" dirty="0">
                        <a:effectLst/>
                        <a:latin typeface="+mn-lt"/>
                        <a:ea typeface="Calibri"/>
                        <a:cs typeface="Times New Roman"/>
                      </a:endParaRPr>
                    </a:p>
                  </a:txBody>
                  <a:tcPr marL="121920" marR="121920" marT="34290" marB="34290"/>
                </a:tc>
              </a:tr>
            </a:tbl>
          </a:graphicData>
        </a:graphic>
      </p:graphicFrame>
      <p:graphicFrame>
        <p:nvGraphicFramePr>
          <p:cNvPr id="5" name="Table 4"/>
          <p:cNvGraphicFramePr>
            <a:graphicFrameLocks noGrp="1"/>
          </p:cNvGraphicFramePr>
          <p:nvPr>
            <p:extLst/>
          </p:nvPr>
        </p:nvGraphicFramePr>
        <p:xfrm>
          <a:off x="4419600" y="8610600"/>
          <a:ext cx="2971800" cy="497777"/>
        </p:xfrm>
        <a:graphic>
          <a:graphicData uri="http://schemas.openxmlformats.org/drawingml/2006/table">
            <a:tbl>
              <a:tblPr/>
              <a:tblGrid>
                <a:gridCol w="2971800"/>
              </a:tblGrid>
              <a:tr h="76200">
                <a:tc>
                  <a:txBody>
                    <a:bodyPr/>
                    <a:lstStyle/>
                    <a:p>
                      <a:pPr marL="0" marR="0" algn="l">
                        <a:lnSpc>
                          <a:spcPct val="115000"/>
                        </a:lnSpc>
                        <a:spcBef>
                          <a:spcPts val="0"/>
                        </a:spcBef>
                        <a:spcAft>
                          <a:spcPts val="0"/>
                        </a:spcAft>
                      </a:pPr>
                      <a:r>
                        <a:rPr lang="en-US" sz="800" b="1" dirty="0" smtClean="0">
                          <a:solidFill>
                            <a:srgbClr val="000000"/>
                          </a:solidFill>
                          <a:latin typeface="+mn-lt"/>
                          <a:ea typeface="Times New Roman"/>
                          <a:cs typeface="Times New Roman"/>
                        </a:rPr>
                        <a:t>Standard RL.4.6</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5407">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800" b="0" dirty="0" smtClean="0">
                          <a:latin typeface="+mn-lt"/>
                          <a:ea typeface="Calibri"/>
                          <a:cs typeface="Times New Roman"/>
                        </a:rPr>
                        <a:t>Compare and contrast the point of view from which different stories are narrated, including the difference between first- and third-person narrations.</a:t>
                      </a: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6" name="TextBox 5"/>
          <p:cNvSpPr txBox="1"/>
          <p:nvPr/>
        </p:nvSpPr>
        <p:spPr>
          <a:xfrm rot="19086404">
            <a:off x="-26947" y="4321477"/>
            <a:ext cx="8072677" cy="1107996"/>
          </a:xfrm>
          <a:prstGeom prst="rect">
            <a:avLst/>
          </a:prstGeom>
          <a:noFill/>
        </p:spPr>
        <p:txBody>
          <a:bodyPr wrap="square" rtlCol="0">
            <a:spAutoFit/>
          </a:bodyPr>
          <a:lstStyle/>
          <a:p>
            <a:r>
              <a:rPr lang="en-US" sz="6600" dirty="0" smtClean="0">
                <a:solidFill>
                  <a:schemeClr val="bg1">
                    <a:lumMod val="50000"/>
                    <a:alpha val="50000"/>
                  </a:schemeClr>
                </a:solidFill>
              </a:rPr>
              <a:t>NOT TRANSLATED YET</a:t>
            </a:r>
            <a:endParaRPr lang="en-US" sz="6600" dirty="0">
              <a:solidFill>
                <a:schemeClr val="bg1">
                  <a:lumMod val="50000"/>
                  <a:alpha val="50000"/>
                </a:schemeClr>
              </a:solidFill>
            </a:endParaRPr>
          </a:p>
        </p:txBody>
      </p:sp>
    </p:spTree>
    <p:extLst>
      <p:ext uri="{BB962C8B-B14F-4D97-AF65-F5344CB8AC3E}">
        <p14:creationId xmlns:p14="http://schemas.microsoft.com/office/powerpoint/2010/main" val="2830617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Shape 146"/>
          <p:cNvSpPr>
            <a:spLocks noGrp="1"/>
          </p:cNvSpPr>
          <p:nvPr>
            <p:ph type="sldNum" sz="quarter" idx="4294967295"/>
          </p:nvPr>
        </p:nvSpPr>
        <p:spPr>
          <a:xfrm>
            <a:off x="6557965" y="9372467"/>
            <a:ext cx="842011" cy="300837"/>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a:solidFill>
                  <a:srgbClr val="888888"/>
                </a:solidFill>
              </a:rPr>
              <a:t>12</a:t>
            </a:fld>
            <a:endParaRPr dirty="0">
              <a:solidFill>
                <a:srgbClr val="888888"/>
              </a:solidFill>
            </a:endParaRPr>
          </a:p>
        </p:txBody>
      </p:sp>
      <p:graphicFrame>
        <p:nvGraphicFramePr>
          <p:cNvPr id="148" name="Table 148"/>
          <p:cNvGraphicFramePr/>
          <p:nvPr>
            <p:extLst/>
          </p:nvPr>
        </p:nvGraphicFramePr>
        <p:xfrm>
          <a:off x="381000" y="381000"/>
          <a:ext cx="6934200" cy="6557264"/>
        </p:xfrm>
        <a:graphic>
          <a:graphicData uri="http://schemas.openxmlformats.org/drawingml/2006/table">
            <a:tbl>
              <a:tblPr firstRow="1"/>
              <a:tblGrid>
                <a:gridCol w="594941"/>
                <a:gridCol w="6339259"/>
              </a:tblGrid>
              <a:tr h="217932">
                <a:tc gridSpan="2">
                  <a:txBody>
                    <a:bodyPr/>
                    <a:lstStyle/>
                    <a:p>
                      <a:pPr marL="0" marR="0" lvl="0" indent="0" algn="ctr" defTabSz="1018809" rtl="0" eaLnBrk="1" fontAlgn="auto" latinLnBrk="0" hangingPunct="1">
                        <a:lnSpc>
                          <a:spcPct val="100000"/>
                        </a:lnSpc>
                        <a:spcBef>
                          <a:spcPts val="0"/>
                        </a:spcBef>
                        <a:spcAft>
                          <a:spcPts val="0"/>
                        </a:spcAft>
                        <a:buClrTx/>
                        <a:buSzTx/>
                        <a:buFontTx/>
                        <a:buNone/>
                        <a:tabLst/>
                        <a:defRPr sz="1800" b="0" i="0"/>
                      </a:pPr>
                      <a:r>
                        <a:rPr lang="en-US" sz="1400" b="1" dirty="0" smtClean="0"/>
                        <a:t>Quarter 4 CFA Constructed Response</a:t>
                      </a:r>
                      <a:r>
                        <a:rPr lang="en-US" sz="1400" b="1" baseline="0" dirty="0" smtClean="0"/>
                        <a:t> Answer Key</a:t>
                      </a:r>
                      <a:endParaRPr lang="en-US" sz="1400" b="1" dirty="0" smtClean="0"/>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hMerge="1">
                  <a:txBody>
                    <a:bodyPr/>
                    <a:lstStyle/>
                    <a:p>
                      <a:endParaRPr lang="en-US"/>
                    </a:p>
                  </a:txBody>
                  <a:tcPr/>
                </a:tc>
              </a:tr>
              <a:tr h="217932">
                <a:tc gridSpan="2">
                  <a:txBody>
                    <a:bodyPr/>
                    <a:lstStyle/>
                    <a:p>
                      <a:pPr lvl="0" algn="l">
                        <a:lnSpc>
                          <a:spcPct val="100000"/>
                        </a:lnSpc>
                        <a:defRPr sz="1800" b="0" i="0"/>
                      </a:pPr>
                      <a:r>
                        <a:rPr sz="1400" b="1" dirty="0">
                          <a:latin typeface="+mn-lt"/>
                        </a:rPr>
                        <a:t>Standard </a:t>
                      </a:r>
                      <a:r>
                        <a:rPr sz="1400" b="1" dirty="0" smtClean="0">
                          <a:latin typeface="+mn-lt"/>
                        </a:rPr>
                        <a:t>R</a:t>
                      </a:r>
                      <a:r>
                        <a:rPr lang="en-US" sz="1400" b="1" baseline="0" dirty="0" smtClean="0">
                          <a:solidFill>
                            <a:schemeClr val="tx1"/>
                          </a:solidFill>
                          <a:latin typeface="+mn-lt"/>
                        </a:rPr>
                        <a:t>L.4.9  </a:t>
                      </a:r>
                      <a:r>
                        <a:rPr lang="en-US" sz="1400" b="1" baseline="0" dirty="0" smtClean="0">
                          <a:solidFill>
                            <a:srgbClr val="FF0000"/>
                          </a:solidFill>
                          <a:latin typeface="+mn-lt"/>
                        </a:rPr>
                        <a:t>              </a:t>
                      </a:r>
                      <a:r>
                        <a:rPr sz="1400" b="1" dirty="0" smtClean="0">
                          <a:latin typeface="+mn-lt"/>
                        </a:rPr>
                        <a:t>3 </a:t>
                      </a:r>
                      <a:r>
                        <a:rPr sz="1400" b="1" dirty="0">
                          <a:latin typeface="+mn-lt"/>
                        </a:rPr>
                        <a:t>Point Reading Constructed Response Rubric</a:t>
                      </a:r>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a:solidFill>
                        <a:srgbClr val="000000"/>
                      </a:solidFill>
                      <a:round/>
                    </a:lnB>
                  </a:tcPr>
                </a:tc>
                <a:tc hMerge="1">
                  <a:txBody>
                    <a:bodyPr/>
                    <a:lstStyle/>
                    <a:p>
                      <a:endParaRPr lang="en-US"/>
                    </a:p>
                  </a:txBody>
                  <a:tcPr/>
                </a:tc>
              </a:tr>
              <a:tr h="445298">
                <a:tc gridSpan="2">
                  <a:txBody>
                    <a:bodyPr/>
                    <a:lstStyle/>
                    <a:p>
                      <a:pPr marL="53975" marR="0" indent="0" algn="l" defTabSz="966612" rtl="0" eaLnBrk="1" fontAlgn="auto" latinLnBrk="0" hangingPunct="1">
                        <a:lnSpc>
                          <a:spcPct val="100000"/>
                        </a:lnSpc>
                        <a:spcBef>
                          <a:spcPts val="0"/>
                        </a:spcBef>
                        <a:spcAft>
                          <a:spcPts val="0"/>
                        </a:spcAft>
                        <a:buClrTx/>
                        <a:buSzTx/>
                        <a:buFont typeface="+mj-lt"/>
                        <a:buNone/>
                        <a:tabLst/>
                        <a:defRPr/>
                      </a:pPr>
                      <a:r>
                        <a:rPr sz="1300" b="1" dirty="0">
                          <a:latin typeface="+mn-lt"/>
                        </a:rPr>
                        <a:t>Question </a:t>
                      </a:r>
                      <a:r>
                        <a:rPr lang="en-US" sz="1300" b="1" dirty="0" smtClean="0">
                          <a:latin typeface="+mn-lt"/>
                        </a:rPr>
                        <a:t>#8 </a:t>
                      </a:r>
                      <a:r>
                        <a:rPr sz="1300" b="1" dirty="0" smtClean="0">
                          <a:latin typeface="+mn-lt"/>
                        </a:rPr>
                        <a:t>(prompt):</a:t>
                      </a:r>
                      <a:r>
                        <a:rPr lang="en-US" sz="1300" b="1" dirty="0" smtClean="0">
                          <a:latin typeface="+mn-lt"/>
                        </a:rPr>
                        <a:t>  Which story has a specific pattern of events and which is written more like a fable?  How do these two story structures effect the plot</a:t>
                      </a:r>
                      <a:r>
                        <a:rPr lang="en-US" sz="1300" b="1" baseline="0" dirty="0" smtClean="0">
                          <a:latin typeface="+mn-lt"/>
                        </a:rPr>
                        <a:t> or problem</a:t>
                      </a:r>
                      <a:r>
                        <a:rPr lang="en-US" sz="1300" b="1" dirty="0" smtClean="0">
                          <a:latin typeface="+mn-lt"/>
                        </a:rPr>
                        <a:t> in </a:t>
                      </a:r>
                      <a:r>
                        <a:rPr lang="en-US" sz="1300" b="1" i="1" u="sng" dirty="0" smtClean="0">
                          <a:latin typeface="+mn-lt"/>
                        </a:rPr>
                        <a:t>Electric Free Day</a:t>
                      </a:r>
                      <a:r>
                        <a:rPr lang="en-US" sz="1300" b="1" i="1" u="none" dirty="0" smtClean="0">
                          <a:latin typeface="+mn-lt"/>
                        </a:rPr>
                        <a:t> </a:t>
                      </a:r>
                      <a:r>
                        <a:rPr lang="en-US" sz="1300" b="1" dirty="0" smtClean="0">
                          <a:latin typeface="+mn-lt"/>
                        </a:rPr>
                        <a:t>and </a:t>
                      </a:r>
                      <a:r>
                        <a:rPr lang="en-US" sz="1300" b="1" i="1" u="sng" dirty="0" smtClean="0">
                          <a:latin typeface="+mn-lt"/>
                        </a:rPr>
                        <a:t>Power Lesson</a:t>
                      </a:r>
                      <a:r>
                        <a:rPr lang="en-US" sz="1300" b="1" dirty="0" smtClean="0">
                          <a:latin typeface="+mn-lt"/>
                        </a:rPr>
                        <a:t>?  Use examples from the texts in your answer.</a:t>
                      </a:r>
                    </a:p>
                  </a:txBody>
                  <a:tcPr marL="0"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dirty="0"/>
                    </a:p>
                  </a:txBody>
                  <a:tcPr/>
                </a:tc>
              </a:tr>
              <a:tr h="798576">
                <a:tc gridSpan="2">
                  <a:txBody>
                    <a:bodyPr/>
                    <a:lstStyle/>
                    <a:p>
                      <a:pPr>
                        <a:lnSpc>
                          <a:spcPct val="100000"/>
                        </a:lnSpc>
                      </a:pPr>
                      <a:r>
                        <a:rPr sz="1000" b="1" dirty="0" smtClean="0">
                          <a:latin typeface="+mn-lt"/>
                        </a:rPr>
                        <a:t>Sufficient Evidence</a:t>
                      </a:r>
                      <a:r>
                        <a:rPr lang="en-US" sz="1000" b="0" baseline="0" dirty="0" smtClean="0">
                          <a:uFill>
                            <a:solidFill/>
                          </a:uFill>
                          <a:latin typeface="+mn-lt"/>
                        </a:rPr>
                        <a:t> </a:t>
                      </a:r>
                      <a:r>
                        <a:rPr lang="en-US" sz="1000" b="1" kern="1200" dirty="0" smtClean="0">
                          <a:solidFill>
                            <a:srgbClr val="000000"/>
                          </a:solidFill>
                          <a:effectLst/>
                          <a:latin typeface="+mn-lt"/>
                          <a:ea typeface="Times New Roman"/>
                          <a:cs typeface="Arial"/>
                        </a:rPr>
                        <a:t>Students </a:t>
                      </a:r>
                      <a:r>
                        <a:rPr lang="en-US" sz="1000" b="0" kern="1200" dirty="0" smtClean="0">
                          <a:solidFill>
                            <a:srgbClr val="000000"/>
                          </a:solidFill>
                          <a:effectLst/>
                          <a:latin typeface="+mn-lt"/>
                          <a:ea typeface="Times New Roman"/>
                          <a:cs typeface="Arial"/>
                        </a:rPr>
                        <a:t>should first identify which story parallels which story structure.  Then, state how the structures influenced effected the plots.  Students identify the problems/plots in each passage. </a:t>
                      </a:r>
                    </a:p>
                    <a:p>
                      <a:pPr>
                        <a:lnSpc>
                          <a:spcPct val="100000"/>
                        </a:lnSpc>
                      </a:pPr>
                      <a:r>
                        <a:rPr lang="en-US" sz="1000" b="1" dirty="0" smtClean="0">
                          <a:latin typeface="+mn-lt"/>
                        </a:rPr>
                        <a:t>Specific</a:t>
                      </a:r>
                      <a:r>
                        <a:rPr lang="en-US" sz="1000" b="1" baseline="0" dirty="0" smtClean="0">
                          <a:latin typeface="+mn-lt"/>
                        </a:rPr>
                        <a:t> Identifications </a:t>
                      </a:r>
                      <a:r>
                        <a:rPr lang="en-US" sz="1000" b="0" baseline="0" dirty="0" smtClean="0">
                          <a:latin typeface="+mn-lt"/>
                        </a:rPr>
                        <a:t>(supporting details) could include for </a:t>
                      </a:r>
                      <a:r>
                        <a:rPr lang="en-US" sz="1000" b="1" i="1" u="sng" baseline="0" dirty="0" smtClean="0">
                          <a:latin typeface="+mn-lt"/>
                        </a:rPr>
                        <a:t>Electric Free Day</a:t>
                      </a:r>
                      <a:r>
                        <a:rPr lang="en-US" sz="1000" b="1" i="1" u="none" baseline="0" dirty="0" smtClean="0">
                          <a:latin typeface="+mn-lt"/>
                        </a:rPr>
                        <a:t> </a:t>
                      </a:r>
                      <a:r>
                        <a:rPr lang="en-US" sz="1000" b="0" baseline="0" dirty="0" smtClean="0">
                          <a:latin typeface="+mn-lt"/>
                        </a:rPr>
                        <a:t>that: (1) this story is written as a pattern of events with a first, next and last sequence, (2) the story plot follows the pattern of events.  Supporting details could include for </a:t>
                      </a:r>
                      <a:r>
                        <a:rPr lang="en-US" sz="1000" b="1" i="1" u="sng" baseline="0" dirty="0" smtClean="0">
                          <a:latin typeface="+mn-lt"/>
                        </a:rPr>
                        <a:t>Power Lesson</a:t>
                      </a:r>
                      <a:r>
                        <a:rPr lang="en-US" sz="1000" b="0" baseline="0" dirty="0" smtClean="0">
                          <a:latin typeface="+mn-lt"/>
                        </a:rPr>
                        <a:t> that this text is written more like a fable and: (1) has a lesson or moral, (2) it affected how the story was written with the characters learning a lesson, (3) as in a fable there is a “good,” and “bad,” guy and (4) inanimate objects are given “voice.”</a:t>
                      </a:r>
                    </a:p>
                    <a:p>
                      <a:pPr>
                        <a:lnSpc>
                          <a:spcPct val="100000"/>
                        </a:lnSpc>
                      </a:pPr>
                      <a:r>
                        <a:rPr sz="1000" b="1" dirty="0" smtClean="0">
                          <a:latin typeface="+mn-lt"/>
                        </a:rPr>
                        <a:t>Full Support</a:t>
                      </a:r>
                      <a:r>
                        <a:rPr lang="en-US" sz="1000" b="0" baseline="0" dirty="0" smtClean="0">
                          <a:latin typeface="+mn-lt"/>
                        </a:rPr>
                        <a:t> (other details) could include any other examples that support how the story structures support the plots.</a:t>
                      </a: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569976">
                <a:tc>
                  <a:txBody>
                    <a:bodyPr/>
                    <a:lstStyle/>
                    <a:p>
                      <a:pPr lvl="0" algn="ctr">
                        <a:lnSpc>
                          <a:spcPct val="100000"/>
                        </a:lnSpc>
                        <a:defRPr sz="1800" b="0" i="0"/>
                      </a:pPr>
                      <a:r>
                        <a:rPr sz="2000" b="1" dirty="0">
                          <a:latin typeface="+mn-lt"/>
                        </a:rPr>
                        <a:t>3</a:t>
                      </a:r>
                    </a:p>
                  </a:txBody>
                  <a:tcPr marR="0" marT="0" marB="0" anchor="ctr" horzOverflow="overflow">
                    <a:lnL w="12700">
                      <a:solidFill>
                        <a:srgbClr val="000000"/>
                      </a:solidFill>
                      <a:round/>
                    </a:lnL>
                    <a:lnR w="12700" cap="flat" cmpd="sng" algn="ctr">
                      <a:solidFill>
                        <a:srgbClr val="000000"/>
                      </a:solidFill>
                      <a:prstDash val="solid"/>
                      <a:round/>
                      <a:headEnd type="none" w="med" len="med"/>
                      <a:tailEnd type="none" w="med" len="med"/>
                    </a:lnR>
                    <a:lnT w="12700">
                      <a:solidFill>
                        <a:srgbClr val="000000"/>
                      </a:solidFill>
                      <a:round/>
                    </a:lnT>
                    <a:lnB w="12700">
                      <a:solidFill>
                        <a:srgbClr val="000000"/>
                      </a:solidFill>
                      <a:round/>
                    </a:lnB>
                  </a:tcPr>
                </a:tc>
                <a:tc>
                  <a:txBody>
                    <a:bodyPr/>
                    <a:lstStyle/>
                    <a:p>
                      <a:pPr marL="0" marR="0" algn="l">
                        <a:lnSpc>
                          <a:spcPct val="100000"/>
                        </a:lnSpc>
                        <a:spcBef>
                          <a:spcPts val="0"/>
                        </a:spcBef>
                        <a:spcAft>
                          <a:spcPts val="0"/>
                        </a:spcAft>
                      </a:pPr>
                      <a:r>
                        <a:rPr lang="en-US" sz="1000" i="1" dirty="0" smtClean="0">
                          <a:effectLst/>
                          <a:latin typeface="+mn-lt"/>
                          <a:ea typeface="Times New Roman"/>
                          <a:cs typeface="Times New Roman"/>
                        </a:rPr>
                        <a:t>Student response states which story structure both texts have and how the structure influences the plot or problem of the story with </a:t>
                      </a:r>
                      <a:r>
                        <a:rPr lang="en-US" sz="1000" b="1" i="1" dirty="0" smtClean="0">
                          <a:effectLst/>
                          <a:latin typeface="+mn-lt"/>
                          <a:ea typeface="Times New Roman"/>
                          <a:cs typeface="Times New Roman"/>
                        </a:rPr>
                        <a:t>sufficient</a:t>
                      </a:r>
                      <a:r>
                        <a:rPr lang="en-US" sz="1000" i="1" dirty="0" smtClean="0">
                          <a:effectLst/>
                          <a:latin typeface="+mn-lt"/>
                          <a:ea typeface="Times New Roman"/>
                          <a:cs typeface="Times New Roman"/>
                        </a:rPr>
                        <a:t> details or examples from both texts.</a:t>
                      </a:r>
                    </a:p>
                    <a:p>
                      <a:pPr marL="0" marR="0" algn="l">
                        <a:lnSpc>
                          <a:spcPct val="100000"/>
                        </a:lnSpc>
                        <a:spcBef>
                          <a:spcPts val="0"/>
                        </a:spcBef>
                        <a:spcAft>
                          <a:spcPts val="0"/>
                        </a:spcAft>
                      </a:pPr>
                      <a:r>
                        <a:rPr lang="en-US" sz="1100" dirty="0" smtClean="0">
                          <a:effectLst/>
                          <a:latin typeface="+mn-lt"/>
                          <a:ea typeface="Times New Roman"/>
                          <a:cs typeface="Times New Roman"/>
                        </a:rPr>
                        <a:t>The story </a:t>
                      </a:r>
                      <a:r>
                        <a:rPr lang="en-US" sz="1100" b="1" i="1" u="sng" dirty="0">
                          <a:effectLst/>
                          <a:latin typeface="+mn-lt"/>
                          <a:ea typeface="Times New Roman"/>
                          <a:cs typeface="Times New Roman"/>
                        </a:rPr>
                        <a:t>Electric Free Day</a:t>
                      </a:r>
                      <a:r>
                        <a:rPr lang="en-US" sz="1100" dirty="0">
                          <a:effectLst/>
                          <a:latin typeface="+mn-lt"/>
                          <a:ea typeface="Times New Roman"/>
                          <a:cs typeface="Times New Roman"/>
                        </a:rPr>
                        <a:t>, </a:t>
                      </a:r>
                      <a:r>
                        <a:rPr lang="en-US" sz="1100" dirty="0" smtClean="0">
                          <a:effectLst/>
                          <a:latin typeface="+mn-lt"/>
                          <a:ea typeface="Times New Roman"/>
                          <a:cs typeface="Times New Roman"/>
                        </a:rPr>
                        <a:t>is written with a pattern of events.  First there is the problem. Daniel’s </a:t>
                      </a:r>
                      <a:r>
                        <a:rPr lang="en-US" sz="1100" dirty="0">
                          <a:effectLst/>
                          <a:latin typeface="+mn-lt"/>
                          <a:ea typeface="Times New Roman"/>
                          <a:cs typeface="Times New Roman"/>
                        </a:rPr>
                        <a:t>problem was the school assignment of living without electricity for a day.  </a:t>
                      </a:r>
                      <a:r>
                        <a:rPr lang="en-US" sz="1100" dirty="0" smtClean="0">
                          <a:effectLst/>
                          <a:latin typeface="+mn-lt"/>
                          <a:ea typeface="Times New Roman"/>
                          <a:cs typeface="Times New Roman"/>
                        </a:rPr>
                        <a:t>Next, He </a:t>
                      </a:r>
                      <a:r>
                        <a:rPr lang="en-US" sz="1100" dirty="0">
                          <a:effectLst/>
                          <a:latin typeface="+mn-lt"/>
                          <a:ea typeface="Times New Roman"/>
                          <a:cs typeface="Times New Roman"/>
                        </a:rPr>
                        <a:t>found many different activities to do himself like riding his bike, playing baseball, and had fun with his family.  </a:t>
                      </a:r>
                      <a:r>
                        <a:rPr lang="en-US" sz="1100" dirty="0" smtClean="0">
                          <a:effectLst/>
                          <a:latin typeface="+mn-lt"/>
                          <a:ea typeface="Times New Roman"/>
                          <a:cs typeface="Times New Roman"/>
                        </a:rPr>
                        <a:t>Finally, in </a:t>
                      </a:r>
                      <a:r>
                        <a:rPr lang="en-US" sz="1100" dirty="0">
                          <a:effectLst/>
                          <a:latin typeface="+mn-lt"/>
                          <a:ea typeface="Times New Roman"/>
                          <a:cs typeface="Times New Roman"/>
                        </a:rPr>
                        <a:t>the end, he had a good day and was successful with the assignment because he never gave </a:t>
                      </a:r>
                      <a:r>
                        <a:rPr lang="en-US" sz="1100" dirty="0" smtClean="0">
                          <a:effectLst/>
                          <a:latin typeface="+mn-lt"/>
                          <a:ea typeface="Times New Roman"/>
                          <a:cs typeface="Times New Roman"/>
                        </a:rPr>
                        <a:t>up</a:t>
                      </a:r>
                      <a:r>
                        <a:rPr lang="en-US" sz="1100" baseline="0" dirty="0" smtClean="0">
                          <a:effectLst/>
                          <a:latin typeface="+mn-lt"/>
                          <a:ea typeface="Times New Roman"/>
                          <a:cs typeface="Times New Roman"/>
                        </a:rPr>
                        <a:t> and he even enjoyed it!  The problem follows the pattern of events. </a:t>
                      </a:r>
                      <a:r>
                        <a:rPr lang="en-US" sz="1100" b="1" i="1" u="sng" dirty="0" smtClean="0">
                          <a:effectLst/>
                          <a:latin typeface="+mn-lt"/>
                          <a:ea typeface="Times New Roman"/>
                          <a:cs typeface="Times New Roman"/>
                        </a:rPr>
                        <a:t>Power </a:t>
                      </a:r>
                      <a:r>
                        <a:rPr lang="en-US" sz="1100" b="1" i="1" u="sng" dirty="0">
                          <a:effectLst/>
                          <a:latin typeface="+mn-lt"/>
                          <a:ea typeface="Times New Roman"/>
                          <a:cs typeface="Times New Roman"/>
                        </a:rPr>
                        <a:t>Lesson</a:t>
                      </a:r>
                      <a:r>
                        <a:rPr lang="en-US" sz="1100" dirty="0">
                          <a:effectLst/>
                          <a:latin typeface="+mn-lt"/>
                          <a:ea typeface="Times New Roman"/>
                          <a:cs typeface="Times New Roman"/>
                        </a:rPr>
                        <a:t>, </a:t>
                      </a:r>
                      <a:r>
                        <a:rPr lang="en-US" sz="1100" dirty="0" smtClean="0">
                          <a:effectLst/>
                          <a:latin typeface="+mn-lt"/>
                          <a:ea typeface="Times New Roman"/>
                          <a:cs typeface="Times New Roman"/>
                        </a:rPr>
                        <a:t>is written more like a fable.  It teaches a lesson and its more about the lesson or plot than what happened first,</a:t>
                      </a:r>
                      <a:r>
                        <a:rPr lang="en-US" sz="1100" baseline="0" dirty="0" smtClean="0">
                          <a:effectLst/>
                          <a:latin typeface="+mn-lt"/>
                          <a:ea typeface="Times New Roman"/>
                          <a:cs typeface="Times New Roman"/>
                        </a:rPr>
                        <a:t> next and last. T</a:t>
                      </a:r>
                      <a:r>
                        <a:rPr lang="en-US" sz="1100" dirty="0" smtClean="0">
                          <a:effectLst/>
                          <a:latin typeface="+mn-lt"/>
                          <a:ea typeface="Times New Roman"/>
                          <a:cs typeface="Times New Roman"/>
                        </a:rPr>
                        <a:t>he </a:t>
                      </a:r>
                      <a:r>
                        <a:rPr lang="en-US" sz="1100" dirty="0">
                          <a:effectLst/>
                          <a:latin typeface="+mn-lt"/>
                          <a:ea typeface="Times New Roman"/>
                          <a:cs typeface="Times New Roman"/>
                        </a:rPr>
                        <a:t>Sun discovered the new power source of Electricity.  Right away he wanted to partner up with him.  Sun tried talking to Electricity, calling out to him, but Electricity just ignored him.  Finally a thunderstorm came and knocked Electricity out.  It was then Electricity reached out to the Sun.  They became </a:t>
                      </a:r>
                      <a:r>
                        <a:rPr lang="en-US" sz="1100" dirty="0" smtClean="0">
                          <a:effectLst/>
                          <a:latin typeface="+mn-lt"/>
                          <a:ea typeface="Times New Roman"/>
                          <a:cs typeface="Times New Roman"/>
                        </a:rPr>
                        <a:t>friends,</a:t>
                      </a:r>
                      <a:r>
                        <a:rPr lang="en-US" sz="1100" baseline="0" dirty="0" smtClean="0">
                          <a:effectLst/>
                          <a:latin typeface="+mn-lt"/>
                          <a:ea typeface="Times New Roman"/>
                          <a:cs typeface="Times New Roman"/>
                        </a:rPr>
                        <a:t> which is the lesson learned.  Because </a:t>
                      </a:r>
                      <a:r>
                        <a:rPr lang="en-US" sz="1100" b="1" i="1" u="sng" baseline="0" dirty="0" smtClean="0">
                          <a:effectLst/>
                          <a:latin typeface="+mn-lt"/>
                          <a:ea typeface="Times New Roman"/>
                          <a:cs typeface="Times New Roman"/>
                        </a:rPr>
                        <a:t>Power Lesson </a:t>
                      </a:r>
                      <a:r>
                        <a:rPr lang="en-US" sz="1100" baseline="0" dirty="0" smtClean="0">
                          <a:effectLst/>
                          <a:latin typeface="+mn-lt"/>
                          <a:ea typeface="Times New Roman"/>
                          <a:cs typeface="Times New Roman"/>
                        </a:rPr>
                        <a:t>is like a fable, the sun and electricity can both talk, just like in a fable and the story’s plot is all about learning a lesson.</a:t>
                      </a:r>
                      <a:endParaRPr lang="en-US" sz="1100" dirty="0">
                        <a:effectLst/>
                        <a:latin typeface="+mn-lt"/>
                        <a:ea typeface="Calibri"/>
                        <a:cs typeface="Times New Roman"/>
                      </a:endParaRPr>
                    </a:p>
                  </a:txBody>
                  <a:tcPr marL="95885" marR="95885" marT="48895" marB="48895">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304800">
                <a:tc>
                  <a:txBody>
                    <a:bodyPr/>
                    <a:lstStyle/>
                    <a:p>
                      <a:pPr lvl="0" algn="ctr">
                        <a:lnSpc>
                          <a:spcPct val="100000"/>
                        </a:lnSpc>
                        <a:defRPr sz="1800" b="0" i="0"/>
                      </a:pPr>
                      <a:r>
                        <a:rPr sz="2000" b="1" dirty="0">
                          <a:latin typeface="+mn-lt"/>
                        </a:rPr>
                        <a:t>2</a:t>
                      </a:r>
                    </a:p>
                  </a:txBody>
                  <a:tcPr marR="0" marT="0" marB="0" anchor="ctr" horzOverflow="overflow">
                    <a:lnL w="12700">
                      <a:solidFill>
                        <a:srgbClr val="000000"/>
                      </a:solidFill>
                      <a:round/>
                    </a:lnL>
                    <a:lnR w="12700" cap="flat" cmpd="sng" algn="ctr">
                      <a:solidFill>
                        <a:srgbClr val="000000"/>
                      </a:solidFill>
                      <a:prstDash val="solid"/>
                      <a:round/>
                      <a:headEnd type="none" w="med" len="med"/>
                      <a:tailEnd type="none" w="med" len="med"/>
                    </a:lnR>
                    <a:lnT w="12700">
                      <a:solidFill>
                        <a:srgbClr val="000000"/>
                      </a:solidFill>
                      <a:round/>
                    </a:lnT>
                    <a:lnB w="12700">
                      <a:solidFill>
                        <a:srgbClr val="000000"/>
                      </a:solidFill>
                      <a:round/>
                    </a:lnB>
                  </a:tcPr>
                </a:tc>
                <a:tc>
                  <a:txBody>
                    <a:bodyPr/>
                    <a:lstStyle/>
                    <a:p>
                      <a:pPr marL="0" marR="0" algn="l">
                        <a:lnSpc>
                          <a:spcPct val="100000"/>
                        </a:lnSpc>
                        <a:spcBef>
                          <a:spcPts val="0"/>
                        </a:spcBef>
                        <a:spcAft>
                          <a:spcPts val="0"/>
                        </a:spcAft>
                      </a:pPr>
                      <a:r>
                        <a:rPr kumimoji="0" lang="en-US" sz="1000" b="0" i="1" u="none" strike="noStrike" kern="1200" cap="none" spc="0" normalizeH="0" baseline="0" noProof="0" dirty="0" smtClean="0">
                          <a:ln>
                            <a:noFill/>
                          </a:ln>
                          <a:solidFill>
                            <a:prstClr val="black"/>
                          </a:solidFill>
                          <a:effectLst/>
                          <a:uLnTx/>
                          <a:uFillTx/>
                          <a:latin typeface="+mn-lt"/>
                          <a:ea typeface="Times New Roman"/>
                          <a:cs typeface="Times New Roman"/>
                        </a:rPr>
                        <a:t>Student response states which story structure both texts have and how the structure influences the plot or problem of the story with </a:t>
                      </a:r>
                      <a:r>
                        <a:rPr kumimoji="0" lang="en-US" sz="1000" b="1" i="1" u="none" strike="noStrike" kern="1200" cap="none" spc="0" normalizeH="0" baseline="0" noProof="0" dirty="0" smtClean="0">
                          <a:ln>
                            <a:noFill/>
                          </a:ln>
                          <a:solidFill>
                            <a:prstClr val="black"/>
                          </a:solidFill>
                          <a:effectLst/>
                          <a:uLnTx/>
                          <a:uFillTx/>
                          <a:latin typeface="+mn-lt"/>
                          <a:ea typeface="Times New Roman"/>
                          <a:cs typeface="Times New Roman"/>
                        </a:rPr>
                        <a:t>some</a:t>
                      </a:r>
                      <a:r>
                        <a:rPr kumimoji="0" lang="en-US" sz="1000" b="0" i="1" u="none" strike="noStrike" kern="1200" cap="none" spc="0" normalizeH="0" baseline="0" noProof="0" dirty="0" smtClean="0">
                          <a:ln>
                            <a:noFill/>
                          </a:ln>
                          <a:solidFill>
                            <a:prstClr val="black"/>
                          </a:solidFill>
                          <a:effectLst/>
                          <a:uLnTx/>
                          <a:uFillTx/>
                          <a:latin typeface="+mn-lt"/>
                          <a:ea typeface="Times New Roman"/>
                          <a:cs typeface="Times New Roman"/>
                        </a:rPr>
                        <a:t> details or examples from both texts.</a:t>
                      </a:r>
                    </a:p>
                    <a:p>
                      <a:pPr marL="0" marR="0" algn="l">
                        <a:lnSpc>
                          <a:spcPct val="100000"/>
                        </a:lnSpc>
                        <a:spcBef>
                          <a:spcPts val="0"/>
                        </a:spcBef>
                        <a:spcAft>
                          <a:spcPts val="0"/>
                        </a:spcAft>
                      </a:pPr>
                      <a:r>
                        <a:rPr lang="en-US" sz="1100" dirty="0" smtClean="0">
                          <a:effectLst/>
                          <a:latin typeface="+mn-lt"/>
                          <a:ea typeface="Times New Roman"/>
                          <a:cs typeface="Times New Roman"/>
                        </a:rPr>
                        <a:t>In </a:t>
                      </a:r>
                      <a:r>
                        <a:rPr lang="en-US" sz="1100" b="1" i="1" u="sng" dirty="0" smtClean="0">
                          <a:effectLst/>
                          <a:latin typeface="+mn-lt"/>
                          <a:ea typeface="Times New Roman"/>
                          <a:cs typeface="Times New Roman"/>
                        </a:rPr>
                        <a:t>Electric</a:t>
                      </a:r>
                      <a:r>
                        <a:rPr lang="en-US" sz="1100" b="1" i="1" u="sng" baseline="0" dirty="0" smtClean="0">
                          <a:effectLst/>
                          <a:latin typeface="+mn-lt"/>
                          <a:ea typeface="Times New Roman"/>
                          <a:cs typeface="Times New Roman"/>
                        </a:rPr>
                        <a:t> Free Day</a:t>
                      </a:r>
                      <a:r>
                        <a:rPr lang="en-US" sz="1100" b="1" i="1" u="none" baseline="0" dirty="0" smtClean="0">
                          <a:effectLst/>
                          <a:latin typeface="+mn-lt"/>
                          <a:ea typeface="Times New Roman"/>
                          <a:cs typeface="Times New Roman"/>
                        </a:rPr>
                        <a:t> </a:t>
                      </a:r>
                      <a:r>
                        <a:rPr lang="en-US" sz="1100" baseline="0" dirty="0" smtClean="0">
                          <a:effectLst/>
                          <a:latin typeface="+mn-lt"/>
                          <a:ea typeface="Times New Roman"/>
                          <a:cs typeface="Times New Roman"/>
                        </a:rPr>
                        <a:t>there is a pattern of first, next and last.  Each part of the story has an event.  The story follows this pattern.  Daniel had to live without electricity for 24 hours.  He did it with his dad’s help.  Then in </a:t>
                      </a:r>
                      <a:r>
                        <a:rPr lang="en-US" sz="1100" b="1" i="1" u="sng" baseline="0" dirty="0" smtClean="0">
                          <a:effectLst/>
                          <a:latin typeface="+mn-lt"/>
                          <a:ea typeface="Times New Roman"/>
                          <a:cs typeface="Times New Roman"/>
                        </a:rPr>
                        <a:t>Power Lesson</a:t>
                      </a:r>
                      <a:r>
                        <a:rPr lang="en-US" sz="1100" b="1" i="1" u="none" baseline="0" dirty="0" smtClean="0">
                          <a:effectLst/>
                          <a:latin typeface="+mn-lt"/>
                          <a:ea typeface="Times New Roman"/>
                          <a:cs typeface="Times New Roman"/>
                        </a:rPr>
                        <a:t> </a:t>
                      </a:r>
                      <a:r>
                        <a:rPr lang="en-US" sz="1100" baseline="0" dirty="0" smtClean="0">
                          <a:effectLst/>
                          <a:latin typeface="+mn-lt"/>
                          <a:ea typeface="Times New Roman"/>
                          <a:cs typeface="Times New Roman"/>
                        </a:rPr>
                        <a:t>the sun can talk and so can electricity.  This is like a fable.  </a:t>
                      </a:r>
                      <a:endParaRPr lang="en-US" sz="1100" dirty="0" smtClean="0">
                        <a:effectLst/>
                        <a:latin typeface="+mn-lt"/>
                        <a:ea typeface="Times New Roman"/>
                        <a:cs typeface="Times New Roman"/>
                      </a:endParaRPr>
                    </a:p>
                  </a:txBody>
                  <a:tcPr marL="95885" marR="95885" marT="48895" marB="48895">
                    <a:lnL w="12700">
                      <a:solidFill>
                        <a:srgbClr val="000000"/>
                      </a:solidFill>
                      <a:round/>
                    </a:lnL>
                    <a:lnR w="12700">
                      <a:solidFill>
                        <a:srgbClr val="000000"/>
                      </a:solidFill>
                      <a:round/>
                    </a:lnR>
                    <a:lnT w="12700">
                      <a:solidFill>
                        <a:srgbClr val="000000"/>
                      </a:solidFill>
                      <a:round/>
                    </a:lnT>
                    <a:lnB w="12700" cap="flat" cmpd="sng" algn="ctr">
                      <a:solidFill>
                        <a:srgbClr val="000000"/>
                      </a:solidFill>
                      <a:prstDash val="solid"/>
                      <a:round/>
                      <a:headEnd type="none" w="med" len="med"/>
                      <a:tailEnd type="none" w="med" len="med"/>
                    </a:lnB>
                  </a:tcPr>
                </a:tc>
              </a:tr>
              <a:tr h="0">
                <a:tc>
                  <a:txBody>
                    <a:bodyPr/>
                    <a:lstStyle/>
                    <a:p>
                      <a:pPr lvl="0" algn="ctr">
                        <a:lnSpc>
                          <a:spcPct val="100000"/>
                        </a:lnSpc>
                        <a:defRPr sz="1800" b="0" i="0"/>
                      </a:pPr>
                      <a:r>
                        <a:rPr sz="2000" b="1" dirty="0">
                          <a:latin typeface="+mn-lt"/>
                        </a:rPr>
                        <a:t>1</a:t>
                      </a:r>
                    </a:p>
                  </a:txBody>
                  <a:tcPr marR="0" marT="0" marB="0" anchor="ctr" horzOverflow="overflow">
                    <a:lnL w="12700">
                      <a:solidFill>
                        <a:srgbClr val="000000"/>
                      </a:solidFill>
                      <a:round/>
                    </a:lnL>
                    <a:lnR w="12700" cap="flat" cmpd="sng" algn="ctr">
                      <a:solidFill>
                        <a:srgbClr val="000000"/>
                      </a:solidFill>
                      <a:prstDash val="solid"/>
                      <a:round/>
                      <a:headEnd type="none" w="med" len="med"/>
                      <a:tailEnd type="none" w="med" len="med"/>
                    </a:lnR>
                    <a:lnT w="12700">
                      <a:solidFill>
                        <a:srgbClr val="000000"/>
                      </a:solidFill>
                      <a:round/>
                    </a:lnT>
                    <a:lnB w="12700">
                      <a:solidFill>
                        <a:srgbClr val="000000"/>
                      </a:solidFill>
                      <a:round/>
                    </a:lnB>
                  </a:tcPr>
                </a:tc>
                <a:tc>
                  <a:txBody>
                    <a:bodyPr/>
                    <a:lstStyle/>
                    <a:p>
                      <a:pPr marL="0" marR="0" algn="l">
                        <a:lnSpc>
                          <a:spcPct val="100000"/>
                        </a:lnSpc>
                        <a:spcBef>
                          <a:spcPts val="0"/>
                        </a:spcBef>
                        <a:spcAft>
                          <a:spcPts val="0"/>
                        </a:spcAft>
                      </a:pPr>
                      <a:r>
                        <a:rPr kumimoji="0" lang="en-US" sz="1000" b="0" i="1" u="none" strike="noStrike" kern="1200" cap="none" spc="0" normalizeH="0" baseline="0" noProof="0" dirty="0" smtClean="0">
                          <a:ln>
                            <a:noFill/>
                          </a:ln>
                          <a:solidFill>
                            <a:prstClr val="black"/>
                          </a:solidFill>
                          <a:effectLst/>
                          <a:uLnTx/>
                          <a:uFillTx/>
                          <a:latin typeface="+mn-lt"/>
                          <a:ea typeface="Times New Roman"/>
                          <a:cs typeface="Times New Roman"/>
                        </a:rPr>
                        <a:t>Student response may refer to a story structure of one or both texts but has </a:t>
                      </a:r>
                      <a:r>
                        <a:rPr kumimoji="0" lang="en-US" sz="1000" b="1" i="1" u="none" strike="noStrike" kern="1200" cap="none" spc="0" normalizeH="0" baseline="0" noProof="0" dirty="0" smtClean="0">
                          <a:ln>
                            <a:noFill/>
                          </a:ln>
                          <a:solidFill>
                            <a:prstClr val="black"/>
                          </a:solidFill>
                          <a:effectLst/>
                          <a:uLnTx/>
                          <a:uFillTx/>
                          <a:latin typeface="+mn-lt"/>
                          <a:ea typeface="Times New Roman"/>
                          <a:cs typeface="Times New Roman"/>
                        </a:rPr>
                        <a:t>limited understanding </a:t>
                      </a:r>
                      <a:r>
                        <a:rPr kumimoji="0" lang="en-US" sz="1000" b="0" i="1" u="none" strike="noStrike" kern="1200" cap="none" spc="0" normalizeH="0" baseline="0" noProof="0" dirty="0" smtClean="0">
                          <a:ln>
                            <a:noFill/>
                          </a:ln>
                          <a:solidFill>
                            <a:prstClr val="black"/>
                          </a:solidFill>
                          <a:effectLst/>
                          <a:uLnTx/>
                          <a:uFillTx/>
                          <a:latin typeface="+mn-lt"/>
                          <a:ea typeface="Times New Roman"/>
                          <a:cs typeface="Times New Roman"/>
                        </a:rPr>
                        <a:t>of how the story structure influences the plot or problem and uses </a:t>
                      </a:r>
                      <a:r>
                        <a:rPr kumimoji="0" lang="en-US" sz="1000" b="1" i="1" u="none" strike="noStrike" kern="1200" cap="none" spc="0" normalizeH="0" baseline="0" noProof="0" dirty="0" smtClean="0">
                          <a:ln>
                            <a:noFill/>
                          </a:ln>
                          <a:solidFill>
                            <a:prstClr val="black"/>
                          </a:solidFill>
                          <a:effectLst/>
                          <a:uLnTx/>
                          <a:uFillTx/>
                          <a:latin typeface="+mn-lt"/>
                          <a:ea typeface="Times New Roman"/>
                          <a:cs typeface="Times New Roman"/>
                        </a:rPr>
                        <a:t>limited or vague</a:t>
                      </a:r>
                      <a:r>
                        <a:rPr kumimoji="0" lang="en-US" sz="1000" b="0" i="1" u="none" strike="noStrike" kern="1200" cap="none" spc="0" normalizeH="0" baseline="0" noProof="0" dirty="0" smtClean="0">
                          <a:ln>
                            <a:noFill/>
                          </a:ln>
                          <a:solidFill>
                            <a:prstClr val="black"/>
                          </a:solidFill>
                          <a:effectLst/>
                          <a:uLnTx/>
                          <a:uFillTx/>
                          <a:latin typeface="+mn-lt"/>
                          <a:ea typeface="Times New Roman"/>
                          <a:cs typeface="Times New Roman"/>
                        </a:rPr>
                        <a:t> examples from either text.</a:t>
                      </a:r>
                    </a:p>
                    <a:p>
                      <a:pPr marL="0" marR="0" algn="l">
                        <a:lnSpc>
                          <a:spcPct val="100000"/>
                        </a:lnSpc>
                        <a:spcBef>
                          <a:spcPts val="0"/>
                        </a:spcBef>
                        <a:spcAft>
                          <a:spcPts val="0"/>
                        </a:spcAft>
                      </a:pPr>
                      <a:r>
                        <a:rPr lang="en-US" sz="1100" b="1" i="0" dirty="0" smtClean="0">
                          <a:effectLst/>
                          <a:latin typeface="+mn-lt"/>
                          <a:ea typeface="Times New Roman"/>
                          <a:cs typeface="Times New Roman"/>
                        </a:rPr>
                        <a:t>Electric Free Day </a:t>
                      </a:r>
                      <a:r>
                        <a:rPr lang="en-US" sz="1100" dirty="0" smtClean="0">
                          <a:effectLst/>
                          <a:latin typeface="+mn-lt"/>
                          <a:ea typeface="Times New Roman"/>
                          <a:cs typeface="Times New Roman"/>
                        </a:rPr>
                        <a:t>is about Daniel’s assignment.  He had  to </a:t>
                      </a:r>
                      <a:r>
                        <a:rPr lang="en-US" sz="1100" dirty="0">
                          <a:effectLst/>
                          <a:latin typeface="+mn-lt"/>
                          <a:ea typeface="Times New Roman"/>
                          <a:cs typeface="Times New Roman"/>
                        </a:rPr>
                        <a:t>live without electricity.  It was tough, but he did </a:t>
                      </a:r>
                      <a:r>
                        <a:rPr lang="en-US" sz="1100" dirty="0" smtClean="0">
                          <a:effectLst/>
                          <a:latin typeface="+mn-lt"/>
                          <a:ea typeface="Times New Roman"/>
                          <a:cs typeface="Times New Roman"/>
                        </a:rPr>
                        <a:t>it.</a:t>
                      </a:r>
                      <a:r>
                        <a:rPr lang="en-US" sz="1100" baseline="0" dirty="0" smtClean="0">
                          <a:effectLst/>
                          <a:latin typeface="+mn-lt"/>
                          <a:ea typeface="Times New Roman"/>
                          <a:cs typeface="Times New Roman"/>
                        </a:rPr>
                        <a:t> </a:t>
                      </a:r>
                      <a:r>
                        <a:rPr lang="en-US" sz="1100" dirty="0" smtClean="0">
                          <a:effectLst/>
                          <a:latin typeface="+mn-lt"/>
                          <a:ea typeface="Calibri"/>
                          <a:cs typeface="Times New Roman"/>
                        </a:rPr>
                        <a:t>The other story is about the sun arguing.</a:t>
                      </a:r>
                      <a:endParaRPr lang="en-US" sz="1100" dirty="0">
                        <a:effectLst/>
                        <a:latin typeface="+mn-lt"/>
                        <a:ea typeface="Calibri"/>
                        <a:cs typeface="Times New Roman"/>
                      </a:endParaRPr>
                    </a:p>
                  </a:txBody>
                  <a:tcPr marL="95885" marR="95885" marT="48895" marB="48895">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a:solidFill>
                        <a:srgbClr val="000000"/>
                      </a:solidFill>
                      <a:round/>
                    </a:lnB>
                  </a:tcPr>
                </a:tc>
              </a:tr>
              <a:tr h="350520">
                <a:tc>
                  <a:txBody>
                    <a:bodyPr/>
                    <a:lstStyle/>
                    <a:p>
                      <a:pPr lvl="0" algn="ctr">
                        <a:lnSpc>
                          <a:spcPct val="100000"/>
                        </a:lnSpc>
                        <a:defRPr sz="1800" b="0" i="0"/>
                      </a:pPr>
                      <a:r>
                        <a:rPr sz="2000" b="1" dirty="0">
                          <a:latin typeface="+mn-lt"/>
                        </a:rPr>
                        <a:t>0</a:t>
                      </a:r>
                    </a:p>
                  </a:txBody>
                  <a:tcPr marR="0" marT="0" marB="0" anchor="ctr" horzOverflow="overflow">
                    <a:lnL w="12700">
                      <a:solidFill>
                        <a:srgbClr val="000000"/>
                      </a:solidFill>
                      <a:round/>
                    </a:lnL>
                    <a:lnR w="12700" cap="flat" cmpd="sng" algn="ctr">
                      <a:solidFill>
                        <a:srgbClr val="000000"/>
                      </a:solidFill>
                      <a:prstDash val="solid"/>
                      <a:round/>
                      <a:headEnd type="none" w="med" len="med"/>
                      <a:tailEnd type="none" w="med" len="med"/>
                    </a:lnR>
                    <a:lnT w="12700">
                      <a:solidFill>
                        <a:srgbClr val="000000"/>
                      </a:solidFill>
                      <a:round/>
                    </a:lnT>
                    <a:lnB w="12700">
                      <a:solidFill>
                        <a:srgbClr val="000000"/>
                      </a:solidFill>
                      <a:round/>
                    </a:lnB>
                  </a:tcPr>
                </a:tc>
                <a:tc>
                  <a:txBody>
                    <a:bodyPr/>
                    <a:lstStyle/>
                    <a:p>
                      <a:pPr marL="0" marR="0" algn="l">
                        <a:lnSpc>
                          <a:spcPct val="100000"/>
                        </a:lnSpc>
                        <a:spcBef>
                          <a:spcPts val="0"/>
                        </a:spcBef>
                        <a:spcAft>
                          <a:spcPts val="0"/>
                        </a:spcAft>
                      </a:pPr>
                      <a:r>
                        <a:rPr kumimoji="0" lang="en-US" sz="1000" b="0" i="1" u="none" strike="noStrike" kern="1200" cap="none" spc="0" normalizeH="0" baseline="0" noProof="0" dirty="0" smtClean="0">
                          <a:ln>
                            <a:noFill/>
                          </a:ln>
                          <a:solidFill>
                            <a:prstClr val="black"/>
                          </a:solidFill>
                          <a:effectLst/>
                          <a:uLnTx/>
                          <a:uFillTx/>
                          <a:latin typeface="+mn-lt"/>
                          <a:ea typeface="Times New Roman"/>
                          <a:cs typeface="Times New Roman"/>
                        </a:rPr>
                        <a:t>Student response does not state which story structure both texts have or how the structure influences the plot or problem of the story.</a:t>
                      </a:r>
                    </a:p>
                    <a:p>
                      <a:pPr marL="0" marR="0" algn="l">
                        <a:lnSpc>
                          <a:spcPct val="100000"/>
                        </a:lnSpc>
                        <a:spcBef>
                          <a:spcPts val="0"/>
                        </a:spcBef>
                        <a:spcAft>
                          <a:spcPts val="0"/>
                        </a:spcAft>
                      </a:pPr>
                      <a:r>
                        <a:rPr lang="en-US" sz="1100" dirty="0" smtClean="0">
                          <a:effectLst/>
                          <a:latin typeface="+mn-lt"/>
                          <a:ea typeface="Times New Roman"/>
                          <a:cs typeface="Times New Roman"/>
                        </a:rPr>
                        <a:t>The story about the sun was really nice.  I liked it a lot.  The boy Daniel was a great story too.</a:t>
                      </a:r>
                      <a:endParaRPr lang="en-US" sz="1100" dirty="0">
                        <a:effectLst/>
                        <a:latin typeface="+mn-lt"/>
                        <a:ea typeface="Calibri"/>
                        <a:cs typeface="Times New Roman"/>
                      </a:endParaRPr>
                    </a:p>
                  </a:txBody>
                  <a:tcPr marL="95885" marR="95885" marT="48895" marB="48895">
                    <a:lnL w="12700">
                      <a:solidFill>
                        <a:srgbClr val="000000"/>
                      </a:solidFill>
                      <a:round/>
                    </a:lnL>
                    <a:lnR w="12700">
                      <a:solidFill>
                        <a:srgbClr val="000000"/>
                      </a:solidFill>
                      <a:round/>
                    </a:lnR>
                    <a:lnT w="12700">
                      <a:solidFill>
                        <a:srgbClr val="000000"/>
                      </a:solidFill>
                      <a:round/>
                    </a:lnT>
                    <a:lnB w="12700">
                      <a:solidFill>
                        <a:srgbClr val="000000"/>
                      </a:solidFill>
                      <a:round/>
                    </a:lnB>
                  </a:tcPr>
                </a:tc>
              </a:tr>
            </a:tbl>
          </a:graphicData>
        </a:graphic>
      </p:graphicFrame>
      <p:graphicFrame>
        <p:nvGraphicFramePr>
          <p:cNvPr id="4" name="Table 3"/>
          <p:cNvGraphicFramePr>
            <a:graphicFrameLocks noGrp="1"/>
          </p:cNvGraphicFramePr>
          <p:nvPr>
            <p:extLst/>
          </p:nvPr>
        </p:nvGraphicFramePr>
        <p:xfrm>
          <a:off x="4495800" y="7296912"/>
          <a:ext cx="2819400" cy="619697"/>
        </p:xfrm>
        <a:graphic>
          <a:graphicData uri="http://schemas.openxmlformats.org/drawingml/2006/table">
            <a:tbl>
              <a:tblPr/>
              <a:tblGrid>
                <a:gridCol w="2819400"/>
              </a:tblGrid>
              <a:tr h="76200">
                <a:tc>
                  <a:txBody>
                    <a:bodyPr/>
                    <a:lstStyle/>
                    <a:p>
                      <a:pPr marL="0" marR="0" algn="l">
                        <a:lnSpc>
                          <a:spcPct val="115000"/>
                        </a:lnSpc>
                        <a:spcBef>
                          <a:spcPts val="0"/>
                        </a:spcBef>
                        <a:spcAft>
                          <a:spcPts val="0"/>
                        </a:spcAft>
                      </a:pPr>
                      <a:r>
                        <a:rPr lang="en-US" sz="800" b="1" dirty="0" smtClean="0">
                          <a:solidFill>
                            <a:srgbClr val="000000"/>
                          </a:solidFill>
                          <a:latin typeface="+mn-lt"/>
                          <a:ea typeface="Times New Roman"/>
                          <a:cs typeface="Times New Roman"/>
                        </a:rPr>
                        <a:t>Standard RL.4.9</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5407">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800" b="0" dirty="0" smtClean="0">
                          <a:latin typeface="+mn-lt"/>
                          <a:ea typeface="Calibri"/>
                          <a:cs typeface="Times New Roman"/>
                        </a:rPr>
                        <a:t>Compare and contrast the treatment of similar themes and topics (e.g., opposition of good and evil) and patterns of events (e.g., the quest) in stories, myths, and traditional literature from different cultures.</a:t>
                      </a: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5" name="TextBox 4"/>
          <p:cNvSpPr txBox="1"/>
          <p:nvPr/>
        </p:nvSpPr>
        <p:spPr>
          <a:xfrm rot="19086404">
            <a:off x="-26947" y="4321477"/>
            <a:ext cx="8072677" cy="1107996"/>
          </a:xfrm>
          <a:prstGeom prst="rect">
            <a:avLst/>
          </a:prstGeom>
          <a:noFill/>
        </p:spPr>
        <p:txBody>
          <a:bodyPr wrap="square" rtlCol="0">
            <a:spAutoFit/>
          </a:bodyPr>
          <a:lstStyle/>
          <a:p>
            <a:r>
              <a:rPr lang="en-US" sz="6600" dirty="0" smtClean="0">
                <a:solidFill>
                  <a:schemeClr val="bg1">
                    <a:lumMod val="50000"/>
                    <a:alpha val="50000"/>
                  </a:schemeClr>
                </a:solidFill>
              </a:rPr>
              <a:t>NOT TRANSLATED YET</a:t>
            </a:r>
            <a:endParaRPr lang="en-US" sz="6600" dirty="0">
              <a:solidFill>
                <a:schemeClr val="bg1">
                  <a:lumMod val="50000"/>
                  <a:alpha val="50000"/>
                </a:schemeClr>
              </a:solidFill>
            </a:endParaRPr>
          </a:p>
        </p:txBody>
      </p:sp>
    </p:spTree>
    <p:extLst>
      <p:ext uri="{BB962C8B-B14F-4D97-AF65-F5344CB8AC3E}">
        <p14:creationId xmlns:p14="http://schemas.microsoft.com/office/powerpoint/2010/main" val="28820734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13</a:t>
            </a:fld>
            <a:endParaRPr lang="en-US" dirty="0"/>
          </a:p>
        </p:txBody>
      </p:sp>
      <p:graphicFrame>
        <p:nvGraphicFramePr>
          <p:cNvPr id="11" name="Table 10"/>
          <p:cNvGraphicFramePr>
            <a:graphicFrameLocks noGrp="1"/>
          </p:cNvGraphicFramePr>
          <p:nvPr>
            <p:extLst/>
          </p:nvPr>
        </p:nvGraphicFramePr>
        <p:xfrm>
          <a:off x="533400" y="76200"/>
          <a:ext cx="6822440" cy="8525256"/>
        </p:xfrm>
        <a:graphic>
          <a:graphicData uri="http://schemas.openxmlformats.org/drawingml/2006/table">
            <a:tbl>
              <a:tblPr firstRow="1" bandRow="1">
                <a:tableStyleId>{5940675A-B579-460E-94D1-54222C63F5DA}</a:tableStyleId>
              </a:tblPr>
              <a:tblGrid>
                <a:gridCol w="539750"/>
                <a:gridCol w="6282690"/>
              </a:tblGrid>
              <a:tr h="838200">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schemeClr val="tx1"/>
                          </a:solidFill>
                          <a:effectLst/>
                          <a:uLnTx/>
                          <a:uFillTx/>
                          <a:latin typeface="+mn-lt"/>
                          <a:ea typeface="+mn-ea"/>
                          <a:cs typeface="+mn-cs"/>
                        </a:rPr>
                        <a:t>A Note about constructed responses:  Constructed 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 </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hMerge="1">
                  <a:txBody>
                    <a:bodyPr/>
                    <a:lstStyle/>
                    <a:p>
                      <a:endParaRPr lang="en-US"/>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effectLst/>
                        </a:rPr>
                        <a:t>Quarter 4 CFA </a:t>
                      </a:r>
                      <a:r>
                        <a:rPr lang="en-US" sz="1500" b="1" u="sng" dirty="0" smtClean="0">
                          <a:solidFill>
                            <a:schemeClr val="tx1"/>
                          </a:solidFill>
                          <a:effectLst/>
                        </a:rPr>
                        <a:t>Research Constructed Response</a:t>
                      </a:r>
                      <a:r>
                        <a:rPr lang="en-US" sz="1500" b="1" dirty="0" smtClean="0">
                          <a:solidFill>
                            <a:schemeClr val="tx1"/>
                          </a:solidFill>
                          <a:effectLst/>
                        </a:rPr>
                        <a:t> Answer Key</a:t>
                      </a:r>
                    </a:p>
                  </a:txBody>
                  <a:tcPr marL="103632" marR="103632" marT="50292" marB="50292"/>
                </a:tc>
                <a:tc hMerge="1">
                  <a:txBody>
                    <a:bodyPr/>
                    <a:lstStyle/>
                    <a:p>
                      <a:endParaRPr lang="en-US"/>
                    </a:p>
                  </a:txBody>
                  <a:tcPr/>
                </a:tc>
              </a:tr>
              <a:tr h="481584">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rPr>
                        <a:t>Constructed Response</a:t>
                      </a:r>
                      <a:r>
                        <a:rPr lang="en-US" sz="1300" b="1" u="sng" baseline="0" dirty="0" smtClean="0">
                          <a:solidFill>
                            <a:schemeClr val="tx1"/>
                          </a:solidFill>
                        </a:rPr>
                        <a:t> </a:t>
                      </a:r>
                      <a:r>
                        <a:rPr lang="en-US" sz="1300" b="1" u="sng" dirty="0" smtClean="0">
                          <a:solidFill>
                            <a:schemeClr val="tx1"/>
                          </a:solidFill>
                        </a:rPr>
                        <a:t>Research Rubrics</a:t>
                      </a:r>
                      <a:r>
                        <a:rPr lang="en-US" sz="1300" b="1" u="sng" baseline="0" dirty="0" smtClean="0">
                          <a:solidFill>
                            <a:schemeClr val="tx1"/>
                          </a:solidFill>
                        </a:rPr>
                        <a:t> </a:t>
                      </a:r>
                      <a:r>
                        <a:rPr lang="en-US" sz="1300" b="1" u="sng" dirty="0" smtClean="0">
                          <a:solidFill>
                            <a:schemeClr val="tx1"/>
                          </a:solidFill>
                        </a:rPr>
                        <a:t>Target</a:t>
                      </a:r>
                      <a:r>
                        <a:rPr lang="en-US" sz="1300" b="1" u="sng" baseline="0" dirty="0" smtClean="0">
                          <a:solidFill>
                            <a:schemeClr val="tx1"/>
                          </a:solidFill>
                        </a:rPr>
                        <a:t> 2</a:t>
                      </a:r>
                      <a:endParaRPr lang="en-US" sz="1300" b="1" u="sng" dirty="0" smtClean="0">
                        <a:solidFill>
                          <a:schemeClr val="tx1"/>
                        </a:solidFill>
                      </a:endParaRPr>
                    </a:p>
                    <a:p>
                      <a:pPr marL="0" marR="0" lvl="0" indent="0" algn="ctr" defTabSz="966612"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smtClean="0">
                          <a:ln>
                            <a:noFill/>
                          </a:ln>
                          <a:solidFill>
                            <a:prstClr val="black"/>
                          </a:solidFill>
                          <a:effectLst/>
                          <a:uLnTx/>
                          <a:uFillTx/>
                          <a:latin typeface="+mn-lt"/>
                          <a:ea typeface="+mn-ea"/>
                          <a:cs typeface="+mn-cs"/>
                        </a:rPr>
                        <a:t>Locate, Select, Interpret and Integrate Information</a:t>
                      </a:r>
                    </a:p>
                  </a:txBody>
                  <a:tcPr marL="103632" marR="103632" marT="50292" marB="50292"/>
                </a:tc>
                <a:tc hMerge="1">
                  <a:txBody>
                    <a:bodyPr/>
                    <a:lstStyle/>
                    <a:p>
                      <a:endParaRPr lang="en-US"/>
                    </a:p>
                  </a:txBody>
                  <a:tcPr/>
                </a:tc>
              </a:tr>
              <a:tr h="707136">
                <a:tc gridSpan="2">
                  <a:txBody>
                    <a:bodyPr/>
                    <a:lstStyle/>
                    <a:p>
                      <a:pPr marL="53975" marR="0" indent="0" algn="l" defTabSz="1018824"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latin typeface="+mn-lt"/>
                        </a:rPr>
                        <a:t>Question #15  RI.4.6  (Prompt): How do the authors of </a:t>
                      </a:r>
                      <a:r>
                        <a:rPr lang="en-US" sz="1400" b="1" i="1" u="sng" dirty="0" smtClean="0">
                          <a:solidFill>
                            <a:schemeClr val="tx1"/>
                          </a:solidFill>
                          <a:latin typeface="+mn-lt"/>
                        </a:rPr>
                        <a:t>Power Lesson</a:t>
                      </a:r>
                      <a:r>
                        <a:rPr lang="en-US" sz="1400" b="1" i="1" u="none" dirty="0" smtClean="0">
                          <a:solidFill>
                            <a:schemeClr val="tx1"/>
                          </a:solidFill>
                          <a:latin typeface="+mn-lt"/>
                        </a:rPr>
                        <a:t> </a:t>
                      </a:r>
                      <a:r>
                        <a:rPr lang="en-US" sz="1400" b="1" dirty="0" smtClean="0">
                          <a:solidFill>
                            <a:schemeClr val="tx1"/>
                          </a:solidFill>
                          <a:latin typeface="+mn-lt"/>
                        </a:rPr>
                        <a:t>and </a:t>
                      </a:r>
                      <a:r>
                        <a:rPr lang="en-US" sz="1400" b="1" i="1" u="sng" dirty="0" smtClean="0">
                          <a:solidFill>
                            <a:schemeClr val="tx1"/>
                          </a:solidFill>
                          <a:latin typeface="+mn-lt"/>
                        </a:rPr>
                        <a:t>Light’s Out</a:t>
                      </a:r>
                      <a:r>
                        <a:rPr lang="en-US" sz="1400" b="1" i="1" u="none" dirty="0" smtClean="0">
                          <a:solidFill>
                            <a:schemeClr val="tx1"/>
                          </a:solidFill>
                          <a:latin typeface="+mn-lt"/>
                        </a:rPr>
                        <a:t> </a:t>
                      </a:r>
                      <a:r>
                        <a:rPr lang="en-US" sz="1400" b="1" dirty="0" smtClean="0">
                          <a:solidFill>
                            <a:schemeClr val="tx1"/>
                          </a:solidFill>
                          <a:latin typeface="+mn-lt"/>
                        </a:rPr>
                        <a:t>use writing in first or second-hand accounts, to show that electricity is both powerful and useful?  Use examples from both texts to explain your answer.</a:t>
                      </a: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rPr>
                        <a:t>Teacher</a:t>
                      </a:r>
                      <a:r>
                        <a:rPr lang="en-US" sz="1500" b="1" baseline="0" dirty="0" smtClean="0">
                          <a:solidFill>
                            <a:schemeClr val="tx1"/>
                          </a:solidFill>
                        </a:rPr>
                        <a:t> /Rubric “Language Response”</a:t>
                      </a:r>
                      <a:endParaRPr lang="en-US" sz="1500" b="1" dirty="0" smtClean="0">
                        <a:solidFill>
                          <a:schemeClr val="tx1"/>
                        </a:solidFill>
                      </a:endParaRPr>
                    </a:p>
                  </a:txBody>
                  <a:tcPr marL="103632" marR="103632" marT="50292" marB="50292">
                    <a:solidFill>
                      <a:schemeClr val="bg1">
                        <a:lumMod val="85000"/>
                      </a:schemeClr>
                    </a:solidFill>
                  </a:tcPr>
                </a:tc>
                <a:tc hMerge="1">
                  <a:txBody>
                    <a:bodyPr/>
                    <a:lstStyle/>
                    <a:p>
                      <a:endParaRPr lang="en-US"/>
                    </a:p>
                  </a:txBody>
                  <a:tcPr/>
                </a:tc>
              </a:tr>
              <a:tr h="1063752">
                <a:tc gridSpan="2">
                  <a:txBody>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kumimoji="0" lang="en-US" sz="1000" b="1" i="0" u="sng" strike="noStrike" kern="1200" cap="none" spc="0" normalizeH="0" baseline="0" noProof="0" dirty="0" smtClean="0">
                          <a:ln>
                            <a:noFill/>
                          </a:ln>
                          <a:solidFill>
                            <a:prstClr val="black"/>
                          </a:solidFill>
                          <a:effectLst/>
                          <a:uLnTx/>
                          <a:uFillTx/>
                          <a:latin typeface="+mn-lt"/>
                          <a:ea typeface="+mn-ea"/>
                          <a:cs typeface="+mn-cs"/>
                        </a:rPr>
                        <a:t>The response</a:t>
                      </a:r>
                      <a:r>
                        <a:rPr kumimoji="0" lang="en-US" sz="1000" b="1" i="0" u="none" strike="noStrike" kern="1200" cap="none" spc="0" normalizeH="0" baseline="0" noProof="0" dirty="0" smtClean="0">
                          <a:ln>
                            <a:noFill/>
                          </a:ln>
                          <a:solidFill>
                            <a:prstClr val="black"/>
                          </a:solidFill>
                          <a:effectLst/>
                          <a:uLnTx/>
                          <a:uFillTx/>
                          <a:latin typeface="+mn-lt"/>
                          <a:ea typeface="+mn-ea"/>
                          <a:cs typeface="+mn-cs"/>
                        </a:rPr>
                        <a:t> </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gives sufficient evidence of the ability to locate and select information that is specific to showing that electricity is both powerful and useful and how it is shown in a first and second hand account.  </a:t>
                      </a:r>
                    </a:p>
                    <a:p>
                      <a:pPr marL="0" marR="0" lvl="0" indent="0" algn="l" defTabSz="1018824" rtl="0" eaLnBrk="1" fontAlgn="auto" latinLnBrk="0" hangingPunct="1">
                        <a:lnSpc>
                          <a:spcPct val="100000"/>
                        </a:lnSpc>
                        <a:spcBef>
                          <a:spcPts val="0"/>
                        </a:spcBef>
                        <a:spcAft>
                          <a:spcPts val="0"/>
                        </a:spcAft>
                        <a:buClrTx/>
                        <a:buSzTx/>
                        <a:buFontTx/>
                        <a:buNone/>
                        <a:tabLst/>
                        <a:defRPr/>
                      </a:pPr>
                      <a:r>
                        <a:rPr kumimoji="0" lang="en-US" sz="1000" b="1" i="0" u="sng" strike="noStrike" kern="1200" cap="none" spc="0" normalizeH="0" baseline="0" noProof="0" dirty="0" smtClean="0">
                          <a:ln>
                            <a:noFill/>
                          </a:ln>
                          <a:solidFill>
                            <a:prstClr val="black"/>
                          </a:solidFill>
                          <a:effectLst/>
                          <a:uLnTx/>
                          <a:uFillTx/>
                          <a:latin typeface="+mn-lt"/>
                          <a:ea typeface="+mn-ea"/>
                          <a:cs typeface="+mn-cs"/>
                        </a:rPr>
                        <a:t>The response</a:t>
                      </a:r>
                      <a:r>
                        <a:rPr kumimoji="0" lang="en-US" sz="1000" b="1" i="0" u="none" strike="noStrike" kern="1200" cap="none" spc="0" normalizeH="0" baseline="0" noProof="0" dirty="0" smtClean="0">
                          <a:ln>
                            <a:noFill/>
                          </a:ln>
                          <a:solidFill>
                            <a:prstClr val="black"/>
                          </a:solidFill>
                          <a:effectLst/>
                          <a:uLnTx/>
                          <a:uFillTx/>
                          <a:latin typeface="+mn-lt"/>
                          <a:ea typeface="+mn-ea"/>
                          <a:cs typeface="+mn-cs"/>
                        </a:rPr>
                        <a:t> </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gives sufficient evidence of the ability to interpret information from both texts to how first or second hand accounts affect how the authors used the text to show the power and usefulness of electricity and integrates that information to write a cohesive response.  Sufficient evidence from the text </a:t>
                      </a:r>
                      <a:r>
                        <a:rPr kumimoji="0" lang="en-US" sz="1000" b="1" i="1" u="sng" strike="noStrike" kern="1200" cap="none" spc="0" normalizeH="0" baseline="0" noProof="0" dirty="0" smtClean="0">
                          <a:ln>
                            <a:noFill/>
                          </a:ln>
                          <a:solidFill>
                            <a:prstClr val="black"/>
                          </a:solidFill>
                          <a:effectLst/>
                          <a:uLnTx/>
                          <a:uFillTx/>
                          <a:latin typeface="+mn-lt"/>
                          <a:ea typeface="+mn-ea"/>
                          <a:cs typeface="+mn-cs"/>
                        </a:rPr>
                        <a:t>Power Lesson</a:t>
                      </a:r>
                      <a:r>
                        <a:rPr kumimoji="0" lang="en-US" sz="1000" b="1" i="1" u="none" strike="noStrike" kern="1200" cap="none" spc="0" normalizeH="0" baseline="0" noProof="0" dirty="0" smtClean="0">
                          <a:ln>
                            <a:noFill/>
                          </a:ln>
                          <a:solidFill>
                            <a:prstClr val="black"/>
                          </a:solidFill>
                          <a:effectLst/>
                          <a:uLnTx/>
                          <a:uFillTx/>
                          <a:latin typeface="+mn-lt"/>
                          <a:ea typeface="+mn-ea"/>
                          <a:cs typeface="+mn-cs"/>
                        </a:rPr>
                        <a:t> </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could include (1) the use of the word “I” as the character refers to itself as speaking (the sun) and (2) the reader is more aware of the character’s feelings about electricity,           (3)  electricity as inside many homes and buildings and along the sides of roads and parks (showing usefulness), and (4) electricity can work in rain and darkness.  Sufficient evidence from the text </a:t>
                      </a:r>
                      <a:r>
                        <a:rPr kumimoji="0" lang="en-US" sz="1000" b="1" i="1" u="sng" strike="noStrike" kern="1200" cap="none" spc="0" normalizeH="0" baseline="0" noProof="0" dirty="0" smtClean="0">
                          <a:ln>
                            <a:noFill/>
                          </a:ln>
                          <a:solidFill>
                            <a:prstClr val="black"/>
                          </a:solidFill>
                          <a:effectLst/>
                          <a:uLnTx/>
                          <a:uFillTx/>
                          <a:latin typeface="+mn-lt"/>
                          <a:ea typeface="+mn-ea"/>
                          <a:cs typeface="+mn-cs"/>
                        </a:rPr>
                        <a:t>Lights Out</a:t>
                      </a:r>
                      <a:r>
                        <a:rPr kumimoji="0" lang="en-US" sz="1000" b="1" i="1" u="none" strike="noStrike" kern="1200" cap="none" spc="0" normalizeH="0" baseline="0" noProof="0" dirty="0" smtClean="0">
                          <a:ln>
                            <a:noFill/>
                          </a:ln>
                          <a:solidFill>
                            <a:prstClr val="black"/>
                          </a:solidFill>
                          <a:effectLst/>
                          <a:uLnTx/>
                          <a:uFillTx/>
                          <a:latin typeface="+mn-lt"/>
                          <a:ea typeface="+mn-ea"/>
                          <a:cs typeface="+mn-cs"/>
                        </a:rPr>
                        <a:t> </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could include (1) the use of the word “you” to the reader, (2) the text is written for instruction about a power outage, (3) the text’s use of second person tells the reader how important electricity is when we don’t have it, (3) everything stops running which shows its power and usefulness to us all.</a:t>
                      </a:r>
                      <a:endParaRPr kumimoji="0" lang="en-US" sz="1000" b="0" i="1" u="none" strike="noStrike" kern="1200" cap="none" spc="0" normalizeH="0" baseline="0" noProof="0" dirty="0">
                        <a:ln>
                          <a:noFill/>
                        </a:ln>
                        <a:solidFill>
                          <a:prstClr val="black"/>
                        </a:solidFill>
                        <a:effectLst/>
                        <a:uLnTx/>
                        <a:uFillTx/>
                        <a:latin typeface="+mn-lt"/>
                        <a:ea typeface="+mn-ea"/>
                        <a:cs typeface="+mn-cs"/>
                      </a:endParaRP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n-US" sz="1300" b="1" dirty="0" smtClean="0">
                          <a:solidFill>
                            <a:schemeClr val="tx1"/>
                          </a:solidFill>
                        </a:rPr>
                        <a:t>Student “Language” Response Example</a:t>
                      </a:r>
                      <a:endParaRPr lang="en-US" sz="1300" b="1" dirty="0">
                        <a:solidFill>
                          <a:schemeClr val="tx1"/>
                        </a:solidFill>
                      </a:endParaRPr>
                    </a:p>
                  </a:txBody>
                  <a:tcPr marL="103632" marR="103632" marT="50292" marB="50292">
                    <a:solidFill>
                      <a:schemeClr val="bg1">
                        <a:lumMod val="85000"/>
                      </a:schemeClr>
                    </a:solidFill>
                  </a:tcPr>
                </a:tc>
                <a:tc hMerge="1">
                  <a:txBody>
                    <a:bodyPr/>
                    <a:lstStyle/>
                    <a:p>
                      <a:endParaRPr lang="en-US" sz="1000" dirty="0"/>
                    </a:p>
                  </a:txBody>
                  <a:tcPr/>
                </a:tc>
              </a:tr>
              <a:tr h="844586">
                <a:tc>
                  <a:txBody>
                    <a:bodyPr/>
                    <a:lstStyle/>
                    <a:p>
                      <a:pPr algn="ctr"/>
                      <a:r>
                        <a:rPr lang="en-US" sz="1400" b="1" dirty="0" smtClean="0">
                          <a:solidFill>
                            <a:schemeClr val="tx1"/>
                          </a:solidFill>
                        </a:rPr>
                        <a:t>2</a:t>
                      </a:r>
                      <a:endParaRPr lang="en-US" sz="1400" b="1" dirty="0">
                        <a:solidFill>
                          <a:schemeClr val="tx1"/>
                        </a:solidFill>
                      </a:endParaRPr>
                    </a:p>
                  </a:txBody>
                  <a:tcPr marL="103632" marR="103632" marT="50292" marB="50292" anchor="ctr"/>
                </a:tc>
                <a:tc>
                  <a:txBody>
                    <a:bodyPr/>
                    <a:lstStyle/>
                    <a:p>
                      <a:r>
                        <a:rPr lang="en-US" sz="1000" b="0" i="1" u="none" baseline="0" dirty="0" smtClean="0"/>
                        <a:t>Student has located and selected information to identify first and second hand accounts in both texts and how the texts are written in those accounts influence how the writer shows the power and usefulness of electricity using </a:t>
                      </a:r>
                      <a:r>
                        <a:rPr lang="en-US" sz="1000" b="1" i="1" u="none" baseline="0" dirty="0" smtClean="0"/>
                        <a:t>sufficient examples </a:t>
                      </a:r>
                      <a:r>
                        <a:rPr lang="en-US" sz="1000" b="0" i="1" u="none" baseline="0" dirty="0" smtClean="0"/>
                        <a:t>from both texts.</a:t>
                      </a:r>
                    </a:p>
                    <a:p>
                      <a:r>
                        <a:rPr lang="en-US" sz="1100" b="0" i="0" u="none" baseline="0" dirty="0" smtClean="0"/>
                        <a:t>The author of </a:t>
                      </a:r>
                      <a:r>
                        <a:rPr lang="en-US" sz="1100" b="1" i="1" u="sng" baseline="0" dirty="0" smtClean="0"/>
                        <a:t>Power Lesson</a:t>
                      </a:r>
                      <a:r>
                        <a:rPr lang="en-US" sz="1100" b="1" i="1" u="none" baseline="0" dirty="0" smtClean="0"/>
                        <a:t> </a:t>
                      </a:r>
                      <a:r>
                        <a:rPr lang="en-US" sz="1100" b="0" i="0" u="none" baseline="0" dirty="0" smtClean="0"/>
                        <a:t>writes the story as a first person narration (or account) and uses the sun and electricity as characters to show how electricity is both powerful and useful.   The sun speaks like a real person about how it feels about electricity.  These feelings tell us how powerful electricity is and how useful because the sun sees electricity in homes, buildings, by roads and parks and running machines.  </a:t>
                      </a:r>
                    </a:p>
                    <a:p>
                      <a:r>
                        <a:rPr lang="en-US" sz="1100" b="0" i="0" u="none" baseline="0" dirty="0" smtClean="0"/>
                        <a:t>The author of </a:t>
                      </a:r>
                      <a:r>
                        <a:rPr lang="en-US" sz="1100" b="1" i="1" u="sng" baseline="0" dirty="0" smtClean="0"/>
                        <a:t>Lights Out </a:t>
                      </a:r>
                      <a:r>
                        <a:rPr lang="en-US" sz="1100" b="0" i="0" u="none" baseline="0" dirty="0" smtClean="0"/>
                        <a:t>writes in a second hand account to explain to the reader what to do if there is a power outage which shows how useful electricity is to us all.  Without electricity the writer tells us that everything stops like the TV, the lights, the microwave.  This shows how useful electricity is and the power it has in our lives because without it our whole lives have to change.  For instance, using candles, keeping food from spoiling.</a:t>
                      </a:r>
                    </a:p>
                  </a:txBody>
                  <a:tcPr marL="103632" marR="103632" marT="50292" marB="50292"/>
                </a:tc>
              </a:tr>
              <a:tr h="616277">
                <a:tc>
                  <a:txBody>
                    <a:bodyPr/>
                    <a:lstStyle/>
                    <a:p>
                      <a:pPr algn="ctr"/>
                      <a:r>
                        <a:rPr lang="en-US" sz="1400" b="1" dirty="0" smtClean="0">
                          <a:solidFill>
                            <a:schemeClr val="tx1"/>
                          </a:solidFill>
                        </a:rPr>
                        <a:t>1</a:t>
                      </a:r>
                      <a:endParaRPr lang="en-US" sz="1400" b="1" dirty="0">
                        <a:solidFill>
                          <a:schemeClr val="tx1"/>
                        </a:solidFill>
                      </a:endParaRPr>
                    </a:p>
                  </a:txBody>
                  <a:tcPr marL="103632" marR="103632" marT="50292" marB="50292" anchor="ctr"/>
                </a:tc>
                <a:tc>
                  <a:txBody>
                    <a:bodyPr/>
                    <a:lstStyle/>
                    <a:p>
                      <a:r>
                        <a:rPr kumimoji="0" lang="en-US" sz="1000" b="0" i="1" u="none" strike="noStrike" kern="1200" cap="none" spc="0" normalizeH="0" baseline="0" noProof="0" dirty="0" smtClean="0">
                          <a:ln>
                            <a:noFill/>
                          </a:ln>
                          <a:solidFill>
                            <a:prstClr val="black"/>
                          </a:solidFill>
                          <a:effectLst/>
                          <a:uLnTx/>
                          <a:uFillTx/>
                          <a:latin typeface="+mn-lt"/>
                          <a:ea typeface="+mn-ea"/>
                          <a:cs typeface="+mn-cs"/>
                        </a:rPr>
                        <a:t>Student has located and selected information to identify but infers (doesn’t really state) which text is a first and second hand account and gives </a:t>
                      </a:r>
                      <a:r>
                        <a:rPr kumimoji="0" lang="en-US" sz="1000" b="1" i="1" u="none" strike="noStrike" kern="1200" cap="none" spc="0" normalizeH="0" baseline="0" noProof="0" dirty="0" smtClean="0">
                          <a:ln>
                            <a:noFill/>
                          </a:ln>
                          <a:solidFill>
                            <a:prstClr val="black"/>
                          </a:solidFill>
                          <a:effectLst/>
                          <a:uLnTx/>
                          <a:uFillTx/>
                          <a:latin typeface="+mn-lt"/>
                          <a:ea typeface="+mn-ea"/>
                          <a:cs typeface="+mn-cs"/>
                        </a:rPr>
                        <a:t>limited examples </a:t>
                      </a:r>
                      <a:r>
                        <a:rPr kumimoji="0" lang="en-US" sz="1000" b="0" i="1" u="none" strike="noStrike" kern="1200" cap="none" spc="0" normalizeH="0" baseline="0" noProof="0" dirty="0" smtClean="0">
                          <a:ln>
                            <a:noFill/>
                          </a:ln>
                          <a:solidFill>
                            <a:prstClr val="black"/>
                          </a:solidFill>
                          <a:effectLst/>
                          <a:uLnTx/>
                          <a:uFillTx/>
                          <a:latin typeface="+mn-lt"/>
                          <a:ea typeface="+mn-ea"/>
                          <a:cs typeface="+mn-cs"/>
                        </a:rPr>
                        <a:t>of how the texts influence how the writer shows the power and usefulness of electricity.</a:t>
                      </a:r>
                    </a:p>
                    <a:p>
                      <a:r>
                        <a:rPr kumimoji="0" lang="en-US" sz="1100" b="0" i="0" u="none" strike="noStrike" kern="1200" cap="none" spc="0" normalizeH="0" baseline="0" noProof="0" dirty="0" smtClean="0">
                          <a:ln>
                            <a:noFill/>
                          </a:ln>
                          <a:solidFill>
                            <a:prstClr val="black"/>
                          </a:solidFill>
                          <a:effectLst/>
                          <a:uLnTx/>
                          <a:uFillTx/>
                          <a:latin typeface="+mn-lt"/>
                          <a:ea typeface="+mn-ea"/>
                          <a:cs typeface="+mn-cs"/>
                        </a:rPr>
                        <a:t>Each story is written in different ways.  In the  Power Lesson story the sun says, “How would I ever compete?”  It is sad because electricity seems so powerful and more useful.  In the </a:t>
                      </a:r>
                      <a:r>
                        <a:rPr kumimoji="0" lang="en-US" sz="1100" b="1" i="1" u="sng" strike="noStrike" kern="1200" cap="none" spc="0" normalizeH="0" baseline="0" noProof="0" dirty="0" smtClean="0">
                          <a:ln>
                            <a:noFill/>
                          </a:ln>
                          <a:solidFill>
                            <a:prstClr val="black"/>
                          </a:solidFill>
                          <a:effectLst/>
                          <a:uLnTx/>
                          <a:uFillTx/>
                          <a:latin typeface="+mn-lt"/>
                          <a:ea typeface="+mn-ea"/>
                          <a:cs typeface="+mn-cs"/>
                        </a:rPr>
                        <a:t>Lights Out</a:t>
                      </a:r>
                      <a:r>
                        <a:rPr kumimoji="0" lang="en-US" sz="1100" b="1" i="1" u="none" strike="noStrike" kern="1200" cap="none" spc="0" normalizeH="0" baseline="0" noProof="0" dirty="0" smtClean="0">
                          <a:ln>
                            <a:noFill/>
                          </a:ln>
                          <a:solidFill>
                            <a:prstClr val="black"/>
                          </a:solidFill>
                          <a:effectLst/>
                          <a:uLnTx/>
                          <a:uFillTx/>
                          <a:latin typeface="+mn-lt"/>
                          <a:ea typeface="+mn-ea"/>
                          <a:cs typeface="+mn-cs"/>
                        </a:rPr>
                        <a:t> </a:t>
                      </a:r>
                      <a:r>
                        <a:rPr kumimoji="0" lang="en-US" sz="1100" b="0" i="0" u="none" strike="noStrike" kern="1200" cap="none" spc="0" normalizeH="0" baseline="0" noProof="0" dirty="0" smtClean="0">
                          <a:ln>
                            <a:noFill/>
                          </a:ln>
                          <a:solidFill>
                            <a:prstClr val="black"/>
                          </a:solidFill>
                          <a:effectLst/>
                          <a:uLnTx/>
                          <a:uFillTx/>
                          <a:latin typeface="+mn-lt"/>
                          <a:ea typeface="+mn-ea"/>
                          <a:cs typeface="+mn-cs"/>
                        </a:rPr>
                        <a:t>story we learn what to do without electricity.  That’s scary because we use electricity for everything!</a:t>
                      </a:r>
                      <a:endParaRPr lang="en-US" sz="1100" b="1" i="0" u="sng" baseline="0" dirty="0" smtClean="0"/>
                    </a:p>
                  </a:txBody>
                  <a:tcPr marL="103632" marR="103632" marT="50292" marB="50292"/>
                </a:tc>
              </a:tr>
              <a:tr h="472440">
                <a:tc>
                  <a:txBody>
                    <a:bodyPr/>
                    <a:lstStyle/>
                    <a:p>
                      <a:pPr algn="ctr"/>
                      <a:r>
                        <a:rPr lang="en-US" sz="1400" b="1" dirty="0" smtClean="0">
                          <a:solidFill>
                            <a:schemeClr val="tx1"/>
                          </a:solidFill>
                        </a:rPr>
                        <a:t>0</a:t>
                      </a:r>
                      <a:endParaRPr lang="en-US" sz="1400" b="1" dirty="0">
                        <a:solidFill>
                          <a:schemeClr val="tx1"/>
                        </a:solidFill>
                      </a:endParaRPr>
                    </a:p>
                  </a:txBody>
                  <a:tcPr marL="103632" marR="103632" marT="50292" marB="50292" anchor="ctr"/>
                </a:tc>
                <a:tc>
                  <a:txBody>
                    <a:bodyPr/>
                    <a:lstStyle/>
                    <a:p>
                      <a:r>
                        <a:rPr lang="en-US" sz="1000" i="1" baseline="0" dirty="0" smtClean="0"/>
                        <a:t>Student has not located or given specific examples or indicated a specific text.</a:t>
                      </a:r>
                    </a:p>
                    <a:p>
                      <a:r>
                        <a:rPr lang="en-US" sz="1100" i="0" baseline="0" dirty="0" smtClean="0"/>
                        <a:t>If there is no electricity it would be really terrible.  We use electricity for lights and radios, TVs and cooking just everything!</a:t>
                      </a:r>
                    </a:p>
                  </a:txBody>
                  <a:tcPr marL="103632" marR="103632" marT="50292" marB="50292"/>
                </a:tc>
              </a:tr>
            </a:tbl>
          </a:graphicData>
        </a:graphic>
      </p:graphicFrame>
      <p:graphicFrame>
        <p:nvGraphicFramePr>
          <p:cNvPr id="5" name="Table 4"/>
          <p:cNvGraphicFramePr>
            <a:graphicFrameLocks noGrp="1"/>
          </p:cNvGraphicFramePr>
          <p:nvPr>
            <p:extLst/>
          </p:nvPr>
        </p:nvGraphicFramePr>
        <p:xfrm>
          <a:off x="5257800" y="8628927"/>
          <a:ext cx="2024603" cy="667473"/>
        </p:xfrm>
        <a:graphic>
          <a:graphicData uri="http://schemas.openxmlformats.org/drawingml/2006/table">
            <a:tbl>
              <a:tblPr/>
              <a:tblGrid>
                <a:gridCol w="2024603"/>
              </a:tblGrid>
              <a:tr h="179793">
                <a:tc>
                  <a:txBody>
                    <a:bodyPr/>
                    <a:lstStyle/>
                    <a:p>
                      <a:pPr marL="0" marR="0" algn="l">
                        <a:lnSpc>
                          <a:spcPct val="115000"/>
                        </a:lnSpc>
                        <a:spcBef>
                          <a:spcPts val="0"/>
                        </a:spcBef>
                        <a:spcAft>
                          <a:spcPts val="0"/>
                        </a:spcAft>
                      </a:pPr>
                      <a:r>
                        <a:rPr lang="en-US" sz="800" b="1" dirty="0" smtClean="0">
                          <a:solidFill>
                            <a:srgbClr val="000000"/>
                          </a:solidFill>
                          <a:latin typeface="+mn-lt"/>
                          <a:ea typeface="Times New Roman"/>
                          <a:cs typeface="Times New Roman"/>
                        </a:rPr>
                        <a:t>Standard RI.4.6</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5407">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800" b="0" dirty="0" smtClean="0">
                          <a:latin typeface="+mn-lt"/>
                          <a:ea typeface="Calibri"/>
                          <a:cs typeface="Times New Roman"/>
                        </a:rPr>
                        <a:t>Compare and contrast a firsthand and secondhand account of the same event or topic; describe the differences in focus and the information provided.</a:t>
                      </a: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6" name="TextBox 5"/>
          <p:cNvSpPr txBox="1"/>
          <p:nvPr/>
        </p:nvSpPr>
        <p:spPr>
          <a:xfrm rot="19086404">
            <a:off x="-26947" y="4321477"/>
            <a:ext cx="8072677" cy="1107996"/>
          </a:xfrm>
          <a:prstGeom prst="rect">
            <a:avLst/>
          </a:prstGeom>
          <a:noFill/>
        </p:spPr>
        <p:txBody>
          <a:bodyPr wrap="square" rtlCol="0">
            <a:spAutoFit/>
          </a:bodyPr>
          <a:lstStyle/>
          <a:p>
            <a:r>
              <a:rPr lang="en-US" sz="6600" dirty="0" smtClean="0">
                <a:solidFill>
                  <a:schemeClr val="bg1">
                    <a:lumMod val="50000"/>
                    <a:alpha val="50000"/>
                  </a:schemeClr>
                </a:solidFill>
              </a:rPr>
              <a:t>NOT TRANSLATED YET</a:t>
            </a:r>
            <a:endParaRPr lang="en-US" sz="6600" dirty="0">
              <a:solidFill>
                <a:schemeClr val="bg1">
                  <a:lumMod val="50000"/>
                  <a:alpha val="50000"/>
                </a:schemeClr>
              </a:solidFill>
            </a:endParaRPr>
          </a:p>
        </p:txBody>
      </p:sp>
    </p:spTree>
    <p:extLst>
      <p:ext uri="{BB962C8B-B14F-4D97-AF65-F5344CB8AC3E}">
        <p14:creationId xmlns:p14="http://schemas.microsoft.com/office/powerpoint/2010/main" val="13807943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14</a:t>
            </a:fld>
            <a:endParaRPr lang="en-US" dirty="0"/>
          </a:p>
        </p:txBody>
      </p:sp>
      <p:graphicFrame>
        <p:nvGraphicFramePr>
          <p:cNvPr id="10" name="Table 9"/>
          <p:cNvGraphicFramePr>
            <a:graphicFrameLocks noGrp="1"/>
          </p:cNvGraphicFramePr>
          <p:nvPr>
            <p:extLst/>
          </p:nvPr>
        </p:nvGraphicFramePr>
        <p:xfrm>
          <a:off x="492760" y="457200"/>
          <a:ext cx="6822440" cy="7051548"/>
        </p:xfrm>
        <a:graphic>
          <a:graphicData uri="http://schemas.openxmlformats.org/drawingml/2006/table">
            <a:tbl>
              <a:tblPr firstRow="1" bandRow="1">
                <a:tableStyleId>{5940675A-B579-460E-94D1-54222C63F5DA}</a:tableStyleId>
              </a:tblPr>
              <a:tblGrid>
                <a:gridCol w="421640"/>
                <a:gridCol w="6400800"/>
              </a:tblGrid>
              <a:tr h="15240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effectLst/>
                        </a:rPr>
                        <a:t>Quarter 4 CFA</a:t>
                      </a:r>
                      <a:r>
                        <a:rPr lang="en-US" sz="1500" b="1" baseline="0" dirty="0" smtClean="0">
                          <a:effectLst/>
                        </a:rPr>
                        <a:t> </a:t>
                      </a:r>
                      <a:r>
                        <a:rPr lang="en-US" sz="1500" b="1" u="sng" dirty="0" smtClean="0">
                          <a:effectLst/>
                        </a:rPr>
                        <a:t>Research Constructed Response</a:t>
                      </a:r>
                      <a:r>
                        <a:rPr lang="en-US" sz="1500" b="1" dirty="0" smtClean="0">
                          <a:effectLst/>
                        </a:rPr>
                        <a:t> Answer Key</a:t>
                      </a:r>
                    </a:p>
                  </a:txBody>
                  <a:tcPr marL="103632" marR="103632" marT="50292" marB="50292"/>
                </a:tc>
                <a:tc hMerge="1">
                  <a:txBody>
                    <a:bodyPr/>
                    <a:lstStyle/>
                    <a:p>
                      <a:endParaRPr lang="en-US"/>
                    </a:p>
                  </a:txBody>
                  <a:tcPr/>
                </a:tc>
              </a:tr>
              <a:tr h="350520">
                <a:tc gridSpan="2">
                  <a:txBody>
                    <a:bodyPr/>
                    <a:lstStyle/>
                    <a:p>
                      <a:pPr marL="0" marR="0" lvl="0" indent="0" algn="ctr" defTabSz="914318" rtl="0" eaLnBrk="1" fontAlgn="auto" latinLnBrk="0" hangingPunct="1">
                        <a:lnSpc>
                          <a:spcPct val="100000"/>
                        </a:lnSpc>
                        <a:spcBef>
                          <a:spcPts val="0"/>
                        </a:spcBef>
                        <a:spcAft>
                          <a:spcPts val="0"/>
                        </a:spcAft>
                        <a:buClrTx/>
                        <a:buSzTx/>
                        <a:buFontTx/>
                        <a:buNone/>
                        <a:tabLst/>
                        <a:defRPr/>
                      </a:pPr>
                      <a:r>
                        <a:rPr kumimoji="0" lang="en-US" sz="1600" b="1" i="0" u="sng" strike="noStrike" kern="1200" cap="none" spc="0" normalizeH="0" baseline="0" noProof="0" dirty="0" smtClean="0">
                          <a:ln>
                            <a:noFill/>
                          </a:ln>
                          <a:solidFill>
                            <a:schemeClr val="tx1"/>
                          </a:solidFill>
                          <a:effectLst/>
                          <a:uLnTx/>
                          <a:uFillTx/>
                          <a:latin typeface="+mn-lt"/>
                          <a:ea typeface="+mn-ea"/>
                          <a:cs typeface="+mn-cs"/>
                        </a:rPr>
                        <a:t>Constructed Response Research Rubrics Target 3</a:t>
                      </a:r>
                    </a:p>
                    <a:p>
                      <a:pPr marL="0" marR="0" lvl="0" indent="0" algn="ctr" defTabSz="914318"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smtClean="0">
                          <a:ln>
                            <a:noFill/>
                          </a:ln>
                          <a:solidFill>
                            <a:prstClr val="black"/>
                          </a:solidFill>
                          <a:effectLst/>
                          <a:uLnTx/>
                          <a:uFillTx/>
                          <a:latin typeface="+mn-lt"/>
                          <a:ea typeface="+mn-ea"/>
                          <a:cs typeface="+mn-cs"/>
                        </a:rPr>
                        <a:t>evidence of the ability to distinguish relevant from irrelevant information such as fact from opinion</a:t>
                      </a:r>
                    </a:p>
                  </a:txBody>
                  <a:tcPr marL="103632" marR="103632" marT="50292" marB="50292"/>
                </a:tc>
                <a:tc hMerge="1">
                  <a:txBody>
                    <a:bodyPr/>
                    <a:lstStyle/>
                    <a:p>
                      <a:endParaRPr lang="en-US"/>
                    </a:p>
                  </a:txBody>
                  <a:tcPr/>
                </a:tc>
              </a:tr>
              <a:tr h="569976">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400" b="1" dirty="0" smtClean="0"/>
                        <a:t>Question #16  </a:t>
                      </a:r>
                      <a:r>
                        <a:rPr lang="en-US" sz="1400" b="1" dirty="0" smtClean="0">
                          <a:solidFill>
                            <a:schemeClr val="tx1"/>
                          </a:solidFill>
                        </a:rPr>
                        <a:t>RI.4.9 (Prompt): </a:t>
                      </a:r>
                      <a:r>
                        <a:rPr lang="en-US" sz="1400" b="1" kern="1200" dirty="0" smtClean="0">
                          <a:solidFill>
                            <a:srgbClr val="000000"/>
                          </a:solidFill>
                          <a:effectLst/>
                          <a:latin typeface="+mn-lt"/>
                          <a:ea typeface="Times New Roman"/>
                          <a:cs typeface="Arial"/>
                        </a:rPr>
                        <a:t>Based on the information given in </a:t>
                      </a:r>
                      <a:r>
                        <a:rPr lang="en-US" sz="1400" b="1" i="1" u="sng" kern="1200" dirty="0" smtClean="0">
                          <a:solidFill>
                            <a:srgbClr val="000000"/>
                          </a:solidFill>
                          <a:effectLst/>
                          <a:latin typeface="+mn-lt"/>
                          <a:ea typeface="Times New Roman"/>
                          <a:cs typeface="Arial"/>
                        </a:rPr>
                        <a:t>Lights Out</a:t>
                      </a:r>
                      <a:r>
                        <a:rPr lang="en-US" sz="1400" b="1" i="1" kern="1200" dirty="0" smtClean="0">
                          <a:solidFill>
                            <a:srgbClr val="000000"/>
                          </a:solidFill>
                          <a:effectLst/>
                          <a:latin typeface="+mn-lt"/>
                          <a:ea typeface="Times New Roman"/>
                          <a:cs typeface="Arial"/>
                        </a:rPr>
                        <a:t> </a:t>
                      </a:r>
                      <a:r>
                        <a:rPr lang="en-US" sz="1400" b="1" kern="1200" dirty="0" smtClean="0">
                          <a:solidFill>
                            <a:srgbClr val="000000"/>
                          </a:solidFill>
                          <a:effectLst/>
                          <a:latin typeface="+mn-lt"/>
                          <a:ea typeface="Times New Roman"/>
                          <a:cs typeface="Arial"/>
                        </a:rPr>
                        <a:t>and </a:t>
                      </a:r>
                      <a:r>
                        <a:rPr lang="en-US" sz="1400" b="1" i="1" u="sng" kern="1200" dirty="0" smtClean="0">
                          <a:solidFill>
                            <a:srgbClr val="000000"/>
                          </a:solidFill>
                          <a:effectLst/>
                          <a:latin typeface="+mn-lt"/>
                          <a:ea typeface="Times New Roman"/>
                          <a:cs typeface="Arial"/>
                        </a:rPr>
                        <a:t>Electricity &amp; Energy</a:t>
                      </a:r>
                      <a:r>
                        <a:rPr lang="en-US" sz="1400" b="1" kern="1200" dirty="0" smtClean="0">
                          <a:solidFill>
                            <a:srgbClr val="000000"/>
                          </a:solidFill>
                          <a:effectLst/>
                          <a:latin typeface="+mn-lt"/>
                          <a:ea typeface="Times New Roman"/>
                          <a:cs typeface="Arial"/>
                        </a:rPr>
                        <a:t> how do both texts help the reader understand the importance of electricity? Use</a:t>
                      </a:r>
                      <a:r>
                        <a:rPr lang="en-US" sz="1400" b="1" kern="1200" baseline="0" dirty="0" smtClean="0">
                          <a:solidFill>
                            <a:srgbClr val="000000"/>
                          </a:solidFill>
                          <a:effectLst/>
                          <a:latin typeface="+mn-lt"/>
                          <a:ea typeface="Times New Roman"/>
                          <a:cs typeface="Arial"/>
                        </a:rPr>
                        <a:t> examples from both texts to support your answer.</a:t>
                      </a:r>
                      <a:endParaRPr lang="en-US" sz="1400" b="1" dirty="0" smtClean="0"/>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t>Teacher</a:t>
                      </a:r>
                      <a:r>
                        <a:rPr lang="en-US" sz="1500" b="1" baseline="0" dirty="0" smtClean="0"/>
                        <a:t> /Rubric “Language Response”</a:t>
                      </a:r>
                      <a:endParaRPr lang="en-US" sz="1500" b="1" dirty="0" smtClean="0"/>
                    </a:p>
                  </a:txBody>
                  <a:tcPr marL="103632" marR="103632" marT="50292" marB="50292">
                    <a:solidFill>
                      <a:schemeClr val="bg1">
                        <a:lumMod val="85000"/>
                      </a:schemeClr>
                    </a:solidFill>
                  </a:tcPr>
                </a:tc>
                <a:tc hMerge="1">
                  <a:txBody>
                    <a:bodyPr/>
                    <a:lstStyle/>
                    <a:p>
                      <a:endParaRPr lang="en-US"/>
                    </a:p>
                  </a:txBody>
                  <a:tcPr/>
                </a:tc>
              </a:tr>
              <a:tr h="755904">
                <a:tc gridSpan="2">
                  <a:txBody>
                    <a:bodyPr/>
                    <a:lstStyle/>
                    <a:p>
                      <a:r>
                        <a:rPr lang="en-US" sz="1000" b="1" baseline="0" dirty="0" smtClean="0"/>
                        <a:t>The response gives </a:t>
                      </a:r>
                      <a:r>
                        <a:rPr lang="en-US" sz="1000" baseline="0" dirty="0" smtClean="0"/>
                        <a:t>sufficient evidence of the ability to distinguish relevant from irrelevant information. Students should be able to distinguish relevant information that helps the reader understand the importance of electricity. Examples of relevant information of the importance of electricity   from </a:t>
                      </a:r>
                      <a:r>
                        <a:rPr lang="en-US" sz="1000" b="1" i="1" u="sng" baseline="0" dirty="0" smtClean="0"/>
                        <a:t>Lights Out</a:t>
                      </a:r>
                      <a:r>
                        <a:rPr lang="en-US" sz="1000" b="1" i="1" u="none" baseline="0" dirty="0" smtClean="0"/>
                        <a:t> </a:t>
                      </a:r>
                      <a:r>
                        <a:rPr lang="en-US" sz="1000" baseline="0" dirty="0" smtClean="0"/>
                        <a:t>are inferred from what happens when there is no electricity such as (1) no TV, (2) no light, (3) no microwaves, (4) no refrigerator so food is less safe, (5) heat stroke can occur if it’s not, (6) hypothermia can occur if it’s cold and (7) carbon monoxide detectors don’t work.  Examples of relevant information of the importance of electricity from </a:t>
                      </a:r>
                      <a:r>
                        <a:rPr lang="en-US" sz="1000" b="1" i="1" u="sng" baseline="0" dirty="0" smtClean="0"/>
                        <a:t>Electricity &amp; Energy</a:t>
                      </a:r>
                      <a:r>
                        <a:rPr lang="en-US" sz="1000" b="1" i="1" u="none" baseline="0" dirty="0" smtClean="0"/>
                        <a:t> </a:t>
                      </a:r>
                      <a:r>
                        <a:rPr lang="en-US" sz="1000" baseline="0" dirty="0" smtClean="0"/>
                        <a:t>could include (1) we depend on light bulbs, (2) homes and businesses benefit from light,             (3) there is no eyestrain from candlelight reading, (4) heaters, refrigerators and radios help people live more easily,, and (5) it’s safe to go out in the dark.</a:t>
                      </a:r>
                      <a:endParaRPr lang="en-US" sz="1000" dirty="0"/>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n-US" sz="1300" b="1" dirty="0" smtClean="0"/>
                        <a:t>Student “Language” Response Example</a:t>
                      </a:r>
                      <a:endParaRPr lang="en-US" sz="1300" b="1" dirty="0"/>
                    </a:p>
                  </a:txBody>
                  <a:tcPr marL="103632" marR="103632" marT="50292" marB="50292">
                    <a:solidFill>
                      <a:schemeClr val="bg1">
                        <a:lumMod val="85000"/>
                      </a:schemeClr>
                    </a:solidFill>
                  </a:tcPr>
                </a:tc>
                <a:tc hMerge="1">
                  <a:txBody>
                    <a:bodyPr/>
                    <a:lstStyle/>
                    <a:p>
                      <a:endParaRPr lang="en-US" sz="1000" dirty="0"/>
                    </a:p>
                  </a:txBody>
                  <a:tcPr/>
                </a:tc>
              </a:tr>
              <a:tr h="417576">
                <a:tc>
                  <a:txBody>
                    <a:bodyPr/>
                    <a:lstStyle/>
                    <a:p>
                      <a:pPr algn="ctr"/>
                      <a:r>
                        <a:rPr lang="en-US" sz="2000" b="1" dirty="0" smtClean="0"/>
                        <a:t>2</a:t>
                      </a:r>
                      <a:endParaRPr lang="en-US" sz="2000" b="1" dirty="0"/>
                    </a:p>
                  </a:txBody>
                  <a:tcPr marL="103632" marR="103632" marT="50292" marB="50292" anchor="ctr"/>
                </a:tc>
                <a:tc>
                  <a:txBody>
                    <a:bodyPr/>
                    <a:lstStyle/>
                    <a:p>
                      <a:pPr marL="0" marR="0" algn="l">
                        <a:lnSpc>
                          <a:spcPct val="100000"/>
                        </a:lnSpc>
                        <a:spcBef>
                          <a:spcPts val="0"/>
                        </a:spcBef>
                        <a:spcAft>
                          <a:spcPts val="0"/>
                        </a:spcAft>
                      </a:pPr>
                      <a:r>
                        <a:rPr lang="en-US" sz="1000" i="1" dirty="0" smtClean="0">
                          <a:effectLst/>
                          <a:latin typeface="Calibri"/>
                          <a:ea typeface="Times New Roman"/>
                          <a:cs typeface="Arial"/>
                        </a:rPr>
                        <a:t>Student response gives sufficient and relevant examples from both texts to explain the importance of electricity.</a:t>
                      </a:r>
                    </a:p>
                    <a:p>
                      <a:pPr marL="0" marR="0" algn="l">
                        <a:lnSpc>
                          <a:spcPct val="100000"/>
                        </a:lnSpc>
                        <a:spcBef>
                          <a:spcPts val="0"/>
                        </a:spcBef>
                        <a:spcAft>
                          <a:spcPts val="0"/>
                        </a:spcAft>
                      </a:pPr>
                      <a:r>
                        <a:rPr lang="en-US" sz="1100" b="0" dirty="0" smtClean="0">
                          <a:effectLst/>
                          <a:latin typeface="Calibri"/>
                          <a:ea typeface="Times New Roman"/>
                          <a:cs typeface="Arial"/>
                        </a:rPr>
                        <a:t>Both</a:t>
                      </a:r>
                      <a:r>
                        <a:rPr lang="en-US" sz="1100" b="0" baseline="0" dirty="0" smtClean="0">
                          <a:effectLst/>
                          <a:latin typeface="Calibri"/>
                          <a:ea typeface="Times New Roman"/>
                          <a:cs typeface="Arial"/>
                        </a:rPr>
                        <a:t> of the texts help readers understand how important electricity is but in different ways.  First, the text </a:t>
                      </a:r>
                      <a:r>
                        <a:rPr lang="en-US" sz="1100" b="1" i="1" u="sng" baseline="0" dirty="0" smtClean="0">
                          <a:effectLst/>
                          <a:latin typeface="Calibri"/>
                          <a:ea typeface="Times New Roman"/>
                          <a:cs typeface="Arial"/>
                        </a:rPr>
                        <a:t>Lights Out</a:t>
                      </a:r>
                      <a:r>
                        <a:rPr lang="en-US" sz="1100" b="0" baseline="0" dirty="0" smtClean="0">
                          <a:effectLst/>
                          <a:latin typeface="Calibri"/>
                          <a:ea typeface="Times New Roman"/>
                          <a:cs typeface="Arial"/>
                        </a:rPr>
                        <a:t>, explains what to do in a power outage and what could happen without electricity.  Without electricity the reader learns how important having electricity really is!  For example, we couldn’t see without light bulbs in our homes.  We would have to use flashlights.  The text also says that “You could be in danger of fainting or heat stroke,”  in the summer and “You could be at risk of hypothermia,” in the winter.  This shows readers just how important heating and cooling really is which is all run by electricity.  Food that is in the refrigerator would be no good after two hours if there were no electricity.  Next, the text </a:t>
                      </a:r>
                      <a:r>
                        <a:rPr lang="en-US" sz="1100" b="1" i="1" u="sng" baseline="0" dirty="0" smtClean="0">
                          <a:effectLst/>
                          <a:latin typeface="Calibri"/>
                          <a:ea typeface="Times New Roman"/>
                          <a:cs typeface="Arial"/>
                        </a:rPr>
                        <a:t>Electricity &amp; Energy</a:t>
                      </a:r>
                      <a:r>
                        <a:rPr lang="en-US" sz="1100" b="0" baseline="0" dirty="0" smtClean="0">
                          <a:effectLst/>
                          <a:latin typeface="Calibri"/>
                          <a:ea typeface="Times New Roman"/>
                          <a:cs typeface="Arial"/>
                        </a:rPr>
                        <a:t>, explains that when the light bulb was invented in 1879, most people didn’t have electricity.  Because of electricity Edison helped develop power plants so everyone could have light!  Without this we would all be reading by flashlight or candlelight like long ago.  Electricity sure is important!</a:t>
                      </a:r>
                      <a:endParaRPr lang="en-US" sz="1100" b="0" dirty="0" smtClean="0">
                        <a:effectLst/>
                        <a:latin typeface="Calibri"/>
                        <a:ea typeface="Times New Roman"/>
                        <a:cs typeface="Arial"/>
                      </a:endParaRPr>
                    </a:p>
                  </a:txBody>
                  <a:tcPr marL="121920" marR="121920" marT="34290" marB="34290"/>
                </a:tc>
              </a:tr>
              <a:tr h="458724">
                <a:tc>
                  <a:txBody>
                    <a:bodyPr/>
                    <a:lstStyle/>
                    <a:p>
                      <a:pPr algn="ctr"/>
                      <a:r>
                        <a:rPr lang="en-US" sz="2000" b="1" dirty="0" smtClean="0"/>
                        <a:t>1</a:t>
                      </a:r>
                      <a:endParaRPr lang="en-US" sz="2000" b="1" dirty="0"/>
                    </a:p>
                  </a:txBody>
                  <a:tcPr marL="103632" marR="103632" marT="50292" marB="50292" anchor="ctr"/>
                </a:tc>
                <a:tc>
                  <a:txBody>
                    <a:bodyPr/>
                    <a:lstStyle/>
                    <a:p>
                      <a:pPr marL="0" marR="0" algn="l">
                        <a:lnSpc>
                          <a:spcPct val="100000"/>
                        </a:lnSpc>
                        <a:spcBef>
                          <a:spcPts val="0"/>
                        </a:spcBef>
                        <a:spcAft>
                          <a:spcPts val="0"/>
                        </a:spcAft>
                      </a:pPr>
                      <a:r>
                        <a:rPr kumimoji="0" lang="en-US" sz="1000" b="0" i="1" u="none" strike="noStrike" kern="1200" cap="none" spc="0" normalizeH="0" baseline="0" noProof="0" dirty="0" smtClean="0">
                          <a:ln>
                            <a:noFill/>
                          </a:ln>
                          <a:solidFill>
                            <a:prstClr val="black"/>
                          </a:solidFill>
                          <a:effectLst/>
                          <a:uLnTx/>
                          <a:uFillTx/>
                          <a:latin typeface="+mn-lt"/>
                          <a:ea typeface="Times New Roman"/>
                          <a:cs typeface="Arial"/>
                        </a:rPr>
                        <a:t>Student response gives minimal examples from both texts to explain the importance of electricity.</a:t>
                      </a:r>
                    </a:p>
                    <a:p>
                      <a:pPr marL="0" marR="0" algn="l">
                        <a:lnSpc>
                          <a:spcPct val="100000"/>
                        </a:lnSpc>
                        <a:spcBef>
                          <a:spcPts val="0"/>
                        </a:spcBef>
                        <a:spcAft>
                          <a:spcPts val="0"/>
                        </a:spcAft>
                      </a:pPr>
                      <a:r>
                        <a:rPr kumimoji="0" lang="en-US" sz="1100" b="1" i="1" u="sng" strike="noStrike" kern="1200" cap="none" spc="0" normalizeH="0" baseline="0" noProof="0" dirty="0" smtClean="0">
                          <a:ln>
                            <a:noFill/>
                          </a:ln>
                          <a:solidFill>
                            <a:prstClr val="black"/>
                          </a:solidFill>
                          <a:effectLst/>
                          <a:uLnTx/>
                          <a:uFillTx/>
                          <a:latin typeface="+mn-lt"/>
                          <a:ea typeface="Calibri"/>
                          <a:cs typeface="Arial"/>
                        </a:rPr>
                        <a:t>Lights Out</a:t>
                      </a:r>
                      <a:r>
                        <a:rPr kumimoji="0" lang="en-US" sz="1100" b="1" i="1" u="none" strike="noStrike" kern="1200" cap="none" spc="0" normalizeH="0" baseline="0" noProof="0" dirty="0" smtClean="0">
                          <a:ln>
                            <a:noFill/>
                          </a:ln>
                          <a:solidFill>
                            <a:prstClr val="black"/>
                          </a:solidFill>
                          <a:effectLst/>
                          <a:uLnTx/>
                          <a:uFillTx/>
                          <a:latin typeface="+mn-lt"/>
                          <a:ea typeface="Calibri"/>
                          <a:cs typeface="Arial"/>
                        </a:rPr>
                        <a:t> </a:t>
                      </a:r>
                      <a:r>
                        <a:rPr kumimoji="0" lang="en-US" sz="1100" b="0" i="0" u="none" strike="noStrike" kern="1200" cap="none" spc="0" normalizeH="0" baseline="0" noProof="0" dirty="0" smtClean="0">
                          <a:ln>
                            <a:noFill/>
                          </a:ln>
                          <a:solidFill>
                            <a:prstClr val="black"/>
                          </a:solidFill>
                          <a:effectLst/>
                          <a:uLnTx/>
                          <a:uFillTx/>
                          <a:latin typeface="+mn-lt"/>
                          <a:ea typeface="Calibri"/>
                          <a:cs typeface="Arial"/>
                        </a:rPr>
                        <a:t>is a story about Thomas Edison and how he invented the light bulb.  Now we can all have light.  That is really important. </a:t>
                      </a:r>
                      <a:r>
                        <a:rPr kumimoji="0" lang="en-US" sz="1100" b="1" i="1" u="sng" strike="noStrike" kern="1200" cap="none" spc="0" normalizeH="0" baseline="0" noProof="0" dirty="0" smtClean="0">
                          <a:ln>
                            <a:noFill/>
                          </a:ln>
                          <a:solidFill>
                            <a:prstClr val="black"/>
                          </a:solidFill>
                          <a:effectLst/>
                          <a:uLnTx/>
                          <a:uFillTx/>
                          <a:latin typeface="+mn-lt"/>
                          <a:ea typeface="Calibri"/>
                          <a:cs typeface="Arial"/>
                        </a:rPr>
                        <a:t>Electricity &amp; Energy</a:t>
                      </a:r>
                      <a:r>
                        <a:rPr kumimoji="0" lang="en-US" sz="1100" b="1" i="1" u="none" strike="noStrike" kern="1200" cap="none" spc="0" normalizeH="0" baseline="0" noProof="0" dirty="0" smtClean="0">
                          <a:ln>
                            <a:noFill/>
                          </a:ln>
                          <a:solidFill>
                            <a:prstClr val="black"/>
                          </a:solidFill>
                          <a:effectLst/>
                          <a:uLnTx/>
                          <a:uFillTx/>
                          <a:latin typeface="+mn-lt"/>
                          <a:ea typeface="Calibri"/>
                          <a:cs typeface="Arial"/>
                        </a:rPr>
                        <a:t> </a:t>
                      </a:r>
                      <a:r>
                        <a:rPr kumimoji="0" lang="en-US" sz="1100" b="0" i="0" u="none" strike="noStrike" kern="1200" cap="none" spc="0" normalizeH="0" baseline="0" noProof="0" dirty="0" smtClean="0">
                          <a:ln>
                            <a:noFill/>
                          </a:ln>
                          <a:solidFill>
                            <a:prstClr val="black"/>
                          </a:solidFill>
                          <a:effectLst/>
                          <a:uLnTx/>
                          <a:uFillTx/>
                          <a:latin typeface="+mn-lt"/>
                          <a:ea typeface="Calibri"/>
                          <a:cs typeface="Arial"/>
                        </a:rPr>
                        <a:t>is a story about what happens when the lights go out and how scary that can be.  If the lights go out then we would have no way of keeping warm if it were cold outside.</a:t>
                      </a:r>
                    </a:p>
                    <a:p>
                      <a:pPr marL="0" marR="0" algn="l">
                        <a:lnSpc>
                          <a:spcPct val="100000"/>
                        </a:lnSpc>
                        <a:spcBef>
                          <a:spcPts val="0"/>
                        </a:spcBef>
                        <a:spcAft>
                          <a:spcPts val="0"/>
                        </a:spcAft>
                      </a:pPr>
                      <a:r>
                        <a:rPr kumimoji="0" lang="en-US" sz="1100" b="0" i="0" u="none" strike="noStrike" kern="1200" cap="none" spc="0" normalizeH="0" baseline="0" noProof="0" dirty="0" smtClean="0">
                          <a:ln>
                            <a:noFill/>
                          </a:ln>
                          <a:solidFill>
                            <a:prstClr val="black"/>
                          </a:solidFill>
                          <a:effectLst/>
                          <a:uLnTx/>
                          <a:uFillTx/>
                          <a:latin typeface="+mn-lt"/>
                          <a:ea typeface="Calibri"/>
                          <a:cs typeface="Arial"/>
                        </a:rPr>
                        <a:t>I was cold once and my mom gave me an electric blanket.  That really helped but it would not have worked without electricity!</a:t>
                      </a:r>
                      <a:endParaRPr lang="en-US" sz="1100" i="0" dirty="0">
                        <a:effectLst/>
                        <a:latin typeface="Calibri"/>
                        <a:ea typeface="Calibri"/>
                        <a:cs typeface="Times New Roman"/>
                      </a:endParaRPr>
                    </a:p>
                  </a:txBody>
                  <a:tcPr marL="121920" marR="121920" marT="34290" marB="34290"/>
                </a:tc>
              </a:tr>
              <a:tr h="472440">
                <a:tc>
                  <a:txBody>
                    <a:bodyPr/>
                    <a:lstStyle/>
                    <a:p>
                      <a:pPr algn="ctr"/>
                      <a:r>
                        <a:rPr lang="en-US" sz="2000" b="1" dirty="0" smtClean="0"/>
                        <a:t>0</a:t>
                      </a:r>
                      <a:endParaRPr lang="en-US" sz="2000" b="1" dirty="0"/>
                    </a:p>
                  </a:txBody>
                  <a:tcPr marL="103632" marR="103632" marT="50292" marB="50292" anchor="ctr"/>
                </a:tc>
                <a:tc>
                  <a:txBody>
                    <a:bodyPr/>
                    <a:lstStyle/>
                    <a:p>
                      <a:pPr marL="0" marR="0" algn="l">
                        <a:lnSpc>
                          <a:spcPct val="100000"/>
                        </a:lnSpc>
                        <a:spcBef>
                          <a:spcPts val="0"/>
                        </a:spcBef>
                        <a:spcAft>
                          <a:spcPts val="0"/>
                        </a:spcAft>
                      </a:pPr>
                      <a:r>
                        <a:rPr kumimoji="0" lang="en-US" sz="1000" b="0" i="1" u="none" strike="noStrike" kern="1200" cap="none" spc="0" normalizeH="0" baseline="0" noProof="0" dirty="0" smtClean="0">
                          <a:ln>
                            <a:noFill/>
                          </a:ln>
                          <a:solidFill>
                            <a:prstClr val="black"/>
                          </a:solidFill>
                          <a:effectLst/>
                          <a:uLnTx/>
                          <a:uFillTx/>
                          <a:latin typeface="+mn-lt"/>
                          <a:ea typeface="Times New Roman"/>
                          <a:cs typeface="Arial"/>
                        </a:rPr>
                        <a:t>Student response gives no relevant examples from both texts to explain the importance of electricity.</a:t>
                      </a:r>
                    </a:p>
                    <a:p>
                      <a:pPr marL="0" marR="0" algn="l">
                        <a:lnSpc>
                          <a:spcPct val="100000"/>
                        </a:lnSpc>
                        <a:spcBef>
                          <a:spcPts val="0"/>
                        </a:spcBef>
                        <a:spcAft>
                          <a:spcPts val="0"/>
                        </a:spcAft>
                      </a:pPr>
                      <a:r>
                        <a:rPr kumimoji="0" lang="en-US" sz="1100" b="0" i="0" u="none" strike="noStrike" kern="1200" cap="none" spc="0" normalizeH="0" baseline="0" noProof="0" dirty="0" smtClean="0">
                          <a:ln>
                            <a:noFill/>
                          </a:ln>
                          <a:solidFill>
                            <a:prstClr val="black"/>
                          </a:solidFill>
                          <a:effectLst/>
                          <a:uLnTx/>
                          <a:uFillTx/>
                          <a:latin typeface="+mn-lt"/>
                          <a:ea typeface="Calibri"/>
                          <a:cs typeface="Arial"/>
                        </a:rPr>
                        <a:t>Electricity comes from the sky.  It comes from lightning.  We all need it to survive.  Thomas Edison was an inventor.  He learned all about electricity.</a:t>
                      </a:r>
                      <a:endParaRPr lang="en-US" sz="1100" i="0" dirty="0">
                        <a:effectLst/>
                        <a:latin typeface="Calibri"/>
                        <a:ea typeface="Calibri"/>
                        <a:cs typeface="Times New Roman"/>
                      </a:endParaRPr>
                    </a:p>
                  </a:txBody>
                  <a:tcPr marL="121920" marR="121920" marT="34290" marB="34290"/>
                </a:tc>
              </a:tr>
            </a:tbl>
          </a:graphicData>
        </a:graphic>
      </p:graphicFrame>
      <p:graphicFrame>
        <p:nvGraphicFramePr>
          <p:cNvPr id="5" name="Table 4"/>
          <p:cNvGraphicFramePr>
            <a:graphicFrameLocks noGrp="1"/>
          </p:cNvGraphicFramePr>
          <p:nvPr>
            <p:extLst/>
          </p:nvPr>
        </p:nvGraphicFramePr>
        <p:xfrm>
          <a:off x="5257800" y="7543800"/>
          <a:ext cx="2024603" cy="518160"/>
        </p:xfrm>
        <a:graphic>
          <a:graphicData uri="http://schemas.openxmlformats.org/drawingml/2006/table">
            <a:tbl>
              <a:tblPr/>
              <a:tblGrid>
                <a:gridCol w="2024603"/>
              </a:tblGrid>
              <a:tr h="152400">
                <a:tc>
                  <a:txBody>
                    <a:bodyPr/>
                    <a:lstStyle/>
                    <a:p>
                      <a:pPr marL="0" marR="0" algn="l">
                        <a:lnSpc>
                          <a:spcPct val="115000"/>
                        </a:lnSpc>
                        <a:spcBef>
                          <a:spcPts val="0"/>
                        </a:spcBef>
                        <a:spcAft>
                          <a:spcPts val="0"/>
                        </a:spcAft>
                      </a:pPr>
                      <a:r>
                        <a:rPr lang="en-US" sz="800" b="1" dirty="0" smtClean="0">
                          <a:solidFill>
                            <a:srgbClr val="000000"/>
                          </a:solidFill>
                          <a:latin typeface="+mn-lt"/>
                          <a:ea typeface="Times New Roman"/>
                          <a:cs typeface="Times New Roman"/>
                        </a:rPr>
                        <a:t>Standard RI.4.9</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5407">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800" b="0" dirty="0" smtClean="0">
                          <a:latin typeface="+mn-lt"/>
                          <a:ea typeface="Calibri"/>
                          <a:cs typeface="Times New Roman"/>
                        </a:rPr>
                        <a:t>Integrate information from two texts on the same topic in order to write or speak about the subject knowledgeably.</a:t>
                      </a: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6" name="TextBox 5"/>
          <p:cNvSpPr txBox="1"/>
          <p:nvPr/>
        </p:nvSpPr>
        <p:spPr>
          <a:xfrm rot="19086404">
            <a:off x="-26947" y="4321477"/>
            <a:ext cx="8072677" cy="1107996"/>
          </a:xfrm>
          <a:prstGeom prst="rect">
            <a:avLst/>
          </a:prstGeom>
          <a:noFill/>
        </p:spPr>
        <p:txBody>
          <a:bodyPr wrap="square" rtlCol="0">
            <a:spAutoFit/>
          </a:bodyPr>
          <a:lstStyle/>
          <a:p>
            <a:r>
              <a:rPr lang="en-US" sz="6600" dirty="0" smtClean="0">
                <a:solidFill>
                  <a:schemeClr val="bg1">
                    <a:lumMod val="50000"/>
                    <a:alpha val="50000"/>
                  </a:schemeClr>
                </a:solidFill>
              </a:rPr>
              <a:t>NOT TRANSLATED YET</a:t>
            </a:r>
            <a:endParaRPr lang="en-US" sz="6600" dirty="0">
              <a:solidFill>
                <a:schemeClr val="bg1">
                  <a:lumMod val="50000"/>
                  <a:alpha val="50000"/>
                </a:schemeClr>
              </a:solidFill>
            </a:endParaRPr>
          </a:p>
        </p:txBody>
      </p:sp>
    </p:spTree>
    <p:extLst>
      <p:ext uri="{BB962C8B-B14F-4D97-AF65-F5344CB8AC3E}">
        <p14:creationId xmlns:p14="http://schemas.microsoft.com/office/powerpoint/2010/main" val="12401249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15</a:t>
            </a:fld>
            <a:endParaRPr lang="en-US" dirty="0"/>
          </a:p>
        </p:txBody>
      </p:sp>
      <p:graphicFrame>
        <p:nvGraphicFramePr>
          <p:cNvPr id="10" name="Table 9"/>
          <p:cNvGraphicFramePr>
            <a:graphicFrameLocks noGrp="1"/>
          </p:cNvGraphicFramePr>
          <p:nvPr>
            <p:extLst/>
          </p:nvPr>
        </p:nvGraphicFramePr>
        <p:xfrm>
          <a:off x="385434" y="251460"/>
          <a:ext cx="6929766" cy="8027670"/>
        </p:xfrm>
        <a:graphic>
          <a:graphicData uri="http://schemas.openxmlformats.org/drawingml/2006/table">
            <a:tbl>
              <a:tblPr firstRow="1" bandRow="1">
                <a:tableStyleId>{5940675A-B579-460E-94D1-54222C63F5DA}</a:tableStyleId>
              </a:tblPr>
              <a:tblGrid>
                <a:gridCol w="539750"/>
                <a:gridCol w="6390016"/>
              </a:tblGrid>
              <a:tr h="662940">
                <a:tc gridSpan="2">
                  <a:txBody>
                    <a:bodyPr/>
                    <a:lstStyle/>
                    <a:p>
                      <a:pPr marL="0" marR="0" lvl="0" indent="0" algn="l" defTabSz="914318"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Calibri"/>
                          <a:cs typeface="Times New Roman"/>
                        </a:rPr>
                        <a:t>Note:  “Brief Writes” should take no longer than 10 minutes.   Brief writes are scored with a 2-3 point rubric. Full compositions are scored with a 4 point rubric.   The difference between this rubric and the constructed response reading rubrics, is that the Brief Write Rubric is assessing writing proficiency in a specific area, while the reading rubrics are assessing comprehension</a:t>
                      </a:r>
                      <a:r>
                        <a:rPr kumimoji="0" lang="en-US" sz="1600" b="0" i="0" u="none" strike="noStrike" kern="1200" cap="none" spc="0" normalizeH="0" baseline="0" noProof="0" dirty="0" smtClean="0">
                          <a:ln>
                            <a:noFill/>
                          </a:ln>
                          <a:solidFill>
                            <a:prstClr val="black"/>
                          </a:solidFill>
                          <a:effectLst/>
                          <a:uLnTx/>
                          <a:uFillTx/>
                          <a:latin typeface="+mn-lt"/>
                          <a:ea typeface="Calibri"/>
                          <a:cs typeface="Times New Roman"/>
                        </a:rPr>
                        <a:t>.  </a:t>
                      </a:r>
                    </a:p>
                  </a:txBody>
                  <a:tcPr marL="103632" marR="103632" marT="50292" marB="50292"/>
                </a:tc>
                <a:tc hMerge="1">
                  <a:txBody>
                    <a:bodyPr/>
                    <a:lstStyle/>
                    <a:p>
                      <a:endParaRPr lang="en-US"/>
                    </a:p>
                  </a:txBody>
                  <a:tcPr/>
                </a:tc>
              </a:tr>
              <a:tr h="335280">
                <a:tc gridSpan="2">
                  <a:txBody>
                    <a:bodyPr/>
                    <a:lstStyle/>
                    <a:p>
                      <a:pPr marL="0" marR="0" lvl="0" indent="0" algn="ctr" defTabSz="914318"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mn-lt"/>
                          <a:ea typeface="+mn-ea"/>
                          <a:cs typeface="+mn-cs"/>
                        </a:rPr>
                        <a:t>Quarter 4 CFA </a:t>
                      </a:r>
                      <a:r>
                        <a:rPr kumimoji="0" lang="en-US" sz="1400" b="1" i="0" u="sng" strike="noStrike" kern="1200" cap="none" spc="0" normalizeH="0" baseline="0" noProof="0" dirty="0" smtClean="0">
                          <a:ln>
                            <a:noFill/>
                          </a:ln>
                          <a:solidFill>
                            <a:prstClr val="black"/>
                          </a:solidFill>
                          <a:effectLst/>
                          <a:uLnTx/>
                          <a:uFillTx/>
                          <a:latin typeface="+mn-lt"/>
                          <a:ea typeface="+mn-ea"/>
                          <a:cs typeface="+mn-cs"/>
                        </a:rPr>
                        <a:t>Brief Write Constructed Response</a:t>
                      </a:r>
                      <a:r>
                        <a:rPr kumimoji="0" lang="en-US" sz="1400" b="1" i="0" u="none" strike="noStrike" kern="1200" cap="none" spc="0" normalizeH="0" baseline="0" noProof="0" dirty="0" smtClean="0">
                          <a:ln>
                            <a:noFill/>
                          </a:ln>
                          <a:solidFill>
                            <a:prstClr val="black"/>
                          </a:solidFill>
                          <a:effectLst/>
                          <a:uLnTx/>
                          <a:uFillTx/>
                          <a:latin typeface="+mn-lt"/>
                          <a:ea typeface="+mn-ea"/>
                          <a:cs typeface="+mn-cs"/>
                        </a:rPr>
                        <a:t> Answer Key</a:t>
                      </a:r>
                    </a:p>
                  </a:txBody>
                  <a:tcPr marL="103632" marR="103632" marT="50292" marB="50292"/>
                </a:tc>
                <a:tc hMerge="1">
                  <a:txBody>
                    <a:bodyPr/>
                    <a:lstStyle/>
                    <a:p>
                      <a:endParaRPr lang="en-US"/>
                    </a:p>
                  </a:txBody>
                  <a:tcPr/>
                </a:tc>
              </a:tr>
              <a:tr h="403860">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200" b="1" u="sng" dirty="0" smtClean="0"/>
                        <a:t>Organization:  Conclusion and Temporal Words</a:t>
                      </a:r>
                    </a:p>
                    <a:p>
                      <a:pPr marL="0" marR="0" lvl="0" indent="0" algn="ctr" defTabSz="966612"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latin typeface="+mn-lt"/>
                        </a:rPr>
                        <a:t>W.4.1c  Target: 6a</a:t>
                      </a:r>
                      <a:br>
                        <a:rPr lang="en-US" sz="1100" dirty="0" smtClean="0">
                          <a:solidFill>
                            <a:schemeClr val="tx1"/>
                          </a:solidFill>
                          <a:latin typeface="+mn-lt"/>
                        </a:rPr>
                      </a:br>
                      <a:r>
                        <a:rPr kumimoji="0" lang="en-US" sz="1000" b="0" i="1" u="none" strike="noStrike" kern="1200" cap="none" spc="0" normalizeH="0" baseline="0" noProof="0" dirty="0" smtClean="0">
                          <a:ln>
                            <a:noFill/>
                          </a:ln>
                          <a:solidFill>
                            <a:schemeClr val="tx1"/>
                          </a:solidFill>
                          <a:effectLst/>
                          <a:uLnTx/>
                          <a:uFillTx/>
                          <a:latin typeface="+mn-lt"/>
                          <a:ea typeface="+mn-ea"/>
                          <a:cs typeface="Helvetica" pitchFamily="34" charset="0"/>
                        </a:rPr>
                        <a:t>Write a Brief Text, W.1c </a:t>
                      </a:r>
                      <a:r>
                        <a:rPr kumimoji="0" lang="en-US" sz="1000" b="1" i="1" u="none" strike="noStrike" kern="1200" cap="none" spc="0" normalizeH="0" baseline="0" noProof="0" dirty="0" smtClean="0">
                          <a:ln>
                            <a:noFill/>
                          </a:ln>
                          <a:solidFill>
                            <a:schemeClr val="tx1"/>
                          </a:solidFill>
                          <a:effectLst/>
                          <a:uLnTx/>
                          <a:uFillTx/>
                          <a:latin typeface="+mn-lt"/>
                          <a:ea typeface="+mn-ea"/>
                          <a:cs typeface="Helvetica" pitchFamily="34" charset="0"/>
                        </a:rPr>
                        <a:t>Link opinion and reasons using words and phrases (e.g., for instance, in order to, in addition).</a:t>
                      </a:r>
                      <a:endParaRPr kumimoji="0" lang="en-US" sz="1000" b="0" i="1" u="none" strike="noStrike" kern="1200" cap="none" spc="0" normalizeH="0" baseline="0" noProof="0" dirty="0" smtClean="0">
                        <a:ln>
                          <a:noFill/>
                        </a:ln>
                        <a:solidFill>
                          <a:schemeClr val="tx1"/>
                        </a:solidFill>
                        <a:effectLst/>
                        <a:uLnTx/>
                        <a:uFillTx/>
                        <a:latin typeface="+mn-lt"/>
                        <a:ea typeface="+mn-ea"/>
                        <a:cs typeface="Helvetica" pitchFamily="34" charset="0"/>
                      </a:endParaRPr>
                    </a:p>
                  </a:txBody>
                  <a:tcPr marL="103632" marR="103632" marT="50292" marB="50292"/>
                </a:tc>
                <a:tc hMerge="1">
                  <a:txBody>
                    <a:bodyPr/>
                    <a:lstStyle/>
                    <a:p>
                      <a:endParaRPr lang="en-US"/>
                    </a:p>
                  </a:txBody>
                  <a:tcPr/>
                </a:tc>
              </a:tr>
              <a:tr h="690372">
                <a:tc gridSpan="2">
                  <a:txBody>
                    <a:bodyPr/>
                    <a:lstStyle/>
                    <a:p>
                      <a:pPr marL="290513" marR="0" lvl="0" indent="-290513" algn="l" defTabSz="1018809" rtl="0" eaLnBrk="1" fontAlgn="auto" latinLnBrk="0" hangingPunct="1">
                        <a:lnSpc>
                          <a:spcPct val="100000"/>
                        </a:lnSpc>
                        <a:spcBef>
                          <a:spcPts val="0"/>
                        </a:spcBef>
                        <a:spcAft>
                          <a:spcPts val="0"/>
                        </a:spcAft>
                        <a:buClrTx/>
                        <a:buSzTx/>
                        <a:buFont typeface="+mj-lt"/>
                        <a:buNone/>
                        <a:tabLst/>
                        <a:defRPr/>
                      </a:pPr>
                      <a:r>
                        <a:rPr kumimoji="0" lang="en-US" sz="1400" b="1" i="0" u="none" strike="noStrike" kern="1200" cap="none" spc="0" normalizeH="0" baseline="0" noProof="0" dirty="0" smtClean="0">
                          <a:ln>
                            <a:noFill/>
                          </a:ln>
                          <a:solidFill>
                            <a:prstClr val="black"/>
                          </a:solidFill>
                          <a:effectLst/>
                          <a:uLnTx/>
                          <a:uFillTx/>
                          <a:latin typeface="Helvetica" pitchFamily="34" charset="0"/>
                          <a:ea typeface="+mn-ea"/>
                          <a:cs typeface="+mn-cs"/>
                        </a:rPr>
                        <a:t>17. A student is writing an opinion article for his class about electricity. Read the draft of the story and complete the task that follows. </a:t>
                      </a:r>
                    </a:p>
                    <a:p>
                      <a:pPr marL="290513" marR="0" lvl="0" indent="-290513" algn="r" defTabSz="1018809" rtl="0" eaLnBrk="1" fontAlgn="auto" latinLnBrk="0" hangingPunct="1">
                        <a:lnSpc>
                          <a:spcPct val="100000"/>
                        </a:lnSpc>
                        <a:spcBef>
                          <a:spcPts val="0"/>
                        </a:spcBef>
                        <a:spcAft>
                          <a:spcPts val="0"/>
                        </a:spcAft>
                        <a:buClrTx/>
                        <a:buSzTx/>
                        <a:buFont typeface="+mj-lt"/>
                        <a:buNone/>
                        <a:tabLst/>
                        <a:defRPr/>
                      </a:pPr>
                      <a:r>
                        <a:rPr kumimoji="0" lang="en-US" sz="900" b="0" i="1" u="none" strike="noStrike" kern="1200" cap="none" spc="0" normalizeH="0" baseline="0" noProof="0" dirty="0" smtClean="0">
                          <a:ln>
                            <a:noFill/>
                          </a:ln>
                          <a:solidFill>
                            <a:prstClr val="black"/>
                          </a:solidFill>
                          <a:effectLst/>
                          <a:uLnTx/>
                          <a:uFillTx/>
                          <a:latin typeface="Helvetica" pitchFamily="34" charset="0"/>
                          <a:ea typeface="+mn-ea"/>
                          <a:cs typeface="Helvetica" pitchFamily="34" charset="0"/>
                        </a:rPr>
                        <a:t>Write a Brief Text, W.3c Temporal Words, Writing Target 1a</a:t>
                      </a:r>
                    </a:p>
                    <a:p>
                      <a:pPr marL="290513" marR="0" lvl="0" indent="-230188" algn="l" defTabSz="1018809" rtl="0" eaLnBrk="1" fontAlgn="auto" latinLnBrk="0" hangingPunct="1">
                        <a:lnSpc>
                          <a:spcPct val="100000"/>
                        </a:lnSpc>
                        <a:spcBef>
                          <a:spcPts val="0"/>
                        </a:spcBef>
                        <a:spcAft>
                          <a:spcPts val="0"/>
                        </a:spcAft>
                        <a:buClrTx/>
                        <a:buSzTx/>
                        <a:buFont typeface="+mj-lt"/>
                        <a:buNone/>
                        <a:tabLst/>
                        <a:defRPr/>
                      </a:pPr>
                      <a:endParaRPr kumimoji="0" lang="en-US" sz="1400" b="1" i="0" u="none" strike="noStrike" kern="1200" cap="none" spc="0" normalizeH="0" baseline="0" noProof="0" dirty="0" smtClean="0">
                        <a:ln>
                          <a:noFill/>
                        </a:ln>
                        <a:solidFill>
                          <a:srgbClr val="FF0000"/>
                        </a:solidFill>
                        <a:effectLst/>
                        <a:uLnTx/>
                        <a:uFillTx/>
                        <a:latin typeface="Helvetica" pitchFamily="34" charset="0"/>
                        <a:ea typeface="+mn-ea"/>
                        <a:cs typeface="+mn-cs"/>
                      </a:endParaRPr>
                    </a:p>
                    <a:p>
                      <a:pPr marL="290513" marR="0" lvl="0" indent="-290513" algn="l" defTabSz="1018809" rtl="0" eaLnBrk="1" fontAlgn="auto" latinLnBrk="0" hangingPunct="1">
                        <a:lnSpc>
                          <a:spcPct val="100000"/>
                        </a:lnSpc>
                        <a:spcBef>
                          <a:spcPts val="0"/>
                        </a:spcBef>
                        <a:spcAft>
                          <a:spcPts val="0"/>
                        </a:spcAft>
                        <a:buClrTx/>
                        <a:buSzTx/>
                        <a:buFont typeface="+mj-lt"/>
                        <a:buNone/>
                        <a:tabLst/>
                        <a:defRPr/>
                      </a:pPr>
                      <a:r>
                        <a:rPr kumimoji="0" lang="en-US" sz="1400" b="0" i="0" u="none" strike="noStrike" kern="1200" cap="none" spc="0" normalizeH="0" baseline="0" noProof="0" dirty="0" smtClean="0">
                          <a:ln>
                            <a:noFill/>
                          </a:ln>
                          <a:solidFill>
                            <a:srgbClr val="FF0000"/>
                          </a:solidFill>
                          <a:effectLst/>
                          <a:uLnTx/>
                          <a:uFillTx/>
                          <a:latin typeface="Helvetica" pitchFamily="34" charset="0"/>
                          <a:ea typeface="+mn-ea"/>
                          <a:cs typeface="+mn-cs"/>
                        </a:rPr>
                        <a:t>      </a:t>
                      </a:r>
                      <a:r>
                        <a:rPr kumimoji="0" lang="en-US" sz="1400" b="0" i="0" u="none" strike="noStrike" kern="1200" cap="none" spc="0" normalizeH="0" baseline="0" noProof="0" dirty="0" smtClean="0">
                          <a:ln>
                            <a:noFill/>
                          </a:ln>
                          <a:solidFill>
                            <a:prstClr val="black"/>
                          </a:solidFill>
                          <a:effectLst/>
                          <a:uLnTx/>
                          <a:uFillTx/>
                          <a:latin typeface="Helvetica" pitchFamily="34" charset="0"/>
                          <a:ea typeface="+mn-ea"/>
                          <a:cs typeface="+mn-cs"/>
                        </a:rPr>
                        <a:t>Take just the light bulb for instance.  It changed the way people lived!  Our eyes don’t get strained reading by candlelight today.  Then think about refrigerators. Can you imagine how quickly food would spoil and be unsafe to eat?  We would all be sick.  And TV and radios tell us when to look out for disasters.  I’m sure that alone has saved many lives.</a:t>
                      </a:r>
                    </a:p>
                    <a:p>
                      <a:pPr marL="290513" marR="0" lvl="0" indent="-7938" algn="l" defTabSz="1018809" rtl="0" eaLnBrk="1" fontAlgn="auto" latinLnBrk="0" hangingPunct="1">
                        <a:lnSpc>
                          <a:spcPct val="100000"/>
                        </a:lnSpc>
                        <a:spcBef>
                          <a:spcPts val="0"/>
                        </a:spcBef>
                        <a:spcAft>
                          <a:spcPts val="0"/>
                        </a:spcAft>
                        <a:buClrTx/>
                        <a:buSzTx/>
                        <a:buFont typeface="+mj-lt"/>
                        <a:buNone/>
                        <a:tabLst/>
                        <a:defRPr/>
                      </a:pPr>
                      <a:endParaRPr kumimoji="0" lang="en-US" sz="1400" b="1" i="0" u="none" strike="noStrike" kern="1200" cap="none" spc="0" normalizeH="0" baseline="0" noProof="0" dirty="0" smtClean="0">
                        <a:ln>
                          <a:noFill/>
                        </a:ln>
                        <a:solidFill>
                          <a:srgbClr val="FF0000"/>
                        </a:solidFill>
                        <a:effectLst/>
                        <a:uLnTx/>
                        <a:uFillTx/>
                        <a:latin typeface="Helvetica" pitchFamily="34" charset="0"/>
                        <a:ea typeface="+mn-ea"/>
                        <a:cs typeface="+mn-cs"/>
                      </a:endParaRPr>
                    </a:p>
                    <a:p>
                      <a:pPr marL="290513" marR="0" lvl="0" indent="-7938" algn="l" defTabSz="1018809" rtl="0" eaLnBrk="1" fontAlgn="auto" latinLnBrk="0" hangingPunct="1">
                        <a:lnSpc>
                          <a:spcPct val="100000"/>
                        </a:lnSpc>
                        <a:spcBef>
                          <a:spcPts val="0"/>
                        </a:spcBef>
                        <a:spcAft>
                          <a:spcPts val="0"/>
                        </a:spcAft>
                        <a:buClrTx/>
                        <a:buSzTx/>
                        <a:buFont typeface="+mj-lt"/>
                        <a:buNone/>
                        <a:tabLst/>
                        <a:defRPr/>
                      </a:pPr>
                      <a:r>
                        <a:rPr kumimoji="0" lang="en-US" sz="1400" b="1" i="0" u="none" strike="noStrike" kern="1200" cap="none" spc="0" normalizeH="0" baseline="0" noProof="0" dirty="0" smtClean="0">
                          <a:ln>
                            <a:noFill/>
                          </a:ln>
                          <a:solidFill>
                            <a:prstClr val="black"/>
                          </a:solidFill>
                          <a:effectLst/>
                          <a:uLnTx/>
                          <a:uFillTx/>
                          <a:latin typeface="Helvetica" pitchFamily="34" charset="0"/>
                          <a:ea typeface="+mn-ea"/>
                          <a:cs typeface="+mn-cs"/>
                        </a:rPr>
                        <a:t>The beginning of the student’s article does not state his opinion.  Write an opening paragraph that clearly states the opinion and explains what the topic is about.</a:t>
                      </a: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t>Teacher</a:t>
                      </a:r>
                      <a:r>
                        <a:rPr lang="en-US" sz="1500" b="1" baseline="0" dirty="0" smtClean="0"/>
                        <a:t> /Rubric “Language Response”</a:t>
                      </a:r>
                      <a:endParaRPr lang="en-US" sz="1500" b="1" dirty="0" smtClean="0"/>
                    </a:p>
                  </a:txBody>
                  <a:tcPr marL="103632" marR="103632" marT="50292" marB="50292">
                    <a:solidFill>
                      <a:schemeClr val="bg1">
                        <a:lumMod val="85000"/>
                      </a:schemeClr>
                    </a:solidFill>
                  </a:tcPr>
                </a:tc>
                <a:tc hMerge="1">
                  <a:txBody>
                    <a:bodyPr/>
                    <a:lstStyle/>
                    <a:p>
                      <a:endParaRPr lang="en-US"/>
                    </a:p>
                  </a:txBody>
                  <a:tcPr/>
                </a:tc>
              </a:tr>
              <a:tr h="848868">
                <a:tc gridSpan="2">
                  <a:txBody>
                    <a:bodyPr/>
                    <a:lstStyle/>
                    <a:p>
                      <a:pPr lvl="0" algn="l">
                        <a:defRPr sz="1800" b="0" i="0"/>
                      </a:pPr>
                      <a:r>
                        <a:rPr lang="en-US" sz="1100" b="1" i="0" u="sng" dirty="0" smtClean="0">
                          <a:solidFill>
                            <a:schemeClr val="tx1"/>
                          </a:solidFill>
                        </a:rPr>
                        <a:t>T</a:t>
                      </a:r>
                      <a:r>
                        <a:rPr lang="en-US" sz="1100" b="1" i="0" u="sng" dirty="0" smtClean="0">
                          <a:solidFill>
                            <a:schemeClr val="tx1"/>
                          </a:solidFill>
                          <a:latin typeface="+mn-lt"/>
                        </a:rPr>
                        <a:t>eacher Language and Scoring Notes</a:t>
                      </a:r>
                      <a:r>
                        <a:rPr lang="en-US" sz="1100" dirty="0" smtClean="0">
                          <a:solidFill>
                            <a:schemeClr val="tx1"/>
                          </a:solidFill>
                          <a:latin typeface="+mn-lt"/>
                        </a:rPr>
                        <a:t>:</a:t>
                      </a:r>
                      <a:endParaRPr lang="en-US" sz="1100" b="1" dirty="0" smtClean="0">
                        <a:solidFill>
                          <a:schemeClr val="tx1"/>
                        </a:solidFill>
                        <a:latin typeface="+mn-lt"/>
                      </a:endParaRPr>
                    </a:p>
                    <a:p>
                      <a:pPr lvl="0" algn="l">
                        <a:defRPr sz="1800" b="0" i="0"/>
                      </a:pPr>
                      <a:r>
                        <a:rPr lang="en-US" sz="1100" b="1" dirty="0" smtClean="0">
                          <a:solidFill>
                            <a:schemeClr val="tx1"/>
                          </a:solidFill>
                          <a:latin typeface="+mn-lt"/>
                        </a:rPr>
                        <a:t>The student response </a:t>
                      </a:r>
                      <a:r>
                        <a:rPr lang="en-US" sz="1100" b="0" dirty="0" smtClean="0">
                          <a:solidFill>
                            <a:schemeClr val="tx1"/>
                          </a:solidFill>
                          <a:latin typeface="+mn-lt"/>
                        </a:rPr>
                        <a:t>should provide an opening paragraph with a specific opinion statement, that transitions (using transition words if needed) easily and logically into the rest of the article by supporting the reasons given for the opinion</a:t>
                      </a:r>
                      <a:r>
                        <a:rPr lang="en-US" sz="1100" b="0" baseline="0" dirty="0" smtClean="0">
                          <a:solidFill>
                            <a:schemeClr val="tx1"/>
                          </a:solidFill>
                          <a:latin typeface="+mn-lt"/>
                        </a:rPr>
                        <a:t>.</a:t>
                      </a:r>
                      <a:endParaRPr lang="en-US" sz="1100" b="0" dirty="0" smtClean="0">
                        <a:solidFill>
                          <a:schemeClr val="tx1"/>
                        </a:solidFill>
                        <a:uFill>
                          <a:solidFill/>
                        </a:uFill>
                        <a:latin typeface="+mn-lt"/>
                      </a:endParaRP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n-US" sz="1300" b="1" dirty="0" smtClean="0"/>
                        <a:t>Student “Language” Response Example</a:t>
                      </a:r>
                      <a:endParaRPr lang="en-US" sz="1300" b="1" dirty="0"/>
                    </a:p>
                  </a:txBody>
                  <a:tcPr marL="103632" marR="103632" marT="50292" marB="50292">
                    <a:solidFill>
                      <a:schemeClr val="bg1">
                        <a:lumMod val="85000"/>
                      </a:schemeClr>
                    </a:solidFill>
                  </a:tcPr>
                </a:tc>
                <a:tc hMerge="1">
                  <a:txBody>
                    <a:bodyPr/>
                    <a:lstStyle/>
                    <a:p>
                      <a:endParaRPr lang="en-US" sz="1000" dirty="0"/>
                    </a:p>
                  </a:txBody>
                  <a:tcPr/>
                </a:tc>
              </a:tr>
              <a:tr h="446532">
                <a:tc>
                  <a:txBody>
                    <a:bodyPr/>
                    <a:lstStyle/>
                    <a:p>
                      <a:pPr algn="ctr"/>
                      <a:r>
                        <a:rPr lang="en-US" sz="2000" b="1" dirty="0" smtClean="0"/>
                        <a:t>2</a:t>
                      </a:r>
                      <a:endParaRPr lang="en-US" sz="2000" b="1" dirty="0"/>
                    </a:p>
                  </a:txBody>
                  <a:tcPr marL="103632" marR="103632" marT="50292" marB="50292" anchor="ctr"/>
                </a:tc>
                <a:tc>
                  <a:txBody>
                    <a:bodyPr/>
                    <a:lstStyle/>
                    <a:p>
                      <a:r>
                        <a:rPr lang="en-US" sz="1000" i="1" dirty="0" smtClean="0">
                          <a:solidFill>
                            <a:schemeClr val="tx1"/>
                          </a:solidFill>
                        </a:rPr>
                        <a:t>The</a:t>
                      </a:r>
                      <a:r>
                        <a:rPr lang="en-US" sz="1000" i="1" baseline="0" dirty="0" smtClean="0">
                          <a:solidFill>
                            <a:schemeClr val="tx1"/>
                          </a:solidFill>
                        </a:rPr>
                        <a:t> response </a:t>
                      </a:r>
                      <a:r>
                        <a:rPr lang="en-US" sz="1000" i="1" dirty="0" smtClean="0">
                          <a:solidFill>
                            <a:schemeClr val="tx1"/>
                          </a:solidFill>
                        </a:rPr>
                        <a:t>provides an opening paragraph with a specific opinion stated, that  </a:t>
                      </a:r>
                      <a:r>
                        <a:rPr lang="en-US" sz="1000" b="1" i="1" dirty="0" smtClean="0">
                          <a:solidFill>
                            <a:schemeClr val="tx1"/>
                          </a:solidFill>
                        </a:rPr>
                        <a:t>transitions</a:t>
                      </a:r>
                      <a:r>
                        <a:rPr lang="en-US" sz="1000" b="1" i="1" baseline="0" dirty="0" smtClean="0">
                          <a:solidFill>
                            <a:schemeClr val="tx1"/>
                          </a:solidFill>
                        </a:rPr>
                        <a:t> (using transitional words or phrases as needed) </a:t>
                      </a:r>
                      <a:r>
                        <a:rPr lang="en-US" sz="1000" b="0" i="1" baseline="0" dirty="0" smtClean="0">
                          <a:solidFill>
                            <a:schemeClr val="tx1"/>
                          </a:solidFill>
                        </a:rPr>
                        <a:t>by</a:t>
                      </a:r>
                      <a:r>
                        <a:rPr lang="en-US" sz="1000" b="1" i="1" baseline="0" dirty="0" smtClean="0">
                          <a:solidFill>
                            <a:schemeClr val="tx1"/>
                          </a:solidFill>
                        </a:rPr>
                        <a:t> </a:t>
                      </a:r>
                      <a:r>
                        <a:rPr lang="en-US" sz="1000" i="1" dirty="0" smtClean="0">
                          <a:solidFill>
                            <a:schemeClr val="tx1"/>
                          </a:solidFill>
                        </a:rPr>
                        <a:t>logically following and</a:t>
                      </a:r>
                      <a:r>
                        <a:rPr lang="en-US" sz="1000" i="1" baseline="0" dirty="0" smtClean="0">
                          <a:solidFill>
                            <a:schemeClr val="tx1"/>
                          </a:solidFill>
                        </a:rPr>
                        <a:t> supporting the opinion throughout the article.</a:t>
                      </a:r>
                    </a:p>
                    <a:p>
                      <a:pPr marL="0" marR="0">
                        <a:lnSpc>
                          <a:spcPct val="115000"/>
                        </a:lnSpc>
                        <a:spcBef>
                          <a:spcPts val="0"/>
                        </a:spcBef>
                        <a:spcAft>
                          <a:spcPts val="0"/>
                        </a:spcAft>
                      </a:pPr>
                      <a:r>
                        <a:rPr lang="en-US" sz="1100" dirty="0" smtClean="0">
                          <a:effectLst/>
                          <a:latin typeface="+mn-lt"/>
                          <a:ea typeface="Calibri"/>
                          <a:cs typeface="Times New Roman"/>
                        </a:rPr>
                        <a:t>Is our world better off now that we have electricity compared to hundreds of years ago?  Yes!</a:t>
                      </a:r>
                    </a:p>
                    <a:p>
                      <a:r>
                        <a:rPr lang="en-US" sz="1100" dirty="0" smtClean="0">
                          <a:effectLst/>
                          <a:latin typeface="+mn-lt"/>
                          <a:ea typeface="Calibri"/>
                          <a:cs typeface="Times New Roman"/>
                        </a:rPr>
                        <a:t>Just imagine a world without electricity. </a:t>
                      </a:r>
                      <a:endParaRPr lang="en-US" sz="1100" i="1" baseline="0" dirty="0" smtClean="0">
                        <a:solidFill>
                          <a:schemeClr val="tx1"/>
                        </a:solidFill>
                      </a:endParaRPr>
                    </a:p>
                  </a:txBody>
                  <a:tcPr marL="103632" marR="103632" marT="50292" marB="50292"/>
                </a:tc>
              </a:tr>
              <a:tr h="315468">
                <a:tc>
                  <a:txBody>
                    <a:bodyPr/>
                    <a:lstStyle/>
                    <a:p>
                      <a:pPr algn="ctr"/>
                      <a:r>
                        <a:rPr lang="en-US" sz="2000" b="1" dirty="0" smtClean="0"/>
                        <a:t>1</a:t>
                      </a:r>
                      <a:endParaRPr lang="en-US" sz="2000" b="1" dirty="0"/>
                    </a:p>
                  </a:txBody>
                  <a:tcPr marL="103632" marR="103632" marT="50292" marB="50292" anchor="ct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schemeClr val="tx1"/>
                          </a:solidFill>
                          <a:effectLst/>
                          <a:uLnTx/>
                          <a:uFillTx/>
                          <a:latin typeface="+mn-lt"/>
                          <a:ea typeface="+mn-ea"/>
                          <a:cs typeface="+mn-cs"/>
                        </a:rPr>
                        <a:t>The response provides an opening paragraph with a vague opinion stated but that  has limited transitions (few or partial transitional words or phrases) and partially supports the opinion throughout the article.</a:t>
                      </a:r>
                    </a:p>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mn-lt"/>
                          <a:ea typeface="+mn-ea"/>
                          <a:cs typeface="+mn-cs"/>
                        </a:rPr>
                        <a:t>Do we need electricity?  I think so.</a:t>
                      </a:r>
                    </a:p>
                  </a:txBody>
                  <a:tcPr marL="103632" marR="103632" marT="50292" marB="50292"/>
                </a:tc>
              </a:tr>
              <a:tr h="472440">
                <a:tc>
                  <a:txBody>
                    <a:bodyPr/>
                    <a:lstStyle/>
                    <a:p>
                      <a:pPr algn="ctr"/>
                      <a:r>
                        <a:rPr lang="en-US" sz="2000" b="1" dirty="0" smtClean="0"/>
                        <a:t>0</a:t>
                      </a:r>
                      <a:endParaRPr lang="en-US" sz="2000" b="1" dirty="0"/>
                    </a:p>
                  </a:txBody>
                  <a:tcPr marL="103632" marR="103632" marT="50292" marB="50292" anchor="ctr"/>
                </a:tc>
                <a:tc>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n-US" sz="1000" i="1" dirty="0" smtClean="0">
                          <a:solidFill>
                            <a:schemeClr val="tx1"/>
                          </a:solidFill>
                        </a:rPr>
                        <a:t>The</a:t>
                      </a:r>
                      <a:r>
                        <a:rPr lang="en-US" sz="1000" i="1" baseline="0" dirty="0" smtClean="0">
                          <a:solidFill>
                            <a:schemeClr val="tx1"/>
                          </a:solidFill>
                        </a:rPr>
                        <a:t> response </a:t>
                      </a:r>
                      <a:r>
                        <a:rPr lang="en-US" sz="1000" i="1" dirty="0" smtClean="0">
                          <a:solidFill>
                            <a:schemeClr val="tx1"/>
                          </a:solidFill>
                        </a:rPr>
                        <a:t>provides an opening paragraph that  does not have</a:t>
                      </a:r>
                      <a:r>
                        <a:rPr lang="en-US" sz="1000" i="1" baseline="0" dirty="0" smtClean="0">
                          <a:solidFill>
                            <a:schemeClr val="tx1"/>
                          </a:solidFill>
                        </a:rPr>
                        <a:t> a specific opinion statement or one that </a:t>
                      </a:r>
                      <a:r>
                        <a:rPr lang="en-US" sz="1000" i="1" dirty="0" smtClean="0">
                          <a:solidFill>
                            <a:schemeClr val="tx1"/>
                          </a:solidFill>
                        </a:rPr>
                        <a:t>supports the opinion throughout the</a:t>
                      </a:r>
                      <a:r>
                        <a:rPr lang="en-US" sz="1000" i="1" baseline="0" dirty="0" smtClean="0">
                          <a:solidFill>
                            <a:schemeClr val="tx1"/>
                          </a:solidFill>
                        </a:rPr>
                        <a:t> article.</a:t>
                      </a:r>
                    </a:p>
                    <a:p>
                      <a:pPr marL="0" marR="0" indent="0" algn="l" defTabSz="1018824" rtl="0" eaLnBrk="1" fontAlgn="auto" latinLnBrk="0" hangingPunct="1">
                        <a:lnSpc>
                          <a:spcPct val="100000"/>
                        </a:lnSpc>
                        <a:spcBef>
                          <a:spcPts val="0"/>
                        </a:spcBef>
                        <a:spcAft>
                          <a:spcPts val="0"/>
                        </a:spcAft>
                        <a:buClrTx/>
                        <a:buSzTx/>
                        <a:buFontTx/>
                        <a:buNone/>
                        <a:tabLst/>
                        <a:defRPr/>
                      </a:pPr>
                      <a:r>
                        <a:rPr lang="en-US" sz="1100" i="0" baseline="0" dirty="0" smtClean="0">
                          <a:solidFill>
                            <a:schemeClr val="tx1"/>
                          </a:solidFill>
                        </a:rPr>
                        <a:t>Thomas Edison invented the light bulb.  He was really famous and worked very hard to invent this.</a:t>
                      </a:r>
                    </a:p>
                  </a:txBody>
                  <a:tcPr marL="103632" marR="103632" marT="50292" marB="50292"/>
                </a:tc>
              </a:tr>
            </a:tbl>
          </a:graphicData>
        </a:graphic>
      </p:graphicFrame>
      <p:sp>
        <p:nvSpPr>
          <p:cNvPr id="5" name="TextBox 4"/>
          <p:cNvSpPr txBox="1"/>
          <p:nvPr/>
        </p:nvSpPr>
        <p:spPr>
          <a:xfrm rot="19086404">
            <a:off x="-26947" y="4321477"/>
            <a:ext cx="8072677" cy="1107996"/>
          </a:xfrm>
          <a:prstGeom prst="rect">
            <a:avLst/>
          </a:prstGeom>
          <a:noFill/>
        </p:spPr>
        <p:txBody>
          <a:bodyPr wrap="square" rtlCol="0">
            <a:spAutoFit/>
          </a:bodyPr>
          <a:lstStyle/>
          <a:p>
            <a:r>
              <a:rPr lang="en-US" sz="6600" dirty="0" smtClean="0">
                <a:solidFill>
                  <a:schemeClr val="bg1">
                    <a:lumMod val="50000"/>
                    <a:alpha val="50000"/>
                  </a:schemeClr>
                </a:solidFill>
              </a:rPr>
              <a:t>NOT TRANSLATED YET</a:t>
            </a:r>
            <a:endParaRPr lang="en-US" sz="6600" dirty="0">
              <a:solidFill>
                <a:schemeClr val="bg1">
                  <a:lumMod val="50000"/>
                  <a:alpha val="50000"/>
                </a:schemeClr>
              </a:solidFill>
            </a:endParaRPr>
          </a:p>
        </p:txBody>
      </p:sp>
    </p:spTree>
    <p:extLst>
      <p:ext uri="{BB962C8B-B14F-4D97-AF65-F5344CB8AC3E}">
        <p14:creationId xmlns:p14="http://schemas.microsoft.com/office/powerpoint/2010/main" val="707399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16</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926301055"/>
              </p:ext>
            </p:extLst>
          </p:nvPr>
        </p:nvGraphicFramePr>
        <p:xfrm>
          <a:off x="161925" y="164124"/>
          <a:ext cx="7458558" cy="5639192"/>
        </p:xfrm>
        <a:graphic>
          <a:graphicData uri="http://schemas.openxmlformats.org/drawingml/2006/table">
            <a:tbl>
              <a:tblPr firstRow="1" bandRow="1">
                <a:tableStyleId>{5940675A-B579-460E-94D1-54222C63F5DA}</a:tableStyleId>
              </a:tblPr>
              <a:tblGrid>
                <a:gridCol w="676275"/>
                <a:gridCol w="1143000"/>
                <a:gridCol w="1371600"/>
                <a:gridCol w="1491832"/>
                <a:gridCol w="1421536"/>
                <a:gridCol w="1354315"/>
              </a:tblGrid>
              <a:tr h="508078">
                <a:tc gridSpan="6">
                  <a:txBody>
                    <a:bodyPr/>
                    <a:lstStyle/>
                    <a:p>
                      <a:r>
                        <a:rPr lang="en-US" sz="900" dirty="0" smtClean="0"/>
                        <a:t>W.4.1</a:t>
                      </a:r>
                      <a:r>
                        <a:rPr lang="en-US" sz="900" baseline="0" dirty="0" smtClean="0"/>
                        <a:t> </a:t>
                      </a:r>
                      <a:r>
                        <a:rPr lang="en-US" sz="900" dirty="0" smtClean="0"/>
                        <a:t>Write opinion pieces on topics or texts, supporting a point of view with reasons and information.</a:t>
                      </a:r>
                    </a:p>
                    <a:p>
                      <a:r>
                        <a:rPr lang="en-US" sz="900" dirty="0" smtClean="0"/>
                        <a:t>W.4.1.A</a:t>
                      </a:r>
                      <a:r>
                        <a:rPr lang="en-US" sz="900" baseline="0" dirty="0" smtClean="0"/>
                        <a:t> </a:t>
                      </a:r>
                      <a:r>
                        <a:rPr lang="en-US" sz="900" dirty="0" smtClean="0"/>
                        <a:t>Introduce a topic or text clearly, state an opinion, and create an organizational structure in which related ideas are grouped to support the writer's purpose.</a:t>
                      </a:r>
                    </a:p>
                    <a:p>
                      <a:r>
                        <a:rPr lang="en-US" sz="900" dirty="0" smtClean="0"/>
                        <a:t>W.4.1.B</a:t>
                      </a:r>
                      <a:r>
                        <a:rPr lang="en-US" sz="900" baseline="0" dirty="0" smtClean="0"/>
                        <a:t> </a:t>
                      </a:r>
                      <a:r>
                        <a:rPr lang="en-US" sz="900" dirty="0" smtClean="0"/>
                        <a:t>Provide reasons that are supported by facts and details.</a:t>
                      </a:r>
                    </a:p>
                    <a:p>
                      <a:r>
                        <a:rPr lang="en-US" sz="900" dirty="0" smtClean="0"/>
                        <a:t>W.4.1.C</a:t>
                      </a:r>
                      <a:r>
                        <a:rPr lang="en-US" sz="900" baseline="0" dirty="0" smtClean="0"/>
                        <a:t> </a:t>
                      </a:r>
                      <a:r>
                        <a:rPr lang="en-US" sz="900" dirty="0" smtClean="0"/>
                        <a:t>Link opinion and reasons using words and phrases (e.g., for instance, in order to, in addition).</a:t>
                      </a:r>
                    </a:p>
                    <a:p>
                      <a:r>
                        <a:rPr lang="en-US" sz="900" dirty="0" smtClean="0"/>
                        <a:t>W.4.1.D</a:t>
                      </a:r>
                      <a:r>
                        <a:rPr lang="en-US" sz="900" baseline="0" dirty="0" smtClean="0"/>
                        <a:t> </a:t>
                      </a:r>
                      <a:r>
                        <a:rPr lang="en-US" sz="900" dirty="0" smtClean="0"/>
                        <a:t>Provide a concluding statement or section related to the opinion presented.</a:t>
                      </a:r>
                      <a:endParaRPr lang="en-US" sz="900" dirty="0"/>
                    </a:p>
                  </a:txBody>
                  <a:tcPr marL="97155" marR="77004" marT="38502" marB="3850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9872">
                <a:tc gridSpan="6">
                  <a:txBody>
                    <a:bodyPr/>
                    <a:lstStyle/>
                    <a:p>
                      <a:pPr marL="0" marR="0" algn="ctr">
                        <a:lnSpc>
                          <a:spcPct val="100000"/>
                        </a:lnSpc>
                        <a:spcBef>
                          <a:spcPts val="0"/>
                        </a:spcBef>
                        <a:spcAft>
                          <a:spcPts val="0"/>
                        </a:spcAft>
                      </a:pPr>
                      <a:r>
                        <a:rPr lang="en-US" sz="1300" b="1" kern="1200" dirty="0" smtClean="0">
                          <a:effectLst/>
                        </a:rPr>
                        <a:t>Opinion</a:t>
                      </a:r>
                      <a:r>
                        <a:rPr lang="en-US" sz="1300" b="1" kern="1200" baseline="0" dirty="0" smtClean="0">
                          <a:effectLst/>
                        </a:rPr>
                        <a:t> </a:t>
                      </a:r>
                      <a:r>
                        <a:rPr lang="en-US" sz="1300" kern="1200" dirty="0" smtClean="0">
                          <a:effectLst/>
                        </a:rPr>
                        <a:t>Full </a:t>
                      </a:r>
                      <a:r>
                        <a:rPr lang="en-US" sz="1300" kern="1200" dirty="0">
                          <a:effectLst/>
                        </a:rPr>
                        <a:t>Composition </a:t>
                      </a:r>
                      <a:r>
                        <a:rPr lang="en-US" sz="1300" kern="1200" dirty="0" smtClean="0">
                          <a:effectLst/>
                        </a:rPr>
                        <a:t>Performance Task Score </a:t>
                      </a:r>
                      <a:r>
                        <a:rPr lang="en-US" sz="1300" b="1" kern="1200" dirty="0" smtClean="0">
                          <a:effectLst/>
                        </a:rPr>
                        <a:t>“4” </a:t>
                      </a:r>
                      <a:r>
                        <a:rPr lang="en-US" sz="1300" kern="1200" dirty="0" smtClean="0">
                          <a:effectLst/>
                        </a:rPr>
                        <a:t>Example </a:t>
                      </a:r>
                      <a:r>
                        <a:rPr lang="en-US" sz="1300" b="1" i="1" kern="1200" dirty="0" smtClean="0">
                          <a:effectLst/>
                        </a:rPr>
                        <a:t>SBAC Rubric Grades 3 - 5</a:t>
                      </a:r>
                      <a:endParaRPr lang="en-US" sz="900" b="1" i="1" dirty="0">
                        <a:effectLst/>
                        <a:latin typeface="Calibri"/>
                        <a:ea typeface="Calibri"/>
                        <a:cs typeface="Times New Roman"/>
                      </a:endParaRPr>
                    </a:p>
                  </a:txBody>
                  <a:tcPr marL="97155" marR="77004" marT="38502" marB="3850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rowSpan="2">
                  <a:txBody>
                    <a:bodyPr/>
                    <a:lstStyle/>
                    <a:p>
                      <a:pPr marL="0" marR="0" algn="ctr">
                        <a:lnSpc>
                          <a:spcPct val="100000"/>
                        </a:lnSpc>
                        <a:spcBef>
                          <a:spcPts val="0"/>
                        </a:spcBef>
                        <a:spcAft>
                          <a:spcPts val="0"/>
                        </a:spcAft>
                      </a:pPr>
                      <a:r>
                        <a:rPr lang="en-US" sz="1500" b="1" kern="1200" dirty="0">
                          <a:effectLst/>
                        </a:rPr>
                        <a:t>score</a:t>
                      </a:r>
                      <a:endParaRPr lang="en-US" sz="900" b="1" dirty="0">
                        <a:effectLst/>
                        <a:latin typeface="Calibri"/>
                        <a:ea typeface="Calibri"/>
                        <a:cs typeface="Times New Roman"/>
                      </a:endParaRPr>
                    </a:p>
                  </a:txBody>
                  <a:tcPr marL="97155" marR="77004" marT="38502" marB="38502" anchor="ctr"/>
                </a:tc>
                <a:tc gridSpan="2">
                  <a:txBody>
                    <a:bodyPr/>
                    <a:lstStyle/>
                    <a:p>
                      <a:pPr marL="0" marR="0" algn="ctr">
                        <a:lnSpc>
                          <a:spcPct val="100000"/>
                        </a:lnSpc>
                        <a:spcBef>
                          <a:spcPts val="0"/>
                        </a:spcBef>
                        <a:spcAft>
                          <a:spcPts val="0"/>
                        </a:spcAft>
                      </a:pPr>
                      <a:r>
                        <a:rPr lang="en-US" sz="1000" kern="1200" dirty="0">
                          <a:effectLst/>
                        </a:rPr>
                        <a:t>Statement of Purpose/Focus and Organization</a:t>
                      </a:r>
                      <a:endParaRPr lang="en-US" sz="900" dirty="0">
                        <a:effectLst/>
                        <a:latin typeface="Calibri"/>
                        <a:ea typeface="Calibri"/>
                        <a:cs typeface="Times New Roman"/>
                      </a:endParaRPr>
                    </a:p>
                  </a:txBody>
                  <a:tcPr marL="97155" marR="77004" marT="38502" marB="38502" anchor="ctr">
                    <a:solidFill>
                      <a:schemeClr val="accent1">
                        <a:lumMod val="60000"/>
                        <a:lumOff val="40000"/>
                      </a:schemeClr>
                    </a:solidFill>
                  </a:tcPr>
                </a:tc>
                <a:tc hMerge="1">
                  <a:txBody>
                    <a:bodyPr/>
                    <a:lstStyle/>
                    <a:p>
                      <a:endParaRPr lang="en-US"/>
                    </a:p>
                  </a:txBody>
                  <a:tcPr/>
                </a:tc>
                <a:tc gridSpan="2">
                  <a:txBody>
                    <a:bodyPr/>
                    <a:lstStyle/>
                    <a:p>
                      <a:pPr marL="0" marR="0" algn="ctr">
                        <a:lnSpc>
                          <a:spcPct val="100000"/>
                        </a:lnSpc>
                        <a:spcBef>
                          <a:spcPts val="0"/>
                        </a:spcBef>
                        <a:spcAft>
                          <a:spcPts val="0"/>
                        </a:spcAft>
                      </a:pPr>
                      <a:r>
                        <a:rPr lang="en-US" sz="1000" kern="1200" dirty="0">
                          <a:effectLst/>
                        </a:rPr>
                        <a:t>Development: Language and Elaboration</a:t>
                      </a:r>
                      <a:endParaRPr lang="en-US" sz="900" dirty="0">
                        <a:effectLst/>
                      </a:endParaRPr>
                    </a:p>
                    <a:p>
                      <a:pPr marL="0" marR="0" algn="ctr">
                        <a:lnSpc>
                          <a:spcPct val="100000"/>
                        </a:lnSpc>
                        <a:spcBef>
                          <a:spcPts val="0"/>
                        </a:spcBef>
                        <a:spcAft>
                          <a:spcPts val="0"/>
                        </a:spcAft>
                      </a:pPr>
                      <a:r>
                        <a:rPr lang="en-US" sz="1000" kern="1200" dirty="0">
                          <a:effectLst/>
                        </a:rPr>
                        <a:t>of Evidence</a:t>
                      </a:r>
                      <a:endParaRPr lang="en-US" sz="900" dirty="0">
                        <a:effectLst/>
                        <a:latin typeface="Calibri"/>
                        <a:ea typeface="Calibri"/>
                        <a:cs typeface="Times New Roman"/>
                      </a:endParaRPr>
                    </a:p>
                  </a:txBody>
                  <a:tcPr marL="97155" marR="77004" marT="38502" marB="38502" anchor="ctr">
                    <a:solidFill>
                      <a:schemeClr val="accent3">
                        <a:lumMod val="40000"/>
                        <a:lumOff val="60000"/>
                      </a:schemeClr>
                    </a:solidFill>
                  </a:tcPr>
                </a:tc>
                <a:tc hMerge="1">
                  <a:txBody>
                    <a:bodyPr/>
                    <a:lstStyle/>
                    <a:p>
                      <a:endParaRPr lang="en-US"/>
                    </a:p>
                  </a:txBody>
                  <a:tcPr/>
                </a:tc>
                <a:tc rowSpan="2">
                  <a:txBody>
                    <a:bodyPr/>
                    <a:lstStyle/>
                    <a:p>
                      <a:pPr marL="0" marR="0" algn="ctr">
                        <a:lnSpc>
                          <a:spcPct val="100000"/>
                        </a:lnSpc>
                        <a:spcBef>
                          <a:spcPts val="0"/>
                        </a:spcBef>
                        <a:spcAft>
                          <a:spcPts val="0"/>
                        </a:spcAft>
                      </a:pPr>
                      <a:r>
                        <a:rPr lang="en-US" sz="900" dirty="0" smtClean="0">
                          <a:effectLst/>
                          <a:latin typeface="Calibri"/>
                          <a:ea typeface="Calibri"/>
                          <a:cs typeface="Times New Roman"/>
                        </a:rPr>
                        <a:t>Conventions</a:t>
                      </a:r>
                      <a:endParaRPr lang="en-US" sz="900" dirty="0">
                        <a:effectLst/>
                        <a:latin typeface="Calibri"/>
                        <a:ea typeface="Calibri"/>
                        <a:cs typeface="Times New Roman"/>
                      </a:endParaRPr>
                    </a:p>
                  </a:txBody>
                  <a:tcPr marL="97155" marR="77004" marT="38502" marB="38502" anchor="ctr">
                    <a:solidFill>
                      <a:schemeClr val="accent6">
                        <a:lumMod val="40000"/>
                        <a:lumOff val="60000"/>
                      </a:schemeClr>
                    </a:solidFill>
                  </a:tcPr>
                </a:tc>
              </a:tr>
              <a:tr h="168744">
                <a:tc vMerge="1">
                  <a:txBody>
                    <a:bodyPr/>
                    <a:lstStyle/>
                    <a:p>
                      <a:endParaRPr lang="en-US"/>
                    </a:p>
                  </a:txBody>
                  <a:tcPr/>
                </a:tc>
                <a:tc>
                  <a:txBody>
                    <a:bodyPr/>
                    <a:lstStyle/>
                    <a:p>
                      <a:pPr marL="0" marR="0" algn="ctr">
                        <a:lnSpc>
                          <a:spcPct val="100000"/>
                        </a:lnSpc>
                        <a:spcBef>
                          <a:spcPts val="0"/>
                        </a:spcBef>
                        <a:spcAft>
                          <a:spcPts val="0"/>
                        </a:spcAft>
                      </a:pPr>
                      <a:r>
                        <a:rPr lang="en-US" sz="1000" kern="1200" dirty="0">
                          <a:effectLst/>
                        </a:rPr>
                        <a:t>Statement of</a:t>
                      </a:r>
                      <a:endParaRPr lang="en-US" sz="900" dirty="0">
                        <a:effectLst/>
                      </a:endParaRPr>
                    </a:p>
                    <a:p>
                      <a:pPr marL="0" marR="0" algn="ctr">
                        <a:lnSpc>
                          <a:spcPct val="100000"/>
                        </a:lnSpc>
                        <a:spcBef>
                          <a:spcPts val="0"/>
                        </a:spcBef>
                        <a:spcAft>
                          <a:spcPts val="0"/>
                        </a:spcAft>
                      </a:pPr>
                      <a:r>
                        <a:rPr lang="en-US" sz="1000" kern="1200" dirty="0">
                          <a:effectLst/>
                        </a:rPr>
                        <a:t>Purpose/Focus</a:t>
                      </a:r>
                      <a:endParaRPr lang="en-US" sz="900" dirty="0">
                        <a:effectLst/>
                        <a:latin typeface="Calibri"/>
                        <a:ea typeface="Calibri"/>
                        <a:cs typeface="Times New Roman"/>
                      </a:endParaRPr>
                    </a:p>
                  </a:txBody>
                  <a:tcPr marL="97155" marR="77004" marT="38502" marB="38502" anchor="ctr">
                    <a:solidFill>
                      <a:schemeClr val="accent1">
                        <a:lumMod val="20000"/>
                        <a:lumOff val="80000"/>
                      </a:schemeClr>
                    </a:solidFill>
                  </a:tcPr>
                </a:tc>
                <a:tc>
                  <a:txBody>
                    <a:bodyPr/>
                    <a:lstStyle/>
                    <a:p>
                      <a:pPr marL="0" marR="0" algn="ctr">
                        <a:lnSpc>
                          <a:spcPct val="100000"/>
                        </a:lnSpc>
                        <a:spcBef>
                          <a:spcPts val="0"/>
                        </a:spcBef>
                        <a:spcAft>
                          <a:spcPts val="0"/>
                        </a:spcAft>
                      </a:pPr>
                      <a:r>
                        <a:rPr lang="en-US" sz="1000" kern="1200" dirty="0">
                          <a:effectLst/>
                        </a:rPr>
                        <a:t>Organization</a:t>
                      </a:r>
                      <a:endParaRPr lang="en-US" sz="900" dirty="0">
                        <a:effectLst/>
                        <a:latin typeface="Calibri"/>
                        <a:ea typeface="Calibri"/>
                        <a:cs typeface="Times New Roman"/>
                      </a:endParaRPr>
                    </a:p>
                  </a:txBody>
                  <a:tcPr marL="97155" marR="77004" marT="38502" marB="38502" anchor="ctr">
                    <a:solidFill>
                      <a:schemeClr val="accent1">
                        <a:lumMod val="20000"/>
                        <a:lumOff val="80000"/>
                      </a:schemeClr>
                    </a:solidFill>
                  </a:tcPr>
                </a:tc>
                <a:tc>
                  <a:txBody>
                    <a:bodyPr/>
                    <a:lstStyle/>
                    <a:p>
                      <a:pPr marL="0" marR="0" algn="ctr">
                        <a:lnSpc>
                          <a:spcPct val="100000"/>
                        </a:lnSpc>
                        <a:spcBef>
                          <a:spcPts val="0"/>
                        </a:spcBef>
                        <a:spcAft>
                          <a:spcPts val="0"/>
                        </a:spcAft>
                      </a:pPr>
                      <a:r>
                        <a:rPr lang="en-US" sz="1000" kern="1200" dirty="0">
                          <a:effectLst/>
                        </a:rPr>
                        <a:t>Elaboration of</a:t>
                      </a:r>
                      <a:endParaRPr lang="en-US" sz="900" dirty="0">
                        <a:effectLst/>
                      </a:endParaRPr>
                    </a:p>
                    <a:p>
                      <a:pPr marL="0" marR="0" algn="ctr">
                        <a:lnSpc>
                          <a:spcPct val="100000"/>
                        </a:lnSpc>
                        <a:spcBef>
                          <a:spcPts val="0"/>
                        </a:spcBef>
                        <a:spcAft>
                          <a:spcPts val="0"/>
                        </a:spcAft>
                      </a:pPr>
                      <a:r>
                        <a:rPr lang="en-US" sz="1000" kern="1200" dirty="0">
                          <a:effectLst/>
                        </a:rPr>
                        <a:t>Evidence</a:t>
                      </a:r>
                      <a:endParaRPr lang="en-US" sz="900" dirty="0">
                        <a:effectLst/>
                        <a:latin typeface="Calibri"/>
                        <a:ea typeface="Calibri"/>
                        <a:cs typeface="Times New Roman"/>
                      </a:endParaRPr>
                    </a:p>
                  </a:txBody>
                  <a:tcPr marL="97155" marR="77004" marT="38502" marB="38502" anchor="ctr">
                    <a:solidFill>
                      <a:schemeClr val="accent3">
                        <a:lumMod val="20000"/>
                        <a:lumOff val="80000"/>
                      </a:schemeClr>
                    </a:solidFill>
                  </a:tcPr>
                </a:tc>
                <a:tc>
                  <a:txBody>
                    <a:bodyPr/>
                    <a:lstStyle/>
                    <a:p>
                      <a:pPr marL="0" marR="0" algn="ctr">
                        <a:lnSpc>
                          <a:spcPct val="100000"/>
                        </a:lnSpc>
                        <a:spcBef>
                          <a:spcPts val="0"/>
                        </a:spcBef>
                        <a:spcAft>
                          <a:spcPts val="0"/>
                        </a:spcAft>
                      </a:pPr>
                      <a:r>
                        <a:rPr lang="en-US" sz="1000" kern="1200" dirty="0">
                          <a:effectLst/>
                        </a:rPr>
                        <a:t>Language and</a:t>
                      </a:r>
                      <a:endParaRPr lang="en-US" sz="900" dirty="0">
                        <a:effectLst/>
                      </a:endParaRPr>
                    </a:p>
                    <a:p>
                      <a:pPr marL="0" marR="0" algn="ctr">
                        <a:lnSpc>
                          <a:spcPct val="100000"/>
                        </a:lnSpc>
                        <a:spcBef>
                          <a:spcPts val="0"/>
                        </a:spcBef>
                        <a:spcAft>
                          <a:spcPts val="0"/>
                        </a:spcAft>
                      </a:pPr>
                      <a:r>
                        <a:rPr lang="en-US" sz="1000" kern="1200" dirty="0">
                          <a:effectLst/>
                        </a:rPr>
                        <a:t>Vocabulary</a:t>
                      </a:r>
                      <a:endParaRPr lang="en-US" sz="900" dirty="0">
                        <a:effectLst/>
                        <a:latin typeface="Calibri"/>
                        <a:ea typeface="Calibri"/>
                        <a:cs typeface="Times New Roman"/>
                      </a:endParaRPr>
                    </a:p>
                  </a:txBody>
                  <a:tcPr marL="97155" marR="77004" marT="38502" marB="38502" anchor="ctr">
                    <a:solidFill>
                      <a:schemeClr val="accent3">
                        <a:lumMod val="20000"/>
                        <a:lumOff val="80000"/>
                      </a:schemeClr>
                    </a:solidFill>
                  </a:tcPr>
                </a:tc>
                <a:tc vMerge="1">
                  <a:txBody>
                    <a:bodyPr/>
                    <a:lstStyle/>
                    <a:p>
                      <a:pPr marL="0" marR="0" algn="ctr">
                        <a:lnSpc>
                          <a:spcPct val="100000"/>
                        </a:lnSpc>
                        <a:spcBef>
                          <a:spcPts val="0"/>
                        </a:spcBef>
                        <a:spcAft>
                          <a:spcPts val="0"/>
                        </a:spcAft>
                      </a:pPr>
                      <a:endParaRPr lang="en-US" sz="900" dirty="0">
                        <a:effectLst/>
                        <a:latin typeface="Calibri"/>
                        <a:ea typeface="Calibri"/>
                        <a:cs typeface="Times New Roman"/>
                      </a:endParaRPr>
                    </a:p>
                  </a:txBody>
                  <a:tcPr marR="72474" marT="36752" marB="36752" anchor="ctr">
                    <a:solidFill>
                      <a:schemeClr val="accent6">
                        <a:lumMod val="20000"/>
                        <a:lumOff val="80000"/>
                      </a:schemeClr>
                    </a:solidFill>
                  </a:tcPr>
                </a:tc>
              </a:tr>
              <a:tr h="1006140">
                <a:tc>
                  <a:txBody>
                    <a:bodyPr/>
                    <a:lstStyle/>
                    <a:p>
                      <a:pPr marL="0" marR="0" algn="ctr">
                        <a:lnSpc>
                          <a:spcPct val="100000"/>
                        </a:lnSpc>
                        <a:spcBef>
                          <a:spcPts val="0"/>
                        </a:spcBef>
                        <a:spcAft>
                          <a:spcPts val="0"/>
                        </a:spcAft>
                      </a:pPr>
                      <a:r>
                        <a:rPr lang="en-US" sz="2000" b="1" dirty="0" smtClean="0">
                          <a:solidFill>
                            <a:srgbClr val="000000"/>
                          </a:solidFill>
                          <a:effectLst>
                            <a:outerShdw blurRad="38100" dist="38100" dir="2700000" algn="tl">
                              <a:srgbClr val="000000">
                                <a:alpha val="43137"/>
                              </a:srgbClr>
                            </a:outerShdw>
                          </a:effectLst>
                          <a:latin typeface="+mn-lt"/>
                          <a:ea typeface="Times New Roman"/>
                          <a:cs typeface="Times New Roman"/>
                        </a:rPr>
                        <a:t>4</a:t>
                      </a:r>
                    </a:p>
                    <a:p>
                      <a:pPr marL="0" marR="0" algn="ctr">
                        <a:lnSpc>
                          <a:spcPct val="100000"/>
                        </a:lnSpc>
                        <a:spcBef>
                          <a:spcPts val="0"/>
                        </a:spcBef>
                        <a:spcAft>
                          <a:spcPts val="0"/>
                        </a:spcAft>
                      </a:pPr>
                      <a:r>
                        <a:rPr lang="en-US" sz="900" b="1" dirty="0" smtClean="0">
                          <a:solidFill>
                            <a:srgbClr val="000000"/>
                          </a:solidFill>
                          <a:effectLst>
                            <a:outerShdw blurRad="38100" dist="38100" dir="2700000" algn="tl">
                              <a:srgbClr val="000000">
                                <a:alpha val="43137"/>
                              </a:srgbClr>
                            </a:outerShdw>
                          </a:effectLst>
                          <a:latin typeface="+mn-lt"/>
                          <a:ea typeface="Calibri"/>
                          <a:cs typeface="Times New Roman"/>
                        </a:rPr>
                        <a:t>Exemplary</a:t>
                      </a:r>
                      <a:endParaRPr lang="en-US" sz="900" dirty="0">
                        <a:effectLst>
                          <a:outerShdw blurRad="38100" dist="38100" dir="2700000" algn="tl">
                            <a:srgbClr val="000000">
                              <a:alpha val="43137"/>
                            </a:srgbClr>
                          </a:outerShdw>
                        </a:effectLst>
                        <a:latin typeface="+mn-lt"/>
                        <a:ea typeface="Calibri"/>
                        <a:cs typeface="Times New Roman"/>
                      </a:endParaRPr>
                    </a:p>
                  </a:txBody>
                  <a:tcPr marL="92536" marR="28654" marT="0" marB="0" anchor="ctr"/>
                </a:tc>
                <a:tc>
                  <a:txBody>
                    <a:bodyPr/>
                    <a:lstStyle/>
                    <a:p>
                      <a:r>
                        <a:rPr lang="en-US" sz="1000" kern="1200" baseline="0" dirty="0" smtClean="0">
                          <a:solidFill>
                            <a:schemeClr val="tx1"/>
                          </a:solidFill>
                          <a:latin typeface="+mn-lt"/>
                          <a:ea typeface="+mn-ea"/>
                          <a:cs typeface="+mn-cs"/>
                        </a:rPr>
                        <a:t>The response is fully sustained and consistently and purposefully focused: </a:t>
                      </a:r>
                    </a:p>
                    <a:p>
                      <a:pPr marL="119063" indent="-119063">
                        <a:buFont typeface="Arial" pitchFamily="34" charset="0"/>
                        <a:buChar char="•"/>
                      </a:pPr>
                      <a:r>
                        <a:rPr lang="en-US" sz="900" kern="1200" baseline="0" dirty="0" smtClean="0">
                          <a:solidFill>
                            <a:schemeClr val="tx1"/>
                          </a:solidFill>
                          <a:latin typeface="+mn-lt"/>
                          <a:ea typeface="+mn-ea"/>
                          <a:cs typeface="+mn-cs"/>
                        </a:rPr>
                        <a:t>opinion is clearly stated, focused, and strongly maintained </a:t>
                      </a:r>
                    </a:p>
                    <a:p>
                      <a:pPr marL="119063" indent="-119063">
                        <a:buFont typeface="Arial" pitchFamily="34" charset="0"/>
                        <a:buChar char="•"/>
                      </a:pPr>
                      <a:r>
                        <a:rPr lang="en-US" sz="900" kern="1200" baseline="0" dirty="0" smtClean="0">
                          <a:solidFill>
                            <a:schemeClr val="tx1"/>
                          </a:solidFill>
                          <a:latin typeface="+mn-lt"/>
                          <a:ea typeface="+mn-ea"/>
                          <a:cs typeface="+mn-cs"/>
                        </a:rPr>
                        <a:t>opinion is communicated clearly within the context </a:t>
                      </a:r>
                    </a:p>
                  </a:txBody>
                  <a:tcPr marL="92536" marR="0" marT="0" marB="0"/>
                </a:tc>
                <a:tc>
                  <a:txBody>
                    <a:bodyPr/>
                    <a:lstStyle/>
                    <a:p>
                      <a:pPr algn="l" fontAlgn="t"/>
                      <a:r>
                        <a:rPr lang="en-US" sz="1000" b="0" i="0" u="none" strike="noStrike" dirty="0">
                          <a:solidFill>
                            <a:srgbClr val="000000"/>
                          </a:solidFill>
                          <a:latin typeface="+mn-lt"/>
                        </a:rPr>
                        <a:t>The response has a clear and effective organizational structure creating unity and completeness: </a:t>
                      </a:r>
                      <a:endParaRPr lang="en-US" sz="1000" b="0" i="0" u="none" strike="noStrike" dirty="0" smtClean="0">
                        <a:solidFill>
                          <a:srgbClr val="000000"/>
                        </a:solidFill>
                        <a:latin typeface="+mn-lt"/>
                      </a:endParaRPr>
                    </a:p>
                    <a:p>
                      <a:pPr marL="119063" indent="-119063" algn="l" fontAlgn="t">
                        <a:buFont typeface="Arial" pitchFamily="34" charset="0"/>
                        <a:buChar char="•"/>
                      </a:pPr>
                      <a:r>
                        <a:rPr lang="en-US" sz="900" b="0" i="0" u="none" strike="noStrike" dirty="0" smtClean="0">
                          <a:solidFill>
                            <a:srgbClr val="000000"/>
                          </a:solidFill>
                          <a:latin typeface="+mn-lt"/>
                        </a:rPr>
                        <a:t>effective</a:t>
                      </a:r>
                      <a:r>
                        <a:rPr lang="en-US" sz="900" b="0" i="0" u="none" strike="noStrike" dirty="0">
                          <a:solidFill>
                            <a:srgbClr val="000000"/>
                          </a:solidFill>
                          <a:latin typeface="+mn-lt"/>
                        </a:rPr>
                        <a:t>, consistent use of a variety of transitional strategies </a:t>
                      </a:r>
                      <a:endParaRPr lang="en-US" sz="900" b="0" i="0" u="none" strike="noStrike" dirty="0" smtClean="0">
                        <a:solidFill>
                          <a:srgbClr val="000000"/>
                        </a:solidFill>
                        <a:latin typeface="+mn-lt"/>
                      </a:endParaRPr>
                    </a:p>
                    <a:p>
                      <a:pPr marL="119063" indent="-119063" algn="l" fontAlgn="t">
                        <a:buFont typeface="Arial" pitchFamily="34" charset="0"/>
                        <a:buChar char="•"/>
                      </a:pPr>
                      <a:r>
                        <a:rPr lang="en-US" sz="900" b="0" i="0" u="none" strike="noStrike" dirty="0" smtClean="0">
                          <a:solidFill>
                            <a:srgbClr val="000000"/>
                          </a:solidFill>
                          <a:latin typeface="+mn-lt"/>
                        </a:rPr>
                        <a:t>logical </a:t>
                      </a:r>
                      <a:r>
                        <a:rPr lang="en-US" sz="900" b="0" i="0" u="none" strike="noStrike" dirty="0">
                          <a:solidFill>
                            <a:srgbClr val="000000"/>
                          </a:solidFill>
                          <a:latin typeface="+mn-lt"/>
                        </a:rPr>
                        <a:t>progression of ideas from beginning to end </a:t>
                      </a:r>
                      <a:endParaRPr lang="en-US" sz="900" b="0" i="0" u="none" strike="noStrike" dirty="0" smtClean="0">
                        <a:solidFill>
                          <a:srgbClr val="000000"/>
                        </a:solidFill>
                        <a:latin typeface="+mn-lt"/>
                      </a:endParaRPr>
                    </a:p>
                    <a:p>
                      <a:pPr marL="119063" indent="-119063" algn="l" fontAlgn="t">
                        <a:buFont typeface="Arial" pitchFamily="34" charset="0"/>
                        <a:buChar char="•"/>
                      </a:pPr>
                      <a:r>
                        <a:rPr lang="en-US" sz="900" b="0" i="0" u="none" strike="noStrike" dirty="0" smtClean="0">
                          <a:solidFill>
                            <a:srgbClr val="000000"/>
                          </a:solidFill>
                          <a:latin typeface="+mn-lt"/>
                        </a:rPr>
                        <a:t>effective </a:t>
                      </a:r>
                      <a:r>
                        <a:rPr lang="en-US" sz="900" b="0" i="0" u="none" strike="noStrike" dirty="0">
                          <a:solidFill>
                            <a:srgbClr val="000000"/>
                          </a:solidFill>
                          <a:latin typeface="+mn-lt"/>
                        </a:rPr>
                        <a:t>introduction and conclusion for audience and purpose</a:t>
                      </a:r>
                    </a:p>
                  </a:txBody>
                  <a:tcPr marL="92536" marR="0" marT="0" marB="0"/>
                </a:tc>
                <a:tc>
                  <a:txBody>
                    <a:bodyPr/>
                    <a:lstStyle/>
                    <a:p>
                      <a:pPr algn="l" fontAlgn="t"/>
                      <a:r>
                        <a:rPr lang="en-US" sz="1000" b="0" i="0" u="none" strike="noStrike" dirty="0">
                          <a:solidFill>
                            <a:schemeClr val="tx1"/>
                          </a:solidFill>
                          <a:latin typeface="+mn-lt"/>
                        </a:rPr>
                        <a:t>The response provides thorough and convincing support/evidence for the writer’s opinion that includes the effective use of sources, facts, and details: </a:t>
                      </a:r>
                      <a:endParaRPr lang="en-US" sz="1000" b="0" i="0" u="none" strike="noStrike" dirty="0" smtClean="0">
                        <a:solidFill>
                          <a:schemeClr val="tx1"/>
                        </a:solidFill>
                        <a:latin typeface="+mn-lt"/>
                      </a:endParaRPr>
                    </a:p>
                    <a:p>
                      <a:pPr marL="117475" indent="-117475" algn="l" fontAlgn="t">
                        <a:buFont typeface="Arial" pitchFamily="34" charset="0"/>
                        <a:buChar char="•"/>
                      </a:pPr>
                      <a:r>
                        <a:rPr lang="en-US" sz="900" b="0" i="0" u="none" strike="noStrike" dirty="0" smtClean="0">
                          <a:solidFill>
                            <a:schemeClr val="tx1"/>
                          </a:solidFill>
                          <a:latin typeface="+mn-lt"/>
                        </a:rPr>
                        <a:t>use </a:t>
                      </a:r>
                      <a:r>
                        <a:rPr lang="en-US" sz="900" b="0" i="0" u="none" strike="noStrike" dirty="0">
                          <a:solidFill>
                            <a:schemeClr val="tx1"/>
                          </a:solidFill>
                          <a:latin typeface="+mn-lt"/>
                        </a:rPr>
                        <a:t>of evidence from sources is smoothly integrated, comprehensive, and relevant </a:t>
                      </a:r>
                      <a:endParaRPr lang="en-US" sz="900" b="0" i="0" u="none" strike="noStrike" dirty="0" smtClean="0">
                        <a:solidFill>
                          <a:schemeClr val="tx1"/>
                        </a:solidFill>
                        <a:latin typeface="+mn-lt"/>
                      </a:endParaRPr>
                    </a:p>
                    <a:p>
                      <a:pPr marL="117475" indent="-117475" algn="l" fontAlgn="t">
                        <a:buFont typeface="Arial" pitchFamily="34" charset="0"/>
                        <a:buChar char="•"/>
                      </a:pPr>
                      <a:r>
                        <a:rPr lang="en-US" sz="900" b="0" i="0" u="none" strike="noStrike" dirty="0" smtClean="0">
                          <a:solidFill>
                            <a:schemeClr val="tx1"/>
                          </a:solidFill>
                          <a:latin typeface="+mn-lt"/>
                        </a:rPr>
                        <a:t>effective </a:t>
                      </a:r>
                      <a:r>
                        <a:rPr lang="en-US" sz="900" b="0" i="0" u="none" strike="noStrike" dirty="0">
                          <a:solidFill>
                            <a:schemeClr val="tx1"/>
                          </a:solidFill>
                          <a:latin typeface="+mn-lt"/>
                        </a:rPr>
                        <a:t>use of a variety of elaborative techniques</a:t>
                      </a:r>
                    </a:p>
                  </a:txBody>
                  <a:tcPr marL="92536" marR="0" marT="0" marB="0"/>
                </a:tc>
                <a:tc>
                  <a:txBody>
                    <a:bodyPr/>
                    <a:lstStyle/>
                    <a:p>
                      <a:pPr algn="l" fontAlgn="t"/>
                      <a:r>
                        <a:rPr lang="en-US" sz="1000" b="0" i="0" u="none" strike="noStrike" dirty="0">
                          <a:solidFill>
                            <a:srgbClr val="000000"/>
                          </a:solidFill>
                          <a:latin typeface="+mn-lt"/>
                        </a:rPr>
                        <a:t>The response clearly and effectively expresses ideas, using precise language: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1000" b="0" i="0" u="none" strike="noStrike" dirty="0" smtClean="0">
                          <a:solidFill>
                            <a:srgbClr val="000000"/>
                          </a:solidFill>
                          <a:latin typeface="+mn-lt"/>
                        </a:rPr>
                        <a:t>use </a:t>
                      </a:r>
                      <a:r>
                        <a:rPr lang="en-US" sz="1000" b="0" i="0" u="none" strike="noStrike" dirty="0">
                          <a:solidFill>
                            <a:srgbClr val="000000"/>
                          </a:solidFill>
                          <a:latin typeface="+mn-lt"/>
                        </a:rPr>
                        <a:t>of academic and domain-specific vocabulary is clearly appropriate for the audience and purpose</a:t>
                      </a:r>
                    </a:p>
                  </a:txBody>
                  <a:tcPr marL="92536" marR="0" marT="0" marB="0"/>
                </a:tc>
                <a:tc>
                  <a:txBody>
                    <a:bodyPr/>
                    <a:lstStyle/>
                    <a:p>
                      <a:pPr algn="l" fontAlgn="t">
                        <a:buFont typeface="Arial" pitchFamily="34" charset="0"/>
                        <a:buNone/>
                      </a:pPr>
                      <a:r>
                        <a:rPr lang="en-US" sz="1000" b="0" i="0" u="none" strike="noStrike" dirty="0">
                          <a:solidFill>
                            <a:srgbClr val="000000"/>
                          </a:solidFill>
                          <a:latin typeface="+mn-lt"/>
                        </a:rPr>
                        <a:t>The response demonstrates a strong command of conventions: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few</a:t>
                      </a:r>
                      <a:r>
                        <a:rPr lang="en-US" sz="900" b="0" i="0" u="none" strike="noStrike" dirty="0">
                          <a:solidFill>
                            <a:srgbClr val="000000"/>
                          </a:solidFill>
                          <a:latin typeface="+mn-lt"/>
                        </a:rPr>
                        <a:t>, if any, errors in usage and sentence formation </a:t>
                      </a:r>
                      <a:r>
                        <a:rPr lang="en-US" sz="900" b="0" i="0" u="none" strike="noStrike" dirty="0" smtClean="0">
                          <a:solidFill>
                            <a:srgbClr val="000000"/>
                          </a:solidFill>
                          <a:latin typeface="+mn-lt"/>
                        </a:rPr>
                        <a:t>e</a:t>
                      </a:r>
                    </a:p>
                    <a:p>
                      <a:pPr marL="117475" indent="-117475" algn="l" fontAlgn="t">
                        <a:buFont typeface="Arial" pitchFamily="34" charset="0"/>
                        <a:buChar char="•"/>
                      </a:pPr>
                      <a:r>
                        <a:rPr lang="en-US" sz="900" b="0" i="0" u="none" strike="noStrike" dirty="0" smtClean="0">
                          <a:solidFill>
                            <a:srgbClr val="000000"/>
                          </a:solidFill>
                          <a:latin typeface="+mn-lt"/>
                        </a:rPr>
                        <a:t>effective </a:t>
                      </a:r>
                      <a:r>
                        <a:rPr lang="en-US" sz="900" b="0" i="0" u="none" strike="noStrike" dirty="0">
                          <a:solidFill>
                            <a:srgbClr val="000000"/>
                          </a:solidFill>
                          <a:latin typeface="+mn-lt"/>
                        </a:rPr>
                        <a:t>and consistent use of punctuation, capitalization, and spelling</a:t>
                      </a:r>
                    </a:p>
                  </a:txBody>
                  <a:tcPr marL="92536" marR="0" marT="0" marB="0"/>
                </a:tc>
              </a:tr>
              <a:tr h="1673576">
                <a:tc>
                  <a:txBody>
                    <a:bodyPr/>
                    <a:lstStyle/>
                    <a:p>
                      <a:pPr marL="0" marR="0" algn="ctr">
                        <a:lnSpc>
                          <a:spcPct val="100000"/>
                        </a:lnSpc>
                        <a:spcBef>
                          <a:spcPts val="0"/>
                        </a:spcBef>
                        <a:spcAft>
                          <a:spcPts val="0"/>
                        </a:spcAft>
                      </a:pPr>
                      <a:r>
                        <a:rPr lang="en-US" sz="900" b="1" kern="1200" dirty="0" smtClean="0">
                          <a:solidFill>
                            <a:schemeClr val="tx1"/>
                          </a:solidFill>
                          <a:effectLst>
                            <a:outerShdw blurRad="38100" dist="38100" dir="2700000" algn="tl">
                              <a:srgbClr val="000000">
                                <a:alpha val="43137"/>
                              </a:srgbClr>
                            </a:outerShdw>
                          </a:effectLst>
                        </a:rPr>
                        <a:t>Student score explained</a:t>
                      </a:r>
                      <a:endParaRPr lang="en-US" sz="900" b="1" dirty="0">
                        <a:solidFill>
                          <a:schemeClr val="tx1"/>
                        </a:solidFill>
                        <a:effectLst>
                          <a:outerShdw blurRad="38100" dist="38100" dir="2700000" algn="tl">
                            <a:srgbClr val="000000">
                              <a:alpha val="43137"/>
                            </a:srgbClr>
                          </a:outerShdw>
                        </a:effectLst>
                        <a:latin typeface="Calibri"/>
                        <a:ea typeface="Calibri"/>
                        <a:cs typeface="Times New Roman"/>
                      </a:endParaRPr>
                    </a:p>
                  </a:txBody>
                  <a:tcPr marL="97155" marR="77004" marT="38502" marB="38502" anchor="ctr"/>
                </a:tc>
                <a:tc>
                  <a:txBody>
                    <a:bodyPr/>
                    <a:lstStyle/>
                    <a:p>
                      <a:pPr marL="0" marR="0">
                        <a:lnSpc>
                          <a:spcPct val="100000"/>
                        </a:lnSpc>
                        <a:spcBef>
                          <a:spcPts val="0"/>
                        </a:spcBef>
                        <a:spcAft>
                          <a:spcPts val="0"/>
                        </a:spcAft>
                      </a:pPr>
                      <a:r>
                        <a:rPr lang="en-US" sz="900" dirty="0" smtClean="0">
                          <a:solidFill>
                            <a:schemeClr val="tx1"/>
                          </a:solidFill>
                          <a:effectLst/>
                          <a:latin typeface="Calibri"/>
                          <a:ea typeface="Calibri"/>
                          <a:cs typeface="Times New Roman"/>
                        </a:rPr>
                        <a:t>The student response is sustained throughout and focused on the prompt continually supporting a specifically stated opinion.</a:t>
                      </a:r>
                      <a:endParaRPr lang="en-US" sz="90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n-US" sz="900" dirty="0" smtClean="0">
                          <a:solidFill>
                            <a:schemeClr val="tx1"/>
                          </a:solidFill>
                          <a:effectLst/>
                          <a:latin typeface="Calibri"/>
                          <a:ea typeface="Calibri"/>
                          <a:cs typeface="Times New Roman"/>
                        </a:rPr>
                        <a:t>The</a:t>
                      </a:r>
                      <a:r>
                        <a:rPr lang="en-US" sz="900" baseline="0" dirty="0" smtClean="0">
                          <a:solidFill>
                            <a:schemeClr val="tx1"/>
                          </a:solidFill>
                          <a:effectLst/>
                          <a:latin typeface="Calibri"/>
                          <a:ea typeface="Calibri"/>
                          <a:cs typeface="Times New Roman"/>
                        </a:rPr>
                        <a:t> response has a clear organizational structure organized by headings of why electricity has made life better.  The student uses this structure to help the writing flow from the introduction to the conclusion.  </a:t>
                      </a:r>
                      <a:endParaRPr lang="en-US" sz="90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n-US" sz="900" dirty="0" smtClean="0">
                          <a:solidFill>
                            <a:schemeClr val="tx1"/>
                          </a:solidFill>
                          <a:effectLst/>
                          <a:latin typeface="Calibri"/>
                          <a:ea typeface="Calibri"/>
                          <a:cs typeface="Times New Roman"/>
                        </a:rPr>
                        <a:t>There is evidence</a:t>
                      </a:r>
                      <a:r>
                        <a:rPr lang="en-US" sz="900" baseline="0" dirty="0" smtClean="0">
                          <a:solidFill>
                            <a:schemeClr val="tx1"/>
                          </a:solidFill>
                          <a:effectLst/>
                          <a:latin typeface="Calibri"/>
                          <a:ea typeface="Calibri"/>
                          <a:cs typeface="Times New Roman"/>
                        </a:rPr>
                        <a:t> within each section of the response that the student’s opinion that electricity has made life better.  The information is relevant to the opinion.  The student uses elaboration techniques of description.</a:t>
                      </a:r>
                      <a:endParaRPr lang="en-US" sz="90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n-US" sz="900" dirty="0" smtClean="0">
                          <a:solidFill>
                            <a:schemeClr val="tx1"/>
                          </a:solidFill>
                          <a:effectLst/>
                          <a:latin typeface="Calibri"/>
                          <a:ea typeface="Calibri"/>
                          <a:cs typeface="Times New Roman"/>
                        </a:rPr>
                        <a:t>The student uses domain specific vocabulary  from the texts to make specific points ( wires, street lights, eye strain, candlelight, microwaves, refrigerators, TV, radio, tablets).</a:t>
                      </a:r>
                      <a:endParaRPr lang="en-US" sz="90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n-US" sz="900" b="0" dirty="0" smtClean="0">
                          <a:solidFill>
                            <a:schemeClr val="tx1"/>
                          </a:solidFill>
                          <a:effectLst/>
                          <a:latin typeface="Calibri"/>
                          <a:ea typeface="Calibri"/>
                          <a:cs typeface="Times New Roman"/>
                        </a:rPr>
                        <a:t>The student</a:t>
                      </a:r>
                      <a:r>
                        <a:rPr lang="en-US" sz="900" b="0" baseline="0" dirty="0" smtClean="0">
                          <a:solidFill>
                            <a:schemeClr val="tx1"/>
                          </a:solidFill>
                          <a:effectLst/>
                          <a:latin typeface="Calibri"/>
                          <a:ea typeface="Calibri"/>
                          <a:cs typeface="Times New Roman"/>
                        </a:rPr>
                        <a:t> has few, if any, errors in usage and sentence formation.  There are a variety of sentence types.  Punctuation, capitalization and spelling is accurate.</a:t>
                      </a:r>
                      <a:endParaRPr lang="en-US" sz="900" b="0" dirty="0">
                        <a:solidFill>
                          <a:schemeClr val="tx1"/>
                        </a:solidFill>
                        <a:effectLst/>
                        <a:latin typeface="Calibri"/>
                        <a:ea typeface="Calibri"/>
                        <a:cs typeface="Times New Roman"/>
                      </a:endParaRPr>
                    </a:p>
                  </a:txBody>
                  <a:tcPr marL="97155" marR="77004" marT="38502" marB="38502"/>
                </a:tc>
              </a:tr>
            </a:tbl>
          </a:graphicData>
        </a:graphic>
      </p:graphicFrame>
      <p:grpSp>
        <p:nvGrpSpPr>
          <p:cNvPr id="3" name="Group 2"/>
          <p:cNvGrpSpPr/>
          <p:nvPr/>
        </p:nvGrpSpPr>
        <p:grpSpPr>
          <a:xfrm>
            <a:off x="304800" y="5791200"/>
            <a:ext cx="7010400" cy="3800464"/>
            <a:chOff x="304800" y="5791200"/>
            <a:chExt cx="7010400" cy="3800464"/>
          </a:xfrm>
        </p:grpSpPr>
        <p:sp>
          <p:nvSpPr>
            <p:cNvPr id="2" name="Rectangle 1"/>
            <p:cNvSpPr/>
            <p:nvPr/>
          </p:nvSpPr>
          <p:spPr>
            <a:xfrm>
              <a:off x="304800" y="5791200"/>
              <a:ext cx="7010400" cy="3724096"/>
            </a:xfrm>
            <a:prstGeom prst="rect">
              <a:avLst/>
            </a:prstGeom>
          </p:spPr>
          <p:txBody>
            <a:bodyPr wrap="square">
              <a:spAutoFit/>
            </a:bodyPr>
            <a:lstStyle/>
            <a:p>
              <a:r>
                <a:rPr lang="en-US" sz="1000" b="1" u="sng" dirty="0" smtClean="0">
                  <a:solidFill>
                    <a:srgbClr val="000000"/>
                  </a:solidFill>
                  <a:ea typeface="Times New Roman"/>
                  <a:cs typeface="Times New Roman"/>
                </a:rPr>
                <a:t>Example Performance Task</a:t>
              </a:r>
              <a:r>
                <a:rPr lang="en-US" sz="1000" b="1" dirty="0" smtClean="0">
                  <a:solidFill>
                    <a:srgbClr val="000000"/>
                  </a:solidFill>
                  <a:ea typeface="Times New Roman"/>
                  <a:cs typeface="Times New Roman"/>
                </a:rPr>
                <a:t>:   Has </a:t>
              </a:r>
              <a:r>
                <a:rPr lang="en-US" sz="1000" b="1" dirty="0">
                  <a:solidFill>
                    <a:srgbClr val="000000"/>
                  </a:solidFill>
                  <a:ea typeface="Times New Roman"/>
                  <a:cs typeface="Times New Roman"/>
                </a:rPr>
                <a:t>Electricity Made Life Better?</a:t>
              </a:r>
            </a:p>
            <a:p>
              <a:endParaRPr lang="en-US" sz="1000" b="1" dirty="0">
                <a:solidFill>
                  <a:srgbClr val="000000"/>
                </a:solidFill>
                <a:ea typeface="Times New Roman"/>
                <a:cs typeface="Times New Roman"/>
              </a:endParaRPr>
            </a:p>
            <a:p>
              <a:r>
                <a:rPr lang="en-US" sz="900" dirty="0">
                  <a:solidFill>
                    <a:srgbClr val="000000"/>
                  </a:solidFill>
                  <a:ea typeface="Times New Roman"/>
                  <a:cs typeface="Times New Roman"/>
                </a:rPr>
                <a:t>Electricity HAS made life better!</a:t>
              </a:r>
            </a:p>
            <a:p>
              <a:r>
                <a:rPr lang="en-US" sz="900" dirty="0">
                  <a:solidFill>
                    <a:srgbClr val="000000"/>
                  </a:solidFill>
                  <a:ea typeface="Times New Roman"/>
                  <a:cs typeface="Times New Roman"/>
                </a:rPr>
                <a:t>So let’s look at some of the great advantages of having electricity.</a:t>
              </a:r>
            </a:p>
            <a:p>
              <a:r>
                <a:rPr lang="en-US" sz="900" b="1" u="sng" dirty="0">
                  <a:solidFill>
                    <a:srgbClr val="000000"/>
                  </a:solidFill>
                  <a:ea typeface="Times New Roman"/>
                  <a:cs typeface="Times New Roman"/>
                </a:rPr>
                <a:t>Light Bulbs</a:t>
              </a:r>
            </a:p>
            <a:p>
              <a:r>
                <a:rPr lang="en-US" sz="900" dirty="0">
                  <a:solidFill>
                    <a:srgbClr val="000000"/>
                  </a:solidFill>
                  <a:ea typeface="Times New Roman"/>
                  <a:cs typeface="Times New Roman"/>
                </a:rPr>
                <a:t>Power plants distribute electricity over wires. No one needs to live in the dark now.  And if we </a:t>
              </a:r>
              <a:r>
                <a:rPr lang="en-US" sz="900" dirty="0">
                  <a:ea typeface="Times New Roman"/>
                  <a:cs typeface="Times New Roman"/>
                </a:rPr>
                <a:t>need </a:t>
              </a:r>
              <a:r>
                <a:rPr lang="en-US" sz="900" dirty="0" smtClean="0">
                  <a:ea typeface="Times New Roman"/>
                  <a:cs typeface="Times New Roman"/>
                </a:rPr>
                <a:t>to go </a:t>
              </a:r>
              <a:r>
                <a:rPr lang="en-US" sz="900" dirty="0">
                  <a:solidFill>
                    <a:srgbClr val="000000"/>
                  </a:solidFill>
                  <a:ea typeface="Times New Roman"/>
                  <a:cs typeface="Times New Roman"/>
                </a:rPr>
                <a:t>out at night, there are street lights to help us see.</a:t>
              </a:r>
            </a:p>
            <a:p>
              <a:r>
                <a:rPr lang="en-US" sz="900" b="1" u="sng" dirty="0">
                  <a:solidFill>
                    <a:srgbClr val="000000"/>
                  </a:solidFill>
                  <a:ea typeface="Times New Roman"/>
                  <a:cs typeface="Times New Roman"/>
                </a:rPr>
                <a:t>Reading</a:t>
              </a:r>
            </a:p>
            <a:p>
              <a:r>
                <a:rPr lang="en-US" sz="900" dirty="0">
                  <a:solidFill>
                    <a:srgbClr val="000000"/>
                  </a:solidFill>
                  <a:ea typeface="Times New Roman"/>
                  <a:cs typeface="Times New Roman"/>
                </a:rPr>
                <a:t>Today you can read anytime, not just when it’s daylight like long ago.  It is healthier for your eyes too because you don’t have eye strain reading by candlelight!</a:t>
              </a:r>
            </a:p>
            <a:p>
              <a:r>
                <a:rPr lang="en-US" sz="900" b="1" u="sng" dirty="0">
                  <a:solidFill>
                    <a:srgbClr val="000000"/>
                  </a:solidFill>
                  <a:ea typeface="Times New Roman"/>
                  <a:cs typeface="Times New Roman"/>
                </a:rPr>
                <a:t>Food</a:t>
              </a:r>
            </a:p>
            <a:p>
              <a:r>
                <a:rPr lang="en-US" sz="900" dirty="0">
                  <a:solidFill>
                    <a:srgbClr val="000000"/>
                  </a:solidFill>
                  <a:ea typeface="Times New Roman"/>
                  <a:cs typeface="Times New Roman"/>
                </a:rPr>
                <a:t>Food can now be kept fresher and for longer periods of time because of the refrigerator which depends on electricity.  This means people are eating food that is safe and hasn’t spoiled.  </a:t>
              </a:r>
              <a:r>
                <a:rPr lang="en-US" sz="900" dirty="0" smtClean="0">
                  <a:solidFill>
                    <a:srgbClr val="000000"/>
                  </a:solidFill>
                  <a:ea typeface="Times New Roman"/>
                  <a:cs typeface="Times New Roman"/>
                </a:rPr>
                <a:t> We </a:t>
              </a:r>
              <a:r>
                <a:rPr lang="en-US" sz="900" dirty="0">
                  <a:solidFill>
                    <a:srgbClr val="000000"/>
                  </a:solidFill>
                  <a:ea typeface="Times New Roman"/>
                  <a:cs typeface="Times New Roman"/>
                </a:rPr>
                <a:t>have stoves and microwaves to cook on today because of electricity.  That means we can be sure our food is cooked well and we aren’t eating germs.  </a:t>
              </a:r>
            </a:p>
            <a:p>
              <a:r>
                <a:rPr lang="en-US" sz="900" b="1" u="sng" dirty="0">
                  <a:solidFill>
                    <a:srgbClr val="000000"/>
                  </a:solidFill>
                  <a:ea typeface="Times New Roman"/>
                  <a:cs typeface="Times New Roman"/>
                </a:rPr>
                <a:t>Hot and Cold</a:t>
              </a:r>
            </a:p>
            <a:p>
              <a:r>
                <a:rPr lang="en-US" sz="900" dirty="0">
                  <a:solidFill>
                    <a:srgbClr val="000000"/>
                  </a:solidFill>
                  <a:ea typeface="Times New Roman"/>
                  <a:cs typeface="Times New Roman"/>
                </a:rPr>
                <a:t>If you are cold – turn on the heat.  If you are hot – turn on the cooler. Today we are safe from extreme weather conditions and the problems they can cause like over-heating during the summer or freezing in the </a:t>
              </a:r>
              <a:r>
                <a:rPr lang="en-US" sz="900" dirty="0" smtClean="0">
                  <a:solidFill>
                    <a:srgbClr val="000000"/>
                  </a:solidFill>
                  <a:ea typeface="Times New Roman"/>
                  <a:cs typeface="Times New Roman"/>
                </a:rPr>
                <a:t>winter. TV</a:t>
              </a:r>
              <a:r>
                <a:rPr lang="en-US" sz="900" dirty="0">
                  <a:solidFill>
                    <a:srgbClr val="000000"/>
                  </a:solidFill>
                  <a:ea typeface="Times New Roman"/>
                  <a:cs typeface="Times New Roman"/>
                </a:rPr>
                <a:t>, Radio and Other Communication </a:t>
              </a:r>
              <a:r>
                <a:rPr lang="en-US" sz="900" dirty="0" smtClean="0">
                  <a:solidFill>
                    <a:srgbClr val="000000"/>
                  </a:solidFill>
                  <a:ea typeface="Times New Roman"/>
                  <a:cs typeface="Times New Roman"/>
                </a:rPr>
                <a:t>Systems Long </a:t>
              </a:r>
              <a:r>
                <a:rPr lang="en-US" sz="900" dirty="0">
                  <a:solidFill>
                    <a:srgbClr val="000000"/>
                  </a:solidFill>
                  <a:ea typeface="Times New Roman"/>
                  <a:cs typeface="Times New Roman"/>
                </a:rPr>
                <a:t>ago when there was no electricity people couldn’t communicate as quickly as today.  Today if there is a tornado or hurricane or any disaster coming our way we hear about it through TV or Radio.  When we need help we can pick up our phones and call for help.  Imagine if there was no 911!</a:t>
              </a:r>
            </a:p>
            <a:p>
              <a:r>
                <a:rPr lang="en-US" sz="900" b="1" u="sng" dirty="0">
                  <a:solidFill>
                    <a:srgbClr val="000000"/>
                  </a:solidFill>
                  <a:ea typeface="Times New Roman"/>
                  <a:cs typeface="Times New Roman"/>
                </a:rPr>
                <a:t>Education</a:t>
              </a:r>
            </a:p>
            <a:p>
              <a:r>
                <a:rPr lang="en-US" sz="900" dirty="0">
                  <a:solidFill>
                    <a:srgbClr val="000000"/>
                  </a:solidFill>
                  <a:ea typeface="Times New Roman"/>
                  <a:cs typeface="Times New Roman"/>
                </a:rPr>
                <a:t>Everyone has better resources today because of technology.  We have cell phones, tablets and computers.  All of these are part of education and learning about new things.</a:t>
              </a:r>
            </a:p>
            <a:p>
              <a:endParaRPr lang="en-US" sz="900" b="1" dirty="0" smtClean="0">
                <a:solidFill>
                  <a:srgbClr val="000000"/>
                </a:solidFill>
                <a:ea typeface="Times New Roman"/>
                <a:cs typeface="Times New Roman"/>
              </a:endParaRPr>
            </a:p>
            <a:p>
              <a:r>
                <a:rPr lang="en-US" sz="900" dirty="0" smtClean="0">
                  <a:solidFill>
                    <a:srgbClr val="000000"/>
                  </a:solidFill>
                  <a:ea typeface="Times New Roman"/>
                  <a:cs typeface="Times New Roman"/>
                </a:rPr>
                <a:t>Electricity </a:t>
              </a:r>
              <a:r>
                <a:rPr lang="en-US" sz="900" dirty="0">
                  <a:solidFill>
                    <a:srgbClr val="000000"/>
                  </a:solidFill>
                  <a:ea typeface="Times New Roman"/>
                  <a:cs typeface="Times New Roman"/>
                </a:rPr>
                <a:t>has made life better for us all.  It might be fun to camp or go without it for a day but that requires a lot of preparation and isn’t for living all the time.  Without electricity life would be more difficult and a lot less safe!  Electricity has definitely made life </a:t>
              </a:r>
              <a:r>
                <a:rPr lang="en-US" sz="900" dirty="0" smtClean="0">
                  <a:solidFill>
                    <a:srgbClr val="000000"/>
                  </a:solidFill>
                  <a:ea typeface="Times New Roman"/>
                  <a:cs typeface="Times New Roman"/>
                </a:rPr>
                <a:t>better</a:t>
              </a:r>
              <a:r>
                <a:rPr lang="en-US" sz="900" dirty="0">
                  <a:solidFill>
                    <a:srgbClr val="000000"/>
                  </a:solidFill>
                  <a:ea typeface="Times New Roman"/>
                  <a:cs typeface="Times New Roman"/>
                </a:rPr>
                <a:t>.</a:t>
              </a:r>
            </a:p>
          </p:txBody>
        </p:sp>
        <p:sp>
          <p:nvSpPr>
            <p:cNvPr id="8" name="Rectangle 7"/>
            <p:cNvSpPr/>
            <p:nvPr/>
          </p:nvSpPr>
          <p:spPr>
            <a:xfrm>
              <a:off x="1935581" y="6051592"/>
              <a:ext cx="1905000" cy="230832"/>
            </a:xfrm>
            <a:prstGeom prst="rect">
              <a:avLst/>
            </a:prstGeom>
            <a:solidFill>
              <a:schemeClr val="bg2"/>
            </a:solidFill>
            <a:ln w="9525">
              <a:solidFill>
                <a:schemeClr val="tx1"/>
              </a:solidFill>
            </a:ln>
          </p:spPr>
          <p:txBody>
            <a:bodyPr wrap="square">
              <a:spAutoFit/>
            </a:bodyPr>
            <a:lstStyle/>
            <a:p>
              <a:r>
                <a:rPr lang="en-US" sz="900" b="1" i="1" dirty="0" smtClean="0"/>
                <a:t>The writer states a definite opinion.</a:t>
              </a:r>
              <a:endParaRPr lang="en-US" sz="900" i="1" dirty="0"/>
            </a:p>
          </p:txBody>
        </p:sp>
        <p:sp>
          <p:nvSpPr>
            <p:cNvPr id="10" name="Rectangle 9"/>
            <p:cNvSpPr/>
            <p:nvPr/>
          </p:nvSpPr>
          <p:spPr>
            <a:xfrm>
              <a:off x="905989" y="6705600"/>
              <a:ext cx="3818411" cy="230832"/>
            </a:xfrm>
            <a:prstGeom prst="rect">
              <a:avLst/>
            </a:prstGeom>
            <a:solidFill>
              <a:schemeClr val="bg2"/>
            </a:solidFill>
            <a:ln w="9525">
              <a:solidFill>
                <a:schemeClr val="tx1"/>
              </a:solidFill>
            </a:ln>
          </p:spPr>
          <p:txBody>
            <a:bodyPr wrap="square">
              <a:spAutoFit/>
            </a:bodyPr>
            <a:lstStyle/>
            <a:p>
              <a:r>
                <a:rPr lang="en-US" sz="900" b="1" i="1" dirty="0" smtClean="0"/>
                <a:t>The writer stays on topic using headings for transitions throughout.</a:t>
              </a:r>
              <a:endParaRPr lang="en-US" sz="900" i="1" dirty="0"/>
            </a:p>
          </p:txBody>
        </p:sp>
        <p:sp>
          <p:nvSpPr>
            <p:cNvPr id="11" name="Rectangle 10"/>
            <p:cNvSpPr/>
            <p:nvPr/>
          </p:nvSpPr>
          <p:spPr>
            <a:xfrm>
              <a:off x="2815194" y="7653248"/>
              <a:ext cx="4035287" cy="230832"/>
            </a:xfrm>
            <a:prstGeom prst="rect">
              <a:avLst/>
            </a:prstGeom>
            <a:solidFill>
              <a:schemeClr val="bg2"/>
            </a:solidFill>
            <a:ln w="9525">
              <a:solidFill>
                <a:schemeClr val="tx1"/>
              </a:solidFill>
            </a:ln>
          </p:spPr>
          <p:txBody>
            <a:bodyPr wrap="square">
              <a:spAutoFit/>
            </a:bodyPr>
            <a:lstStyle/>
            <a:p>
              <a:r>
                <a:rPr lang="en-US" sz="900" b="1" i="1" dirty="0" smtClean="0"/>
                <a:t>The writer provides evidence from the passages read to support the opinion.</a:t>
              </a:r>
              <a:endParaRPr lang="en-US" sz="900" i="1" dirty="0"/>
            </a:p>
          </p:txBody>
        </p:sp>
        <p:sp>
          <p:nvSpPr>
            <p:cNvPr id="12" name="Rectangle 11"/>
            <p:cNvSpPr/>
            <p:nvPr/>
          </p:nvSpPr>
          <p:spPr>
            <a:xfrm>
              <a:off x="1676400" y="8763000"/>
              <a:ext cx="5039139" cy="230832"/>
            </a:xfrm>
            <a:prstGeom prst="rect">
              <a:avLst/>
            </a:prstGeom>
            <a:solidFill>
              <a:schemeClr val="bg2"/>
            </a:solidFill>
            <a:ln w="9525">
              <a:solidFill>
                <a:schemeClr val="tx1"/>
              </a:solidFill>
            </a:ln>
          </p:spPr>
          <p:txBody>
            <a:bodyPr wrap="square">
              <a:spAutoFit/>
            </a:bodyPr>
            <a:lstStyle/>
            <a:p>
              <a:r>
                <a:rPr lang="en-US" sz="900" b="1" i="1" dirty="0" smtClean="0"/>
                <a:t>The writer expresses ideas, using precise language from the passages to elaborate ideas.</a:t>
              </a:r>
              <a:endParaRPr lang="en-US" sz="900" i="1" dirty="0"/>
            </a:p>
          </p:txBody>
        </p:sp>
        <p:sp>
          <p:nvSpPr>
            <p:cNvPr id="14" name="Rectangle 13"/>
            <p:cNvSpPr/>
            <p:nvPr/>
          </p:nvSpPr>
          <p:spPr>
            <a:xfrm>
              <a:off x="3383345" y="9360832"/>
              <a:ext cx="2819399" cy="230832"/>
            </a:xfrm>
            <a:prstGeom prst="rect">
              <a:avLst/>
            </a:prstGeom>
            <a:solidFill>
              <a:schemeClr val="bg2"/>
            </a:solidFill>
            <a:ln w="9525">
              <a:solidFill>
                <a:schemeClr val="tx1"/>
              </a:solidFill>
            </a:ln>
          </p:spPr>
          <p:txBody>
            <a:bodyPr wrap="square">
              <a:spAutoFit/>
            </a:bodyPr>
            <a:lstStyle/>
            <a:p>
              <a:r>
                <a:rPr lang="en-US" sz="900" b="1" i="1" dirty="0" smtClean="0"/>
                <a:t>The writer concludes the opinion piece.</a:t>
              </a:r>
              <a:endParaRPr lang="en-US" sz="900" i="1" dirty="0"/>
            </a:p>
          </p:txBody>
        </p:sp>
        <p:sp>
          <p:nvSpPr>
            <p:cNvPr id="15" name="Rectangle 14"/>
            <p:cNvSpPr/>
            <p:nvPr/>
          </p:nvSpPr>
          <p:spPr>
            <a:xfrm>
              <a:off x="369277" y="9360832"/>
              <a:ext cx="2819399" cy="230832"/>
            </a:xfrm>
            <a:prstGeom prst="rect">
              <a:avLst/>
            </a:prstGeom>
            <a:solidFill>
              <a:schemeClr val="bg2"/>
            </a:solidFill>
            <a:ln w="9525">
              <a:solidFill>
                <a:schemeClr val="tx1"/>
              </a:solidFill>
            </a:ln>
          </p:spPr>
          <p:txBody>
            <a:bodyPr wrap="square">
              <a:spAutoFit/>
            </a:bodyPr>
            <a:lstStyle/>
            <a:p>
              <a:r>
                <a:rPr lang="en-US" sz="900" b="1" i="1" dirty="0" smtClean="0"/>
                <a:t>The writer uses correct punctuation and spelling.</a:t>
              </a:r>
              <a:endParaRPr lang="en-US" sz="900" i="1" dirty="0"/>
            </a:p>
          </p:txBody>
        </p:sp>
      </p:grpSp>
      <p:sp>
        <p:nvSpPr>
          <p:cNvPr id="13" name="TextBox 12"/>
          <p:cNvSpPr txBox="1"/>
          <p:nvPr/>
        </p:nvSpPr>
        <p:spPr>
          <a:xfrm rot="19086404">
            <a:off x="-26947" y="4321477"/>
            <a:ext cx="8072677" cy="1107996"/>
          </a:xfrm>
          <a:prstGeom prst="rect">
            <a:avLst/>
          </a:prstGeom>
          <a:noFill/>
        </p:spPr>
        <p:txBody>
          <a:bodyPr wrap="square" rtlCol="0">
            <a:spAutoFit/>
          </a:bodyPr>
          <a:lstStyle/>
          <a:p>
            <a:r>
              <a:rPr lang="en-US" sz="6600" dirty="0" smtClean="0">
                <a:solidFill>
                  <a:schemeClr val="bg1">
                    <a:lumMod val="50000"/>
                    <a:alpha val="50000"/>
                  </a:schemeClr>
                </a:solidFill>
              </a:rPr>
              <a:t>NOT TRANSLATED YET</a:t>
            </a:r>
            <a:endParaRPr lang="en-US" sz="6600" dirty="0">
              <a:solidFill>
                <a:schemeClr val="bg1">
                  <a:lumMod val="50000"/>
                  <a:alpha val="50000"/>
                </a:schemeClr>
              </a:solidFill>
            </a:endParaRPr>
          </a:p>
        </p:txBody>
      </p:sp>
    </p:spTree>
    <p:extLst>
      <p:ext uri="{BB962C8B-B14F-4D97-AF65-F5344CB8AC3E}">
        <p14:creationId xmlns:p14="http://schemas.microsoft.com/office/powerpoint/2010/main" val="26296999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graphicFrame>
        <p:nvGraphicFramePr>
          <p:cNvPr id="116" name="Shape 116"/>
          <p:cNvGraphicFramePr/>
          <p:nvPr/>
        </p:nvGraphicFramePr>
        <p:xfrm>
          <a:off x="123818" y="405111"/>
          <a:ext cx="7513325" cy="9212081"/>
        </p:xfrm>
        <a:graphic>
          <a:graphicData uri="http://schemas.openxmlformats.org/drawingml/2006/table">
            <a:tbl>
              <a:tblPr>
                <a:noFill/>
              </a:tblPr>
              <a:tblGrid>
                <a:gridCol w="677850"/>
                <a:gridCol w="1212950"/>
                <a:gridCol w="1563150"/>
                <a:gridCol w="1465150"/>
                <a:gridCol w="1310925"/>
                <a:gridCol w="1283300"/>
              </a:tblGrid>
              <a:tr h="389125">
                <a:tc rowSpan="2">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Score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A5A5A5"/>
                    </a:solidFill>
                  </a:tcPr>
                </a:tc>
                <a:tc gridSpan="2">
                  <a:txBody>
                    <a:bodyPr/>
                    <a:lstStyle/>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Statement of Purpose/Focus and Organization</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8CB3E3"/>
                    </a:solidFill>
                  </a:tcPr>
                </a:tc>
                <a:tc hMerge="1">
                  <a:txBody>
                    <a:bodyPr/>
                    <a:lstStyle/>
                    <a:p>
                      <a:endParaRPr lang="en-US"/>
                    </a:p>
                  </a:txBody>
                  <a:tcPr/>
                </a:tc>
                <a:tc gridSpan="2">
                  <a:txBody>
                    <a:bodyPr/>
                    <a:lstStyle/>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Development: Language and Elaboration of Evidence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C2D59B"/>
                    </a:solidFill>
                  </a:tcPr>
                </a:tc>
                <a:tc hMerge="1">
                  <a:txBody>
                    <a:bodyPr/>
                    <a:lstStyle/>
                    <a:p>
                      <a:endParaRPr lang="en-US"/>
                    </a:p>
                  </a:txBody>
                  <a:tcPr/>
                </a:tc>
                <a:tc rowSpan="2">
                  <a:txBody>
                    <a:bodyPr/>
                    <a:lstStyle/>
                    <a:p>
                      <a:pPr marL="0" marR="0" lvl="0" indent="0" algn="ctr" rtl="0">
                        <a:lnSpc>
                          <a:spcPct val="115000"/>
                        </a:lnSpc>
                        <a:spcBef>
                          <a:spcPts val="0"/>
                        </a:spcBef>
                        <a:spcAft>
                          <a:spcPts val="0"/>
                        </a:spcAft>
                        <a:buSzPct val="25000"/>
                        <a:buNone/>
                      </a:pPr>
                      <a:r>
                        <a:rPr lang="en-US" sz="1300" b="1" u="none" strike="noStrike" cap="none" baseline="0">
                          <a:solidFill>
                            <a:srgbClr val="000000"/>
                          </a:solidFill>
                          <a:latin typeface="Calibri"/>
                          <a:ea typeface="Calibri"/>
                          <a:cs typeface="Calibri"/>
                          <a:sym typeface="Calibri"/>
                        </a:rPr>
                        <a:t>Conventions</a:t>
                      </a:r>
                    </a:p>
                    <a:p>
                      <a:pPr lvl="0" algn="ctr" rtl="0">
                        <a:lnSpc>
                          <a:spcPct val="115000"/>
                        </a:lnSpc>
                        <a:spcBef>
                          <a:spcPts val="0"/>
                        </a:spcBef>
                        <a:buSzPct val="25000"/>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Conventions:</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-L.3.2</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-L.4.2, L.4.3b</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-L.5.2</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FAC090"/>
                    </a:solidFill>
                  </a:tcPr>
                </a:tc>
              </a:tr>
              <a:tr h="462675">
                <a:tc vMerge="1">
                  <a:txBody>
                    <a:bodyPr/>
                    <a:lstStyle/>
                    <a:p>
                      <a:endParaRPr lang="en-US"/>
                    </a:p>
                  </a:txBody>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Statement of Purpose/Focus</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Text Types &amp; Purposes:</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-W.3.1a-c</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-W.4.1a-c</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-W.5.1a-c</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AE5F1"/>
                    </a:solidFill>
                  </a:tcPr>
                </a:tc>
                <a:tc>
                  <a:txBody>
                    <a:bodyPr/>
                    <a:lstStyle/>
                    <a:p>
                      <a:pPr marL="0" marR="0" lvl="0" indent="0" algn="ctr" rtl="0">
                        <a:spcBef>
                          <a:spcPts val="0"/>
                        </a:spcBef>
                        <a:buSzPct val="25000"/>
                        <a:buNone/>
                      </a:pPr>
                      <a:r>
                        <a:rPr lang="en-US" sz="1200" b="1" u="none" strike="noStrike" cap="none" baseline="0">
                          <a:latin typeface="Calibri"/>
                          <a:ea typeface="Calibri"/>
                          <a:cs typeface="Calibri"/>
                          <a:sym typeface="Calibri"/>
                        </a:rPr>
                        <a:t>Organization</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spcBef>
                          <a:spcPts val="0"/>
                        </a:spcBef>
                        <a:buClr>
                          <a:schemeClr val="dk1"/>
                        </a:buClr>
                        <a:buSzPct val="25000"/>
                        <a:buFont typeface="Arial"/>
                        <a:buNone/>
                      </a:pPr>
                      <a:r>
                        <a:rPr lang="en-US" sz="600" b="1">
                          <a:solidFill>
                            <a:schemeClr val="dk1"/>
                          </a:solidFill>
                          <a:latin typeface="Calibri"/>
                          <a:ea typeface="Calibri"/>
                          <a:cs typeface="Calibri"/>
                          <a:sym typeface="Calibri"/>
                        </a:rPr>
                        <a:t>Text Types &amp; Purposes:</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-W.3.1c-d</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-W.4.1c-d</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-W.5.1c-d</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AE5F1"/>
                    </a:solidFill>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Elaboration of Evidence</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Research to Build and Present Knowledge:</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-W.3.7-8</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-W.4.7-9</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-W.5.7-9</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6E3BC"/>
                    </a:solidFill>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Language and Vocabulary</a:t>
                      </a:r>
                    </a:p>
                    <a:p>
                      <a:pPr lvl="0" algn="ctr" rtl="0">
                        <a:lnSpc>
                          <a:spcPct val="115000"/>
                        </a:lnSpc>
                        <a:spcBef>
                          <a:spcPts val="0"/>
                        </a:spcBef>
                        <a:buSzPct val="25000"/>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Conventions &amp; Vocab.  Acquisition: </a:t>
                      </a: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-L.3.1b-i, L.3.3a &amp; L.3.6</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-L.4.1, L.4.3a, &amp; L.4.6</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-L.5.1b-e, L.5.3a &amp; L.5.6</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6E3BC"/>
                    </a:solidFill>
                  </a:tcPr>
                </a:tc>
                <a:tc vMerge="1">
                  <a:txBody>
                    <a:bodyPr/>
                    <a:lstStyle/>
                    <a:p>
                      <a:endParaRPr lang="en-US"/>
                    </a:p>
                  </a:txBody>
                  <a:tcPr/>
                </a:tc>
              </a:tr>
              <a:tr h="183132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4</a:t>
                      </a:r>
                    </a:p>
                    <a:p>
                      <a:pPr marL="0" marR="0" lvl="0" indent="0" algn="ctr" rtl="0">
                        <a:lnSpc>
                          <a:spcPct val="115000"/>
                        </a:lnSpc>
                        <a:spcBef>
                          <a:spcPts val="0"/>
                        </a:spcBef>
                        <a:spcAft>
                          <a:spcPts val="0"/>
                        </a:spcAft>
                        <a:buSzPct val="25000"/>
                        <a:buNone/>
                      </a:pPr>
                      <a:r>
                        <a:rPr lang="en-US" sz="900" b="1" u="none" strike="noStrike" cap="none" baseline="0">
                          <a:solidFill>
                            <a:srgbClr val="000000"/>
                          </a:solidFill>
                          <a:latin typeface="Calibri"/>
                          <a:ea typeface="Calibri"/>
                          <a:cs typeface="Calibri"/>
                          <a:sym typeface="Calibri"/>
                        </a:rPr>
                        <a:t>Exemplary</a:t>
                      </a:r>
                    </a:p>
                    <a:p>
                      <a:pPr marL="0" marR="0" lvl="0" indent="0" algn="ctr" rtl="0">
                        <a:lnSpc>
                          <a:spcPct val="115000"/>
                        </a:lnSpc>
                        <a:spcBef>
                          <a:spcPts val="0"/>
                        </a:spcBef>
                        <a:spcAft>
                          <a:spcPts val="0"/>
                        </a:spcAft>
                        <a:buSzPct val="25000"/>
                        <a:buNone/>
                      </a:pPr>
                      <a:r>
                        <a:rPr lang="en-US" sz="900" b="1">
                          <a:latin typeface="Calibri"/>
                          <a:ea typeface="Calibri"/>
                          <a:cs typeface="Calibri"/>
                          <a:sym typeface="Calibri"/>
                        </a:rPr>
                        <a:t>(E)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u="none" strike="noStrike" cap="none" baseline="0">
                          <a:solidFill>
                            <a:schemeClr val="dk1"/>
                          </a:solidFill>
                          <a:latin typeface="Calibri"/>
                          <a:ea typeface="Calibri"/>
                          <a:cs typeface="Calibri"/>
                          <a:sym typeface="Calibri"/>
                        </a:rPr>
                        <a:t>The response is fully sustained and consistently and purposefully focused: </a:t>
                      </a:r>
                    </a:p>
                    <a:p>
                      <a:pPr marL="119063" marR="0" lvl="0" indent="-119063" algn="l" rtl="0">
                        <a:spcBef>
                          <a:spcPts val="0"/>
                        </a:spcBef>
                        <a:buClr>
                          <a:schemeClr val="dk1"/>
                        </a:buClr>
                        <a:buSzPct val="100000"/>
                        <a:buFont typeface="Arial"/>
                        <a:buChar char="•"/>
                      </a:pPr>
                      <a:r>
                        <a:rPr lang="en-US" sz="900" u="none" strike="noStrike" cap="none" baseline="0">
                          <a:solidFill>
                            <a:schemeClr val="dk1"/>
                          </a:solidFill>
                          <a:latin typeface="Calibri"/>
                          <a:ea typeface="Calibri"/>
                          <a:cs typeface="Calibri"/>
                          <a:sym typeface="Calibri"/>
                        </a:rPr>
                        <a:t>opinion is clearly stated, focused, and strongly maintained </a:t>
                      </a:r>
                    </a:p>
                    <a:p>
                      <a:pPr marL="119063" marR="0" lvl="0" indent="-119063" algn="l" rtl="0">
                        <a:spcBef>
                          <a:spcPts val="0"/>
                        </a:spcBef>
                        <a:buClr>
                          <a:schemeClr val="dk1"/>
                        </a:buClr>
                        <a:buSzPct val="100000"/>
                        <a:buFont typeface="Arial"/>
                        <a:buChar char="•"/>
                      </a:pPr>
                      <a:r>
                        <a:rPr lang="en-US" sz="900" u="none" strike="noStrike" cap="none" baseline="0">
                          <a:solidFill>
                            <a:schemeClr val="dk1"/>
                          </a:solidFill>
                          <a:latin typeface="Calibri"/>
                          <a:ea typeface="Calibri"/>
                          <a:cs typeface="Calibri"/>
                          <a:sym typeface="Calibri"/>
                        </a:rPr>
                        <a:t>opinion is communicated clearly within the context </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has a clear and effective organizational structure creating unity and completeness: </a:t>
                      </a:r>
                    </a:p>
                    <a:p>
                      <a:pPr marL="119063" marR="0" lvl="0" indent="-119063"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effective, consistent use of a variety of transitional strategies </a:t>
                      </a:r>
                    </a:p>
                    <a:p>
                      <a:pPr marL="119063" marR="0" lvl="0" indent="-119063"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logical progression of ideas from beginning to end </a:t>
                      </a:r>
                    </a:p>
                    <a:p>
                      <a:pPr marL="119063" marR="0" lvl="0" indent="-119063"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effective introduction and conclusion for audience and purpose</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provides thorough and convincing support/evidence for the writer’s opinion that includes the effective use of sources, facts, and details: </a:t>
                      </a:r>
                    </a:p>
                    <a:p>
                      <a:pPr marL="117475" marR="0" lvl="0" indent="-111125" algn="l" rtl="0">
                        <a:spcBef>
                          <a:spcPts val="0"/>
                        </a:spcBef>
                        <a:buClr>
                          <a:srgbClr val="000000"/>
                        </a:buClr>
                        <a:buSzPct val="100000"/>
                        <a:buFont typeface="Arial"/>
                        <a:buChar char="•"/>
                      </a:pPr>
                      <a:r>
                        <a:rPr lang="en-US" sz="800" b="0" i="0" u="none" strike="noStrike" cap="none" baseline="0">
                          <a:solidFill>
                            <a:srgbClr val="000000"/>
                          </a:solidFill>
                          <a:latin typeface="Calibri"/>
                          <a:ea typeface="Calibri"/>
                          <a:cs typeface="Calibri"/>
                          <a:sym typeface="Calibri"/>
                        </a:rPr>
                        <a:t>use of evidence from sources is smoothly integrated, comprehensive, and relevant </a:t>
                      </a:r>
                    </a:p>
                    <a:p>
                      <a:pPr marL="117475" marR="0" lvl="0" indent="-111125" algn="l" rtl="0">
                        <a:spcBef>
                          <a:spcPts val="0"/>
                        </a:spcBef>
                        <a:buClr>
                          <a:srgbClr val="000000"/>
                        </a:buClr>
                        <a:buSzPct val="100000"/>
                        <a:buFont typeface="Arial"/>
                        <a:buChar char="•"/>
                      </a:pPr>
                      <a:r>
                        <a:rPr lang="en-US" sz="800" b="0" i="0" u="none" strike="noStrike" cap="none" baseline="0">
                          <a:solidFill>
                            <a:srgbClr val="000000"/>
                          </a:solidFill>
                          <a:latin typeface="Calibri"/>
                          <a:ea typeface="Calibri"/>
                          <a:cs typeface="Calibri"/>
                          <a:sym typeface="Calibri"/>
                        </a:rPr>
                        <a:t>effective use of a variety of elaborative techniques</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clearly and effectively expresses ideas, using precise language: </a:t>
                      </a:r>
                    </a:p>
                    <a:p>
                      <a:pPr marL="117475" marR="0" lvl="0" indent="-117475" algn="l" rtl="0">
                        <a:spcBef>
                          <a:spcPts val="0"/>
                        </a:spcBef>
                        <a:buClr>
                          <a:srgbClr val="000000"/>
                        </a:buClr>
                        <a:buSzPct val="100000"/>
                        <a:buFont typeface="Arial"/>
                        <a:buChar char="•"/>
                      </a:pPr>
                      <a:r>
                        <a:rPr lang="en-US" sz="1000" b="0" i="0" u="none" strike="noStrike" cap="none" baseline="0">
                          <a:solidFill>
                            <a:srgbClr val="000000"/>
                          </a:solidFill>
                          <a:latin typeface="Calibri"/>
                          <a:ea typeface="Calibri"/>
                          <a:cs typeface="Calibri"/>
                          <a:sym typeface="Calibri"/>
                        </a:rPr>
                        <a:t>use of academic and domain-specific vocabulary is clearly appropriate for the audience and purpose</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Clr>
                          <a:srgbClr val="000000"/>
                        </a:buClr>
                        <a:buSzPct val="25000"/>
                        <a:buFont typeface="Arial"/>
                        <a:buNone/>
                      </a:pPr>
                      <a:r>
                        <a:rPr lang="en-US" sz="1000" b="0" i="0" u="none" strike="noStrike" cap="none" baseline="0">
                          <a:solidFill>
                            <a:srgbClr val="000000"/>
                          </a:solidFill>
                          <a:latin typeface="Calibri"/>
                          <a:ea typeface="Calibri"/>
                          <a:cs typeface="Calibri"/>
                          <a:sym typeface="Calibri"/>
                        </a:rPr>
                        <a:t>The response demonstrates a strong command of conventions: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few, if any, errors in usage and sentence formation e</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effective and consistent use of punctuation, capitalization, and spelling</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86212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3</a:t>
                      </a:r>
                    </a:p>
                    <a:p>
                      <a:pPr marL="0" marR="0" lvl="0" indent="0" algn="ctr" rtl="0">
                        <a:lnSpc>
                          <a:spcPct val="115000"/>
                        </a:lnSpc>
                        <a:spcBef>
                          <a:spcPts val="0"/>
                        </a:spcBef>
                        <a:spcAft>
                          <a:spcPts val="0"/>
                        </a:spcAft>
                        <a:buSzPct val="25000"/>
                        <a:buNone/>
                      </a:pPr>
                      <a:r>
                        <a:rPr lang="en-US" sz="1000" b="1" u="none" strike="noStrike" cap="none" baseline="0">
                          <a:solidFill>
                            <a:srgbClr val="000000"/>
                          </a:solidFill>
                          <a:latin typeface="Calibri"/>
                          <a:ea typeface="Calibri"/>
                          <a:cs typeface="Calibri"/>
                          <a:sym typeface="Calibri"/>
                        </a:rPr>
                        <a:t>Proficient</a:t>
                      </a:r>
                    </a:p>
                    <a:p>
                      <a:pPr marL="0" marR="0" lvl="0" indent="0" algn="ctr" rtl="0">
                        <a:lnSpc>
                          <a:spcPct val="115000"/>
                        </a:lnSpc>
                        <a:spcBef>
                          <a:spcPts val="0"/>
                        </a:spcBef>
                        <a:spcAft>
                          <a:spcPts val="0"/>
                        </a:spcAft>
                        <a:buSzPct val="25000"/>
                        <a:buNone/>
                      </a:pPr>
                      <a:r>
                        <a:rPr lang="en-US" sz="1000" b="1">
                          <a:latin typeface="Calibri"/>
                          <a:ea typeface="Calibri"/>
                          <a:cs typeface="Calibri"/>
                          <a:sym typeface="Calibri"/>
                        </a:rPr>
                        <a:t>(M)</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u="none" strike="noStrike" cap="none" baseline="0">
                          <a:solidFill>
                            <a:schemeClr val="dk1"/>
                          </a:solidFill>
                          <a:latin typeface="Calibri"/>
                          <a:ea typeface="Calibri"/>
                          <a:cs typeface="Calibri"/>
                          <a:sym typeface="Calibri"/>
                        </a:rPr>
                        <a:t>The response is adequately sustained and generally focused: </a:t>
                      </a:r>
                    </a:p>
                    <a:p>
                      <a:pPr marL="119063" marR="0" lvl="0" indent="-119063" algn="l" rtl="0">
                        <a:spcBef>
                          <a:spcPts val="0"/>
                        </a:spcBef>
                        <a:buClr>
                          <a:schemeClr val="dk1"/>
                        </a:buClr>
                        <a:buSzPct val="100000"/>
                        <a:buFont typeface="Arial"/>
                        <a:buChar char="•"/>
                      </a:pPr>
                      <a:r>
                        <a:rPr lang="en-US" sz="900" u="none" strike="noStrike" cap="none" baseline="0">
                          <a:solidFill>
                            <a:schemeClr val="dk1"/>
                          </a:solidFill>
                          <a:latin typeface="Calibri"/>
                          <a:ea typeface="Calibri"/>
                          <a:cs typeface="Calibri"/>
                          <a:sym typeface="Calibri"/>
                        </a:rPr>
                        <a:t>opinion is clear and for the most part maintained, though some loosely related material may be present </a:t>
                      </a:r>
                    </a:p>
                    <a:p>
                      <a:pPr marL="119063" marR="0" lvl="0" indent="-119063" algn="l" rtl="0">
                        <a:spcBef>
                          <a:spcPts val="0"/>
                        </a:spcBef>
                        <a:buClr>
                          <a:schemeClr val="dk1"/>
                        </a:buClr>
                        <a:buSzPct val="100000"/>
                        <a:buFont typeface="Arial"/>
                        <a:buChar char="•"/>
                      </a:pPr>
                      <a:r>
                        <a:rPr lang="en-US" sz="900" u="none" strike="noStrike" cap="none" baseline="0">
                          <a:solidFill>
                            <a:schemeClr val="dk1"/>
                          </a:solidFill>
                          <a:latin typeface="Calibri"/>
                          <a:ea typeface="Calibri"/>
                          <a:cs typeface="Calibri"/>
                          <a:sym typeface="Calibri"/>
                        </a:rPr>
                        <a:t>context provided for the claim is adequate </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has an recognizable organizational structure, though there may be minor flaws and some ideas may be loosely connected: </a:t>
                      </a:r>
                    </a:p>
                    <a:p>
                      <a:pPr marL="119063" marR="0" lvl="0" indent="-119063"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adequate use of transitional strategies with some variety</a:t>
                      </a:r>
                    </a:p>
                    <a:p>
                      <a:pPr marL="119063" marR="0" lvl="0" indent="-119063"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 adequate progression of ideas from beginning to end</a:t>
                      </a:r>
                    </a:p>
                    <a:p>
                      <a:pPr marL="119063" marR="0" lvl="0" indent="-119063"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 adequate introduction and conclusion</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provides adequate support/evidence for the writer’s opinion that includes the use of sources, facts, and details: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some evidence from sources is integrated, though citations may be general or imprecise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adequate use of some elaborative techniques</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adequately expresses ideas, employing a mix of precise with more general language: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use of domain-specific vocabulary is generally appropriate for the audience and purpose</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demonstrates an adequate command of conventions: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some errors in usage and sentence formation are present, but no systematic pattern of errors is displayed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adequate use of punctuation, capitalization, and spelling</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88912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2</a:t>
                      </a:r>
                    </a:p>
                    <a:p>
                      <a:pPr marL="0" marR="0" lvl="0" indent="0" algn="ctr" rtl="0">
                        <a:lnSpc>
                          <a:spcPct val="115000"/>
                        </a:lnSpc>
                        <a:spcBef>
                          <a:spcPts val="0"/>
                        </a:spcBef>
                        <a:spcAft>
                          <a:spcPts val="0"/>
                        </a:spcAft>
                        <a:buSzPct val="25000"/>
                        <a:buNone/>
                      </a:pPr>
                      <a:r>
                        <a:rPr lang="en-US" sz="900" b="1" u="none" strike="noStrike" cap="none" baseline="0">
                          <a:solidFill>
                            <a:srgbClr val="000000"/>
                          </a:solidFill>
                          <a:latin typeface="Calibri"/>
                          <a:ea typeface="Calibri"/>
                          <a:cs typeface="Calibri"/>
                          <a:sym typeface="Calibri"/>
                        </a:rPr>
                        <a:t>Developing</a:t>
                      </a:r>
                    </a:p>
                    <a:p>
                      <a:pPr marL="0" marR="0" lvl="0" indent="0" algn="ctr" rtl="0">
                        <a:lnSpc>
                          <a:spcPct val="115000"/>
                        </a:lnSpc>
                        <a:spcBef>
                          <a:spcPts val="0"/>
                        </a:spcBef>
                        <a:spcAft>
                          <a:spcPts val="0"/>
                        </a:spcAft>
                        <a:buSzPct val="25000"/>
                        <a:buNone/>
                      </a:pPr>
                      <a:r>
                        <a:rPr lang="en-US" sz="900" b="1">
                          <a:latin typeface="Calibri"/>
                          <a:ea typeface="Calibri"/>
                          <a:cs typeface="Calibri"/>
                          <a:sym typeface="Calibri"/>
                        </a:rPr>
                        <a:t>(NM)</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u="none" strike="noStrike" cap="none" baseline="0">
                          <a:solidFill>
                            <a:schemeClr val="dk1"/>
                          </a:solidFill>
                          <a:latin typeface="Calibri"/>
                          <a:ea typeface="Calibri"/>
                          <a:cs typeface="Calibri"/>
                          <a:sym typeface="Calibri"/>
                        </a:rPr>
                        <a:t>The response is somewhat sustained with some extraneous material or a minor drift in focus: </a:t>
                      </a:r>
                    </a:p>
                    <a:p>
                      <a:pPr marL="119063" marR="0" lvl="0" indent="-119063" algn="l" rtl="0">
                        <a:spcBef>
                          <a:spcPts val="0"/>
                        </a:spcBef>
                        <a:buClr>
                          <a:schemeClr val="dk1"/>
                        </a:buClr>
                        <a:buSzPct val="100000"/>
                        <a:buFont typeface="Arial"/>
                        <a:buChar char="•"/>
                      </a:pPr>
                      <a:r>
                        <a:rPr lang="en-US" sz="900" u="none" strike="noStrike" cap="none" baseline="0">
                          <a:solidFill>
                            <a:schemeClr val="dk1"/>
                          </a:solidFill>
                          <a:latin typeface="Calibri"/>
                          <a:ea typeface="Calibri"/>
                          <a:cs typeface="Calibri"/>
                          <a:sym typeface="Calibri"/>
                        </a:rPr>
                        <a:t>may be clearly focused on the opinion but is insufficiently sustained </a:t>
                      </a:r>
                    </a:p>
                    <a:p>
                      <a:pPr marL="119063" marR="0" lvl="0" indent="-119063" algn="l" rtl="0">
                        <a:spcBef>
                          <a:spcPts val="0"/>
                        </a:spcBef>
                        <a:buClr>
                          <a:schemeClr val="dk1"/>
                        </a:buClr>
                        <a:buSzPct val="100000"/>
                        <a:buFont typeface="Arial"/>
                        <a:buChar char="•"/>
                      </a:pPr>
                      <a:r>
                        <a:rPr lang="en-US" sz="900" u="none" strike="noStrike" cap="none" baseline="0">
                          <a:solidFill>
                            <a:schemeClr val="dk1"/>
                          </a:solidFill>
                          <a:latin typeface="Calibri"/>
                          <a:ea typeface="Calibri"/>
                          <a:cs typeface="Calibri"/>
                          <a:sym typeface="Calibri"/>
                        </a:rPr>
                        <a:t>opinion on the issue may be unclear and unfocused </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has an inconsistent organizational structure, and flaws are evident: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inconsistent use of transitional strategies with little variety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uneven progression of ideas from beginning to end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conclusion and introduction, if present, are weak</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provides uneven, cursory support/evidence for the writer’s opinion that includes partial or uneven use of sources, facts, and details: </a:t>
                      </a:r>
                    </a:p>
                    <a:p>
                      <a:pPr marL="117475" marR="0" lvl="0" indent="-111125" algn="l" rtl="0">
                        <a:spcBef>
                          <a:spcPts val="0"/>
                        </a:spcBef>
                        <a:buClr>
                          <a:srgbClr val="000000"/>
                        </a:buClr>
                        <a:buSzPct val="100000"/>
                        <a:buFont typeface="Arial"/>
                        <a:buChar char="•"/>
                      </a:pPr>
                      <a:r>
                        <a:rPr lang="en-US" sz="800" b="0" i="0" u="none" strike="noStrike" cap="none" baseline="0">
                          <a:solidFill>
                            <a:srgbClr val="000000"/>
                          </a:solidFill>
                          <a:latin typeface="Calibri"/>
                          <a:ea typeface="Calibri"/>
                          <a:cs typeface="Calibri"/>
                          <a:sym typeface="Calibri"/>
                        </a:rPr>
                        <a:t>evidence from sources is weakly integrated, and citations, if present, are uneven </a:t>
                      </a:r>
                    </a:p>
                    <a:p>
                      <a:pPr marL="117475" marR="0" lvl="0" indent="-111125" algn="l" rtl="0">
                        <a:spcBef>
                          <a:spcPts val="0"/>
                        </a:spcBef>
                        <a:buClr>
                          <a:srgbClr val="000000"/>
                        </a:buClr>
                        <a:buSzPct val="100000"/>
                        <a:buFont typeface="Arial"/>
                        <a:buChar char="•"/>
                      </a:pPr>
                      <a:r>
                        <a:rPr lang="en-US" sz="800" b="0" i="0" u="none" strike="noStrike" cap="none" baseline="0">
                          <a:solidFill>
                            <a:srgbClr val="000000"/>
                          </a:solidFill>
                          <a:latin typeface="Calibri"/>
                          <a:ea typeface="Calibri"/>
                          <a:cs typeface="Calibri"/>
                          <a:sym typeface="Calibri"/>
                        </a:rPr>
                        <a:t>weak or uneven use of elaborative techniques</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Clr>
                          <a:srgbClr val="000000"/>
                        </a:buClr>
                        <a:buSzPct val="25000"/>
                        <a:buFont typeface="Arial"/>
                        <a:buNone/>
                      </a:pPr>
                      <a:r>
                        <a:rPr lang="en-US" sz="1000" b="0" i="0" u="none" strike="noStrike" cap="none" baseline="0">
                          <a:solidFill>
                            <a:srgbClr val="000000"/>
                          </a:solidFill>
                          <a:latin typeface="Calibri"/>
                          <a:ea typeface="Calibri"/>
                          <a:cs typeface="Calibri"/>
                          <a:sym typeface="Calibri"/>
                        </a:rPr>
                        <a:t>The response expresses ideas unevenly, using simplistic language: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use of domain-specific vocabulary that may at times be inappropriate for the audience and purpose</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expresses ideas unevenly, using simplistic language: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use of domain-specific vocabulary that may at times be inappropriate for the audience and purpose</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599600">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1</a:t>
                      </a:r>
                    </a:p>
                    <a:p>
                      <a:pPr marL="0" marR="0" lvl="0" indent="0" algn="ctr" rtl="0">
                        <a:lnSpc>
                          <a:spcPct val="115000"/>
                        </a:lnSpc>
                        <a:spcBef>
                          <a:spcPts val="0"/>
                        </a:spcBef>
                        <a:spcAft>
                          <a:spcPts val="0"/>
                        </a:spcAft>
                        <a:buSzPct val="25000"/>
                        <a:buNone/>
                      </a:pPr>
                      <a:r>
                        <a:rPr lang="en-US" sz="1000" b="1" u="none" strike="noStrike" cap="none" baseline="0">
                          <a:solidFill>
                            <a:srgbClr val="000000"/>
                          </a:solidFill>
                          <a:latin typeface="Calibri"/>
                          <a:ea typeface="Calibri"/>
                          <a:cs typeface="Calibri"/>
                          <a:sym typeface="Calibri"/>
                        </a:rPr>
                        <a:t>Merging</a:t>
                      </a:r>
                    </a:p>
                    <a:p>
                      <a:pPr marL="0" marR="0" lvl="0" indent="0" algn="ctr" rtl="0">
                        <a:lnSpc>
                          <a:spcPct val="115000"/>
                        </a:lnSpc>
                        <a:spcBef>
                          <a:spcPts val="0"/>
                        </a:spcBef>
                        <a:spcAft>
                          <a:spcPts val="0"/>
                        </a:spcAft>
                        <a:buSzPct val="25000"/>
                        <a:buNone/>
                      </a:pPr>
                      <a:r>
                        <a:rPr lang="en-US" sz="1000" b="1">
                          <a:latin typeface="Calibri"/>
                          <a:ea typeface="Calibri"/>
                          <a:cs typeface="Calibri"/>
                          <a:sym typeface="Calibri"/>
                        </a:rPr>
                        <a:t>(NY)</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u="none" strike="noStrike" cap="none" baseline="0">
                          <a:solidFill>
                            <a:schemeClr val="dk1"/>
                          </a:solidFill>
                          <a:latin typeface="Calibri"/>
                          <a:ea typeface="Calibri"/>
                          <a:cs typeface="Calibri"/>
                          <a:sym typeface="Calibri"/>
                        </a:rPr>
                        <a:t>The response may be related to the purpose but may offer little or no focus: </a:t>
                      </a:r>
                    </a:p>
                    <a:p>
                      <a:pPr marL="119063" marR="0" lvl="0" indent="-119063" algn="l" rtl="0">
                        <a:spcBef>
                          <a:spcPts val="0"/>
                        </a:spcBef>
                        <a:buClr>
                          <a:schemeClr val="dk1"/>
                        </a:buClr>
                        <a:buSzPct val="100000"/>
                        <a:buFont typeface="Arial"/>
                        <a:buChar char="•"/>
                      </a:pPr>
                      <a:r>
                        <a:rPr lang="en-US" sz="900" u="none" strike="noStrike" cap="none" baseline="0">
                          <a:solidFill>
                            <a:schemeClr val="dk1"/>
                          </a:solidFill>
                          <a:latin typeface="Calibri"/>
                          <a:ea typeface="Calibri"/>
                          <a:cs typeface="Calibri"/>
                          <a:sym typeface="Calibri"/>
                        </a:rPr>
                        <a:t>may be very brief </a:t>
                      </a:r>
                    </a:p>
                    <a:p>
                      <a:pPr marL="119063" marR="0" lvl="0" indent="-119063" algn="l" rtl="0">
                        <a:spcBef>
                          <a:spcPts val="0"/>
                        </a:spcBef>
                        <a:buClr>
                          <a:schemeClr val="dk1"/>
                        </a:buClr>
                        <a:buSzPct val="100000"/>
                        <a:buFont typeface="Arial"/>
                        <a:buChar char="•"/>
                      </a:pPr>
                      <a:r>
                        <a:rPr lang="en-US" sz="900" u="none" strike="noStrike" cap="none" baseline="0">
                          <a:solidFill>
                            <a:schemeClr val="dk1"/>
                          </a:solidFill>
                          <a:latin typeface="Calibri"/>
                          <a:ea typeface="Calibri"/>
                          <a:cs typeface="Calibri"/>
                          <a:sym typeface="Calibri"/>
                        </a:rPr>
                        <a:t>may have a major drift </a:t>
                      </a:r>
                    </a:p>
                    <a:p>
                      <a:pPr marL="119063" marR="0" lvl="0" indent="-119063" algn="l" rtl="0">
                        <a:spcBef>
                          <a:spcPts val="0"/>
                        </a:spcBef>
                        <a:buClr>
                          <a:schemeClr val="dk1"/>
                        </a:buClr>
                        <a:buSzPct val="100000"/>
                        <a:buFont typeface="Arial"/>
                        <a:buChar char="•"/>
                      </a:pPr>
                      <a:r>
                        <a:rPr lang="en-US" sz="900" u="none" strike="noStrike" cap="none" baseline="0">
                          <a:solidFill>
                            <a:schemeClr val="dk1"/>
                          </a:solidFill>
                          <a:latin typeface="Calibri"/>
                          <a:ea typeface="Calibri"/>
                          <a:cs typeface="Calibri"/>
                          <a:sym typeface="Calibri"/>
                        </a:rPr>
                        <a:t>opinion may be confusing or ambiguous </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has little or no discernible organizational structure: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few or no transitional strategies are evident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frequent extraneous ideas may intrude</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provides minimal support/evidence for the writer’s opinion that includes little or no use of sources, facts, and details: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use of evidence from sources is minimal, absent, in error, or irrelevant</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expression of ideas is vague, lacks clarity, or is confusing: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uses limited language or domain-specific vocabulary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may have little sense of audience and purpose</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The response demonstrates a lack of command of conventions: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errors are frequent and severe and meaning is often obscured</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353750">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0</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gridSpan="5">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A response gets no credit if it provides no evidence of the ability to [fill in with key language from the intended target].</a:t>
                      </a:r>
                    </a:p>
                  </a:txBody>
                  <a:tcPr marL="92525" marR="10525" marT="980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117" name="Shape 117"/>
          <p:cNvSpPr/>
          <p:nvPr/>
        </p:nvSpPr>
        <p:spPr>
          <a:xfrm>
            <a:off x="184751" y="30441"/>
            <a:ext cx="5891150" cy="346227"/>
          </a:xfrm>
          <a:prstGeom prst="rect">
            <a:avLst/>
          </a:prstGeom>
          <a:noFill/>
          <a:ln>
            <a:noFill/>
          </a:ln>
        </p:spPr>
        <p:txBody>
          <a:bodyPr lIns="96875" tIns="48425" rIns="96875" bIns="48425" anchor="t" anchorCtr="0">
            <a:noAutofit/>
          </a:bodyPr>
          <a:lstStyle/>
          <a:p>
            <a:pPr marL="0" marR="0" lvl="0" indent="0" algn="l" rtl="0">
              <a:spcBef>
                <a:spcPts val="0"/>
              </a:spcBef>
              <a:buSzPct val="25000"/>
              <a:buNone/>
            </a:pPr>
            <a:r>
              <a:rPr lang="en-US" sz="1600" b="1" i="0" u="none" strike="noStrike" cap="none" baseline="0">
                <a:solidFill>
                  <a:schemeClr val="dk1"/>
                </a:solidFill>
                <a:latin typeface="Calibri"/>
                <a:ea typeface="Calibri"/>
                <a:cs typeface="Calibri"/>
                <a:sym typeface="Calibri"/>
              </a:rPr>
              <a:t> Grades 3 - 5: Generic 4-Point Opinion Writing Rubric </a:t>
            </a:r>
          </a:p>
        </p:txBody>
      </p:sp>
      <p:sp>
        <p:nvSpPr>
          <p:cNvPr id="118" name="Shape 118"/>
          <p:cNvSpPr txBox="1">
            <a:spLocks noGrp="1"/>
          </p:cNvSpPr>
          <p:nvPr>
            <p:ph type="sldNum" idx="12"/>
          </p:nvPr>
        </p:nvSpPr>
        <p:spPr>
          <a:xfrm>
            <a:off x="7162800" y="9522884"/>
            <a:ext cx="589127" cy="535515"/>
          </a:xfrm>
          <a:prstGeom prst="rect">
            <a:avLst/>
          </a:prstGeom>
          <a:noFill/>
          <a:ln>
            <a:noFill/>
          </a:ln>
        </p:spPr>
        <p:txBody>
          <a:bodyPr lIns="101875" tIns="50925" rIns="101875" bIns="50925" anchor="ctr" anchorCtr="0">
            <a:noAutofit/>
          </a:bodyPr>
          <a:lstStyle/>
          <a:p>
            <a:pPr marL="0" marR="0" lvl="0" indent="0" algn="r" rtl="0">
              <a:spcBef>
                <a:spcPts val="0"/>
              </a:spcBef>
              <a:buSzPct val="25000"/>
              <a:buNone/>
            </a:pPr>
            <a:r>
              <a:rPr lang="en-US"/>
              <a:t> </a:t>
            </a:r>
          </a:p>
        </p:txBody>
      </p:sp>
      <p:sp>
        <p:nvSpPr>
          <p:cNvPr id="5" name="TextBox 4"/>
          <p:cNvSpPr txBox="1"/>
          <p:nvPr/>
        </p:nvSpPr>
        <p:spPr>
          <a:xfrm rot="19086404">
            <a:off x="-26947" y="4321477"/>
            <a:ext cx="8072677" cy="1107996"/>
          </a:xfrm>
          <a:prstGeom prst="rect">
            <a:avLst/>
          </a:prstGeom>
          <a:noFill/>
        </p:spPr>
        <p:txBody>
          <a:bodyPr wrap="square" rtlCol="0">
            <a:spAutoFit/>
          </a:bodyPr>
          <a:lstStyle/>
          <a:p>
            <a:r>
              <a:rPr lang="en-US" sz="6600" dirty="0" smtClean="0">
                <a:solidFill>
                  <a:schemeClr val="bg1">
                    <a:lumMod val="50000"/>
                    <a:alpha val="50000"/>
                  </a:schemeClr>
                </a:solidFill>
              </a:rPr>
              <a:t>NOT TRANSLATED YET</a:t>
            </a:r>
            <a:endParaRPr lang="en-US" sz="6600" dirty="0">
              <a:solidFill>
                <a:schemeClr val="bg1">
                  <a:lumMod val="50000"/>
                  <a:alpha val="50000"/>
                </a:schemeClr>
              </a:solidFill>
            </a:endParaRPr>
          </a:p>
        </p:txBody>
      </p:sp>
      <p:sp>
        <p:nvSpPr>
          <p:cNvPr id="6" name="Slide Number Placeholder 3"/>
          <p:cNvSpPr txBox="1">
            <a:spLocks/>
          </p:cNvSpPr>
          <p:nvPr/>
        </p:nvSpPr>
        <p:spPr>
          <a:xfrm>
            <a:off x="5823583" y="9522884"/>
            <a:ext cx="1813560" cy="535516"/>
          </a:xfrm>
          <a:prstGeom prst="rect">
            <a:avLst/>
          </a:prstGeom>
        </p:spPr>
        <p:txBody>
          <a:bodyPr vert="horz" lIns="101882" tIns="50941" rIns="101882" bIns="50941" rtlCol="0" anchor="ctr"/>
          <a:lstStyle>
            <a:defPPr>
              <a:defRPr lang="en-US"/>
            </a:defPPr>
            <a:lvl1pPr marL="0" algn="r" defTabSz="1018824" rtl="0" eaLnBrk="1" latinLnBrk="0" hangingPunct="1">
              <a:defRPr sz="1300" kern="1200">
                <a:solidFill>
                  <a:schemeClr val="tx1">
                    <a:tint val="75000"/>
                  </a:schemeClr>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dirty="0" smtClean="0"/>
              <a:t>17</a:t>
            </a:r>
            <a:endParaRPr lang="en-US" dirty="0"/>
          </a:p>
        </p:txBody>
      </p:sp>
    </p:spTree>
    <p:extLst>
      <p:ext uri="{BB962C8B-B14F-4D97-AF65-F5344CB8AC3E}">
        <p14:creationId xmlns:p14="http://schemas.microsoft.com/office/powerpoint/2010/main" val="3766174478"/>
      </p:ext>
    </p:extLst>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97215" y="8537383"/>
            <a:ext cx="7338594" cy="1115579"/>
          </a:xfrm>
          <a:prstGeom prst="rect">
            <a:avLst/>
          </a:prstGeom>
          <a:noFill/>
        </p:spPr>
        <p:txBody>
          <a:bodyPr wrap="square" lIns="91330" tIns="45665" rIns="91330" bIns="45665">
            <a:spAutoFit/>
          </a:bodyPr>
          <a:lstStyle/>
          <a:p>
            <a:r>
              <a:rPr lang="es-419" sz="950" dirty="0"/>
              <a:t>Esta tarea de </a:t>
            </a:r>
            <a:r>
              <a:rPr lang="es-419" sz="950"/>
              <a:t>rendimiento </a:t>
            </a:r>
            <a:r>
              <a:rPr lang="es-419" sz="950" smtClean="0"/>
              <a:t>se </a:t>
            </a:r>
            <a:r>
              <a:rPr lang="es-419" sz="950" dirty="0"/>
              <a:t>basa en la escritura. Como una opción, </a:t>
            </a:r>
            <a:r>
              <a:rPr lang="es-419" sz="950"/>
              <a:t>si </a:t>
            </a:r>
            <a:r>
              <a:rPr lang="es-419" sz="950" smtClean="0"/>
              <a:t>desea </a:t>
            </a:r>
            <a:r>
              <a:rPr lang="es-419" sz="950"/>
              <a:t>dar </a:t>
            </a:r>
            <a:r>
              <a:rPr lang="es-419" sz="950" smtClean="0"/>
              <a:t>seguimiento </a:t>
            </a:r>
            <a:r>
              <a:rPr lang="es-419" sz="950" dirty="0"/>
              <a:t>al crecimiento ELP como </a:t>
            </a:r>
            <a:r>
              <a:rPr lang="es-419" sz="950"/>
              <a:t>un </a:t>
            </a:r>
            <a:r>
              <a:rPr lang="es-419" sz="950" smtClean="0"/>
              <a:t>segundo </a:t>
            </a:r>
            <a:r>
              <a:rPr lang="es-419" sz="950" dirty="0"/>
              <a:t>objetivo, los maestros pueden optar por evaluar ELP estándar 4 </a:t>
            </a:r>
            <a:r>
              <a:rPr lang="es-419" sz="950"/>
              <a:t>porque </a:t>
            </a:r>
            <a:r>
              <a:rPr lang="es-419" sz="950" smtClean="0"/>
              <a:t>se </a:t>
            </a:r>
            <a:r>
              <a:rPr lang="es-419" sz="950" dirty="0" smtClean="0"/>
              <a:t>alinea </a:t>
            </a:r>
            <a:r>
              <a:rPr lang="es-419" sz="950" dirty="0"/>
              <a:t>con esta tarea de rendimiento específica. La composición completa de su estudiante </a:t>
            </a:r>
            <a:r>
              <a:rPr lang="es-419" sz="950"/>
              <a:t>puede </a:t>
            </a:r>
            <a:r>
              <a:rPr lang="es-419" sz="950" smtClean="0"/>
              <a:t>ser </a:t>
            </a:r>
            <a:r>
              <a:rPr lang="es-419" sz="950" dirty="0"/>
              <a:t>analizada para identificar los niveles de dominio lingüístico en inglés. Es evidente que los estudiantes estarán navegando a través de las modalidades para llegar al producto final. Sin embargo, es importante tener en mente qué es lo que está evaluando la tarea de rendimiento de un escrito de opinión, y cuán profundamente el estudiante entiende el contenido de </a:t>
            </a:r>
            <a:r>
              <a:rPr lang="es-419" sz="950"/>
              <a:t>la </a:t>
            </a:r>
            <a:r>
              <a:rPr lang="es-419" sz="950" smtClean="0"/>
              <a:t>clase </a:t>
            </a:r>
            <a:r>
              <a:rPr lang="es-419" sz="950" dirty="0"/>
              <a:t>y el lenguaje. La meta de crecimiento ELP es proporcionar “</a:t>
            </a:r>
            <a:r>
              <a:rPr lang="es-419" sz="950"/>
              <a:t>la </a:t>
            </a:r>
            <a:r>
              <a:rPr lang="es-419" sz="950" smtClean="0"/>
              <a:t>enseñanza </a:t>
            </a:r>
            <a:r>
              <a:rPr lang="es-419" sz="950" dirty="0"/>
              <a:t>escalonada justa" para que los estudiantes demuestren su comprensión a fin de </a:t>
            </a:r>
            <a:r>
              <a:rPr lang="es-419" sz="950"/>
              <a:t>que </a:t>
            </a:r>
            <a:r>
              <a:rPr lang="es-419" sz="950" smtClean="0"/>
              <a:t>pasen </a:t>
            </a:r>
            <a:r>
              <a:rPr lang="es-419" sz="950" dirty="0"/>
              <a:t>de un nivel de competencia al siguiente.</a:t>
            </a:r>
          </a:p>
        </p:txBody>
      </p:sp>
      <p:graphicFrame>
        <p:nvGraphicFramePr>
          <p:cNvPr id="5" name="Table 4"/>
          <p:cNvGraphicFramePr>
            <a:graphicFrameLocks noGrp="1"/>
          </p:cNvGraphicFramePr>
          <p:nvPr>
            <p:extLst/>
          </p:nvPr>
        </p:nvGraphicFramePr>
        <p:xfrm>
          <a:off x="236593" y="414963"/>
          <a:ext cx="7299217" cy="5993845"/>
        </p:xfrm>
        <a:graphic>
          <a:graphicData uri="http://schemas.openxmlformats.org/drawingml/2006/table">
            <a:tbl>
              <a:tblPr/>
              <a:tblGrid>
                <a:gridCol w="2049407"/>
                <a:gridCol w="706123"/>
                <a:gridCol w="447041"/>
                <a:gridCol w="447041"/>
                <a:gridCol w="383177"/>
                <a:gridCol w="3266428"/>
              </a:tblGrid>
              <a:tr h="649985">
                <a:tc rowSpan="2">
                  <a:txBody>
                    <a:bodyPr/>
                    <a:lstStyle/>
                    <a:p>
                      <a:pPr marL="0" marR="0">
                        <a:lnSpc>
                          <a:spcPct val="115000"/>
                        </a:lnSpc>
                        <a:spcBef>
                          <a:spcPts val="0"/>
                        </a:spcBef>
                        <a:spcAft>
                          <a:spcPts val="0"/>
                        </a:spcAft>
                      </a:pPr>
                      <a:r>
                        <a:rPr lang="x-none" sz="900" b="1" kern="1200" noProof="0" dirty="0" smtClean="0">
                          <a:solidFill>
                            <a:schemeClr val="bg1">
                              <a:lumMod val="50000"/>
                            </a:schemeClr>
                          </a:solidFill>
                          <a:effectLst/>
                          <a:latin typeface="+mn-lt"/>
                          <a:ea typeface="Calibri"/>
                          <a:cs typeface="Times New Roman"/>
                        </a:rPr>
                        <a:t>Modalidades receptivas*:</a:t>
                      </a:r>
                      <a:r>
                        <a:rPr lang="x-none" sz="900" kern="1200" noProof="0" dirty="0" smtClean="0">
                          <a:solidFill>
                            <a:schemeClr val="bg1">
                              <a:lumMod val="50000"/>
                            </a:schemeClr>
                          </a:solidFill>
                          <a:effectLst/>
                          <a:latin typeface="+mn-lt"/>
                          <a:ea typeface="Calibri"/>
                          <a:cs typeface="Times New Roman"/>
                        </a:rPr>
                        <a:t> </a:t>
                      </a:r>
                      <a:br>
                        <a:rPr lang="x-none" sz="900" kern="1200" noProof="0" dirty="0" smtClean="0">
                          <a:solidFill>
                            <a:schemeClr val="bg1">
                              <a:lumMod val="50000"/>
                            </a:schemeClr>
                          </a:solidFill>
                          <a:effectLst/>
                          <a:latin typeface="+mn-lt"/>
                          <a:ea typeface="Calibri"/>
                          <a:cs typeface="Times New Roman"/>
                        </a:rPr>
                      </a:br>
                      <a:r>
                        <a:rPr lang="x-none" sz="900" kern="1200" noProof="0" dirty="0" smtClean="0">
                          <a:solidFill>
                            <a:schemeClr val="bg1">
                              <a:lumMod val="50000"/>
                            </a:schemeClr>
                          </a:solidFill>
                          <a:effectLst/>
                          <a:latin typeface="+mn-lt"/>
                          <a:ea typeface="Calibri"/>
                          <a:cs typeface="Times New Roman"/>
                        </a:rPr>
                        <a:t>M</a:t>
                      </a:r>
                      <a:r>
                        <a:rPr lang="x-none" sz="900" kern="1200" baseline="0" noProof="0" dirty="0" smtClean="0">
                          <a:solidFill>
                            <a:schemeClr val="bg1">
                              <a:lumMod val="50000"/>
                            </a:schemeClr>
                          </a:solidFill>
                          <a:effectLst/>
                          <a:latin typeface="+mn-lt"/>
                          <a:ea typeface="Calibri"/>
                          <a:cs typeface="Times New Roman"/>
                        </a:rPr>
                        <a:t>aneras </a:t>
                      </a:r>
                      <a:r>
                        <a:rPr lang="x-none" sz="900" kern="1200" noProof="0" dirty="0" smtClean="0">
                          <a:solidFill>
                            <a:schemeClr val="bg1">
                              <a:lumMod val="50000"/>
                            </a:schemeClr>
                          </a:solidFill>
                          <a:effectLst/>
                          <a:latin typeface="+mn-lt"/>
                          <a:ea typeface="Calibri"/>
                          <a:cs typeface="Times New Roman"/>
                        </a:rPr>
                        <a:t>en las que los estudiantes reciben las comunicaciones de otros (por ejemplo: escuchar, leer, ver). La instrucción y evaluación de las modalidades </a:t>
                      </a:r>
                      <a:r>
                        <a:rPr lang="x-none" sz="900" kern="1200" noProof="0" smtClean="0">
                          <a:solidFill>
                            <a:schemeClr val="bg1">
                              <a:lumMod val="50000"/>
                            </a:schemeClr>
                          </a:solidFill>
                          <a:effectLst/>
                          <a:latin typeface="+mn-lt"/>
                          <a:ea typeface="Calibri"/>
                          <a:cs typeface="Times New Roman"/>
                        </a:rPr>
                        <a:t>receptivas se </a:t>
                      </a:r>
                      <a:r>
                        <a:rPr lang="x-none" sz="900" kern="1200" noProof="0" dirty="0" smtClean="0">
                          <a:solidFill>
                            <a:schemeClr val="bg1">
                              <a:lumMod val="50000"/>
                            </a:schemeClr>
                          </a:solidFill>
                          <a:effectLst/>
                          <a:latin typeface="+mn-lt"/>
                          <a:ea typeface="Calibri"/>
                          <a:cs typeface="Times New Roman"/>
                        </a:rPr>
                        <a:t>centran en la comunicación de </a:t>
                      </a:r>
                      <a:r>
                        <a:rPr lang="x-none" sz="900" kern="1200" baseline="0" noProof="0" dirty="0" smtClean="0">
                          <a:solidFill>
                            <a:schemeClr val="bg1">
                              <a:lumMod val="50000"/>
                            </a:schemeClr>
                          </a:solidFill>
                          <a:effectLst/>
                          <a:latin typeface="+mn-lt"/>
                          <a:ea typeface="Calibri"/>
                          <a:cs typeface="Times New Roman"/>
                        </a:rPr>
                        <a:t>lo</a:t>
                      </a:r>
                      <a:r>
                        <a:rPr lang="x-none" sz="900" kern="1200" noProof="0" dirty="0" smtClean="0">
                          <a:solidFill>
                            <a:schemeClr val="bg1">
                              <a:lumMod val="50000"/>
                            </a:schemeClr>
                          </a:solidFill>
                          <a:effectLst/>
                          <a:latin typeface="+mn-lt"/>
                          <a:ea typeface="Calibri"/>
                          <a:cs typeface="Times New Roman"/>
                        </a:rPr>
                        <a:t>s</a:t>
                      </a:r>
                      <a:r>
                        <a:rPr lang="x-none" sz="900" kern="1200" baseline="0" noProof="0" dirty="0" smtClean="0">
                          <a:solidFill>
                            <a:schemeClr val="bg1">
                              <a:lumMod val="50000"/>
                            </a:schemeClr>
                          </a:solidFill>
                          <a:effectLst/>
                          <a:latin typeface="+mn-lt"/>
                          <a:ea typeface="Calibri"/>
                          <a:cs typeface="Times New Roman"/>
                        </a:rPr>
                        <a:t> estudiantes de su </a:t>
                      </a:r>
                      <a:r>
                        <a:rPr lang="x-none" sz="900" kern="1200" noProof="0" dirty="0" smtClean="0">
                          <a:solidFill>
                            <a:schemeClr val="bg1">
                              <a:lumMod val="50000"/>
                            </a:schemeClr>
                          </a:solidFill>
                          <a:effectLst/>
                          <a:latin typeface="+mn-lt"/>
                          <a:ea typeface="Calibri"/>
                          <a:cs typeface="Times New Roman"/>
                        </a:rPr>
                        <a:t>comprensión del significado de </a:t>
                      </a:r>
                      <a:r>
                        <a:rPr lang="en-US" sz="900" kern="1200" noProof="0" dirty="0" smtClean="0">
                          <a:solidFill>
                            <a:schemeClr val="bg1">
                              <a:lumMod val="50000"/>
                            </a:schemeClr>
                          </a:solidFill>
                          <a:effectLst/>
                          <a:latin typeface="+mn-lt"/>
                          <a:ea typeface="Calibri"/>
                          <a:cs typeface="Times New Roman"/>
                        </a:rPr>
                        <a:t>la </a:t>
                      </a:r>
                      <a:r>
                        <a:rPr lang="x-none" sz="900" kern="1200" noProof="0" dirty="0" smtClean="0">
                          <a:solidFill>
                            <a:schemeClr val="bg1">
                              <a:lumMod val="50000"/>
                            </a:schemeClr>
                          </a:solidFill>
                          <a:effectLst/>
                          <a:latin typeface="+mn-lt"/>
                          <a:ea typeface="Calibri"/>
                          <a:cs typeface="Times New Roman"/>
                        </a:rPr>
                        <a:t> comunicaci</a:t>
                      </a:r>
                      <a:r>
                        <a:rPr lang="en-US" sz="900" kern="1200" noProof="0" dirty="0" err="1" smtClean="0">
                          <a:solidFill>
                            <a:schemeClr val="bg1">
                              <a:lumMod val="50000"/>
                            </a:schemeClr>
                          </a:solidFill>
                          <a:effectLst/>
                          <a:latin typeface="+mn-lt"/>
                          <a:ea typeface="Calibri"/>
                          <a:cs typeface="Times New Roman"/>
                        </a:rPr>
                        <a:t>ón</a:t>
                      </a:r>
                      <a:r>
                        <a:rPr lang="en-US" sz="900" kern="1200" noProof="0" dirty="0" smtClean="0">
                          <a:solidFill>
                            <a:schemeClr val="bg1">
                              <a:lumMod val="50000"/>
                            </a:schemeClr>
                          </a:solidFill>
                          <a:effectLst/>
                          <a:latin typeface="+mn-lt"/>
                          <a:ea typeface="Calibri"/>
                          <a:cs typeface="Times New Roman"/>
                        </a:rPr>
                        <a:t> de</a:t>
                      </a:r>
                      <a:r>
                        <a:rPr lang="x-none" sz="900" kern="1200" noProof="0" dirty="0" smtClean="0">
                          <a:solidFill>
                            <a:schemeClr val="bg1">
                              <a:lumMod val="50000"/>
                            </a:schemeClr>
                          </a:solidFill>
                          <a:effectLst/>
                          <a:latin typeface="+mn-lt"/>
                          <a:ea typeface="Calibri"/>
                          <a:cs typeface="Times New Roman"/>
                        </a:rPr>
                        <a:t> los demás.</a:t>
                      </a:r>
                      <a:endParaRPr lang="x-none" sz="900" noProof="0" dirty="0">
                        <a:solidFill>
                          <a:schemeClr val="bg1">
                            <a:lumMod val="50000"/>
                          </a:schemeClr>
                        </a:solidFill>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ctr">
                        <a:lnSpc>
                          <a:spcPct val="115000"/>
                        </a:lnSpc>
                        <a:spcBef>
                          <a:spcPts val="0"/>
                        </a:spcBef>
                        <a:spcAft>
                          <a:spcPts val="0"/>
                        </a:spcAft>
                      </a:pPr>
                      <a:r>
                        <a:rPr lang="x-none" sz="900" kern="1200" noProof="0" dirty="0" smtClean="0">
                          <a:solidFill>
                            <a:srgbClr val="7F7F7F"/>
                          </a:solidFill>
                          <a:effectLst/>
                          <a:latin typeface="+mn-lt"/>
                          <a:ea typeface="Calibri"/>
                          <a:cs typeface="Times New Roman"/>
                        </a:rPr>
                        <a:t>Escuchar</a:t>
                      </a:r>
                    </a:p>
                    <a:p>
                      <a:pPr marL="0" marR="0" algn="ctr">
                        <a:lnSpc>
                          <a:spcPct val="115000"/>
                        </a:lnSpc>
                        <a:spcBef>
                          <a:spcPts val="0"/>
                        </a:spcBef>
                        <a:spcAft>
                          <a:spcPts val="0"/>
                        </a:spcAft>
                      </a:pPr>
                      <a:r>
                        <a:rPr lang="x-none" sz="900" kern="1200" noProof="0" dirty="0" smtClean="0">
                          <a:solidFill>
                            <a:srgbClr val="7F7F7F"/>
                          </a:solidFill>
                          <a:effectLst/>
                          <a:latin typeface="+mn-lt"/>
                          <a:ea typeface="Calibri"/>
                          <a:cs typeface="Times New Roman"/>
                        </a:rPr>
                        <a:t>y</a:t>
                      </a:r>
                    </a:p>
                    <a:p>
                      <a:pPr marL="0" marR="0" algn="ctr">
                        <a:lnSpc>
                          <a:spcPct val="115000"/>
                        </a:lnSpc>
                        <a:spcBef>
                          <a:spcPts val="0"/>
                        </a:spcBef>
                        <a:spcAft>
                          <a:spcPts val="0"/>
                        </a:spcAft>
                      </a:pPr>
                      <a:r>
                        <a:rPr lang="x-none" sz="900" kern="1200" noProof="0" dirty="0" smtClean="0">
                          <a:solidFill>
                            <a:srgbClr val="7F7F7F"/>
                          </a:solidFill>
                          <a:effectLst/>
                          <a:latin typeface="+mn-lt"/>
                          <a:ea typeface="Calibri"/>
                          <a:cs typeface="Times New Roman"/>
                        </a:rPr>
                        <a:t>Leer</a:t>
                      </a:r>
                      <a:endParaRPr lang="x-none" sz="900" kern="1200" noProof="0" dirty="0">
                        <a:solidFill>
                          <a:srgbClr val="7F7F7F"/>
                        </a:solidFill>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8">
                  <a:txBody>
                    <a:bodyPr/>
                    <a:lstStyle/>
                    <a:p>
                      <a:pPr marL="291465" marR="71755" indent="-219710" algn="ctr">
                        <a:lnSpc>
                          <a:spcPct val="115000"/>
                        </a:lnSpc>
                        <a:spcBef>
                          <a:spcPts val="0"/>
                        </a:spcBef>
                        <a:spcAft>
                          <a:spcPts val="0"/>
                        </a:spcAft>
                      </a:pPr>
                      <a:r>
                        <a:rPr lang="x-none" sz="1400" b="1" kern="1200" noProof="0" dirty="0" smtClean="0">
                          <a:effectLst/>
                          <a:latin typeface="+mn-lt"/>
                          <a:ea typeface="Times New Roman"/>
                          <a:cs typeface="Times New Roman"/>
                        </a:rPr>
                        <a:t>9 - crear</a:t>
                      </a:r>
                      <a:r>
                        <a:rPr lang="x-none" sz="1400" b="0" kern="1200" noProof="0" dirty="0" smtClean="0">
                          <a:effectLst/>
                          <a:latin typeface="+mn-lt"/>
                          <a:ea typeface="Times New Roman"/>
                          <a:cs typeface="Times New Roman"/>
                        </a:rPr>
                        <a:t> un discurso y un texto  </a:t>
                      </a:r>
                      <a:r>
                        <a:rPr lang="x-none" sz="1400" b="1" kern="1200" noProof="0" dirty="0" smtClean="0">
                          <a:effectLst/>
                          <a:latin typeface="+mn-lt"/>
                          <a:ea typeface="Times New Roman"/>
                          <a:cs typeface="Times New Roman"/>
                        </a:rPr>
                        <a:t>claro y coherente apropiado para su grado</a:t>
                      </a:r>
                      <a:endParaRPr lang="x-none" sz="1600" b="1" noProof="0" dirty="0">
                        <a:effectLst/>
                        <a:latin typeface="+mn-lt"/>
                        <a:ea typeface="Calibri"/>
                        <a:cs typeface="Times New Roman"/>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EECE1"/>
                    </a:solidFill>
                  </a:tcPr>
                </a:tc>
                <a:tc rowSpan="8">
                  <a:txBody>
                    <a:bodyPr/>
                    <a:lstStyle/>
                    <a:p>
                      <a:pPr algn="ctr"/>
                      <a:r>
                        <a:rPr lang="x-none" sz="1400" b="1" kern="1200" noProof="0" dirty="0" smtClean="0">
                          <a:solidFill>
                            <a:schemeClr val="tx1"/>
                          </a:solidFill>
                          <a:effectLst/>
                          <a:latin typeface="+mn-lt"/>
                          <a:ea typeface="Times New Roman"/>
                          <a:cs typeface="Times New Roman"/>
                        </a:rPr>
                        <a:t> 10 - </a:t>
                      </a:r>
                      <a:r>
                        <a:rPr lang="x-none" sz="1400" b="1" kern="1200" noProof="0" dirty="0" smtClean="0">
                          <a:solidFill>
                            <a:schemeClr val="tx1"/>
                          </a:solidFill>
                          <a:effectLst/>
                          <a:latin typeface="+mn-lt"/>
                          <a:ea typeface="+mn-ea"/>
                          <a:cs typeface="+mn-cs"/>
                        </a:rPr>
                        <a:t>hacer uso</a:t>
                      </a:r>
                      <a:r>
                        <a:rPr lang="x-none" sz="1400" kern="1200" noProof="0" dirty="0" smtClean="0">
                          <a:solidFill>
                            <a:schemeClr val="tx1"/>
                          </a:solidFill>
                          <a:effectLst/>
                          <a:latin typeface="+mn-lt"/>
                          <a:ea typeface="+mn-ea"/>
                          <a:cs typeface="+mn-cs"/>
                        </a:rPr>
                        <a:t> preciso del inglés</a:t>
                      </a:r>
                      <a:r>
                        <a:rPr lang="x-none" sz="1400" kern="1200" baseline="0" noProof="0" dirty="0" smtClean="0">
                          <a:solidFill>
                            <a:schemeClr val="tx1"/>
                          </a:solidFill>
                          <a:effectLst/>
                          <a:latin typeface="+mn-lt"/>
                          <a:ea typeface="+mn-ea"/>
                          <a:cs typeface="+mn-cs"/>
                        </a:rPr>
                        <a:t> est</a:t>
                      </a:r>
                      <a:r>
                        <a:rPr lang="x-none" sz="1400" kern="1200" noProof="0" dirty="0" smtClean="0">
                          <a:solidFill>
                            <a:schemeClr val="tx1"/>
                          </a:solidFill>
                          <a:effectLst/>
                          <a:latin typeface="+mn-lt"/>
                          <a:ea typeface="+mn-ea"/>
                          <a:cs typeface="+mn-cs"/>
                        </a:rPr>
                        <a:t>ándar </a:t>
                      </a:r>
                      <a:r>
                        <a:rPr lang="en-US" sz="1400" kern="1200" noProof="0" dirty="0" smtClean="0">
                          <a:solidFill>
                            <a:schemeClr val="tx1"/>
                          </a:solidFill>
                          <a:effectLst/>
                          <a:latin typeface="+mn-lt"/>
                          <a:ea typeface="+mn-ea"/>
                          <a:cs typeface="+mn-cs"/>
                        </a:rPr>
                        <a:t>del </a:t>
                      </a:r>
                      <a:r>
                        <a:rPr lang="x-none" sz="1400" kern="1200" noProof="0" dirty="0" smtClean="0">
                          <a:solidFill>
                            <a:schemeClr val="tx1"/>
                          </a:solidFill>
                          <a:effectLst/>
                          <a:latin typeface="+mn-lt"/>
                          <a:ea typeface="+mn-ea"/>
                          <a:cs typeface="+mn-cs"/>
                        </a:rPr>
                        <a:t>nivel de grado para </a:t>
                      </a:r>
                    </a:p>
                    <a:p>
                      <a:pPr algn="ctr"/>
                      <a:r>
                        <a:rPr lang="x-none" sz="1400" kern="1200" noProof="0" smtClean="0">
                          <a:solidFill>
                            <a:schemeClr val="tx1"/>
                          </a:solidFill>
                          <a:effectLst/>
                          <a:latin typeface="+mn-lt"/>
                          <a:ea typeface="+mn-ea"/>
                          <a:cs typeface="+mn-cs"/>
                        </a:rPr>
                        <a:t>                comunicarse </a:t>
                      </a:r>
                      <a:r>
                        <a:rPr lang="x-none" sz="1400" kern="1200" noProof="0" dirty="0" smtClean="0">
                          <a:solidFill>
                            <a:schemeClr val="tx1"/>
                          </a:solidFill>
                          <a:effectLst/>
                          <a:latin typeface="+mn-lt"/>
                          <a:ea typeface="+mn-ea"/>
                          <a:cs typeface="+mn-cs"/>
                        </a:rPr>
                        <a:t>apropiadamente de forma oral y escrita</a:t>
                      </a:r>
                      <a:endParaRPr lang="x-none" sz="1600" noProof="0" dirty="0">
                        <a:effectLst/>
                        <a:latin typeface="Calibri"/>
                        <a:ea typeface="Calibri"/>
                        <a:cs typeface="Times New Roman"/>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EECE1"/>
                    </a:solidFill>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Times New Roman"/>
                          <a:cs typeface="Times New Roman"/>
                        </a:rPr>
                        <a:t>1</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s-419" sz="800" b="1" i="0" u="none" strike="noStrike" kern="1200" cap="none" spc="0" normalizeH="0" baseline="0" noProof="0" dirty="0" smtClean="0">
                          <a:ln>
                            <a:noFill/>
                          </a:ln>
                          <a:solidFill>
                            <a:srgbClr val="7F7F7F"/>
                          </a:solidFill>
                          <a:effectLst/>
                          <a:uLnTx/>
                          <a:uFillTx/>
                          <a:latin typeface="+mn-lt"/>
                          <a:ea typeface="Calibri"/>
                          <a:cs typeface="GillSansMT"/>
                        </a:rPr>
                        <a:t>elaborar/construir significados  </a:t>
                      </a:r>
                      <a:r>
                        <a:rPr kumimoji="0" lang="es-419" sz="800" b="0" i="0" u="none" strike="noStrike" kern="1200" cap="none" spc="0" normalizeH="0" baseline="0" noProof="0" dirty="0" smtClean="0">
                          <a:ln>
                            <a:noFill/>
                          </a:ln>
                          <a:solidFill>
                            <a:srgbClr val="7F7F7F"/>
                          </a:solidFill>
                          <a:effectLst/>
                          <a:uLnTx/>
                          <a:uFillTx/>
                          <a:latin typeface="+mn-lt"/>
                          <a:ea typeface="Calibri"/>
                          <a:cs typeface="GillSansMT"/>
                        </a:rPr>
                        <a:t>a partir </a:t>
                      </a:r>
                      <a:r>
                        <a:rPr kumimoji="0" lang="es-419" sz="800" b="0" i="0" u="none" strike="noStrike" kern="1200" cap="none" spc="0" normalizeH="0" baseline="0" noProof="0" smtClean="0">
                          <a:ln>
                            <a:noFill/>
                          </a:ln>
                          <a:solidFill>
                            <a:srgbClr val="7F7F7F"/>
                          </a:solidFill>
                          <a:effectLst/>
                          <a:uLnTx/>
                          <a:uFillTx/>
                          <a:latin typeface="+mn-lt"/>
                          <a:ea typeface="Calibri"/>
                          <a:cs typeface="GillSansMT"/>
                        </a:rPr>
                        <a:t>de presentaciones </a:t>
                      </a:r>
                      <a:r>
                        <a:rPr kumimoji="0" lang="es-419" sz="800" b="0" i="0" u="none" strike="noStrike" kern="1200" cap="none" spc="0" normalizeH="0" baseline="0" noProof="0" dirty="0" smtClean="0">
                          <a:ln>
                            <a:noFill/>
                          </a:ln>
                          <a:solidFill>
                            <a:srgbClr val="7F7F7F"/>
                          </a:solidFill>
                          <a:effectLst/>
                          <a:uLnTx/>
                          <a:uFillTx/>
                          <a:latin typeface="+mn-lt"/>
                          <a:ea typeface="Calibri"/>
                          <a:cs typeface="GillSansMT"/>
                        </a:rPr>
                        <a:t>orales y de textos literarios e informativos, por medio de las siguientes destrezas  apropiadas para el nivel de grado: escuchar, leer </a:t>
                      </a:r>
                      <a:r>
                        <a:rPr kumimoji="0" lang="es-419" sz="800" b="0" i="0" u="none" strike="noStrike" kern="1200" cap="none" spc="0" normalizeH="0" baseline="0" noProof="0" smtClean="0">
                          <a:ln>
                            <a:noFill/>
                          </a:ln>
                          <a:solidFill>
                            <a:srgbClr val="7F7F7F"/>
                          </a:solidFill>
                          <a:effectLst/>
                          <a:uLnTx/>
                          <a:uFillTx/>
                          <a:latin typeface="+mn-lt"/>
                          <a:ea typeface="Calibri"/>
                          <a:cs typeface="GillSansMT"/>
                        </a:rPr>
                        <a:t>y observar </a:t>
                      </a:r>
                      <a:endParaRPr kumimoji="0" lang="es-419" sz="1400" b="0" i="0" u="none" strike="noStrike" kern="1200" cap="none" spc="0" normalizeH="0" baseline="0" noProof="0" dirty="0">
                        <a:ln>
                          <a:noFill/>
                        </a:ln>
                        <a:solidFill>
                          <a:prstClr val="black"/>
                        </a:solidFill>
                        <a:effectLst/>
                        <a:uLnTx/>
                        <a:uFillTx/>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937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Calibri"/>
                          <a:cs typeface="Times New Roman"/>
                        </a:rPr>
                        <a:t>8</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900" b="1" kern="1200" noProof="0" dirty="0" smtClean="0">
                          <a:solidFill>
                            <a:srgbClr val="7F7F7F"/>
                          </a:solidFill>
                          <a:effectLst/>
                          <a:latin typeface="+mn-lt"/>
                          <a:ea typeface="Calibri"/>
                          <a:cs typeface="GillSansMT"/>
                        </a:rPr>
                        <a:t>determinar el significado </a:t>
                      </a:r>
                      <a:r>
                        <a:rPr lang="x-none" sz="900" b="0" kern="1200" noProof="0" dirty="0" smtClean="0">
                          <a:solidFill>
                            <a:srgbClr val="7F7F7F"/>
                          </a:solidFill>
                          <a:effectLst/>
                          <a:latin typeface="+mn-lt"/>
                          <a:ea typeface="Calibri"/>
                          <a:cs typeface="GillSansMT"/>
                        </a:rPr>
                        <a:t>de palabras </a:t>
                      </a:r>
                      <a:r>
                        <a:rPr lang="x-none" sz="900" b="0" kern="1200" noProof="0" smtClean="0">
                          <a:solidFill>
                            <a:srgbClr val="7F7F7F"/>
                          </a:solidFill>
                          <a:effectLst/>
                          <a:latin typeface="+mn-lt"/>
                          <a:ea typeface="Calibri"/>
                          <a:cs typeface="GillSansMT"/>
                        </a:rPr>
                        <a:t>y frases en presentaciones </a:t>
                      </a:r>
                      <a:r>
                        <a:rPr lang="x-none" sz="900" b="0" kern="1200" noProof="0" dirty="0" smtClean="0">
                          <a:solidFill>
                            <a:srgbClr val="7F7F7F"/>
                          </a:solidFill>
                          <a:effectLst/>
                          <a:latin typeface="+mn-lt"/>
                          <a:ea typeface="Calibri"/>
                          <a:cs typeface="GillSansMT"/>
                        </a:rPr>
                        <a:t>orales y en textos literarios e informativos</a:t>
                      </a:r>
                      <a:endParaRPr lang="x-none" sz="1500" b="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825377">
                <a:tc row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x-none" sz="2100" b="1" kern="1200" noProof="0" dirty="0" smtClean="0">
                          <a:effectLst/>
                          <a:latin typeface="+mn-lt"/>
                          <a:ea typeface="Calibri"/>
                          <a:cs typeface="Times New Roman"/>
                        </a:rPr>
                        <a:t>Modalidades productivas*:</a:t>
                      </a:r>
                      <a:r>
                        <a:rPr lang="x-none" sz="2100" kern="1200" noProof="0" dirty="0" smtClean="0">
                          <a:effectLst/>
                          <a:latin typeface="+mn-lt"/>
                          <a:ea typeface="Calibri"/>
                          <a:cs typeface="Times New Roman"/>
                        </a:rPr>
                        <a:t> </a:t>
                      </a:r>
                    </a:p>
                    <a:p>
                      <a:pPr marL="0" marR="0">
                        <a:lnSpc>
                          <a:spcPct val="115000"/>
                        </a:lnSpc>
                        <a:spcBef>
                          <a:spcPts val="0"/>
                        </a:spcBef>
                        <a:spcAft>
                          <a:spcPts val="0"/>
                        </a:spcAft>
                      </a:pPr>
                      <a:r>
                        <a:rPr lang="x-none" sz="1300" kern="1200" noProof="0" dirty="0" smtClean="0">
                          <a:effectLst/>
                          <a:latin typeface="+mn-lt"/>
                          <a:ea typeface="Calibri"/>
                          <a:cs typeface="Times New Roman"/>
                        </a:rPr>
                        <a:t>Formas en que los </a:t>
                      </a:r>
                      <a:r>
                        <a:rPr lang="x-none" sz="1300" kern="1200" noProof="0" smtClean="0">
                          <a:effectLst/>
                          <a:latin typeface="+mn-lt"/>
                          <a:ea typeface="Calibri"/>
                          <a:cs typeface="Times New Roman"/>
                        </a:rPr>
                        <a:t>estudiantes se </a:t>
                      </a:r>
                      <a:r>
                        <a:rPr lang="x-none" sz="1300" kern="1200" noProof="0" dirty="0" smtClean="0">
                          <a:effectLst/>
                          <a:latin typeface="+mn-lt"/>
                          <a:ea typeface="Calibri"/>
                          <a:cs typeface="Times New Roman"/>
                        </a:rPr>
                        <a:t>comunican con otros (por ejemplo: hablar, escribir y dibujar). La instrucción y evaluación de las modalidades </a:t>
                      </a:r>
                      <a:r>
                        <a:rPr lang="x-none" sz="1300" kern="1200" noProof="0" smtClean="0">
                          <a:effectLst/>
                          <a:latin typeface="+mn-lt"/>
                          <a:ea typeface="Calibri"/>
                          <a:cs typeface="Times New Roman"/>
                        </a:rPr>
                        <a:t>productivas se </a:t>
                      </a:r>
                      <a:r>
                        <a:rPr lang="x-none" sz="1300" kern="1200" noProof="0" dirty="0" smtClean="0">
                          <a:effectLst/>
                          <a:latin typeface="+mn-lt"/>
                          <a:ea typeface="Calibri"/>
                          <a:cs typeface="Times New Roman"/>
                        </a:rPr>
                        <a:t>centran en la comunicación del estudiante de su propia comprensión o interpretación.</a:t>
                      </a:r>
                      <a:endParaRPr lang="x-none" sz="130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rowSpan="3">
                  <a:txBody>
                    <a:bodyPr/>
                    <a:lstStyle/>
                    <a:p>
                      <a:pPr marL="0" marR="0" algn="ctr">
                        <a:lnSpc>
                          <a:spcPct val="115000"/>
                        </a:lnSpc>
                        <a:spcBef>
                          <a:spcPts val="0"/>
                        </a:spcBef>
                        <a:spcAft>
                          <a:spcPts val="0"/>
                        </a:spcAft>
                      </a:pPr>
                      <a:r>
                        <a:rPr lang="x-none" sz="1300" kern="1200" noProof="0" dirty="0" smtClean="0">
                          <a:effectLst/>
                          <a:latin typeface="+mn-lt"/>
                          <a:ea typeface="Calibri"/>
                          <a:cs typeface="Times New Roman"/>
                        </a:rPr>
                        <a:t>Hablar  </a:t>
                      </a:r>
                      <a:br>
                        <a:rPr lang="x-none" sz="1300" kern="1200" noProof="0" dirty="0" smtClean="0">
                          <a:effectLst/>
                          <a:latin typeface="+mn-lt"/>
                          <a:ea typeface="Calibri"/>
                          <a:cs typeface="Times New Roman"/>
                        </a:rPr>
                      </a:br>
                      <a:r>
                        <a:rPr lang="x-none" sz="1300" kern="1200" noProof="0" dirty="0" smtClean="0">
                          <a:effectLst/>
                          <a:latin typeface="+mn-lt"/>
                          <a:ea typeface="Calibri"/>
                          <a:cs typeface="Times New Roman"/>
                        </a:rPr>
                        <a:t>y</a:t>
                      </a:r>
                    </a:p>
                    <a:p>
                      <a:pPr marL="0" marR="0" algn="ctr">
                        <a:lnSpc>
                          <a:spcPct val="115000"/>
                        </a:lnSpc>
                        <a:spcBef>
                          <a:spcPts val="0"/>
                        </a:spcBef>
                        <a:spcAft>
                          <a:spcPts val="0"/>
                        </a:spcAft>
                      </a:pPr>
                      <a:r>
                        <a:rPr lang="x-none" sz="1300" kern="1200" noProof="0" dirty="0" smtClean="0">
                          <a:effectLst/>
                          <a:latin typeface="+mn-lt"/>
                          <a:ea typeface="Calibri"/>
                          <a:cs typeface="Times New Roman"/>
                        </a:rPr>
                        <a:t>Escribir</a:t>
                      </a:r>
                      <a:endParaRPr lang="x-none" sz="1300" kern="1200" noProof="0" dirty="0">
                        <a:effectLst/>
                        <a:latin typeface="+mn-lt"/>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2400" kern="1200" noProof="0" dirty="0" smtClean="0">
                          <a:effectLst/>
                          <a:latin typeface="Calibri"/>
                          <a:ea typeface="Times New Roman"/>
                          <a:cs typeface="GillSansMT"/>
                        </a:rPr>
                        <a:t>3</a:t>
                      </a:r>
                      <a:endParaRPr lang="x-none" sz="16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1400" kern="1200" noProof="0" dirty="0" smtClean="0">
                          <a:effectLst/>
                          <a:latin typeface="+mn-lt"/>
                          <a:ea typeface="Calibri"/>
                          <a:cs typeface="GillSansMT"/>
                        </a:rPr>
                        <a:t>hablar y escribir sobre textos y temas literarios e informativos complejos, apropiados para el grado</a:t>
                      </a:r>
                      <a:endParaRPr lang="x-none" sz="1400" kern="1200" noProof="0" dirty="0">
                        <a:effectLst/>
                        <a:latin typeface="+mn-lt"/>
                        <a:ea typeface="Calibri"/>
                        <a:cs typeface="GillSansMT"/>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26067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2400" b="1" kern="1200" noProof="0" dirty="0" smtClean="0">
                          <a:effectLst/>
                          <a:latin typeface="Calibri"/>
                          <a:ea typeface="Times New Roman"/>
                          <a:cs typeface="Times New Roman"/>
                        </a:rPr>
                        <a:t>4</a:t>
                      </a:r>
                      <a:endParaRPr lang="x-none" sz="16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a:txBody>
                    <a:bodyPr/>
                    <a:lstStyle/>
                    <a:p>
                      <a:pPr marL="0" marR="0">
                        <a:lnSpc>
                          <a:spcPct val="115000"/>
                        </a:lnSpc>
                        <a:spcBef>
                          <a:spcPts val="0"/>
                        </a:spcBef>
                        <a:spcAft>
                          <a:spcPts val="0"/>
                        </a:spcAft>
                      </a:pPr>
                      <a:r>
                        <a:rPr lang="x-none" sz="1800" b="1" kern="1200" noProof="0" dirty="0" smtClean="0">
                          <a:effectLst/>
                          <a:latin typeface="+mn-lt"/>
                          <a:ea typeface="Calibri"/>
                          <a:cs typeface="GillSansMT"/>
                        </a:rPr>
                        <a:t>construir declaraciones orales y escritas apropiadas para su grado, y apoyarlas con razonamiento y evidencia</a:t>
                      </a:r>
                      <a:endParaRPr lang="x-none" sz="160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r>
              <a:tr h="80148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2400" kern="1200" noProof="0" dirty="0" smtClean="0">
                          <a:effectLst/>
                          <a:latin typeface="Calibri"/>
                          <a:ea typeface="Times New Roman"/>
                          <a:cs typeface="Times New Roman"/>
                        </a:rPr>
                        <a:t>7</a:t>
                      </a:r>
                      <a:endParaRPr lang="x-none" sz="16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1400" kern="1200" noProof="0" dirty="0" smtClean="0">
                          <a:effectLst/>
                          <a:latin typeface="+mn-lt"/>
                          <a:ea typeface="Calibri"/>
                          <a:cs typeface="GillSansMT"/>
                        </a:rPr>
                        <a:t>adaptar las opciones del lenguaje a un propósito, una tarea y una audiencia</a:t>
                      </a:r>
                      <a:r>
                        <a:rPr lang="en-US" sz="1400" kern="1200" noProof="0" dirty="0" smtClean="0">
                          <a:effectLst/>
                          <a:latin typeface="+mn-lt"/>
                          <a:ea typeface="Calibri"/>
                          <a:cs typeface="GillSansMT"/>
                        </a:rPr>
                        <a:t>, </a:t>
                      </a:r>
                      <a:r>
                        <a:rPr lang="x-none" sz="1400" kern="1200" noProof="0" dirty="0" smtClean="0">
                          <a:effectLst/>
                          <a:latin typeface="+mn-lt"/>
                          <a:ea typeface="Calibri"/>
                          <a:cs typeface="GillSansMT"/>
                        </a:rPr>
                        <a:t>cuando habla y escribe</a:t>
                      </a:r>
                      <a:endParaRPr lang="x-none" sz="1400" kern="1200" noProof="0" dirty="0">
                        <a:effectLst/>
                        <a:latin typeface="+mn-lt"/>
                        <a:ea typeface="Calibri"/>
                        <a:cs typeface="GillSansMT"/>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673137">
                <a:tc rowSpan="3">
                  <a:txBody>
                    <a:bodyPr/>
                    <a:lstStyle/>
                    <a:p>
                      <a:pPr marL="0" marR="0">
                        <a:lnSpc>
                          <a:spcPct val="115000"/>
                        </a:lnSpc>
                        <a:spcBef>
                          <a:spcPts val="0"/>
                        </a:spcBef>
                        <a:spcAft>
                          <a:spcPts val="0"/>
                        </a:spcAft>
                      </a:pPr>
                      <a:r>
                        <a:rPr lang="x-none" sz="900" b="1" kern="1200" noProof="0" dirty="0" smtClean="0">
                          <a:solidFill>
                            <a:schemeClr val="bg1">
                              <a:lumMod val="50000"/>
                            </a:schemeClr>
                          </a:solidFill>
                          <a:effectLst/>
                          <a:latin typeface="+mn-lt"/>
                          <a:ea typeface="Calibri"/>
                          <a:cs typeface="Times New Roman"/>
                        </a:rPr>
                        <a:t>Modalidades interactivas*: </a:t>
                      </a:r>
                    </a:p>
                    <a:p>
                      <a:pPr marL="0" marR="0">
                        <a:lnSpc>
                          <a:spcPct val="115000"/>
                        </a:lnSpc>
                        <a:spcBef>
                          <a:spcPts val="0"/>
                        </a:spcBef>
                        <a:spcAft>
                          <a:spcPts val="0"/>
                        </a:spcAft>
                      </a:pPr>
                      <a:r>
                        <a:rPr lang="x-none" sz="900" kern="1200" noProof="0" dirty="0" smtClean="0">
                          <a:solidFill>
                            <a:schemeClr val="bg1">
                              <a:lumMod val="50000"/>
                            </a:schemeClr>
                          </a:solidFill>
                          <a:effectLst/>
                          <a:latin typeface="+mn-lt"/>
                          <a:ea typeface="Calibri"/>
                          <a:cs typeface="Times New Roman"/>
                        </a:rPr>
                        <a:t>Uso colaborativo de modalidades receptivas y productivas mientras</a:t>
                      </a:r>
                      <a:r>
                        <a:rPr lang="x-none" sz="900" kern="1200" baseline="0" noProof="0" dirty="0" smtClean="0">
                          <a:solidFill>
                            <a:schemeClr val="bg1">
                              <a:lumMod val="50000"/>
                            </a:schemeClr>
                          </a:solidFill>
                          <a:effectLst/>
                          <a:latin typeface="+mn-lt"/>
                          <a:ea typeface="Calibri"/>
                          <a:cs typeface="Times New Roman"/>
                        </a:rPr>
                        <a:t> “</a:t>
                      </a:r>
                      <a:r>
                        <a:rPr lang="x-none" sz="900" kern="1200" noProof="0" dirty="0" smtClean="0">
                          <a:solidFill>
                            <a:schemeClr val="bg1">
                              <a:lumMod val="50000"/>
                            </a:schemeClr>
                          </a:solidFill>
                          <a:effectLst/>
                          <a:latin typeface="+mn-lt"/>
                          <a:ea typeface="Calibri"/>
                          <a:cs typeface="Times New Roman"/>
                        </a:rPr>
                        <a:t>los estudiantes participan en las conversaciones, proporcionan y obtienen información, </a:t>
                      </a:r>
                      <a:r>
                        <a:rPr lang="x-none" sz="900" kern="1200" noProof="0" smtClean="0">
                          <a:solidFill>
                            <a:schemeClr val="bg1">
                              <a:lumMod val="50000"/>
                            </a:schemeClr>
                          </a:solidFill>
                          <a:effectLst/>
                          <a:latin typeface="+mn-lt"/>
                          <a:ea typeface="Calibri"/>
                          <a:cs typeface="Times New Roman"/>
                        </a:rPr>
                        <a:t>expresan sentimientos </a:t>
                      </a:r>
                      <a:r>
                        <a:rPr lang="x-none" sz="900" kern="1200" noProof="0" dirty="0" smtClean="0">
                          <a:solidFill>
                            <a:schemeClr val="bg1">
                              <a:lumMod val="50000"/>
                            </a:schemeClr>
                          </a:solidFill>
                          <a:effectLst/>
                          <a:latin typeface="+mn-lt"/>
                          <a:ea typeface="Calibri"/>
                          <a:cs typeface="Times New Roman"/>
                        </a:rPr>
                        <a:t>y emociones, e intercambian opiniones" (Phillips, 2008, p. 3). </a:t>
                      </a:r>
                      <a:endParaRPr lang="x-none" sz="1500" noProof="0" dirty="0">
                        <a:solidFill>
                          <a:schemeClr val="bg1">
                            <a:lumMod val="50000"/>
                          </a:schemeClr>
                        </a:solidFill>
                        <a:effectLst/>
                        <a:latin typeface="+mn-lt"/>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lnSpc>
                          <a:spcPct val="100000"/>
                        </a:lnSpc>
                        <a:spcBef>
                          <a:spcPts val="0"/>
                        </a:spcBef>
                        <a:spcAft>
                          <a:spcPts val="0"/>
                        </a:spcAft>
                      </a:pPr>
                      <a:endParaRPr lang="x-none" sz="900" kern="120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noProof="0" dirty="0" smtClean="0">
                          <a:solidFill>
                            <a:schemeClr val="bg1">
                              <a:lumMod val="50000"/>
                            </a:schemeClr>
                          </a:solidFill>
                          <a:effectLst/>
                          <a:latin typeface="+mn-lt"/>
                          <a:ea typeface="Calibri"/>
                          <a:cs typeface="Times New Roman"/>
                        </a:rPr>
                        <a:t>Escuchar,</a:t>
                      </a:r>
                      <a:r>
                        <a:rPr lang="x-none" sz="900" kern="1200" baseline="0" noProof="0" dirty="0" smtClean="0">
                          <a:solidFill>
                            <a:schemeClr val="bg1">
                              <a:lumMod val="50000"/>
                            </a:schemeClr>
                          </a:solidFill>
                          <a:effectLst/>
                          <a:latin typeface="+mn-lt"/>
                          <a:ea typeface="Calibri"/>
                          <a:cs typeface="Times New Roman"/>
                        </a:rPr>
                        <a:t>   </a:t>
                      </a:r>
                    </a:p>
                    <a:p>
                      <a:pPr marL="0" marR="0" algn="ctr">
                        <a:lnSpc>
                          <a:spcPct val="100000"/>
                        </a:lnSpc>
                        <a:spcBef>
                          <a:spcPts val="0"/>
                        </a:spcBef>
                        <a:spcAft>
                          <a:spcPts val="0"/>
                        </a:spcAft>
                      </a:pPr>
                      <a:endParaRPr lang="x-none" sz="100" kern="1200" baseline="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baseline="0" noProof="0" dirty="0" smtClean="0">
                          <a:solidFill>
                            <a:schemeClr val="bg1">
                              <a:lumMod val="50000"/>
                            </a:schemeClr>
                          </a:solidFill>
                          <a:effectLst/>
                          <a:latin typeface="+mn-lt"/>
                          <a:ea typeface="Calibri"/>
                          <a:cs typeface="Times New Roman"/>
                        </a:rPr>
                        <a:t>Hablar,</a:t>
                      </a:r>
                    </a:p>
                    <a:p>
                      <a:pPr marL="0" marR="0" algn="ctr">
                        <a:lnSpc>
                          <a:spcPct val="100000"/>
                        </a:lnSpc>
                        <a:spcBef>
                          <a:spcPts val="0"/>
                        </a:spcBef>
                        <a:spcAft>
                          <a:spcPts val="0"/>
                        </a:spcAft>
                      </a:pPr>
                      <a:endParaRPr lang="x-none" sz="100" kern="1200" baseline="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baseline="0" noProof="0" dirty="0" smtClean="0">
                          <a:solidFill>
                            <a:schemeClr val="bg1">
                              <a:lumMod val="50000"/>
                            </a:schemeClr>
                          </a:solidFill>
                          <a:effectLst/>
                          <a:latin typeface="+mn-lt"/>
                          <a:ea typeface="Calibri"/>
                          <a:cs typeface="Times New Roman"/>
                        </a:rPr>
                        <a:t>Leer</a:t>
                      </a:r>
                    </a:p>
                    <a:p>
                      <a:pPr marL="0" marR="0" algn="ctr">
                        <a:lnSpc>
                          <a:spcPct val="100000"/>
                        </a:lnSpc>
                        <a:spcBef>
                          <a:spcPts val="0"/>
                        </a:spcBef>
                        <a:spcAft>
                          <a:spcPts val="0"/>
                        </a:spcAft>
                      </a:pPr>
                      <a:endParaRPr lang="x-none" sz="100" kern="1200" baseline="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baseline="0" noProof="0" dirty="0" smtClean="0">
                          <a:solidFill>
                            <a:schemeClr val="bg1">
                              <a:lumMod val="50000"/>
                            </a:schemeClr>
                          </a:solidFill>
                          <a:effectLst/>
                          <a:latin typeface="+mn-lt"/>
                          <a:ea typeface="Calibri"/>
                          <a:cs typeface="Times New Roman"/>
                        </a:rPr>
                        <a:t>y</a:t>
                      </a:r>
                    </a:p>
                    <a:p>
                      <a:pPr marL="0" marR="0" algn="ctr">
                        <a:lnSpc>
                          <a:spcPct val="100000"/>
                        </a:lnSpc>
                        <a:spcBef>
                          <a:spcPts val="0"/>
                        </a:spcBef>
                        <a:spcAft>
                          <a:spcPts val="0"/>
                        </a:spcAft>
                      </a:pPr>
                      <a:endParaRPr lang="x-none" sz="100" kern="1200" baseline="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baseline="0" noProof="0" dirty="0" smtClean="0">
                          <a:solidFill>
                            <a:schemeClr val="bg1">
                              <a:lumMod val="50000"/>
                            </a:schemeClr>
                          </a:solidFill>
                          <a:effectLst/>
                          <a:latin typeface="+mn-lt"/>
                          <a:ea typeface="Calibri"/>
                          <a:cs typeface="Times New Roman"/>
                        </a:rPr>
                        <a:t>Escribir</a:t>
                      </a:r>
                      <a:endParaRPr lang="x-none" sz="1200" noProof="0" dirty="0">
                        <a:solidFill>
                          <a:schemeClr val="bg1">
                            <a:lumMod val="50000"/>
                          </a:schemeClr>
                        </a:solidFill>
                        <a:effectLst/>
                        <a:latin typeface="+mn-lt"/>
                        <a:ea typeface="Calibri"/>
                        <a:cs typeface="Times New Roman"/>
                      </a:endParaRPr>
                    </a:p>
                  </a:txBody>
                  <a:tcPr marL="33808" marR="33808" marT="12157"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Times New Roman"/>
                          <a:cs typeface="GillSansMT"/>
                        </a:rPr>
                        <a:t>2</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900" b="1" kern="1200" noProof="0" dirty="0" smtClean="0">
                          <a:solidFill>
                            <a:srgbClr val="7F7F7F"/>
                          </a:solidFill>
                          <a:effectLst/>
                          <a:latin typeface="+mn-lt"/>
                          <a:ea typeface="Calibri"/>
                          <a:cs typeface="GillSansMT"/>
                        </a:rPr>
                        <a:t>participar en intercambios orales y escritos </a:t>
                      </a:r>
                      <a:r>
                        <a:rPr lang="x-none" sz="900" b="0" kern="1200" noProof="0" dirty="0" smtClean="0">
                          <a:solidFill>
                            <a:srgbClr val="7F7F7F"/>
                          </a:solidFill>
                          <a:effectLst/>
                          <a:latin typeface="+mn-lt"/>
                          <a:ea typeface="Calibri"/>
                          <a:cs typeface="GillSansMT"/>
                        </a:rPr>
                        <a:t>de información, ideas y análisis, responder a los compañeros, a la audiencia o a los comentarios de los lectores y sus preguntas, de manera apropiada para el grado</a:t>
                      </a:r>
                      <a:endParaRPr lang="x-none" sz="900" b="0" kern="1200" noProof="0" dirty="0">
                        <a:solidFill>
                          <a:srgbClr val="7F7F7F"/>
                        </a:solidFill>
                        <a:effectLst/>
                        <a:latin typeface="+mn-lt"/>
                        <a:ea typeface="Calibri"/>
                        <a:cs typeface="GillSansMT"/>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05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Times New Roman"/>
                          <a:cs typeface="Times New Roman"/>
                        </a:rPr>
                        <a:t>5</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900" b="1" kern="1200" noProof="0" dirty="0" smtClean="0">
                          <a:solidFill>
                            <a:srgbClr val="7F7F7F"/>
                          </a:solidFill>
                          <a:effectLst/>
                          <a:latin typeface="+mn-lt"/>
                          <a:ea typeface="Calibri"/>
                          <a:cs typeface="GillSansMT"/>
                        </a:rPr>
                        <a:t>realizar una investigación, y evaluar y comunicar </a:t>
                      </a:r>
                      <a:r>
                        <a:rPr lang="x-none" sz="900" b="0" kern="1200" noProof="0" dirty="0" smtClean="0">
                          <a:solidFill>
                            <a:srgbClr val="7F7F7F"/>
                          </a:solidFill>
                          <a:effectLst/>
                          <a:latin typeface="+mn-lt"/>
                          <a:ea typeface="Calibri"/>
                          <a:cs typeface="GillSansMT"/>
                        </a:rPr>
                        <a:t>los resultados para responder preguntas o resolver problemas</a:t>
                      </a:r>
                      <a:endParaRPr lang="x-none" sz="1500" b="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0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Times New Roman"/>
                          <a:cs typeface="Times New Roman"/>
                        </a:rPr>
                        <a:t>6</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900" b="1" kern="1200" noProof="0" dirty="0" smtClean="0">
                          <a:solidFill>
                            <a:srgbClr val="7F7F7F"/>
                          </a:solidFill>
                          <a:effectLst/>
                          <a:latin typeface="+mn-lt"/>
                          <a:ea typeface="Calibri"/>
                          <a:cs typeface="GillSansMT"/>
                        </a:rPr>
                        <a:t>analizar y criticar </a:t>
                      </a:r>
                      <a:r>
                        <a:rPr lang="x-none" sz="900" b="0" kern="1200" noProof="0" dirty="0" smtClean="0">
                          <a:solidFill>
                            <a:srgbClr val="7F7F7F"/>
                          </a:solidFill>
                          <a:effectLst/>
                          <a:latin typeface="+mn-lt"/>
                          <a:ea typeface="Calibri"/>
                          <a:cs typeface="GillSansMT"/>
                        </a:rPr>
                        <a:t>los argumentos de los demás de forma oral y escrita</a:t>
                      </a:r>
                      <a:endParaRPr lang="x-none" sz="1500" b="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nvPr>
        </p:nvGraphicFramePr>
        <p:xfrm>
          <a:off x="216431" y="6448436"/>
          <a:ext cx="7299215" cy="2026061"/>
        </p:xfrm>
        <a:graphic>
          <a:graphicData uri="http://schemas.openxmlformats.org/drawingml/2006/table">
            <a:tbl>
              <a:tblPr firstRow="1" firstCol="1" bandRow="1"/>
              <a:tblGrid>
                <a:gridCol w="829562"/>
                <a:gridCol w="919209"/>
                <a:gridCol w="625598"/>
                <a:gridCol w="762000"/>
                <a:gridCol w="1143000"/>
                <a:gridCol w="1423145"/>
                <a:gridCol w="1596701"/>
              </a:tblGrid>
              <a:tr h="507631">
                <a:tc>
                  <a:txBody>
                    <a:bodyPr/>
                    <a:lstStyle/>
                    <a:p>
                      <a:pPr marL="0" marR="0" algn="ctr">
                        <a:lnSpc>
                          <a:spcPct val="115000"/>
                        </a:lnSpc>
                        <a:spcBef>
                          <a:spcPts val="0"/>
                        </a:spcBef>
                        <a:spcAft>
                          <a:spcPts val="0"/>
                        </a:spcAft>
                      </a:pPr>
                      <a:r>
                        <a:rPr lang="x-none" sz="1400" b="1" noProof="0" dirty="0" smtClean="0">
                          <a:solidFill>
                            <a:srgbClr val="000000"/>
                          </a:solidFill>
                          <a:effectLst/>
                          <a:latin typeface="+mn-lt"/>
                          <a:ea typeface="Times New Roman"/>
                          <a:cs typeface="Times New Roman"/>
                        </a:rPr>
                        <a:t>Estándar</a:t>
                      </a:r>
                      <a:endParaRPr lang="x-none" sz="1400" noProof="0" dirty="0">
                        <a:effectLst/>
                        <a:latin typeface="+mn-lt"/>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x-none" sz="1600" b="1" smtClean="0">
                          <a:effectLst/>
                          <a:latin typeface="Calibri"/>
                          <a:ea typeface="Times New Roman"/>
                          <a:cs typeface="Times New Roman"/>
                        </a:rPr>
                        <a:t>Un </a:t>
                      </a:r>
                      <a:r>
                        <a:rPr lang="x-none" sz="1600" b="1" i="1" smtClean="0">
                          <a:effectLst/>
                          <a:latin typeface="Calibri"/>
                          <a:ea typeface="Times New Roman"/>
                          <a:cs typeface="Times New Roman"/>
                        </a:rPr>
                        <a:t>ELL </a:t>
                      </a:r>
                      <a:r>
                        <a:rPr lang="x-none" sz="1600" b="1" smtClean="0">
                          <a:effectLst/>
                          <a:latin typeface="Calibri"/>
                          <a:ea typeface="Times New Roman"/>
                          <a:cs typeface="Times New Roman"/>
                        </a:rPr>
                        <a:t>puede…</a:t>
                      </a:r>
                      <a:endParaRPr lang="x-none" sz="1600" dirty="0">
                        <a:effectLst/>
                        <a:latin typeface="Calibri"/>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5">
                  <a:txBody>
                    <a:bodyPr/>
                    <a:lstStyle/>
                    <a:p>
                      <a:pPr marL="0" marR="0" algn="ctr">
                        <a:lnSpc>
                          <a:spcPct val="115000"/>
                        </a:lnSpc>
                        <a:spcBef>
                          <a:spcPts val="0"/>
                        </a:spcBef>
                        <a:spcAft>
                          <a:spcPts val="0"/>
                        </a:spcAft>
                      </a:pPr>
                      <a:r>
                        <a:rPr lang="x-none" sz="1600" b="1" noProof="0" dirty="0" smtClean="0">
                          <a:solidFill>
                            <a:srgbClr val="000000"/>
                          </a:solidFill>
                          <a:effectLst/>
                          <a:latin typeface="+mn-lt"/>
                          <a:ea typeface="Times New Roman"/>
                          <a:cs typeface="Times New Roman"/>
                        </a:rPr>
                        <a:t>Al final de un nivel de dominio del idioma inglés, un estudiante </a:t>
                      </a:r>
                      <a:r>
                        <a:rPr lang="x-none" sz="1600" b="1" i="1" noProof="0" dirty="0" smtClean="0">
                          <a:solidFill>
                            <a:srgbClr val="000000"/>
                          </a:solidFill>
                          <a:effectLst/>
                          <a:latin typeface="+mn-lt"/>
                          <a:ea typeface="Times New Roman"/>
                          <a:cs typeface="Times New Roman"/>
                        </a:rPr>
                        <a:t>ELL</a:t>
                      </a:r>
                      <a:r>
                        <a:rPr lang="x-none" sz="1600" b="1" baseline="0" noProof="0" dirty="0" smtClean="0">
                          <a:solidFill>
                            <a:srgbClr val="000000"/>
                          </a:solidFill>
                          <a:effectLst/>
                          <a:latin typeface="+mn-lt"/>
                          <a:ea typeface="Times New Roman"/>
                          <a:cs typeface="Times New Roman"/>
                        </a:rPr>
                        <a:t> en </a:t>
                      </a:r>
                      <a:r>
                        <a:rPr lang="en-US" sz="1600" b="1" baseline="0" noProof="0" dirty="0" smtClean="0">
                          <a:solidFill>
                            <a:srgbClr val="000000"/>
                          </a:solidFill>
                          <a:effectLst/>
                          <a:latin typeface="+mn-lt"/>
                          <a:ea typeface="Times New Roman"/>
                          <a:cs typeface="Times New Roman"/>
                        </a:rPr>
                        <a:t>4</a:t>
                      </a:r>
                      <a:r>
                        <a:rPr lang="en-US" sz="1600" b="1" baseline="30000" noProof="0" dirty="0" smtClean="0">
                          <a:solidFill>
                            <a:srgbClr val="000000"/>
                          </a:solidFill>
                          <a:effectLst/>
                          <a:latin typeface="+mn-lt"/>
                          <a:ea typeface="Times New Roman"/>
                          <a:cs typeface="Times New Roman"/>
                        </a:rPr>
                        <a:t>t</a:t>
                      </a:r>
                      <a:r>
                        <a:rPr lang="x-none" sz="1600" b="1" baseline="30000" noProof="0" dirty="0" smtClean="0">
                          <a:solidFill>
                            <a:srgbClr val="000000"/>
                          </a:solidFill>
                          <a:effectLst/>
                          <a:latin typeface="+mn-lt"/>
                          <a:ea typeface="Times New Roman"/>
                          <a:cs typeface="Times New Roman"/>
                        </a:rPr>
                        <a:t>o</a:t>
                      </a:r>
                      <a:r>
                        <a:rPr lang="x-none" sz="1600" b="1" baseline="0" noProof="0" dirty="0" smtClean="0">
                          <a:solidFill>
                            <a:srgbClr val="000000"/>
                          </a:solidFill>
                          <a:effectLst/>
                          <a:latin typeface="+mn-lt"/>
                          <a:ea typeface="Times New Roman"/>
                          <a:cs typeface="Times New Roman"/>
                        </a:rPr>
                        <a:t>-</a:t>
                      </a:r>
                      <a:r>
                        <a:rPr lang="en-US" sz="1600" b="1" baseline="0" noProof="0" dirty="0" smtClean="0">
                          <a:solidFill>
                            <a:srgbClr val="000000"/>
                          </a:solidFill>
                          <a:effectLst/>
                          <a:latin typeface="+mn-lt"/>
                          <a:ea typeface="Times New Roman"/>
                          <a:cs typeface="Times New Roman"/>
                        </a:rPr>
                        <a:t> 5</a:t>
                      </a:r>
                      <a:r>
                        <a:rPr lang="en-US" sz="1600" b="1" baseline="30000" noProof="0" dirty="0" smtClean="0">
                          <a:solidFill>
                            <a:srgbClr val="000000"/>
                          </a:solidFill>
                          <a:effectLst/>
                          <a:latin typeface="+mn-lt"/>
                          <a:ea typeface="Times New Roman"/>
                          <a:cs typeface="Times New Roman"/>
                        </a:rPr>
                        <a:t>to</a:t>
                      </a:r>
                      <a:r>
                        <a:rPr lang="x-none" sz="1600" b="1" baseline="30000" noProof="0" dirty="0" smtClean="0">
                          <a:solidFill>
                            <a:srgbClr val="000000"/>
                          </a:solidFill>
                          <a:effectLst/>
                          <a:latin typeface="+mn-lt"/>
                          <a:ea typeface="Times New Roman"/>
                          <a:cs typeface="Times New Roman"/>
                        </a:rPr>
                        <a:t>  </a:t>
                      </a:r>
                      <a:r>
                        <a:rPr lang="x-none" sz="1600" b="1" baseline="0" noProof="0" dirty="0" smtClean="0">
                          <a:solidFill>
                            <a:srgbClr val="000000"/>
                          </a:solidFill>
                          <a:effectLst/>
                          <a:latin typeface="+mn-lt"/>
                          <a:ea typeface="Times New Roman"/>
                          <a:cs typeface="Times New Roman"/>
                        </a:rPr>
                        <a:t>grado </a:t>
                      </a:r>
                      <a:r>
                        <a:rPr lang="x-none" sz="1600" b="1" noProof="0" dirty="0" smtClean="0">
                          <a:solidFill>
                            <a:srgbClr val="000000"/>
                          </a:solidFill>
                          <a:effectLst/>
                          <a:latin typeface="+mn-lt"/>
                          <a:ea typeface="Times New Roman"/>
                          <a:cs typeface="Times New Roman"/>
                        </a:rPr>
                        <a:t>puede . . . </a:t>
                      </a:r>
                      <a:endParaRPr lang="x-none" sz="1600" noProof="0" dirty="0">
                        <a:effectLst/>
                        <a:latin typeface="+mn-lt"/>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12028">
                <a:tc rowSpan="2">
                  <a:txBody>
                    <a:bodyPr/>
                    <a:lstStyle/>
                    <a:p>
                      <a:pPr marL="0" marR="0" algn="ctr">
                        <a:lnSpc>
                          <a:spcPct val="115000"/>
                        </a:lnSpc>
                        <a:spcBef>
                          <a:spcPts val="0"/>
                        </a:spcBef>
                        <a:spcAft>
                          <a:spcPts val="0"/>
                        </a:spcAft>
                      </a:pPr>
                      <a:r>
                        <a:rPr lang="x-none" sz="3100" b="1" dirty="0" smtClean="0">
                          <a:solidFill>
                            <a:srgbClr val="000000"/>
                          </a:solidFill>
                          <a:effectLst/>
                          <a:latin typeface="Calibri"/>
                          <a:ea typeface="Times New Roman"/>
                          <a:cs typeface="Times New Roman"/>
                        </a:rPr>
                        <a:t>4</a:t>
                      </a:r>
                      <a:endParaRPr lang="x-none" sz="1400" dirty="0" smtClean="0">
                        <a:effectLst/>
                        <a:latin typeface="Calibri"/>
                        <a:ea typeface="Calibri"/>
                        <a:cs typeface="Times New Roman"/>
                      </a:endParaRPr>
                    </a:p>
                    <a:p>
                      <a:pPr marL="0" marR="0" algn="ctr">
                        <a:lnSpc>
                          <a:spcPct val="115000"/>
                        </a:lnSpc>
                        <a:spcBef>
                          <a:spcPts val="0"/>
                        </a:spcBef>
                        <a:spcAft>
                          <a:spcPts val="0"/>
                        </a:spcAft>
                      </a:pPr>
                      <a:r>
                        <a:rPr lang="x-none" sz="1300" dirty="0" smtClean="0">
                          <a:solidFill>
                            <a:srgbClr val="000000"/>
                          </a:solidFill>
                          <a:effectLst/>
                          <a:latin typeface="Calibri"/>
                          <a:ea typeface="Times New Roman"/>
                          <a:cs typeface="Times New Roman"/>
                        </a:rPr>
                        <a:t>Productivo</a:t>
                      </a:r>
                      <a:endParaRPr lang="x-none" sz="1400" dirty="0" smtClean="0">
                        <a:effectLst/>
                        <a:latin typeface="Calibri"/>
                        <a:ea typeface="Calibri"/>
                        <a:cs typeface="Times New Roman"/>
                      </a:endParaRPr>
                    </a:p>
                    <a:p>
                      <a:pPr marL="0" marR="0" algn="ctr">
                        <a:lnSpc>
                          <a:spcPct val="115000"/>
                        </a:lnSpc>
                        <a:spcBef>
                          <a:spcPts val="0"/>
                        </a:spcBef>
                        <a:spcAft>
                          <a:spcPts val="0"/>
                        </a:spcAft>
                      </a:pPr>
                      <a:r>
                        <a:rPr lang="x-none" sz="1300" dirty="0" smtClean="0">
                          <a:solidFill>
                            <a:srgbClr val="000000"/>
                          </a:solidFill>
                          <a:effectLst/>
                          <a:latin typeface="Calibri"/>
                          <a:ea typeface="Times New Roman"/>
                          <a:cs typeface="Times New Roman"/>
                        </a:rPr>
                        <a:t>(S &amp; W)</a:t>
                      </a:r>
                      <a:endParaRPr lang="x-none" sz="1400" dirty="0">
                        <a:effectLst/>
                        <a:latin typeface="Calibri"/>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marL="0" marR="0">
                        <a:lnSpc>
                          <a:spcPct val="115000"/>
                        </a:lnSpc>
                        <a:spcBef>
                          <a:spcPts val="0"/>
                        </a:spcBef>
                        <a:spcAft>
                          <a:spcPts val="0"/>
                        </a:spcAft>
                      </a:pPr>
                      <a:r>
                        <a:rPr lang="x-none" sz="900" b="1" dirty="0" smtClean="0">
                          <a:effectLst/>
                          <a:latin typeface="Calibri"/>
                          <a:ea typeface="Times New Roman"/>
                          <a:cs typeface="Times New Roman"/>
                        </a:rPr>
                        <a:t>…</a:t>
                      </a:r>
                      <a:r>
                        <a:rPr lang="x-none" sz="900" b="1" noProof="0" dirty="0" smtClean="0">
                          <a:effectLst/>
                          <a:latin typeface="+mn-lt"/>
                          <a:ea typeface="Times New Roman"/>
                          <a:cs typeface="Times New Roman"/>
                        </a:rPr>
                        <a:t>…construir declaraciones orales y escritas apropiadas para su grado, y apoyarlas con</a:t>
                      </a:r>
                      <a:r>
                        <a:rPr lang="x-none" sz="900" b="1" baseline="0" noProof="0" dirty="0" smtClean="0">
                          <a:effectLst/>
                          <a:latin typeface="+mn-lt"/>
                          <a:ea typeface="Times New Roman"/>
                          <a:cs typeface="Times New Roman"/>
                        </a:rPr>
                        <a:t>  razonamiento y evidencia. </a:t>
                      </a:r>
                      <a:endParaRPr lang="x-none" sz="900" b="1" noProof="0" dirty="0" smtClean="0">
                        <a:effectLst/>
                        <a:latin typeface="+mn-lt"/>
                        <a:ea typeface="Times New Roman"/>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2100" b="1" dirty="0" smtClean="0">
                          <a:solidFill>
                            <a:srgbClr val="000000"/>
                          </a:solidFill>
                          <a:effectLst/>
                          <a:latin typeface="Calibri"/>
                          <a:ea typeface="Times New Roman"/>
                          <a:cs typeface="Times New Roman"/>
                        </a:rPr>
                        <a:t>1</a:t>
                      </a:r>
                      <a:endParaRPr lang="x-none" sz="2100" dirty="0">
                        <a:effectLst/>
                        <a:latin typeface="Calibri"/>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2100" b="1" dirty="0" smtClean="0">
                          <a:solidFill>
                            <a:srgbClr val="000000"/>
                          </a:solidFill>
                          <a:effectLst/>
                          <a:latin typeface="Calibri"/>
                          <a:ea typeface="Times New Roman"/>
                          <a:cs typeface="Times New Roman"/>
                        </a:rPr>
                        <a:t>2</a:t>
                      </a:r>
                      <a:endParaRPr lang="x-none" sz="2100" dirty="0">
                        <a:effectLst/>
                        <a:latin typeface="Calibri"/>
                        <a:ea typeface="Calibri"/>
                        <a:cs typeface="Times New Roman"/>
                      </a:endParaRPr>
                    </a:p>
                  </a:txBody>
                  <a:tcPr marL="6231" marR="6231"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2100" b="1" dirty="0" smtClean="0">
                          <a:solidFill>
                            <a:srgbClr val="000000"/>
                          </a:solidFill>
                          <a:effectLst/>
                          <a:latin typeface="Calibri"/>
                          <a:ea typeface="Times New Roman"/>
                          <a:cs typeface="Times New Roman"/>
                        </a:rPr>
                        <a:t>3</a:t>
                      </a:r>
                      <a:endParaRPr lang="x-none" sz="2100" dirty="0">
                        <a:effectLst/>
                        <a:latin typeface="Calibri"/>
                        <a:ea typeface="Calibri"/>
                        <a:cs typeface="Times New Roman"/>
                      </a:endParaRPr>
                    </a:p>
                  </a:txBody>
                  <a:tcPr marL="6231" marR="6231"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2100" b="1" dirty="0" smtClean="0">
                          <a:solidFill>
                            <a:srgbClr val="000000"/>
                          </a:solidFill>
                          <a:effectLst/>
                          <a:latin typeface="Calibri"/>
                          <a:ea typeface="Times New Roman"/>
                          <a:cs typeface="Times New Roman"/>
                        </a:rPr>
                        <a:t>4</a:t>
                      </a:r>
                      <a:endParaRPr lang="x-none" sz="2100" dirty="0">
                        <a:effectLst/>
                        <a:latin typeface="Calibri"/>
                        <a:ea typeface="Calibri"/>
                        <a:cs typeface="Times New Roman"/>
                      </a:endParaRPr>
                    </a:p>
                  </a:txBody>
                  <a:tcPr marL="6231" marR="6231"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2100" b="1" dirty="0" smtClean="0">
                          <a:solidFill>
                            <a:srgbClr val="000000"/>
                          </a:solidFill>
                          <a:effectLst/>
                          <a:latin typeface="Calibri"/>
                          <a:ea typeface="Times New Roman"/>
                          <a:cs typeface="Times New Roman"/>
                        </a:rPr>
                        <a:t>5</a:t>
                      </a:r>
                      <a:endParaRPr lang="x-none" sz="2100" dirty="0">
                        <a:effectLst/>
                        <a:latin typeface="Calibri"/>
                        <a:ea typeface="Calibri"/>
                        <a:cs typeface="Times New Roman"/>
                      </a:endParaRPr>
                    </a:p>
                  </a:txBody>
                  <a:tcPr marL="6231" marR="6231"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049616">
                <a:tc vMerge="1">
                  <a:txBody>
                    <a:bodyPr/>
                    <a:lstStyle/>
                    <a:p>
                      <a:endParaRPr lang="en-US"/>
                    </a:p>
                  </a:txBody>
                  <a:tcPr/>
                </a:tc>
                <a:tc vMerge="1">
                  <a:txBody>
                    <a:bodyPr/>
                    <a:lstStyle/>
                    <a:p>
                      <a:endParaRPr lang="en-US"/>
                    </a:p>
                  </a:txBody>
                  <a:tcPr/>
                </a:tc>
                <a:tc>
                  <a:txBody>
                    <a:bodyPr/>
                    <a:lstStyle/>
                    <a:p>
                      <a:pPr marL="0" marR="0" indent="0" algn="l" defTabSz="1018737" rtl="0" eaLnBrk="1" fontAlgn="auto" latinLnBrk="0" hangingPunct="1">
                        <a:lnSpc>
                          <a:spcPct val="115000"/>
                        </a:lnSpc>
                        <a:spcBef>
                          <a:spcPts val="0"/>
                        </a:spcBef>
                        <a:spcAft>
                          <a:spcPts val="0"/>
                        </a:spcAft>
                        <a:buClrTx/>
                        <a:buSzTx/>
                        <a:buFontTx/>
                        <a:buNone/>
                        <a:tabLst/>
                        <a:defRPr/>
                      </a:pPr>
                      <a:r>
                        <a:rPr lang="es-419" sz="800" dirty="0" smtClean="0">
                          <a:solidFill>
                            <a:srgbClr val="000000"/>
                          </a:solidFill>
                          <a:effectLst/>
                          <a:latin typeface="+mn-lt"/>
                          <a:ea typeface="Times New Roman"/>
                          <a:cs typeface="Times New Roman"/>
                        </a:rPr>
                        <a:t> </a:t>
                      </a:r>
                      <a:r>
                        <a:rPr lang="es-419" sz="800" noProof="0" dirty="0" smtClean="0">
                          <a:solidFill>
                            <a:srgbClr val="000000"/>
                          </a:solidFill>
                          <a:effectLst/>
                          <a:latin typeface="+mn-lt"/>
                          <a:ea typeface="Times New Roman"/>
                          <a:cs typeface="Times New Roman"/>
                        </a:rPr>
                        <a:t>…</a:t>
                      </a:r>
                      <a:r>
                        <a:rPr lang="es-419" sz="800" b="0" i="0" u="none" strike="noStrike" noProof="0" dirty="0" smtClean="0">
                          <a:solidFill>
                            <a:srgbClr val="000000"/>
                          </a:solidFill>
                          <a:effectLst/>
                          <a:latin typeface="+mn-lt"/>
                        </a:rPr>
                        <a:t>expresar una opinión sobre  un tema conocido.</a:t>
                      </a:r>
                      <a:endParaRPr lang="es-419" sz="800" noProof="0" dirty="0" smtClean="0">
                        <a:effectLst/>
                        <a:latin typeface="+mn-lt"/>
                        <a:ea typeface="Calibri"/>
                        <a:cs typeface="Times New Roman"/>
                      </a:endParaRPr>
                    </a:p>
                    <a:p>
                      <a:pPr marL="0" marR="0">
                        <a:lnSpc>
                          <a:spcPct val="115000"/>
                        </a:lnSpc>
                        <a:spcBef>
                          <a:spcPts val="0"/>
                        </a:spcBef>
                        <a:spcAft>
                          <a:spcPts val="0"/>
                        </a:spcAft>
                      </a:pPr>
                      <a:endParaRPr lang="es-419" sz="80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11430">
                        <a:lnSpc>
                          <a:spcPct val="115000"/>
                        </a:lnSpc>
                        <a:spcBef>
                          <a:spcPts val="0"/>
                        </a:spcBef>
                        <a:spcAft>
                          <a:spcPts val="0"/>
                        </a:spcAft>
                      </a:pPr>
                      <a:r>
                        <a:rPr lang="es-419" sz="800" dirty="0" smtClean="0">
                          <a:solidFill>
                            <a:srgbClr val="000000"/>
                          </a:solidFill>
                          <a:effectLst/>
                          <a:latin typeface="+mn-lt"/>
                          <a:ea typeface="Times New Roman"/>
                          <a:cs typeface="Times New Roman"/>
                        </a:rPr>
                        <a:t>…desarrollar</a:t>
                      </a:r>
                      <a:r>
                        <a:rPr lang="es-419" sz="800" baseline="0" dirty="0" smtClean="0">
                          <a:solidFill>
                            <a:srgbClr val="000000"/>
                          </a:solidFill>
                          <a:effectLst/>
                          <a:latin typeface="+mn-lt"/>
                          <a:ea typeface="Times New Roman"/>
                          <a:cs typeface="Times New Roman"/>
                        </a:rPr>
                        <a:t> </a:t>
                      </a:r>
                      <a:r>
                        <a:rPr lang="es-419" sz="800" dirty="0" smtClean="0">
                          <a:solidFill>
                            <a:srgbClr val="000000"/>
                          </a:solidFill>
                          <a:effectLst/>
                          <a:latin typeface="+mn-lt"/>
                          <a:ea typeface="Times New Roman"/>
                          <a:cs typeface="Times New Roman"/>
                        </a:rPr>
                        <a:t>una declaración simple </a:t>
                      </a:r>
                      <a:r>
                        <a:rPr lang="es-419" sz="800" b="0" i="0" u="none" strike="noStrike" dirty="0" smtClean="0">
                          <a:solidFill>
                            <a:srgbClr val="000000"/>
                          </a:solidFill>
                          <a:effectLst/>
                          <a:latin typeface="+mn-lt"/>
                        </a:rPr>
                        <a:t>sobre un tema conocido, y dar una razón para apoyar la declaración.</a:t>
                      </a:r>
                      <a:endParaRPr lang="es-419" sz="800" noProof="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1800"/>
                        </a:spcAft>
                      </a:pPr>
                      <a:r>
                        <a:rPr lang="es-419" sz="800" dirty="0" smtClean="0">
                          <a:solidFill>
                            <a:srgbClr val="000000"/>
                          </a:solidFill>
                          <a:effectLst/>
                          <a:latin typeface="+mn-lt"/>
                          <a:ea typeface="Times New Roman"/>
                          <a:cs typeface="Times New Roman"/>
                        </a:rPr>
                        <a:t>…desarrollar una declaración  sobre temas conocidos,</a:t>
                      </a:r>
                      <a:r>
                        <a:rPr lang="es-419" sz="800" baseline="0" dirty="0" smtClean="0">
                          <a:solidFill>
                            <a:srgbClr val="000000"/>
                          </a:solidFill>
                          <a:effectLst/>
                          <a:latin typeface="+mn-lt"/>
                          <a:ea typeface="Times New Roman"/>
                          <a:cs typeface="Times New Roman"/>
                        </a:rPr>
                        <a:t> introduciendo el tema y proporcionando algunas razones o hechos para apoyar la declaración</a:t>
                      </a:r>
                      <a:r>
                        <a:rPr lang="es-419" sz="800" b="0" i="0" u="none" strike="noStrike" baseline="0" dirty="0" smtClean="0">
                          <a:solidFill>
                            <a:srgbClr val="000000"/>
                          </a:solidFill>
                          <a:effectLst/>
                          <a:latin typeface="+mn-lt"/>
                        </a:rPr>
                        <a:t>.</a:t>
                      </a:r>
                      <a:endParaRPr lang="es-419" sz="80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s-419" sz="800" dirty="0" smtClean="0">
                          <a:solidFill>
                            <a:srgbClr val="000000"/>
                          </a:solidFill>
                          <a:effectLst/>
                          <a:latin typeface="+mn-lt"/>
                          <a:ea typeface="Times New Roman"/>
                          <a:cs typeface="Times New Roman"/>
                        </a:rPr>
                        <a:t>…desarrollar una declaración  sobre una variedad de temas; introducir el tema, proporcionar varias razones o hechos para apoyar la declaración  y proporcionar una declaración de conclusión.</a:t>
                      </a:r>
                      <a:endParaRPr lang="es-419" sz="80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1018824" rtl="0" eaLnBrk="1" fontAlgn="auto" latinLnBrk="0" hangingPunct="1">
                        <a:lnSpc>
                          <a:spcPct val="115000"/>
                        </a:lnSpc>
                        <a:spcBef>
                          <a:spcPts val="0"/>
                        </a:spcBef>
                        <a:spcAft>
                          <a:spcPts val="0"/>
                        </a:spcAft>
                        <a:buClrTx/>
                        <a:buSzTx/>
                        <a:buFontTx/>
                        <a:buNone/>
                        <a:tabLst/>
                        <a:defRPr/>
                      </a:pPr>
                      <a:r>
                        <a:rPr lang="es-419" sz="800" dirty="0" smtClean="0">
                          <a:solidFill>
                            <a:srgbClr val="000000"/>
                          </a:solidFill>
                          <a:effectLst/>
                          <a:latin typeface="+mn-lt"/>
                          <a:ea typeface="Times New Roman"/>
                          <a:cs typeface="Times New Roman"/>
                        </a:rPr>
                        <a:t>…desarrollar una declaración  sobre una variedad de temas; introducir el tema, proporcionar  razones o hechos lógicamente</a:t>
                      </a:r>
                      <a:r>
                        <a:rPr lang="es-419" sz="800" baseline="0" dirty="0" smtClean="0">
                          <a:solidFill>
                            <a:srgbClr val="000000"/>
                          </a:solidFill>
                          <a:effectLst/>
                          <a:latin typeface="+mn-lt"/>
                          <a:ea typeface="Times New Roman"/>
                          <a:cs typeface="Times New Roman"/>
                        </a:rPr>
                        <a:t> ordenados </a:t>
                      </a:r>
                      <a:r>
                        <a:rPr lang="es-419" sz="800" dirty="0" smtClean="0">
                          <a:solidFill>
                            <a:srgbClr val="000000"/>
                          </a:solidFill>
                          <a:effectLst/>
                          <a:latin typeface="+mn-lt"/>
                          <a:ea typeface="Times New Roman"/>
                          <a:cs typeface="Times New Roman"/>
                        </a:rPr>
                        <a:t>para apoyar la declaración  y proporcionar una declaración de conclusión.</a:t>
                      </a:r>
                      <a:endParaRPr lang="es-419" sz="800" dirty="0" smtClean="0">
                        <a:effectLst/>
                        <a:latin typeface="+mn-lt"/>
                        <a:ea typeface="Calibri"/>
                        <a:cs typeface="Times New Roman"/>
                      </a:endParaRPr>
                    </a:p>
                    <a:p>
                      <a:pPr marL="0" marR="0">
                        <a:lnSpc>
                          <a:spcPct val="115000"/>
                        </a:lnSpc>
                        <a:spcBef>
                          <a:spcPts val="0"/>
                        </a:spcBef>
                        <a:spcAft>
                          <a:spcPts val="0"/>
                        </a:spcAft>
                      </a:pPr>
                      <a:endParaRPr lang="es-419" sz="80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9" name="Rectangle 8"/>
          <p:cNvSpPr/>
          <p:nvPr/>
        </p:nvSpPr>
        <p:spPr>
          <a:xfrm>
            <a:off x="166735" y="76200"/>
            <a:ext cx="7375248" cy="429969"/>
          </a:xfrm>
          <a:prstGeom prst="rect">
            <a:avLst/>
          </a:prstGeom>
        </p:spPr>
        <p:txBody>
          <a:bodyPr wrap="square" lIns="91330" tIns="45665" rIns="91330" bIns="45665">
            <a:spAutoFit/>
          </a:bodyPr>
          <a:lstStyle/>
          <a:p>
            <a:pPr algn="ctr"/>
            <a:r>
              <a:rPr lang="es-ES" sz="2095" b="1" i="1" dirty="0"/>
              <a:t>Estándares ELP de </a:t>
            </a:r>
            <a:r>
              <a:rPr lang="es-ES" sz="2095" b="1" i="1" dirty="0" smtClean="0"/>
              <a:t>4</a:t>
            </a:r>
            <a:r>
              <a:rPr lang="es-ES" sz="2095" b="1" i="1" baseline="30000" dirty="0"/>
              <a:t>t</a:t>
            </a:r>
            <a:r>
              <a:rPr lang="es-ES" sz="2095" b="1" i="1" baseline="30000" dirty="0" smtClean="0"/>
              <a:t>o</a:t>
            </a:r>
            <a:r>
              <a:rPr lang="es-ES" sz="2095" b="1" i="1" dirty="0" smtClean="0"/>
              <a:t> – 5</a:t>
            </a:r>
            <a:r>
              <a:rPr lang="es-ES" sz="2095" b="1" i="1" baseline="30000" dirty="0"/>
              <a:t>t</a:t>
            </a:r>
            <a:r>
              <a:rPr lang="es-ES" sz="2095" b="1" i="1" baseline="30000" dirty="0" smtClean="0"/>
              <a:t>o</a:t>
            </a:r>
            <a:r>
              <a:rPr lang="es-ES" sz="2095" b="1" i="1" dirty="0" smtClean="0"/>
              <a:t> organizados </a:t>
            </a:r>
            <a:r>
              <a:rPr lang="es-ES" sz="2095" b="1" i="1" dirty="0"/>
              <a:t>por M</a:t>
            </a:r>
            <a:r>
              <a:rPr lang="es-ES" sz="2095" b="1" i="1" dirty="0" smtClean="0"/>
              <a:t>odalidad</a:t>
            </a:r>
            <a:endParaRPr lang="es-ES" sz="2095" b="1" i="1" dirty="0"/>
          </a:p>
        </p:txBody>
      </p:sp>
      <p:sp>
        <p:nvSpPr>
          <p:cNvPr id="6" name="TextBox 5"/>
          <p:cNvSpPr txBox="1"/>
          <p:nvPr/>
        </p:nvSpPr>
        <p:spPr>
          <a:xfrm>
            <a:off x="3541460" y="9471877"/>
            <a:ext cx="3768814" cy="221279"/>
          </a:xfrm>
          <a:prstGeom prst="rect">
            <a:avLst/>
          </a:prstGeom>
          <a:noFill/>
        </p:spPr>
        <p:txBody>
          <a:bodyPr wrap="square" rtlCol="0">
            <a:spAutoFit/>
          </a:bodyPr>
          <a:lstStyle/>
          <a:p>
            <a:r>
              <a:rPr lang="en-US" sz="838" b="1" i="1" dirty="0"/>
              <a:t>Oregon ELP Standards Aligned with Performance Task, 2014; Arcema Tovar</a:t>
            </a:r>
          </a:p>
        </p:txBody>
      </p:sp>
      <p:sp>
        <p:nvSpPr>
          <p:cNvPr id="11" name="Slide Number Placeholder 3"/>
          <p:cNvSpPr>
            <a:spLocks noGrp="1"/>
          </p:cNvSpPr>
          <p:nvPr>
            <p:ph type="sldNum" sz="quarter" idx="12"/>
          </p:nvPr>
        </p:nvSpPr>
        <p:spPr>
          <a:xfrm>
            <a:off x="5722249" y="9425398"/>
            <a:ext cx="1813560" cy="535516"/>
          </a:xfrm>
        </p:spPr>
        <p:txBody>
          <a:bodyPr/>
          <a:lstStyle/>
          <a:p>
            <a:r>
              <a:rPr lang="en-US" dirty="0" smtClean="0"/>
              <a:t>18</a:t>
            </a:r>
            <a:endParaRPr lang="en-US" dirty="0"/>
          </a:p>
        </p:txBody>
      </p:sp>
      <p:sp>
        <p:nvSpPr>
          <p:cNvPr id="12" name="Shape 112"/>
          <p:cNvSpPr/>
          <p:nvPr/>
        </p:nvSpPr>
        <p:spPr>
          <a:xfrm>
            <a:off x="3475971" y="9737257"/>
            <a:ext cx="3886200" cy="241824"/>
          </a:xfrm>
          <a:prstGeom prst="rect">
            <a:avLst/>
          </a:prstGeom>
          <a:noFill/>
          <a:ln>
            <a:noFill/>
          </a:ln>
        </p:spPr>
        <p:txBody>
          <a:bodyPr lIns="96375" tIns="48175" rIns="96375" bIns="48175" anchor="t" anchorCtr="0">
            <a:noAutofit/>
          </a:bodyPr>
          <a:lstStyle/>
          <a:p>
            <a:pPr marL="0" marR="0" lvl="0" indent="0" algn="l" rtl="0">
              <a:spcBef>
                <a:spcPts val="0"/>
              </a:spcBef>
              <a:buSzPct val="25000"/>
              <a:buNone/>
            </a:pPr>
            <a:r>
              <a:rPr lang="en-US" sz="900" dirty="0">
                <a:solidFill>
                  <a:srgbClr val="000000"/>
                </a:solidFill>
                <a:latin typeface="Calibri"/>
                <a:ea typeface="Calibri"/>
                <a:cs typeface="Calibri"/>
                <a:sym typeface="Calibri"/>
              </a:rPr>
              <a:t>Rev. Control:  07/06/2015 HSD – OSP and Susan Richmond</a:t>
            </a:r>
          </a:p>
        </p:txBody>
      </p:sp>
    </p:spTree>
    <p:extLst>
      <p:ext uri="{BB962C8B-B14F-4D97-AF65-F5344CB8AC3E}">
        <p14:creationId xmlns:p14="http://schemas.microsoft.com/office/powerpoint/2010/main" val="35276420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228600" y="193630"/>
          <a:ext cx="7383576" cy="9322166"/>
        </p:xfrm>
        <a:graphic>
          <a:graphicData uri="http://schemas.openxmlformats.org/drawingml/2006/table">
            <a:tbl>
              <a:tblPr/>
              <a:tblGrid>
                <a:gridCol w="380591"/>
                <a:gridCol w="477408"/>
                <a:gridCol w="2763039"/>
                <a:gridCol w="901626"/>
                <a:gridCol w="901626"/>
                <a:gridCol w="818006"/>
                <a:gridCol w="684080"/>
                <a:gridCol w="457200"/>
              </a:tblGrid>
              <a:tr h="236713">
                <a:tc gridSpan="8">
                  <a:txBody>
                    <a:bodyPr/>
                    <a:lstStyle/>
                    <a:p>
                      <a:pPr algn="l" fontAlgn="ctr"/>
                      <a:r>
                        <a:rPr lang="es-419" sz="1400" b="1" i="0" u="none" strike="noStrike" noProof="0" dirty="0" smtClean="0">
                          <a:solidFill>
                            <a:srgbClr val="000000"/>
                          </a:solidFill>
                          <a:latin typeface="Calibri"/>
                        </a:rPr>
                        <a:t>CFA: </a:t>
                      </a:r>
                      <a:r>
                        <a:rPr lang="es-419" sz="1400" b="1" i="0" u="none" strike="noStrike" baseline="0" noProof="0" dirty="0" smtClean="0">
                          <a:solidFill>
                            <a:srgbClr val="000000"/>
                          </a:solidFill>
                          <a:latin typeface="Calibri"/>
                        </a:rPr>
                        <a:t>Escrito de una opinión</a:t>
                      </a:r>
                      <a:endParaRPr lang="es-419" sz="1400" b="1" i="0" u="none" strike="noStrike" noProof="0" dirty="0">
                        <a:solidFill>
                          <a:srgbClr val="000000"/>
                        </a:solidFill>
                        <a:latin typeface="Calibri"/>
                      </a:endParaRPr>
                    </a:p>
                  </a:txBody>
                  <a:tcPr marL="0" marR="0" marT="0" marB="0" anchor="ctr">
                    <a:lnL>
                      <a:noFill/>
                    </a:lnL>
                    <a:lnR>
                      <a:noFill/>
                    </a:lnR>
                    <a:lnT>
                      <a:noFill/>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45962">
                <a:tc gridSpan="3">
                  <a:txBody>
                    <a:bodyPr/>
                    <a:lstStyle/>
                    <a:p>
                      <a:pPr algn="l" fontAlgn="t"/>
                      <a:r>
                        <a:rPr lang="es-419" sz="1200" b="1" i="0" u="none" strike="noStrike" noProof="0" dirty="0" smtClean="0">
                          <a:solidFill>
                            <a:srgbClr val="000000"/>
                          </a:solidFill>
                          <a:latin typeface="Calibri"/>
                        </a:rPr>
                        <a:t>Puntaje</a:t>
                      </a:r>
                      <a:r>
                        <a:rPr lang="es-419" sz="1200" b="1" i="0" u="none" strike="noStrike" baseline="0" noProof="0" dirty="0" smtClean="0">
                          <a:solidFill>
                            <a:srgbClr val="000000"/>
                          </a:solidFill>
                          <a:latin typeface="Calibri"/>
                        </a:rPr>
                        <a:t> del estudiante y la clase</a:t>
                      </a:r>
                      <a:r>
                        <a:rPr lang="es-419" sz="1200" b="1" i="0" u="none" strike="noStrike" noProof="0" dirty="0" smtClean="0">
                          <a:solidFill>
                            <a:srgbClr val="000000"/>
                          </a:solidFill>
                          <a:latin typeface="Calibri"/>
                        </a:rPr>
                        <a:t>:</a:t>
                      </a:r>
                      <a:endParaRPr lang="es-419" sz="1200" b="1" i="0" u="none" strike="noStrike" noProof="0" dirty="0">
                        <a:solidFill>
                          <a:srgbClr val="000000"/>
                        </a:solidFill>
                        <a:latin typeface="Calibri"/>
                      </a:endParaRPr>
                    </a:p>
                  </a:txBody>
                  <a:tcPr marL="0" marR="0" marT="0" marB="0">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r" fontAlgn="ctr"/>
                      <a:r>
                        <a:rPr lang="es-419" sz="1000" b="1" i="0" u="none" strike="noStrike" noProof="0" dirty="0" smtClean="0">
                          <a:solidFill>
                            <a:srgbClr val="000000"/>
                          </a:solidFill>
                          <a:latin typeface="Calibri"/>
                        </a:rPr>
                        <a:t>Año escolar</a:t>
                      </a:r>
                      <a:r>
                        <a:rPr lang="es-419" sz="900" b="1" i="0" u="none" strike="noStrike" noProof="0" dirty="0" smtClean="0">
                          <a:solidFill>
                            <a:srgbClr val="000000"/>
                          </a:solidFill>
                          <a:latin typeface="Calibri"/>
                        </a:rPr>
                        <a:t>:</a:t>
                      </a:r>
                      <a:endParaRPr lang="es-419" sz="9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endParaRPr lang="es-419" sz="900" b="0" i="0" u="none" strike="sng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s-419" sz="1000" b="1" i="0" u="none" strike="noStrike" noProof="0" dirty="0" smtClean="0">
                          <a:solidFill>
                            <a:srgbClr val="000000"/>
                          </a:solidFill>
                          <a:latin typeface="Calibri"/>
                        </a:rPr>
                        <a:t>Grado:</a:t>
                      </a:r>
                      <a:endParaRPr lang="es-419" sz="10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419" sz="1000" b="0" i="0" u="none" strike="noStrike" noProof="0" dirty="0" smtClean="0">
                          <a:solidFill>
                            <a:srgbClr val="000000"/>
                          </a:solidFill>
                          <a:latin typeface="Calibri"/>
                        </a:rPr>
                        <a:t> </a:t>
                      </a:r>
                      <a:endParaRPr lang="es-419" sz="10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00439">
                <a:tc gridSpan="2">
                  <a:txBody>
                    <a:bodyPr/>
                    <a:lstStyle/>
                    <a:p>
                      <a:pPr algn="ctr" fontAlgn="ctr"/>
                      <a:endParaRPr lang="es-419" sz="900" b="0" i="0" u="none" strike="noStrike" noProof="0"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es-419" sz="1000" b="1" i="0" u="none" strike="noStrike" noProof="0" dirty="0" smtClean="0">
                          <a:solidFill>
                            <a:srgbClr val="000000"/>
                          </a:solidFill>
                          <a:latin typeface="Calibri"/>
                        </a:rPr>
                        <a:t>Nombre del maestro:</a:t>
                      </a:r>
                      <a:endParaRPr lang="es-419" sz="10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82233">
                <a:tc gridSpan="2">
                  <a:txBody>
                    <a:bodyPr/>
                    <a:lstStyle/>
                    <a:p>
                      <a:pPr algn="ctr" fontAlgn="ctr"/>
                      <a:endParaRPr lang="es-419" sz="900" b="0" i="0" u="none" strike="noStrike" noProof="0"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es-419" sz="1000" b="1" i="0" u="none" strike="noStrike" noProof="0" dirty="0" smtClean="0">
                          <a:solidFill>
                            <a:srgbClr val="000000"/>
                          </a:solidFill>
                          <a:latin typeface="Calibri"/>
                        </a:rPr>
                        <a:t>Escuela:</a:t>
                      </a:r>
                      <a:endParaRPr lang="es-419" sz="10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74905">
                <a:tc gridSpan="2">
                  <a:txBody>
                    <a:bodyPr/>
                    <a:lstStyle/>
                    <a:p>
                      <a:pPr algn="ctr" fontAlgn="ctr"/>
                      <a:endParaRPr lang="es-419" sz="900" b="0" i="0" u="none" strike="noStrike" noProof="0"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r" fontAlgn="ctr"/>
                      <a:endParaRPr lang="es-419" sz="9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4319">
                <a:tc rowSpan="2" gridSpan="3">
                  <a:txBody>
                    <a:bodyPr/>
                    <a:lstStyle/>
                    <a:p>
                      <a:pPr algn="ctr" fontAlgn="ctr"/>
                      <a:r>
                        <a:rPr lang="es-419" sz="1000" b="1" i="0" u="none" strike="noStrike" noProof="0" dirty="0" smtClean="0">
                          <a:solidFill>
                            <a:srgbClr val="FFFFFF"/>
                          </a:solidFill>
                          <a:latin typeface="Calibri"/>
                        </a:rPr>
                        <a:t>Nombre del estudiante</a:t>
                      </a:r>
                      <a:endParaRPr lang="es-419" sz="10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hMerge="1">
                  <a:txBody>
                    <a:bodyPr/>
                    <a:lstStyle/>
                    <a:p>
                      <a:endParaRPr lang="en-US"/>
                    </a:p>
                  </a:txBody>
                  <a:tcPr/>
                </a:tc>
                <a:tc rowSpan="2" hMerge="1">
                  <a:txBody>
                    <a:bodyPr/>
                    <a:lstStyle/>
                    <a:p>
                      <a:endParaRPr lang="en-US"/>
                    </a:p>
                  </a:txBody>
                  <a:tcPr/>
                </a:tc>
                <a:tc>
                  <a:txBody>
                    <a:bodyPr/>
                    <a:lstStyle/>
                    <a:p>
                      <a:pPr algn="ctr" fontAlgn="ctr"/>
                      <a:r>
                        <a:rPr lang="es-419" sz="1000" b="1" i="0" u="none" strike="noStrike" noProof="0" dirty="0" smtClean="0">
                          <a:solidFill>
                            <a:srgbClr val="FFFFFF"/>
                          </a:solidFill>
                          <a:latin typeface="Calibri"/>
                        </a:rPr>
                        <a:t>Enfoque y organización </a:t>
                      </a:r>
                      <a:endParaRPr lang="es-419" sz="10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s-419" sz="1000" b="1" i="0" u="none" strike="noStrike" noProof="0" dirty="0" smtClean="0">
                          <a:solidFill>
                            <a:srgbClr val="FFFFFF"/>
                          </a:solidFill>
                          <a:latin typeface="Calibri"/>
                        </a:rPr>
                        <a:t>Elaboración</a:t>
                      </a:r>
                      <a:r>
                        <a:rPr lang="es-419" sz="1000" b="1" i="0" u="none" strike="noStrike" baseline="0" noProof="0" dirty="0" smtClean="0">
                          <a:solidFill>
                            <a:srgbClr val="FFFFFF"/>
                          </a:solidFill>
                          <a:latin typeface="Calibri"/>
                        </a:rPr>
                        <a:t> y evidencia</a:t>
                      </a:r>
                      <a:r>
                        <a:rPr lang="es-419" sz="1000" b="1" i="0" u="none" strike="noStrike" noProof="0" dirty="0" smtClean="0">
                          <a:solidFill>
                            <a:srgbClr val="FFFFFF"/>
                          </a:solidFill>
                          <a:latin typeface="Calibri"/>
                        </a:rPr>
                        <a:t> </a:t>
                      </a:r>
                      <a:endParaRPr lang="es-419" sz="10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s-419" sz="1000" b="1" i="0" u="none" strike="noStrike" noProof="0" dirty="0" smtClean="0">
                          <a:solidFill>
                            <a:srgbClr val="FFFFFF"/>
                          </a:solidFill>
                          <a:latin typeface="Calibri"/>
                        </a:rPr>
                        <a:t>Convenciones </a:t>
                      </a:r>
                      <a:endParaRPr lang="es-419" sz="10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es-419" sz="1000" b="1" i="0" u="none" strike="noStrike" noProof="0" dirty="0" smtClean="0">
                          <a:solidFill>
                            <a:srgbClr val="FFFFFF"/>
                          </a:solidFill>
                          <a:latin typeface="Calibri"/>
                        </a:rPr>
                        <a:t>Total</a:t>
                      </a:r>
                      <a:r>
                        <a:rPr lang="es-419" sz="1000" b="1" i="0" u="none" strike="noStrike" baseline="0" noProof="0" dirty="0" smtClean="0">
                          <a:solidFill>
                            <a:srgbClr val="FFFFFF"/>
                          </a:solidFill>
                          <a:latin typeface="Calibri"/>
                        </a:rPr>
                        <a:t> del estudiante</a:t>
                      </a:r>
                      <a:r>
                        <a:rPr lang="es-419" sz="1000" b="1" i="0" u="none" strike="noStrike" noProof="0" dirty="0" smtClean="0">
                          <a:solidFill>
                            <a:srgbClr val="FFFFFF"/>
                          </a:solidFill>
                          <a:latin typeface="Calibri"/>
                        </a:rPr>
                        <a:t> </a:t>
                      </a:r>
                      <a:endParaRPr lang="es-419" sz="10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es-419" sz="1000" b="1" i="0" u="none" strike="noStrike" noProof="0" dirty="0" smtClean="0">
                          <a:solidFill>
                            <a:srgbClr val="FFFFFF"/>
                          </a:solidFill>
                          <a:latin typeface="Calibri"/>
                        </a:rPr>
                        <a:t>Puntaje  ELP</a:t>
                      </a:r>
                      <a:endParaRPr lang="es-419" sz="10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145281">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s-419" sz="1000" b="0" i="0" u="none" strike="noStrike" noProof="0" dirty="0" smtClean="0">
                          <a:solidFill>
                            <a:srgbClr val="FFFFFF"/>
                          </a:solidFill>
                          <a:latin typeface="Calibri"/>
                        </a:rPr>
                        <a:t>Puntaje</a:t>
                      </a:r>
                      <a:endParaRPr lang="es-419" sz="10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s-419" sz="1000" b="0" i="0" u="none" strike="noStrike" noProof="0" dirty="0" smtClean="0">
                          <a:solidFill>
                            <a:srgbClr val="FFFFFF"/>
                          </a:solidFill>
                          <a:latin typeface="+mn-lt"/>
                        </a:rPr>
                        <a:t>Puntaje</a:t>
                      </a:r>
                      <a:endParaRPr lang="es-419" sz="1000" b="0" i="0" u="none" strike="noStrike" noProof="0" dirty="0">
                        <a:solidFill>
                          <a:srgbClr val="FFFFFF"/>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s-419" sz="1000" b="0" i="0" u="none" strike="noStrike" noProof="0" dirty="0" smtClean="0">
                          <a:solidFill>
                            <a:srgbClr val="FFFFFF"/>
                          </a:solidFill>
                          <a:latin typeface="+mn-lt"/>
                        </a:rPr>
                        <a:t>Puntaje</a:t>
                      </a:r>
                      <a:endParaRPr lang="es-419" sz="1000" b="0" i="0" u="none" strike="noStrike" noProof="0" dirty="0">
                        <a:solidFill>
                          <a:srgbClr val="FFFFFF"/>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vMerge="1">
                  <a:txBody>
                    <a:bodyPr/>
                    <a:lstStyle/>
                    <a:p>
                      <a:endParaRPr lang="en-US"/>
                    </a:p>
                  </a:txBody>
                  <a:tcPr/>
                </a:tc>
                <a:tc vMerge="1">
                  <a:txBody>
                    <a:bodyPr/>
                    <a:lstStyle/>
                    <a:p>
                      <a:endParaRPr lang="en-US"/>
                    </a:p>
                  </a:txBody>
                  <a:tcPr/>
                </a:tc>
              </a:tr>
              <a:tr h="207577">
                <a:tc>
                  <a:txBody>
                    <a:bodyPr/>
                    <a:lstStyle/>
                    <a:p>
                      <a:pPr algn="ctr" fontAlgn="ctr"/>
                      <a:r>
                        <a:rPr lang="es-419" sz="900" b="0" i="0" u="none" strike="noStrike" noProof="0" dirty="0" smtClean="0">
                          <a:solidFill>
                            <a:srgbClr val="000000"/>
                          </a:solidFill>
                          <a:latin typeface="Calibri"/>
                        </a:rPr>
                        <a:t> 1</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4</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5</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6</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7</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8</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9</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10</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11</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12</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13</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14</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15</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16</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17</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18</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19</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20</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21</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22</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23</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24</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25</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26</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27</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28</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29</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30</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31</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32</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33</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34</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35</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bl>
          </a:graphicData>
        </a:graphic>
      </p:graphicFrame>
      <p:sp>
        <p:nvSpPr>
          <p:cNvPr id="5" name="TextBox 1"/>
          <p:cNvSpPr txBox="1"/>
          <p:nvPr/>
        </p:nvSpPr>
        <p:spPr>
          <a:xfrm>
            <a:off x="481071" y="768867"/>
            <a:ext cx="152062" cy="136489"/>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kern="1200">
                <a:solidFill>
                  <a:prstClr val="black"/>
                </a:solidFill>
              </a:rPr>
              <a:t>1</a:t>
            </a:r>
          </a:p>
        </p:txBody>
      </p:sp>
      <p:sp>
        <p:nvSpPr>
          <p:cNvPr id="6" name="TextBox 2"/>
          <p:cNvSpPr txBox="1"/>
          <p:nvPr/>
        </p:nvSpPr>
        <p:spPr>
          <a:xfrm>
            <a:off x="479651" y="932368"/>
            <a:ext cx="162143" cy="137842"/>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kern="1200">
                <a:solidFill>
                  <a:prstClr val="black"/>
                </a:solidFill>
              </a:rPr>
              <a:t>2</a:t>
            </a:r>
          </a:p>
        </p:txBody>
      </p:sp>
      <p:sp>
        <p:nvSpPr>
          <p:cNvPr id="7" name="TextBox 3"/>
          <p:cNvSpPr txBox="1"/>
          <p:nvPr/>
        </p:nvSpPr>
        <p:spPr>
          <a:xfrm>
            <a:off x="480627" y="1083296"/>
            <a:ext cx="157385" cy="131238"/>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kern="1200">
                <a:solidFill>
                  <a:prstClr val="black"/>
                </a:solidFill>
              </a:rPr>
              <a:t>3</a:t>
            </a:r>
          </a:p>
        </p:txBody>
      </p:sp>
      <p:sp>
        <p:nvSpPr>
          <p:cNvPr id="8" name="TextBox 4"/>
          <p:cNvSpPr txBox="1"/>
          <p:nvPr/>
        </p:nvSpPr>
        <p:spPr>
          <a:xfrm>
            <a:off x="480816" y="1234948"/>
            <a:ext cx="157385" cy="133427"/>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kern="1200">
                <a:solidFill>
                  <a:prstClr val="white"/>
                </a:solidFill>
              </a:rPr>
              <a:t>4</a:t>
            </a:r>
          </a:p>
        </p:txBody>
      </p:sp>
      <p:sp>
        <p:nvSpPr>
          <p:cNvPr id="9" name="TextBox 5"/>
          <p:cNvSpPr txBox="1"/>
          <p:nvPr/>
        </p:nvSpPr>
        <p:spPr>
          <a:xfrm>
            <a:off x="657717" y="791639"/>
            <a:ext cx="570588" cy="1284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s-419" sz="789" kern="1200" dirty="0" smtClean="0">
                <a:solidFill>
                  <a:prstClr val="black"/>
                </a:solidFill>
              </a:rPr>
              <a:t>= Emergiendo</a:t>
            </a:r>
            <a:endParaRPr lang="es-419" sz="789" kern="1200" dirty="0">
              <a:solidFill>
                <a:prstClr val="black"/>
              </a:solidFill>
            </a:endParaRPr>
          </a:p>
        </p:txBody>
      </p:sp>
      <p:sp>
        <p:nvSpPr>
          <p:cNvPr id="10" name="TextBox 6"/>
          <p:cNvSpPr txBox="1"/>
          <p:nvPr/>
        </p:nvSpPr>
        <p:spPr>
          <a:xfrm>
            <a:off x="657906" y="943295"/>
            <a:ext cx="713693" cy="13979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s-419" sz="789" kern="1200" dirty="0" smtClean="0">
                <a:solidFill>
                  <a:prstClr val="black"/>
                </a:solidFill>
              </a:rPr>
              <a:t>= En desarrollo</a:t>
            </a:r>
            <a:endParaRPr lang="es-419" sz="789" kern="1200" dirty="0">
              <a:solidFill>
                <a:prstClr val="black"/>
              </a:solidFill>
            </a:endParaRPr>
          </a:p>
        </p:txBody>
      </p:sp>
      <p:sp>
        <p:nvSpPr>
          <p:cNvPr id="11" name="TextBox 7"/>
          <p:cNvSpPr txBox="1"/>
          <p:nvPr/>
        </p:nvSpPr>
        <p:spPr>
          <a:xfrm>
            <a:off x="660170" y="1095465"/>
            <a:ext cx="711429" cy="12514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s-419" sz="789" kern="1200" dirty="0" smtClean="0">
                <a:solidFill>
                  <a:prstClr val="black"/>
                </a:solidFill>
              </a:rPr>
              <a:t>= Competente</a:t>
            </a:r>
            <a:endParaRPr lang="es-419" sz="789" kern="1200" dirty="0">
              <a:solidFill>
                <a:prstClr val="black"/>
              </a:solidFill>
            </a:endParaRPr>
          </a:p>
        </p:txBody>
      </p:sp>
      <p:sp>
        <p:nvSpPr>
          <p:cNvPr id="12" name="TextBox 8"/>
          <p:cNvSpPr txBox="1"/>
          <p:nvPr/>
        </p:nvSpPr>
        <p:spPr>
          <a:xfrm>
            <a:off x="665260" y="1243869"/>
            <a:ext cx="570588" cy="12558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s-419" sz="789" kern="1200" dirty="0" smtClean="0">
                <a:solidFill>
                  <a:prstClr val="black"/>
                </a:solidFill>
              </a:rPr>
              <a:t>= Ejemplar</a:t>
            </a:r>
            <a:endParaRPr lang="es-419" sz="789" kern="1200" dirty="0">
              <a:solidFill>
                <a:prstClr val="black"/>
              </a:solidFill>
            </a:endParaRPr>
          </a:p>
        </p:txBody>
      </p:sp>
      <p:sp>
        <p:nvSpPr>
          <p:cNvPr id="13" name="TextBox 9"/>
          <p:cNvSpPr txBox="1"/>
          <p:nvPr/>
        </p:nvSpPr>
        <p:spPr>
          <a:xfrm>
            <a:off x="325536" y="628872"/>
            <a:ext cx="826869" cy="16276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n-US" sz="690" b="1" u="sng" kern="1200" dirty="0">
                <a:solidFill>
                  <a:prstClr val="black"/>
                </a:solidFill>
              </a:rPr>
              <a:t>Clave para el puntaje:</a:t>
            </a:r>
          </a:p>
        </p:txBody>
      </p:sp>
      <p:grpSp>
        <p:nvGrpSpPr>
          <p:cNvPr id="2" name="Group 1"/>
          <p:cNvGrpSpPr/>
          <p:nvPr/>
        </p:nvGrpSpPr>
        <p:grpSpPr>
          <a:xfrm>
            <a:off x="1497498" y="628872"/>
            <a:ext cx="691320" cy="745134"/>
            <a:chOff x="1269580" y="633354"/>
            <a:chExt cx="691320" cy="745134"/>
          </a:xfrm>
        </p:grpSpPr>
        <p:sp>
          <p:nvSpPr>
            <p:cNvPr id="14" name="TextBox 10"/>
            <p:cNvSpPr txBox="1"/>
            <p:nvPr/>
          </p:nvSpPr>
          <p:spPr>
            <a:xfrm>
              <a:off x="1298296" y="774216"/>
              <a:ext cx="322600" cy="135586"/>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kern="1200" dirty="0">
                  <a:solidFill>
                    <a:prstClr val="black"/>
                  </a:solidFill>
                </a:rPr>
                <a:t>0 - 4</a:t>
              </a:r>
            </a:p>
          </p:txBody>
        </p:sp>
        <p:sp>
          <p:nvSpPr>
            <p:cNvPr id="15" name="TextBox 11"/>
            <p:cNvSpPr txBox="1"/>
            <p:nvPr/>
          </p:nvSpPr>
          <p:spPr>
            <a:xfrm>
              <a:off x="1291562" y="937814"/>
              <a:ext cx="325889" cy="138096"/>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kern="1200" dirty="0">
                  <a:solidFill>
                    <a:prstClr val="black"/>
                  </a:solidFill>
                </a:rPr>
                <a:t>5 - 7</a:t>
              </a:r>
            </a:p>
          </p:txBody>
        </p:sp>
        <p:sp>
          <p:nvSpPr>
            <p:cNvPr id="16" name="TextBox 12"/>
            <p:cNvSpPr txBox="1"/>
            <p:nvPr/>
          </p:nvSpPr>
          <p:spPr>
            <a:xfrm>
              <a:off x="1292537" y="1087573"/>
              <a:ext cx="322702" cy="141159"/>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kern="1200">
                  <a:solidFill>
                    <a:prstClr val="black"/>
                  </a:solidFill>
                </a:rPr>
                <a:t>8 - 10</a:t>
              </a:r>
            </a:p>
          </p:txBody>
        </p:sp>
        <p:sp>
          <p:nvSpPr>
            <p:cNvPr id="17" name="TextBox 13"/>
            <p:cNvSpPr txBox="1"/>
            <p:nvPr/>
          </p:nvSpPr>
          <p:spPr>
            <a:xfrm>
              <a:off x="1292727" y="1240392"/>
              <a:ext cx="322702" cy="138096"/>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kern="1200">
                  <a:solidFill>
                    <a:prstClr val="white"/>
                  </a:solidFill>
                </a:rPr>
                <a:t>11 - 12</a:t>
              </a:r>
            </a:p>
          </p:txBody>
        </p:sp>
        <p:sp>
          <p:nvSpPr>
            <p:cNvPr id="18" name="TextBox 14"/>
            <p:cNvSpPr txBox="1"/>
            <p:nvPr/>
          </p:nvSpPr>
          <p:spPr>
            <a:xfrm>
              <a:off x="1269580" y="633354"/>
              <a:ext cx="691320" cy="11879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n-US" sz="690" b="1" u="sng" kern="1200" dirty="0">
                  <a:solidFill>
                    <a:prstClr val="black"/>
                  </a:solidFill>
                </a:rPr>
                <a:t># total correcto</a:t>
              </a:r>
            </a:p>
          </p:txBody>
        </p:sp>
      </p:grpSp>
      <p:sp>
        <p:nvSpPr>
          <p:cNvPr id="20" name="Slide Number Placeholder 3"/>
          <p:cNvSpPr>
            <a:spLocks noGrp="1"/>
          </p:cNvSpPr>
          <p:nvPr>
            <p:ph type="sldNum" sz="quarter" idx="12"/>
          </p:nvPr>
        </p:nvSpPr>
        <p:spPr>
          <a:xfrm>
            <a:off x="5798616" y="9515796"/>
            <a:ext cx="1813560" cy="535516"/>
          </a:xfrm>
        </p:spPr>
        <p:txBody>
          <a:bodyPr/>
          <a:lstStyle/>
          <a:p>
            <a:r>
              <a:rPr lang="en-US" dirty="0" smtClean="0"/>
              <a:t>19</a:t>
            </a:r>
            <a:endParaRPr lang="en-US" dirty="0"/>
          </a:p>
        </p:txBody>
      </p:sp>
      <p:sp>
        <p:nvSpPr>
          <p:cNvPr id="21" name="Shape 112"/>
          <p:cNvSpPr/>
          <p:nvPr/>
        </p:nvSpPr>
        <p:spPr>
          <a:xfrm>
            <a:off x="3475971" y="9737257"/>
            <a:ext cx="3886200" cy="241824"/>
          </a:xfrm>
          <a:prstGeom prst="rect">
            <a:avLst/>
          </a:prstGeom>
          <a:noFill/>
          <a:ln>
            <a:noFill/>
          </a:ln>
        </p:spPr>
        <p:txBody>
          <a:bodyPr lIns="96375" tIns="48175" rIns="96375" bIns="48175" anchor="t" anchorCtr="0">
            <a:noAutofit/>
          </a:bodyPr>
          <a:lstStyle/>
          <a:p>
            <a:pPr marL="0" marR="0" lvl="0" indent="0" algn="l" rtl="0">
              <a:spcBef>
                <a:spcPts val="0"/>
              </a:spcBef>
              <a:buSzPct val="25000"/>
              <a:buNone/>
            </a:pPr>
            <a:r>
              <a:rPr lang="en-US" sz="900" dirty="0">
                <a:solidFill>
                  <a:srgbClr val="000000"/>
                </a:solidFill>
                <a:latin typeface="Calibri"/>
                <a:ea typeface="Calibri"/>
                <a:cs typeface="Calibri"/>
                <a:sym typeface="Calibri"/>
              </a:rPr>
              <a:t>Rev. Control:  07/06/2015 HSD – OSP and Susan Richmond</a:t>
            </a:r>
          </a:p>
        </p:txBody>
      </p:sp>
    </p:spTree>
    <p:extLst>
      <p:ext uri="{BB962C8B-B14F-4D97-AF65-F5344CB8AC3E}">
        <p14:creationId xmlns:p14="http://schemas.microsoft.com/office/powerpoint/2010/main" val="2960295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Shape 352"/>
          <p:cNvSpPr/>
          <p:nvPr/>
        </p:nvSpPr>
        <p:spPr>
          <a:xfrm>
            <a:off x="0" y="0"/>
            <a:ext cx="7772400" cy="10058400"/>
          </a:xfrm>
          <a:prstGeom prst="rect">
            <a:avLst/>
          </a:prstGeom>
          <a:solidFill>
            <a:srgbClr val="D8D8D8"/>
          </a:solidFill>
          <a:ln>
            <a:noFill/>
          </a:ln>
        </p:spPr>
        <p:txBody>
          <a:bodyPr lIns="101850" tIns="50925" rIns="101850" bIns="50925" anchor="ctr" anchorCtr="0">
            <a:noAutofit/>
          </a:bodyPr>
          <a:lstStyle/>
          <a:p>
            <a:pPr marL="0" marR="0" lvl="0" indent="0" algn="ctr" rtl="0">
              <a:spcBef>
                <a:spcPts val="0"/>
              </a:spcBef>
              <a:buNone/>
            </a:pPr>
            <a:endParaRPr sz="2000">
              <a:solidFill>
                <a:schemeClr val="lt1"/>
              </a:solidFill>
              <a:latin typeface="Cabin"/>
              <a:ea typeface="Cabin"/>
              <a:cs typeface="Cabin"/>
              <a:sym typeface="Cabin"/>
            </a:endParaRPr>
          </a:p>
        </p:txBody>
      </p:sp>
      <p:sp>
        <p:nvSpPr>
          <p:cNvPr id="353" name="Shape 353"/>
          <p:cNvSpPr/>
          <p:nvPr/>
        </p:nvSpPr>
        <p:spPr>
          <a:xfrm>
            <a:off x="86400" y="202133"/>
            <a:ext cx="7599600" cy="9754850"/>
          </a:xfrm>
          <a:prstGeom prst="rect">
            <a:avLst/>
          </a:prstGeom>
          <a:gradFill>
            <a:gsLst>
              <a:gs pos="0">
                <a:srgbClr val="002060"/>
              </a:gs>
              <a:gs pos="50000">
                <a:srgbClr val="BFDAE3"/>
              </a:gs>
              <a:gs pos="100000">
                <a:srgbClr val="DFECF1"/>
              </a:gs>
            </a:gsLst>
            <a:lin ang="5400000" scaled="0"/>
          </a:gradFill>
          <a:ln>
            <a:noFill/>
          </a:ln>
        </p:spPr>
        <p:txBody>
          <a:bodyPr lIns="101850" tIns="50925" rIns="101850" bIns="50925" anchor="ctr" anchorCtr="0">
            <a:noAutofit/>
          </a:bodyPr>
          <a:lstStyle/>
          <a:p>
            <a:pPr marL="0" marR="0" lvl="0" indent="0" algn="ctr" rtl="0">
              <a:spcBef>
                <a:spcPts val="0"/>
              </a:spcBef>
              <a:buNone/>
            </a:pPr>
            <a:endParaRPr sz="2000">
              <a:solidFill>
                <a:schemeClr val="lt1"/>
              </a:solidFill>
              <a:latin typeface="Cabin"/>
              <a:ea typeface="Cabin"/>
              <a:cs typeface="Cabin"/>
              <a:sym typeface="Cabin"/>
            </a:endParaRPr>
          </a:p>
        </p:txBody>
      </p:sp>
      <p:sp>
        <p:nvSpPr>
          <p:cNvPr id="354" name="Shape 354"/>
          <p:cNvSpPr txBox="1">
            <a:spLocks noGrp="1"/>
          </p:cNvSpPr>
          <p:nvPr>
            <p:ph type="sldNum" idx="12"/>
          </p:nvPr>
        </p:nvSpPr>
        <p:spPr>
          <a:xfrm>
            <a:off x="7188609" y="9598169"/>
            <a:ext cx="474532" cy="358814"/>
          </a:xfrm>
          <a:prstGeom prst="rect">
            <a:avLst/>
          </a:prstGeom>
          <a:noFill/>
          <a:ln>
            <a:noFill/>
          </a:ln>
        </p:spPr>
        <p:txBody>
          <a:bodyPr lIns="101875" tIns="50925" rIns="101875" bIns="50925" anchor="b" anchorCtr="0">
            <a:noAutofit/>
          </a:bodyPr>
          <a:lstStyle/>
          <a:p>
            <a:pPr marL="0" marR="0" lvl="0" indent="0" algn="ctr" rtl="0">
              <a:spcBef>
                <a:spcPts val="0"/>
              </a:spcBef>
              <a:buSzPct val="25000"/>
              <a:buNone/>
            </a:pPr>
            <a:fld id="{00000000-1234-1234-1234-123412341234}" type="slidenum">
              <a:rPr lang="en-US" sz="1200">
                <a:solidFill>
                  <a:srgbClr val="B3A787"/>
                </a:solidFill>
                <a:latin typeface="Cabin"/>
                <a:ea typeface="Cabin"/>
                <a:cs typeface="Cabin"/>
                <a:sym typeface="Cabin"/>
              </a:rPr>
              <a:t>2</a:t>
            </a:fld>
            <a:endParaRPr lang="en-US" sz="1200" dirty="0">
              <a:solidFill>
                <a:srgbClr val="B3A787"/>
              </a:solidFill>
              <a:latin typeface="Cabin"/>
              <a:ea typeface="Cabin"/>
              <a:cs typeface="Cabin"/>
              <a:sym typeface="Cabin"/>
            </a:endParaRPr>
          </a:p>
        </p:txBody>
      </p:sp>
      <p:graphicFrame>
        <p:nvGraphicFramePr>
          <p:cNvPr id="355" name="Shape 355"/>
          <p:cNvGraphicFramePr/>
          <p:nvPr>
            <p:extLst/>
          </p:nvPr>
        </p:nvGraphicFramePr>
        <p:xfrm>
          <a:off x="356875" y="5156692"/>
          <a:ext cx="7101850" cy="3234000"/>
        </p:xfrm>
        <a:graphic>
          <a:graphicData uri="http://schemas.openxmlformats.org/drawingml/2006/table">
            <a:tbl>
              <a:tblPr firstRow="1" bandRow="1">
                <a:noFill/>
              </a:tblPr>
              <a:tblGrid>
                <a:gridCol w="2544350"/>
                <a:gridCol w="2042900"/>
                <a:gridCol w="2514600"/>
              </a:tblGrid>
              <a:tr h="460250">
                <a:tc gridSpan="3">
                  <a:txBody>
                    <a:bodyPr/>
                    <a:lstStyle/>
                    <a:p>
                      <a:pPr lvl="0" algn="ctr" rtl="0">
                        <a:spcBef>
                          <a:spcPts val="0"/>
                        </a:spcBef>
                        <a:buClr>
                          <a:schemeClr val="dk1"/>
                        </a:buClr>
                        <a:buSzPct val="25000"/>
                        <a:buFont typeface="Arial"/>
                        <a:buNone/>
                      </a:pPr>
                      <a:r>
                        <a:rPr lang="es-SV" sz="1200" b="1" noProof="0" dirty="0" smtClean="0">
                          <a:latin typeface="Gill Sans MT" panose="020B0502020104020203" pitchFamily="34" charset="0"/>
                          <a:ea typeface="Calibri"/>
                          <a:cs typeface="Calibri"/>
                          <a:sym typeface="Calibri"/>
                        </a:rPr>
                        <a:t>Todas las evaluaciones ELA de primaria fueron revisadas y actualizadas en junio del año 2015 por los siguientes excelentes y dedicados maestros de K-6</a:t>
                      </a:r>
                      <a:r>
                        <a:rPr lang="es-SV" sz="1200" b="1" baseline="30000" noProof="0" dirty="0" smtClean="0">
                          <a:latin typeface="Gill Sans MT" panose="020B0502020104020203" pitchFamily="34" charset="0"/>
                          <a:ea typeface="Calibri"/>
                          <a:cs typeface="Calibri"/>
                          <a:sym typeface="Calibri"/>
                        </a:rPr>
                        <a:t>to</a:t>
                      </a:r>
                      <a:r>
                        <a:rPr lang="es-SV" sz="1200" b="1" noProof="0" dirty="0" smtClean="0">
                          <a:latin typeface="Gill Sans MT" panose="020B0502020104020203" pitchFamily="34" charset="0"/>
                          <a:ea typeface="Calibri"/>
                          <a:cs typeface="Calibri"/>
                          <a:sym typeface="Calibri"/>
                        </a:rPr>
                        <a:t> de HSD</a:t>
                      </a:r>
                      <a:endParaRPr lang="es-SV" sz="1200" b="1" noProof="0" dirty="0">
                        <a:latin typeface="Gill Sans MT" panose="020B0502020104020203" pitchFamily="34" charset="0"/>
                        <a:ea typeface="Calibri"/>
                        <a:cs typeface="Calibri"/>
                        <a:sym typeface="Calibri"/>
                      </a:endParaRP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chemeClr val="lt1"/>
                    </a:solidFill>
                  </a:tcPr>
                </a:tc>
                <a:tc hMerge="1">
                  <a:txBody>
                    <a:bodyPr/>
                    <a:lstStyle/>
                    <a:p>
                      <a:endParaRPr lang="en-US"/>
                    </a:p>
                  </a:txBody>
                  <a:tcPr/>
                </a:tc>
                <a:tc hMerge="1">
                  <a:txBody>
                    <a:bodyPr/>
                    <a:lstStyle/>
                    <a:p>
                      <a:endParaRPr lang="en-US"/>
                    </a:p>
                  </a:txBody>
                  <a:tcPr/>
                </a:tc>
              </a:tr>
              <a:tr h="396250">
                <a:tc>
                  <a:txBody>
                    <a:bodyPr/>
                    <a:lstStyle/>
                    <a:p>
                      <a:pPr marL="0" marR="0" lvl="0" indent="0" algn="ctr" rtl="0">
                        <a:lnSpc>
                          <a:spcPct val="100000"/>
                        </a:lnSpc>
                        <a:spcBef>
                          <a:spcPts val="0"/>
                        </a:spcBef>
                        <a:spcAft>
                          <a:spcPts val="0"/>
                        </a:spcAft>
                        <a:buClr>
                          <a:srgbClr val="000000"/>
                        </a:buClr>
                        <a:buSzPct val="25000"/>
                        <a:buFont typeface="Dancing Script"/>
                        <a:buNone/>
                      </a:pPr>
                      <a:r>
                        <a:rPr lang="en-US" sz="1000" b="1" i="0" u="none" strike="noStrike" cap="none" dirty="0">
                          <a:solidFill>
                            <a:srgbClr val="000000"/>
                          </a:solidFill>
                          <a:latin typeface="Lucida Handwriting" panose="03010101010101010101" pitchFamily="66" charset="0"/>
                          <a:ea typeface="Dancing Script"/>
                          <a:cs typeface="Dancing Script"/>
                          <a:sym typeface="Dancing Script"/>
                        </a:rPr>
                        <a:t>Deborah Alvarado</a:t>
                      </a:r>
                    </a:p>
                    <a:p>
                      <a:pPr marL="0" marR="0" lvl="0" indent="0" algn="ctr" rtl="0">
                        <a:lnSpc>
                          <a:spcPct val="100000"/>
                        </a:lnSpc>
                        <a:spcBef>
                          <a:spcPts val="0"/>
                        </a:spcBef>
                        <a:spcAft>
                          <a:spcPts val="0"/>
                        </a:spcAft>
                        <a:buClr>
                          <a:srgbClr val="000000"/>
                        </a:buClr>
                        <a:buSzPct val="25000"/>
                        <a:buFont typeface="Dancing Script"/>
                        <a:buNone/>
                      </a:pPr>
                      <a:r>
                        <a:rPr lang="en-US" sz="1000" b="0" i="0" u="none" strike="noStrike" cap="none" dirty="0">
                          <a:solidFill>
                            <a:srgbClr val="000000"/>
                          </a:solidFill>
                          <a:latin typeface="Lucida Handwriting" panose="03010101010101010101" pitchFamily="66" charset="0"/>
                          <a:ea typeface="Dancing Script"/>
                          <a:cs typeface="Dancing Script"/>
                          <a:sym typeface="Dancing Script"/>
                        </a:rPr>
                        <a:t>Lincoln Street</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chemeClr val="lt2"/>
                    </a:solidFill>
                  </a:tcPr>
                </a:tc>
                <a:tc>
                  <a:txBody>
                    <a:bodyPr/>
                    <a:lstStyle/>
                    <a:p>
                      <a:pPr marL="0" marR="0" lvl="0" indent="0" algn="ctr" rtl="0">
                        <a:lnSpc>
                          <a:spcPct val="100000"/>
                        </a:lnSpc>
                        <a:spcBef>
                          <a:spcPts val="0"/>
                        </a:spcBef>
                        <a:spcAft>
                          <a:spcPts val="0"/>
                        </a:spcAft>
                        <a:buClr>
                          <a:schemeClr val="dk1"/>
                        </a:buClr>
                        <a:buSzPct val="25000"/>
                        <a:buFont typeface="Dancing Script"/>
                        <a:buNone/>
                      </a:pPr>
                      <a:r>
                        <a:rPr lang="en-US" sz="1000" b="1" i="0" u="none" strike="noStrike" cap="none">
                          <a:solidFill>
                            <a:schemeClr val="dk1"/>
                          </a:solidFill>
                          <a:latin typeface="Lucida Handwriting" panose="03010101010101010101" pitchFamily="66" charset="0"/>
                          <a:ea typeface="Dancing Script"/>
                          <a:cs typeface="Dancing Script"/>
                          <a:sym typeface="Dancing Script"/>
                        </a:rPr>
                        <a:t>Sonja Grabel</a:t>
                      </a:r>
                    </a:p>
                    <a:p>
                      <a:pPr marL="0" marR="0" lvl="0" indent="0" algn="ctr" rtl="0">
                        <a:lnSpc>
                          <a:spcPct val="100000"/>
                        </a:lnSpc>
                        <a:spcBef>
                          <a:spcPts val="0"/>
                        </a:spcBef>
                        <a:spcAft>
                          <a:spcPts val="0"/>
                        </a:spcAft>
                        <a:buClr>
                          <a:schemeClr val="dk1"/>
                        </a:buClr>
                        <a:buSzPct val="25000"/>
                        <a:buFont typeface="Dancing Script"/>
                        <a:buNone/>
                      </a:pPr>
                      <a:r>
                        <a:rPr lang="en-US" sz="1000" b="0" i="0" u="none" strike="noStrike" cap="none">
                          <a:solidFill>
                            <a:schemeClr val="dk1"/>
                          </a:solidFill>
                          <a:latin typeface="Lucida Handwriting" panose="03010101010101010101" pitchFamily="66" charset="0"/>
                          <a:ea typeface="Dancing Script"/>
                          <a:cs typeface="Dancing Script"/>
                          <a:sym typeface="Dancing Script"/>
                        </a:rPr>
                        <a:t>Patterson</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rgbClr val="F2F2F2"/>
                    </a:solidFill>
                  </a:tcPr>
                </a:tc>
                <a:tc>
                  <a:txBody>
                    <a:bodyPr/>
                    <a:lstStyle/>
                    <a:p>
                      <a:pPr marL="0" marR="0" lvl="0" indent="0" algn="ctr" rtl="0">
                        <a:lnSpc>
                          <a:spcPct val="100000"/>
                        </a:lnSpc>
                        <a:spcBef>
                          <a:spcPts val="0"/>
                        </a:spcBef>
                        <a:spcAft>
                          <a:spcPts val="0"/>
                        </a:spcAft>
                        <a:buClr>
                          <a:srgbClr val="000000"/>
                        </a:buClr>
                        <a:buSzPct val="25000"/>
                        <a:buFont typeface="Dancing Script"/>
                        <a:buNone/>
                      </a:pPr>
                      <a:r>
                        <a:rPr lang="en-US" sz="1000" b="1" i="0" u="none" strike="noStrike" cap="none">
                          <a:solidFill>
                            <a:srgbClr val="000000"/>
                          </a:solidFill>
                          <a:latin typeface="Lucida Handwriting" panose="03010101010101010101" pitchFamily="66" charset="0"/>
                          <a:ea typeface="Dancing Script"/>
                          <a:cs typeface="Dancing Script"/>
                          <a:sym typeface="Dancing Script"/>
                        </a:rPr>
                        <a:t>Gina McLain</a:t>
                      </a:r>
                    </a:p>
                    <a:p>
                      <a:pPr marL="0" marR="0" lvl="0" indent="0" algn="ctr" rtl="0">
                        <a:lnSpc>
                          <a:spcPct val="100000"/>
                        </a:lnSpc>
                        <a:spcBef>
                          <a:spcPts val="0"/>
                        </a:spcBef>
                        <a:spcAft>
                          <a:spcPts val="0"/>
                        </a:spcAft>
                        <a:buClr>
                          <a:srgbClr val="000000"/>
                        </a:buClr>
                        <a:buSzPct val="25000"/>
                        <a:buFont typeface="Dancing Script"/>
                        <a:buNone/>
                      </a:pPr>
                      <a:r>
                        <a:rPr lang="en-US" sz="1000" b="0" i="0" u="none" strike="noStrike" cap="none">
                          <a:solidFill>
                            <a:srgbClr val="000000"/>
                          </a:solidFill>
                          <a:latin typeface="Lucida Handwriting" panose="03010101010101010101" pitchFamily="66" charset="0"/>
                          <a:ea typeface="Dancing Script"/>
                          <a:cs typeface="Dancing Script"/>
                          <a:sym typeface="Dancing Script"/>
                        </a:rPr>
                        <a:t>TOSA</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chemeClr val="lt2"/>
                    </a:solidFill>
                  </a:tcPr>
                </a:tc>
              </a:tr>
              <a:tr h="396250">
                <a:tc>
                  <a:txBody>
                    <a:bodyPr/>
                    <a:lstStyle/>
                    <a:p>
                      <a:pPr marL="0" marR="0" lvl="0" indent="0" algn="ctr" rtl="0">
                        <a:lnSpc>
                          <a:spcPct val="100000"/>
                        </a:lnSpc>
                        <a:spcBef>
                          <a:spcPts val="0"/>
                        </a:spcBef>
                        <a:spcAft>
                          <a:spcPts val="0"/>
                        </a:spcAft>
                        <a:buClr>
                          <a:schemeClr val="dk1"/>
                        </a:buClr>
                        <a:buSzPct val="25000"/>
                        <a:buFont typeface="Dancing Script"/>
                        <a:buNone/>
                      </a:pPr>
                      <a:r>
                        <a:rPr lang="en-US" sz="1000" b="1" i="0" u="none" strike="noStrike" cap="none" dirty="0">
                          <a:solidFill>
                            <a:schemeClr val="dk1"/>
                          </a:solidFill>
                          <a:latin typeface="Lucida Handwriting" panose="03010101010101010101" pitchFamily="66" charset="0"/>
                          <a:ea typeface="Dancing Script"/>
                          <a:cs typeface="Dancing Script"/>
                          <a:sym typeface="Dancing Script"/>
                        </a:rPr>
                        <a:t>Linda Benson</a:t>
                      </a:r>
                    </a:p>
                    <a:p>
                      <a:pPr marL="0" marR="0" lvl="0" indent="0" algn="ctr" rtl="0">
                        <a:lnSpc>
                          <a:spcPct val="100000"/>
                        </a:lnSpc>
                        <a:spcBef>
                          <a:spcPts val="0"/>
                        </a:spcBef>
                        <a:spcAft>
                          <a:spcPts val="0"/>
                        </a:spcAft>
                        <a:buClr>
                          <a:schemeClr val="dk1"/>
                        </a:buClr>
                        <a:buSzPct val="25000"/>
                        <a:buFont typeface="Dancing Script"/>
                        <a:buNone/>
                      </a:pPr>
                      <a:r>
                        <a:rPr lang="en-US" sz="1000" b="0" i="0" u="none" strike="noStrike" cap="none" dirty="0">
                          <a:solidFill>
                            <a:schemeClr val="dk1"/>
                          </a:solidFill>
                          <a:latin typeface="Lucida Handwriting" panose="03010101010101010101" pitchFamily="66" charset="0"/>
                          <a:ea typeface="Dancing Script"/>
                          <a:cs typeface="Dancing Script"/>
                          <a:sym typeface="Dancing Script"/>
                        </a:rPr>
                        <a:t>West Union</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chemeClr val="lt2"/>
                    </a:solidFill>
                  </a:tcPr>
                </a:tc>
                <a:tc>
                  <a:txBody>
                    <a:bodyPr/>
                    <a:lstStyle/>
                    <a:p>
                      <a:pPr marL="0" marR="0" lvl="0" indent="0" algn="ctr" rtl="0">
                        <a:lnSpc>
                          <a:spcPct val="100000"/>
                        </a:lnSpc>
                        <a:spcBef>
                          <a:spcPts val="0"/>
                        </a:spcBef>
                        <a:spcAft>
                          <a:spcPts val="0"/>
                        </a:spcAft>
                        <a:buClr>
                          <a:srgbClr val="000000"/>
                        </a:buClr>
                        <a:buSzPct val="25000"/>
                        <a:buFont typeface="Dancing Script"/>
                        <a:buNone/>
                      </a:pPr>
                      <a:r>
                        <a:rPr lang="en-US" sz="1000" b="1" i="0" u="none" strike="noStrike" cap="none">
                          <a:solidFill>
                            <a:srgbClr val="000000"/>
                          </a:solidFill>
                          <a:latin typeface="Lucida Handwriting" panose="03010101010101010101" pitchFamily="66" charset="0"/>
                          <a:ea typeface="Dancing Script"/>
                          <a:cs typeface="Dancing Script"/>
                          <a:sym typeface="Dancing Script"/>
                        </a:rPr>
                        <a:t>Megan Harding</a:t>
                      </a:r>
                    </a:p>
                    <a:p>
                      <a:pPr marL="0" marR="0" lvl="0" indent="0" algn="ctr" rtl="0">
                        <a:lnSpc>
                          <a:spcPct val="100000"/>
                        </a:lnSpc>
                        <a:spcBef>
                          <a:spcPts val="0"/>
                        </a:spcBef>
                        <a:spcAft>
                          <a:spcPts val="0"/>
                        </a:spcAft>
                        <a:buClr>
                          <a:srgbClr val="000000"/>
                        </a:buClr>
                        <a:buSzPct val="25000"/>
                        <a:buFont typeface="Dancing Script"/>
                        <a:buNone/>
                      </a:pPr>
                      <a:r>
                        <a:rPr lang="en-US" sz="1000" b="0" i="0" u="none" strike="noStrike" cap="none">
                          <a:solidFill>
                            <a:srgbClr val="000000"/>
                          </a:solidFill>
                          <a:latin typeface="Lucida Handwriting" panose="03010101010101010101" pitchFamily="66" charset="0"/>
                          <a:ea typeface="Dancing Script"/>
                          <a:cs typeface="Dancing Script"/>
                          <a:sym typeface="Dancing Script"/>
                        </a:rPr>
                        <a:t>Orenco</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rgbClr val="F2F2F2"/>
                    </a:solidFill>
                  </a:tcPr>
                </a:tc>
                <a:tc>
                  <a:txBody>
                    <a:bodyPr/>
                    <a:lstStyle/>
                    <a:p>
                      <a:pPr marL="0" marR="0" lvl="0" indent="0" algn="ctr" rtl="0">
                        <a:lnSpc>
                          <a:spcPct val="100000"/>
                        </a:lnSpc>
                        <a:spcBef>
                          <a:spcPts val="0"/>
                        </a:spcBef>
                        <a:spcAft>
                          <a:spcPts val="0"/>
                        </a:spcAft>
                        <a:buClr>
                          <a:srgbClr val="000000"/>
                        </a:buClr>
                        <a:buSzPct val="25000"/>
                        <a:buFont typeface="Dancing Script"/>
                        <a:buNone/>
                      </a:pPr>
                      <a:r>
                        <a:rPr lang="en-US" sz="1000" b="1" i="0" u="none" strike="noStrike" cap="none">
                          <a:solidFill>
                            <a:srgbClr val="000000"/>
                          </a:solidFill>
                          <a:latin typeface="Lucida Handwriting" panose="03010101010101010101" pitchFamily="66" charset="0"/>
                          <a:ea typeface="Dancing Script"/>
                          <a:cs typeface="Dancing Script"/>
                          <a:sym typeface="Dancing Script"/>
                        </a:rPr>
                        <a:t>Teresa Portinga</a:t>
                      </a:r>
                    </a:p>
                    <a:p>
                      <a:pPr marL="0" marR="0" lvl="0" indent="0" algn="ctr" rtl="0">
                        <a:lnSpc>
                          <a:spcPct val="100000"/>
                        </a:lnSpc>
                        <a:spcBef>
                          <a:spcPts val="0"/>
                        </a:spcBef>
                        <a:spcAft>
                          <a:spcPts val="0"/>
                        </a:spcAft>
                        <a:buClr>
                          <a:srgbClr val="000000"/>
                        </a:buClr>
                        <a:buSzPct val="25000"/>
                        <a:buFont typeface="Dancing Script"/>
                        <a:buNone/>
                      </a:pPr>
                      <a:r>
                        <a:rPr lang="en-US" sz="1000" b="0" i="0" u="none" strike="noStrike" cap="none">
                          <a:solidFill>
                            <a:srgbClr val="000000"/>
                          </a:solidFill>
                          <a:latin typeface="Lucida Handwriting" panose="03010101010101010101" pitchFamily="66" charset="0"/>
                          <a:ea typeface="Dancing Script"/>
                          <a:cs typeface="Dancing Script"/>
                          <a:sym typeface="Dancing Script"/>
                        </a:rPr>
                        <a:t>Patterson</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chemeClr val="lt2"/>
                    </a:solidFill>
                  </a:tcPr>
                </a:tc>
              </a:tr>
              <a:tr h="396250">
                <a:tc>
                  <a:txBody>
                    <a:bodyPr/>
                    <a:lstStyle/>
                    <a:p>
                      <a:pPr marL="0" marR="0" lvl="0" indent="0" algn="ctr" rtl="0">
                        <a:lnSpc>
                          <a:spcPct val="100000"/>
                        </a:lnSpc>
                        <a:spcBef>
                          <a:spcPts val="0"/>
                        </a:spcBef>
                        <a:spcAft>
                          <a:spcPts val="0"/>
                        </a:spcAft>
                        <a:buClr>
                          <a:schemeClr val="dk1"/>
                        </a:buClr>
                        <a:buSzPct val="25000"/>
                        <a:buFont typeface="Dancing Script"/>
                        <a:buNone/>
                      </a:pPr>
                      <a:r>
                        <a:rPr lang="en-US" sz="1000" b="1" i="0" u="none" strike="noStrike" cap="none" dirty="0">
                          <a:solidFill>
                            <a:schemeClr val="dk1"/>
                          </a:solidFill>
                          <a:latin typeface="Lucida Handwriting" panose="03010101010101010101" pitchFamily="66" charset="0"/>
                          <a:ea typeface="Dancing Script"/>
                          <a:cs typeface="Dancing Script"/>
                          <a:sym typeface="Dancing Script"/>
                        </a:rPr>
                        <a:t>Anne Berg</a:t>
                      </a:r>
                    </a:p>
                    <a:p>
                      <a:pPr marL="0" marR="0" lvl="0" indent="0" algn="ctr" rtl="0">
                        <a:lnSpc>
                          <a:spcPct val="100000"/>
                        </a:lnSpc>
                        <a:spcBef>
                          <a:spcPts val="0"/>
                        </a:spcBef>
                        <a:spcAft>
                          <a:spcPts val="0"/>
                        </a:spcAft>
                        <a:buClr>
                          <a:schemeClr val="dk1"/>
                        </a:buClr>
                        <a:buSzPct val="25000"/>
                        <a:buFont typeface="Dancing Script"/>
                        <a:buNone/>
                      </a:pPr>
                      <a:r>
                        <a:rPr lang="en-US" sz="1000" b="0" i="0" u="none" strike="noStrike" cap="none" dirty="0">
                          <a:solidFill>
                            <a:schemeClr val="dk1"/>
                          </a:solidFill>
                          <a:latin typeface="Lucida Handwriting" panose="03010101010101010101" pitchFamily="66" charset="0"/>
                          <a:ea typeface="Dancing Script"/>
                          <a:cs typeface="Dancing Script"/>
                          <a:sym typeface="Dancing Script"/>
                        </a:rPr>
                        <a:t>Eastwood</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chemeClr val="lt2"/>
                    </a:solidFill>
                  </a:tcPr>
                </a:tc>
                <a:tc>
                  <a:txBody>
                    <a:bodyPr/>
                    <a:lstStyle/>
                    <a:p>
                      <a:pPr marL="0" marR="0" lvl="0" indent="0" algn="ctr" rtl="0">
                        <a:lnSpc>
                          <a:spcPct val="100000"/>
                        </a:lnSpc>
                        <a:spcBef>
                          <a:spcPts val="0"/>
                        </a:spcBef>
                        <a:spcAft>
                          <a:spcPts val="0"/>
                        </a:spcAft>
                        <a:buClr>
                          <a:srgbClr val="000000"/>
                        </a:buClr>
                        <a:buSzPct val="25000"/>
                        <a:buFont typeface="Dancing Script"/>
                        <a:buNone/>
                      </a:pPr>
                      <a:r>
                        <a:rPr lang="en-US" sz="1000" b="1" i="0" u="none" strike="noStrike" cap="none" dirty="0" err="1">
                          <a:solidFill>
                            <a:srgbClr val="000000"/>
                          </a:solidFill>
                          <a:latin typeface="Lucida Handwriting" panose="03010101010101010101" pitchFamily="66" charset="0"/>
                          <a:ea typeface="Dancing Script"/>
                          <a:cs typeface="Dancing Script"/>
                          <a:sym typeface="Dancing Script"/>
                        </a:rPr>
                        <a:t>Renae</a:t>
                      </a:r>
                      <a:r>
                        <a:rPr lang="en-US" sz="1000" b="1" i="0" u="none" strike="noStrike" cap="none" dirty="0">
                          <a:solidFill>
                            <a:srgbClr val="000000"/>
                          </a:solidFill>
                          <a:latin typeface="Lucida Handwriting" panose="03010101010101010101" pitchFamily="66" charset="0"/>
                          <a:ea typeface="Dancing Script"/>
                          <a:cs typeface="Dancing Script"/>
                          <a:sym typeface="Dancing Script"/>
                        </a:rPr>
                        <a:t> </a:t>
                      </a:r>
                      <a:r>
                        <a:rPr lang="en-US" sz="1000" b="1" i="0" u="none" strike="noStrike" cap="none" dirty="0" err="1">
                          <a:solidFill>
                            <a:srgbClr val="000000"/>
                          </a:solidFill>
                          <a:latin typeface="Lucida Handwriting" panose="03010101010101010101" pitchFamily="66" charset="0"/>
                          <a:ea typeface="Dancing Script"/>
                          <a:cs typeface="Dancing Script"/>
                          <a:sym typeface="Dancing Script"/>
                        </a:rPr>
                        <a:t>Iversen</a:t>
                      </a:r>
                      <a:endParaRPr lang="en-US" sz="1000" b="1" i="0" u="none" strike="noStrike" cap="none" dirty="0">
                        <a:solidFill>
                          <a:srgbClr val="000000"/>
                        </a:solidFill>
                        <a:latin typeface="Lucida Handwriting" panose="03010101010101010101" pitchFamily="66" charset="0"/>
                        <a:ea typeface="Dancing Script"/>
                        <a:cs typeface="Dancing Script"/>
                        <a:sym typeface="Dancing Script"/>
                      </a:endParaRPr>
                    </a:p>
                    <a:p>
                      <a:pPr marL="0" marR="0" lvl="0" indent="0" algn="ctr" rtl="0">
                        <a:lnSpc>
                          <a:spcPct val="100000"/>
                        </a:lnSpc>
                        <a:spcBef>
                          <a:spcPts val="0"/>
                        </a:spcBef>
                        <a:spcAft>
                          <a:spcPts val="0"/>
                        </a:spcAft>
                        <a:buClr>
                          <a:srgbClr val="000000"/>
                        </a:buClr>
                        <a:buSzPct val="25000"/>
                        <a:buFont typeface="Dancing Script"/>
                        <a:buNone/>
                      </a:pPr>
                      <a:r>
                        <a:rPr lang="en-US" sz="1000" b="0" i="0" u="none" strike="noStrike" cap="none" dirty="0">
                          <a:solidFill>
                            <a:srgbClr val="000000"/>
                          </a:solidFill>
                          <a:latin typeface="Lucida Handwriting" panose="03010101010101010101" pitchFamily="66" charset="0"/>
                          <a:ea typeface="Dancing Script"/>
                          <a:cs typeface="Dancing Script"/>
                          <a:sym typeface="Dancing Script"/>
                        </a:rPr>
                        <a:t>TOSA</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rgbClr val="F2F2F2"/>
                    </a:solidFill>
                  </a:tcPr>
                </a:tc>
                <a:tc>
                  <a:txBody>
                    <a:bodyPr/>
                    <a:lstStyle/>
                    <a:p>
                      <a:pPr marL="0" marR="0" lvl="0" indent="0" algn="ctr" rtl="0">
                        <a:lnSpc>
                          <a:spcPct val="100000"/>
                        </a:lnSpc>
                        <a:spcBef>
                          <a:spcPts val="0"/>
                        </a:spcBef>
                        <a:spcAft>
                          <a:spcPts val="0"/>
                        </a:spcAft>
                        <a:buClr>
                          <a:srgbClr val="000000"/>
                        </a:buClr>
                        <a:buSzPct val="25000"/>
                        <a:buFont typeface="Dancing Script"/>
                        <a:buNone/>
                      </a:pPr>
                      <a:r>
                        <a:rPr lang="en-US" sz="1000" b="1" i="0" u="none" strike="noStrike" cap="none">
                          <a:solidFill>
                            <a:srgbClr val="000000"/>
                          </a:solidFill>
                          <a:latin typeface="Lucida Handwriting" panose="03010101010101010101" pitchFamily="66" charset="0"/>
                          <a:ea typeface="Dancing Script"/>
                          <a:cs typeface="Dancing Script"/>
                          <a:sym typeface="Dancing Script"/>
                        </a:rPr>
                        <a:t>Judy Ramer</a:t>
                      </a:r>
                    </a:p>
                    <a:p>
                      <a:pPr marL="0" marR="0" lvl="0" indent="0" algn="ctr" rtl="0">
                        <a:lnSpc>
                          <a:spcPct val="100000"/>
                        </a:lnSpc>
                        <a:spcBef>
                          <a:spcPts val="0"/>
                        </a:spcBef>
                        <a:spcAft>
                          <a:spcPts val="0"/>
                        </a:spcAft>
                        <a:buClr>
                          <a:srgbClr val="000000"/>
                        </a:buClr>
                        <a:buSzPct val="25000"/>
                        <a:buFont typeface="Dancing Script"/>
                        <a:buNone/>
                      </a:pPr>
                      <a:r>
                        <a:rPr lang="en-US" sz="1000" b="0" i="0" u="none" strike="noStrike" cap="none">
                          <a:solidFill>
                            <a:srgbClr val="000000"/>
                          </a:solidFill>
                          <a:latin typeface="Lucida Handwriting" panose="03010101010101010101" pitchFamily="66" charset="0"/>
                          <a:ea typeface="Dancing Script"/>
                          <a:cs typeface="Dancing Script"/>
                          <a:sym typeface="Dancing Script"/>
                        </a:rPr>
                        <a:t>Consultant</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chemeClr val="lt2"/>
                    </a:solidFill>
                  </a:tcPr>
                </a:tc>
              </a:tr>
              <a:tr h="396250">
                <a:tc>
                  <a:txBody>
                    <a:bodyPr/>
                    <a:lstStyle/>
                    <a:p>
                      <a:pPr marL="0" marR="0" lvl="0" indent="0" algn="ctr" rtl="0">
                        <a:lnSpc>
                          <a:spcPct val="100000"/>
                        </a:lnSpc>
                        <a:spcBef>
                          <a:spcPts val="0"/>
                        </a:spcBef>
                        <a:spcAft>
                          <a:spcPts val="0"/>
                        </a:spcAft>
                        <a:buClr>
                          <a:schemeClr val="dk1"/>
                        </a:buClr>
                        <a:buSzPct val="25000"/>
                        <a:buFont typeface="Dancing Script"/>
                        <a:buNone/>
                      </a:pPr>
                      <a:r>
                        <a:rPr lang="en-US" sz="1000" b="1" i="0" u="none" strike="noStrike" cap="none">
                          <a:solidFill>
                            <a:schemeClr val="dk1"/>
                          </a:solidFill>
                          <a:latin typeface="Lucida Handwriting" panose="03010101010101010101" pitchFamily="66" charset="0"/>
                          <a:ea typeface="Dancing Script"/>
                          <a:cs typeface="Dancing Script"/>
                          <a:sym typeface="Dancing Script"/>
                        </a:rPr>
                        <a:t>Aliceson Brandt</a:t>
                      </a:r>
                    </a:p>
                    <a:p>
                      <a:pPr marL="0" marR="0" lvl="0" indent="0" algn="ctr" rtl="0">
                        <a:lnSpc>
                          <a:spcPct val="100000"/>
                        </a:lnSpc>
                        <a:spcBef>
                          <a:spcPts val="0"/>
                        </a:spcBef>
                        <a:spcAft>
                          <a:spcPts val="0"/>
                        </a:spcAft>
                        <a:buClr>
                          <a:schemeClr val="dk1"/>
                        </a:buClr>
                        <a:buSzPct val="25000"/>
                        <a:buFont typeface="Dancing Script"/>
                        <a:buNone/>
                      </a:pPr>
                      <a:r>
                        <a:rPr lang="en-US" sz="1000" b="0" i="0" u="none" strike="noStrike" cap="none">
                          <a:solidFill>
                            <a:schemeClr val="dk1"/>
                          </a:solidFill>
                          <a:latin typeface="Lucida Handwriting" panose="03010101010101010101" pitchFamily="66" charset="0"/>
                          <a:ea typeface="Dancing Script"/>
                          <a:cs typeface="Dancing Script"/>
                          <a:sym typeface="Dancing Script"/>
                        </a:rPr>
                        <a:t>Eastwood</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chemeClr val="lt2"/>
                    </a:solidFill>
                  </a:tcPr>
                </a:tc>
                <a:tc>
                  <a:txBody>
                    <a:bodyPr/>
                    <a:lstStyle/>
                    <a:p>
                      <a:pPr marL="0" marR="0" lvl="0" indent="0" algn="ctr" rtl="0">
                        <a:lnSpc>
                          <a:spcPct val="100000"/>
                        </a:lnSpc>
                        <a:spcBef>
                          <a:spcPts val="0"/>
                        </a:spcBef>
                        <a:spcAft>
                          <a:spcPts val="0"/>
                        </a:spcAft>
                        <a:buClr>
                          <a:srgbClr val="000000"/>
                        </a:buClr>
                        <a:buSzPct val="25000"/>
                        <a:buFont typeface="Dancing Script"/>
                        <a:buNone/>
                      </a:pPr>
                      <a:r>
                        <a:rPr lang="en-US" sz="1000" b="1" i="0" u="none" strike="noStrike" cap="none" dirty="0">
                          <a:solidFill>
                            <a:srgbClr val="000000"/>
                          </a:solidFill>
                          <a:latin typeface="Lucida Handwriting" panose="03010101010101010101" pitchFamily="66" charset="0"/>
                          <a:ea typeface="Dancing Script"/>
                          <a:cs typeface="Dancing Script"/>
                          <a:sym typeface="Dancing Script"/>
                        </a:rPr>
                        <a:t>Ginger Jay</a:t>
                      </a:r>
                    </a:p>
                    <a:p>
                      <a:pPr marL="0" marR="0" lvl="0" indent="0" algn="ctr" rtl="0">
                        <a:lnSpc>
                          <a:spcPct val="100000"/>
                        </a:lnSpc>
                        <a:spcBef>
                          <a:spcPts val="0"/>
                        </a:spcBef>
                        <a:spcAft>
                          <a:spcPts val="0"/>
                        </a:spcAft>
                        <a:buClr>
                          <a:srgbClr val="000000"/>
                        </a:buClr>
                        <a:buSzPct val="25000"/>
                        <a:buFont typeface="Dancing Script"/>
                        <a:buNone/>
                      </a:pPr>
                      <a:r>
                        <a:rPr lang="en-US" sz="1000" b="0" i="0" u="none" strike="noStrike" cap="none" dirty="0">
                          <a:solidFill>
                            <a:srgbClr val="000000"/>
                          </a:solidFill>
                          <a:latin typeface="Lucida Handwriting" panose="03010101010101010101" pitchFamily="66" charset="0"/>
                          <a:ea typeface="Dancing Script"/>
                          <a:cs typeface="Dancing Script"/>
                          <a:sym typeface="Dancing Script"/>
                        </a:rPr>
                        <a:t>Witch Hazel</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rgbClr val="F2F2F2"/>
                    </a:solidFill>
                  </a:tcPr>
                </a:tc>
                <a:tc>
                  <a:txBody>
                    <a:bodyPr/>
                    <a:lstStyle/>
                    <a:p>
                      <a:pPr marL="0" marR="0" lvl="0" indent="0" algn="ctr" rtl="0">
                        <a:lnSpc>
                          <a:spcPct val="100000"/>
                        </a:lnSpc>
                        <a:spcBef>
                          <a:spcPts val="0"/>
                        </a:spcBef>
                        <a:spcAft>
                          <a:spcPts val="0"/>
                        </a:spcAft>
                        <a:buClr>
                          <a:srgbClr val="000000"/>
                        </a:buClr>
                        <a:buSzPct val="25000"/>
                        <a:buFont typeface="Dancing Script"/>
                        <a:buNone/>
                      </a:pPr>
                      <a:r>
                        <a:rPr lang="en-US" sz="1000" b="1" i="0" u="none" strike="noStrike" cap="none">
                          <a:solidFill>
                            <a:srgbClr val="000000"/>
                          </a:solidFill>
                          <a:latin typeface="Lucida Handwriting" panose="03010101010101010101" pitchFamily="66" charset="0"/>
                          <a:ea typeface="Dancing Script"/>
                          <a:cs typeface="Dancing Script"/>
                          <a:sym typeface="Dancing Script"/>
                        </a:rPr>
                        <a:t>Sara Retzlaff</a:t>
                      </a:r>
                    </a:p>
                    <a:p>
                      <a:pPr marL="0" marR="0" lvl="0" indent="0" algn="ctr" rtl="0">
                        <a:lnSpc>
                          <a:spcPct val="100000"/>
                        </a:lnSpc>
                        <a:spcBef>
                          <a:spcPts val="0"/>
                        </a:spcBef>
                        <a:spcAft>
                          <a:spcPts val="0"/>
                        </a:spcAft>
                        <a:buClr>
                          <a:srgbClr val="000000"/>
                        </a:buClr>
                        <a:buSzPct val="25000"/>
                        <a:buFont typeface="Dancing Script"/>
                        <a:buNone/>
                      </a:pPr>
                      <a:r>
                        <a:rPr lang="en-US" sz="1000" b="0" i="0" u="none" strike="noStrike" cap="none">
                          <a:solidFill>
                            <a:srgbClr val="000000"/>
                          </a:solidFill>
                          <a:latin typeface="Lucida Handwriting" panose="03010101010101010101" pitchFamily="66" charset="0"/>
                          <a:ea typeface="Dancing Script"/>
                          <a:cs typeface="Dancing Script"/>
                          <a:sym typeface="Dancing Script"/>
                        </a:rPr>
                        <a:t>McKinney</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chemeClr val="lt2"/>
                    </a:solidFill>
                  </a:tcPr>
                </a:tc>
              </a:tr>
              <a:tr h="396250">
                <a:tc>
                  <a:txBody>
                    <a:bodyPr/>
                    <a:lstStyle/>
                    <a:p>
                      <a:pPr marL="0" marR="0" lvl="0" indent="0" algn="ctr" rtl="0">
                        <a:lnSpc>
                          <a:spcPct val="100000"/>
                        </a:lnSpc>
                        <a:spcBef>
                          <a:spcPts val="0"/>
                        </a:spcBef>
                        <a:spcAft>
                          <a:spcPts val="0"/>
                        </a:spcAft>
                        <a:buClr>
                          <a:srgbClr val="000000"/>
                        </a:buClr>
                        <a:buSzPct val="25000"/>
                        <a:buFont typeface="Dancing Script"/>
                        <a:buNone/>
                      </a:pPr>
                      <a:r>
                        <a:rPr lang="en-US" sz="1000" b="1" i="0" u="none" strike="noStrike" cap="none">
                          <a:solidFill>
                            <a:srgbClr val="000000"/>
                          </a:solidFill>
                          <a:latin typeface="Lucida Handwriting" panose="03010101010101010101" pitchFamily="66" charset="0"/>
                          <a:ea typeface="Dancing Script"/>
                          <a:cs typeface="Dancing Script"/>
                          <a:sym typeface="Dancing Script"/>
                        </a:rPr>
                        <a:t>Sharon Carlson</a:t>
                      </a:r>
                    </a:p>
                    <a:p>
                      <a:pPr marL="0" marR="0" lvl="0" indent="0" algn="ctr" rtl="0">
                        <a:lnSpc>
                          <a:spcPct val="100000"/>
                        </a:lnSpc>
                        <a:spcBef>
                          <a:spcPts val="0"/>
                        </a:spcBef>
                        <a:spcAft>
                          <a:spcPts val="0"/>
                        </a:spcAft>
                        <a:buClr>
                          <a:srgbClr val="000000"/>
                        </a:buClr>
                        <a:buSzPct val="25000"/>
                        <a:buFont typeface="Dancing Script"/>
                        <a:buNone/>
                      </a:pPr>
                      <a:r>
                        <a:rPr lang="en-US" sz="1000" b="0" i="0" u="none" strike="noStrike" cap="none">
                          <a:solidFill>
                            <a:srgbClr val="000000"/>
                          </a:solidFill>
                          <a:latin typeface="Lucida Handwriting" panose="03010101010101010101" pitchFamily="66" charset="0"/>
                          <a:ea typeface="Dancing Script"/>
                          <a:cs typeface="Dancing Script"/>
                          <a:sym typeface="Dancing Script"/>
                        </a:rPr>
                        <a:t>Minter Bridge</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chemeClr val="lt2"/>
                    </a:solidFill>
                  </a:tcPr>
                </a:tc>
                <a:tc>
                  <a:txBody>
                    <a:bodyPr/>
                    <a:lstStyle/>
                    <a:p>
                      <a:pPr marL="0" marR="0" lvl="0" indent="0" algn="ctr" rtl="0">
                        <a:lnSpc>
                          <a:spcPct val="100000"/>
                        </a:lnSpc>
                        <a:spcBef>
                          <a:spcPts val="0"/>
                        </a:spcBef>
                        <a:spcAft>
                          <a:spcPts val="0"/>
                        </a:spcAft>
                        <a:buClr>
                          <a:srgbClr val="000000"/>
                        </a:buClr>
                        <a:buSzPct val="25000"/>
                        <a:buFont typeface="Dancing Script"/>
                        <a:buNone/>
                      </a:pPr>
                      <a:r>
                        <a:rPr lang="en-US" sz="1000" b="1" i="0" u="none" strike="noStrike" cap="none" dirty="0" err="1">
                          <a:solidFill>
                            <a:srgbClr val="000000"/>
                          </a:solidFill>
                          <a:latin typeface="Lucida Handwriting" panose="03010101010101010101" pitchFamily="66" charset="0"/>
                          <a:ea typeface="Dancing Script"/>
                          <a:cs typeface="Dancing Script"/>
                          <a:sym typeface="Dancing Script"/>
                        </a:rPr>
                        <a:t>Ko</a:t>
                      </a:r>
                      <a:r>
                        <a:rPr lang="en-US" sz="1000" b="1" i="0" u="none" strike="noStrike" cap="none" dirty="0">
                          <a:solidFill>
                            <a:srgbClr val="000000"/>
                          </a:solidFill>
                          <a:latin typeface="Lucida Handwriting" panose="03010101010101010101" pitchFamily="66" charset="0"/>
                          <a:ea typeface="Dancing Script"/>
                          <a:cs typeface="Dancing Script"/>
                          <a:sym typeface="Dancing Script"/>
                        </a:rPr>
                        <a:t> Kagawa</a:t>
                      </a:r>
                    </a:p>
                    <a:p>
                      <a:pPr marL="0" marR="0" lvl="0" indent="0" algn="ctr" rtl="0">
                        <a:lnSpc>
                          <a:spcPct val="100000"/>
                        </a:lnSpc>
                        <a:spcBef>
                          <a:spcPts val="0"/>
                        </a:spcBef>
                        <a:spcAft>
                          <a:spcPts val="0"/>
                        </a:spcAft>
                        <a:buClr>
                          <a:srgbClr val="000000"/>
                        </a:buClr>
                        <a:buSzPct val="25000"/>
                        <a:buFont typeface="Dancing Script"/>
                        <a:buNone/>
                      </a:pPr>
                      <a:r>
                        <a:rPr lang="en-US" sz="1000" b="0" i="0" u="none" strike="noStrike" cap="none" dirty="0">
                          <a:solidFill>
                            <a:srgbClr val="000000"/>
                          </a:solidFill>
                          <a:latin typeface="Lucida Handwriting" panose="03010101010101010101" pitchFamily="66" charset="0"/>
                          <a:ea typeface="Dancing Script"/>
                          <a:cs typeface="Dancing Script"/>
                          <a:sym typeface="Dancing Script"/>
                        </a:rPr>
                        <a:t>Minter Bridge</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rgbClr val="F2F2F2"/>
                    </a:solidFill>
                  </a:tcPr>
                </a:tc>
                <a:tc>
                  <a:txBody>
                    <a:bodyPr/>
                    <a:lstStyle/>
                    <a:p>
                      <a:pPr marL="0" marR="0" lvl="0" indent="0" algn="ctr" rtl="0">
                        <a:lnSpc>
                          <a:spcPct val="100000"/>
                        </a:lnSpc>
                        <a:spcBef>
                          <a:spcPts val="0"/>
                        </a:spcBef>
                        <a:spcAft>
                          <a:spcPts val="0"/>
                        </a:spcAft>
                        <a:buClr>
                          <a:srgbClr val="000000"/>
                        </a:buClr>
                        <a:buSzPct val="25000"/>
                        <a:buFont typeface="Dancing Script"/>
                        <a:buNone/>
                      </a:pPr>
                      <a:r>
                        <a:rPr lang="en-US" sz="1000" b="1" i="0" u="none" strike="noStrike" cap="none">
                          <a:solidFill>
                            <a:srgbClr val="000000"/>
                          </a:solidFill>
                          <a:latin typeface="Lucida Handwriting" panose="03010101010101010101" pitchFamily="66" charset="0"/>
                          <a:ea typeface="Dancing Script"/>
                          <a:cs typeface="Dancing Script"/>
                          <a:sym typeface="Dancing Script"/>
                        </a:rPr>
                        <a:t>Jami Rider</a:t>
                      </a:r>
                    </a:p>
                    <a:p>
                      <a:pPr marL="0" marR="0" lvl="0" indent="0" algn="ctr" rtl="0">
                        <a:lnSpc>
                          <a:spcPct val="100000"/>
                        </a:lnSpc>
                        <a:spcBef>
                          <a:spcPts val="0"/>
                        </a:spcBef>
                        <a:spcAft>
                          <a:spcPts val="0"/>
                        </a:spcAft>
                        <a:buClr>
                          <a:srgbClr val="000000"/>
                        </a:buClr>
                        <a:buSzPct val="25000"/>
                        <a:buFont typeface="Dancing Script"/>
                        <a:buNone/>
                      </a:pPr>
                      <a:r>
                        <a:rPr lang="en-US" sz="1000" b="0" i="0" u="none" strike="noStrike" cap="none">
                          <a:solidFill>
                            <a:srgbClr val="000000"/>
                          </a:solidFill>
                          <a:latin typeface="Lucida Handwriting" panose="03010101010101010101" pitchFamily="66" charset="0"/>
                          <a:ea typeface="Dancing Script"/>
                          <a:cs typeface="Dancing Script"/>
                          <a:sym typeface="Dancing Script"/>
                        </a:rPr>
                        <a:t>Free Orchard</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chemeClr val="lt2"/>
                    </a:solidFill>
                  </a:tcPr>
                </a:tc>
              </a:tr>
              <a:tr h="396250">
                <a:tc>
                  <a:txBody>
                    <a:bodyPr/>
                    <a:lstStyle/>
                    <a:p>
                      <a:pPr marL="0" marR="0" lvl="0" indent="0" algn="ctr" rtl="0">
                        <a:lnSpc>
                          <a:spcPct val="100000"/>
                        </a:lnSpc>
                        <a:spcBef>
                          <a:spcPts val="0"/>
                        </a:spcBef>
                        <a:spcAft>
                          <a:spcPts val="0"/>
                        </a:spcAft>
                        <a:buClr>
                          <a:srgbClr val="000000"/>
                        </a:buClr>
                        <a:buSzPct val="25000"/>
                        <a:buFont typeface="Dancing Script"/>
                        <a:buNone/>
                      </a:pPr>
                      <a:r>
                        <a:rPr lang="en-US" sz="1000" b="1" i="0" u="none" strike="noStrike" cap="none">
                          <a:solidFill>
                            <a:srgbClr val="000000"/>
                          </a:solidFill>
                          <a:latin typeface="Lucida Handwriting" panose="03010101010101010101" pitchFamily="66" charset="0"/>
                          <a:ea typeface="Dancing Script"/>
                          <a:cs typeface="Dancing Script"/>
                          <a:sym typeface="Dancing Script"/>
                        </a:rPr>
                        <a:t>Deborah Deplanche</a:t>
                      </a:r>
                    </a:p>
                    <a:p>
                      <a:pPr marL="0" marR="0" lvl="0" indent="0" algn="ctr" rtl="0">
                        <a:lnSpc>
                          <a:spcPct val="100000"/>
                        </a:lnSpc>
                        <a:spcBef>
                          <a:spcPts val="0"/>
                        </a:spcBef>
                        <a:spcAft>
                          <a:spcPts val="0"/>
                        </a:spcAft>
                        <a:buClr>
                          <a:srgbClr val="000000"/>
                        </a:buClr>
                        <a:buSzPct val="25000"/>
                        <a:buFont typeface="Dancing Script"/>
                        <a:buNone/>
                      </a:pPr>
                      <a:r>
                        <a:rPr lang="en-US" sz="1000" b="0" i="0" u="none" strike="noStrike" cap="none">
                          <a:solidFill>
                            <a:srgbClr val="000000"/>
                          </a:solidFill>
                          <a:latin typeface="Lucida Handwriting" panose="03010101010101010101" pitchFamily="66" charset="0"/>
                          <a:ea typeface="Dancing Script"/>
                          <a:cs typeface="Dancing Script"/>
                          <a:sym typeface="Dancing Script"/>
                        </a:rPr>
                        <a:t>Patterson</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chemeClr val="lt2"/>
                    </a:solidFill>
                  </a:tcPr>
                </a:tc>
                <a:tc>
                  <a:txBody>
                    <a:bodyPr/>
                    <a:lstStyle/>
                    <a:p>
                      <a:pPr marL="0" marR="0" lvl="0" indent="0" algn="ctr" rtl="0">
                        <a:lnSpc>
                          <a:spcPct val="100000"/>
                        </a:lnSpc>
                        <a:spcBef>
                          <a:spcPts val="0"/>
                        </a:spcBef>
                        <a:spcAft>
                          <a:spcPts val="0"/>
                        </a:spcAft>
                        <a:buClr>
                          <a:srgbClr val="000000"/>
                        </a:buClr>
                        <a:buSzPct val="25000"/>
                        <a:buFont typeface="Dancing Script"/>
                        <a:buNone/>
                      </a:pPr>
                      <a:r>
                        <a:rPr lang="en-US" sz="1000" b="1" i="0" u="none" strike="noStrike" cap="none" dirty="0">
                          <a:solidFill>
                            <a:srgbClr val="000000"/>
                          </a:solidFill>
                          <a:latin typeface="Lucida Handwriting" panose="03010101010101010101" pitchFamily="66" charset="0"/>
                          <a:ea typeface="Dancing Script"/>
                          <a:cs typeface="Dancing Script"/>
                          <a:sym typeface="Dancing Script"/>
                        </a:rPr>
                        <a:t>Jamie Lentz</a:t>
                      </a:r>
                    </a:p>
                    <a:p>
                      <a:pPr marL="0" marR="0" lvl="0" indent="0" algn="ctr" rtl="0">
                        <a:lnSpc>
                          <a:spcPct val="100000"/>
                        </a:lnSpc>
                        <a:spcBef>
                          <a:spcPts val="0"/>
                        </a:spcBef>
                        <a:spcAft>
                          <a:spcPts val="0"/>
                        </a:spcAft>
                        <a:buClr>
                          <a:srgbClr val="000000"/>
                        </a:buClr>
                        <a:buSzPct val="25000"/>
                        <a:buFont typeface="Dancing Script"/>
                        <a:buNone/>
                      </a:pPr>
                      <a:r>
                        <a:rPr lang="en-US" sz="1000" b="0" i="0" u="none" strike="noStrike" cap="none" dirty="0" err="1">
                          <a:solidFill>
                            <a:srgbClr val="000000"/>
                          </a:solidFill>
                          <a:latin typeface="Lucida Handwriting" panose="03010101010101010101" pitchFamily="66" charset="0"/>
                          <a:ea typeface="Dancing Script"/>
                          <a:cs typeface="Dancing Script"/>
                          <a:sym typeface="Dancing Script"/>
                        </a:rPr>
                        <a:t>Mooberry</a:t>
                      </a:r>
                      <a:endParaRPr lang="en-US" sz="1000" b="0" i="0" u="none" strike="noStrike" cap="none" dirty="0">
                        <a:solidFill>
                          <a:srgbClr val="000000"/>
                        </a:solidFill>
                        <a:latin typeface="Lucida Handwriting" panose="03010101010101010101" pitchFamily="66" charset="0"/>
                        <a:ea typeface="Dancing Script"/>
                        <a:cs typeface="Dancing Script"/>
                        <a:sym typeface="Dancing Script"/>
                      </a:endParaRP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rgbClr val="F2F2F2"/>
                    </a:solidFill>
                  </a:tcPr>
                </a:tc>
                <a:tc>
                  <a:txBody>
                    <a:bodyPr/>
                    <a:lstStyle/>
                    <a:p>
                      <a:pPr marL="0" marR="0" lvl="0" indent="0" algn="ctr" rtl="0">
                        <a:lnSpc>
                          <a:spcPct val="100000"/>
                        </a:lnSpc>
                        <a:spcBef>
                          <a:spcPts val="0"/>
                        </a:spcBef>
                        <a:spcAft>
                          <a:spcPts val="0"/>
                        </a:spcAft>
                        <a:buClr>
                          <a:srgbClr val="000000"/>
                        </a:buClr>
                        <a:buSzPct val="25000"/>
                        <a:buFont typeface="Dancing Script"/>
                        <a:buNone/>
                      </a:pPr>
                      <a:r>
                        <a:rPr lang="en-US" sz="1000" b="1" i="0" u="none" strike="noStrike" cap="none" dirty="0">
                          <a:solidFill>
                            <a:srgbClr val="000000"/>
                          </a:solidFill>
                          <a:latin typeface="Lucida Handwriting" panose="03010101010101010101" pitchFamily="66" charset="0"/>
                          <a:ea typeface="Dancing Script"/>
                          <a:cs typeface="Dancing Script"/>
                          <a:sym typeface="Dancing Script"/>
                        </a:rPr>
                        <a:t>Kelly </a:t>
                      </a:r>
                      <a:r>
                        <a:rPr lang="en-US" sz="1000" b="1" i="0" u="none" strike="noStrike" cap="none" dirty="0" err="1">
                          <a:solidFill>
                            <a:srgbClr val="000000"/>
                          </a:solidFill>
                          <a:latin typeface="Lucida Handwriting" panose="03010101010101010101" pitchFamily="66" charset="0"/>
                          <a:ea typeface="Dancing Script"/>
                          <a:cs typeface="Dancing Script"/>
                          <a:sym typeface="Dancing Script"/>
                        </a:rPr>
                        <a:t>Rooke</a:t>
                      </a:r>
                      <a:endParaRPr lang="en-US" sz="1000" b="1" i="0" u="none" strike="noStrike" cap="none" dirty="0">
                        <a:solidFill>
                          <a:srgbClr val="000000"/>
                        </a:solidFill>
                        <a:latin typeface="Lucida Handwriting" panose="03010101010101010101" pitchFamily="66" charset="0"/>
                        <a:ea typeface="Dancing Script"/>
                        <a:cs typeface="Dancing Script"/>
                        <a:sym typeface="Dancing Script"/>
                      </a:endParaRPr>
                    </a:p>
                    <a:p>
                      <a:pPr marL="0" marR="0" lvl="0" indent="0" algn="ctr" rtl="0">
                        <a:lnSpc>
                          <a:spcPct val="100000"/>
                        </a:lnSpc>
                        <a:spcBef>
                          <a:spcPts val="0"/>
                        </a:spcBef>
                        <a:spcAft>
                          <a:spcPts val="0"/>
                        </a:spcAft>
                        <a:buClr>
                          <a:srgbClr val="000000"/>
                        </a:buClr>
                        <a:buSzPct val="25000"/>
                        <a:buFont typeface="Dancing Script"/>
                        <a:buNone/>
                      </a:pPr>
                      <a:r>
                        <a:rPr lang="en-US" sz="1000" b="0" i="0" u="none" strike="noStrike" cap="none" dirty="0">
                          <a:solidFill>
                            <a:srgbClr val="000000"/>
                          </a:solidFill>
                          <a:latin typeface="Lucida Handwriting" panose="03010101010101010101" pitchFamily="66" charset="0"/>
                          <a:ea typeface="Dancing Script"/>
                          <a:cs typeface="Dancing Script"/>
                          <a:sym typeface="Dancing Script"/>
                        </a:rPr>
                        <a:t>Free Orchard</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chemeClr val="lt2"/>
                    </a:solidFill>
                  </a:tcPr>
                </a:tc>
              </a:tr>
              <a:tr h="396250">
                <a:tc>
                  <a:txBody>
                    <a:bodyPr/>
                    <a:lstStyle/>
                    <a:p>
                      <a:pPr marL="0" marR="0" lvl="0" indent="0" algn="ctr" rtl="0">
                        <a:lnSpc>
                          <a:spcPct val="100000"/>
                        </a:lnSpc>
                        <a:spcBef>
                          <a:spcPts val="0"/>
                        </a:spcBef>
                        <a:spcAft>
                          <a:spcPts val="0"/>
                        </a:spcAft>
                        <a:buClr>
                          <a:schemeClr val="dk1"/>
                        </a:buClr>
                        <a:buSzPct val="25000"/>
                        <a:buFont typeface="Dancing Script"/>
                        <a:buNone/>
                      </a:pPr>
                      <a:r>
                        <a:rPr lang="en-US" sz="1000" b="1" i="0" u="none" strike="noStrike" cap="none">
                          <a:solidFill>
                            <a:schemeClr val="dk1"/>
                          </a:solidFill>
                          <a:latin typeface="Lucida Handwriting" panose="03010101010101010101" pitchFamily="66" charset="0"/>
                          <a:ea typeface="Dancing Script"/>
                          <a:cs typeface="Dancing Script"/>
                          <a:sym typeface="Dancing Script"/>
                        </a:rPr>
                        <a:t>Alicia Glasscock</a:t>
                      </a:r>
                    </a:p>
                    <a:p>
                      <a:pPr marL="0" marR="0" lvl="0" indent="0" algn="ctr" rtl="0">
                        <a:lnSpc>
                          <a:spcPct val="100000"/>
                        </a:lnSpc>
                        <a:spcBef>
                          <a:spcPts val="0"/>
                        </a:spcBef>
                        <a:spcAft>
                          <a:spcPts val="0"/>
                        </a:spcAft>
                        <a:buClr>
                          <a:schemeClr val="dk1"/>
                        </a:buClr>
                        <a:buSzPct val="25000"/>
                        <a:buFont typeface="Dancing Script"/>
                        <a:buNone/>
                      </a:pPr>
                      <a:r>
                        <a:rPr lang="en-US" sz="1000" b="0" i="0" u="none" strike="noStrike" cap="none">
                          <a:solidFill>
                            <a:schemeClr val="dk1"/>
                          </a:solidFill>
                          <a:latin typeface="Lucida Handwriting" panose="03010101010101010101" pitchFamily="66" charset="0"/>
                          <a:ea typeface="Dancing Script"/>
                          <a:cs typeface="Dancing Script"/>
                          <a:sym typeface="Dancing Script"/>
                        </a:rPr>
                        <a:t>Imlay</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chemeClr val="lt2"/>
                    </a:solidFill>
                  </a:tcPr>
                </a:tc>
                <a:tc>
                  <a:txBody>
                    <a:bodyPr/>
                    <a:lstStyle/>
                    <a:p>
                      <a:pPr marL="0" marR="0" lvl="0" indent="0" algn="ctr" rtl="0">
                        <a:lnSpc>
                          <a:spcPct val="100000"/>
                        </a:lnSpc>
                        <a:spcBef>
                          <a:spcPts val="0"/>
                        </a:spcBef>
                        <a:spcAft>
                          <a:spcPts val="0"/>
                        </a:spcAft>
                        <a:buClr>
                          <a:srgbClr val="000000"/>
                        </a:buClr>
                        <a:buSzPct val="25000"/>
                        <a:buFont typeface="Dancing Script"/>
                        <a:buNone/>
                      </a:pPr>
                      <a:r>
                        <a:rPr lang="en-US" sz="1000" b="1" i="0" u="none" strike="noStrike" cap="none">
                          <a:solidFill>
                            <a:srgbClr val="000000"/>
                          </a:solidFill>
                          <a:latin typeface="Lucida Handwriting" panose="03010101010101010101" pitchFamily="66" charset="0"/>
                          <a:ea typeface="Dancing Script"/>
                          <a:cs typeface="Dancing Script"/>
                          <a:sym typeface="Dancing Script"/>
                        </a:rPr>
                        <a:t>Sandra Maines</a:t>
                      </a:r>
                    </a:p>
                    <a:p>
                      <a:pPr marL="0" marR="0" lvl="0" indent="0" algn="ctr" rtl="0">
                        <a:lnSpc>
                          <a:spcPct val="100000"/>
                        </a:lnSpc>
                        <a:spcBef>
                          <a:spcPts val="0"/>
                        </a:spcBef>
                        <a:spcAft>
                          <a:spcPts val="0"/>
                        </a:spcAft>
                        <a:buClr>
                          <a:srgbClr val="000000"/>
                        </a:buClr>
                        <a:buSzPct val="25000"/>
                        <a:buFont typeface="Dancing Script"/>
                        <a:buNone/>
                      </a:pPr>
                      <a:r>
                        <a:rPr lang="en-US" sz="1000" b="0" i="0" u="none" strike="noStrike" cap="none">
                          <a:solidFill>
                            <a:srgbClr val="000000"/>
                          </a:solidFill>
                          <a:latin typeface="Lucida Handwriting" panose="03010101010101010101" pitchFamily="66" charset="0"/>
                          <a:ea typeface="Dancing Script"/>
                          <a:cs typeface="Dancing Script"/>
                          <a:sym typeface="Dancing Script"/>
                        </a:rPr>
                        <a:t>Quatama</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rgbClr val="F2F2F2"/>
                    </a:solidFill>
                  </a:tcPr>
                </a:tc>
                <a:tc>
                  <a:txBody>
                    <a:bodyPr/>
                    <a:lstStyle/>
                    <a:p>
                      <a:pPr marL="0" marR="0" lvl="0" indent="0" algn="ctr" rtl="0">
                        <a:lnSpc>
                          <a:spcPct val="100000"/>
                        </a:lnSpc>
                        <a:spcBef>
                          <a:spcPts val="0"/>
                        </a:spcBef>
                        <a:spcAft>
                          <a:spcPts val="0"/>
                        </a:spcAft>
                        <a:buClr>
                          <a:srgbClr val="000000"/>
                        </a:buClr>
                        <a:buSzPct val="25000"/>
                        <a:buFont typeface="Dancing Script"/>
                        <a:buNone/>
                      </a:pPr>
                      <a:r>
                        <a:rPr lang="en-US" sz="1000" b="1" i="0" u="none" strike="noStrike" cap="none" dirty="0">
                          <a:solidFill>
                            <a:srgbClr val="000000"/>
                          </a:solidFill>
                          <a:latin typeface="Lucida Handwriting" panose="03010101010101010101" pitchFamily="66" charset="0"/>
                          <a:ea typeface="Dancing Script"/>
                          <a:cs typeface="Dancing Script"/>
                          <a:sym typeface="Dancing Script"/>
                        </a:rPr>
                        <a:t>Angela Walsh</a:t>
                      </a:r>
                    </a:p>
                    <a:p>
                      <a:pPr marL="0" marR="0" lvl="0" indent="0" algn="ctr" rtl="0">
                        <a:lnSpc>
                          <a:spcPct val="100000"/>
                        </a:lnSpc>
                        <a:spcBef>
                          <a:spcPts val="0"/>
                        </a:spcBef>
                        <a:spcAft>
                          <a:spcPts val="0"/>
                        </a:spcAft>
                        <a:buClr>
                          <a:srgbClr val="000000"/>
                        </a:buClr>
                        <a:buSzPct val="25000"/>
                        <a:buFont typeface="Dancing Script"/>
                        <a:buNone/>
                      </a:pPr>
                      <a:r>
                        <a:rPr lang="en-US" sz="1000" b="0" i="0" u="none" strike="noStrike" cap="none" dirty="0">
                          <a:solidFill>
                            <a:srgbClr val="000000"/>
                          </a:solidFill>
                          <a:latin typeface="Lucida Handwriting" panose="03010101010101010101" pitchFamily="66" charset="0"/>
                          <a:ea typeface="Dancing Script"/>
                          <a:cs typeface="Dancing Script"/>
                          <a:sym typeface="Dancing Script"/>
                        </a:rPr>
                        <a:t>Witch Hazel</a:t>
                      </a:r>
                    </a:p>
                  </a:txBody>
                  <a:tcPr marL="91450" marR="91450" marT="45725" marB="45725">
                    <a:lnL w="12700" cap="flat" cmpd="sng">
                      <a:solidFill>
                        <a:srgbClr val="A5A5A5"/>
                      </a:solidFill>
                      <a:prstDash val="solid"/>
                      <a:round/>
                      <a:headEnd type="none" w="med" len="med"/>
                      <a:tailEnd type="none" w="med" len="med"/>
                    </a:lnL>
                    <a:lnR w="12700" cap="flat" cmpd="sng">
                      <a:solidFill>
                        <a:srgbClr val="A5A5A5"/>
                      </a:solidFill>
                      <a:prstDash val="solid"/>
                      <a:round/>
                      <a:headEnd type="none" w="med" len="med"/>
                      <a:tailEnd type="none" w="med" len="med"/>
                    </a:lnR>
                    <a:lnT w="12700" cap="flat" cmpd="sng">
                      <a:solidFill>
                        <a:srgbClr val="A5A5A5"/>
                      </a:solidFill>
                      <a:prstDash val="solid"/>
                      <a:round/>
                      <a:headEnd type="none" w="med" len="med"/>
                      <a:tailEnd type="none" w="med" len="med"/>
                    </a:lnT>
                    <a:lnB w="12700" cap="flat" cmpd="sng">
                      <a:solidFill>
                        <a:srgbClr val="A5A5A5"/>
                      </a:solidFill>
                      <a:prstDash val="solid"/>
                      <a:round/>
                      <a:headEnd type="none" w="med" len="med"/>
                      <a:tailEnd type="none" w="med" len="med"/>
                    </a:lnB>
                    <a:solidFill>
                      <a:schemeClr val="lt2"/>
                    </a:solidFill>
                  </a:tcPr>
                </a:tc>
              </a:tr>
            </a:tbl>
          </a:graphicData>
        </a:graphic>
      </p:graphicFrame>
      <p:sp>
        <p:nvSpPr>
          <p:cNvPr id="356" name="Shape 356"/>
          <p:cNvSpPr txBox="1"/>
          <p:nvPr/>
        </p:nvSpPr>
        <p:spPr>
          <a:xfrm>
            <a:off x="356875" y="863374"/>
            <a:ext cx="7120500" cy="4021500"/>
          </a:xfrm>
          <a:prstGeom prst="rect">
            <a:avLst/>
          </a:prstGeom>
          <a:solidFill>
            <a:schemeClr val="lt1"/>
          </a:solidFill>
          <a:ln>
            <a:noFill/>
          </a:ln>
        </p:spPr>
        <p:txBody>
          <a:bodyPr lIns="107350" tIns="53675" rIns="107350" bIns="53675" anchor="t" anchorCtr="0">
            <a:noAutofit/>
          </a:bodyPr>
          <a:lstStyle/>
          <a:p>
            <a:pPr lvl="0" algn="ctr" rtl="0">
              <a:spcBef>
                <a:spcPts val="0"/>
              </a:spcBef>
              <a:buClr>
                <a:schemeClr val="dk1"/>
              </a:buClr>
              <a:buSzPct val="25000"/>
              <a:buFont typeface="Arial"/>
              <a:buNone/>
            </a:pPr>
            <a:r>
              <a:rPr lang="es-CO" sz="1500" b="1" u="sng" dirty="0" smtClean="0">
                <a:solidFill>
                  <a:schemeClr val="dk1"/>
                </a:solidFill>
                <a:latin typeface="Gill Sans MT" panose="020B0502020104020203" pitchFamily="34" charset="0"/>
                <a:ea typeface="Cabin"/>
                <a:cs typeface="Cabin"/>
                <a:sym typeface="Cabin"/>
              </a:rPr>
              <a:t>Trimestre cuatro: Evaluación formativa común de artes del lenguaje inglés </a:t>
            </a:r>
          </a:p>
          <a:p>
            <a:pPr lvl="0" algn="ctr" rtl="0">
              <a:spcBef>
                <a:spcPts val="0"/>
              </a:spcBef>
              <a:buClr>
                <a:schemeClr val="dk1"/>
              </a:buClr>
              <a:buSzPct val="25000"/>
              <a:buFont typeface="Arial"/>
              <a:buNone/>
            </a:pPr>
            <a:r>
              <a:rPr lang="es-CO" sz="1500" b="1" u="sng" dirty="0" smtClean="0">
                <a:solidFill>
                  <a:schemeClr val="dk1"/>
                </a:solidFill>
                <a:latin typeface="Gill Sans MT" panose="020B0502020104020203" pitchFamily="34" charset="0"/>
                <a:ea typeface="Cabin"/>
                <a:cs typeface="Cabin"/>
                <a:sym typeface="Cabin"/>
              </a:rPr>
              <a:t>Equipo de miembros y escritores</a:t>
            </a:r>
          </a:p>
          <a:p>
            <a:pPr marL="0" marR="0" lvl="0" indent="0" algn="l" rtl="0">
              <a:spcBef>
                <a:spcPts val="0"/>
              </a:spcBef>
              <a:buNone/>
            </a:pPr>
            <a:endParaRPr lang="es-CO" sz="800" b="1" u="sng" dirty="0" smtClean="0">
              <a:solidFill>
                <a:schemeClr val="dk1"/>
              </a:solidFill>
              <a:latin typeface="Calibri" panose="020F0502020204030204" pitchFamily="34" charset="0"/>
              <a:ea typeface="Cabin"/>
              <a:cs typeface="Cabin"/>
              <a:sym typeface="Cabin"/>
            </a:endParaRPr>
          </a:p>
          <a:p>
            <a:pPr lvl="0" algn="ctr" rtl="0">
              <a:spcBef>
                <a:spcPts val="0"/>
              </a:spcBef>
              <a:buClr>
                <a:schemeClr val="dk1"/>
              </a:buClr>
              <a:buSzPct val="25000"/>
              <a:buFont typeface="Arial"/>
              <a:buNone/>
            </a:pPr>
            <a:r>
              <a:rPr lang="es-CO" sz="1300" dirty="0" smtClean="0">
                <a:solidFill>
                  <a:schemeClr val="dk1"/>
                </a:solidFill>
                <a:latin typeface="Gill Sans MT" panose="020B0502020104020203" pitchFamily="34" charset="0"/>
                <a:ea typeface="Cabin"/>
                <a:cs typeface="Cabin"/>
                <a:sym typeface="Cabin"/>
              </a:rPr>
              <a:t>Esta evaluación se desarrolló trabajando a la inversa, mediante la identificación de una comprensión profunda de los dos textos. Se identificaron ideas clave para apoyar las respuestas construidas, y detalles clave fueron alineados con las preguntas de selección múltiple. Todas las preguntas apoyan el conocimiento previo del estudiante, de una visión o mensaje central.</a:t>
            </a:r>
          </a:p>
          <a:p>
            <a:pPr marL="0" marR="0" lvl="0" indent="0" algn="ctr" rtl="0">
              <a:spcBef>
                <a:spcPts val="0"/>
              </a:spcBef>
              <a:buNone/>
            </a:pPr>
            <a:endParaRPr sz="1300" dirty="0">
              <a:solidFill>
                <a:schemeClr val="dk1"/>
              </a:solidFill>
              <a:latin typeface="Cabin"/>
              <a:ea typeface="Cabin"/>
              <a:cs typeface="Cabin"/>
              <a:sym typeface="Cabin"/>
            </a:endParaRPr>
          </a:p>
          <a:p>
            <a:pPr marL="0" marR="0" lvl="0" indent="0" algn="ctr" rtl="0">
              <a:spcBef>
                <a:spcPts val="0"/>
              </a:spcBef>
              <a:buNone/>
            </a:pPr>
            <a:endParaRPr sz="1300" dirty="0">
              <a:solidFill>
                <a:schemeClr val="dk1"/>
              </a:solidFill>
              <a:latin typeface="Cabin"/>
              <a:ea typeface="Cabin"/>
              <a:cs typeface="Cabin"/>
              <a:sym typeface="Cabin"/>
            </a:endParaRPr>
          </a:p>
          <a:p>
            <a:pPr marL="0" marR="0" lvl="0" indent="0" algn="ctr" rtl="0">
              <a:spcBef>
                <a:spcPts val="0"/>
              </a:spcBef>
              <a:buNone/>
            </a:pPr>
            <a:endParaRPr sz="1300" dirty="0">
              <a:solidFill>
                <a:schemeClr val="dk1"/>
              </a:solidFill>
              <a:latin typeface="Cabin"/>
              <a:ea typeface="Cabin"/>
              <a:cs typeface="Cabin"/>
              <a:sym typeface="Cabin"/>
            </a:endParaRPr>
          </a:p>
          <a:p>
            <a:pPr marL="0" marR="0" lvl="0" indent="0" algn="ctr" rtl="0">
              <a:spcBef>
                <a:spcPts val="0"/>
              </a:spcBef>
              <a:buNone/>
            </a:pPr>
            <a:endParaRPr sz="1300" dirty="0">
              <a:solidFill>
                <a:schemeClr val="dk1"/>
              </a:solidFill>
              <a:latin typeface="Cabin"/>
              <a:ea typeface="Cabin"/>
              <a:cs typeface="Cabin"/>
              <a:sym typeface="Cabin"/>
            </a:endParaRPr>
          </a:p>
          <a:p>
            <a:pPr marL="0" marR="0" lvl="0" indent="0" algn="ctr" rtl="0">
              <a:spcBef>
                <a:spcPts val="0"/>
              </a:spcBef>
              <a:buNone/>
            </a:pPr>
            <a:endParaRPr sz="1300" dirty="0">
              <a:solidFill>
                <a:schemeClr val="dk1"/>
              </a:solidFill>
              <a:latin typeface="Cabin"/>
              <a:ea typeface="Cabin"/>
              <a:cs typeface="Cabin"/>
              <a:sym typeface="Cabin"/>
            </a:endParaRPr>
          </a:p>
          <a:p>
            <a:pPr marL="0" marR="0" lvl="0" indent="0" algn="ctr" rtl="0">
              <a:spcBef>
                <a:spcPts val="0"/>
              </a:spcBef>
              <a:buNone/>
            </a:pPr>
            <a:endParaRPr sz="1300" dirty="0">
              <a:solidFill>
                <a:schemeClr val="dk1"/>
              </a:solidFill>
              <a:latin typeface="Cabin"/>
              <a:ea typeface="Cabin"/>
              <a:cs typeface="Cabin"/>
              <a:sym typeface="Cabin"/>
            </a:endParaRPr>
          </a:p>
          <a:p>
            <a:pPr marL="0" marR="0" lvl="0" indent="0" algn="ctr" rtl="0">
              <a:spcBef>
                <a:spcPts val="0"/>
              </a:spcBef>
              <a:buNone/>
            </a:pPr>
            <a:endParaRPr sz="1300" dirty="0">
              <a:solidFill>
                <a:schemeClr val="dk1"/>
              </a:solidFill>
              <a:latin typeface="Cabin"/>
              <a:ea typeface="Cabin"/>
              <a:cs typeface="Cabin"/>
              <a:sym typeface="Cabin"/>
            </a:endParaRPr>
          </a:p>
          <a:p>
            <a:pPr marL="0" marR="0" lvl="0" indent="0" algn="ctr" rtl="0">
              <a:spcBef>
                <a:spcPts val="0"/>
              </a:spcBef>
              <a:buNone/>
            </a:pPr>
            <a:endParaRPr sz="1300" dirty="0">
              <a:solidFill>
                <a:schemeClr val="dk1"/>
              </a:solidFill>
              <a:latin typeface="Cabin"/>
              <a:ea typeface="Cabin"/>
              <a:cs typeface="Cabin"/>
              <a:sym typeface="Cabin"/>
            </a:endParaRPr>
          </a:p>
          <a:p>
            <a:pPr marL="0" marR="0" lvl="0" indent="0" algn="ctr" rtl="0">
              <a:spcBef>
                <a:spcPts val="0"/>
              </a:spcBef>
              <a:buNone/>
            </a:pPr>
            <a:endParaRPr sz="1300" dirty="0">
              <a:solidFill>
                <a:schemeClr val="dk1"/>
              </a:solidFill>
              <a:latin typeface="Cabin"/>
              <a:ea typeface="Cabin"/>
              <a:cs typeface="Cabin"/>
              <a:sym typeface="Cabin"/>
            </a:endParaRPr>
          </a:p>
          <a:p>
            <a:pPr marL="0" marR="0" lvl="0" indent="0" algn="ctr" rtl="0">
              <a:spcBef>
                <a:spcPts val="0"/>
              </a:spcBef>
              <a:buNone/>
            </a:pPr>
            <a:endParaRPr sz="1300" dirty="0">
              <a:solidFill>
                <a:schemeClr val="dk1"/>
              </a:solidFill>
              <a:latin typeface="Cabin"/>
              <a:ea typeface="Cabin"/>
              <a:cs typeface="Cabin"/>
              <a:sym typeface="Cabin"/>
            </a:endParaRPr>
          </a:p>
          <a:p>
            <a:pPr lvl="0" algn="ctr" rtl="0">
              <a:spcBef>
                <a:spcPts val="0"/>
              </a:spcBef>
              <a:buClr>
                <a:schemeClr val="dk1"/>
              </a:buClr>
              <a:buSzPct val="25000"/>
              <a:buFont typeface="Arial"/>
              <a:buNone/>
            </a:pPr>
            <a:r>
              <a:rPr lang="es-419" sz="1300" b="1" i="1" dirty="0" smtClean="0">
                <a:solidFill>
                  <a:schemeClr val="dk1"/>
                </a:solidFill>
                <a:latin typeface="Gill Sans MT" panose="020B0502020104020203" pitchFamily="34" charset="0"/>
                <a:ea typeface="Cabin"/>
                <a:cs typeface="Cabin"/>
                <a:sym typeface="Cabin"/>
              </a:rPr>
              <a:t>Gracias a todos los que revisaron y editaron esta evaluación;</a:t>
            </a:r>
          </a:p>
          <a:p>
            <a:pPr lvl="0" algn="ctr" rtl="0">
              <a:spcBef>
                <a:spcPts val="0"/>
              </a:spcBef>
              <a:buSzPct val="25000"/>
              <a:buNone/>
            </a:pPr>
            <a:r>
              <a:rPr lang="es-419" sz="1300" b="1" i="1" dirty="0" smtClean="0">
                <a:solidFill>
                  <a:schemeClr val="dk1"/>
                </a:solidFill>
                <a:latin typeface="Gill Sans MT" panose="020B0502020104020203" pitchFamily="34" charset="0"/>
                <a:ea typeface="Cabin"/>
                <a:cs typeface="Cabin"/>
                <a:sym typeface="Cabin"/>
              </a:rPr>
              <a:t> un agradecimiento especial a </a:t>
            </a:r>
            <a:r>
              <a:rPr lang="es-419" sz="1300" b="1" i="1" dirty="0" err="1" smtClean="0">
                <a:solidFill>
                  <a:schemeClr val="dk1"/>
                </a:solidFill>
                <a:latin typeface="Gill Sans MT" panose="020B0502020104020203" pitchFamily="34" charset="0"/>
                <a:ea typeface="Cabin"/>
                <a:cs typeface="Cabin"/>
                <a:sym typeface="Cabin"/>
              </a:rPr>
              <a:t>Vicki</a:t>
            </a:r>
            <a:r>
              <a:rPr lang="es-419" sz="1300" b="1" i="1" dirty="0" smtClean="0">
                <a:solidFill>
                  <a:schemeClr val="dk1"/>
                </a:solidFill>
                <a:latin typeface="Gill Sans MT" panose="020B0502020104020203" pitchFamily="34" charset="0"/>
                <a:ea typeface="Cabin"/>
                <a:cs typeface="Cabin"/>
                <a:sym typeface="Cabin"/>
              </a:rPr>
              <a:t> </a:t>
            </a:r>
            <a:r>
              <a:rPr lang="es-419" sz="1300" b="1" i="1" dirty="0" err="1" smtClean="0">
                <a:solidFill>
                  <a:schemeClr val="dk1"/>
                </a:solidFill>
                <a:latin typeface="Gill Sans MT" panose="020B0502020104020203" pitchFamily="34" charset="0"/>
                <a:ea typeface="Cabin"/>
                <a:cs typeface="Cabin"/>
                <a:sym typeface="Cabin"/>
              </a:rPr>
              <a:t>Daniels</a:t>
            </a:r>
            <a:r>
              <a:rPr lang="es-419" sz="1300" b="1" i="1" dirty="0" smtClean="0">
                <a:solidFill>
                  <a:schemeClr val="dk1"/>
                </a:solidFill>
                <a:latin typeface="Gill Sans MT" panose="020B0502020104020203" pitchFamily="34" charset="0"/>
                <a:ea typeface="Cabin"/>
                <a:cs typeface="Cabin"/>
                <a:sym typeface="Cabin"/>
              </a:rPr>
              <a:t> y sus increíbles habilidades para editar, y a nuestra escritora interna, </a:t>
            </a:r>
            <a:r>
              <a:rPr lang="es-419" sz="1300" b="1" i="1" dirty="0" err="1" smtClean="0">
                <a:solidFill>
                  <a:schemeClr val="dk1"/>
                </a:solidFill>
                <a:latin typeface="Gill Sans MT" panose="020B0502020104020203" pitchFamily="34" charset="0"/>
                <a:ea typeface="Cabin"/>
                <a:cs typeface="Cabin"/>
                <a:sym typeface="Cabin"/>
              </a:rPr>
              <a:t>Ginger</a:t>
            </a:r>
            <a:r>
              <a:rPr lang="es-419" sz="1300" b="1" i="1" dirty="0" smtClean="0">
                <a:solidFill>
                  <a:schemeClr val="dk1"/>
                </a:solidFill>
                <a:latin typeface="Gill Sans MT" panose="020B0502020104020203" pitchFamily="34" charset="0"/>
                <a:ea typeface="Cabin"/>
                <a:cs typeface="Cabin"/>
                <a:sym typeface="Cabin"/>
              </a:rPr>
              <a:t> </a:t>
            </a:r>
            <a:r>
              <a:rPr lang="es-419" sz="1300" b="1" i="1" dirty="0" err="1" smtClean="0">
                <a:solidFill>
                  <a:schemeClr val="dk1"/>
                </a:solidFill>
                <a:latin typeface="Gill Sans MT" panose="020B0502020104020203" pitchFamily="34" charset="0"/>
                <a:ea typeface="Cabin"/>
                <a:cs typeface="Cabin"/>
                <a:sym typeface="Cabin"/>
              </a:rPr>
              <a:t>Jay</a:t>
            </a:r>
            <a:r>
              <a:rPr lang="es-419" sz="1300" b="1" i="1" dirty="0" smtClean="0">
                <a:solidFill>
                  <a:schemeClr val="dk1"/>
                </a:solidFill>
                <a:latin typeface="Gill Sans MT" panose="020B0502020104020203" pitchFamily="34" charset="0"/>
                <a:ea typeface="Cabin"/>
                <a:cs typeface="Cabin"/>
                <a:sym typeface="Cabin"/>
              </a:rPr>
              <a:t>.</a:t>
            </a:r>
            <a:endParaRPr lang="es-419" sz="1300" b="1" i="1" dirty="0">
              <a:solidFill>
                <a:schemeClr val="dk1"/>
              </a:solidFill>
              <a:latin typeface="Gill Sans MT" panose="020B0502020104020203" pitchFamily="34" charset="0"/>
              <a:ea typeface="Cabin"/>
              <a:cs typeface="Cabin"/>
              <a:sym typeface="Cabin"/>
            </a:endParaRPr>
          </a:p>
        </p:txBody>
      </p:sp>
      <p:graphicFrame>
        <p:nvGraphicFramePr>
          <p:cNvPr id="357" name="Shape 357"/>
          <p:cNvGraphicFramePr/>
          <p:nvPr>
            <p:extLst/>
          </p:nvPr>
        </p:nvGraphicFramePr>
        <p:xfrm>
          <a:off x="346525" y="2342997"/>
          <a:ext cx="7079350" cy="1758925"/>
        </p:xfrm>
        <a:graphic>
          <a:graphicData uri="http://schemas.openxmlformats.org/drawingml/2006/table">
            <a:tbl>
              <a:tblPr firstRow="1" bandRow="1">
                <a:noFill/>
              </a:tblPr>
              <a:tblGrid>
                <a:gridCol w="2255500"/>
                <a:gridCol w="1651625"/>
                <a:gridCol w="1831325"/>
                <a:gridCol w="1340900"/>
              </a:tblGrid>
              <a:tr h="512725">
                <a:tc>
                  <a:txBody>
                    <a:bodyPr/>
                    <a:lstStyle/>
                    <a:p>
                      <a:pPr marL="0" marR="0" lvl="0" indent="0" algn="l" rtl="0">
                        <a:spcBef>
                          <a:spcPts val="0"/>
                        </a:spcBef>
                        <a:buSzPct val="25000"/>
                        <a:buNone/>
                      </a:pPr>
                      <a:r>
                        <a:rPr lang="en-US" sz="1300" b="1" dirty="0">
                          <a:solidFill>
                            <a:schemeClr val="dk1"/>
                          </a:solidFill>
                          <a:latin typeface="Calibri" panose="020F0502020204030204" pitchFamily="34" charset="0"/>
                        </a:rPr>
                        <a:t>Deborah Alvarado</a:t>
                      </a:r>
                    </a:p>
                  </a:txBody>
                  <a:tcPr marL="117000" marR="117000" marT="55200" marB="55200" anchor="ctr">
                    <a:lnL w="12700" cap="flat" cmpd="sng">
                      <a:solidFill>
                        <a:schemeClr val="dk1"/>
                      </a:solidFill>
                      <a:prstDash val="solid"/>
                      <a:round/>
                      <a:headEnd type="none" w="med" len="med"/>
                      <a:tailEnd type="none" w="med" len="med"/>
                    </a:lnL>
                    <a:lnT w="12700" cap="flat" cmpd="sng">
                      <a:solidFill>
                        <a:schemeClr val="dk1"/>
                      </a:solidFill>
                      <a:prstDash val="solid"/>
                      <a:round/>
                      <a:headEnd type="none" w="med" len="med"/>
                      <a:tailEnd type="none" w="med" len="med"/>
                    </a:lnT>
                    <a:solidFill>
                      <a:srgbClr val="E7F1D2"/>
                    </a:solidFill>
                  </a:tcPr>
                </a:tc>
                <a:tc>
                  <a:txBody>
                    <a:bodyPr/>
                    <a:lstStyle/>
                    <a:p>
                      <a:pPr marL="0" marR="0" lvl="0" indent="0" algn="l" rtl="0">
                        <a:lnSpc>
                          <a:spcPct val="100000"/>
                        </a:lnSpc>
                        <a:spcBef>
                          <a:spcPts val="0"/>
                        </a:spcBef>
                        <a:spcAft>
                          <a:spcPts val="0"/>
                        </a:spcAft>
                        <a:buClr>
                          <a:srgbClr val="000000"/>
                        </a:buClr>
                        <a:buSzPct val="25000"/>
                        <a:buFont typeface="Cabin"/>
                        <a:buNone/>
                      </a:pPr>
                      <a:r>
                        <a:rPr lang="en-US" sz="1300" b="1" i="0" u="none" strike="noStrike" cap="none">
                          <a:solidFill>
                            <a:srgbClr val="000000"/>
                          </a:solidFill>
                          <a:latin typeface="Calibri" panose="020F0502020204030204" pitchFamily="34" charset="0"/>
                          <a:ea typeface="Cabin"/>
                          <a:cs typeface="Cabin"/>
                          <a:sym typeface="Cabin"/>
                        </a:rPr>
                        <a:t>Patty Gallardo</a:t>
                      </a:r>
                    </a:p>
                  </a:txBody>
                  <a:tcPr marL="117000" marR="117000" marT="55200" marB="55200" anchor="ctr">
                    <a:lnT w="12700" cap="flat" cmpd="sng">
                      <a:solidFill>
                        <a:schemeClr val="dk1"/>
                      </a:solidFill>
                      <a:prstDash val="solid"/>
                      <a:round/>
                      <a:headEnd type="none" w="med" len="med"/>
                      <a:tailEnd type="none" w="med" len="med"/>
                    </a:lnT>
                    <a:solidFill>
                      <a:srgbClr val="E7F1D2"/>
                    </a:solidFill>
                  </a:tcPr>
                </a:tc>
                <a:tc>
                  <a:txBody>
                    <a:bodyPr/>
                    <a:lstStyle/>
                    <a:p>
                      <a:pPr marL="0" marR="0" lvl="0" indent="0" algn="l" rtl="0">
                        <a:lnSpc>
                          <a:spcPct val="100000"/>
                        </a:lnSpc>
                        <a:spcBef>
                          <a:spcPts val="0"/>
                        </a:spcBef>
                        <a:spcAft>
                          <a:spcPts val="0"/>
                        </a:spcAft>
                        <a:buClr>
                          <a:schemeClr val="dk1"/>
                        </a:buClr>
                        <a:buSzPct val="25000"/>
                        <a:buFont typeface="Cabin"/>
                        <a:buNone/>
                      </a:pPr>
                      <a:r>
                        <a:rPr lang="en-US" sz="1300" b="1">
                          <a:solidFill>
                            <a:schemeClr val="dk1"/>
                          </a:solidFill>
                          <a:latin typeface="Calibri" panose="020F0502020204030204" pitchFamily="34" charset="0"/>
                        </a:rPr>
                        <a:t>Sandra Maines</a:t>
                      </a:r>
                    </a:p>
                  </a:txBody>
                  <a:tcPr marL="117000" marR="117000" marT="55200" marB="55200" anchor="ctr">
                    <a:lnT w="12700" cap="flat" cmpd="sng">
                      <a:solidFill>
                        <a:schemeClr val="dk1"/>
                      </a:solidFill>
                      <a:prstDash val="solid"/>
                      <a:round/>
                      <a:headEnd type="none" w="med" len="med"/>
                      <a:tailEnd type="none" w="med" len="med"/>
                    </a:lnT>
                    <a:solidFill>
                      <a:srgbClr val="E7F1D2"/>
                    </a:solidFill>
                  </a:tcPr>
                </a:tc>
                <a:tc>
                  <a:txBody>
                    <a:bodyPr/>
                    <a:lstStyle/>
                    <a:p>
                      <a:pPr marL="0" marR="0" lvl="0" indent="0" algn="l" rtl="0">
                        <a:lnSpc>
                          <a:spcPct val="100000"/>
                        </a:lnSpc>
                        <a:spcBef>
                          <a:spcPts val="0"/>
                        </a:spcBef>
                        <a:spcAft>
                          <a:spcPts val="0"/>
                        </a:spcAft>
                        <a:buClr>
                          <a:schemeClr val="dk1"/>
                        </a:buClr>
                        <a:buSzPct val="25000"/>
                        <a:buFont typeface="Cabin"/>
                        <a:buNone/>
                      </a:pPr>
                      <a:r>
                        <a:rPr lang="en-US" sz="1300" b="1">
                          <a:solidFill>
                            <a:schemeClr val="dk1"/>
                          </a:solidFill>
                          <a:latin typeface="Calibri" panose="020F0502020204030204" pitchFamily="34" charset="0"/>
                        </a:rPr>
                        <a:t>Jennifer Robbins</a:t>
                      </a:r>
                    </a:p>
                  </a:txBody>
                  <a:tcPr marL="117000" marR="117000" marT="55200" marB="55200" anchor="ctr">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solidFill>
                      <a:srgbClr val="E7F1D2"/>
                    </a:solidFill>
                  </a:tcPr>
                </a:tc>
              </a:tr>
              <a:tr h="311550">
                <a:tc>
                  <a:txBody>
                    <a:bodyPr/>
                    <a:lstStyle/>
                    <a:p>
                      <a:pPr marL="0" marR="0" lvl="0" indent="0" algn="l" rtl="0">
                        <a:lnSpc>
                          <a:spcPct val="100000"/>
                        </a:lnSpc>
                        <a:spcBef>
                          <a:spcPts val="0"/>
                        </a:spcBef>
                        <a:spcAft>
                          <a:spcPts val="0"/>
                        </a:spcAft>
                        <a:buClr>
                          <a:srgbClr val="000000"/>
                        </a:buClr>
                        <a:buSzPct val="25000"/>
                        <a:buFont typeface="Cabin"/>
                        <a:buNone/>
                      </a:pPr>
                      <a:r>
                        <a:rPr lang="en-US" sz="1300" b="1" i="0" u="none" strike="noStrike" cap="none" dirty="0" err="1">
                          <a:solidFill>
                            <a:srgbClr val="000000"/>
                          </a:solidFill>
                          <a:latin typeface="Calibri" panose="020F0502020204030204" pitchFamily="34" charset="0"/>
                          <a:ea typeface="Cabin"/>
                          <a:cs typeface="Cabin"/>
                          <a:sym typeface="Cabin"/>
                        </a:rPr>
                        <a:t>Aliceson</a:t>
                      </a:r>
                      <a:r>
                        <a:rPr lang="en-US" sz="1300" b="1" i="0" u="none" strike="noStrike" cap="none" dirty="0">
                          <a:solidFill>
                            <a:srgbClr val="000000"/>
                          </a:solidFill>
                          <a:latin typeface="Calibri" panose="020F0502020204030204" pitchFamily="34" charset="0"/>
                          <a:ea typeface="Cabin"/>
                          <a:cs typeface="Cabin"/>
                          <a:sym typeface="Cabin"/>
                        </a:rPr>
                        <a:t> Brandt</a:t>
                      </a:r>
                    </a:p>
                  </a:txBody>
                  <a:tcPr marL="117000" marR="117000" marT="55200" marB="55200" anchor="ctr">
                    <a:lnL w="12700" cap="flat" cmpd="sng">
                      <a:solidFill>
                        <a:schemeClr val="dk1"/>
                      </a:solidFill>
                      <a:prstDash val="solid"/>
                      <a:round/>
                      <a:headEnd type="none" w="med" len="med"/>
                      <a:tailEnd type="none" w="med" len="med"/>
                    </a:lnL>
                    <a:solidFill>
                      <a:srgbClr val="E7F1D2"/>
                    </a:solidFill>
                  </a:tcPr>
                </a:tc>
                <a:tc>
                  <a:txBody>
                    <a:bodyPr/>
                    <a:lstStyle/>
                    <a:p>
                      <a:pPr marL="0" marR="0" lvl="0" indent="0" algn="l" rtl="0">
                        <a:spcBef>
                          <a:spcPts val="0"/>
                        </a:spcBef>
                        <a:buSzPct val="25000"/>
                        <a:buNone/>
                      </a:pPr>
                      <a:r>
                        <a:rPr lang="en-US" sz="1300" b="1">
                          <a:latin typeface="Calibri" panose="020F0502020204030204" pitchFamily="34" charset="0"/>
                        </a:rPr>
                        <a:t>Dori George</a:t>
                      </a:r>
                    </a:p>
                  </a:txBody>
                  <a:tcPr marL="117000" marR="117000" marT="55200" marB="55200" anchor="ctr">
                    <a:solidFill>
                      <a:srgbClr val="E7F1D2"/>
                    </a:solidFill>
                  </a:tcPr>
                </a:tc>
                <a:tc>
                  <a:txBody>
                    <a:bodyPr/>
                    <a:lstStyle/>
                    <a:p>
                      <a:pPr marL="0" marR="0" lvl="0" indent="0" algn="l" rtl="0">
                        <a:spcBef>
                          <a:spcPts val="0"/>
                        </a:spcBef>
                        <a:buSzPct val="25000"/>
                        <a:buNone/>
                      </a:pPr>
                      <a:r>
                        <a:rPr lang="en-US" sz="1300" b="1">
                          <a:solidFill>
                            <a:schemeClr val="dk1"/>
                          </a:solidFill>
                          <a:latin typeface="Calibri" panose="020F0502020204030204" pitchFamily="34" charset="0"/>
                        </a:rPr>
                        <a:t>Gina McLain</a:t>
                      </a:r>
                    </a:p>
                  </a:txBody>
                  <a:tcPr marL="117000" marR="117000" marT="55200" marB="55200" anchor="ctr">
                    <a:solidFill>
                      <a:srgbClr val="E7F1D2"/>
                    </a:solidFill>
                  </a:tcPr>
                </a:tc>
                <a:tc>
                  <a:txBody>
                    <a:bodyPr/>
                    <a:lstStyle/>
                    <a:p>
                      <a:pPr marL="0" marR="0" lvl="0" indent="0" algn="l" rtl="0">
                        <a:spcBef>
                          <a:spcPts val="0"/>
                        </a:spcBef>
                        <a:buSzPct val="25000"/>
                        <a:buNone/>
                      </a:pPr>
                      <a:r>
                        <a:rPr lang="en-US" sz="1300" b="1">
                          <a:solidFill>
                            <a:schemeClr val="dk1"/>
                          </a:solidFill>
                          <a:latin typeface="Calibri" panose="020F0502020204030204" pitchFamily="34" charset="0"/>
                        </a:rPr>
                        <a:t>Kelly Rooke</a:t>
                      </a:r>
                    </a:p>
                  </a:txBody>
                  <a:tcPr marL="117000" marR="117000" marT="55200" marB="55200" anchor="ctr">
                    <a:lnR w="12700" cap="flat" cmpd="sng">
                      <a:solidFill>
                        <a:schemeClr val="dk1"/>
                      </a:solidFill>
                      <a:prstDash val="solid"/>
                      <a:round/>
                      <a:headEnd type="none" w="med" len="med"/>
                      <a:tailEnd type="none" w="med" len="med"/>
                    </a:lnR>
                    <a:solidFill>
                      <a:srgbClr val="E7F1D2"/>
                    </a:solidFill>
                  </a:tcPr>
                </a:tc>
              </a:tr>
              <a:tr h="311550">
                <a:tc>
                  <a:txBody>
                    <a:bodyPr/>
                    <a:lstStyle/>
                    <a:p>
                      <a:pPr marL="0" marR="0" lvl="0" indent="0" algn="l" rtl="0">
                        <a:lnSpc>
                          <a:spcPct val="100000"/>
                        </a:lnSpc>
                        <a:spcBef>
                          <a:spcPts val="0"/>
                        </a:spcBef>
                        <a:spcAft>
                          <a:spcPts val="0"/>
                        </a:spcAft>
                        <a:buClr>
                          <a:schemeClr val="dk1"/>
                        </a:buClr>
                        <a:buSzPct val="25000"/>
                        <a:buFont typeface="Cabin"/>
                        <a:buNone/>
                      </a:pPr>
                      <a:r>
                        <a:rPr lang="en-US" sz="1300" b="1" dirty="0">
                          <a:solidFill>
                            <a:schemeClr val="dk1"/>
                          </a:solidFill>
                          <a:latin typeface="Calibri" panose="020F0502020204030204" pitchFamily="34" charset="0"/>
                        </a:rPr>
                        <a:t>Linda Benson</a:t>
                      </a:r>
                    </a:p>
                  </a:txBody>
                  <a:tcPr marL="117000" marR="117000" marT="55200" marB="55200" anchor="ctr">
                    <a:lnL w="12700" cap="flat" cmpd="sng">
                      <a:solidFill>
                        <a:schemeClr val="dk1"/>
                      </a:solidFill>
                      <a:prstDash val="solid"/>
                      <a:round/>
                      <a:headEnd type="none" w="med" len="med"/>
                      <a:tailEnd type="none" w="med" len="med"/>
                    </a:lnL>
                    <a:solidFill>
                      <a:srgbClr val="E7F1D2"/>
                    </a:solidFill>
                  </a:tcPr>
                </a:tc>
                <a:tc>
                  <a:txBody>
                    <a:bodyPr/>
                    <a:lstStyle/>
                    <a:p>
                      <a:pPr marL="0" marR="0" lvl="0" indent="0" algn="l" rtl="0">
                        <a:spcBef>
                          <a:spcPts val="0"/>
                        </a:spcBef>
                        <a:buSzPct val="25000"/>
                        <a:buNone/>
                      </a:pPr>
                      <a:r>
                        <a:rPr lang="en-US" sz="1300" b="1" dirty="0">
                          <a:latin typeface="Calibri" panose="020F0502020204030204" pitchFamily="34" charset="0"/>
                        </a:rPr>
                        <a:t>Heather </a:t>
                      </a:r>
                      <a:r>
                        <a:rPr lang="en-US" sz="1300" b="1" dirty="0" err="1">
                          <a:latin typeface="Calibri" panose="020F0502020204030204" pitchFamily="34" charset="0"/>
                        </a:rPr>
                        <a:t>Giard</a:t>
                      </a:r>
                      <a:endParaRPr lang="en-US" sz="1300" b="1" dirty="0">
                        <a:latin typeface="Calibri" panose="020F0502020204030204" pitchFamily="34" charset="0"/>
                      </a:endParaRPr>
                    </a:p>
                  </a:txBody>
                  <a:tcPr marL="117000" marR="117000" marT="55200" marB="55200" anchor="ctr">
                    <a:solidFill>
                      <a:srgbClr val="E7F1D2"/>
                    </a:solidFill>
                  </a:tcPr>
                </a:tc>
                <a:tc gridSpan="2">
                  <a:txBody>
                    <a:bodyPr/>
                    <a:lstStyle/>
                    <a:p>
                      <a:pPr marL="0" marR="0" lvl="0" indent="0" algn="l" rtl="0">
                        <a:lnSpc>
                          <a:spcPct val="100000"/>
                        </a:lnSpc>
                        <a:spcBef>
                          <a:spcPts val="0"/>
                        </a:spcBef>
                        <a:spcAft>
                          <a:spcPts val="0"/>
                        </a:spcAft>
                        <a:buClr>
                          <a:schemeClr val="dk1"/>
                        </a:buClr>
                        <a:buSzPct val="25000"/>
                        <a:buFont typeface="Cabin"/>
                        <a:buNone/>
                      </a:pPr>
                      <a:r>
                        <a:rPr lang="en-US" sz="1300" b="1">
                          <a:solidFill>
                            <a:schemeClr val="dk1"/>
                          </a:solidFill>
                          <a:latin typeface="Calibri" panose="020F0502020204030204" pitchFamily="34" charset="0"/>
                        </a:rPr>
                        <a:t>Christina Orozco</a:t>
                      </a:r>
                    </a:p>
                  </a:txBody>
                  <a:tcPr marL="117000" marR="117000" marT="55200" marB="55200" anchor="ctr">
                    <a:lnR w="12700" cap="flat" cmpd="sng">
                      <a:solidFill>
                        <a:schemeClr val="dk1"/>
                      </a:solidFill>
                      <a:prstDash val="solid"/>
                      <a:round/>
                      <a:headEnd type="none" w="med" len="med"/>
                      <a:tailEnd type="none" w="med" len="med"/>
                    </a:lnR>
                    <a:solidFill>
                      <a:srgbClr val="E7F1D2"/>
                    </a:solidFill>
                  </a:tcPr>
                </a:tc>
                <a:tc hMerge="1">
                  <a:txBody>
                    <a:bodyPr/>
                    <a:lstStyle/>
                    <a:p>
                      <a:endParaRPr lang="en-US"/>
                    </a:p>
                  </a:txBody>
                  <a:tcPr/>
                </a:tc>
              </a:tr>
              <a:tr h="311550">
                <a:tc>
                  <a:txBody>
                    <a:bodyPr/>
                    <a:lstStyle/>
                    <a:p>
                      <a:pPr marL="0" marR="0" lvl="0" indent="0" algn="l" rtl="0">
                        <a:lnSpc>
                          <a:spcPct val="100000"/>
                        </a:lnSpc>
                        <a:spcBef>
                          <a:spcPts val="0"/>
                        </a:spcBef>
                        <a:spcAft>
                          <a:spcPts val="0"/>
                        </a:spcAft>
                        <a:buClr>
                          <a:schemeClr val="dk1"/>
                        </a:buClr>
                        <a:buSzPct val="25000"/>
                        <a:buFont typeface="Cabin"/>
                        <a:buNone/>
                      </a:pPr>
                      <a:r>
                        <a:rPr lang="en-US" sz="1300" b="1" dirty="0">
                          <a:solidFill>
                            <a:schemeClr val="dk1"/>
                          </a:solidFill>
                          <a:latin typeface="Calibri" panose="020F0502020204030204" pitchFamily="34" charset="0"/>
                        </a:rPr>
                        <a:t>Hailey Christenson</a:t>
                      </a:r>
                    </a:p>
                  </a:txBody>
                  <a:tcPr marL="117000" marR="117000" marT="55200" marB="55200" anchor="ctr">
                    <a:lnL w="12700" cap="flat" cmpd="sng">
                      <a:solidFill>
                        <a:schemeClr val="dk1"/>
                      </a:solidFill>
                      <a:prstDash val="solid"/>
                      <a:round/>
                      <a:headEnd type="none" w="med" len="med"/>
                      <a:tailEnd type="none" w="med" len="med"/>
                    </a:lnL>
                    <a:solidFill>
                      <a:srgbClr val="E7F1D2"/>
                    </a:solidFill>
                  </a:tcPr>
                </a:tc>
                <a:tc>
                  <a:txBody>
                    <a:bodyPr/>
                    <a:lstStyle/>
                    <a:p>
                      <a:pPr marL="0" marR="0" lvl="0" indent="0" algn="l" rtl="0">
                        <a:spcBef>
                          <a:spcPts val="0"/>
                        </a:spcBef>
                        <a:buSzPct val="25000"/>
                        <a:buNone/>
                      </a:pPr>
                      <a:r>
                        <a:rPr lang="en-US" sz="1300" b="1">
                          <a:latin typeface="Calibri" panose="020F0502020204030204" pitchFamily="34" charset="0"/>
                        </a:rPr>
                        <a:t>Sonja Grabel</a:t>
                      </a:r>
                    </a:p>
                  </a:txBody>
                  <a:tcPr marL="117000" marR="117000" marT="55200" marB="55200" anchor="ctr">
                    <a:solidFill>
                      <a:srgbClr val="E7F1D2"/>
                    </a:solidFill>
                  </a:tcPr>
                </a:tc>
                <a:tc gridSpan="2">
                  <a:txBody>
                    <a:bodyPr/>
                    <a:lstStyle/>
                    <a:p>
                      <a:pPr marL="0" marR="0" lvl="0" indent="0" algn="l" rtl="0">
                        <a:lnSpc>
                          <a:spcPct val="100000"/>
                        </a:lnSpc>
                        <a:spcBef>
                          <a:spcPts val="0"/>
                        </a:spcBef>
                        <a:spcAft>
                          <a:spcPts val="0"/>
                        </a:spcAft>
                        <a:buClr>
                          <a:schemeClr val="dk1"/>
                        </a:buClr>
                        <a:buSzPct val="25000"/>
                        <a:buFont typeface="Cabin"/>
                        <a:buNone/>
                      </a:pPr>
                      <a:r>
                        <a:rPr lang="en-US" sz="1300" b="1" i="0" u="none" strike="noStrike" cap="none">
                          <a:solidFill>
                            <a:schemeClr val="dk1"/>
                          </a:solidFill>
                          <a:latin typeface="Calibri" panose="020F0502020204030204" pitchFamily="34" charset="0"/>
                          <a:ea typeface="Cabin"/>
                          <a:cs typeface="Cabin"/>
                          <a:sym typeface="Cabin"/>
                        </a:rPr>
                        <a:t>Teresa Portinga</a:t>
                      </a:r>
                    </a:p>
                  </a:txBody>
                  <a:tcPr marL="117000" marR="117000" marT="55200" marB="55200" anchor="ctr">
                    <a:lnR w="12700" cap="flat" cmpd="sng">
                      <a:solidFill>
                        <a:schemeClr val="dk1"/>
                      </a:solidFill>
                      <a:prstDash val="solid"/>
                      <a:round/>
                      <a:headEnd type="none" w="med" len="med"/>
                      <a:tailEnd type="none" w="med" len="med"/>
                    </a:lnR>
                    <a:solidFill>
                      <a:srgbClr val="E7F1D2"/>
                    </a:solidFill>
                  </a:tcPr>
                </a:tc>
                <a:tc hMerge="1">
                  <a:txBody>
                    <a:bodyPr/>
                    <a:lstStyle/>
                    <a:p>
                      <a:endParaRPr lang="en-US"/>
                    </a:p>
                  </a:txBody>
                  <a:tcPr/>
                </a:tc>
              </a:tr>
              <a:tr h="311550">
                <a:tc>
                  <a:txBody>
                    <a:bodyPr/>
                    <a:lstStyle/>
                    <a:p>
                      <a:pPr marL="0" marR="0" lvl="0" indent="0" algn="l" rtl="0">
                        <a:spcBef>
                          <a:spcPts val="0"/>
                        </a:spcBef>
                        <a:buSzPct val="25000"/>
                        <a:buNone/>
                      </a:pPr>
                      <a:r>
                        <a:rPr lang="en-US" sz="1300" b="1" dirty="0">
                          <a:solidFill>
                            <a:schemeClr val="dk1"/>
                          </a:solidFill>
                          <a:latin typeface="Calibri" panose="020F0502020204030204" pitchFamily="34" charset="0"/>
                        </a:rPr>
                        <a:t>Tammy Cole</a:t>
                      </a:r>
                    </a:p>
                  </a:txBody>
                  <a:tcPr marL="117000" marR="117000" marT="55200" marB="55200" anchor="ctr">
                    <a:lnL w="12700" cap="flat" cmpd="sng">
                      <a:solidFill>
                        <a:schemeClr val="dk1"/>
                      </a:solidFill>
                      <a:prstDash val="solid"/>
                      <a:round/>
                      <a:headEnd type="none" w="med" len="med"/>
                      <a:tailEnd type="none" w="med" len="med"/>
                    </a:lnL>
                    <a:solidFill>
                      <a:srgbClr val="E7F1D2"/>
                    </a:solidFill>
                  </a:tcPr>
                </a:tc>
                <a:tc>
                  <a:txBody>
                    <a:bodyPr/>
                    <a:lstStyle/>
                    <a:p>
                      <a:pPr marL="0" marR="0" lvl="0" indent="0" algn="l" rtl="0">
                        <a:lnSpc>
                          <a:spcPct val="100000"/>
                        </a:lnSpc>
                        <a:spcBef>
                          <a:spcPts val="0"/>
                        </a:spcBef>
                        <a:spcAft>
                          <a:spcPts val="0"/>
                        </a:spcAft>
                        <a:buClr>
                          <a:srgbClr val="000000"/>
                        </a:buClr>
                        <a:buSzPct val="25000"/>
                        <a:buFont typeface="Cabin"/>
                        <a:buNone/>
                      </a:pPr>
                      <a:r>
                        <a:rPr lang="en-US" sz="1300" b="1" i="0" u="none" strike="noStrike" cap="none" dirty="0" err="1">
                          <a:solidFill>
                            <a:srgbClr val="000000"/>
                          </a:solidFill>
                          <a:latin typeface="Calibri" panose="020F0502020204030204" pitchFamily="34" charset="0"/>
                          <a:ea typeface="Cabin"/>
                          <a:cs typeface="Cabin"/>
                          <a:sym typeface="Cabin"/>
                        </a:rPr>
                        <a:t>Dovina</a:t>
                      </a:r>
                      <a:r>
                        <a:rPr lang="en-US" sz="1300" b="1" i="0" u="none" strike="noStrike" cap="none" dirty="0">
                          <a:solidFill>
                            <a:srgbClr val="000000"/>
                          </a:solidFill>
                          <a:latin typeface="Calibri" panose="020F0502020204030204" pitchFamily="34" charset="0"/>
                          <a:ea typeface="Cabin"/>
                          <a:cs typeface="Cabin"/>
                          <a:sym typeface="Cabin"/>
                        </a:rPr>
                        <a:t> Greco</a:t>
                      </a:r>
                    </a:p>
                  </a:txBody>
                  <a:tcPr marL="117000" marR="117000" marT="55200" marB="55200" anchor="ctr">
                    <a:solidFill>
                      <a:srgbClr val="E7F1D2"/>
                    </a:solidFill>
                  </a:tcPr>
                </a:tc>
                <a:tc gridSpan="2">
                  <a:txBody>
                    <a:bodyPr/>
                    <a:lstStyle/>
                    <a:p>
                      <a:pPr marL="0" marR="0" lvl="0" indent="0" algn="l" rtl="0">
                        <a:spcBef>
                          <a:spcPts val="0"/>
                        </a:spcBef>
                        <a:buSzPct val="25000"/>
                        <a:buNone/>
                      </a:pPr>
                      <a:r>
                        <a:rPr lang="en-US" sz="1300" b="1" dirty="0">
                          <a:solidFill>
                            <a:schemeClr val="dk1"/>
                          </a:solidFill>
                          <a:latin typeface="Calibri" panose="020F0502020204030204" pitchFamily="34" charset="0"/>
                        </a:rPr>
                        <a:t>Judy Ramer</a:t>
                      </a:r>
                    </a:p>
                  </a:txBody>
                  <a:tcPr marL="117000" marR="117000" marT="55200" marB="55200" anchor="ctr">
                    <a:lnR w="12700" cap="flat" cmpd="sng">
                      <a:solidFill>
                        <a:schemeClr val="dk1"/>
                      </a:solidFill>
                      <a:prstDash val="solid"/>
                      <a:round/>
                      <a:headEnd type="none" w="med" len="med"/>
                      <a:tailEnd type="none" w="med" len="med"/>
                    </a:lnR>
                    <a:solidFill>
                      <a:srgbClr val="E7F1D2"/>
                    </a:solidFill>
                  </a:tcPr>
                </a:tc>
                <a:tc hMerge="1">
                  <a:txBody>
                    <a:bodyPr/>
                    <a:lstStyle/>
                    <a:p>
                      <a:endParaRPr lang="en-US"/>
                    </a:p>
                  </a:txBody>
                  <a:tcPr/>
                </a:tc>
              </a:tr>
            </a:tbl>
          </a:graphicData>
        </a:graphic>
      </p:graphicFrame>
      <p:graphicFrame>
        <p:nvGraphicFramePr>
          <p:cNvPr id="9" name="Shape 358"/>
          <p:cNvGraphicFramePr/>
          <p:nvPr>
            <p:extLst>
              <p:ext uri="{D42A27DB-BD31-4B8C-83A1-F6EECF244321}">
                <p14:modId xmlns:p14="http://schemas.microsoft.com/office/powerpoint/2010/main" val="1768659492"/>
              </p:ext>
            </p:extLst>
          </p:nvPr>
        </p:nvGraphicFramePr>
        <p:xfrm>
          <a:off x="213691" y="9049559"/>
          <a:ext cx="7449450" cy="548610"/>
        </p:xfrm>
        <a:graphic>
          <a:graphicData uri="http://schemas.openxmlformats.org/drawingml/2006/table">
            <a:tbl>
              <a:tblPr>
                <a:noFill/>
              </a:tblPr>
              <a:tblGrid>
                <a:gridCol w="7449450"/>
              </a:tblGrid>
              <a:tr h="396200">
                <a:tc>
                  <a:txBody>
                    <a:bodyPr/>
                    <a:lstStyle/>
                    <a:p>
                      <a:pPr lvl="0" algn="ctr" rtl="0">
                        <a:spcBef>
                          <a:spcPts val="0"/>
                        </a:spcBef>
                        <a:buClr>
                          <a:schemeClr val="dk1"/>
                        </a:buClr>
                        <a:buSzPct val="25000"/>
                        <a:buFont typeface="Arial"/>
                        <a:buNone/>
                      </a:pPr>
                      <a:r>
                        <a:rPr lang="es-BO" sz="1200" b="1" noProof="0" dirty="0" smtClean="0">
                          <a:solidFill>
                            <a:schemeClr val="dk1"/>
                          </a:solidFill>
                          <a:latin typeface="Calibri" panose="020F0502020204030204" pitchFamily="34" charset="0"/>
                          <a:ea typeface="Gill Sans MT"/>
                          <a:cs typeface="Gill Sans MT"/>
                          <a:sym typeface="Gill Sans MT"/>
                        </a:rPr>
                        <a:t>Gracias a todos los que participaron en la traducción de esta evaluación, </a:t>
                      </a:r>
                    </a:p>
                    <a:p>
                      <a:pPr lvl="0" algn="ctr" rtl="0">
                        <a:spcBef>
                          <a:spcPts val="0"/>
                        </a:spcBef>
                        <a:buClr>
                          <a:schemeClr val="dk1"/>
                        </a:buClr>
                        <a:buSzPct val="25000"/>
                        <a:buFont typeface="Arial"/>
                        <a:buNone/>
                      </a:pPr>
                      <a:r>
                        <a:rPr lang="es-BO" sz="1200" b="1" noProof="0" dirty="0" smtClean="0">
                          <a:solidFill>
                            <a:schemeClr val="dk1"/>
                          </a:solidFill>
                          <a:latin typeface="Calibri" panose="020F0502020204030204" pitchFamily="34" charset="0"/>
                          <a:ea typeface="Gill Sans MT"/>
                          <a:cs typeface="Gill Sans MT"/>
                          <a:sym typeface="Gill Sans MT"/>
                        </a:rPr>
                        <a:t>bajo la coordinación de</a:t>
                      </a:r>
                      <a:r>
                        <a:rPr lang="es-BO" sz="1200" b="1" noProof="0" dirty="0" smtClean="0">
                          <a:solidFill>
                            <a:schemeClr val="dk1"/>
                          </a:solidFill>
                          <a:latin typeface="Gill Sans MT"/>
                          <a:ea typeface="Gill Sans MT"/>
                          <a:cs typeface="Gill Sans MT"/>
                          <a:sym typeface="Gill Sans MT"/>
                        </a:rPr>
                        <a:t> </a:t>
                      </a:r>
                      <a:r>
                        <a:rPr lang="es-BO" sz="1000" b="1" noProof="0" dirty="0" smtClean="0">
                          <a:solidFill>
                            <a:schemeClr val="dk1"/>
                          </a:solidFill>
                          <a:latin typeface="Dancing Script"/>
                          <a:ea typeface="Dancing Script"/>
                          <a:cs typeface="Dancing Script"/>
                          <a:sym typeface="Dancing Script"/>
                        </a:rPr>
                        <a:t>Z. Rosa  &amp; M. Méndez</a:t>
                      </a:r>
                      <a:endParaRPr lang="es-BO" sz="1000" b="1" noProof="0" dirty="0">
                        <a:solidFill>
                          <a:schemeClr val="dk1"/>
                        </a:solidFill>
                        <a:latin typeface="Dancing Script"/>
                        <a:ea typeface="Dancing Script"/>
                        <a:cs typeface="Dancing Script"/>
                        <a:sym typeface="Dancing Script"/>
                      </a:endParaRPr>
                    </a:p>
                  </a:txBody>
                  <a:tcPr marL="91425" marR="91425" marT="91425" marB="91425">
                    <a:lnL w="9525" cap="flat" cmpd="sng">
                      <a:solidFill>
                        <a:srgbClr val="317F92"/>
                      </a:solidFill>
                      <a:prstDash val="solid"/>
                      <a:round/>
                      <a:headEnd type="none" w="med" len="med"/>
                      <a:tailEnd type="none" w="med" len="med"/>
                    </a:lnL>
                    <a:lnR w="9525" cap="flat" cmpd="sng">
                      <a:solidFill>
                        <a:srgbClr val="317F92"/>
                      </a:solidFill>
                      <a:prstDash val="solid"/>
                      <a:round/>
                      <a:headEnd type="none" w="med" len="med"/>
                      <a:tailEnd type="none" w="med" len="med"/>
                    </a:lnR>
                    <a:lnT w="9525" cap="flat" cmpd="sng">
                      <a:solidFill>
                        <a:srgbClr val="317F92"/>
                      </a:solidFill>
                      <a:prstDash val="solid"/>
                      <a:round/>
                      <a:headEnd type="none" w="med" len="med"/>
                      <a:tailEnd type="none" w="med" len="med"/>
                    </a:lnT>
                    <a:lnB w="9525" cap="flat" cmpd="sng">
                      <a:solidFill>
                        <a:srgbClr val="317F92"/>
                      </a:solidFill>
                      <a:prstDash val="solid"/>
                      <a:round/>
                      <a:headEnd type="none" w="med" len="med"/>
                      <a:tailEnd type="none" w="med" len="med"/>
                    </a:lnB>
                    <a:solidFill>
                      <a:srgbClr val="2F8DA4">
                        <a:alpha val="60000"/>
                      </a:srgbClr>
                    </a:solidFill>
                  </a:tcPr>
                </a:tc>
              </a:tr>
            </a:tbl>
          </a:graphicData>
        </a:graphic>
      </p:graphicFrame>
    </p:spTree>
    <p:extLst>
      <p:ext uri="{BB962C8B-B14F-4D97-AF65-F5344CB8AC3E}">
        <p14:creationId xmlns:p14="http://schemas.microsoft.com/office/powerpoint/2010/main" val="3594658487"/>
      </p:ext>
    </p:extLst>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20</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567902565"/>
              </p:ext>
            </p:extLst>
          </p:nvPr>
        </p:nvGraphicFramePr>
        <p:xfrm>
          <a:off x="323850" y="95862"/>
          <a:ext cx="7189470" cy="9762304"/>
        </p:xfrm>
        <a:graphic>
          <a:graphicData uri="http://schemas.openxmlformats.org/drawingml/2006/table">
            <a:tbl>
              <a:tblPr firstRow="1" bandRow="1">
                <a:effectLst>
                  <a:innerShdw blurRad="114300">
                    <a:prstClr val="black"/>
                  </a:innerShdw>
                </a:effectLst>
                <a:tableStyleId>{5C22544A-7EE6-4342-B048-85BDC9FD1C3A}</a:tableStyleId>
              </a:tblPr>
              <a:tblGrid>
                <a:gridCol w="6534149"/>
                <a:gridCol w="655321"/>
              </a:tblGrid>
              <a:tr h="319315">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MX" sz="1400" b="1" u="none" baseline="0" dirty="0" smtClean="0">
                          <a:solidFill>
                            <a:schemeClr val="tx1"/>
                          </a:solidFill>
                          <a:effectLst/>
                        </a:rPr>
                        <a:t>        </a:t>
                      </a:r>
                      <a:r>
                        <a:rPr lang="es-MX" sz="1400" b="1" u="none" baseline="0" noProof="0" dirty="0" smtClean="0">
                          <a:solidFill>
                            <a:schemeClr val="tx1"/>
                          </a:solidFill>
                          <a:effectLst/>
                        </a:rPr>
                        <a:t>Grado 4: CFA Trimestre 4 </a:t>
                      </a:r>
                    </a:p>
                    <a:p>
                      <a:pPr marL="0" marR="0" indent="0" algn="ctr" defTabSz="966612" rtl="0" eaLnBrk="1" fontAlgn="auto" latinLnBrk="0" hangingPunct="1">
                        <a:lnSpc>
                          <a:spcPct val="100000"/>
                        </a:lnSpc>
                        <a:spcBef>
                          <a:spcPts val="0"/>
                        </a:spcBef>
                        <a:spcAft>
                          <a:spcPts val="0"/>
                        </a:spcAft>
                        <a:buClrTx/>
                        <a:buSzTx/>
                        <a:buFontTx/>
                        <a:buNone/>
                        <a:tabLst/>
                        <a:defRPr/>
                      </a:pPr>
                      <a:r>
                        <a:rPr lang="es-MX" sz="1400" b="1" u="none" baseline="0" noProof="0" dirty="0" smtClean="0">
                          <a:solidFill>
                            <a:schemeClr val="tx1"/>
                          </a:solidFill>
                          <a:effectLst/>
                        </a:rPr>
                        <a:t>Clave para las respuestas de selección múltiple</a:t>
                      </a:r>
                    </a:p>
                  </a:txBody>
                  <a:tcPr marL="97155" marR="97155" marT="47897" marB="47897" anchor="ctr">
                    <a:solidFill>
                      <a:schemeClr val="bg1"/>
                    </a:solidFill>
                  </a:tcPr>
                </a:tc>
                <a:tc>
                  <a:txBody>
                    <a:bodyPr/>
                    <a:lstStyle/>
                    <a:p>
                      <a:pPr algn="ct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r>
              <a:tr h="290285">
                <a:tc>
                  <a:txBody>
                    <a:bodyPr/>
                    <a:lstStyle/>
                    <a:p>
                      <a:pPr marL="803275" marR="0" indent="-803275" algn="l" defTabSz="966612"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rPr>
                        <a:t>Pregunta 1</a:t>
                      </a:r>
                      <a:r>
                        <a:rPr lang="es-MX" sz="1200" b="1" i="0" u="none" dirty="0" smtClean="0">
                          <a:solidFill>
                            <a:schemeClr val="tx1"/>
                          </a:solidFill>
                          <a:effectLst>
                            <a:outerShdw blurRad="38100" dist="38100" dir="2700000" algn="tl">
                              <a:srgbClr val="000000">
                                <a:alpha val="43137"/>
                              </a:srgbClr>
                            </a:outerShdw>
                          </a:effectLst>
                        </a:rPr>
                        <a:t> </a:t>
                      </a:r>
                      <a:r>
                        <a:rPr lang="es-MX" sz="1200" b="1" i="0" u="none" baseline="0" dirty="0" smtClean="0">
                          <a:solidFill>
                            <a:schemeClr val="tx1"/>
                          </a:solidFill>
                          <a:effectLst>
                            <a:outerShdw blurRad="38100" dist="38100" dir="2700000" algn="tl">
                              <a:srgbClr val="000000">
                                <a:alpha val="43137"/>
                              </a:srgbClr>
                            </a:outerShdw>
                          </a:effectLst>
                        </a:rPr>
                        <a:t> </a:t>
                      </a:r>
                      <a:r>
                        <a:rPr lang="es-MX" sz="1200" b="0" dirty="0" smtClean="0">
                          <a:latin typeface="+mn-lt"/>
                          <a:cs typeface="Calibri"/>
                        </a:rPr>
                        <a:t>¿Qué detalle específico del texto </a:t>
                      </a:r>
                      <a:r>
                        <a:rPr lang="es-MX" sz="1200" b="1" i="1" dirty="0" smtClean="0">
                          <a:latin typeface="+mn-lt"/>
                          <a:cs typeface="Calibri"/>
                        </a:rPr>
                        <a:t>Un día sin electricidad</a:t>
                      </a:r>
                      <a:r>
                        <a:rPr lang="es-MX" sz="1200" b="0" dirty="0" smtClean="0">
                          <a:latin typeface="+mn-lt"/>
                          <a:cs typeface="Calibri"/>
                        </a:rPr>
                        <a:t>, apoya mejor los sentimientos que tenía Daniel al principio sobre la tarea de vivir sin electricidad por 24 horas?</a:t>
                      </a:r>
                      <a:r>
                        <a:rPr lang="es-MX" sz="1100" b="0" i="0" u="none" baseline="0" dirty="0" smtClean="0">
                          <a:solidFill>
                            <a:schemeClr val="tx1"/>
                          </a:solidFill>
                          <a:effectLst/>
                          <a:latin typeface="+mn-lt"/>
                          <a:cs typeface="+mn-cs"/>
                        </a:rPr>
                        <a:t>  </a:t>
                      </a:r>
                      <a:r>
                        <a:rPr lang="es-MX" sz="1100" b="0" i="1" u="none" dirty="0" smtClean="0">
                          <a:effectLst/>
                          <a:latin typeface="+mn-lt"/>
                        </a:rPr>
                        <a:t>RL.4.3</a:t>
                      </a:r>
                      <a:endParaRPr lang="es-MX" sz="1100" b="0" i="1" u="none" baseline="0" dirty="0" smtClean="0">
                        <a:solidFill>
                          <a:schemeClr val="tx1"/>
                        </a:solidFill>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A</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152400">
                <a:tc>
                  <a:txBody>
                    <a:bodyPr/>
                    <a:lstStyle/>
                    <a:p>
                      <a:pPr marL="803275" marR="0" indent="-803275" algn="l" defTabSz="966612"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rPr>
                        <a:t>Pregunta 2</a:t>
                      </a:r>
                      <a:r>
                        <a:rPr lang="es-MX" sz="1200" b="0" i="0" u="none" baseline="0" dirty="0" smtClean="0">
                          <a:solidFill>
                            <a:schemeClr val="dk1"/>
                          </a:solidFill>
                          <a:effectLst/>
                          <a:latin typeface="+mn-lt"/>
                        </a:rPr>
                        <a:t>  </a:t>
                      </a:r>
                      <a:r>
                        <a:rPr lang="es-MX" sz="1200" b="0" dirty="0" smtClean="0">
                          <a:latin typeface="+mn-lt"/>
                          <a:cs typeface="Calibri"/>
                        </a:rPr>
                        <a:t>¿Qué </a:t>
                      </a:r>
                      <a:r>
                        <a:rPr lang="es-MX" sz="1200" b="0" u="sng" dirty="0" smtClean="0">
                          <a:latin typeface="+mn-lt"/>
                          <a:cs typeface="Calibri"/>
                        </a:rPr>
                        <a:t>dos</a:t>
                      </a:r>
                      <a:r>
                        <a:rPr lang="es-MX" sz="1200" b="0" dirty="0" smtClean="0">
                          <a:latin typeface="+mn-lt"/>
                          <a:cs typeface="Calibri"/>
                        </a:rPr>
                        <a:t> acciones contribuyen mejor a que Daniel estuviera de acuerdo en que él estaría dispuesto de hacer esta tarea otra vez?</a:t>
                      </a:r>
                      <a:r>
                        <a:rPr lang="es-MX" sz="1200" b="0" baseline="0" dirty="0" smtClean="0">
                          <a:latin typeface="+mn-lt"/>
                          <a:cs typeface="Calibri"/>
                        </a:rPr>
                        <a:t>  </a:t>
                      </a:r>
                      <a:r>
                        <a:rPr lang="es-MX" sz="1100" b="0" i="1" dirty="0" smtClean="0">
                          <a:latin typeface="+mn-lt"/>
                        </a:rPr>
                        <a:t>RL.4.3 </a:t>
                      </a:r>
                      <a:r>
                        <a:rPr lang="es-MX" sz="1100" b="0" i="0" dirty="0" smtClean="0">
                          <a:latin typeface="+mn-lt"/>
                        </a:rPr>
                        <a:t>(ambas deben estar correctas)</a:t>
                      </a:r>
                      <a:endParaRPr lang="es-MX" sz="1100" b="0" i="0" u="none" dirty="0" smtClean="0">
                        <a:solidFill>
                          <a:schemeClr val="tx1"/>
                        </a:solidFill>
                        <a:effectLst/>
                        <a:latin typeface="+mn-l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B,C</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87383">
                <a:tc>
                  <a:txBody>
                    <a:bodyPr/>
                    <a:lstStyle/>
                    <a:p>
                      <a:pPr marL="803275" indent="-803275"/>
                      <a:r>
                        <a:rPr lang="es-MX" sz="1200" b="1" i="0" u="sng" dirty="0" smtClean="0">
                          <a:solidFill>
                            <a:schemeClr val="tx1"/>
                          </a:solidFill>
                          <a:effectLst>
                            <a:outerShdw blurRad="38100" dist="38100" dir="2700000" algn="tl">
                              <a:srgbClr val="000000">
                                <a:alpha val="43137"/>
                              </a:srgbClr>
                            </a:outerShdw>
                          </a:effectLst>
                        </a:rPr>
                        <a:t>Pregunta 3</a:t>
                      </a:r>
                      <a:r>
                        <a:rPr lang="es-MX" sz="1200" b="0" i="0" u="none" baseline="0" dirty="0" smtClean="0">
                          <a:solidFill>
                            <a:schemeClr val="dk1"/>
                          </a:solidFill>
                          <a:effectLst/>
                          <a:latin typeface="+mn-lt"/>
                        </a:rPr>
                        <a:t> </a:t>
                      </a:r>
                      <a:r>
                        <a:rPr lang="es-MX" sz="1200" b="0" i="0" dirty="0" smtClean="0">
                          <a:latin typeface="+mn-lt"/>
                        </a:rPr>
                        <a:t> </a:t>
                      </a:r>
                      <a:r>
                        <a:rPr lang="es-MX" sz="1200" b="0" dirty="0" smtClean="0">
                          <a:latin typeface="+mn-lt"/>
                          <a:cs typeface="Calibri"/>
                        </a:rPr>
                        <a:t>¿Qué declaración apoya mejor que </a:t>
                      </a:r>
                      <a:r>
                        <a:rPr lang="es-MX" sz="1200" b="1" i="1" u="none" dirty="0" smtClean="0">
                          <a:latin typeface="+mn-lt"/>
                          <a:ea typeface="Times New Roman"/>
                          <a:cs typeface="Calibri"/>
                        </a:rPr>
                        <a:t>Lección de energía</a:t>
                      </a:r>
                      <a:r>
                        <a:rPr lang="es-MX" sz="1200" b="1" i="1" u="none" dirty="0" smtClean="0">
                          <a:latin typeface="+mn-lt"/>
                          <a:cs typeface="Calibri"/>
                        </a:rPr>
                        <a:t> </a:t>
                      </a:r>
                      <a:r>
                        <a:rPr lang="es-MX" sz="1200" b="0" dirty="0" smtClean="0">
                          <a:latin typeface="+mn-lt"/>
                          <a:cs typeface="Calibri"/>
                        </a:rPr>
                        <a:t>fue contado desde el punto de vista en primera persona?  </a:t>
                      </a:r>
                      <a:r>
                        <a:rPr lang="es-MX" sz="1100" b="0" i="1" baseline="0" dirty="0" smtClean="0">
                          <a:latin typeface="+mn-lt"/>
                        </a:rPr>
                        <a:t>RL.4.6</a:t>
                      </a:r>
                      <a:endParaRPr lang="es-MX" sz="1100" b="0" i="1" u="none" kern="1200" dirty="0" smtClean="0">
                        <a:solidFill>
                          <a:schemeClr val="tx1"/>
                        </a:solidFill>
                        <a:effectLst/>
                        <a:latin typeface="+mn-lt"/>
                        <a:ea typeface="+mn-ea"/>
                        <a:cs typeface="+mn-cs"/>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C</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59162">
                <a:tc>
                  <a:txBody>
                    <a:bodyPr/>
                    <a:lstStyle/>
                    <a:p>
                      <a:pPr marL="803275" marR="0" indent="-803275" algn="l" defTabSz="966612" rtl="0" eaLnBrk="1" fontAlgn="auto" latinLnBrk="0" hangingPunct="1">
                        <a:lnSpc>
                          <a:spcPct val="100000"/>
                        </a:lnSpc>
                        <a:spcBef>
                          <a:spcPts val="0"/>
                        </a:spcBef>
                        <a:spcAft>
                          <a:spcPts val="0"/>
                        </a:spcAft>
                        <a:buClrTx/>
                        <a:buSzTx/>
                        <a:buFontTx/>
                        <a:buNone/>
                        <a:tabLst/>
                        <a:defRPr/>
                      </a:pPr>
                      <a:r>
                        <a:rPr lang="es-MX" sz="1200" b="1" i="0" u="sng" noProof="0" dirty="0" smtClean="0">
                          <a:solidFill>
                            <a:schemeClr val="tx1"/>
                          </a:solidFill>
                          <a:effectLst>
                            <a:outerShdw blurRad="38100" dist="38100" dir="2700000" algn="tl">
                              <a:srgbClr val="000000">
                                <a:alpha val="43137"/>
                              </a:srgbClr>
                            </a:outerShdw>
                          </a:effectLst>
                        </a:rPr>
                        <a:t>Pregunta 4</a:t>
                      </a:r>
                      <a:r>
                        <a:rPr lang="es-MX" sz="1200" b="1" i="0" u="none" noProof="0" dirty="0" smtClean="0">
                          <a:solidFill>
                            <a:schemeClr val="tx1"/>
                          </a:solidFill>
                          <a:effectLst>
                            <a:outerShdw blurRad="38100" dist="38100" dir="2700000" algn="tl">
                              <a:srgbClr val="000000">
                                <a:alpha val="43137"/>
                              </a:srgbClr>
                            </a:outerShdw>
                          </a:effectLst>
                        </a:rPr>
                        <a:t>  </a:t>
                      </a:r>
                      <a:r>
                        <a:rPr lang="es-MX" sz="1200" b="0" dirty="0" smtClean="0">
                          <a:latin typeface="+mn-lt"/>
                          <a:cs typeface="Calibri"/>
                        </a:rPr>
                        <a:t>¿Cuál es el mejor indicador de que </a:t>
                      </a:r>
                      <a:r>
                        <a:rPr lang="es-MX" sz="1200" b="1" i="1" dirty="0" smtClean="0">
                          <a:latin typeface="+mn-lt"/>
                          <a:cs typeface="Calibri"/>
                        </a:rPr>
                        <a:t>Un día sin electricidad </a:t>
                      </a:r>
                      <a:r>
                        <a:rPr lang="es-MX" sz="1200" b="0" dirty="0" smtClean="0">
                          <a:latin typeface="+mn-lt"/>
                          <a:cs typeface="Calibri"/>
                        </a:rPr>
                        <a:t>es contado en tercera persona?</a:t>
                      </a:r>
                    </a:p>
                    <a:p>
                      <a:pPr marL="803275" marR="0" indent="0" algn="l" defTabSz="966612" rtl="0" eaLnBrk="1" fontAlgn="auto" latinLnBrk="0" hangingPunct="1">
                        <a:lnSpc>
                          <a:spcPct val="100000"/>
                        </a:lnSpc>
                        <a:spcBef>
                          <a:spcPts val="0"/>
                        </a:spcBef>
                        <a:spcAft>
                          <a:spcPts val="0"/>
                        </a:spcAft>
                        <a:buClrTx/>
                        <a:buSzTx/>
                        <a:buFontTx/>
                        <a:buNone/>
                        <a:tabLst/>
                        <a:defRPr/>
                      </a:pPr>
                      <a:r>
                        <a:rPr lang="es-MX" sz="1100" b="0" i="1" strike="noStrike" dirty="0" smtClean="0">
                          <a:solidFill>
                            <a:schemeClr val="tx1"/>
                          </a:solidFill>
                          <a:effectLst/>
                          <a:latin typeface="+mn-lt"/>
                        </a:rPr>
                        <a:t>RL.4.6</a:t>
                      </a: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D</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89196">
                <a:tc>
                  <a:txBody>
                    <a:bodyPr/>
                    <a:lstStyle/>
                    <a:p>
                      <a:pPr marL="806450" indent="-806450"/>
                      <a:r>
                        <a:rPr lang="es-MX" sz="1200" b="1" i="0" u="sng" noProof="0" dirty="0" smtClean="0">
                          <a:solidFill>
                            <a:schemeClr val="tx1"/>
                          </a:solidFill>
                          <a:effectLst>
                            <a:outerShdw blurRad="38100" dist="38100" dir="2700000" algn="tl">
                              <a:srgbClr val="000000">
                                <a:alpha val="43137"/>
                              </a:srgbClr>
                            </a:outerShdw>
                          </a:effectLst>
                        </a:rPr>
                        <a:t>Pregunta 5</a:t>
                      </a:r>
                      <a:r>
                        <a:rPr lang="es-MX" sz="1200" b="1" i="0" u="none" noProof="0" dirty="0" smtClean="0">
                          <a:solidFill>
                            <a:schemeClr val="tx1"/>
                          </a:solidFill>
                          <a:effectLst>
                            <a:outerShdw blurRad="38100" dist="38100" dir="2700000" algn="tl">
                              <a:srgbClr val="000000">
                                <a:alpha val="43137"/>
                              </a:srgbClr>
                            </a:outerShdw>
                          </a:effectLst>
                        </a:rPr>
                        <a:t>  </a:t>
                      </a:r>
                      <a:r>
                        <a:rPr lang="es-MX" sz="1200" b="1" i="1" u="none" noProof="0" dirty="0" smtClean="0">
                          <a:latin typeface="+mn-lt"/>
                          <a:ea typeface="Times New Roman"/>
                          <a:cs typeface="Calibri"/>
                        </a:rPr>
                        <a:t>Lección de energía</a:t>
                      </a:r>
                      <a:r>
                        <a:rPr lang="es-MX" sz="1200" b="0" i="1" u="none" noProof="0" dirty="0" smtClean="0">
                          <a:latin typeface="+mn-lt"/>
                          <a:ea typeface="Times New Roman"/>
                          <a:cs typeface="Calibri"/>
                        </a:rPr>
                        <a:t> </a:t>
                      </a:r>
                      <a:r>
                        <a:rPr lang="es-MX" sz="1200" b="0" i="0" u="none" noProof="0" dirty="0" smtClean="0">
                          <a:latin typeface="+mn-lt"/>
                          <a:ea typeface="Times New Roman"/>
                          <a:cs typeface="Calibri"/>
                        </a:rPr>
                        <a:t>y</a:t>
                      </a:r>
                      <a:r>
                        <a:rPr lang="es-MX" sz="1200" b="0" i="1" u="none" noProof="0" dirty="0" smtClean="0">
                          <a:latin typeface="+mn-lt"/>
                          <a:ea typeface="Times New Roman"/>
                          <a:cs typeface="Calibri"/>
                        </a:rPr>
                        <a:t> </a:t>
                      </a:r>
                      <a:r>
                        <a:rPr lang="es-MX" sz="1200" b="1" i="1" u="none" noProof="0" dirty="0" smtClean="0">
                          <a:latin typeface="+mn-lt"/>
                          <a:ea typeface="Times New Roman"/>
                          <a:cs typeface="Calibri"/>
                        </a:rPr>
                        <a:t>Un día sin electricidad </a:t>
                      </a:r>
                      <a:r>
                        <a:rPr lang="es-MX" sz="1200" b="0" i="0" u="none" noProof="0" dirty="0" smtClean="0">
                          <a:latin typeface="+mn-lt"/>
                          <a:ea typeface="Times New Roman"/>
                          <a:cs typeface="Calibri"/>
                        </a:rPr>
                        <a:t>tienen temas similares. ¿En qué se parecen los enfoques de los autores sobre el tema? </a:t>
                      </a:r>
                      <a:r>
                        <a:rPr lang="es-MX" sz="1200" b="0" i="1" u="none" noProof="0" dirty="0" smtClean="0">
                          <a:latin typeface="+mn-lt"/>
                          <a:ea typeface="Times New Roman"/>
                          <a:cs typeface="Calibri"/>
                        </a:rPr>
                        <a:t> </a:t>
                      </a:r>
                      <a:r>
                        <a:rPr lang="es-MX" sz="1100" b="0" i="1" baseline="0" noProof="0" dirty="0" smtClean="0">
                          <a:effectLst/>
                          <a:latin typeface="+mn-lt"/>
                        </a:rPr>
                        <a:t>RL.4.9</a:t>
                      </a:r>
                      <a:endParaRPr lang="es-MX" sz="1100" b="0" i="1" noProof="0" dirty="0" smtClean="0">
                        <a:effectLst/>
                        <a:latin typeface="+mn-lt"/>
                      </a:endParaRPr>
                    </a:p>
                  </a:txBody>
                  <a:tcPr marL="97155" marR="97155" marT="47897" marB="47897" anchor="ctr">
                    <a:lnB w="12700" cmpd="sng">
                      <a:noFill/>
                    </a:lnB>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A</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80199">
                <a:tc>
                  <a:txBody>
                    <a:bodyPr/>
                    <a:lstStyle/>
                    <a:p>
                      <a:pPr marL="806450" marR="0" indent="-806450" algn="l" defTabSz="966612" rtl="0" eaLnBrk="1" fontAlgn="auto" latinLnBrk="0" hangingPunct="1">
                        <a:lnSpc>
                          <a:spcPct val="100000"/>
                        </a:lnSpc>
                        <a:spcBef>
                          <a:spcPts val="0"/>
                        </a:spcBef>
                        <a:spcAft>
                          <a:spcPts val="0"/>
                        </a:spcAft>
                        <a:buClrTx/>
                        <a:buSzTx/>
                        <a:buFontTx/>
                        <a:buNone/>
                        <a:tabLst/>
                        <a:defRPr/>
                      </a:pPr>
                      <a:r>
                        <a:rPr lang="es-MX" sz="1200" b="1" i="0" u="sng" noProof="0" dirty="0" smtClean="0">
                          <a:solidFill>
                            <a:schemeClr val="tx1"/>
                          </a:solidFill>
                          <a:effectLst>
                            <a:outerShdw blurRad="38100" dist="38100" dir="2700000" algn="tl">
                              <a:srgbClr val="000000">
                                <a:alpha val="43137"/>
                              </a:srgbClr>
                            </a:outerShdw>
                          </a:effectLst>
                        </a:rPr>
                        <a:t>Pregunta 6</a:t>
                      </a:r>
                      <a:r>
                        <a:rPr lang="es-MX" sz="1200" b="1" i="0" u="none" noProof="0" dirty="0" smtClean="0">
                          <a:solidFill>
                            <a:schemeClr val="tx1"/>
                          </a:solidFill>
                          <a:effectLst>
                            <a:outerShdw blurRad="38100" dist="38100" dir="2700000" algn="tl">
                              <a:srgbClr val="000000">
                                <a:alpha val="43137"/>
                              </a:srgbClr>
                            </a:outerShdw>
                          </a:effectLst>
                        </a:rPr>
                        <a:t>  </a:t>
                      </a:r>
                      <a:r>
                        <a:rPr lang="es-MX" sz="1200" b="0" noProof="0" dirty="0" smtClean="0">
                          <a:latin typeface="+mn-lt"/>
                          <a:cs typeface="Calibri"/>
                        </a:rPr>
                        <a:t>¿Qué  evidencia explica mejor el mensaje del autor de “trabajar juntos” en </a:t>
                      </a:r>
                      <a:r>
                        <a:rPr lang="es-MX" sz="1200" b="1" i="1" u="none" noProof="0" dirty="0" smtClean="0">
                          <a:latin typeface="+mn-lt"/>
                          <a:cs typeface="Calibri"/>
                        </a:rPr>
                        <a:t>Un día sin electricidad </a:t>
                      </a:r>
                      <a:r>
                        <a:rPr lang="es-MX" sz="1200" b="0" u="none" noProof="0" dirty="0" smtClean="0">
                          <a:latin typeface="+mn-lt"/>
                          <a:cs typeface="Calibri"/>
                        </a:rPr>
                        <a:t>y</a:t>
                      </a:r>
                      <a:r>
                        <a:rPr lang="es-MX" sz="1200" b="1" u="none" noProof="0" dirty="0" smtClean="0">
                          <a:latin typeface="+mn-lt"/>
                          <a:cs typeface="Calibri"/>
                        </a:rPr>
                        <a:t> </a:t>
                      </a:r>
                      <a:r>
                        <a:rPr lang="es-MX" sz="1200" b="1" i="1" u="none" noProof="0" dirty="0" smtClean="0">
                          <a:latin typeface="+mn-lt"/>
                          <a:ea typeface="Times New Roman"/>
                          <a:cs typeface="Calibri"/>
                        </a:rPr>
                        <a:t>Lección de energía</a:t>
                      </a:r>
                      <a:r>
                        <a:rPr lang="es-MX" sz="1200" b="0" noProof="0" dirty="0" smtClean="0">
                          <a:latin typeface="+mn-lt"/>
                          <a:cs typeface="Calibri"/>
                        </a:rPr>
                        <a:t>? Selecciona todas las que aplican</a:t>
                      </a:r>
                      <a:r>
                        <a:rPr lang="es-MX" sz="1200" b="0" i="0" u="none" noProof="0" dirty="0" smtClean="0">
                          <a:solidFill>
                            <a:schemeClr val="tx1"/>
                          </a:solidFill>
                          <a:effectLst/>
                        </a:rPr>
                        <a:t>.   </a:t>
                      </a:r>
                      <a:r>
                        <a:rPr lang="es-MX" sz="1100" b="0" i="1" u="none" noProof="0" dirty="0" smtClean="0">
                          <a:solidFill>
                            <a:schemeClr val="tx1"/>
                          </a:solidFill>
                          <a:effectLst/>
                          <a:latin typeface="+mn-lt"/>
                        </a:rPr>
                        <a:t>RL.4.9 </a:t>
                      </a:r>
                      <a:r>
                        <a:rPr lang="es-MX" sz="1100" b="0" i="0" u="none" noProof="0" dirty="0" smtClean="0">
                          <a:solidFill>
                            <a:schemeClr val="tx1"/>
                          </a:solidFill>
                          <a:effectLst/>
                          <a:latin typeface="+mn-lt"/>
                        </a:rPr>
                        <a:t> </a:t>
                      </a:r>
                    </a:p>
                    <a:p>
                      <a:pPr marL="806450" marR="0" indent="0" algn="l" defTabSz="966612" rtl="0" eaLnBrk="1" fontAlgn="auto" latinLnBrk="0" hangingPunct="1">
                        <a:lnSpc>
                          <a:spcPct val="100000"/>
                        </a:lnSpc>
                        <a:spcBef>
                          <a:spcPts val="0"/>
                        </a:spcBef>
                        <a:spcAft>
                          <a:spcPts val="0"/>
                        </a:spcAft>
                        <a:buClrTx/>
                        <a:buSzTx/>
                        <a:buFontTx/>
                        <a:buNone/>
                        <a:tabLst/>
                        <a:defRPr/>
                      </a:pPr>
                      <a:r>
                        <a:rPr lang="es-MX" sz="1100" b="0" i="0" u="none" noProof="0" dirty="0" smtClean="0">
                          <a:solidFill>
                            <a:schemeClr val="tx1"/>
                          </a:solidFill>
                          <a:effectLst/>
                          <a:latin typeface="+mn-lt"/>
                        </a:rPr>
                        <a:t>(</a:t>
                      </a:r>
                      <a:r>
                        <a:rPr lang="es-MX" sz="1100" b="0" i="0" noProof="0" dirty="0" smtClean="0">
                          <a:latin typeface="+mn-lt"/>
                        </a:rPr>
                        <a:t>todas deben estar correctas</a:t>
                      </a:r>
                      <a:r>
                        <a:rPr lang="es-MX" sz="1100" b="0" i="0" u="none" noProof="0" dirty="0" smtClean="0">
                          <a:solidFill>
                            <a:schemeClr val="tx1"/>
                          </a:solidFill>
                          <a:effectLst/>
                          <a:latin typeface="+mn-lt"/>
                        </a:rPr>
                        <a:t>)</a:t>
                      </a:r>
                    </a:p>
                  </a:txBody>
                  <a:tcPr marL="97155" marR="97155" marT="47897" marB="47897"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A,B,D</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lnL w="12700" cmpd="sng">
                      <a:noFill/>
                    </a:lnL>
                    <a:solidFill>
                      <a:schemeClr val="bg2"/>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200" b="1" i="0" u="sng" noProof="0" dirty="0" smtClean="0">
                          <a:solidFill>
                            <a:schemeClr val="tx1"/>
                          </a:solidFill>
                          <a:effectLst>
                            <a:outerShdw blurRad="38100" dist="38100" dir="2700000" algn="tl">
                              <a:srgbClr val="000000">
                                <a:alpha val="43137"/>
                              </a:srgbClr>
                            </a:outerShdw>
                          </a:effectLst>
                        </a:rPr>
                        <a:t>Pregunta</a:t>
                      </a:r>
                      <a:r>
                        <a:rPr lang="es-MX" sz="1200" b="1" u="sng" noProof="0" dirty="0" smtClean="0">
                          <a:solidFill>
                            <a:schemeClr val="tx1"/>
                          </a:solidFill>
                          <a:effectLst>
                            <a:outerShdw blurRad="38100" dist="38100" dir="2700000" algn="tl">
                              <a:srgbClr val="000000">
                                <a:alpha val="43137"/>
                              </a:srgbClr>
                            </a:outerShdw>
                          </a:effectLst>
                        </a:rPr>
                        <a:t> 7</a:t>
                      </a:r>
                      <a:r>
                        <a:rPr lang="es-MX" sz="1200" b="1" u="none" noProof="0" dirty="0" smtClean="0">
                          <a:solidFill>
                            <a:schemeClr val="tx1"/>
                          </a:solidFill>
                          <a:effectLst>
                            <a:outerShdw blurRad="38100" dist="38100" dir="2700000" algn="tl">
                              <a:srgbClr val="000000">
                                <a:alpha val="43137"/>
                              </a:srgbClr>
                            </a:outerShdw>
                          </a:effectLst>
                        </a:rPr>
                        <a:t>                                            </a:t>
                      </a:r>
                      <a:r>
                        <a:rPr lang="es-MX" sz="1200" b="1" u="sng" noProof="0" dirty="0" smtClean="0">
                          <a:solidFill>
                            <a:schemeClr val="tx1"/>
                          </a:solidFill>
                          <a:effectLst>
                            <a:outerShdw blurRad="38100" dist="38100" dir="2700000" algn="tl">
                              <a:srgbClr val="000000">
                                <a:alpha val="43137"/>
                              </a:srgbClr>
                            </a:outerShdw>
                          </a:effectLst>
                          <a:latin typeface="+mn-lt"/>
                        </a:rPr>
                        <a:t>Respuesta construida </a:t>
                      </a:r>
                      <a:r>
                        <a:rPr lang="es-MX" sz="1200" b="1" u="sng" baseline="0" noProof="0" dirty="0" smtClean="0">
                          <a:solidFill>
                            <a:schemeClr val="tx1"/>
                          </a:solidFill>
                          <a:effectLst>
                            <a:outerShdw blurRad="38100" dist="38100" dir="2700000" algn="tl">
                              <a:srgbClr val="000000">
                                <a:alpha val="43137"/>
                              </a:srgbClr>
                            </a:outerShdw>
                          </a:effectLst>
                          <a:latin typeface="+mn-lt"/>
                        </a:rPr>
                        <a:t>Texto l</a:t>
                      </a:r>
                      <a:r>
                        <a:rPr lang="es-MX" sz="1200" b="1" u="sng" noProof="0" dirty="0" smtClean="0">
                          <a:solidFill>
                            <a:schemeClr val="tx1"/>
                          </a:solidFill>
                          <a:effectLst>
                            <a:outerShdw blurRad="38100" dist="38100" dir="2700000" algn="tl">
                              <a:srgbClr val="000000">
                                <a:alpha val="43137"/>
                              </a:srgbClr>
                            </a:outerShdw>
                          </a:effectLst>
                          <a:latin typeface="+mn-lt"/>
                        </a:rPr>
                        <a:t>iterario</a:t>
                      </a:r>
                      <a:r>
                        <a:rPr lang="es-MX" sz="1200" b="1" u="none" noProof="0" dirty="0" smtClean="0">
                          <a:solidFill>
                            <a:schemeClr val="tx1"/>
                          </a:solidFill>
                          <a:effectLst>
                            <a:outerShdw blurRad="38100" dist="38100" dir="2700000" algn="tl">
                              <a:srgbClr val="000000">
                                <a:alpha val="43137"/>
                              </a:srgbClr>
                            </a:outerShdw>
                          </a:effectLst>
                          <a:latin typeface="+mn-lt"/>
                        </a:rPr>
                        <a:t> </a:t>
                      </a:r>
                      <a:endParaRPr lang="es-MX" sz="1200" b="0" u="sng" noProof="0" dirty="0" smtClean="0">
                        <a:solidFill>
                          <a:schemeClr val="tx1"/>
                        </a:solidFill>
                        <a:effectLst>
                          <a:outerShdw blurRad="38100" dist="38100" dir="2700000" algn="tl">
                            <a:srgbClr val="000000">
                              <a:alpha val="43137"/>
                            </a:srgbClr>
                          </a:outerShdw>
                        </a:effectLst>
                      </a:endParaRPr>
                    </a:p>
                  </a:txBody>
                  <a:tcPr marL="97155" marR="97155" marT="47897" marB="47897" anchor="ctr">
                    <a:lnT w="12700" cmpd="sng">
                      <a:noFill/>
                    </a:lnT>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RL.4.6</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87383">
                <a:tc>
                  <a:txBody>
                    <a:bodyPr/>
                    <a:lstStyle/>
                    <a:p>
                      <a:r>
                        <a:rPr lang="es-MX" sz="1200" b="1" i="0" u="sng" noProof="0" dirty="0" smtClean="0">
                          <a:solidFill>
                            <a:schemeClr val="tx1"/>
                          </a:solidFill>
                          <a:effectLst>
                            <a:outerShdw blurRad="38100" dist="38100" dir="2700000" algn="tl">
                              <a:srgbClr val="000000">
                                <a:alpha val="43137"/>
                              </a:srgbClr>
                            </a:outerShdw>
                          </a:effectLst>
                        </a:rPr>
                        <a:t>Pregunta</a:t>
                      </a:r>
                      <a:r>
                        <a:rPr lang="es-MX" sz="1200" b="1" u="sng" noProof="0" dirty="0" smtClean="0">
                          <a:solidFill>
                            <a:schemeClr val="tx1"/>
                          </a:solidFill>
                          <a:effectLst>
                            <a:outerShdw blurRad="38100" dist="38100" dir="2700000" algn="tl">
                              <a:srgbClr val="000000">
                                <a:alpha val="43137"/>
                              </a:srgbClr>
                            </a:outerShdw>
                          </a:effectLst>
                        </a:rPr>
                        <a:t> 8</a:t>
                      </a:r>
                      <a:r>
                        <a:rPr lang="es-MX" sz="1200" b="1" u="none" noProof="0" dirty="0" smtClean="0">
                          <a:solidFill>
                            <a:schemeClr val="tx1"/>
                          </a:solidFill>
                          <a:effectLst>
                            <a:outerShdw blurRad="38100" dist="38100" dir="2700000" algn="tl">
                              <a:srgbClr val="000000">
                                <a:alpha val="43137"/>
                              </a:srgbClr>
                            </a:outerShdw>
                          </a:effectLst>
                        </a:rPr>
                        <a:t>                                            </a:t>
                      </a:r>
                      <a:r>
                        <a:rPr lang="es-MX" sz="1200" b="1" u="sng" noProof="0" dirty="0" smtClean="0">
                          <a:solidFill>
                            <a:schemeClr val="tx1"/>
                          </a:solidFill>
                          <a:effectLst>
                            <a:outerShdw blurRad="38100" dist="38100" dir="2700000" algn="tl">
                              <a:srgbClr val="000000">
                                <a:alpha val="43137"/>
                              </a:srgbClr>
                            </a:outerShdw>
                          </a:effectLst>
                          <a:latin typeface="+mn-lt"/>
                        </a:rPr>
                        <a:t>Respuesta construida </a:t>
                      </a:r>
                      <a:r>
                        <a:rPr lang="es-MX" sz="1200" b="1" u="sng" baseline="0" noProof="0" dirty="0" smtClean="0">
                          <a:solidFill>
                            <a:schemeClr val="tx1"/>
                          </a:solidFill>
                          <a:effectLst>
                            <a:outerShdw blurRad="38100" dist="38100" dir="2700000" algn="tl">
                              <a:srgbClr val="000000">
                                <a:alpha val="43137"/>
                              </a:srgbClr>
                            </a:outerShdw>
                          </a:effectLst>
                          <a:latin typeface="+mn-lt"/>
                        </a:rPr>
                        <a:t>Texto l</a:t>
                      </a:r>
                      <a:r>
                        <a:rPr lang="es-MX" sz="1200" b="1" u="sng" noProof="0" dirty="0" smtClean="0">
                          <a:solidFill>
                            <a:schemeClr val="tx1"/>
                          </a:solidFill>
                          <a:effectLst>
                            <a:outerShdw blurRad="38100" dist="38100" dir="2700000" algn="tl">
                              <a:srgbClr val="000000">
                                <a:alpha val="43137"/>
                              </a:srgbClr>
                            </a:outerShdw>
                          </a:effectLst>
                          <a:latin typeface="+mn-lt"/>
                        </a:rPr>
                        <a:t>iterario</a:t>
                      </a:r>
                      <a:r>
                        <a:rPr lang="es-MX" sz="1200" b="1" u="none" noProof="0" dirty="0" smtClean="0">
                          <a:solidFill>
                            <a:schemeClr val="tx1"/>
                          </a:solidFill>
                          <a:effectLst>
                            <a:outerShdw blurRad="38100" dist="38100" dir="2700000" algn="tl">
                              <a:srgbClr val="000000">
                                <a:alpha val="43137"/>
                              </a:srgbClr>
                            </a:outerShdw>
                          </a:effectLst>
                          <a:latin typeface="+mn-lt"/>
                        </a:rPr>
                        <a:t> </a:t>
                      </a:r>
                      <a:endParaRPr lang="es-MX" sz="1200" b="1" u="sng" noProof="0"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RL.4.9</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97108">
                <a:tc>
                  <a:txBody>
                    <a:bodyPr/>
                    <a:lstStyle/>
                    <a:p>
                      <a:pPr marL="857250" marR="0" indent="-857250" algn="l" defTabSz="966612"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rPr>
                        <a:t>Pregunta 9</a:t>
                      </a:r>
                      <a:r>
                        <a:rPr lang="es-MX" sz="1200" b="1" i="0" u="none" dirty="0" smtClean="0">
                          <a:solidFill>
                            <a:schemeClr val="tx1"/>
                          </a:solidFill>
                          <a:effectLst>
                            <a:outerShdw blurRad="38100" dist="38100" dir="2700000" algn="tl">
                              <a:srgbClr val="000000">
                                <a:alpha val="43137"/>
                              </a:srgbClr>
                            </a:outerShdw>
                          </a:effectLst>
                        </a:rPr>
                        <a:t>     </a:t>
                      </a:r>
                      <a:r>
                        <a:rPr lang="es-MX" sz="1200" b="0" dirty="0" smtClean="0">
                          <a:latin typeface="+mn-lt"/>
                          <a:cs typeface="Calibri"/>
                        </a:rPr>
                        <a:t>De acuerdo con el </a:t>
                      </a:r>
                      <a:r>
                        <a:rPr lang="es-MX" sz="1200" b="0" i="0" dirty="0" smtClean="0">
                          <a:latin typeface="+mn-lt"/>
                          <a:cs typeface="Calibri"/>
                        </a:rPr>
                        <a:t>artículo</a:t>
                      </a:r>
                      <a:r>
                        <a:rPr lang="es-MX" sz="1200" b="1" i="1" dirty="0" smtClean="0">
                          <a:latin typeface="+mn-lt"/>
                          <a:cs typeface="Calibri"/>
                        </a:rPr>
                        <a:t> ¡Luces apagadas!</a:t>
                      </a:r>
                      <a:r>
                        <a:rPr lang="es-MX" sz="1200" b="0" dirty="0" smtClean="0">
                          <a:latin typeface="+mn-lt"/>
                          <a:cs typeface="Calibri"/>
                        </a:rPr>
                        <a:t>, después de 48 horas ¿Por qué necesitas  botar la comida del congelador? </a:t>
                      </a:r>
                      <a:r>
                        <a:rPr lang="es-MX" sz="1200" b="0" baseline="0" dirty="0" smtClean="0">
                          <a:latin typeface="+mn-lt"/>
                          <a:cs typeface="Calibri"/>
                        </a:rPr>
                        <a:t> </a:t>
                      </a:r>
                      <a:r>
                        <a:rPr lang="es-MX" sz="1100" b="0" i="1" baseline="0" dirty="0" smtClean="0">
                          <a:solidFill>
                            <a:srgbClr val="000000"/>
                          </a:solidFill>
                          <a:effectLst/>
                          <a:latin typeface="+mn-lt"/>
                          <a:ea typeface="Times New Roman"/>
                          <a:cs typeface="Times New Roman"/>
                        </a:rPr>
                        <a:t>RI.4.3</a:t>
                      </a:r>
                      <a:endParaRPr lang="es-MX" sz="1100" b="0" i="1" kern="1200" dirty="0" smtClean="0">
                        <a:solidFill>
                          <a:srgbClr val="000000"/>
                        </a:solidFill>
                        <a:effectLst/>
                        <a:latin typeface="+mn-lt"/>
                        <a:ea typeface="Times New Roman"/>
                        <a:cs typeface="Times New Roman"/>
                      </a:endParaRPr>
                    </a:p>
                  </a:txBody>
                  <a:tcPr marL="97155" marR="97155" marT="47897" marB="47897" anchor="ctr">
                    <a:solidFill>
                      <a:schemeClr val="bg1">
                        <a:lumMod val="85000"/>
                      </a:schemeClr>
                    </a:solidFill>
                  </a:tcPr>
                </a:tc>
                <a:tc>
                  <a:txBody>
                    <a:bodyPr/>
                    <a:lstStyle/>
                    <a:p>
                      <a:pPr algn="ctr"/>
                      <a:r>
                        <a:rPr lang="en-US" sz="1200" b="1" dirty="0" smtClean="0">
                          <a:effectLst>
                            <a:outerShdw blurRad="38100" dist="38100" dir="2700000" algn="tl">
                              <a:srgbClr val="000000">
                                <a:alpha val="43137"/>
                              </a:srgbClr>
                            </a:outerShdw>
                          </a:effectLst>
                        </a:rPr>
                        <a:t>B</a:t>
                      </a:r>
                      <a:endParaRPr lang="en-US" sz="1200" b="1" dirty="0">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140354">
                <a:tc>
                  <a:txBody>
                    <a:bodyPr/>
                    <a:lstStyle/>
                    <a:p>
                      <a:pPr marL="857250" marR="0" indent="-857250" algn="l" defTabSz="966612"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rPr>
                        <a:t>Pregunta 10</a:t>
                      </a:r>
                      <a:r>
                        <a:rPr lang="es-MX" sz="1200" b="0" i="0" u="none" dirty="0" smtClean="0">
                          <a:solidFill>
                            <a:schemeClr val="tx1"/>
                          </a:solidFill>
                          <a:effectLst/>
                        </a:rPr>
                        <a:t>   </a:t>
                      </a:r>
                      <a:r>
                        <a:rPr lang="es-MX" sz="1200" b="0" dirty="0" smtClean="0">
                          <a:latin typeface="+mn-lt"/>
                          <a:cs typeface="Calibri"/>
                        </a:rPr>
                        <a:t>De acuerdo al texto </a:t>
                      </a:r>
                      <a:r>
                        <a:rPr lang="es-MX" sz="1200" b="1" i="1" dirty="0" smtClean="0">
                          <a:latin typeface="+mn-lt"/>
                          <a:cs typeface="Calibri"/>
                        </a:rPr>
                        <a:t>Electricidad y energía  </a:t>
                      </a:r>
                      <a:r>
                        <a:rPr lang="es-MX" sz="1200" b="0" dirty="0" smtClean="0">
                          <a:latin typeface="+mn-lt"/>
                          <a:cs typeface="Calibri"/>
                        </a:rPr>
                        <a:t>pocas personas pudieron obtener electricidad y no pudieron utilizar la invención de la bombilla. ¿Cómo resolvió Edison este problema?</a:t>
                      </a:r>
                      <a:r>
                        <a:rPr lang="es-MX" sz="1200" b="0" baseline="0" dirty="0" smtClean="0">
                          <a:latin typeface="+mn-lt"/>
                          <a:cs typeface="Calibri"/>
                        </a:rPr>
                        <a:t>  </a:t>
                      </a:r>
                      <a:r>
                        <a:rPr lang="es-MX" sz="1100" b="0" i="1" u="none" dirty="0" smtClean="0">
                          <a:solidFill>
                            <a:schemeClr val="tx1"/>
                          </a:solidFill>
                          <a:effectLst/>
                        </a:rPr>
                        <a:t>RI.4.3</a:t>
                      </a:r>
                    </a:p>
                  </a:txBody>
                  <a:tcPr marL="97155" marR="97155" marT="47897" marB="47897" anchor="ctr">
                    <a:solidFill>
                      <a:schemeClr val="bg2"/>
                    </a:solidFill>
                  </a:tcPr>
                </a:tc>
                <a:tc>
                  <a:txBody>
                    <a:bodyPr/>
                    <a:lstStyle/>
                    <a:p>
                      <a:pPr algn="ctr"/>
                      <a:r>
                        <a:rPr lang="en-US" sz="1200" b="1" dirty="0" smtClean="0">
                          <a:effectLst>
                            <a:outerShdw blurRad="38100" dist="38100" dir="2700000" algn="tl">
                              <a:srgbClr val="000000">
                                <a:alpha val="43137"/>
                              </a:srgbClr>
                            </a:outerShdw>
                          </a:effectLst>
                        </a:rPr>
                        <a:t>A</a:t>
                      </a:r>
                      <a:endParaRPr lang="en-US" sz="1200" b="1" dirty="0">
                        <a:effectLst>
                          <a:outerShdw blurRad="38100" dist="38100" dir="2700000" algn="tl">
                            <a:srgbClr val="000000">
                              <a:alpha val="43137"/>
                            </a:srgbClr>
                          </a:outerShdw>
                        </a:effectLst>
                      </a:endParaRPr>
                    </a:p>
                  </a:txBody>
                  <a:tcPr marL="97155" marR="97155" marT="47897" marB="47897" anchor="ctr">
                    <a:solidFill>
                      <a:schemeClr val="bg2"/>
                    </a:solidFill>
                  </a:tcPr>
                </a:tc>
              </a:tr>
              <a:tr h="0">
                <a:tc>
                  <a:txBody>
                    <a:bodyPr/>
                    <a:lstStyle/>
                    <a:p>
                      <a:pPr marL="800100" indent="-800100">
                        <a:buFont typeface="+mj-lt"/>
                        <a:buNone/>
                      </a:pPr>
                      <a:r>
                        <a:rPr lang="es-MX" sz="1200" b="1" i="0" u="sng" dirty="0" smtClean="0">
                          <a:solidFill>
                            <a:schemeClr val="tx1"/>
                          </a:solidFill>
                          <a:effectLst>
                            <a:outerShdw blurRad="38100" dist="38100" dir="2700000" algn="tl">
                              <a:srgbClr val="000000">
                                <a:alpha val="43137"/>
                              </a:srgbClr>
                            </a:outerShdw>
                          </a:effectLst>
                        </a:rPr>
                        <a:t>Pregunta </a:t>
                      </a:r>
                      <a:r>
                        <a:rPr lang="es-MX" sz="1200" b="1" i="0" u="sng" baseline="0" dirty="0" smtClean="0">
                          <a:solidFill>
                            <a:schemeClr val="tx1"/>
                          </a:solidFill>
                          <a:effectLst>
                            <a:outerShdw blurRad="38100" dist="38100" dir="2700000" algn="tl">
                              <a:srgbClr val="000000">
                                <a:alpha val="43137"/>
                              </a:srgbClr>
                            </a:outerShdw>
                          </a:effectLst>
                        </a:rPr>
                        <a:t>11</a:t>
                      </a:r>
                      <a:r>
                        <a:rPr lang="es-MX" sz="1200" b="1" i="0" u="none" baseline="0" dirty="0" smtClean="0">
                          <a:solidFill>
                            <a:schemeClr val="tx1"/>
                          </a:solidFill>
                          <a:effectLst>
                            <a:outerShdw blurRad="38100" dist="38100" dir="2700000" algn="tl">
                              <a:srgbClr val="000000">
                                <a:alpha val="43137"/>
                              </a:srgbClr>
                            </a:outerShdw>
                          </a:effectLst>
                        </a:rPr>
                        <a:t>  </a:t>
                      </a:r>
                      <a:r>
                        <a:rPr lang="es-MX" sz="1200" b="0" dirty="0" smtClean="0">
                          <a:latin typeface="+mn-lt"/>
                          <a:cs typeface="Calibri"/>
                        </a:rPr>
                        <a:t>¿Cómo describirías </a:t>
                      </a:r>
                      <a:r>
                        <a:rPr lang="es-MX" sz="1200" b="0" u="sng" dirty="0" smtClean="0">
                          <a:latin typeface="+mn-lt"/>
                          <a:cs typeface="Calibri"/>
                        </a:rPr>
                        <a:t>mejor</a:t>
                      </a:r>
                      <a:r>
                        <a:rPr lang="es-MX" sz="1200" b="0" dirty="0" smtClean="0">
                          <a:latin typeface="+mn-lt"/>
                          <a:cs typeface="Calibri"/>
                        </a:rPr>
                        <a:t> las diferencias de cómo están escritos los dos </a:t>
                      </a:r>
                      <a:r>
                        <a:rPr lang="es-MX" sz="1200" b="0" i="0" dirty="0" smtClean="0">
                          <a:latin typeface="+mn-lt"/>
                          <a:cs typeface="Calibri"/>
                        </a:rPr>
                        <a:t>textos </a:t>
                      </a:r>
                      <a:r>
                        <a:rPr lang="es-MX" sz="1200" b="1" i="1" dirty="0" smtClean="0">
                          <a:latin typeface="+mn-lt"/>
                          <a:cs typeface="Calibri"/>
                        </a:rPr>
                        <a:t>¡Luces  apagadas! </a:t>
                      </a:r>
                      <a:r>
                        <a:rPr lang="es-MX" sz="1200" b="0" i="0" dirty="0" smtClean="0">
                          <a:latin typeface="+mn-lt"/>
                          <a:cs typeface="Calibri"/>
                        </a:rPr>
                        <a:t>y</a:t>
                      </a:r>
                      <a:r>
                        <a:rPr lang="es-MX" sz="1200" b="0" dirty="0" smtClean="0">
                          <a:latin typeface="+mn-lt"/>
                          <a:cs typeface="Calibri"/>
                        </a:rPr>
                        <a:t> </a:t>
                      </a:r>
                      <a:r>
                        <a:rPr lang="es-MX" sz="1200" b="1" i="1" dirty="0" smtClean="0">
                          <a:latin typeface="+mn-lt"/>
                          <a:cs typeface="Calibri"/>
                        </a:rPr>
                        <a:t>Lección de energía</a:t>
                      </a:r>
                      <a:r>
                        <a:rPr lang="es-MX" sz="1200" b="0" dirty="0" smtClean="0">
                          <a:latin typeface="+mn-lt"/>
                          <a:cs typeface="Calibri"/>
                        </a:rPr>
                        <a:t>? </a:t>
                      </a:r>
                      <a:r>
                        <a:rPr lang="es-MX" sz="1200" b="0" baseline="0" dirty="0" smtClean="0">
                          <a:latin typeface="+mn-lt"/>
                          <a:cs typeface="Calibri"/>
                        </a:rPr>
                        <a:t> </a:t>
                      </a:r>
                      <a:r>
                        <a:rPr lang="es-MX" sz="1100" b="0" i="1" dirty="0" smtClean="0">
                          <a:effectLst/>
                          <a:latin typeface="+mn-lt"/>
                        </a:rPr>
                        <a:t>RI.4.6</a:t>
                      </a:r>
                      <a:endParaRPr lang="es-MX" sz="1100" b="0" i="1" dirty="0">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effectLst>
                            <a:outerShdw blurRad="38100" dist="38100" dir="2700000" algn="tl">
                              <a:srgbClr val="000000">
                                <a:alpha val="43137"/>
                              </a:srgbClr>
                            </a:outerShdw>
                          </a:effectLst>
                        </a:rPr>
                        <a:t>B</a:t>
                      </a:r>
                      <a:endParaRPr lang="en-US" sz="1200" b="1" dirty="0">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90726">
                <a:tc>
                  <a:txBody>
                    <a:bodyPr/>
                    <a:lstStyle/>
                    <a:p>
                      <a:pPr marL="857250" marR="0" indent="-857250" algn="l" defTabSz="966612"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rPr>
                        <a:t>Pregunta 12</a:t>
                      </a:r>
                      <a:r>
                        <a:rPr lang="es-MX" sz="1200" b="0" i="0" u="none" dirty="0" smtClean="0">
                          <a:solidFill>
                            <a:schemeClr val="tx1"/>
                          </a:solidFill>
                          <a:effectLst>
                            <a:outerShdw blurRad="38100" dist="38100" dir="2700000" algn="tl">
                              <a:srgbClr val="000000">
                                <a:alpha val="43137"/>
                              </a:srgbClr>
                            </a:outerShdw>
                          </a:effectLst>
                        </a:rPr>
                        <a:t>  </a:t>
                      </a:r>
                      <a:r>
                        <a:rPr lang="es-MX" sz="1200" b="0" dirty="0" smtClean="0">
                          <a:latin typeface="+mn-lt"/>
                          <a:cs typeface="Calibri"/>
                        </a:rPr>
                        <a:t>¿Cuál declaración explica mejor por qué </a:t>
                      </a:r>
                      <a:r>
                        <a:rPr lang="es-MX" sz="1200" b="1" i="1" dirty="0" smtClean="0">
                          <a:latin typeface="+mn-lt"/>
                          <a:cs typeface="Calibri"/>
                        </a:rPr>
                        <a:t>¡Luces apagadas! </a:t>
                      </a:r>
                      <a:r>
                        <a:rPr lang="es-MX" sz="1200" b="0" dirty="0" smtClean="0">
                          <a:latin typeface="+mn-lt"/>
                          <a:cs typeface="Calibri"/>
                        </a:rPr>
                        <a:t>y </a:t>
                      </a:r>
                      <a:r>
                        <a:rPr lang="es-MX" sz="1200" b="1" i="1" dirty="0" smtClean="0">
                          <a:latin typeface="+mn-lt"/>
                          <a:cs typeface="Calibri"/>
                        </a:rPr>
                        <a:t>Lección de energía </a:t>
                      </a:r>
                      <a:r>
                        <a:rPr lang="es-MX" sz="1200" b="0" dirty="0" smtClean="0">
                          <a:latin typeface="+mn-lt"/>
                          <a:cs typeface="Calibri"/>
                        </a:rPr>
                        <a:t>se enfocan de diferentes maneras sobre el mismo tema?</a:t>
                      </a:r>
                      <a:r>
                        <a:rPr lang="es-MX" sz="1200" b="0" baseline="0" dirty="0" smtClean="0">
                          <a:latin typeface="+mn-lt"/>
                          <a:cs typeface="Calibri"/>
                        </a:rPr>
                        <a:t>  </a:t>
                      </a:r>
                      <a:r>
                        <a:rPr lang="es-MX" sz="1100" b="0" i="1" dirty="0" smtClean="0">
                          <a:effectLst/>
                          <a:latin typeface="+mn-lt"/>
                        </a:rPr>
                        <a:t>RI.4.6</a:t>
                      </a:r>
                    </a:p>
                  </a:txBody>
                  <a:tcPr marL="97155" marR="97155" marT="47897" marB="47897" anchor="ctr">
                    <a:solidFill>
                      <a:schemeClr val="bg2"/>
                    </a:solidFill>
                  </a:tcPr>
                </a:tc>
                <a:tc>
                  <a:txBody>
                    <a:bodyPr/>
                    <a:lstStyle/>
                    <a:p>
                      <a:pPr algn="ctr"/>
                      <a:r>
                        <a:rPr lang="en-US" sz="1200" b="1" dirty="0" smtClean="0">
                          <a:effectLst>
                            <a:outerShdw blurRad="38100" dist="38100" dir="2700000" algn="tl">
                              <a:srgbClr val="000000">
                                <a:alpha val="43137"/>
                              </a:srgbClr>
                            </a:outerShdw>
                          </a:effectLst>
                        </a:rPr>
                        <a:t>D</a:t>
                      </a:r>
                      <a:endParaRPr lang="en-US" sz="1200" b="1" dirty="0">
                        <a:effectLst>
                          <a:outerShdw blurRad="38100" dist="38100" dir="2700000" algn="tl">
                            <a:srgbClr val="000000">
                              <a:alpha val="43137"/>
                            </a:srgbClr>
                          </a:outerShdw>
                        </a:effectLst>
                      </a:endParaRPr>
                    </a:p>
                  </a:txBody>
                  <a:tcPr marL="97155" marR="97155" marT="47897" marB="47897" anchor="ctr">
                    <a:solidFill>
                      <a:schemeClr val="bg2"/>
                    </a:solidFill>
                  </a:tcPr>
                </a:tc>
              </a:tr>
              <a:tr h="409238">
                <a:tc>
                  <a:txBody>
                    <a:bodyPr/>
                    <a:lstStyle/>
                    <a:p>
                      <a:pPr marL="857250" marR="0" indent="-857250" algn="l" defTabSz="966612"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rPr>
                        <a:t>Pregunta 13</a:t>
                      </a:r>
                      <a:r>
                        <a:rPr lang="es-MX" sz="1200" b="0" i="0" u="none" baseline="0" dirty="0" smtClean="0">
                          <a:solidFill>
                            <a:schemeClr val="tx1"/>
                          </a:solidFill>
                          <a:effectLst/>
                        </a:rPr>
                        <a:t>  </a:t>
                      </a:r>
                      <a:r>
                        <a:rPr lang="es-MX" sz="1200" b="0" dirty="0" smtClean="0">
                          <a:latin typeface="+mn-lt"/>
                          <a:cs typeface="Calibri"/>
                        </a:rPr>
                        <a:t>¿Qué ideas similares del tema comparten ambos </a:t>
                      </a:r>
                      <a:r>
                        <a:rPr lang="es-MX" sz="1200" b="1" i="1" dirty="0" smtClean="0">
                          <a:latin typeface="+mn-lt"/>
                          <a:cs typeface="Calibri"/>
                        </a:rPr>
                        <a:t>¡Luces apagadas! </a:t>
                      </a:r>
                      <a:r>
                        <a:rPr lang="es-MX" sz="1200" b="0" dirty="0" smtClean="0">
                          <a:latin typeface="+mn-lt"/>
                          <a:cs typeface="Calibri"/>
                        </a:rPr>
                        <a:t>y </a:t>
                      </a:r>
                      <a:r>
                        <a:rPr lang="es-MX" sz="1200" b="1" i="1" dirty="0" smtClean="0">
                          <a:latin typeface="+mn-lt"/>
                          <a:cs typeface="Calibri"/>
                        </a:rPr>
                        <a:t>Electricidad y energía</a:t>
                      </a:r>
                      <a:r>
                        <a:rPr lang="es-MX" sz="1200" b="0" dirty="0" smtClean="0">
                          <a:latin typeface="+mn-lt"/>
                          <a:cs typeface="Calibri"/>
                        </a:rPr>
                        <a:t>?</a:t>
                      </a:r>
                      <a:r>
                        <a:rPr lang="es-MX" sz="1200" b="0" baseline="0" dirty="0" smtClean="0">
                          <a:latin typeface="+mn-lt"/>
                          <a:cs typeface="Calibri"/>
                        </a:rPr>
                        <a:t>  </a:t>
                      </a:r>
                      <a:r>
                        <a:rPr lang="es-MX" sz="1100" b="0" i="1" dirty="0" smtClean="0">
                          <a:latin typeface="+mn-lt"/>
                        </a:rPr>
                        <a:t>RI.4.9</a:t>
                      </a:r>
                    </a:p>
                  </a:txBody>
                  <a:tcPr marL="97155" marR="97155" marT="47897" marB="47897" anchor="ctr">
                    <a:solidFill>
                      <a:schemeClr val="bg1">
                        <a:lumMod val="85000"/>
                      </a:schemeClr>
                    </a:solidFill>
                  </a:tcPr>
                </a:tc>
                <a:tc>
                  <a:txBody>
                    <a:bodyPr/>
                    <a:lstStyle/>
                    <a:p>
                      <a:pPr algn="ctr"/>
                      <a:r>
                        <a:rPr lang="en-US" sz="1200" b="1" dirty="0" smtClean="0">
                          <a:effectLst>
                            <a:outerShdw blurRad="38100" dist="38100" dir="2700000" algn="tl">
                              <a:srgbClr val="000000">
                                <a:alpha val="43137"/>
                              </a:srgbClr>
                            </a:outerShdw>
                          </a:effectLst>
                        </a:rPr>
                        <a:t>D</a:t>
                      </a:r>
                      <a:endParaRPr lang="en-US" sz="1200" b="1" dirty="0">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153418">
                <a:tc>
                  <a:txBody>
                    <a:bodyPr/>
                    <a:lstStyle/>
                    <a:p>
                      <a:pPr marL="857250" marR="0" indent="-857250" algn="l" defTabSz="966612"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rPr>
                        <a:t>Pregunta 14</a:t>
                      </a:r>
                      <a:r>
                        <a:rPr lang="es-MX" sz="1200" b="1" i="0" u="none" dirty="0" smtClean="0">
                          <a:solidFill>
                            <a:schemeClr val="tx1"/>
                          </a:solidFill>
                          <a:effectLst>
                            <a:outerShdw blurRad="38100" dist="38100" dir="2700000" algn="tl">
                              <a:srgbClr val="000000">
                                <a:alpha val="43137"/>
                              </a:srgbClr>
                            </a:outerShdw>
                          </a:effectLst>
                        </a:rPr>
                        <a:t>  </a:t>
                      </a:r>
                      <a:r>
                        <a:rPr lang="es-MX" sz="1200" b="0" dirty="0" smtClean="0">
                          <a:latin typeface="+mn-lt"/>
                          <a:cs typeface="Calibri"/>
                        </a:rPr>
                        <a:t>¿Qué conclusión puedes sacar, basándote en </a:t>
                      </a:r>
                      <a:r>
                        <a:rPr lang="es-MX" sz="1200" b="1" i="1" dirty="0" smtClean="0">
                          <a:latin typeface="+mn-lt"/>
                          <a:cs typeface="Calibri"/>
                        </a:rPr>
                        <a:t>¡Luces apagadas! </a:t>
                      </a:r>
                      <a:r>
                        <a:rPr lang="es-MX" sz="1200" b="0" dirty="0" smtClean="0">
                          <a:latin typeface="+mn-lt"/>
                          <a:cs typeface="Calibri"/>
                        </a:rPr>
                        <a:t>y </a:t>
                      </a:r>
                      <a:r>
                        <a:rPr lang="es-MX" sz="1200" b="1" i="1" dirty="0" smtClean="0">
                          <a:latin typeface="+mn-lt"/>
                          <a:cs typeface="Calibri"/>
                        </a:rPr>
                        <a:t>Electricidad y energía</a:t>
                      </a:r>
                      <a:r>
                        <a:rPr lang="es-MX" sz="1200" b="0" dirty="0" smtClean="0">
                          <a:latin typeface="+mn-lt"/>
                          <a:cs typeface="Calibri"/>
                        </a:rPr>
                        <a:t>, sobre los retos de vivir sin electricidad? Selecciona todas las que apliquen.</a:t>
                      </a:r>
                      <a:r>
                        <a:rPr lang="es-MX" sz="1200" b="0" baseline="0" dirty="0" smtClean="0">
                          <a:latin typeface="+mn-lt"/>
                          <a:cs typeface="Calibri"/>
                        </a:rPr>
                        <a:t>  </a:t>
                      </a:r>
                      <a:r>
                        <a:rPr lang="es-MX" sz="1100" b="0" i="1" u="none" strike="noStrike" baseline="0" dirty="0" smtClean="0">
                          <a:solidFill>
                            <a:schemeClr val="tx1"/>
                          </a:solidFill>
                          <a:effectLst/>
                        </a:rPr>
                        <a:t>RI.4.9  </a:t>
                      </a:r>
                    </a:p>
                    <a:p>
                      <a:pPr marL="857250" marR="0" indent="0" algn="l" defTabSz="966612" rtl="0" eaLnBrk="1" fontAlgn="auto" latinLnBrk="0" hangingPunct="1">
                        <a:lnSpc>
                          <a:spcPct val="100000"/>
                        </a:lnSpc>
                        <a:spcBef>
                          <a:spcPts val="0"/>
                        </a:spcBef>
                        <a:spcAft>
                          <a:spcPts val="0"/>
                        </a:spcAft>
                        <a:buClrTx/>
                        <a:buSzTx/>
                        <a:buFontTx/>
                        <a:buNone/>
                        <a:tabLst/>
                        <a:defRPr/>
                      </a:pPr>
                      <a:r>
                        <a:rPr lang="es-MX" sz="1100" b="0" i="0" u="none" strike="noStrike" baseline="0" dirty="0" smtClean="0">
                          <a:solidFill>
                            <a:schemeClr val="tx1"/>
                          </a:solidFill>
                          <a:effectLst/>
                        </a:rPr>
                        <a:t>(</a:t>
                      </a:r>
                      <a:r>
                        <a:rPr lang="es-MX" sz="1100" b="0" i="0" dirty="0" smtClean="0">
                          <a:latin typeface="+mn-lt"/>
                        </a:rPr>
                        <a:t>todas deben estar correctas</a:t>
                      </a:r>
                      <a:r>
                        <a:rPr lang="es-MX" sz="1100" b="0" i="0" u="none" strike="noStrike" baseline="0" dirty="0" smtClean="0">
                          <a:solidFill>
                            <a:schemeClr val="tx1"/>
                          </a:solidFill>
                          <a:effectLst/>
                        </a:rPr>
                        <a:t>)</a:t>
                      </a:r>
                      <a:endParaRPr lang="es-MX" sz="1100" b="0" i="0" u="none" strike="noStrike" dirty="0" smtClean="0">
                        <a:solidFill>
                          <a:schemeClr val="tx1"/>
                        </a:solidFill>
                        <a:effectLst/>
                      </a:endParaRPr>
                    </a:p>
                  </a:txBody>
                  <a:tcPr marL="97155" marR="97155" marT="47897" marB="47897" anchor="ctr">
                    <a:solidFill>
                      <a:schemeClr val="bg2"/>
                    </a:solidFill>
                  </a:tcPr>
                </a:tc>
                <a:tc>
                  <a:txBody>
                    <a:bodyPr/>
                    <a:lstStyle/>
                    <a:p>
                      <a:pPr algn="ctr"/>
                      <a:r>
                        <a:rPr lang="en-US" sz="1200" b="1" dirty="0" smtClean="0">
                          <a:effectLst>
                            <a:outerShdw blurRad="38100" dist="38100" dir="2700000" algn="tl">
                              <a:srgbClr val="000000">
                                <a:alpha val="43137"/>
                              </a:srgbClr>
                            </a:outerShdw>
                          </a:effectLst>
                        </a:rPr>
                        <a:t>A,B,C</a:t>
                      </a:r>
                      <a:endParaRPr lang="en-US" sz="1200" b="1" dirty="0">
                        <a:effectLst>
                          <a:outerShdw blurRad="38100" dist="38100" dir="2700000" algn="tl">
                            <a:srgbClr val="000000">
                              <a:alpha val="43137"/>
                            </a:srgbClr>
                          </a:outerShdw>
                        </a:effectLst>
                      </a:endParaRPr>
                    </a:p>
                  </a:txBody>
                  <a:tcPr marL="97155" marR="97155" marT="47897" marB="47897" anchor="ctr">
                    <a:solidFill>
                      <a:schemeClr val="bg2"/>
                    </a:solidFill>
                  </a:tcPr>
                </a:tc>
              </a:tr>
              <a:tr h="36002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rPr>
                        <a:t>Pregunta</a:t>
                      </a:r>
                      <a:r>
                        <a:rPr lang="es-MX" sz="1200" b="1" u="sng" dirty="0" smtClean="0">
                          <a:solidFill>
                            <a:schemeClr val="tx1"/>
                          </a:solidFill>
                          <a:effectLst>
                            <a:outerShdw blurRad="38100" dist="38100" dir="2700000" algn="tl">
                              <a:srgbClr val="000000">
                                <a:alpha val="43137"/>
                              </a:srgbClr>
                            </a:outerShdw>
                          </a:effectLst>
                        </a:rPr>
                        <a:t> 15</a:t>
                      </a:r>
                      <a:r>
                        <a:rPr lang="es-MX" sz="1200" b="1" u="none" dirty="0" smtClean="0">
                          <a:solidFill>
                            <a:schemeClr val="tx1"/>
                          </a:solidFill>
                          <a:effectLst>
                            <a:outerShdw blurRad="38100" dist="38100" dir="2700000" algn="tl">
                              <a:srgbClr val="000000">
                                <a:alpha val="43137"/>
                              </a:srgbClr>
                            </a:outerShdw>
                          </a:effectLst>
                        </a:rPr>
                        <a:t>                                </a:t>
                      </a:r>
                      <a:r>
                        <a:rPr lang="es-MX" sz="1200" b="1" u="none" dirty="0" smtClean="0">
                          <a:solidFill>
                            <a:schemeClr val="tx1"/>
                          </a:solidFill>
                          <a:effectLst/>
                        </a:rPr>
                        <a:t>  </a:t>
                      </a:r>
                      <a:r>
                        <a:rPr lang="es-MX" sz="1200" b="1" u="sng" dirty="0" smtClean="0">
                          <a:solidFill>
                            <a:schemeClr val="tx1"/>
                          </a:solidFill>
                          <a:effectLst>
                            <a:outerShdw blurRad="38100" dist="38100" dir="2700000" algn="tl">
                              <a:srgbClr val="000000">
                                <a:alpha val="43137"/>
                              </a:srgbClr>
                            </a:outerShdw>
                          </a:effectLst>
                        </a:rPr>
                        <a:t>Respuesta construida Texto informativo</a:t>
                      </a:r>
                      <a:r>
                        <a:rPr lang="es-MX" sz="1200" b="1" u="none" dirty="0" smtClean="0">
                          <a:solidFill>
                            <a:schemeClr val="tx1"/>
                          </a:solidFill>
                          <a:effectLst>
                            <a:outerShdw blurRad="38100" dist="38100" dir="2700000" algn="tl">
                              <a:srgbClr val="000000">
                                <a:alpha val="43137"/>
                              </a:srgbClr>
                            </a:outerShdw>
                          </a:effectLst>
                        </a:rPr>
                        <a:t> </a:t>
                      </a:r>
                      <a:endParaRPr lang="es-MX" sz="1200" b="0" i="1" u="none" dirty="0" smtClean="0">
                        <a:solidFill>
                          <a:schemeClr val="tx1"/>
                        </a:solidFill>
                        <a:effectLs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RI.4.6</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3528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rPr>
                        <a:t>Pregunta</a:t>
                      </a:r>
                      <a:r>
                        <a:rPr lang="es-MX" sz="1200" b="1" u="sng" dirty="0" smtClean="0">
                          <a:solidFill>
                            <a:schemeClr val="tx1"/>
                          </a:solidFill>
                          <a:effectLst>
                            <a:outerShdw blurRad="38100" dist="38100" dir="2700000" algn="tl">
                              <a:srgbClr val="000000">
                                <a:alpha val="43137"/>
                              </a:srgbClr>
                            </a:outerShdw>
                          </a:effectLst>
                        </a:rPr>
                        <a:t> 16</a:t>
                      </a:r>
                      <a:r>
                        <a:rPr lang="es-MX" sz="1200" b="1" u="none" dirty="0" smtClean="0">
                          <a:solidFill>
                            <a:schemeClr val="tx1"/>
                          </a:solidFill>
                          <a:effectLst>
                            <a:outerShdw blurRad="38100" dist="38100" dir="2700000" algn="tl">
                              <a:srgbClr val="000000">
                                <a:alpha val="43137"/>
                              </a:srgbClr>
                            </a:outerShdw>
                          </a:effectLst>
                        </a:rPr>
                        <a:t>                                  </a:t>
                      </a:r>
                      <a:r>
                        <a:rPr lang="es-MX" sz="1200" b="1" u="sng" dirty="0" smtClean="0">
                          <a:solidFill>
                            <a:schemeClr val="tx1"/>
                          </a:solidFill>
                          <a:effectLst>
                            <a:outerShdw blurRad="38100" dist="38100" dir="2700000" algn="tl">
                              <a:srgbClr val="000000">
                                <a:alpha val="43137"/>
                              </a:srgbClr>
                            </a:outerShdw>
                          </a:effectLst>
                        </a:rPr>
                        <a:t>Respuesta construida Texto informativo</a:t>
                      </a:r>
                      <a:r>
                        <a:rPr lang="es-MX" sz="1200" b="1" u="none" dirty="0" smtClean="0">
                          <a:solidFill>
                            <a:schemeClr val="tx1"/>
                          </a:solidFill>
                          <a:effectLst>
                            <a:outerShdw blurRad="38100" dist="38100" dir="2700000" algn="tl">
                              <a:srgbClr val="000000">
                                <a:alpha val="43137"/>
                              </a:srgbClr>
                            </a:outerShdw>
                          </a:effectLst>
                        </a:rPr>
                        <a:t> </a:t>
                      </a:r>
                      <a:endParaRPr lang="es-MX" sz="1200" b="1"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RI.4.9</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200" b="1" u="sng" dirty="0" smtClean="0">
                          <a:solidFill>
                            <a:schemeClr val="tx1"/>
                          </a:solidFill>
                          <a:effectLst>
                            <a:outerShdw blurRad="38100" dist="38100" dir="2700000" algn="tl">
                              <a:srgbClr val="000000">
                                <a:alpha val="43137"/>
                              </a:srgbClr>
                            </a:outerShdw>
                          </a:effectLst>
                        </a:rPr>
                        <a:t>Escribir</a:t>
                      </a:r>
                      <a:r>
                        <a:rPr lang="es-MX" sz="1200" b="1" u="sng" baseline="0" dirty="0" smtClean="0">
                          <a:solidFill>
                            <a:schemeClr val="tx1"/>
                          </a:solidFill>
                          <a:effectLst>
                            <a:outerShdw blurRad="38100" dist="38100" dir="2700000" algn="tl">
                              <a:srgbClr val="000000">
                                <a:alpha val="43137"/>
                              </a:srgbClr>
                            </a:outerShdw>
                          </a:effectLst>
                        </a:rPr>
                        <a:t> y revisar</a:t>
                      </a:r>
                      <a:endParaRPr lang="es-MX" sz="1200" b="1"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1053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rPr>
                        <a:t>Pregunta</a:t>
                      </a:r>
                      <a:r>
                        <a:rPr lang="es-MX" sz="1200" b="1" u="sng" dirty="0" smtClean="0">
                          <a:solidFill>
                            <a:schemeClr val="tx1"/>
                          </a:solidFill>
                          <a:effectLst>
                            <a:outerShdw blurRad="38100" dist="38100" dir="2700000" algn="tl">
                              <a:srgbClr val="000000">
                                <a:alpha val="43137"/>
                              </a:srgbClr>
                            </a:outerShdw>
                          </a:effectLst>
                        </a:rPr>
                        <a:t> 17</a:t>
                      </a:r>
                      <a:r>
                        <a:rPr lang="es-MX" sz="1200" b="1" u="none" dirty="0" smtClean="0">
                          <a:solidFill>
                            <a:schemeClr val="tx1"/>
                          </a:solidFill>
                          <a:effectLst>
                            <a:outerShdw blurRad="38100" dist="38100" dir="2700000" algn="tl">
                              <a:srgbClr val="000000">
                                <a:alpha val="43137"/>
                              </a:srgbClr>
                            </a:outerShdw>
                          </a:effectLst>
                        </a:rPr>
                        <a:t>                                                               </a:t>
                      </a:r>
                      <a:r>
                        <a:rPr lang="es-MX" sz="1200" b="1" u="sng" dirty="0" smtClean="0">
                          <a:solidFill>
                            <a:schemeClr val="tx1"/>
                          </a:solidFill>
                          <a:effectLst>
                            <a:outerShdw blurRad="38100" dist="38100" dir="2700000" algn="tl">
                              <a:srgbClr val="000000">
                                <a:alpha val="43137"/>
                              </a:srgbClr>
                            </a:outerShdw>
                          </a:effectLst>
                        </a:rPr>
                        <a:t>Escrito breve</a:t>
                      </a: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W.4.1c</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0">
                <a:tc>
                  <a:txBody>
                    <a:bodyPr/>
                    <a:lstStyle/>
                    <a:p>
                      <a:pPr marL="857250" marR="0" indent="-857250" algn="l" defTabSz="966612"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rPr>
                        <a:t>Pregunta</a:t>
                      </a:r>
                      <a:r>
                        <a:rPr lang="es-MX" sz="1200" b="1" u="sng" baseline="0" dirty="0" smtClean="0">
                          <a:solidFill>
                            <a:schemeClr val="tx1"/>
                          </a:solidFill>
                          <a:effectLst>
                            <a:outerShdw blurRad="38100" dist="38100" dir="2700000" algn="tl">
                              <a:srgbClr val="000000">
                                <a:alpha val="43137"/>
                              </a:srgbClr>
                            </a:outerShdw>
                          </a:effectLst>
                        </a:rPr>
                        <a:t> 18</a:t>
                      </a:r>
                      <a:r>
                        <a:rPr lang="es-MX" sz="1200" b="1" u="none" baseline="0" dirty="0" smtClean="0">
                          <a:solidFill>
                            <a:schemeClr val="tx1"/>
                          </a:solidFill>
                          <a:effectLst>
                            <a:outerShdw blurRad="38100" dist="38100" dir="2700000" algn="tl">
                              <a:srgbClr val="000000">
                                <a:alpha val="43137"/>
                              </a:srgbClr>
                            </a:outerShdw>
                          </a:effectLst>
                        </a:rPr>
                        <a:t>   </a:t>
                      </a:r>
                      <a:r>
                        <a:rPr lang="es-MX" sz="1100" b="0" dirty="0" smtClean="0">
                          <a:latin typeface="+mn-lt"/>
                          <a:ea typeface="Times New Roman"/>
                          <a:cs typeface="Calibri"/>
                        </a:rPr>
                        <a:t>Escoge la oración que es la mejor forma para desarrollar la razón de la oración subrayada.</a:t>
                      </a:r>
                      <a:r>
                        <a:rPr lang="es-MX" sz="1100" b="0" baseline="0" dirty="0" smtClean="0">
                          <a:latin typeface="+mn-lt"/>
                          <a:ea typeface="Times New Roman"/>
                          <a:cs typeface="Calibri"/>
                        </a:rPr>
                        <a:t> </a:t>
                      </a:r>
                      <a:r>
                        <a:rPr lang="es-MX" sz="1100" b="0" i="1" dirty="0" smtClean="0">
                          <a:solidFill>
                            <a:schemeClr val="tx1"/>
                          </a:solidFill>
                          <a:effectLst/>
                          <a:latin typeface="+mn-lt"/>
                          <a:cs typeface="Helvetica" panose="020B0604020202020204" pitchFamily="34" charset="0"/>
                        </a:rPr>
                        <a:t>W.4.1b</a:t>
                      </a:r>
                    </a:p>
                  </a:txBody>
                  <a:tcPr marL="97155" marR="97155" marT="47897" marB="47897" anchor="ctr">
                    <a:solidFill>
                      <a:schemeClr val="bg1">
                        <a:lumMod val="85000"/>
                      </a:schemeClr>
                    </a:solidFill>
                  </a:tcPr>
                </a:tc>
                <a:tc>
                  <a:txBody>
                    <a:bodyPr/>
                    <a:lstStyle/>
                    <a:p>
                      <a:pPr algn="ctr"/>
                      <a:r>
                        <a:rPr lang="en-US" sz="1200" b="1" dirty="0" smtClean="0">
                          <a:effectLst>
                            <a:outerShdw blurRad="38100" dist="38100" dir="2700000" algn="tl">
                              <a:srgbClr val="000000">
                                <a:alpha val="43137"/>
                              </a:srgbClr>
                            </a:outerShdw>
                          </a:effectLst>
                        </a:rPr>
                        <a:t>D</a:t>
                      </a:r>
                      <a:endParaRPr lang="en-US" sz="1200" b="1" dirty="0">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0">
                <a:tc>
                  <a:txBody>
                    <a:bodyPr/>
                    <a:lstStyle/>
                    <a:p>
                      <a:pPr marL="857250" marR="0" lvl="0" indent="-857250" algn="l" defTabSz="1018809"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rPr>
                        <a:t>Pregunta</a:t>
                      </a:r>
                      <a:r>
                        <a:rPr lang="es-MX" sz="1200" b="1" u="sng" dirty="0" smtClean="0">
                          <a:solidFill>
                            <a:schemeClr val="tx1"/>
                          </a:solidFill>
                          <a:effectLst>
                            <a:outerShdw blurRad="38100" dist="38100" dir="2700000" algn="tl">
                              <a:srgbClr val="000000">
                                <a:alpha val="43137"/>
                              </a:srgbClr>
                            </a:outerShdw>
                          </a:effectLst>
                        </a:rPr>
                        <a:t> 19</a:t>
                      </a:r>
                      <a:r>
                        <a:rPr lang="es-MX" sz="1200" b="1" u="none" dirty="0" smtClean="0">
                          <a:solidFill>
                            <a:schemeClr val="tx1"/>
                          </a:solidFill>
                          <a:effectLst>
                            <a:outerShdw blurRad="38100" dist="38100" dir="2700000" algn="tl">
                              <a:srgbClr val="000000">
                                <a:alpha val="43137"/>
                              </a:srgbClr>
                            </a:outerShdw>
                          </a:effectLst>
                        </a:rPr>
                        <a:t>   </a:t>
                      </a:r>
                      <a:r>
                        <a:rPr lang="es-MX" sz="1100" b="0" dirty="0" smtClean="0">
                          <a:latin typeface="+mn-lt"/>
                          <a:cs typeface="Calibri"/>
                        </a:rPr>
                        <a:t>El estudiante quiere reemplazar las palabras subrayadas para hacer la descripción más clara. ¿Cuál de las siguientes palabras mejor reemplazarían </a:t>
                      </a:r>
                      <a:r>
                        <a:rPr lang="es-MX" sz="1100" b="0" u="sng" dirty="0" smtClean="0">
                          <a:latin typeface="+mn-lt"/>
                          <a:cs typeface="Calibri"/>
                        </a:rPr>
                        <a:t>terriblemente</a:t>
                      </a:r>
                      <a:r>
                        <a:rPr lang="es-MX" sz="1100" b="0" u="none" dirty="0" smtClean="0">
                          <a:latin typeface="+mn-lt"/>
                          <a:cs typeface="Calibri"/>
                        </a:rPr>
                        <a:t> </a:t>
                      </a:r>
                      <a:r>
                        <a:rPr lang="es-MX" sz="1100" b="0" dirty="0" smtClean="0">
                          <a:latin typeface="+mn-lt"/>
                          <a:cs typeface="Calibri"/>
                        </a:rPr>
                        <a:t>y </a:t>
                      </a:r>
                      <a:r>
                        <a:rPr lang="es-MX" sz="1100" b="0" u="sng" dirty="0" smtClean="0">
                          <a:latin typeface="+mn-lt"/>
                          <a:cs typeface="Calibri"/>
                        </a:rPr>
                        <a:t>poco inquieto</a:t>
                      </a:r>
                      <a:r>
                        <a:rPr lang="es-MX" sz="1100" b="0" dirty="0" smtClean="0">
                          <a:latin typeface="+mn-lt"/>
                          <a:cs typeface="Calibri"/>
                        </a:rPr>
                        <a:t>?</a:t>
                      </a:r>
                      <a:r>
                        <a:rPr lang="es-MX" sz="1100" b="0" baseline="0" dirty="0" smtClean="0">
                          <a:latin typeface="+mn-lt"/>
                          <a:cs typeface="Calibri"/>
                        </a:rPr>
                        <a:t>  </a:t>
                      </a:r>
                      <a:r>
                        <a:rPr lang="es-MX" sz="1100" b="0" i="1" dirty="0" smtClean="0">
                          <a:solidFill>
                            <a:schemeClr val="tx1"/>
                          </a:solidFill>
                          <a:effectLst/>
                          <a:latin typeface="+mn-lt"/>
                        </a:rPr>
                        <a:t>L.4.3a</a:t>
                      </a:r>
                      <a:endParaRPr lang="es-MX" sz="1100" b="0" i="1" dirty="0" smtClean="0">
                        <a:solidFill>
                          <a:schemeClr val="tx1"/>
                        </a:solidFill>
                        <a:effectLst/>
                        <a:latin typeface="+mn-lt"/>
                        <a:cs typeface="Helvetica" panose="020B0604020202020204" pitchFamily="34" charset="0"/>
                      </a:endParaRPr>
                    </a:p>
                  </a:txBody>
                  <a:tcPr marL="97155" marR="97155" marT="47897" marB="47897" anchor="ctr">
                    <a:solidFill>
                      <a:schemeClr val="bg2"/>
                    </a:solidFill>
                  </a:tcPr>
                </a:tc>
                <a:tc>
                  <a:txBody>
                    <a:bodyPr/>
                    <a:lstStyle/>
                    <a:p>
                      <a:pPr algn="ctr"/>
                      <a:r>
                        <a:rPr lang="en-US" sz="1200" b="1" dirty="0" smtClean="0">
                          <a:effectLst>
                            <a:outerShdw blurRad="38100" dist="38100" dir="2700000" algn="tl">
                              <a:srgbClr val="000000">
                                <a:alpha val="43137"/>
                              </a:srgbClr>
                            </a:outerShdw>
                          </a:effectLst>
                        </a:rPr>
                        <a:t>B</a:t>
                      </a:r>
                      <a:endParaRPr lang="en-US" sz="1200" b="1" dirty="0">
                        <a:effectLst>
                          <a:outerShdw blurRad="38100" dist="38100" dir="2700000" algn="tl">
                            <a:srgbClr val="000000">
                              <a:alpha val="43137"/>
                            </a:srgbClr>
                          </a:outerShdw>
                        </a:effectLst>
                      </a:endParaRPr>
                    </a:p>
                  </a:txBody>
                  <a:tcPr marL="97155" marR="97155" marT="47897" marB="47897" anchor="ctr">
                    <a:solidFill>
                      <a:schemeClr val="bg2"/>
                    </a:solidFill>
                  </a:tcPr>
                </a:tc>
              </a:tr>
              <a:tr h="151242">
                <a:tc>
                  <a:txBody>
                    <a:bodyPr/>
                    <a:lstStyle/>
                    <a:p>
                      <a:pPr marL="858838" marR="0" lvl="0" indent="-858838" algn="l" defTabSz="914400" rtl="0" eaLnBrk="1" fontAlgn="auto" latinLnBrk="0" hangingPunct="1">
                        <a:lnSpc>
                          <a:spcPct val="100000"/>
                        </a:lnSpc>
                        <a:spcBef>
                          <a:spcPts val="0"/>
                        </a:spcBef>
                        <a:spcAft>
                          <a:spcPts val="0"/>
                        </a:spcAft>
                        <a:buClrTx/>
                        <a:buSzTx/>
                        <a:buFontTx/>
                        <a:buNone/>
                        <a:tabLst/>
                        <a:defRPr/>
                      </a:pPr>
                      <a:r>
                        <a:rPr lang="es-MX" sz="1200" b="1" i="0" u="sng" dirty="0" smtClean="0">
                          <a:solidFill>
                            <a:schemeClr val="tx1"/>
                          </a:solidFill>
                          <a:effectLst>
                            <a:outerShdw blurRad="38100" dist="38100" dir="2700000" algn="tl">
                              <a:srgbClr val="000000">
                                <a:alpha val="43137"/>
                              </a:srgbClr>
                            </a:outerShdw>
                          </a:effectLst>
                        </a:rPr>
                        <a:t>Pregunta</a:t>
                      </a:r>
                      <a:r>
                        <a:rPr lang="es-MX" sz="1200" b="1" u="sng" dirty="0" smtClean="0">
                          <a:solidFill>
                            <a:schemeClr val="tx1"/>
                          </a:solidFill>
                          <a:effectLst>
                            <a:outerShdw blurRad="38100" dist="38100" dir="2700000" algn="tl">
                              <a:srgbClr val="000000">
                                <a:alpha val="43137"/>
                              </a:srgbClr>
                            </a:outerShdw>
                          </a:effectLst>
                        </a:rPr>
                        <a:t> 20</a:t>
                      </a:r>
                      <a:r>
                        <a:rPr lang="es-MX" sz="1200" b="1" u="none" dirty="0" smtClean="0">
                          <a:solidFill>
                            <a:schemeClr val="tx1"/>
                          </a:solidFill>
                          <a:effectLst>
                            <a:outerShdw blurRad="38100" dist="38100" dir="2700000" algn="tl">
                              <a:srgbClr val="000000">
                                <a:alpha val="43137"/>
                              </a:srgbClr>
                            </a:outerShdw>
                          </a:effectLst>
                        </a:rPr>
                        <a:t>   </a:t>
                      </a:r>
                      <a:r>
                        <a:rPr lang="es-MX" sz="1100" b="0" dirty="0" smtClean="0">
                          <a:latin typeface="+mn-lt"/>
                          <a:cs typeface="Calibri"/>
                        </a:rPr>
                        <a:t>Lee las siguientes oraciones. Luego, selecciona las </a:t>
                      </a:r>
                      <a:r>
                        <a:rPr lang="es-MX" sz="1100" b="0" u="sng" dirty="0" smtClean="0">
                          <a:latin typeface="+mn-lt"/>
                          <a:cs typeface="Calibri"/>
                        </a:rPr>
                        <a:t>dos </a:t>
                      </a:r>
                      <a:r>
                        <a:rPr lang="es-MX" sz="1100" b="0" dirty="0" smtClean="0">
                          <a:latin typeface="+mn-lt"/>
                          <a:cs typeface="Calibri"/>
                        </a:rPr>
                        <a:t>respuestas que muestren el uso correcto de puntuación.</a:t>
                      </a:r>
                      <a:r>
                        <a:rPr lang="es-MX" sz="1100" b="0" baseline="0" dirty="0" smtClean="0">
                          <a:latin typeface="+mn-lt"/>
                          <a:cs typeface="Calibri"/>
                        </a:rPr>
                        <a:t>  </a:t>
                      </a:r>
                      <a:r>
                        <a:rPr kumimoji="0" lang="es-MX" sz="1100" b="0" i="1" u="none" strike="noStrike" kern="1200" cap="none" spc="0" normalizeH="0" baseline="0" noProof="0" dirty="0" smtClean="0">
                          <a:ln>
                            <a:noFill/>
                          </a:ln>
                          <a:solidFill>
                            <a:schemeClr val="tx1"/>
                          </a:solidFill>
                          <a:effectLst/>
                          <a:uLnTx/>
                          <a:uFillTx/>
                          <a:latin typeface="+mn-lt"/>
                          <a:ea typeface="+mn-ea"/>
                          <a:cs typeface="Helvetica" panose="020B0604020202020204" pitchFamily="34" charset="0"/>
                        </a:rPr>
                        <a:t>L.4.1f</a:t>
                      </a:r>
                    </a:p>
                  </a:txBody>
                  <a:tcPr marL="97155" marR="97155" marT="47897" marB="47897" anchor="ctr">
                    <a:solidFill>
                      <a:schemeClr val="bg1">
                        <a:lumMod val="85000"/>
                      </a:schemeClr>
                    </a:solidFill>
                  </a:tcPr>
                </a:tc>
                <a:tc>
                  <a:txBody>
                    <a:bodyPr/>
                    <a:lstStyle/>
                    <a:p>
                      <a:pPr algn="ctr"/>
                      <a:r>
                        <a:rPr lang="en-US" sz="1200" b="1" dirty="0" smtClean="0">
                          <a:effectLst>
                            <a:outerShdw blurRad="38100" dist="38100" dir="2700000" algn="tl">
                              <a:srgbClr val="000000">
                                <a:alpha val="43137"/>
                              </a:srgbClr>
                            </a:outerShdw>
                          </a:effectLst>
                        </a:rPr>
                        <a:t>B, D</a:t>
                      </a:r>
                      <a:endParaRPr lang="en-US" sz="1200" b="1" dirty="0">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bl>
          </a:graphicData>
        </a:graphic>
      </p:graphicFrame>
    </p:spTree>
    <p:extLst>
      <p:ext uri="{BB962C8B-B14F-4D97-AF65-F5344CB8AC3E}">
        <p14:creationId xmlns:p14="http://schemas.microsoft.com/office/powerpoint/2010/main" val="33421704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127223" y="733060"/>
            <a:ext cx="8146930" cy="8780510"/>
            <a:chOff x="-112256" y="56818"/>
            <a:chExt cx="7188468" cy="7982282"/>
          </a:xfrm>
        </p:grpSpPr>
        <p:grpSp>
          <p:nvGrpSpPr>
            <p:cNvPr id="12" name="Group 11"/>
            <p:cNvGrpSpPr/>
            <p:nvPr/>
          </p:nvGrpSpPr>
          <p:grpSpPr>
            <a:xfrm>
              <a:off x="-112256" y="56818"/>
              <a:ext cx="7188468" cy="7982282"/>
              <a:chOff x="-127134" y="171118"/>
              <a:chExt cx="7188468" cy="7982282"/>
            </a:xfrm>
          </p:grpSpPr>
          <p:sp>
            <p:nvSpPr>
              <p:cNvPr id="6" name="Rectangle 5"/>
              <p:cNvSpPr/>
              <p:nvPr/>
            </p:nvSpPr>
            <p:spPr>
              <a:xfrm>
                <a:off x="381000" y="228600"/>
                <a:ext cx="6172200" cy="7924800"/>
              </a:xfrm>
              <a:prstGeom prst="rect">
                <a:avLst/>
              </a:prstGeom>
              <a:gradFill>
                <a:gsLst>
                  <a:gs pos="0">
                    <a:srgbClr val="FF6D6D"/>
                  </a:gs>
                  <a:gs pos="50000">
                    <a:schemeClr val="accent1">
                      <a:tint val="44500"/>
                      <a:satMod val="160000"/>
                    </a:schemeClr>
                  </a:gs>
                  <a:gs pos="100000">
                    <a:schemeClr val="accent1">
                      <a:tint val="23500"/>
                      <a:satMod val="160000"/>
                    </a:schemeClr>
                  </a:gs>
                </a:gsLst>
                <a:lin ang="5400000" scaled="0"/>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 name="Group 3"/>
              <p:cNvGrpSpPr/>
              <p:nvPr/>
            </p:nvGrpSpPr>
            <p:grpSpPr>
              <a:xfrm>
                <a:off x="-127134" y="171118"/>
                <a:ext cx="7188468" cy="6351172"/>
                <a:chOff x="119309" y="23913"/>
                <a:chExt cx="7188468" cy="6351172"/>
              </a:xfrm>
            </p:grpSpPr>
            <p:sp>
              <p:nvSpPr>
                <p:cNvPr id="2" name="Diamond 1"/>
                <p:cNvSpPr/>
                <p:nvPr/>
              </p:nvSpPr>
              <p:spPr>
                <a:xfrm rot="2132198">
                  <a:off x="119309" y="23913"/>
                  <a:ext cx="7188468" cy="6351172"/>
                </a:xfrm>
                <a:prstGeom prst="diamond">
                  <a:avLst/>
                </a:prstGeom>
                <a:solidFill>
                  <a:srgbClr val="FFFF8B"/>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1785944" y="2858541"/>
                  <a:ext cx="4162221" cy="1384995"/>
                </a:xfrm>
                <a:prstGeom prst="rect">
                  <a:avLst/>
                </a:prstGeom>
                <a:solidFill>
                  <a:schemeClr val="accent2">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s-MX" sz="4500" b="1" dirty="0" smtClean="0">
                      <a:effectLst>
                        <a:outerShdw blurRad="38100" dist="38100" dir="2700000" algn="tl">
                          <a:srgbClr val="000000">
                            <a:alpha val="43137"/>
                          </a:srgbClr>
                        </a:outerShdw>
                      </a:effectLst>
                    </a:rPr>
                    <a:t>Trimestre 4</a:t>
                  </a:r>
                </a:p>
                <a:p>
                  <a:pPr algn="ctr"/>
                  <a:r>
                    <a:rPr lang="es-MX" sz="2300" b="1" dirty="0" smtClean="0">
                      <a:effectLst>
                        <a:outerShdw blurRad="38100" dist="38100" dir="2700000" algn="tl">
                          <a:srgbClr val="000000">
                            <a:alpha val="43137"/>
                          </a:srgbClr>
                        </a:outerShdw>
                      </a:effectLst>
                    </a:rPr>
                    <a:t>Evaluación </a:t>
                  </a:r>
                  <a:r>
                    <a:rPr lang="es-MX" sz="2300" b="1" dirty="0" err="1" smtClean="0">
                      <a:effectLst>
                        <a:outerShdw blurRad="38100" dist="38100" dir="2700000" algn="tl">
                          <a:srgbClr val="000000">
                            <a:alpha val="43137"/>
                          </a:srgbClr>
                        </a:outerShdw>
                      </a:effectLst>
                    </a:rPr>
                    <a:t>ELA</a:t>
                  </a:r>
                  <a:r>
                    <a:rPr lang="es-MX" sz="2300" b="1" dirty="0" smtClean="0">
                      <a:effectLst>
                        <a:outerShdw blurRad="38100" dist="38100" dir="2700000" algn="tl">
                          <a:srgbClr val="000000">
                            <a:alpha val="43137"/>
                          </a:srgbClr>
                        </a:outerShdw>
                      </a:effectLst>
                    </a:rPr>
                    <a:t> CFA </a:t>
                  </a:r>
                </a:p>
                <a:p>
                  <a:pPr algn="ctr"/>
                  <a:r>
                    <a:rPr lang="es-MX" sz="2500" b="1" dirty="0" smtClean="0">
                      <a:effectLst>
                        <a:outerShdw blurRad="38100" dist="38100" dir="2700000" algn="tl">
                          <a:srgbClr val="000000">
                            <a:alpha val="43137"/>
                          </a:srgbClr>
                        </a:outerShdw>
                      </a:effectLst>
                    </a:rPr>
                    <a:t>Copia del estudiante</a:t>
                  </a:r>
                  <a:endParaRPr lang="es-MX" sz="2500" b="1" dirty="0">
                    <a:effectLst>
                      <a:outerShdw blurRad="38100" dist="38100" dir="2700000" algn="tl">
                        <a:srgbClr val="000000">
                          <a:alpha val="43137"/>
                        </a:srgbClr>
                      </a:outerShdw>
                    </a:effectLst>
                  </a:endParaRPr>
                </a:p>
              </p:txBody>
            </p:sp>
          </p:grpSp>
          <p:sp>
            <p:nvSpPr>
              <p:cNvPr id="11" name="Rectangle 10"/>
              <p:cNvSpPr/>
              <p:nvPr/>
            </p:nvSpPr>
            <p:spPr>
              <a:xfrm>
                <a:off x="877411" y="6057900"/>
                <a:ext cx="5486400" cy="1961972"/>
              </a:xfrm>
              <a:prstGeom prst="rect">
                <a:avLst/>
              </a:prstGeom>
              <a:solidFill>
                <a:schemeClr val="accent2">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rPr>
                  <a:t> </a:t>
                </a:r>
                <a:r>
                  <a:rPr lang="en-US" sz="3600" b="1" dirty="0" err="1" smtClean="0">
                    <a:solidFill>
                      <a:schemeClr val="tx1"/>
                    </a:solidFill>
                  </a:rPr>
                  <a:t>Nombre</a:t>
                </a:r>
                <a:r>
                  <a:rPr lang="en-US" sz="3600" b="1" dirty="0" smtClean="0">
                    <a:solidFill>
                      <a:schemeClr val="tx1"/>
                    </a:solidFill>
                  </a:rPr>
                  <a:t> del </a:t>
                </a:r>
                <a:r>
                  <a:rPr lang="en-US" sz="3600" b="1" dirty="0" err="1" smtClean="0">
                    <a:solidFill>
                      <a:schemeClr val="tx1"/>
                    </a:solidFill>
                  </a:rPr>
                  <a:t>estudiante</a:t>
                </a:r>
                <a:endParaRPr lang="en-US" sz="3600" b="1" dirty="0">
                  <a:solidFill>
                    <a:schemeClr val="tx1"/>
                  </a:solidFill>
                </a:endParaRPr>
              </a:p>
              <a:p>
                <a:pPr algn="ctr"/>
                <a:r>
                  <a:rPr lang="en-US" sz="3600" b="1" dirty="0">
                    <a:solidFill>
                      <a:schemeClr val="tx1"/>
                    </a:solidFill>
                  </a:rPr>
                  <a:t>_______________________</a:t>
                </a:r>
              </a:p>
            </p:txBody>
          </p:sp>
        </p:grpSp>
        <p:grpSp>
          <p:nvGrpSpPr>
            <p:cNvPr id="13" name="Group 12"/>
            <p:cNvGrpSpPr/>
            <p:nvPr/>
          </p:nvGrpSpPr>
          <p:grpSpPr>
            <a:xfrm>
              <a:off x="3489342" y="563494"/>
              <a:ext cx="2628116" cy="2097060"/>
              <a:chOff x="4701868" y="381000"/>
              <a:chExt cx="2628116" cy="2097060"/>
            </a:xfrm>
          </p:grpSpPr>
          <p:sp>
            <p:nvSpPr>
              <p:cNvPr id="14" name="Parallelogram 13"/>
              <p:cNvSpPr/>
              <p:nvPr/>
            </p:nvSpPr>
            <p:spPr>
              <a:xfrm rot="1584430" flipH="1">
                <a:off x="4701868" y="566618"/>
                <a:ext cx="2628116" cy="1911442"/>
              </a:xfrm>
              <a:prstGeom prst="parallelogram">
                <a:avLst/>
              </a:prstGeom>
              <a:solidFill>
                <a:srgbClr val="92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C00000"/>
                  </a:solidFill>
                </a:endParaRPr>
              </a:p>
            </p:txBody>
          </p:sp>
          <p:sp>
            <p:nvSpPr>
              <p:cNvPr id="15" name="Parallelogram 14"/>
              <p:cNvSpPr/>
              <p:nvPr/>
            </p:nvSpPr>
            <p:spPr>
              <a:xfrm>
                <a:off x="5029200" y="694562"/>
                <a:ext cx="2050726" cy="1667638"/>
              </a:xfrm>
              <a:prstGeom prst="parallelogram">
                <a:avLst/>
              </a:prstGeom>
              <a:solidFill>
                <a:srgbClr val="FFFF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4814880" y="381000"/>
                <a:ext cx="907276" cy="923330"/>
              </a:xfrm>
              <a:prstGeom prst="rect">
                <a:avLst/>
              </a:prstGeom>
              <a:solidFill>
                <a:srgbClr val="FFFFBD"/>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6000" b="1" dirty="0" smtClean="0">
                    <a:ln w="11430"/>
                    <a:solidFill>
                      <a:srgbClr val="C00000"/>
                    </a:solidFill>
                    <a:effectLst>
                      <a:outerShdw blurRad="80000" dist="40000" dir="5040000" algn="tl">
                        <a:srgbClr val="000000">
                          <a:alpha val="30000"/>
                        </a:srgbClr>
                      </a:outerShdw>
                    </a:effectLst>
                  </a:rPr>
                  <a:t>4</a:t>
                </a:r>
                <a:r>
                  <a:rPr lang="en-US" sz="6000" b="1" baseline="30000" dirty="0" smtClean="0">
                    <a:ln w="11430"/>
                    <a:solidFill>
                      <a:srgbClr val="C00000"/>
                    </a:solidFill>
                    <a:effectLst>
                      <a:outerShdw blurRad="80000" dist="40000" dir="5040000" algn="tl">
                        <a:srgbClr val="000000">
                          <a:alpha val="30000"/>
                        </a:srgbClr>
                      </a:outerShdw>
                    </a:effectLst>
                  </a:rPr>
                  <a:t>to</a:t>
                </a:r>
                <a:r>
                  <a:rPr lang="en-US" sz="6000" b="1" dirty="0" smtClean="0">
                    <a:ln w="11430"/>
                    <a:solidFill>
                      <a:srgbClr val="C00000"/>
                    </a:solidFill>
                    <a:effectLst>
                      <a:outerShdw blurRad="80000" dist="40000" dir="5040000" algn="tl">
                        <a:srgbClr val="000000">
                          <a:alpha val="30000"/>
                        </a:srgbClr>
                      </a:outerShdw>
                    </a:effectLst>
                  </a:rPr>
                  <a:t> </a:t>
                </a:r>
                <a:endParaRPr lang="en-US" sz="6000" b="1" dirty="0">
                  <a:ln w="11430"/>
                  <a:solidFill>
                    <a:srgbClr val="C00000"/>
                  </a:solidFill>
                  <a:effectLst>
                    <a:outerShdw blurRad="80000" dist="40000" dir="5040000" algn="tl">
                      <a:srgbClr val="000000">
                        <a:alpha val="30000"/>
                      </a:srgbClr>
                    </a:outerShdw>
                  </a:effectLst>
                </a:endParaRPr>
              </a:p>
            </p:txBody>
          </p:sp>
          <p:pic>
            <p:nvPicPr>
              <p:cNvPr id="17" name="Picture 8" descr="C:\Documents and Settings\Owner\Local Settings\Temporary Internet Files\Content.IE5\FH6EVO2I\MP900400619[1].jpg"/>
              <p:cNvPicPr>
                <a:picLocks noChangeAspect="1" noChangeArrowheads="1"/>
              </p:cNvPicPr>
              <p:nvPr/>
            </p:nvPicPr>
            <p:blipFill>
              <a:blip r:embed="rId2" cstate="print"/>
              <a:srcRect l="12664" t="12664" r="10917"/>
              <a:stretch>
                <a:fillRect/>
              </a:stretch>
            </p:blipFill>
            <p:spPr bwMode="auto">
              <a:xfrm>
                <a:off x="5181600" y="576344"/>
                <a:ext cx="1898326" cy="1785856"/>
              </a:xfrm>
              <a:prstGeom prst="rect">
                <a:avLst/>
              </a:prstGeom>
              <a:noFill/>
              <a:effectLst>
                <a:softEdge rad="317500"/>
              </a:effectLst>
            </p:spPr>
          </p:pic>
        </p:grpSp>
      </p:grpSp>
    </p:spTree>
    <p:extLst>
      <p:ext uri="{BB962C8B-B14F-4D97-AF65-F5344CB8AC3E}">
        <p14:creationId xmlns:p14="http://schemas.microsoft.com/office/powerpoint/2010/main" val="24589601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22</a:t>
            </a:fld>
            <a:endParaRPr lang="en-US" dirty="0"/>
          </a:p>
        </p:txBody>
      </p:sp>
      <p:sp>
        <p:nvSpPr>
          <p:cNvPr id="5" name="TextBox 4"/>
          <p:cNvSpPr txBox="1"/>
          <p:nvPr/>
        </p:nvSpPr>
        <p:spPr>
          <a:xfrm>
            <a:off x="533399" y="304800"/>
            <a:ext cx="6850381" cy="8222620"/>
          </a:xfrm>
          <a:prstGeom prst="rect">
            <a:avLst/>
          </a:prstGeom>
          <a:noFill/>
        </p:spPr>
        <p:txBody>
          <a:bodyPr wrap="square" lIns="96378" tIns="48189" rIns="96378" bIns="48189" rtlCol="0">
            <a:spAutoFit/>
          </a:bodyPr>
          <a:lstStyle/>
          <a:p>
            <a:r>
              <a:rPr lang="es-MX" sz="1200" u="sng" dirty="0" smtClean="0"/>
              <a:t>Instrucciones para el estudiante</a:t>
            </a:r>
            <a:r>
              <a:rPr lang="es-MX" sz="1200" dirty="0" smtClean="0"/>
              <a:t>:  Lee las instrucciones.</a:t>
            </a:r>
          </a:p>
          <a:p>
            <a:endParaRPr lang="es-MX" sz="1200" u="sng" dirty="0" smtClean="0"/>
          </a:p>
          <a:p>
            <a:r>
              <a:rPr lang="es-MX" sz="1200" b="1" u="sng" dirty="0" smtClean="0"/>
              <a:t>Parte 1</a:t>
            </a:r>
          </a:p>
          <a:p>
            <a:r>
              <a:rPr lang="es-MX" sz="1200" b="1" dirty="0" smtClean="0"/>
              <a:t> </a:t>
            </a:r>
          </a:p>
          <a:p>
            <a:r>
              <a:rPr lang="es-MX" sz="1200" b="1" dirty="0" smtClean="0"/>
              <a:t>Tu tarea:</a:t>
            </a:r>
          </a:p>
          <a:p>
            <a:r>
              <a:rPr lang="es-MX" sz="1200" dirty="0" smtClean="0"/>
              <a:t>Vas a leer varios artículos  sobre la electricidad.</a:t>
            </a:r>
          </a:p>
          <a:p>
            <a:r>
              <a:rPr lang="es-MX" sz="1200" dirty="0" smtClean="0"/>
              <a:t>Mientras lees, toma notas sobre estas fuentes de información.</a:t>
            </a:r>
          </a:p>
          <a:p>
            <a:r>
              <a:rPr lang="es-MX" sz="1200" dirty="0" smtClean="0"/>
              <a:t>Entonces responderás varias preguntas de investigación acerca de estas fuentes. </a:t>
            </a:r>
          </a:p>
          <a:p>
            <a:r>
              <a:rPr lang="es-MX" sz="1200" dirty="0" smtClean="0"/>
              <a:t>Tus notas y tus respuestas te ayudarán a planificar y a escribir tu artículo de opinión sobre la electricidad.</a:t>
            </a:r>
            <a:endParaRPr lang="es-MX" sz="1200" i="1" dirty="0" smtClean="0"/>
          </a:p>
          <a:p>
            <a:endParaRPr lang="es-MX" sz="1200" b="1" dirty="0" smtClean="0"/>
          </a:p>
          <a:p>
            <a:r>
              <a:rPr lang="es-MX" sz="1200" b="1" dirty="0" smtClean="0"/>
              <a:t>Pasos a seguir:</a:t>
            </a:r>
          </a:p>
          <a:p>
            <a:r>
              <a:rPr lang="es-MX" sz="1200" dirty="0" smtClean="0"/>
              <a:t>Con el fin de ayudarte a planificar y a escribir tu artículo, vas a hacer lo siguiente:</a:t>
            </a:r>
          </a:p>
          <a:p>
            <a:pPr marL="228600" indent="-228600">
              <a:buAutoNum type="arabicPeriod"/>
            </a:pPr>
            <a:r>
              <a:rPr lang="es-MX" sz="1200" dirty="0" smtClean="0"/>
              <a:t>Leer varios textos sobre la electricidad.</a:t>
            </a:r>
            <a:endParaRPr lang="es-MX" sz="1200" dirty="0" smtClean="0">
              <a:solidFill>
                <a:srgbClr val="FF0000"/>
              </a:solidFill>
            </a:endParaRPr>
          </a:p>
          <a:p>
            <a:pPr marL="230188" indent="-230188"/>
            <a:r>
              <a:rPr lang="es-MX" sz="1200" dirty="0" smtClean="0"/>
              <a:t>2.   Responder varias preguntas sobre las fuentes de información.</a:t>
            </a:r>
          </a:p>
          <a:p>
            <a:pPr marL="228600" indent="-228600">
              <a:buAutoNum type="arabicPeriod" startAt="3"/>
            </a:pPr>
            <a:r>
              <a:rPr lang="es-MX" sz="1200" dirty="0" smtClean="0"/>
              <a:t>Planificar el escrito de tu artículo de opinión.</a:t>
            </a:r>
          </a:p>
          <a:p>
            <a:endParaRPr lang="es-MX" sz="1200" b="1" dirty="0" smtClean="0"/>
          </a:p>
          <a:p>
            <a:r>
              <a:rPr lang="es-MX" sz="1200" b="1" dirty="0" smtClean="0"/>
              <a:t>Instrucciones para empezar:</a:t>
            </a:r>
          </a:p>
          <a:p>
            <a:r>
              <a:rPr lang="es-MX" sz="1200" dirty="0" smtClean="0"/>
              <a:t>Ahora leerás los textos. Toma notas porque es posible que quieras consultar tus notas mientras planificas tu artículo de opinión. Puedes referirte a tus respuestas, notas y cualquiera de las fuentes de información cuantas veces desees cuando estés escribiendo tu artículo de opinión. </a:t>
            </a:r>
          </a:p>
          <a:p>
            <a:endParaRPr lang="es-MX" sz="1200" b="1" dirty="0" smtClean="0"/>
          </a:p>
          <a:p>
            <a:r>
              <a:rPr lang="es-MX" sz="1200" b="1" dirty="0" smtClean="0"/>
              <a:t>Preguntas:</a:t>
            </a:r>
          </a:p>
          <a:p>
            <a:r>
              <a:rPr lang="es-MX" sz="1200" dirty="0" smtClean="0"/>
              <a:t>Contesta las preguntas. Tus respuestas a estas preguntas serán calificadas. Además, van a ayudarte a pensar sobre las fuentes de información que has leído, lo que debe ayudarte a planificar tu artículo de opinión. </a:t>
            </a:r>
          </a:p>
          <a:p>
            <a:endParaRPr lang="es-MX" sz="1200" dirty="0" smtClean="0"/>
          </a:p>
          <a:p>
            <a:r>
              <a:rPr lang="es-MX" sz="1200" b="1" u="sng" dirty="0" smtClean="0"/>
              <a:t>Parte 2</a:t>
            </a:r>
            <a:r>
              <a:rPr lang="es-MX" sz="1200" b="1" dirty="0" smtClean="0"/>
              <a:t> </a:t>
            </a:r>
          </a:p>
          <a:p>
            <a:pPr>
              <a:defRPr/>
            </a:pPr>
            <a:r>
              <a:rPr lang="es-MX" sz="1200" b="1" u="sng" dirty="0" smtClean="0"/>
              <a:t>Tu tarea</a:t>
            </a:r>
            <a:r>
              <a:rPr lang="es-MX" sz="1200" b="1" dirty="0" smtClean="0"/>
              <a:t>: </a:t>
            </a:r>
            <a:endParaRPr lang="es-MX" sz="1200" dirty="0" smtClean="0">
              <a:solidFill>
                <a:srgbClr val="FF0000"/>
              </a:solidFill>
            </a:endParaRPr>
          </a:p>
          <a:p>
            <a:pPr>
              <a:defRPr/>
            </a:pPr>
            <a:r>
              <a:rPr lang="es-MX" sz="1200" dirty="0" smtClean="0"/>
              <a:t>Has leído 4 artículos sobre la electricidad. Escribe un ensayo de opinión acerca de si estás o no estás de acuerdo en que la electricidad ha mejorado la vida. Utiliza todos los ejemplos que puedas de todos los textos que apoyen tu artículo de opinión.</a:t>
            </a:r>
          </a:p>
          <a:p>
            <a:pPr>
              <a:defRPr/>
            </a:pPr>
            <a:endParaRPr lang="es-MX" sz="1200" dirty="0" smtClean="0"/>
          </a:p>
          <a:p>
            <a:r>
              <a:rPr lang="es-MX" sz="1200" b="1" u="sng" dirty="0" smtClean="0"/>
              <a:t>Vas a</a:t>
            </a:r>
            <a:r>
              <a:rPr lang="es-MX" sz="1200" dirty="0" smtClean="0"/>
              <a:t>:</a:t>
            </a:r>
          </a:p>
          <a:p>
            <a:pPr marL="342900" indent="-342900">
              <a:buFont typeface="+mj-lt"/>
              <a:buAutoNum type="arabicPeriod"/>
            </a:pPr>
            <a:r>
              <a:rPr lang="es-MX" sz="1200" dirty="0" smtClean="0"/>
              <a:t>Planificar tu escrito. Puedes utilizar tus notas y respuestas.</a:t>
            </a:r>
          </a:p>
          <a:p>
            <a:pPr marL="361375" indent="-361375">
              <a:buAutoNum type="arabicPeriod"/>
            </a:pPr>
            <a:endParaRPr lang="es-MX" sz="1200" dirty="0" smtClean="0"/>
          </a:p>
          <a:p>
            <a:pPr marL="361375" indent="-361375">
              <a:buFontTx/>
              <a:buAutoNum type="arabicPeriod"/>
            </a:pPr>
            <a:r>
              <a:rPr lang="es-MX" sz="1200" dirty="0" smtClean="0"/>
              <a:t>Escribir, revisar y editar tu primer borrador (tu maestro te proporcionará papel).</a:t>
            </a:r>
          </a:p>
          <a:p>
            <a:pPr marL="361375" indent="-361375">
              <a:buAutoNum type="arabicPeriod"/>
            </a:pPr>
            <a:endParaRPr lang="es-MX" sz="1200" dirty="0" smtClean="0"/>
          </a:p>
          <a:p>
            <a:pPr marL="361375" indent="-361375">
              <a:buAutoNum type="arabicPeriod"/>
            </a:pPr>
            <a:r>
              <a:rPr lang="es-MX" sz="1200" dirty="0" smtClean="0"/>
              <a:t>Escribir una versión final de tu artículo de opinión.</a:t>
            </a:r>
          </a:p>
          <a:p>
            <a:pPr algn="ctr"/>
            <a:endParaRPr lang="es-ES" sz="500" b="1" u="sng" dirty="0" smtClean="0"/>
          </a:p>
          <a:p>
            <a:pPr algn="ctr"/>
            <a:r>
              <a:rPr lang="es-ES" sz="1200" b="1" u="sng" dirty="0" smtClean="0"/>
              <a:t>Cómo serás calificado</a:t>
            </a:r>
          </a:p>
          <a:p>
            <a:pPr algn="ctr"/>
            <a:endParaRPr lang="en-US" sz="1200" b="1" dirty="0"/>
          </a:p>
          <a:p>
            <a:endParaRPr lang="en-US" sz="1200" dirty="0"/>
          </a:p>
          <a:p>
            <a:pPr algn="ctr"/>
            <a:endParaRPr lang="en-US" sz="1200" dirty="0"/>
          </a:p>
          <a:p>
            <a:endParaRPr lang="en-US" sz="1200" u="sng" dirty="0"/>
          </a:p>
        </p:txBody>
      </p:sp>
      <p:graphicFrame>
        <p:nvGraphicFramePr>
          <p:cNvPr id="6" name="Table 5"/>
          <p:cNvGraphicFramePr>
            <a:graphicFrameLocks noGrp="1"/>
          </p:cNvGraphicFramePr>
          <p:nvPr>
            <p:extLst>
              <p:ext uri="{D42A27DB-BD31-4B8C-83A1-F6EECF244321}">
                <p14:modId xmlns:p14="http://schemas.microsoft.com/office/powerpoint/2010/main" val="546085892"/>
              </p:ext>
            </p:extLst>
          </p:nvPr>
        </p:nvGraphicFramePr>
        <p:xfrm>
          <a:off x="1244172" y="7391400"/>
          <a:ext cx="5232828" cy="2034775"/>
        </p:xfrm>
        <a:graphic>
          <a:graphicData uri="http://schemas.openxmlformats.org/drawingml/2006/table">
            <a:tbl>
              <a:tblPr firstRow="1" bandRow="1"/>
              <a:tblGrid>
                <a:gridCol w="1112099"/>
                <a:gridCol w="4120729"/>
              </a:tblGrid>
              <a:tr h="279999">
                <a:tc>
                  <a:txBody>
                    <a:bodyPr/>
                    <a:lstStyle>
                      <a:lvl1pPr marR="0" algn="l" rtl="0">
                        <a:lnSpc>
                          <a:spcPct val="100000"/>
                        </a:lnSpc>
                        <a:spcBef>
                          <a:spcPts val="0"/>
                        </a:spcBef>
                        <a:spcAft>
                          <a:spcPts val="0"/>
                        </a:spcAft>
                        <a:buNone/>
                        <a:defRPr sz="1400" b="0" i="0" u="none" strike="noStrike" cap="none">
                          <a:solidFill>
                            <a:schemeClr val="tx1"/>
                          </a:solidFill>
                          <a:latin typeface="Calibri"/>
                          <a:sym typeface="Arial"/>
                        </a:defRPr>
                      </a:lvl1pPr>
                      <a:lvl2pPr marR="0" algn="l" rtl="0">
                        <a:lnSpc>
                          <a:spcPct val="100000"/>
                        </a:lnSpc>
                        <a:spcBef>
                          <a:spcPts val="0"/>
                        </a:spcBef>
                        <a:spcAft>
                          <a:spcPts val="0"/>
                        </a:spcAft>
                        <a:buNone/>
                        <a:defRPr sz="1400" b="0" i="0" u="none" strike="noStrike" cap="none">
                          <a:solidFill>
                            <a:schemeClr val="tx1"/>
                          </a:solidFill>
                          <a:latin typeface="Calibri"/>
                          <a:sym typeface="Arial"/>
                        </a:defRPr>
                      </a:lvl2pPr>
                      <a:lvl3pPr marR="0" algn="l" rtl="0">
                        <a:lnSpc>
                          <a:spcPct val="100000"/>
                        </a:lnSpc>
                        <a:spcBef>
                          <a:spcPts val="0"/>
                        </a:spcBef>
                        <a:spcAft>
                          <a:spcPts val="0"/>
                        </a:spcAft>
                        <a:buNone/>
                        <a:defRPr sz="1400" b="0" i="0" u="none" strike="noStrike" cap="none">
                          <a:solidFill>
                            <a:schemeClr val="tx1"/>
                          </a:solidFill>
                          <a:latin typeface="Calibri"/>
                          <a:sym typeface="Arial"/>
                        </a:defRPr>
                      </a:lvl3pPr>
                      <a:lvl4pPr marR="0" algn="l" rtl="0">
                        <a:lnSpc>
                          <a:spcPct val="100000"/>
                        </a:lnSpc>
                        <a:spcBef>
                          <a:spcPts val="0"/>
                        </a:spcBef>
                        <a:spcAft>
                          <a:spcPts val="0"/>
                        </a:spcAft>
                        <a:buNone/>
                        <a:defRPr sz="1400" b="0" i="0" u="none" strike="noStrike" cap="none">
                          <a:solidFill>
                            <a:schemeClr val="tx1"/>
                          </a:solidFill>
                          <a:latin typeface="Calibri"/>
                          <a:sym typeface="Arial"/>
                        </a:defRPr>
                      </a:lvl4pPr>
                      <a:lvl5pPr marR="0" algn="l" rtl="0">
                        <a:lnSpc>
                          <a:spcPct val="100000"/>
                        </a:lnSpc>
                        <a:spcBef>
                          <a:spcPts val="0"/>
                        </a:spcBef>
                        <a:spcAft>
                          <a:spcPts val="0"/>
                        </a:spcAft>
                        <a:buNone/>
                        <a:defRPr sz="1400" b="0" i="0" u="none" strike="noStrike" cap="none">
                          <a:solidFill>
                            <a:schemeClr val="tx1"/>
                          </a:solidFill>
                          <a:latin typeface="Calibri"/>
                          <a:sym typeface="Arial"/>
                        </a:defRPr>
                      </a:lvl5pPr>
                      <a:lvl6pPr marR="0" algn="l" rtl="0">
                        <a:lnSpc>
                          <a:spcPct val="100000"/>
                        </a:lnSpc>
                        <a:spcBef>
                          <a:spcPts val="0"/>
                        </a:spcBef>
                        <a:spcAft>
                          <a:spcPts val="0"/>
                        </a:spcAft>
                        <a:buNone/>
                        <a:defRPr sz="1400" b="0" i="0" u="none" strike="noStrike" cap="none">
                          <a:solidFill>
                            <a:schemeClr val="tx1"/>
                          </a:solidFill>
                          <a:latin typeface="Calibri"/>
                          <a:sym typeface="Arial"/>
                        </a:defRPr>
                      </a:lvl6pPr>
                      <a:lvl7pPr marR="0" algn="l" rtl="0">
                        <a:lnSpc>
                          <a:spcPct val="100000"/>
                        </a:lnSpc>
                        <a:spcBef>
                          <a:spcPts val="0"/>
                        </a:spcBef>
                        <a:spcAft>
                          <a:spcPts val="0"/>
                        </a:spcAft>
                        <a:buNone/>
                        <a:defRPr sz="1400" b="0" i="0" u="none" strike="noStrike" cap="none">
                          <a:solidFill>
                            <a:schemeClr val="tx1"/>
                          </a:solidFill>
                          <a:latin typeface="Calibri"/>
                          <a:sym typeface="Arial"/>
                        </a:defRPr>
                      </a:lvl7pPr>
                      <a:lvl8pPr marR="0" algn="l" rtl="0">
                        <a:lnSpc>
                          <a:spcPct val="100000"/>
                        </a:lnSpc>
                        <a:spcBef>
                          <a:spcPts val="0"/>
                        </a:spcBef>
                        <a:spcAft>
                          <a:spcPts val="0"/>
                        </a:spcAft>
                        <a:buNone/>
                        <a:defRPr sz="1400" b="0" i="0" u="none" strike="noStrike" cap="none">
                          <a:solidFill>
                            <a:schemeClr val="tx1"/>
                          </a:solidFill>
                          <a:latin typeface="Calibri"/>
                          <a:sym typeface="Arial"/>
                        </a:defRPr>
                      </a:lvl8pPr>
                      <a:lvl9pPr marR="0" algn="l" rtl="0">
                        <a:lnSpc>
                          <a:spcPct val="100000"/>
                        </a:lnSpc>
                        <a:spcBef>
                          <a:spcPts val="0"/>
                        </a:spcBef>
                        <a:spcAft>
                          <a:spcPts val="0"/>
                        </a:spcAft>
                        <a:buNone/>
                        <a:defRPr sz="1400" b="0" i="0" u="none" strike="noStrike" cap="none">
                          <a:solidFill>
                            <a:schemeClr val="tx1"/>
                          </a:solidFill>
                          <a:latin typeface="Calibri"/>
                          <a:sym typeface="Arial"/>
                        </a:defRPr>
                      </a:lvl9pPr>
                    </a:lstStyle>
                    <a:p>
                      <a:pPr algn="r"/>
                      <a:r>
                        <a:rPr lang="es-EC" sz="1000" b="1" i="1" noProof="0" dirty="0" smtClean="0">
                          <a:solidFill>
                            <a:schemeClr val="tx1"/>
                          </a:solidFill>
                        </a:rPr>
                        <a:t>Propósito</a:t>
                      </a:r>
                      <a:endParaRPr lang="es-EC" sz="1000" b="1" i="1" noProof="0" dirty="0">
                        <a:solidFill>
                          <a:schemeClr val="tx1"/>
                        </a:solidFill>
                      </a:endParaRPr>
                    </a:p>
                  </a:txBody>
                  <a:tcPr marL="97155" marR="97155" marT="47897" marB="47897" anchor="ctr">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CE1"/>
                    </a:solidFill>
                  </a:tcPr>
                </a:tc>
                <a:tc>
                  <a:txBody>
                    <a:bodyPr/>
                    <a:lstStyle>
                      <a:lvl1pPr marR="0" algn="l" rtl="0">
                        <a:lnSpc>
                          <a:spcPct val="100000"/>
                        </a:lnSpc>
                        <a:spcBef>
                          <a:spcPts val="0"/>
                        </a:spcBef>
                        <a:spcAft>
                          <a:spcPts val="0"/>
                        </a:spcAft>
                        <a:buNone/>
                        <a:defRPr sz="1400" b="0" i="0" u="none" strike="noStrike" cap="none">
                          <a:solidFill>
                            <a:schemeClr val="tx1"/>
                          </a:solidFill>
                          <a:latin typeface="Calibri"/>
                          <a:sym typeface="Arial"/>
                        </a:defRPr>
                      </a:lvl1pPr>
                      <a:lvl2pPr marR="0" algn="l" rtl="0">
                        <a:lnSpc>
                          <a:spcPct val="100000"/>
                        </a:lnSpc>
                        <a:spcBef>
                          <a:spcPts val="0"/>
                        </a:spcBef>
                        <a:spcAft>
                          <a:spcPts val="0"/>
                        </a:spcAft>
                        <a:buNone/>
                        <a:defRPr sz="1400" b="0" i="0" u="none" strike="noStrike" cap="none">
                          <a:solidFill>
                            <a:schemeClr val="tx1"/>
                          </a:solidFill>
                          <a:latin typeface="Calibri"/>
                          <a:sym typeface="Arial"/>
                        </a:defRPr>
                      </a:lvl2pPr>
                      <a:lvl3pPr marR="0" algn="l" rtl="0">
                        <a:lnSpc>
                          <a:spcPct val="100000"/>
                        </a:lnSpc>
                        <a:spcBef>
                          <a:spcPts val="0"/>
                        </a:spcBef>
                        <a:spcAft>
                          <a:spcPts val="0"/>
                        </a:spcAft>
                        <a:buNone/>
                        <a:defRPr sz="1400" b="0" i="0" u="none" strike="noStrike" cap="none">
                          <a:solidFill>
                            <a:schemeClr val="tx1"/>
                          </a:solidFill>
                          <a:latin typeface="Calibri"/>
                          <a:sym typeface="Arial"/>
                        </a:defRPr>
                      </a:lvl3pPr>
                      <a:lvl4pPr marR="0" algn="l" rtl="0">
                        <a:lnSpc>
                          <a:spcPct val="100000"/>
                        </a:lnSpc>
                        <a:spcBef>
                          <a:spcPts val="0"/>
                        </a:spcBef>
                        <a:spcAft>
                          <a:spcPts val="0"/>
                        </a:spcAft>
                        <a:buNone/>
                        <a:defRPr sz="1400" b="0" i="0" u="none" strike="noStrike" cap="none">
                          <a:solidFill>
                            <a:schemeClr val="tx1"/>
                          </a:solidFill>
                          <a:latin typeface="Calibri"/>
                          <a:sym typeface="Arial"/>
                        </a:defRPr>
                      </a:lvl4pPr>
                      <a:lvl5pPr marR="0" algn="l" rtl="0">
                        <a:lnSpc>
                          <a:spcPct val="100000"/>
                        </a:lnSpc>
                        <a:spcBef>
                          <a:spcPts val="0"/>
                        </a:spcBef>
                        <a:spcAft>
                          <a:spcPts val="0"/>
                        </a:spcAft>
                        <a:buNone/>
                        <a:defRPr sz="1400" b="0" i="0" u="none" strike="noStrike" cap="none">
                          <a:solidFill>
                            <a:schemeClr val="tx1"/>
                          </a:solidFill>
                          <a:latin typeface="Calibri"/>
                          <a:sym typeface="Arial"/>
                        </a:defRPr>
                      </a:lvl5pPr>
                      <a:lvl6pPr marR="0" algn="l" rtl="0">
                        <a:lnSpc>
                          <a:spcPct val="100000"/>
                        </a:lnSpc>
                        <a:spcBef>
                          <a:spcPts val="0"/>
                        </a:spcBef>
                        <a:spcAft>
                          <a:spcPts val="0"/>
                        </a:spcAft>
                        <a:buNone/>
                        <a:defRPr sz="1400" b="0" i="0" u="none" strike="noStrike" cap="none">
                          <a:solidFill>
                            <a:schemeClr val="tx1"/>
                          </a:solidFill>
                          <a:latin typeface="Calibri"/>
                          <a:sym typeface="Arial"/>
                        </a:defRPr>
                      </a:lvl6pPr>
                      <a:lvl7pPr marR="0" algn="l" rtl="0">
                        <a:lnSpc>
                          <a:spcPct val="100000"/>
                        </a:lnSpc>
                        <a:spcBef>
                          <a:spcPts val="0"/>
                        </a:spcBef>
                        <a:spcAft>
                          <a:spcPts val="0"/>
                        </a:spcAft>
                        <a:buNone/>
                        <a:defRPr sz="1400" b="0" i="0" u="none" strike="noStrike" cap="none">
                          <a:solidFill>
                            <a:schemeClr val="tx1"/>
                          </a:solidFill>
                          <a:latin typeface="Calibri"/>
                          <a:sym typeface="Arial"/>
                        </a:defRPr>
                      </a:lvl7pPr>
                      <a:lvl8pPr marR="0" algn="l" rtl="0">
                        <a:lnSpc>
                          <a:spcPct val="100000"/>
                        </a:lnSpc>
                        <a:spcBef>
                          <a:spcPts val="0"/>
                        </a:spcBef>
                        <a:spcAft>
                          <a:spcPts val="0"/>
                        </a:spcAft>
                        <a:buNone/>
                        <a:defRPr sz="1400" b="0" i="0" u="none" strike="noStrike" cap="none">
                          <a:solidFill>
                            <a:schemeClr val="tx1"/>
                          </a:solidFill>
                          <a:latin typeface="Calibri"/>
                          <a:sym typeface="Arial"/>
                        </a:defRPr>
                      </a:lvl8pPr>
                      <a:lvl9pPr marR="0" algn="l" rtl="0">
                        <a:lnSpc>
                          <a:spcPct val="100000"/>
                        </a:lnSpc>
                        <a:spcBef>
                          <a:spcPts val="0"/>
                        </a:spcBef>
                        <a:spcAft>
                          <a:spcPts val="0"/>
                        </a:spcAft>
                        <a:buNone/>
                        <a:defRPr sz="1400" b="0" i="0" u="none" strike="noStrike" cap="none">
                          <a:solidFill>
                            <a:schemeClr val="tx1"/>
                          </a:solidFill>
                          <a:latin typeface="Calibri"/>
                          <a:sym typeface="Arial"/>
                        </a:defRPr>
                      </a:lvl9pPr>
                    </a:lstStyle>
                    <a:p>
                      <a:pPr marL="0" marR="0" lvl="0" indent="0" algn="l" defTabSz="1018809" rtl="0" eaLnBrk="1" fontAlgn="auto" latinLnBrk="0" hangingPunct="1">
                        <a:lnSpc>
                          <a:spcPct val="100000"/>
                        </a:lnSpc>
                        <a:spcBef>
                          <a:spcPts val="0"/>
                        </a:spcBef>
                        <a:spcAft>
                          <a:spcPts val="0"/>
                        </a:spcAft>
                        <a:buClrTx/>
                        <a:buSzTx/>
                        <a:buFont typeface="+mj-lt"/>
                        <a:buNone/>
                        <a:tabLst/>
                        <a:defRPr/>
                      </a:pPr>
                      <a:r>
                        <a:rPr kumimoji="0" lang="es-419" sz="1000" b="0" i="0" u="none" strike="noStrike" kern="1200" cap="none" spc="0" normalizeH="0" baseline="0" noProof="0" dirty="0" smtClean="0">
                          <a:ln>
                            <a:noFill/>
                          </a:ln>
                          <a:solidFill>
                            <a:prstClr val="black"/>
                          </a:solidFill>
                          <a:effectLst/>
                          <a:uLnTx/>
                          <a:uFillTx/>
                          <a:latin typeface="Calibri" panose="020F0502020204030204" pitchFamily="34" charset="0"/>
                          <a:ea typeface="Calibri"/>
                          <a:cs typeface="Times New Roman"/>
                        </a:rPr>
                        <a:t>¿Estableces tu opinión claramente? ¿Te mantienes en el tema? </a:t>
                      </a:r>
                      <a:endParaRPr kumimoji="0" lang="es-419" sz="1000" b="1" i="0" u="none" strike="noStrike" kern="1200" cap="none" spc="0" normalizeH="0" baseline="0" noProof="0" dirty="0">
                        <a:ln>
                          <a:noFill/>
                        </a:ln>
                        <a:solidFill>
                          <a:prstClr val="black"/>
                        </a:solidFill>
                        <a:effectLst/>
                        <a:uLnTx/>
                        <a:uFillTx/>
                        <a:latin typeface="Calibri" panose="020F0502020204030204" pitchFamily="34" charset="0"/>
                        <a:ea typeface="Calibri"/>
                        <a:cs typeface="Times New Roman"/>
                      </a:endParaRPr>
                    </a:p>
                  </a:txBody>
                  <a:tcPr marL="97155" marR="97155" marT="47897" marB="47897" anchor="ctr">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EEECE1"/>
                    </a:solidFill>
                  </a:tcPr>
                </a:tc>
              </a:tr>
              <a:tr h="357793">
                <a:tc>
                  <a:txBody>
                    <a:bodyPr/>
                    <a:lstStyle>
                      <a:lvl1pPr marR="0" algn="l" rtl="0">
                        <a:lnSpc>
                          <a:spcPct val="100000"/>
                        </a:lnSpc>
                        <a:spcBef>
                          <a:spcPts val="0"/>
                        </a:spcBef>
                        <a:spcAft>
                          <a:spcPts val="0"/>
                        </a:spcAft>
                        <a:buNone/>
                        <a:defRPr sz="1400" b="0" i="0" u="none" strike="noStrike" cap="none">
                          <a:solidFill>
                            <a:schemeClr val="tx1"/>
                          </a:solidFill>
                          <a:latin typeface="Calibri"/>
                          <a:sym typeface="Arial"/>
                        </a:defRPr>
                      </a:lvl1pPr>
                      <a:lvl2pPr marR="0" algn="l" rtl="0">
                        <a:lnSpc>
                          <a:spcPct val="100000"/>
                        </a:lnSpc>
                        <a:spcBef>
                          <a:spcPts val="0"/>
                        </a:spcBef>
                        <a:spcAft>
                          <a:spcPts val="0"/>
                        </a:spcAft>
                        <a:buNone/>
                        <a:defRPr sz="1400" b="0" i="0" u="none" strike="noStrike" cap="none">
                          <a:solidFill>
                            <a:schemeClr val="tx1"/>
                          </a:solidFill>
                          <a:latin typeface="Calibri"/>
                          <a:sym typeface="Arial"/>
                        </a:defRPr>
                      </a:lvl2pPr>
                      <a:lvl3pPr marR="0" algn="l" rtl="0">
                        <a:lnSpc>
                          <a:spcPct val="100000"/>
                        </a:lnSpc>
                        <a:spcBef>
                          <a:spcPts val="0"/>
                        </a:spcBef>
                        <a:spcAft>
                          <a:spcPts val="0"/>
                        </a:spcAft>
                        <a:buNone/>
                        <a:defRPr sz="1400" b="0" i="0" u="none" strike="noStrike" cap="none">
                          <a:solidFill>
                            <a:schemeClr val="tx1"/>
                          </a:solidFill>
                          <a:latin typeface="Calibri"/>
                          <a:sym typeface="Arial"/>
                        </a:defRPr>
                      </a:lvl3pPr>
                      <a:lvl4pPr marR="0" algn="l" rtl="0">
                        <a:lnSpc>
                          <a:spcPct val="100000"/>
                        </a:lnSpc>
                        <a:spcBef>
                          <a:spcPts val="0"/>
                        </a:spcBef>
                        <a:spcAft>
                          <a:spcPts val="0"/>
                        </a:spcAft>
                        <a:buNone/>
                        <a:defRPr sz="1400" b="0" i="0" u="none" strike="noStrike" cap="none">
                          <a:solidFill>
                            <a:schemeClr val="tx1"/>
                          </a:solidFill>
                          <a:latin typeface="Calibri"/>
                          <a:sym typeface="Arial"/>
                        </a:defRPr>
                      </a:lvl4pPr>
                      <a:lvl5pPr marR="0" algn="l" rtl="0">
                        <a:lnSpc>
                          <a:spcPct val="100000"/>
                        </a:lnSpc>
                        <a:spcBef>
                          <a:spcPts val="0"/>
                        </a:spcBef>
                        <a:spcAft>
                          <a:spcPts val="0"/>
                        </a:spcAft>
                        <a:buNone/>
                        <a:defRPr sz="1400" b="0" i="0" u="none" strike="noStrike" cap="none">
                          <a:solidFill>
                            <a:schemeClr val="tx1"/>
                          </a:solidFill>
                          <a:latin typeface="Calibri"/>
                          <a:sym typeface="Arial"/>
                        </a:defRPr>
                      </a:lvl5pPr>
                      <a:lvl6pPr marR="0" algn="l" rtl="0">
                        <a:lnSpc>
                          <a:spcPct val="100000"/>
                        </a:lnSpc>
                        <a:spcBef>
                          <a:spcPts val="0"/>
                        </a:spcBef>
                        <a:spcAft>
                          <a:spcPts val="0"/>
                        </a:spcAft>
                        <a:buNone/>
                        <a:defRPr sz="1400" b="0" i="0" u="none" strike="noStrike" cap="none">
                          <a:solidFill>
                            <a:schemeClr val="tx1"/>
                          </a:solidFill>
                          <a:latin typeface="Calibri"/>
                          <a:sym typeface="Arial"/>
                        </a:defRPr>
                      </a:lvl6pPr>
                      <a:lvl7pPr marR="0" algn="l" rtl="0">
                        <a:lnSpc>
                          <a:spcPct val="100000"/>
                        </a:lnSpc>
                        <a:spcBef>
                          <a:spcPts val="0"/>
                        </a:spcBef>
                        <a:spcAft>
                          <a:spcPts val="0"/>
                        </a:spcAft>
                        <a:buNone/>
                        <a:defRPr sz="1400" b="0" i="0" u="none" strike="noStrike" cap="none">
                          <a:solidFill>
                            <a:schemeClr val="tx1"/>
                          </a:solidFill>
                          <a:latin typeface="Calibri"/>
                          <a:sym typeface="Arial"/>
                        </a:defRPr>
                      </a:lvl7pPr>
                      <a:lvl8pPr marR="0" algn="l" rtl="0">
                        <a:lnSpc>
                          <a:spcPct val="100000"/>
                        </a:lnSpc>
                        <a:spcBef>
                          <a:spcPts val="0"/>
                        </a:spcBef>
                        <a:spcAft>
                          <a:spcPts val="0"/>
                        </a:spcAft>
                        <a:buNone/>
                        <a:defRPr sz="1400" b="0" i="0" u="none" strike="noStrike" cap="none">
                          <a:solidFill>
                            <a:schemeClr val="tx1"/>
                          </a:solidFill>
                          <a:latin typeface="Calibri"/>
                          <a:sym typeface="Arial"/>
                        </a:defRPr>
                      </a:lvl8pPr>
                      <a:lvl9pPr marR="0" algn="l" rtl="0">
                        <a:lnSpc>
                          <a:spcPct val="100000"/>
                        </a:lnSpc>
                        <a:spcBef>
                          <a:spcPts val="0"/>
                        </a:spcBef>
                        <a:spcAft>
                          <a:spcPts val="0"/>
                        </a:spcAft>
                        <a:buNone/>
                        <a:defRPr sz="1400" b="0" i="0" u="none" strike="noStrike" cap="none">
                          <a:solidFill>
                            <a:schemeClr val="tx1"/>
                          </a:solidFill>
                          <a:latin typeface="Calibri"/>
                          <a:sym typeface="Arial"/>
                        </a:defRPr>
                      </a:lvl9pPr>
                    </a:lstStyle>
                    <a:p>
                      <a:pPr algn="r"/>
                      <a:r>
                        <a:rPr lang="es-EC" sz="1000" b="1" i="1" noProof="0" dirty="0" smtClean="0">
                          <a:solidFill>
                            <a:schemeClr val="tx1"/>
                          </a:solidFill>
                        </a:rPr>
                        <a:t>Organización</a:t>
                      </a:r>
                      <a:endParaRPr lang="es-EC" sz="1000" b="1" i="1" noProof="0" dirty="0">
                        <a:solidFill>
                          <a:schemeClr val="tx1"/>
                        </a:solidFill>
                      </a:endParaRPr>
                    </a:p>
                  </a:txBody>
                  <a:tcPr marL="97155" marR="97155" marT="47897" marB="47897" anchor="ctr">
                    <a:lnL w="12700" cmpd="sng">
                      <a:solidFill>
                        <a:sysClr val="windowText" lastClr="000000"/>
                      </a:solidFill>
                    </a:lnL>
                    <a:lnR w="12700" cmpd="sng">
                      <a:solidFill>
                        <a:sysClr val="windowText" lastClr="000000"/>
                      </a:solidFill>
                    </a:lnR>
                    <a:lnT w="12700" cap="flat" cmpd="sng" algn="ctr">
                      <a:no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rgbClr val="EEECE1"/>
                    </a:solidFill>
                  </a:tcPr>
                </a:tc>
                <a:tc>
                  <a:txBody>
                    <a:bodyPr/>
                    <a:lstStyle>
                      <a:lvl1pPr marR="0" algn="l" rtl="0">
                        <a:lnSpc>
                          <a:spcPct val="100000"/>
                        </a:lnSpc>
                        <a:spcBef>
                          <a:spcPts val="0"/>
                        </a:spcBef>
                        <a:spcAft>
                          <a:spcPts val="0"/>
                        </a:spcAft>
                        <a:buNone/>
                        <a:defRPr sz="1400" b="0" i="0" u="none" strike="noStrike" cap="none">
                          <a:solidFill>
                            <a:schemeClr val="tx1"/>
                          </a:solidFill>
                          <a:latin typeface="Calibri"/>
                          <a:sym typeface="Arial"/>
                        </a:defRPr>
                      </a:lvl1pPr>
                      <a:lvl2pPr marR="0" algn="l" rtl="0">
                        <a:lnSpc>
                          <a:spcPct val="100000"/>
                        </a:lnSpc>
                        <a:spcBef>
                          <a:spcPts val="0"/>
                        </a:spcBef>
                        <a:spcAft>
                          <a:spcPts val="0"/>
                        </a:spcAft>
                        <a:buNone/>
                        <a:defRPr sz="1400" b="0" i="0" u="none" strike="noStrike" cap="none">
                          <a:solidFill>
                            <a:schemeClr val="tx1"/>
                          </a:solidFill>
                          <a:latin typeface="Calibri"/>
                          <a:sym typeface="Arial"/>
                        </a:defRPr>
                      </a:lvl2pPr>
                      <a:lvl3pPr marR="0" algn="l" rtl="0">
                        <a:lnSpc>
                          <a:spcPct val="100000"/>
                        </a:lnSpc>
                        <a:spcBef>
                          <a:spcPts val="0"/>
                        </a:spcBef>
                        <a:spcAft>
                          <a:spcPts val="0"/>
                        </a:spcAft>
                        <a:buNone/>
                        <a:defRPr sz="1400" b="0" i="0" u="none" strike="noStrike" cap="none">
                          <a:solidFill>
                            <a:schemeClr val="tx1"/>
                          </a:solidFill>
                          <a:latin typeface="Calibri"/>
                          <a:sym typeface="Arial"/>
                        </a:defRPr>
                      </a:lvl3pPr>
                      <a:lvl4pPr marR="0" algn="l" rtl="0">
                        <a:lnSpc>
                          <a:spcPct val="100000"/>
                        </a:lnSpc>
                        <a:spcBef>
                          <a:spcPts val="0"/>
                        </a:spcBef>
                        <a:spcAft>
                          <a:spcPts val="0"/>
                        </a:spcAft>
                        <a:buNone/>
                        <a:defRPr sz="1400" b="0" i="0" u="none" strike="noStrike" cap="none">
                          <a:solidFill>
                            <a:schemeClr val="tx1"/>
                          </a:solidFill>
                          <a:latin typeface="Calibri"/>
                          <a:sym typeface="Arial"/>
                        </a:defRPr>
                      </a:lvl4pPr>
                      <a:lvl5pPr marR="0" algn="l" rtl="0">
                        <a:lnSpc>
                          <a:spcPct val="100000"/>
                        </a:lnSpc>
                        <a:spcBef>
                          <a:spcPts val="0"/>
                        </a:spcBef>
                        <a:spcAft>
                          <a:spcPts val="0"/>
                        </a:spcAft>
                        <a:buNone/>
                        <a:defRPr sz="1400" b="0" i="0" u="none" strike="noStrike" cap="none">
                          <a:solidFill>
                            <a:schemeClr val="tx1"/>
                          </a:solidFill>
                          <a:latin typeface="Calibri"/>
                          <a:sym typeface="Arial"/>
                        </a:defRPr>
                      </a:lvl5pPr>
                      <a:lvl6pPr marR="0" algn="l" rtl="0">
                        <a:lnSpc>
                          <a:spcPct val="100000"/>
                        </a:lnSpc>
                        <a:spcBef>
                          <a:spcPts val="0"/>
                        </a:spcBef>
                        <a:spcAft>
                          <a:spcPts val="0"/>
                        </a:spcAft>
                        <a:buNone/>
                        <a:defRPr sz="1400" b="0" i="0" u="none" strike="noStrike" cap="none">
                          <a:solidFill>
                            <a:schemeClr val="tx1"/>
                          </a:solidFill>
                          <a:latin typeface="Calibri"/>
                          <a:sym typeface="Arial"/>
                        </a:defRPr>
                      </a:lvl6pPr>
                      <a:lvl7pPr marR="0" algn="l" rtl="0">
                        <a:lnSpc>
                          <a:spcPct val="100000"/>
                        </a:lnSpc>
                        <a:spcBef>
                          <a:spcPts val="0"/>
                        </a:spcBef>
                        <a:spcAft>
                          <a:spcPts val="0"/>
                        </a:spcAft>
                        <a:buNone/>
                        <a:defRPr sz="1400" b="0" i="0" u="none" strike="noStrike" cap="none">
                          <a:solidFill>
                            <a:schemeClr val="tx1"/>
                          </a:solidFill>
                          <a:latin typeface="Calibri"/>
                          <a:sym typeface="Arial"/>
                        </a:defRPr>
                      </a:lvl7pPr>
                      <a:lvl8pPr marR="0" algn="l" rtl="0">
                        <a:lnSpc>
                          <a:spcPct val="100000"/>
                        </a:lnSpc>
                        <a:spcBef>
                          <a:spcPts val="0"/>
                        </a:spcBef>
                        <a:spcAft>
                          <a:spcPts val="0"/>
                        </a:spcAft>
                        <a:buNone/>
                        <a:defRPr sz="1400" b="0" i="0" u="none" strike="noStrike" cap="none">
                          <a:solidFill>
                            <a:schemeClr val="tx1"/>
                          </a:solidFill>
                          <a:latin typeface="Calibri"/>
                          <a:sym typeface="Arial"/>
                        </a:defRPr>
                      </a:lvl8pPr>
                      <a:lvl9pPr marR="0" algn="l" rtl="0">
                        <a:lnSpc>
                          <a:spcPct val="100000"/>
                        </a:lnSpc>
                        <a:spcBef>
                          <a:spcPts val="0"/>
                        </a:spcBef>
                        <a:spcAft>
                          <a:spcPts val="0"/>
                        </a:spcAft>
                        <a:buNone/>
                        <a:defRPr sz="1400" b="0" i="0" u="none" strike="noStrike" cap="none">
                          <a:solidFill>
                            <a:schemeClr val="tx1"/>
                          </a:solidFill>
                          <a:latin typeface="Calibri"/>
                          <a:sym typeface="Arial"/>
                        </a:defRPr>
                      </a:lvl9pPr>
                    </a:lstStyle>
                    <a:p>
                      <a:pPr marL="0" lvl="0" indent="0" defTabSz="1018809">
                        <a:buFont typeface="+mj-lt"/>
                        <a:buNone/>
                        <a:defRPr/>
                      </a:pPr>
                      <a:r>
                        <a:rPr lang="es-419" sz="1000" noProof="0" dirty="0" smtClean="0">
                          <a:solidFill>
                            <a:prstClr val="black"/>
                          </a:solidFill>
                          <a:latin typeface="Calibri" panose="020F0502020204030204" pitchFamily="34" charset="0"/>
                          <a:ea typeface="Calibri"/>
                          <a:cs typeface="Times New Roman"/>
                        </a:rPr>
                        <a:t>¿Fluyen lógicamente tus ideas desde la introducción hasta la conclusión?  ¿Utilizas transiciones efectivas? </a:t>
                      </a:r>
                      <a:endParaRPr lang="es-419" sz="1000" noProof="0" dirty="0">
                        <a:solidFill>
                          <a:prstClr val="black"/>
                        </a:solidFill>
                        <a:latin typeface="Calibri" panose="020F0502020204030204" pitchFamily="34" charset="0"/>
                        <a:ea typeface="Calibri"/>
                        <a:cs typeface="Times New Roman"/>
                      </a:endParaRPr>
                    </a:p>
                  </a:txBody>
                  <a:tcPr marL="97155" marR="97155" marT="47897" marB="47897" anchor="ctr">
                    <a:lnL w="12700" cmpd="sng">
                      <a:solidFill>
                        <a:sysClr val="windowText" lastClr="000000"/>
                      </a:solidFill>
                    </a:lnL>
                    <a:lnR w="12700" cmpd="sng">
                      <a:solidFill>
                        <a:sysClr val="windowText" lastClr="000000"/>
                      </a:solidFill>
                    </a:lnR>
                    <a:lnT w="12700" cap="flat" cmpd="sng" algn="ctr">
                      <a:solidFill>
                        <a:sysClr val="window" lastClr="FFFFFF">
                          <a:lumMod val="50000"/>
                        </a:sysClr>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rgbClr val="EEECE1"/>
                    </a:solidFill>
                  </a:tcPr>
                </a:tc>
              </a:tr>
              <a:tr h="357793">
                <a:tc>
                  <a:txBody>
                    <a:bodyPr/>
                    <a:lstStyle>
                      <a:lvl1pPr marR="0" algn="l" rtl="0">
                        <a:lnSpc>
                          <a:spcPct val="100000"/>
                        </a:lnSpc>
                        <a:spcBef>
                          <a:spcPts val="0"/>
                        </a:spcBef>
                        <a:spcAft>
                          <a:spcPts val="0"/>
                        </a:spcAft>
                        <a:buNone/>
                        <a:defRPr sz="1400" b="0" i="0" u="none" strike="noStrike" cap="none">
                          <a:solidFill>
                            <a:schemeClr val="tx1"/>
                          </a:solidFill>
                          <a:latin typeface="Calibri"/>
                          <a:sym typeface="Arial"/>
                        </a:defRPr>
                      </a:lvl1pPr>
                      <a:lvl2pPr marR="0" algn="l" rtl="0">
                        <a:lnSpc>
                          <a:spcPct val="100000"/>
                        </a:lnSpc>
                        <a:spcBef>
                          <a:spcPts val="0"/>
                        </a:spcBef>
                        <a:spcAft>
                          <a:spcPts val="0"/>
                        </a:spcAft>
                        <a:buNone/>
                        <a:defRPr sz="1400" b="0" i="0" u="none" strike="noStrike" cap="none">
                          <a:solidFill>
                            <a:schemeClr val="tx1"/>
                          </a:solidFill>
                          <a:latin typeface="Calibri"/>
                          <a:sym typeface="Arial"/>
                        </a:defRPr>
                      </a:lvl2pPr>
                      <a:lvl3pPr marR="0" algn="l" rtl="0">
                        <a:lnSpc>
                          <a:spcPct val="100000"/>
                        </a:lnSpc>
                        <a:spcBef>
                          <a:spcPts val="0"/>
                        </a:spcBef>
                        <a:spcAft>
                          <a:spcPts val="0"/>
                        </a:spcAft>
                        <a:buNone/>
                        <a:defRPr sz="1400" b="0" i="0" u="none" strike="noStrike" cap="none">
                          <a:solidFill>
                            <a:schemeClr val="tx1"/>
                          </a:solidFill>
                          <a:latin typeface="Calibri"/>
                          <a:sym typeface="Arial"/>
                        </a:defRPr>
                      </a:lvl3pPr>
                      <a:lvl4pPr marR="0" algn="l" rtl="0">
                        <a:lnSpc>
                          <a:spcPct val="100000"/>
                        </a:lnSpc>
                        <a:spcBef>
                          <a:spcPts val="0"/>
                        </a:spcBef>
                        <a:spcAft>
                          <a:spcPts val="0"/>
                        </a:spcAft>
                        <a:buNone/>
                        <a:defRPr sz="1400" b="0" i="0" u="none" strike="noStrike" cap="none">
                          <a:solidFill>
                            <a:schemeClr val="tx1"/>
                          </a:solidFill>
                          <a:latin typeface="Calibri"/>
                          <a:sym typeface="Arial"/>
                        </a:defRPr>
                      </a:lvl4pPr>
                      <a:lvl5pPr marR="0" algn="l" rtl="0">
                        <a:lnSpc>
                          <a:spcPct val="100000"/>
                        </a:lnSpc>
                        <a:spcBef>
                          <a:spcPts val="0"/>
                        </a:spcBef>
                        <a:spcAft>
                          <a:spcPts val="0"/>
                        </a:spcAft>
                        <a:buNone/>
                        <a:defRPr sz="1400" b="0" i="0" u="none" strike="noStrike" cap="none">
                          <a:solidFill>
                            <a:schemeClr val="tx1"/>
                          </a:solidFill>
                          <a:latin typeface="Calibri"/>
                          <a:sym typeface="Arial"/>
                        </a:defRPr>
                      </a:lvl5pPr>
                      <a:lvl6pPr marR="0" algn="l" rtl="0">
                        <a:lnSpc>
                          <a:spcPct val="100000"/>
                        </a:lnSpc>
                        <a:spcBef>
                          <a:spcPts val="0"/>
                        </a:spcBef>
                        <a:spcAft>
                          <a:spcPts val="0"/>
                        </a:spcAft>
                        <a:buNone/>
                        <a:defRPr sz="1400" b="0" i="0" u="none" strike="noStrike" cap="none">
                          <a:solidFill>
                            <a:schemeClr val="tx1"/>
                          </a:solidFill>
                          <a:latin typeface="Calibri"/>
                          <a:sym typeface="Arial"/>
                        </a:defRPr>
                      </a:lvl6pPr>
                      <a:lvl7pPr marR="0" algn="l" rtl="0">
                        <a:lnSpc>
                          <a:spcPct val="100000"/>
                        </a:lnSpc>
                        <a:spcBef>
                          <a:spcPts val="0"/>
                        </a:spcBef>
                        <a:spcAft>
                          <a:spcPts val="0"/>
                        </a:spcAft>
                        <a:buNone/>
                        <a:defRPr sz="1400" b="0" i="0" u="none" strike="noStrike" cap="none">
                          <a:solidFill>
                            <a:schemeClr val="tx1"/>
                          </a:solidFill>
                          <a:latin typeface="Calibri"/>
                          <a:sym typeface="Arial"/>
                        </a:defRPr>
                      </a:lvl7pPr>
                      <a:lvl8pPr marR="0" algn="l" rtl="0">
                        <a:lnSpc>
                          <a:spcPct val="100000"/>
                        </a:lnSpc>
                        <a:spcBef>
                          <a:spcPts val="0"/>
                        </a:spcBef>
                        <a:spcAft>
                          <a:spcPts val="0"/>
                        </a:spcAft>
                        <a:buNone/>
                        <a:defRPr sz="1400" b="0" i="0" u="none" strike="noStrike" cap="none">
                          <a:solidFill>
                            <a:schemeClr val="tx1"/>
                          </a:solidFill>
                          <a:latin typeface="Calibri"/>
                          <a:sym typeface="Arial"/>
                        </a:defRPr>
                      </a:lvl8pPr>
                      <a:lvl9pPr marR="0" algn="l" rtl="0">
                        <a:lnSpc>
                          <a:spcPct val="100000"/>
                        </a:lnSpc>
                        <a:spcBef>
                          <a:spcPts val="0"/>
                        </a:spcBef>
                        <a:spcAft>
                          <a:spcPts val="0"/>
                        </a:spcAft>
                        <a:buNone/>
                        <a:defRPr sz="1400" b="0" i="0" u="none" strike="noStrike" cap="none">
                          <a:solidFill>
                            <a:schemeClr val="tx1"/>
                          </a:solidFill>
                          <a:latin typeface="Calibri"/>
                          <a:sym typeface="Arial"/>
                        </a:defRPr>
                      </a:lvl9pPr>
                    </a:lstStyle>
                    <a:p>
                      <a:pPr algn="r"/>
                      <a:r>
                        <a:rPr lang="es-EC" sz="1000" b="1" i="1" noProof="0" dirty="0" smtClean="0">
                          <a:solidFill>
                            <a:schemeClr val="tx1"/>
                          </a:solidFill>
                        </a:rPr>
                        <a:t>Elaboración:</a:t>
                      </a:r>
                    </a:p>
                    <a:p>
                      <a:pPr algn="r"/>
                      <a:r>
                        <a:rPr lang="es-EC" sz="1000" b="1" i="1" noProof="0" dirty="0" smtClean="0">
                          <a:solidFill>
                            <a:schemeClr val="tx1"/>
                          </a:solidFill>
                        </a:rPr>
                        <a:t>de</a:t>
                      </a:r>
                      <a:r>
                        <a:rPr lang="es-EC" sz="1000" b="1" i="1" baseline="0" noProof="0" dirty="0" smtClean="0">
                          <a:solidFill>
                            <a:schemeClr val="tx1"/>
                          </a:solidFill>
                        </a:rPr>
                        <a:t> la</a:t>
                      </a:r>
                      <a:r>
                        <a:rPr lang="es-EC" sz="1000" b="1" i="1" noProof="0" dirty="0" smtClean="0">
                          <a:solidFill>
                            <a:schemeClr val="tx1"/>
                          </a:solidFill>
                        </a:rPr>
                        <a:t> evidencia</a:t>
                      </a:r>
                    </a:p>
                  </a:txBody>
                  <a:tcPr marL="97155" marR="97155" marT="47897" marB="47897" anchor="ctr">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R="0" algn="l" rtl="0">
                        <a:lnSpc>
                          <a:spcPct val="100000"/>
                        </a:lnSpc>
                        <a:spcBef>
                          <a:spcPts val="0"/>
                        </a:spcBef>
                        <a:spcAft>
                          <a:spcPts val="0"/>
                        </a:spcAft>
                        <a:buNone/>
                        <a:defRPr sz="1400" b="0" i="0" u="none" strike="noStrike" cap="none">
                          <a:solidFill>
                            <a:schemeClr val="tx1"/>
                          </a:solidFill>
                          <a:latin typeface="Calibri"/>
                          <a:sym typeface="Arial"/>
                        </a:defRPr>
                      </a:lvl1pPr>
                      <a:lvl2pPr marR="0" algn="l" rtl="0">
                        <a:lnSpc>
                          <a:spcPct val="100000"/>
                        </a:lnSpc>
                        <a:spcBef>
                          <a:spcPts val="0"/>
                        </a:spcBef>
                        <a:spcAft>
                          <a:spcPts val="0"/>
                        </a:spcAft>
                        <a:buNone/>
                        <a:defRPr sz="1400" b="0" i="0" u="none" strike="noStrike" cap="none">
                          <a:solidFill>
                            <a:schemeClr val="tx1"/>
                          </a:solidFill>
                          <a:latin typeface="Calibri"/>
                          <a:sym typeface="Arial"/>
                        </a:defRPr>
                      </a:lvl2pPr>
                      <a:lvl3pPr marR="0" algn="l" rtl="0">
                        <a:lnSpc>
                          <a:spcPct val="100000"/>
                        </a:lnSpc>
                        <a:spcBef>
                          <a:spcPts val="0"/>
                        </a:spcBef>
                        <a:spcAft>
                          <a:spcPts val="0"/>
                        </a:spcAft>
                        <a:buNone/>
                        <a:defRPr sz="1400" b="0" i="0" u="none" strike="noStrike" cap="none">
                          <a:solidFill>
                            <a:schemeClr val="tx1"/>
                          </a:solidFill>
                          <a:latin typeface="Calibri"/>
                          <a:sym typeface="Arial"/>
                        </a:defRPr>
                      </a:lvl3pPr>
                      <a:lvl4pPr marR="0" algn="l" rtl="0">
                        <a:lnSpc>
                          <a:spcPct val="100000"/>
                        </a:lnSpc>
                        <a:spcBef>
                          <a:spcPts val="0"/>
                        </a:spcBef>
                        <a:spcAft>
                          <a:spcPts val="0"/>
                        </a:spcAft>
                        <a:buNone/>
                        <a:defRPr sz="1400" b="0" i="0" u="none" strike="noStrike" cap="none">
                          <a:solidFill>
                            <a:schemeClr val="tx1"/>
                          </a:solidFill>
                          <a:latin typeface="Calibri"/>
                          <a:sym typeface="Arial"/>
                        </a:defRPr>
                      </a:lvl4pPr>
                      <a:lvl5pPr marR="0" algn="l" rtl="0">
                        <a:lnSpc>
                          <a:spcPct val="100000"/>
                        </a:lnSpc>
                        <a:spcBef>
                          <a:spcPts val="0"/>
                        </a:spcBef>
                        <a:spcAft>
                          <a:spcPts val="0"/>
                        </a:spcAft>
                        <a:buNone/>
                        <a:defRPr sz="1400" b="0" i="0" u="none" strike="noStrike" cap="none">
                          <a:solidFill>
                            <a:schemeClr val="tx1"/>
                          </a:solidFill>
                          <a:latin typeface="Calibri"/>
                          <a:sym typeface="Arial"/>
                        </a:defRPr>
                      </a:lvl5pPr>
                      <a:lvl6pPr marR="0" algn="l" rtl="0">
                        <a:lnSpc>
                          <a:spcPct val="100000"/>
                        </a:lnSpc>
                        <a:spcBef>
                          <a:spcPts val="0"/>
                        </a:spcBef>
                        <a:spcAft>
                          <a:spcPts val="0"/>
                        </a:spcAft>
                        <a:buNone/>
                        <a:defRPr sz="1400" b="0" i="0" u="none" strike="noStrike" cap="none">
                          <a:solidFill>
                            <a:schemeClr val="tx1"/>
                          </a:solidFill>
                          <a:latin typeface="Calibri"/>
                          <a:sym typeface="Arial"/>
                        </a:defRPr>
                      </a:lvl6pPr>
                      <a:lvl7pPr marR="0" algn="l" rtl="0">
                        <a:lnSpc>
                          <a:spcPct val="100000"/>
                        </a:lnSpc>
                        <a:spcBef>
                          <a:spcPts val="0"/>
                        </a:spcBef>
                        <a:spcAft>
                          <a:spcPts val="0"/>
                        </a:spcAft>
                        <a:buNone/>
                        <a:defRPr sz="1400" b="0" i="0" u="none" strike="noStrike" cap="none">
                          <a:solidFill>
                            <a:schemeClr val="tx1"/>
                          </a:solidFill>
                          <a:latin typeface="Calibri"/>
                          <a:sym typeface="Arial"/>
                        </a:defRPr>
                      </a:lvl7pPr>
                      <a:lvl8pPr marR="0" algn="l" rtl="0">
                        <a:lnSpc>
                          <a:spcPct val="100000"/>
                        </a:lnSpc>
                        <a:spcBef>
                          <a:spcPts val="0"/>
                        </a:spcBef>
                        <a:spcAft>
                          <a:spcPts val="0"/>
                        </a:spcAft>
                        <a:buNone/>
                        <a:defRPr sz="1400" b="0" i="0" u="none" strike="noStrike" cap="none">
                          <a:solidFill>
                            <a:schemeClr val="tx1"/>
                          </a:solidFill>
                          <a:latin typeface="Calibri"/>
                          <a:sym typeface="Arial"/>
                        </a:defRPr>
                      </a:lvl8pPr>
                      <a:lvl9pPr marR="0" algn="l" rtl="0">
                        <a:lnSpc>
                          <a:spcPct val="100000"/>
                        </a:lnSpc>
                        <a:spcBef>
                          <a:spcPts val="0"/>
                        </a:spcBef>
                        <a:spcAft>
                          <a:spcPts val="0"/>
                        </a:spcAft>
                        <a:buNone/>
                        <a:defRPr sz="1400" b="0" i="0" u="none" strike="noStrike" cap="none">
                          <a:solidFill>
                            <a:schemeClr val="tx1"/>
                          </a:solidFill>
                          <a:latin typeface="Calibri"/>
                          <a:sym typeface="Arial"/>
                        </a:defRPr>
                      </a:lvl9pPr>
                    </a:lstStyle>
                    <a:p>
                      <a:pPr marL="0" lvl="0" indent="0" defTabSz="1018809">
                        <a:buFont typeface="+mj-lt"/>
                        <a:buNone/>
                        <a:defRPr/>
                      </a:pPr>
                      <a:r>
                        <a:rPr lang="es-419" sz="1000" noProof="0" dirty="0" smtClean="0">
                          <a:solidFill>
                            <a:prstClr val="black"/>
                          </a:solidFill>
                          <a:latin typeface="Calibri" panose="020F0502020204030204" pitchFamily="34" charset="0"/>
                          <a:ea typeface="Calibri"/>
                          <a:cs typeface="Times New Roman"/>
                        </a:rPr>
                        <a:t>¿Proporcionas evidencia tomadas de</a:t>
                      </a:r>
                      <a:r>
                        <a:rPr lang="es-419" sz="1000" baseline="0" noProof="0" dirty="0" smtClean="0">
                          <a:solidFill>
                            <a:prstClr val="black"/>
                          </a:solidFill>
                          <a:latin typeface="Calibri" panose="020F0502020204030204" pitchFamily="34" charset="0"/>
                          <a:ea typeface="Calibri"/>
                          <a:cs typeface="Times New Roman"/>
                        </a:rPr>
                        <a:t> las fuentes para tus opiniones y elaboras con información específica?  </a:t>
                      </a:r>
                      <a:endParaRPr lang="es-419" sz="1000" noProof="0" dirty="0">
                        <a:solidFill>
                          <a:prstClr val="black"/>
                        </a:solidFill>
                        <a:latin typeface="Calibri" panose="020F0502020204030204" pitchFamily="34" charset="0"/>
                        <a:ea typeface="Calibri"/>
                        <a:cs typeface="Times New Roman"/>
                      </a:endParaRPr>
                    </a:p>
                  </a:txBody>
                  <a:tcPr marL="97155" marR="97155" marT="47897" marB="47897" anchor="ctr">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r>
              <a:tr h="493910">
                <a:tc>
                  <a:txBody>
                    <a:bodyPr/>
                    <a:lstStyle>
                      <a:lvl1pPr marR="0" algn="l" rtl="0">
                        <a:lnSpc>
                          <a:spcPct val="100000"/>
                        </a:lnSpc>
                        <a:spcBef>
                          <a:spcPts val="0"/>
                        </a:spcBef>
                        <a:spcAft>
                          <a:spcPts val="0"/>
                        </a:spcAft>
                        <a:buNone/>
                        <a:defRPr sz="1400" b="0" i="0" u="none" strike="noStrike" cap="none">
                          <a:solidFill>
                            <a:schemeClr val="tx1"/>
                          </a:solidFill>
                          <a:latin typeface="Calibri"/>
                          <a:sym typeface="Arial"/>
                        </a:defRPr>
                      </a:lvl1pPr>
                      <a:lvl2pPr marR="0" algn="l" rtl="0">
                        <a:lnSpc>
                          <a:spcPct val="100000"/>
                        </a:lnSpc>
                        <a:spcBef>
                          <a:spcPts val="0"/>
                        </a:spcBef>
                        <a:spcAft>
                          <a:spcPts val="0"/>
                        </a:spcAft>
                        <a:buNone/>
                        <a:defRPr sz="1400" b="0" i="0" u="none" strike="noStrike" cap="none">
                          <a:solidFill>
                            <a:schemeClr val="tx1"/>
                          </a:solidFill>
                          <a:latin typeface="Calibri"/>
                          <a:sym typeface="Arial"/>
                        </a:defRPr>
                      </a:lvl2pPr>
                      <a:lvl3pPr marR="0" algn="l" rtl="0">
                        <a:lnSpc>
                          <a:spcPct val="100000"/>
                        </a:lnSpc>
                        <a:spcBef>
                          <a:spcPts val="0"/>
                        </a:spcBef>
                        <a:spcAft>
                          <a:spcPts val="0"/>
                        </a:spcAft>
                        <a:buNone/>
                        <a:defRPr sz="1400" b="0" i="0" u="none" strike="noStrike" cap="none">
                          <a:solidFill>
                            <a:schemeClr val="tx1"/>
                          </a:solidFill>
                          <a:latin typeface="Calibri"/>
                          <a:sym typeface="Arial"/>
                        </a:defRPr>
                      </a:lvl3pPr>
                      <a:lvl4pPr marR="0" algn="l" rtl="0">
                        <a:lnSpc>
                          <a:spcPct val="100000"/>
                        </a:lnSpc>
                        <a:spcBef>
                          <a:spcPts val="0"/>
                        </a:spcBef>
                        <a:spcAft>
                          <a:spcPts val="0"/>
                        </a:spcAft>
                        <a:buNone/>
                        <a:defRPr sz="1400" b="0" i="0" u="none" strike="noStrike" cap="none">
                          <a:solidFill>
                            <a:schemeClr val="tx1"/>
                          </a:solidFill>
                          <a:latin typeface="Calibri"/>
                          <a:sym typeface="Arial"/>
                        </a:defRPr>
                      </a:lvl4pPr>
                      <a:lvl5pPr marR="0" algn="l" rtl="0">
                        <a:lnSpc>
                          <a:spcPct val="100000"/>
                        </a:lnSpc>
                        <a:spcBef>
                          <a:spcPts val="0"/>
                        </a:spcBef>
                        <a:spcAft>
                          <a:spcPts val="0"/>
                        </a:spcAft>
                        <a:buNone/>
                        <a:defRPr sz="1400" b="0" i="0" u="none" strike="noStrike" cap="none">
                          <a:solidFill>
                            <a:schemeClr val="tx1"/>
                          </a:solidFill>
                          <a:latin typeface="Calibri"/>
                          <a:sym typeface="Arial"/>
                        </a:defRPr>
                      </a:lvl5pPr>
                      <a:lvl6pPr marR="0" algn="l" rtl="0">
                        <a:lnSpc>
                          <a:spcPct val="100000"/>
                        </a:lnSpc>
                        <a:spcBef>
                          <a:spcPts val="0"/>
                        </a:spcBef>
                        <a:spcAft>
                          <a:spcPts val="0"/>
                        </a:spcAft>
                        <a:buNone/>
                        <a:defRPr sz="1400" b="0" i="0" u="none" strike="noStrike" cap="none">
                          <a:solidFill>
                            <a:schemeClr val="tx1"/>
                          </a:solidFill>
                          <a:latin typeface="Calibri"/>
                          <a:sym typeface="Arial"/>
                        </a:defRPr>
                      </a:lvl6pPr>
                      <a:lvl7pPr marR="0" algn="l" rtl="0">
                        <a:lnSpc>
                          <a:spcPct val="100000"/>
                        </a:lnSpc>
                        <a:spcBef>
                          <a:spcPts val="0"/>
                        </a:spcBef>
                        <a:spcAft>
                          <a:spcPts val="0"/>
                        </a:spcAft>
                        <a:buNone/>
                        <a:defRPr sz="1400" b="0" i="0" u="none" strike="noStrike" cap="none">
                          <a:solidFill>
                            <a:schemeClr val="tx1"/>
                          </a:solidFill>
                          <a:latin typeface="Calibri"/>
                          <a:sym typeface="Arial"/>
                        </a:defRPr>
                      </a:lvl7pPr>
                      <a:lvl8pPr marR="0" algn="l" rtl="0">
                        <a:lnSpc>
                          <a:spcPct val="100000"/>
                        </a:lnSpc>
                        <a:spcBef>
                          <a:spcPts val="0"/>
                        </a:spcBef>
                        <a:spcAft>
                          <a:spcPts val="0"/>
                        </a:spcAft>
                        <a:buNone/>
                        <a:defRPr sz="1400" b="0" i="0" u="none" strike="noStrike" cap="none">
                          <a:solidFill>
                            <a:schemeClr val="tx1"/>
                          </a:solidFill>
                          <a:latin typeface="Calibri"/>
                          <a:sym typeface="Arial"/>
                        </a:defRPr>
                      </a:lvl8pPr>
                      <a:lvl9pPr marR="0" algn="l" rtl="0">
                        <a:lnSpc>
                          <a:spcPct val="100000"/>
                        </a:lnSpc>
                        <a:spcBef>
                          <a:spcPts val="0"/>
                        </a:spcBef>
                        <a:spcAft>
                          <a:spcPts val="0"/>
                        </a:spcAft>
                        <a:buNone/>
                        <a:defRPr sz="1400" b="0" i="0" u="none" strike="noStrike" cap="none">
                          <a:solidFill>
                            <a:schemeClr val="tx1"/>
                          </a:solidFill>
                          <a:latin typeface="Calibri"/>
                          <a:sym typeface="Arial"/>
                        </a:defRPr>
                      </a:lvl9pPr>
                    </a:lstStyle>
                    <a:p>
                      <a:pPr algn="r"/>
                      <a:r>
                        <a:rPr lang="es-EC" sz="1000" b="1" i="1" noProof="0" dirty="0" smtClean="0">
                          <a:solidFill>
                            <a:schemeClr val="tx1"/>
                          </a:solidFill>
                        </a:rPr>
                        <a:t>Elaboración:</a:t>
                      </a:r>
                    </a:p>
                    <a:p>
                      <a:pPr algn="r"/>
                      <a:r>
                        <a:rPr lang="es-EC" sz="1000" b="1" i="1" noProof="0" dirty="0" smtClean="0">
                          <a:solidFill>
                            <a:schemeClr val="tx1"/>
                          </a:solidFill>
                        </a:rPr>
                        <a:t>del lenguaje</a:t>
                      </a:r>
                      <a:r>
                        <a:rPr lang="es-EC" sz="1000" b="1" i="1" baseline="0" noProof="0" dirty="0" smtClean="0">
                          <a:solidFill>
                            <a:schemeClr val="tx1"/>
                          </a:solidFill>
                        </a:rPr>
                        <a:t> y</a:t>
                      </a:r>
                      <a:r>
                        <a:rPr lang="es-EC" sz="1000" b="1" i="1" noProof="0" dirty="0" smtClean="0">
                          <a:solidFill>
                            <a:schemeClr val="tx1"/>
                          </a:solidFill>
                        </a:rPr>
                        <a:t> vocabulario</a:t>
                      </a:r>
                      <a:endParaRPr lang="es-EC" sz="1000" b="1" i="1" noProof="0" dirty="0">
                        <a:solidFill>
                          <a:schemeClr val="tx1"/>
                        </a:solidFill>
                      </a:endParaRPr>
                    </a:p>
                  </a:txBody>
                  <a:tcPr marL="97155" marR="97155" marT="47897" marB="47897" anchor="ctr">
                    <a:lnL w="12700" cmpd="sng">
                      <a:solidFill>
                        <a:sysClr val="windowText" lastClr="000000"/>
                      </a:solidFill>
                    </a:lnL>
                    <a:lnR w="12700" cmpd="sng">
                      <a:solidFill>
                        <a:sysClr val="windowText" lastClr="000000"/>
                      </a:solidFill>
                    </a:lnR>
                    <a:lnT w="12700" cap="flat" cmpd="sng" algn="ctr">
                      <a:no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ysClr val="window" lastClr="FFFFFF">
                        <a:lumMod val="95000"/>
                      </a:sysClr>
                    </a:solidFill>
                  </a:tcPr>
                </a:tc>
                <a:tc>
                  <a:txBody>
                    <a:bodyPr/>
                    <a:lstStyle>
                      <a:lvl1pPr marR="0" algn="l" rtl="0">
                        <a:lnSpc>
                          <a:spcPct val="100000"/>
                        </a:lnSpc>
                        <a:spcBef>
                          <a:spcPts val="0"/>
                        </a:spcBef>
                        <a:spcAft>
                          <a:spcPts val="0"/>
                        </a:spcAft>
                        <a:buNone/>
                        <a:defRPr sz="1400" b="0" i="0" u="none" strike="noStrike" cap="none">
                          <a:solidFill>
                            <a:schemeClr val="tx1"/>
                          </a:solidFill>
                          <a:latin typeface="Calibri"/>
                          <a:sym typeface="Arial"/>
                        </a:defRPr>
                      </a:lvl1pPr>
                      <a:lvl2pPr marR="0" algn="l" rtl="0">
                        <a:lnSpc>
                          <a:spcPct val="100000"/>
                        </a:lnSpc>
                        <a:spcBef>
                          <a:spcPts val="0"/>
                        </a:spcBef>
                        <a:spcAft>
                          <a:spcPts val="0"/>
                        </a:spcAft>
                        <a:buNone/>
                        <a:defRPr sz="1400" b="0" i="0" u="none" strike="noStrike" cap="none">
                          <a:solidFill>
                            <a:schemeClr val="tx1"/>
                          </a:solidFill>
                          <a:latin typeface="Calibri"/>
                          <a:sym typeface="Arial"/>
                        </a:defRPr>
                      </a:lvl2pPr>
                      <a:lvl3pPr marR="0" algn="l" rtl="0">
                        <a:lnSpc>
                          <a:spcPct val="100000"/>
                        </a:lnSpc>
                        <a:spcBef>
                          <a:spcPts val="0"/>
                        </a:spcBef>
                        <a:spcAft>
                          <a:spcPts val="0"/>
                        </a:spcAft>
                        <a:buNone/>
                        <a:defRPr sz="1400" b="0" i="0" u="none" strike="noStrike" cap="none">
                          <a:solidFill>
                            <a:schemeClr val="tx1"/>
                          </a:solidFill>
                          <a:latin typeface="Calibri"/>
                          <a:sym typeface="Arial"/>
                        </a:defRPr>
                      </a:lvl3pPr>
                      <a:lvl4pPr marR="0" algn="l" rtl="0">
                        <a:lnSpc>
                          <a:spcPct val="100000"/>
                        </a:lnSpc>
                        <a:spcBef>
                          <a:spcPts val="0"/>
                        </a:spcBef>
                        <a:spcAft>
                          <a:spcPts val="0"/>
                        </a:spcAft>
                        <a:buNone/>
                        <a:defRPr sz="1400" b="0" i="0" u="none" strike="noStrike" cap="none">
                          <a:solidFill>
                            <a:schemeClr val="tx1"/>
                          </a:solidFill>
                          <a:latin typeface="Calibri"/>
                          <a:sym typeface="Arial"/>
                        </a:defRPr>
                      </a:lvl4pPr>
                      <a:lvl5pPr marR="0" algn="l" rtl="0">
                        <a:lnSpc>
                          <a:spcPct val="100000"/>
                        </a:lnSpc>
                        <a:spcBef>
                          <a:spcPts val="0"/>
                        </a:spcBef>
                        <a:spcAft>
                          <a:spcPts val="0"/>
                        </a:spcAft>
                        <a:buNone/>
                        <a:defRPr sz="1400" b="0" i="0" u="none" strike="noStrike" cap="none">
                          <a:solidFill>
                            <a:schemeClr val="tx1"/>
                          </a:solidFill>
                          <a:latin typeface="Calibri"/>
                          <a:sym typeface="Arial"/>
                        </a:defRPr>
                      </a:lvl5pPr>
                      <a:lvl6pPr marR="0" algn="l" rtl="0">
                        <a:lnSpc>
                          <a:spcPct val="100000"/>
                        </a:lnSpc>
                        <a:spcBef>
                          <a:spcPts val="0"/>
                        </a:spcBef>
                        <a:spcAft>
                          <a:spcPts val="0"/>
                        </a:spcAft>
                        <a:buNone/>
                        <a:defRPr sz="1400" b="0" i="0" u="none" strike="noStrike" cap="none">
                          <a:solidFill>
                            <a:schemeClr val="tx1"/>
                          </a:solidFill>
                          <a:latin typeface="Calibri"/>
                          <a:sym typeface="Arial"/>
                        </a:defRPr>
                      </a:lvl6pPr>
                      <a:lvl7pPr marR="0" algn="l" rtl="0">
                        <a:lnSpc>
                          <a:spcPct val="100000"/>
                        </a:lnSpc>
                        <a:spcBef>
                          <a:spcPts val="0"/>
                        </a:spcBef>
                        <a:spcAft>
                          <a:spcPts val="0"/>
                        </a:spcAft>
                        <a:buNone/>
                        <a:defRPr sz="1400" b="0" i="0" u="none" strike="noStrike" cap="none">
                          <a:solidFill>
                            <a:schemeClr val="tx1"/>
                          </a:solidFill>
                          <a:latin typeface="Calibri"/>
                          <a:sym typeface="Arial"/>
                        </a:defRPr>
                      </a:lvl7pPr>
                      <a:lvl8pPr marR="0" algn="l" rtl="0">
                        <a:lnSpc>
                          <a:spcPct val="100000"/>
                        </a:lnSpc>
                        <a:spcBef>
                          <a:spcPts val="0"/>
                        </a:spcBef>
                        <a:spcAft>
                          <a:spcPts val="0"/>
                        </a:spcAft>
                        <a:buNone/>
                        <a:defRPr sz="1400" b="0" i="0" u="none" strike="noStrike" cap="none">
                          <a:solidFill>
                            <a:schemeClr val="tx1"/>
                          </a:solidFill>
                          <a:latin typeface="Calibri"/>
                          <a:sym typeface="Arial"/>
                        </a:defRPr>
                      </a:lvl8pPr>
                      <a:lvl9pPr marR="0" algn="l" rtl="0">
                        <a:lnSpc>
                          <a:spcPct val="100000"/>
                        </a:lnSpc>
                        <a:spcBef>
                          <a:spcPts val="0"/>
                        </a:spcBef>
                        <a:spcAft>
                          <a:spcPts val="0"/>
                        </a:spcAft>
                        <a:buNone/>
                        <a:defRPr sz="1400" b="0" i="0" u="none" strike="noStrike" cap="none">
                          <a:solidFill>
                            <a:schemeClr val="tx1"/>
                          </a:solidFill>
                          <a:latin typeface="Calibri"/>
                          <a:sym typeface="Arial"/>
                        </a:defRPr>
                      </a:lvl9pPr>
                    </a:lstStyle>
                    <a:p>
                      <a:pPr marL="0" lvl="0" indent="0" defTabSz="1018809">
                        <a:buFont typeface="+mj-lt"/>
                        <a:buNone/>
                        <a:defRPr/>
                      </a:pPr>
                      <a:r>
                        <a:rPr lang="es-419" sz="1000" noProof="0" dirty="0" smtClean="0">
                          <a:solidFill>
                            <a:prstClr val="black"/>
                          </a:solidFill>
                          <a:latin typeface="Calibri" panose="020F0502020204030204" pitchFamily="34" charset="0"/>
                          <a:ea typeface="Calibri"/>
                          <a:cs typeface="Times New Roman"/>
                        </a:rPr>
                        <a:t>¿Expresas</a:t>
                      </a:r>
                      <a:r>
                        <a:rPr lang="es-419" sz="1000" baseline="0" noProof="0" dirty="0" smtClean="0">
                          <a:solidFill>
                            <a:prstClr val="black"/>
                          </a:solidFill>
                          <a:latin typeface="Calibri" panose="020F0502020204030204" pitchFamily="34" charset="0"/>
                          <a:ea typeface="Calibri"/>
                          <a:cs typeface="Times New Roman"/>
                        </a:rPr>
                        <a:t> tus ideas de manera eficaz?  ¿Utilizas lenguaje preciso que resulta apropiado para tu audiencia y propósito?</a:t>
                      </a:r>
                      <a:endParaRPr lang="es-419" sz="1000" noProof="0" dirty="0">
                        <a:solidFill>
                          <a:prstClr val="black"/>
                        </a:solidFill>
                        <a:latin typeface="Calibri" panose="020F0502020204030204" pitchFamily="34" charset="0"/>
                        <a:ea typeface="Calibri"/>
                        <a:cs typeface="Times New Roman"/>
                      </a:endParaRPr>
                    </a:p>
                  </a:txBody>
                  <a:tcPr marL="97155" marR="97155" marT="47897" marB="47897" anchor="ctr">
                    <a:lnL w="12700" cmpd="sng">
                      <a:solidFill>
                        <a:sysClr val="windowText" lastClr="000000"/>
                      </a:solidFill>
                    </a:lnL>
                    <a:lnR w="12700" cmpd="sng">
                      <a:solidFill>
                        <a:sysClr val="windowText" lastClr="000000"/>
                      </a:solidFill>
                    </a:lnR>
                    <a:lnT w="12700" cap="flat" cmpd="sng" algn="ctr">
                      <a:solidFill>
                        <a:sysClr val="window" lastClr="FFFFFF">
                          <a:lumMod val="50000"/>
                        </a:sysClr>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ysClr val="window" lastClr="FFFFFF">
                        <a:lumMod val="95000"/>
                      </a:sysClr>
                    </a:solidFill>
                  </a:tcPr>
                </a:tc>
              </a:tr>
              <a:tr h="357793">
                <a:tc>
                  <a:txBody>
                    <a:bodyPr/>
                    <a:lstStyle>
                      <a:lvl1pPr marR="0" algn="l" rtl="0">
                        <a:lnSpc>
                          <a:spcPct val="100000"/>
                        </a:lnSpc>
                        <a:spcBef>
                          <a:spcPts val="0"/>
                        </a:spcBef>
                        <a:spcAft>
                          <a:spcPts val="0"/>
                        </a:spcAft>
                        <a:buNone/>
                        <a:defRPr sz="1400" b="0" i="0" u="none" strike="noStrike" cap="none">
                          <a:solidFill>
                            <a:schemeClr val="tx1"/>
                          </a:solidFill>
                          <a:latin typeface="Calibri"/>
                          <a:sym typeface="Arial"/>
                        </a:defRPr>
                      </a:lvl1pPr>
                      <a:lvl2pPr marR="0" algn="l" rtl="0">
                        <a:lnSpc>
                          <a:spcPct val="100000"/>
                        </a:lnSpc>
                        <a:spcBef>
                          <a:spcPts val="0"/>
                        </a:spcBef>
                        <a:spcAft>
                          <a:spcPts val="0"/>
                        </a:spcAft>
                        <a:buNone/>
                        <a:defRPr sz="1400" b="0" i="0" u="none" strike="noStrike" cap="none">
                          <a:solidFill>
                            <a:schemeClr val="tx1"/>
                          </a:solidFill>
                          <a:latin typeface="Calibri"/>
                          <a:sym typeface="Arial"/>
                        </a:defRPr>
                      </a:lvl2pPr>
                      <a:lvl3pPr marR="0" algn="l" rtl="0">
                        <a:lnSpc>
                          <a:spcPct val="100000"/>
                        </a:lnSpc>
                        <a:spcBef>
                          <a:spcPts val="0"/>
                        </a:spcBef>
                        <a:spcAft>
                          <a:spcPts val="0"/>
                        </a:spcAft>
                        <a:buNone/>
                        <a:defRPr sz="1400" b="0" i="0" u="none" strike="noStrike" cap="none">
                          <a:solidFill>
                            <a:schemeClr val="tx1"/>
                          </a:solidFill>
                          <a:latin typeface="Calibri"/>
                          <a:sym typeface="Arial"/>
                        </a:defRPr>
                      </a:lvl3pPr>
                      <a:lvl4pPr marR="0" algn="l" rtl="0">
                        <a:lnSpc>
                          <a:spcPct val="100000"/>
                        </a:lnSpc>
                        <a:spcBef>
                          <a:spcPts val="0"/>
                        </a:spcBef>
                        <a:spcAft>
                          <a:spcPts val="0"/>
                        </a:spcAft>
                        <a:buNone/>
                        <a:defRPr sz="1400" b="0" i="0" u="none" strike="noStrike" cap="none">
                          <a:solidFill>
                            <a:schemeClr val="tx1"/>
                          </a:solidFill>
                          <a:latin typeface="Calibri"/>
                          <a:sym typeface="Arial"/>
                        </a:defRPr>
                      </a:lvl4pPr>
                      <a:lvl5pPr marR="0" algn="l" rtl="0">
                        <a:lnSpc>
                          <a:spcPct val="100000"/>
                        </a:lnSpc>
                        <a:spcBef>
                          <a:spcPts val="0"/>
                        </a:spcBef>
                        <a:spcAft>
                          <a:spcPts val="0"/>
                        </a:spcAft>
                        <a:buNone/>
                        <a:defRPr sz="1400" b="0" i="0" u="none" strike="noStrike" cap="none">
                          <a:solidFill>
                            <a:schemeClr val="tx1"/>
                          </a:solidFill>
                          <a:latin typeface="Calibri"/>
                          <a:sym typeface="Arial"/>
                        </a:defRPr>
                      </a:lvl5pPr>
                      <a:lvl6pPr marR="0" algn="l" rtl="0">
                        <a:lnSpc>
                          <a:spcPct val="100000"/>
                        </a:lnSpc>
                        <a:spcBef>
                          <a:spcPts val="0"/>
                        </a:spcBef>
                        <a:spcAft>
                          <a:spcPts val="0"/>
                        </a:spcAft>
                        <a:buNone/>
                        <a:defRPr sz="1400" b="0" i="0" u="none" strike="noStrike" cap="none">
                          <a:solidFill>
                            <a:schemeClr val="tx1"/>
                          </a:solidFill>
                          <a:latin typeface="Calibri"/>
                          <a:sym typeface="Arial"/>
                        </a:defRPr>
                      </a:lvl6pPr>
                      <a:lvl7pPr marR="0" algn="l" rtl="0">
                        <a:lnSpc>
                          <a:spcPct val="100000"/>
                        </a:lnSpc>
                        <a:spcBef>
                          <a:spcPts val="0"/>
                        </a:spcBef>
                        <a:spcAft>
                          <a:spcPts val="0"/>
                        </a:spcAft>
                        <a:buNone/>
                        <a:defRPr sz="1400" b="0" i="0" u="none" strike="noStrike" cap="none">
                          <a:solidFill>
                            <a:schemeClr val="tx1"/>
                          </a:solidFill>
                          <a:latin typeface="Calibri"/>
                          <a:sym typeface="Arial"/>
                        </a:defRPr>
                      </a:lvl7pPr>
                      <a:lvl8pPr marR="0" algn="l" rtl="0">
                        <a:lnSpc>
                          <a:spcPct val="100000"/>
                        </a:lnSpc>
                        <a:spcBef>
                          <a:spcPts val="0"/>
                        </a:spcBef>
                        <a:spcAft>
                          <a:spcPts val="0"/>
                        </a:spcAft>
                        <a:buNone/>
                        <a:defRPr sz="1400" b="0" i="0" u="none" strike="noStrike" cap="none">
                          <a:solidFill>
                            <a:schemeClr val="tx1"/>
                          </a:solidFill>
                          <a:latin typeface="Calibri"/>
                          <a:sym typeface="Arial"/>
                        </a:defRPr>
                      </a:lvl8pPr>
                      <a:lvl9pPr marR="0" algn="l" rtl="0">
                        <a:lnSpc>
                          <a:spcPct val="100000"/>
                        </a:lnSpc>
                        <a:spcBef>
                          <a:spcPts val="0"/>
                        </a:spcBef>
                        <a:spcAft>
                          <a:spcPts val="0"/>
                        </a:spcAft>
                        <a:buNone/>
                        <a:defRPr sz="1400" b="0" i="0" u="none" strike="noStrike" cap="none">
                          <a:solidFill>
                            <a:schemeClr val="tx1"/>
                          </a:solidFill>
                          <a:latin typeface="Calibri"/>
                          <a:sym typeface="Arial"/>
                        </a:defRPr>
                      </a:lvl9pPr>
                    </a:lstStyle>
                    <a:p>
                      <a:pPr algn="r"/>
                      <a:r>
                        <a:rPr lang="es-EC" sz="1000" b="1" i="1" noProof="0" dirty="0" smtClean="0">
                          <a:solidFill>
                            <a:schemeClr val="tx1"/>
                          </a:solidFill>
                        </a:rPr>
                        <a:t>Convenciones</a:t>
                      </a:r>
                      <a:endParaRPr lang="es-EC" sz="1000" b="1" i="1" noProof="0" dirty="0">
                        <a:solidFill>
                          <a:schemeClr val="tx1"/>
                        </a:solidFill>
                      </a:endParaRPr>
                    </a:p>
                  </a:txBody>
                  <a:tcPr marL="97155" marR="97155" marT="47897" marB="47897"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F79646">
                        <a:lumMod val="20000"/>
                        <a:lumOff val="80000"/>
                      </a:srgbClr>
                    </a:solidFill>
                  </a:tcPr>
                </a:tc>
                <a:tc>
                  <a:txBody>
                    <a:bodyPr/>
                    <a:lstStyle>
                      <a:lvl1pPr marR="0" algn="l" rtl="0">
                        <a:lnSpc>
                          <a:spcPct val="100000"/>
                        </a:lnSpc>
                        <a:spcBef>
                          <a:spcPts val="0"/>
                        </a:spcBef>
                        <a:spcAft>
                          <a:spcPts val="0"/>
                        </a:spcAft>
                        <a:buNone/>
                        <a:defRPr sz="1400" b="0" i="0" u="none" strike="noStrike" cap="none">
                          <a:solidFill>
                            <a:schemeClr val="tx1"/>
                          </a:solidFill>
                          <a:latin typeface="Calibri"/>
                          <a:sym typeface="Arial"/>
                        </a:defRPr>
                      </a:lvl1pPr>
                      <a:lvl2pPr marR="0" algn="l" rtl="0">
                        <a:lnSpc>
                          <a:spcPct val="100000"/>
                        </a:lnSpc>
                        <a:spcBef>
                          <a:spcPts val="0"/>
                        </a:spcBef>
                        <a:spcAft>
                          <a:spcPts val="0"/>
                        </a:spcAft>
                        <a:buNone/>
                        <a:defRPr sz="1400" b="0" i="0" u="none" strike="noStrike" cap="none">
                          <a:solidFill>
                            <a:schemeClr val="tx1"/>
                          </a:solidFill>
                          <a:latin typeface="Calibri"/>
                          <a:sym typeface="Arial"/>
                        </a:defRPr>
                      </a:lvl2pPr>
                      <a:lvl3pPr marR="0" algn="l" rtl="0">
                        <a:lnSpc>
                          <a:spcPct val="100000"/>
                        </a:lnSpc>
                        <a:spcBef>
                          <a:spcPts val="0"/>
                        </a:spcBef>
                        <a:spcAft>
                          <a:spcPts val="0"/>
                        </a:spcAft>
                        <a:buNone/>
                        <a:defRPr sz="1400" b="0" i="0" u="none" strike="noStrike" cap="none">
                          <a:solidFill>
                            <a:schemeClr val="tx1"/>
                          </a:solidFill>
                          <a:latin typeface="Calibri"/>
                          <a:sym typeface="Arial"/>
                        </a:defRPr>
                      </a:lvl3pPr>
                      <a:lvl4pPr marR="0" algn="l" rtl="0">
                        <a:lnSpc>
                          <a:spcPct val="100000"/>
                        </a:lnSpc>
                        <a:spcBef>
                          <a:spcPts val="0"/>
                        </a:spcBef>
                        <a:spcAft>
                          <a:spcPts val="0"/>
                        </a:spcAft>
                        <a:buNone/>
                        <a:defRPr sz="1400" b="0" i="0" u="none" strike="noStrike" cap="none">
                          <a:solidFill>
                            <a:schemeClr val="tx1"/>
                          </a:solidFill>
                          <a:latin typeface="Calibri"/>
                          <a:sym typeface="Arial"/>
                        </a:defRPr>
                      </a:lvl4pPr>
                      <a:lvl5pPr marR="0" algn="l" rtl="0">
                        <a:lnSpc>
                          <a:spcPct val="100000"/>
                        </a:lnSpc>
                        <a:spcBef>
                          <a:spcPts val="0"/>
                        </a:spcBef>
                        <a:spcAft>
                          <a:spcPts val="0"/>
                        </a:spcAft>
                        <a:buNone/>
                        <a:defRPr sz="1400" b="0" i="0" u="none" strike="noStrike" cap="none">
                          <a:solidFill>
                            <a:schemeClr val="tx1"/>
                          </a:solidFill>
                          <a:latin typeface="Calibri"/>
                          <a:sym typeface="Arial"/>
                        </a:defRPr>
                      </a:lvl5pPr>
                      <a:lvl6pPr marR="0" algn="l" rtl="0">
                        <a:lnSpc>
                          <a:spcPct val="100000"/>
                        </a:lnSpc>
                        <a:spcBef>
                          <a:spcPts val="0"/>
                        </a:spcBef>
                        <a:spcAft>
                          <a:spcPts val="0"/>
                        </a:spcAft>
                        <a:buNone/>
                        <a:defRPr sz="1400" b="0" i="0" u="none" strike="noStrike" cap="none">
                          <a:solidFill>
                            <a:schemeClr val="tx1"/>
                          </a:solidFill>
                          <a:latin typeface="Calibri"/>
                          <a:sym typeface="Arial"/>
                        </a:defRPr>
                      </a:lvl6pPr>
                      <a:lvl7pPr marR="0" algn="l" rtl="0">
                        <a:lnSpc>
                          <a:spcPct val="100000"/>
                        </a:lnSpc>
                        <a:spcBef>
                          <a:spcPts val="0"/>
                        </a:spcBef>
                        <a:spcAft>
                          <a:spcPts val="0"/>
                        </a:spcAft>
                        <a:buNone/>
                        <a:defRPr sz="1400" b="0" i="0" u="none" strike="noStrike" cap="none">
                          <a:solidFill>
                            <a:schemeClr val="tx1"/>
                          </a:solidFill>
                          <a:latin typeface="Calibri"/>
                          <a:sym typeface="Arial"/>
                        </a:defRPr>
                      </a:lvl7pPr>
                      <a:lvl8pPr marR="0" algn="l" rtl="0">
                        <a:lnSpc>
                          <a:spcPct val="100000"/>
                        </a:lnSpc>
                        <a:spcBef>
                          <a:spcPts val="0"/>
                        </a:spcBef>
                        <a:spcAft>
                          <a:spcPts val="0"/>
                        </a:spcAft>
                        <a:buNone/>
                        <a:defRPr sz="1400" b="0" i="0" u="none" strike="noStrike" cap="none">
                          <a:solidFill>
                            <a:schemeClr val="tx1"/>
                          </a:solidFill>
                          <a:latin typeface="Calibri"/>
                          <a:sym typeface="Arial"/>
                        </a:defRPr>
                      </a:lvl8pPr>
                      <a:lvl9pPr marR="0" algn="l" rtl="0">
                        <a:lnSpc>
                          <a:spcPct val="100000"/>
                        </a:lnSpc>
                        <a:spcBef>
                          <a:spcPts val="0"/>
                        </a:spcBef>
                        <a:spcAft>
                          <a:spcPts val="0"/>
                        </a:spcAft>
                        <a:buNone/>
                        <a:defRPr sz="1400" b="0" i="0" u="none" strike="noStrike" cap="none">
                          <a:solidFill>
                            <a:schemeClr val="tx1"/>
                          </a:solidFill>
                          <a:latin typeface="Calibri"/>
                          <a:sym typeface="Arial"/>
                        </a:defRPr>
                      </a:lvl9pPr>
                    </a:lstStyle>
                    <a:p>
                      <a:pPr marL="0" lvl="0" indent="0" defTabSz="1018809">
                        <a:buFont typeface="+mj-lt"/>
                        <a:buNone/>
                        <a:defRPr/>
                      </a:pPr>
                      <a:r>
                        <a:rPr lang="es-419" sz="1000" kern="1200" noProof="0" dirty="0" smtClean="0">
                          <a:solidFill>
                            <a:prstClr val="black"/>
                          </a:solidFill>
                          <a:latin typeface="Calibri" panose="020F0502020204030204" pitchFamily="34" charset="0"/>
                          <a:ea typeface="Calibri"/>
                          <a:cs typeface="Times New Roman"/>
                        </a:rPr>
                        <a:t> ¿Utilizas correctamente las reglas de puntuación, uso de mayúsculas y ortografía?  </a:t>
                      </a:r>
                      <a:endParaRPr lang="es-419" sz="1000" noProof="0" dirty="0">
                        <a:solidFill>
                          <a:prstClr val="black"/>
                        </a:solidFill>
                        <a:latin typeface="Calibri" panose="020F0502020204030204" pitchFamily="34" charset="0"/>
                        <a:ea typeface="Calibri"/>
                        <a:cs typeface="Times New Roman"/>
                      </a:endParaRPr>
                    </a:p>
                  </a:txBody>
                  <a:tcPr marL="97155" marR="97155" marT="47897" marB="47897"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F79646">
                        <a:lumMod val="20000"/>
                        <a:lumOff val="80000"/>
                      </a:srgbClr>
                    </a:solidFill>
                  </a:tcPr>
                </a:tc>
              </a:tr>
            </a:tbl>
          </a:graphicData>
        </a:graphic>
      </p:graphicFrame>
    </p:spTree>
    <p:extLst>
      <p:ext uri="{BB962C8B-B14F-4D97-AF65-F5344CB8AC3E}">
        <p14:creationId xmlns:p14="http://schemas.microsoft.com/office/powerpoint/2010/main" val="14126073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2" y="46132"/>
            <a:ext cx="205819" cy="4106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101882" tIns="50941" rIns="101882" bIns="50941" numCol="1" anchor="ctr" anchorCtr="0" compatLnSpc="1">
            <a:prstTxWarp prst="textNoShape">
              <a:avLst/>
            </a:prstTxWarp>
            <a:spAutoFit/>
          </a:bodyPr>
          <a:lstStyle/>
          <a:p>
            <a:endParaRPr lang="en-US" dirty="0"/>
          </a:p>
        </p:txBody>
      </p:sp>
      <p:sp>
        <p:nvSpPr>
          <p:cNvPr id="4" name="Rectangle 3"/>
          <p:cNvSpPr/>
          <p:nvPr/>
        </p:nvSpPr>
        <p:spPr>
          <a:xfrm>
            <a:off x="762000" y="1066800"/>
            <a:ext cx="6248400" cy="7171194"/>
          </a:xfrm>
          <a:prstGeom prst="rect">
            <a:avLst/>
          </a:prstGeom>
        </p:spPr>
        <p:txBody>
          <a:bodyPr wrap="square">
            <a:spAutoFit/>
          </a:bodyPr>
          <a:lstStyle/>
          <a:p>
            <a:pPr algn="ctr"/>
            <a:r>
              <a:rPr lang="es-MX" sz="1600" i="1" dirty="0" smtClean="0"/>
              <a:t>Un día sin electricidad</a:t>
            </a:r>
          </a:p>
          <a:p>
            <a:pPr algn="ctr"/>
            <a:r>
              <a:rPr lang="es-MX" sz="1200" i="1" dirty="0" err="1" smtClean="0"/>
              <a:t>Ginger</a:t>
            </a:r>
            <a:r>
              <a:rPr lang="es-MX" sz="1200" i="1" dirty="0" smtClean="0"/>
              <a:t> </a:t>
            </a:r>
            <a:r>
              <a:rPr lang="es-MX" sz="1200" i="1" dirty="0" err="1" smtClean="0"/>
              <a:t>Jay</a:t>
            </a:r>
            <a:endParaRPr lang="es-MX" sz="1200" i="1" dirty="0" smtClean="0"/>
          </a:p>
          <a:p>
            <a:pPr algn="ctr"/>
            <a:endParaRPr lang="es-MX" sz="1200" i="1" dirty="0" smtClean="0"/>
          </a:p>
          <a:p>
            <a:r>
              <a:rPr lang="es-MX" sz="1200" dirty="0" smtClean="0"/>
              <a:t>—Muy bien clase, como saben, estamos aprendiendo acerca de la vida en la época a finales de 1800. Y yo quiero que realmente entendamos cómo era vivir durante ese tiempo. Por eso les pido que pasen las próximas 24 horas sin electricidad.</a:t>
            </a:r>
          </a:p>
          <a:p>
            <a:endParaRPr lang="es-MX" sz="1200" dirty="0" smtClean="0"/>
          </a:p>
          <a:p>
            <a:r>
              <a:rPr lang="es-MX" sz="1200" dirty="0" smtClean="0"/>
              <a:t>Daniel no podía creer lo que estaba oyendo. ¿Sin electricidad? Eso significaría que sin televisión,  sin microondas, sin ¡VIDEOJUEGOS! ¿Cómo podría su maestra sugerir tal cosa? "Por lo menos voy a tener mi teléfono y tableta para jugar", pensó  Daniel. Razonó así ya que esas cosas necesitaban baterías, por lo menos él podría pasar el tiempo escribiendo mensajes de texto y jugando juegos. Fue entonces cuando su maestro dijo— Y esto significa no teléfonos ni tabletas. Estos objetos funcionan con baterías, pero todavía necesitan electricidad para funcionar.</a:t>
            </a:r>
          </a:p>
          <a:p>
            <a:endParaRPr lang="es-MX" sz="1200" dirty="0" smtClean="0"/>
          </a:p>
          <a:p>
            <a:r>
              <a:rPr lang="es-MX" sz="1200" dirty="0" smtClean="0"/>
              <a:t>Al principio, fue fácil. Daniel pasó el primer par de horas montando su bicicleta y jugando baloncesto con sus amigos. Estar afuera en realidad era bastante agradable. Después de eso, él entró por una merienda. Por lo general, él comía palomitas de microondas después de la escuela. Hoy no. Él agarró una manzana de un recipiente en el mostrador y se dirigió a su habitación. Terminó su tarea y luego decidió leer un rato. Al poco tiempo, ya era la hora de la cena. Esto debía ser interesante. ¿Qué preparará su madre que no requerirá electricidad para cocinar?</a:t>
            </a:r>
          </a:p>
          <a:p>
            <a:endParaRPr lang="es-MX" sz="1200" dirty="0" smtClean="0"/>
          </a:p>
          <a:p>
            <a:r>
              <a:rPr lang="es-MX" sz="1200" dirty="0" smtClean="0"/>
              <a:t>Después de montar bicicleta y jugar baloncesto, Daniel tenía mucha hambre. Por suerte, a papá se le ocurrió la idea de cocinar perros calientes usando la chimenea. El "día de campo" adentro de la casa  puso a todos de buen humor. Después de la cena, toda la familia jugó juegos de cartas. Cuando se puso muy oscuro, su mamá y su papá contaron cuentos divertidos hasta que por fin era tiempo de ir a cama. Daniel se quedó dormido al instante que su cabeza tocó la almohada.</a:t>
            </a:r>
          </a:p>
          <a:p>
            <a:endParaRPr lang="es-MX" sz="1200" dirty="0" smtClean="0"/>
          </a:p>
          <a:p>
            <a:r>
              <a:rPr lang="es-MX" sz="1200" dirty="0" smtClean="0"/>
              <a:t>Al día siguiente, todos compartieron sus experiencias sobre su noche. Algunos niños hablaron sobre estar aburridos, tener hambre, o ambas cosas. Algunos niños incluso admitieron que no aguantaron más que unas pocas horas. Todo el mundo pensó que la noche de Daniel sonaba divertida. Les encantó la idea de cocinar perros calientes en una chimenea. Ningún otro papá había sido tan creativo. Al final de la conversación, su maestra les preguntó si estarían dispuestos a hacerlo otra vez. Daniel dijo que sí, pero no de inmediato. Tal vez el próximo mes, ¡después de algún tiempo de pasar tiempo en su tableta y un par de horas de televisión!</a:t>
            </a:r>
          </a:p>
          <a:p>
            <a:r>
              <a:rPr lang="es-MX" sz="1200" dirty="0" smtClean="0"/>
              <a:t>  </a:t>
            </a:r>
          </a:p>
          <a:p>
            <a:r>
              <a:rPr lang="es-MX" sz="1200" dirty="0" smtClean="0"/>
              <a:t> </a:t>
            </a:r>
          </a:p>
          <a:p>
            <a:endParaRPr lang="es-MX" sz="1200" dirty="0" smtClean="0"/>
          </a:p>
        </p:txBody>
      </p:sp>
      <p:sp>
        <p:nvSpPr>
          <p:cNvPr id="3" name="Slide Number Placeholder 2"/>
          <p:cNvSpPr>
            <a:spLocks noGrp="1"/>
          </p:cNvSpPr>
          <p:nvPr>
            <p:ph type="sldNum" sz="quarter" idx="12"/>
          </p:nvPr>
        </p:nvSpPr>
        <p:spPr/>
        <p:txBody>
          <a:bodyPr/>
          <a:lstStyle/>
          <a:p>
            <a:fld id="{AF8359E8-5B63-4AE7-A26F-FE183B9DDE83}" type="slidenum">
              <a:rPr lang="en-US" smtClean="0"/>
              <a:t>23</a:t>
            </a:fld>
            <a:endParaRPr lang="en-US" dirty="0"/>
          </a:p>
        </p:txBody>
      </p:sp>
      <p:sp>
        <p:nvSpPr>
          <p:cNvPr id="7" name="Rectangle 6"/>
          <p:cNvSpPr/>
          <p:nvPr/>
        </p:nvSpPr>
        <p:spPr>
          <a:xfrm>
            <a:off x="5029199" y="273903"/>
            <a:ext cx="2390775" cy="830997"/>
          </a:xfrm>
          <a:prstGeom prst="rect">
            <a:avLst/>
          </a:prstGeom>
        </p:spPr>
        <p:txBody>
          <a:bodyPr wrap="square">
            <a:spAutoFit/>
          </a:bodyPr>
          <a:lstStyle/>
          <a:p>
            <a:pPr lvl="0" algn="r"/>
            <a:r>
              <a:rPr lang="es-ES_tradnl" sz="800" dirty="0">
                <a:solidFill>
                  <a:prstClr val="black"/>
                </a:solidFill>
              </a:rPr>
              <a:t>Equivalencia de grado: 4.6</a:t>
            </a:r>
          </a:p>
          <a:p>
            <a:pPr lvl="0" algn="r"/>
            <a:r>
              <a:rPr lang="es-ES" sz="800" dirty="0">
                <a:solidFill>
                  <a:prstClr val="black"/>
                </a:solidFill>
              </a:rPr>
              <a:t>Escala </a:t>
            </a:r>
            <a:r>
              <a:rPr lang="es-ES" sz="800" i="1" dirty="0" err="1">
                <a:solidFill>
                  <a:prstClr val="black"/>
                </a:solidFill>
              </a:rPr>
              <a:t>Lexile</a:t>
            </a:r>
            <a:r>
              <a:rPr lang="es-ES" sz="800" dirty="0">
                <a:solidFill>
                  <a:prstClr val="black"/>
                </a:solidFill>
              </a:rPr>
              <a:t>: 700L</a:t>
            </a:r>
          </a:p>
          <a:p>
            <a:pPr lvl="0" algn="r"/>
            <a:r>
              <a:rPr lang="es-ES" sz="800" dirty="0">
                <a:solidFill>
                  <a:prstClr val="black"/>
                </a:solidFill>
              </a:rPr>
              <a:t>Promedio del largo de la oración: 10.78</a:t>
            </a:r>
          </a:p>
          <a:p>
            <a:pPr lvl="0" algn="r"/>
            <a:r>
              <a:rPr lang="es-ES" sz="800" dirty="0">
                <a:solidFill>
                  <a:prstClr val="black"/>
                </a:solidFill>
              </a:rPr>
              <a:t>Promedio de la frecuencia de palabras: 3.61</a:t>
            </a:r>
          </a:p>
          <a:p>
            <a:pPr lvl="0" algn="r"/>
            <a:r>
              <a:rPr lang="es-ES" sz="800" dirty="0">
                <a:solidFill>
                  <a:prstClr val="black"/>
                </a:solidFill>
              </a:rPr>
              <a:t>Número de palabras: 399</a:t>
            </a:r>
          </a:p>
          <a:p>
            <a:pPr lvl="0" algn="r"/>
            <a:r>
              <a:rPr lang="x-none" sz="800" b="1" i="1" dirty="0">
                <a:solidFill>
                  <a:prstClr val="black"/>
                </a:solidFill>
              </a:rPr>
              <a:t>Nota: Basado en el texto original en inglés.</a:t>
            </a:r>
            <a:endParaRPr lang="es-ES_tradnl" sz="800" dirty="0">
              <a:solidFill>
                <a:prstClr val="black"/>
              </a:solidFill>
            </a:endParaRPr>
          </a:p>
        </p:txBody>
      </p:sp>
    </p:spTree>
    <p:extLst>
      <p:ext uri="{BB962C8B-B14F-4D97-AF65-F5344CB8AC3E}">
        <p14:creationId xmlns:p14="http://schemas.microsoft.com/office/powerpoint/2010/main" val="31595789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762000"/>
            <a:ext cx="6705600" cy="7632859"/>
          </a:xfrm>
          <a:prstGeom prst="rect">
            <a:avLst/>
          </a:prstGeom>
        </p:spPr>
        <p:txBody>
          <a:bodyPr wrap="square">
            <a:spAutoFit/>
          </a:bodyPr>
          <a:lstStyle/>
          <a:p>
            <a:pPr algn="ctr"/>
            <a:r>
              <a:rPr lang="es-MX" sz="1600" i="1" dirty="0" smtClean="0">
                <a:ea typeface="Times New Roman"/>
              </a:rPr>
              <a:t>Lección de energía</a:t>
            </a:r>
          </a:p>
          <a:p>
            <a:pPr algn="ctr"/>
            <a:r>
              <a:rPr lang="es-MX" sz="1200" i="1" dirty="0" err="1" smtClean="0">
                <a:ea typeface="Times New Roman"/>
              </a:rPr>
              <a:t>Ginger</a:t>
            </a:r>
            <a:r>
              <a:rPr lang="es-MX" sz="1200" i="1" dirty="0" smtClean="0">
                <a:ea typeface="Times New Roman"/>
              </a:rPr>
              <a:t> </a:t>
            </a:r>
            <a:r>
              <a:rPr lang="es-MX" sz="1200" i="1" dirty="0" err="1" smtClean="0">
                <a:ea typeface="Times New Roman"/>
              </a:rPr>
              <a:t>Jay</a:t>
            </a:r>
            <a:endParaRPr lang="es-MX" sz="1200" i="1" dirty="0" smtClean="0">
              <a:ea typeface="Times New Roman"/>
            </a:endParaRPr>
          </a:p>
          <a:p>
            <a:r>
              <a:rPr lang="es-MX" sz="1400" dirty="0" smtClean="0">
                <a:ea typeface="Times New Roman"/>
              </a:rPr>
              <a:t> </a:t>
            </a:r>
          </a:p>
          <a:p>
            <a:r>
              <a:rPr lang="es-MX" sz="1400" dirty="0" smtClean="0">
                <a:ea typeface="Times New Roman"/>
              </a:rPr>
              <a:t>Yo soy el sol. Yo brillo todos los días y mantengo a la tierra caliente e iluminada. La gente me ha utilizado durante miles de años para que ilumine su camino y caliente su mundo. A finales de 1800, escuché que una nueva fuente de energía se había inventado y por eso me fui en busca de ella. Encontré la electricidad con bastante facilidad. Estaba dentro de muchos hogares y edificios. Existía a lo largo de los lados de las carreteras y parques. Parecía estar empujando y moviendo miles de máquinas diferentes. “¿Cómo competiré?”, </a:t>
            </a:r>
            <a:r>
              <a:rPr lang="es-MX" sz="1400" dirty="0">
                <a:ea typeface="Times New Roman"/>
              </a:rPr>
              <a:t>p</a:t>
            </a:r>
            <a:r>
              <a:rPr lang="es-MX" sz="1400" dirty="0" smtClean="0">
                <a:ea typeface="Times New Roman"/>
              </a:rPr>
              <a:t>ensé. Y entonces se me vino una idea: formaríamos una alianza. Trabajaríamos juntos para proporcionar energía al mundo. De seguro que la electricidad vería el valor de una idea así.  </a:t>
            </a:r>
          </a:p>
          <a:p>
            <a:r>
              <a:rPr lang="es-MX" sz="1400" dirty="0" smtClean="0">
                <a:ea typeface="Times New Roman"/>
              </a:rPr>
              <a:t> </a:t>
            </a:r>
          </a:p>
          <a:p>
            <a:r>
              <a:rPr lang="es-MX" sz="1400" dirty="0" smtClean="0">
                <a:ea typeface="Times New Roman"/>
              </a:rPr>
              <a:t>—¡Electricidad, ven y habla conmigo! —dije—. ¡Quiero ayudar proveer energía a nuestro mundo! Pero la electricidad no respondió. Grité más fuerte y finalmente la electricidad parpadeó las luces. Le expliqué mi idea de compartir el trabajo, pero la electricidad quería la gloria para sí misma. —¡Puedo brillar de día o de noche! —respondió. —Yo sigo trabajando aunque llueva o haya oscuridad, y doy a la gente el poder para encenderme y apagarme. No discutí de nuevo, pero simplemente señalé que mi energía era gratis y podía ser aprovechada y almacenada para trabajar bajo todas esas mismas condiciones. Pero la electricidad no estaba convencida.  </a:t>
            </a:r>
          </a:p>
          <a:p>
            <a:r>
              <a:rPr lang="es-MX" sz="1400" dirty="0" smtClean="0">
                <a:ea typeface="Times New Roman"/>
              </a:rPr>
              <a:t> </a:t>
            </a:r>
          </a:p>
          <a:p>
            <a:r>
              <a:rPr lang="es-MX" sz="1400" dirty="0" smtClean="0">
                <a:ea typeface="Times New Roman"/>
              </a:rPr>
              <a:t>Continuamos así durante muchos días. Finalmente llegó un gigantesco aplauso de un trueno y un solo relámpago iluminó el cielo. Y entonces, la electricidad se quedó callada. No habían más luces parpadeantes, ninguna cosa moviéndose ni ruido. El mundo estaba a oscuras y en silencio. Las personas encendieron velas y se sentaron esperando para que regresara la energía. Fue entonces que la electricidad volvió y me rogó que yo intervenga— Tenemos que trabajar juntos querido sol. ¡Por favor brilla más brillante para que el mundo pueda ver! Y así lo hice.</a:t>
            </a:r>
          </a:p>
          <a:p>
            <a:r>
              <a:rPr lang="es-MX" sz="1400" dirty="0" smtClean="0">
                <a:ea typeface="Times New Roman"/>
              </a:rPr>
              <a:t> </a:t>
            </a:r>
          </a:p>
          <a:p>
            <a:r>
              <a:rPr lang="es-MX" sz="1400" dirty="0" smtClean="0">
                <a:ea typeface="Times New Roman"/>
              </a:rPr>
              <a:t>Al final aprendimos una valiosa lección. Solos podemos hacer cosas grandiosas e importantes, pero con el tiempo llegará un relámpago al mundo de todos. Y cuando esto suceda, siempre es bueno tener a un amigo cerca para iluminar el camino. </a:t>
            </a:r>
            <a:r>
              <a:rPr lang="es-MX" sz="1400" dirty="0" smtClean="0">
                <a:latin typeface="Comic Sans MS"/>
                <a:ea typeface="Times New Roman"/>
              </a:rPr>
              <a:t> </a:t>
            </a:r>
            <a:endParaRPr lang="es-MX" sz="1400" dirty="0" smtClean="0">
              <a:latin typeface="Times New Roman"/>
              <a:ea typeface="Times New Roman"/>
            </a:endParaRPr>
          </a:p>
          <a:p>
            <a:r>
              <a:rPr lang="es-MX" sz="1400" dirty="0" smtClean="0">
                <a:latin typeface="Comic Sans MS"/>
                <a:ea typeface="Times New Roman"/>
              </a:rPr>
              <a:t> </a:t>
            </a:r>
            <a:endParaRPr lang="es-MX" sz="1400" dirty="0" smtClean="0">
              <a:latin typeface="Times New Roman"/>
              <a:ea typeface="Times New Roman"/>
            </a:endParaRPr>
          </a:p>
          <a:p>
            <a:pPr algn="ctr"/>
            <a:r>
              <a:rPr lang="es-MX" sz="1400" dirty="0" smtClean="0">
                <a:latin typeface="Comic Sans MS"/>
                <a:ea typeface="Times New Roman"/>
              </a:rPr>
              <a:t> </a:t>
            </a:r>
            <a:endParaRPr lang="es-MX" sz="1400" dirty="0"/>
          </a:p>
        </p:txBody>
      </p:sp>
      <p:sp>
        <p:nvSpPr>
          <p:cNvPr id="2" name="Slide Number Placeholder 1"/>
          <p:cNvSpPr>
            <a:spLocks noGrp="1"/>
          </p:cNvSpPr>
          <p:nvPr>
            <p:ph type="sldNum" sz="quarter" idx="12"/>
          </p:nvPr>
        </p:nvSpPr>
        <p:spPr/>
        <p:txBody>
          <a:bodyPr/>
          <a:lstStyle/>
          <a:p>
            <a:fld id="{AF8359E8-5B63-4AE7-A26F-FE183B9DDE83}" type="slidenum">
              <a:rPr lang="en-US" smtClean="0"/>
              <a:t>24</a:t>
            </a:fld>
            <a:endParaRPr lang="en-US" dirty="0"/>
          </a:p>
        </p:txBody>
      </p:sp>
      <p:sp>
        <p:nvSpPr>
          <p:cNvPr id="6" name="Rectangle 5"/>
          <p:cNvSpPr/>
          <p:nvPr/>
        </p:nvSpPr>
        <p:spPr>
          <a:xfrm>
            <a:off x="4876800" y="228600"/>
            <a:ext cx="2506980" cy="830997"/>
          </a:xfrm>
          <a:prstGeom prst="rect">
            <a:avLst/>
          </a:prstGeom>
        </p:spPr>
        <p:txBody>
          <a:bodyPr wrap="square">
            <a:spAutoFit/>
          </a:bodyPr>
          <a:lstStyle/>
          <a:p>
            <a:pPr lvl="0" algn="r"/>
            <a:r>
              <a:rPr lang="es-ES_tradnl" sz="800" dirty="0">
                <a:solidFill>
                  <a:prstClr val="black"/>
                </a:solidFill>
              </a:rPr>
              <a:t>Equivalencia de grado: 4.7</a:t>
            </a:r>
          </a:p>
          <a:p>
            <a:pPr lvl="0" algn="r"/>
            <a:r>
              <a:rPr lang="es-ES" sz="800" dirty="0">
                <a:solidFill>
                  <a:prstClr val="black"/>
                </a:solidFill>
              </a:rPr>
              <a:t>Escala </a:t>
            </a:r>
            <a:r>
              <a:rPr lang="es-ES" sz="800" i="1" dirty="0" err="1">
                <a:solidFill>
                  <a:prstClr val="black"/>
                </a:solidFill>
              </a:rPr>
              <a:t>Lexile</a:t>
            </a:r>
            <a:r>
              <a:rPr lang="es-ES" sz="800" dirty="0">
                <a:solidFill>
                  <a:prstClr val="black"/>
                </a:solidFill>
              </a:rPr>
              <a:t>: 620L</a:t>
            </a:r>
          </a:p>
          <a:p>
            <a:pPr lvl="0" algn="r"/>
            <a:r>
              <a:rPr lang="es-ES" sz="800" dirty="0">
                <a:solidFill>
                  <a:prstClr val="black"/>
                </a:solidFill>
              </a:rPr>
              <a:t>Promedio del largo de la oración: 10.71</a:t>
            </a:r>
          </a:p>
          <a:p>
            <a:pPr lvl="0" algn="r"/>
            <a:r>
              <a:rPr lang="es-ES" sz="800" dirty="0">
                <a:solidFill>
                  <a:prstClr val="black"/>
                </a:solidFill>
              </a:rPr>
              <a:t>Promedio de la frecuencia de palabras: 3.80</a:t>
            </a:r>
          </a:p>
          <a:p>
            <a:pPr lvl="0" algn="r"/>
            <a:r>
              <a:rPr lang="es-ES" sz="800" dirty="0">
                <a:solidFill>
                  <a:prstClr val="black"/>
                </a:solidFill>
              </a:rPr>
              <a:t>Número de palabras: 364</a:t>
            </a:r>
          </a:p>
          <a:p>
            <a:pPr lvl="0" algn="r"/>
            <a:r>
              <a:rPr lang="x-none" sz="800" b="1" i="1" dirty="0">
                <a:solidFill>
                  <a:prstClr val="black"/>
                </a:solidFill>
              </a:rPr>
              <a:t>Nota: Basado en el texto original en inglés.</a:t>
            </a:r>
            <a:endParaRPr lang="es-ES_tradnl" sz="800" dirty="0">
              <a:solidFill>
                <a:prstClr val="black"/>
              </a:solidFill>
            </a:endParaRPr>
          </a:p>
        </p:txBody>
      </p:sp>
    </p:spTree>
    <p:extLst>
      <p:ext uri="{BB962C8B-B14F-4D97-AF65-F5344CB8AC3E}">
        <p14:creationId xmlns:p14="http://schemas.microsoft.com/office/powerpoint/2010/main" val="4295441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25</a:t>
            </a:fld>
            <a:endParaRPr lang="en-US" dirty="0"/>
          </a:p>
        </p:txBody>
      </p:sp>
      <p:sp>
        <p:nvSpPr>
          <p:cNvPr id="7" name="Rectangle 6"/>
          <p:cNvSpPr/>
          <p:nvPr/>
        </p:nvSpPr>
        <p:spPr>
          <a:xfrm>
            <a:off x="690908" y="940111"/>
            <a:ext cx="6395691" cy="3119087"/>
          </a:xfrm>
          <a:prstGeom prst="rect">
            <a:avLst/>
          </a:prstGeom>
        </p:spPr>
        <p:txBody>
          <a:bodyPr wrap="square" lIns="101881" tIns="50941" rIns="101881" bIns="50941">
            <a:spAutoFit/>
          </a:bodyPr>
          <a:lstStyle/>
          <a:p>
            <a:pPr marL="403136" indent="-342900">
              <a:buFontTx/>
              <a:buAutoNum type="arabicPeriod"/>
            </a:pPr>
            <a:r>
              <a:rPr lang="es-MX" sz="1400" b="1" dirty="0" smtClean="0">
                <a:latin typeface="Helvetica" pitchFamily="34" charset="0"/>
                <a:cs typeface="Helvetica" pitchFamily="34" charset="0"/>
              </a:rPr>
              <a:t>¿Qué detalle específico del texto </a:t>
            </a:r>
            <a:r>
              <a:rPr lang="es-MX" sz="1400" i="1" dirty="0" smtClean="0">
                <a:latin typeface="Helvetica"/>
                <a:cs typeface="Helvetica"/>
              </a:rPr>
              <a:t>Un día sin electricidad</a:t>
            </a:r>
            <a:r>
              <a:rPr lang="es-MX" sz="1400" b="1" dirty="0" smtClean="0">
                <a:latin typeface="Helvetica" pitchFamily="34" charset="0"/>
                <a:cs typeface="Helvetica" pitchFamily="34" charset="0"/>
              </a:rPr>
              <a:t>, apoya mejor los sentimientos que tenía Daniel al principio sobre la tarea de vivir sin electricidad por 24 horas?</a:t>
            </a:r>
          </a:p>
          <a:p>
            <a:pPr marL="403136" indent="-342900">
              <a:buAutoNum type="arabicPeriod"/>
            </a:pPr>
            <a:endParaRPr lang="es-MX" sz="1400" dirty="0" smtClean="0">
              <a:latin typeface="Helvetica" pitchFamily="34" charset="0"/>
              <a:cs typeface="Helvetica" pitchFamily="34" charset="0"/>
            </a:endParaRPr>
          </a:p>
          <a:p>
            <a:pPr marL="684213" indent="-287338">
              <a:buFont typeface="+mj-lt"/>
              <a:buAutoNum type="alphaUcPeriod"/>
            </a:pPr>
            <a:r>
              <a:rPr lang="es-ES" sz="1400" dirty="0">
                <a:latin typeface="Helvetica"/>
                <a:cs typeface="Helvetica"/>
              </a:rPr>
              <a:t>Eso significaría que sin televisión,  sin microondas, sin ¡VIDEOJUEGOS! </a:t>
            </a:r>
            <a:endParaRPr lang="es-ES" sz="1400" dirty="0" smtClean="0">
              <a:latin typeface="Helvetica"/>
              <a:cs typeface="Helvetica"/>
            </a:endParaRPr>
          </a:p>
          <a:p>
            <a:pPr marL="684213" indent="-287338">
              <a:buFont typeface="+mj-lt"/>
              <a:buAutoNum type="alphaUcPeriod"/>
            </a:pPr>
            <a:endParaRPr lang="es-MX" sz="1400" dirty="0" smtClean="0">
              <a:latin typeface="Helvetica" pitchFamily="34" charset="0"/>
              <a:cs typeface="Helvetica" pitchFamily="34" charset="0"/>
            </a:endParaRPr>
          </a:p>
          <a:p>
            <a:pPr marL="684213" indent="-287338">
              <a:buFont typeface="+mj-lt"/>
              <a:buAutoNum type="alphaUcPeriod"/>
            </a:pPr>
            <a:r>
              <a:rPr lang="es-MX" sz="1400" dirty="0" smtClean="0">
                <a:latin typeface="Helvetica"/>
                <a:cs typeface="Helvetica"/>
              </a:rPr>
              <a:t>Por lo menos él podría pasar el tiempo escribiendo mensajes de texto y jugando juegos</a:t>
            </a:r>
            <a:r>
              <a:rPr lang="es-MX" sz="1400" dirty="0" smtClean="0">
                <a:latin typeface="Helvetica" pitchFamily="34" charset="0"/>
                <a:cs typeface="Helvetica" pitchFamily="34" charset="0"/>
              </a:rPr>
              <a:t>.</a:t>
            </a:r>
          </a:p>
          <a:p>
            <a:pPr marL="684213" indent="-287338">
              <a:buFont typeface="+mj-lt"/>
              <a:buAutoNum type="alphaUcPeriod"/>
            </a:pPr>
            <a:endParaRPr lang="es-MX" sz="1400" dirty="0" smtClean="0">
              <a:latin typeface="Helvetica" pitchFamily="34" charset="0"/>
              <a:cs typeface="Helvetica" pitchFamily="34" charset="0"/>
            </a:endParaRPr>
          </a:p>
          <a:p>
            <a:pPr marL="684213" indent="-287338">
              <a:buFont typeface="+mj-lt"/>
              <a:buAutoNum type="alphaUcPeriod"/>
            </a:pPr>
            <a:r>
              <a:rPr lang="es-MX" sz="1400" dirty="0" smtClean="0">
                <a:latin typeface="Helvetica"/>
                <a:cs typeface="Helvetica"/>
              </a:rPr>
              <a:t>Por lo general, él comía palomitas de microondas después de la escuela. Hoy no</a:t>
            </a:r>
            <a:r>
              <a:rPr lang="es-MX" sz="1400" dirty="0" smtClean="0">
                <a:latin typeface="Helvetica" pitchFamily="34" charset="0"/>
                <a:cs typeface="Helvetica" pitchFamily="34" charset="0"/>
              </a:rPr>
              <a:t>.</a:t>
            </a:r>
          </a:p>
          <a:p>
            <a:pPr marL="684213" indent="-287338">
              <a:buFont typeface="+mj-lt"/>
              <a:buAutoNum type="alphaUcPeriod"/>
            </a:pPr>
            <a:endParaRPr lang="es-MX" sz="1400" dirty="0" smtClean="0">
              <a:latin typeface="Helvetica" pitchFamily="34" charset="0"/>
              <a:cs typeface="Helvetica" pitchFamily="34" charset="0"/>
            </a:endParaRPr>
          </a:p>
          <a:p>
            <a:pPr marL="684213" indent="-287338">
              <a:buFont typeface="+mj-lt"/>
              <a:buAutoNum type="alphaUcPeriod"/>
            </a:pPr>
            <a:r>
              <a:rPr lang="es-MX" sz="1400" dirty="0" smtClean="0">
                <a:latin typeface="Helvetica"/>
                <a:cs typeface="Helvetica"/>
              </a:rPr>
              <a:t>Al poco tiempo, ya era la hora de la cena. Esto debía ser interesante. </a:t>
            </a:r>
            <a:endParaRPr lang="es-MX" sz="1400" dirty="0">
              <a:latin typeface="Helvetica"/>
              <a:cs typeface="Helvetica"/>
            </a:endParaRPr>
          </a:p>
        </p:txBody>
      </p:sp>
      <p:cxnSp>
        <p:nvCxnSpPr>
          <p:cNvPr id="10" name="Straight Connector 9"/>
          <p:cNvCxnSpPr/>
          <p:nvPr/>
        </p:nvCxnSpPr>
        <p:spPr>
          <a:xfrm>
            <a:off x="457200" y="49530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800947" y="188011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811896" y="24992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800947" y="37338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804263" y="30480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9" name="Rectangle 28"/>
          <p:cNvSpPr/>
          <p:nvPr/>
        </p:nvSpPr>
        <p:spPr>
          <a:xfrm>
            <a:off x="691763" y="5541400"/>
            <a:ext cx="6394836" cy="2472756"/>
          </a:xfrm>
          <a:prstGeom prst="rect">
            <a:avLst/>
          </a:prstGeom>
        </p:spPr>
        <p:txBody>
          <a:bodyPr wrap="square" lIns="101881" tIns="50941" rIns="101881" bIns="50941">
            <a:spAutoFit/>
          </a:bodyPr>
          <a:lstStyle/>
          <a:p>
            <a:pPr marL="403136" indent="-342900">
              <a:buAutoNum type="arabicPeriod" startAt="2"/>
            </a:pPr>
            <a:r>
              <a:rPr lang="es-MX" sz="1400" b="1" dirty="0" smtClean="0">
                <a:latin typeface="Helvetica" pitchFamily="34" charset="0"/>
                <a:cs typeface="Helvetica" pitchFamily="34" charset="0"/>
              </a:rPr>
              <a:t>¿Qué </a:t>
            </a:r>
            <a:r>
              <a:rPr lang="es-MX" sz="1400" b="1" u="sng" dirty="0" smtClean="0">
                <a:latin typeface="Helvetica" pitchFamily="34" charset="0"/>
                <a:cs typeface="Helvetica" pitchFamily="34" charset="0"/>
              </a:rPr>
              <a:t>dos</a:t>
            </a:r>
            <a:r>
              <a:rPr lang="es-MX" sz="1400" b="1" dirty="0" smtClean="0">
                <a:latin typeface="Helvetica" pitchFamily="34" charset="0"/>
                <a:cs typeface="Helvetica" pitchFamily="34" charset="0"/>
              </a:rPr>
              <a:t> acciones contribuyen mejor a que Daniel estuviera de acuerdo en que él estaría dispuesto de hacer esta tarea otra vez?</a:t>
            </a:r>
          </a:p>
          <a:p>
            <a:pPr marL="403136" indent="-342900">
              <a:buAutoNum type="arabicPeriod" startAt="2"/>
            </a:pPr>
            <a:endParaRPr lang="es-MX" sz="1400" b="1" dirty="0" smtClean="0">
              <a:latin typeface="Helvetica" pitchFamily="34" charset="0"/>
              <a:cs typeface="Helvetica" pitchFamily="34" charset="0"/>
            </a:endParaRPr>
          </a:p>
          <a:p>
            <a:pPr marL="681038" indent="-284163">
              <a:buFont typeface="+mj-lt"/>
              <a:buAutoNum type="alphaUcPeriod"/>
            </a:pPr>
            <a:r>
              <a:rPr lang="es-MX" sz="1400" dirty="0" smtClean="0">
                <a:latin typeface="Helvetica" pitchFamily="34" charset="0"/>
                <a:cs typeface="Helvetica" pitchFamily="34" charset="0"/>
              </a:rPr>
              <a:t>Daniel agarró una manzana en lugar de comer su habitual palomitas de microondas.</a:t>
            </a:r>
          </a:p>
          <a:p>
            <a:pPr marL="681038" indent="-284163">
              <a:buFont typeface="+mj-lt"/>
              <a:buAutoNum type="alphaUcPeriod"/>
            </a:pPr>
            <a:endParaRPr lang="es-MX" sz="1400" dirty="0" smtClean="0">
              <a:latin typeface="Helvetica" pitchFamily="34" charset="0"/>
              <a:cs typeface="Helvetica" pitchFamily="34" charset="0"/>
            </a:endParaRPr>
          </a:p>
          <a:p>
            <a:pPr marL="681038" indent="-284163">
              <a:buFont typeface="+mj-lt"/>
              <a:buAutoNum type="alphaUcPeriod"/>
            </a:pPr>
            <a:r>
              <a:rPr lang="es-MX" sz="1400" dirty="0" smtClean="0">
                <a:latin typeface="Helvetica" pitchFamily="34" charset="0"/>
                <a:cs typeface="Helvetica" pitchFamily="34" charset="0"/>
              </a:rPr>
              <a:t> Papá cocinó los perros calientes usando la chimenea.</a:t>
            </a:r>
          </a:p>
          <a:p>
            <a:pPr marL="681038" indent="-284163">
              <a:buFont typeface="+mj-lt"/>
              <a:buAutoNum type="alphaUcPeriod"/>
            </a:pPr>
            <a:endParaRPr lang="es-MX" sz="1400" dirty="0" smtClean="0">
              <a:latin typeface="Helvetica" pitchFamily="34" charset="0"/>
              <a:cs typeface="Helvetica" pitchFamily="34" charset="0"/>
            </a:endParaRPr>
          </a:p>
          <a:p>
            <a:pPr marL="681038" indent="-284163">
              <a:buFont typeface="+mj-lt"/>
              <a:buAutoNum type="alphaUcPeriod"/>
            </a:pPr>
            <a:r>
              <a:rPr lang="es-MX" sz="1400" dirty="0" smtClean="0">
                <a:latin typeface="Helvetica" pitchFamily="34" charset="0"/>
                <a:cs typeface="Helvetica" pitchFamily="34" charset="0"/>
              </a:rPr>
              <a:t> Mamá y papá contaron cuentos divertidos cuando oscureció.</a:t>
            </a:r>
          </a:p>
          <a:p>
            <a:pPr marL="681038" indent="-284163">
              <a:buFont typeface="+mj-lt"/>
              <a:buAutoNum type="alphaUcPeriod"/>
            </a:pPr>
            <a:endParaRPr lang="es-MX" sz="1400" dirty="0" smtClean="0">
              <a:latin typeface="Helvetica" pitchFamily="34" charset="0"/>
              <a:cs typeface="Helvetica" pitchFamily="34" charset="0"/>
            </a:endParaRPr>
          </a:p>
          <a:p>
            <a:pPr marL="681038" indent="-284163">
              <a:buFont typeface="+mj-lt"/>
              <a:buAutoNum type="alphaUcPeriod"/>
            </a:pPr>
            <a:r>
              <a:rPr lang="es-MX" sz="1400" dirty="0" smtClean="0">
                <a:latin typeface="Helvetica" pitchFamily="34" charset="0"/>
                <a:cs typeface="Helvetica" pitchFamily="34" charset="0"/>
              </a:rPr>
              <a:t> Daniel rápidamente se quedó dormido al final del día.</a:t>
            </a:r>
            <a:endParaRPr lang="es-MX" sz="1400" dirty="0">
              <a:latin typeface="Helvetica" pitchFamily="34" charset="0"/>
              <a:cs typeface="Helvetica" pitchFamily="34" charset="0"/>
            </a:endParaRPr>
          </a:p>
        </p:txBody>
      </p:sp>
      <p:grpSp>
        <p:nvGrpSpPr>
          <p:cNvPr id="2" name="Group 1"/>
          <p:cNvGrpSpPr/>
          <p:nvPr/>
        </p:nvGrpSpPr>
        <p:grpSpPr>
          <a:xfrm>
            <a:off x="811896" y="6248400"/>
            <a:ext cx="264002" cy="1686709"/>
            <a:chOff x="874891" y="6466691"/>
            <a:chExt cx="264002" cy="1686709"/>
          </a:xfrm>
        </p:grpSpPr>
        <p:sp>
          <p:nvSpPr>
            <p:cNvPr id="30" name="Oval 29"/>
            <p:cNvSpPr/>
            <p:nvPr/>
          </p:nvSpPr>
          <p:spPr>
            <a:xfrm>
              <a:off x="885840" y="791391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878207" y="709557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874891" y="751371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896005" y="646669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aphicFrame>
        <p:nvGraphicFramePr>
          <p:cNvPr id="15" name="Table 14"/>
          <p:cNvGraphicFramePr>
            <a:graphicFrameLocks noGrp="1"/>
          </p:cNvGraphicFramePr>
          <p:nvPr>
            <p:extLst>
              <p:ext uri="{D42A27DB-BD31-4B8C-83A1-F6EECF244321}">
                <p14:modId xmlns:p14="http://schemas.microsoft.com/office/powerpoint/2010/main" val="13390961"/>
              </p:ext>
            </p:extLst>
          </p:nvPr>
        </p:nvGraphicFramePr>
        <p:xfrm>
          <a:off x="4953000" y="4466990"/>
          <a:ext cx="2218785" cy="789393"/>
        </p:xfrm>
        <a:graphic>
          <a:graphicData uri="http://schemas.openxmlformats.org/drawingml/2006/table">
            <a:tbl>
              <a:tblPr/>
              <a:tblGrid>
                <a:gridCol w="2218785"/>
              </a:tblGrid>
              <a:tr h="179793">
                <a:tc>
                  <a:txBody>
                    <a:bodyPr/>
                    <a:lstStyle/>
                    <a:p>
                      <a:pPr marL="0" marR="0" algn="l">
                        <a:lnSpc>
                          <a:spcPct val="115000"/>
                        </a:lnSpc>
                        <a:spcBef>
                          <a:spcPts val="0"/>
                        </a:spcBef>
                        <a:spcAft>
                          <a:spcPts val="0"/>
                        </a:spcAft>
                      </a:pPr>
                      <a:r>
                        <a:rPr lang="en-US" sz="800" b="1" dirty="0" err="1" smtClean="0">
                          <a:solidFill>
                            <a:srgbClr val="000000"/>
                          </a:solidFill>
                          <a:latin typeface="+mn-lt"/>
                          <a:ea typeface="Times New Roman"/>
                          <a:cs typeface="Times New Roman"/>
                        </a:rPr>
                        <a:t>Estándar</a:t>
                      </a:r>
                      <a:r>
                        <a:rPr lang="en-US" sz="800" b="1" dirty="0" smtClean="0">
                          <a:solidFill>
                            <a:srgbClr val="000000"/>
                          </a:solidFill>
                          <a:latin typeface="+mn-lt"/>
                          <a:ea typeface="Times New Roman"/>
                          <a:cs typeface="Times New Roman"/>
                        </a:rPr>
                        <a:t> RL.4.3</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5407">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800" b="0" dirty="0" smtClean="0">
                          <a:latin typeface="+mn-lt"/>
                          <a:ea typeface="Calibri"/>
                          <a:cs typeface="Times New Roman"/>
                        </a:rPr>
                        <a:t>Describen en profundidad un personaje, escenario o acontecimiento en un cuento u obra de teatro, basándose en detalles específicos del texto (ejemplo: los pensamientos, palabras o acciones de un personaje).</a:t>
                      </a:r>
                      <a:endParaRPr lang="en-US" sz="800" b="0" dirty="0" smtClean="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3668872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26</a:t>
            </a:fld>
            <a:endParaRPr lang="en-US" dirty="0"/>
          </a:p>
        </p:txBody>
      </p:sp>
      <p:sp>
        <p:nvSpPr>
          <p:cNvPr id="3" name="Rectangle 2"/>
          <p:cNvSpPr/>
          <p:nvPr/>
        </p:nvSpPr>
        <p:spPr>
          <a:xfrm>
            <a:off x="685800" y="939098"/>
            <a:ext cx="6400800" cy="2688200"/>
          </a:xfrm>
          <a:prstGeom prst="rect">
            <a:avLst/>
          </a:prstGeom>
          <a:noFill/>
        </p:spPr>
        <p:txBody>
          <a:bodyPr wrap="square" lIns="101881" tIns="50941" rIns="101881" bIns="50941">
            <a:spAutoFit/>
          </a:bodyPr>
          <a:lstStyle/>
          <a:p>
            <a:pPr marL="285750" indent="-285750"/>
            <a:r>
              <a:rPr lang="es-MX" sz="1400" b="1" dirty="0" smtClean="0">
                <a:latin typeface="Helvetica" panose="020B0604020202020204" pitchFamily="34" charset="0"/>
                <a:cs typeface="Helvetica" panose="020B0604020202020204" pitchFamily="34" charset="0"/>
              </a:rPr>
              <a:t>3.   ¿Qué declaración apoya mejor que </a:t>
            </a:r>
            <a:r>
              <a:rPr lang="es-MX" sz="1400" i="1" dirty="0" smtClean="0">
                <a:latin typeface="Helvetica"/>
                <a:ea typeface="Times New Roman"/>
                <a:cs typeface="Helvetica"/>
              </a:rPr>
              <a:t>Lección de energía</a:t>
            </a:r>
            <a:r>
              <a:rPr lang="es-MX" sz="1400" i="1" dirty="0" smtClean="0">
                <a:latin typeface="Helvetica"/>
                <a:cs typeface="Helvetica"/>
              </a:rPr>
              <a:t> </a:t>
            </a:r>
            <a:r>
              <a:rPr lang="es-MX" sz="1400" b="1" dirty="0" smtClean="0">
                <a:latin typeface="Helvetica" panose="020B0604020202020204" pitchFamily="34" charset="0"/>
                <a:cs typeface="Helvetica" panose="020B0604020202020204" pitchFamily="34" charset="0"/>
              </a:rPr>
              <a:t>fue contado del punto de vista en primera persona</a:t>
            </a:r>
            <a:r>
              <a:rPr lang="es-MX" sz="1400" dirty="0" smtClean="0">
                <a:latin typeface="Helvetica" panose="020B0604020202020204" pitchFamily="34" charset="0"/>
                <a:cs typeface="Helvetica" panose="020B0604020202020204" pitchFamily="34" charset="0"/>
              </a:rPr>
              <a:t>?</a:t>
            </a:r>
          </a:p>
          <a:p>
            <a:pPr marL="231775" lvl="0" indent="-231775"/>
            <a:endParaRPr lang="es-MX" sz="1400" dirty="0" smtClean="0">
              <a:latin typeface="Helvetica" panose="020B0604020202020204" pitchFamily="34" charset="0"/>
              <a:cs typeface="Helvetica" panose="020B0604020202020204" pitchFamily="34" charset="0"/>
            </a:endParaRPr>
          </a:p>
          <a:p>
            <a:pPr marL="573088" lvl="0" indent="-287338"/>
            <a:r>
              <a:rPr lang="es-MX" sz="1400" dirty="0" smtClean="0">
                <a:latin typeface="Helvetica" panose="020B0604020202020204" pitchFamily="34" charset="0"/>
                <a:cs typeface="Helvetica" panose="020B0604020202020204" pitchFamily="34" charset="0"/>
              </a:rPr>
              <a:t>A.  Fue contado por el narrador.</a:t>
            </a:r>
          </a:p>
          <a:p>
            <a:pPr marL="573088" lvl="0" indent="-287338"/>
            <a:endParaRPr lang="es-MX" sz="1400" dirty="0" smtClean="0">
              <a:latin typeface="Helvetica" panose="020B0604020202020204" pitchFamily="34" charset="0"/>
              <a:cs typeface="Helvetica" panose="020B0604020202020204" pitchFamily="34" charset="0"/>
            </a:endParaRPr>
          </a:p>
          <a:p>
            <a:pPr marL="573088" lvl="0" indent="-287338"/>
            <a:r>
              <a:rPr lang="es-MX" sz="1400" dirty="0" smtClean="0">
                <a:latin typeface="Helvetica" panose="020B0604020202020204" pitchFamily="34" charset="0"/>
                <a:cs typeface="Helvetica" panose="020B0604020202020204" pitchFamily="34" charset="0"/>
              </a:rPr>
              <a:t>B.  Fue contado por el personaje que lo experimentó.</a:t>
            </a:r>
          </a:p>
          <a:p>
            <a:pPr marL="573088" lvl="0" indent="-287338"/>
            <a:endParaRPr lang="es-MX" sz="1400" dirty="0" smtClean="0">
              <a:latin typeface="Helvetica" panose="020B0604020202020204" pitchFamily="34" charset="0"/>
              <a:cs typeface="Helvetica" panose="020B0604020202020204" pitchFamily="34" charset="0"/>
            </a:endParaRPr>
          </a:p>
          <a:p>
            <a:pPr marL="573088" lvl="0" indent="-287338"/>
            <a:r>
              <a:rPr lang="es-MX" sz="1400" dirty="0" smtClean="0">
                <a:latin typeface="Helvetica" panose="020B0604020202020204" pitchFamily="34" charset="0"/>
                <a:cs typeface="Helvetica" panose="020B0604020202020204" pitchFamily="34" charset="0"/>
              </a:rPr>
              <a:t>C.  Fue contado por alguien que vivió en 1800.</a:t>
            </a:r>
          </a:p>
          <a:p>
            <a:pPr marL="573088" lvl="0" indent="-287338"/>
            <a:endParaRPr lang="es-MX" sz="1400" dirty="0" smtClean="0">
              <a:latin typeface="Helvetica" panose="020B0604020202020204" pitchFamily="34" charset="0"/>
              <a:cs typeface="Helvetica" panose="020B0604020202020204" pitchFamily="34" charset="0"/>
            </a:endParaRPr>
          </a:p>
          <a:p>
            <a:pPr marL="573088" lvl="0" indent="-287338"/>
            <a:r>
              <a:rPr lang="es-MX" sz="1400" dirty="0" smtClean="0">
                <a:latin typeface="Helvetica" panose="020B0604020202020204" pitchFamily="34" charset="0"/>
                <a:cs typeface="Helvetica" panose="020B0604020202020204" pitchFamily="34" charset="0"/>
              </a:rPr>
              <a:t>D.  Fue contado por alguien que sabía cómo los personajes se sentían. </a:t>
            </a:r>
          </a:p>
          <a:p>
            <a:pPr marL="913581" indent="-361417">
              <a:buFont typeface="+mj-lt"/>
              <a:buAutoNum type="alphaUcPeriod"/>
            </a:pPr>
            <a:endParaRPr lang="en-US" sz="1400" dirty="0">
              <a:latin typeface="Helvetica" panose="020B0604020202020204" pitchFamily="34" charset="0"/>
              <a:cs typeface="Helvetica" panose="020B0604020202020204" pitchFamily="34" charset="0"/>
            </a:endParaRPr>
          </a:p>
          <a:p>
            <a:pPr marL="913581" indent="-361417">
              <a:buFont typeface="+mj-lt"/>
              <a:buAutoNum type="alphaUcPeriod"/>
            </a:pPr>
            <a:endParaRPr lang="en-US" sz="1400" dirty="0">
              <a:latin typeface="Helvetica" panose="020B0604020202020204" pitchFamily="34" charset="0"/>
              <a:cs typeface="Helvetica" panose="020B0604020202020204" pitchFamily="34" charset="0"/>
            </a:endParaRPr>
          </a:p>
        </p:txBody>
      </p:sp>
      <p:sp>
        <p:nvSpPr>
          <p:cNvPr id="8" name="Rectangle 7"/>
          <p:cNvSpPr/>
          <p:nvPr/>
        </p:nvSpPr>
        <p:spPr>
          <a:xfrm>
            <a:off x="693751" y="5286487"/>
            <a:ext cx="6392849" cy="2257313"/>
          </a:xfrm>
          <a:prstGeom prst="rect">
            <a:avLst/>
          </a:prstGeom>
          <a:noFill/>
        </p:spPr>
        <p:txBody>
          <a:bodyPr wrap="square" lIns="101881" tIns="50941" rIns="101881" bIns="50941">
            <a:spAutoFit/>
          </a:bodyPr>
          <a:lstStyle/>
          <a:p>
            <a:pPr marL="285750" indent="-285750">
              <a:buAutoNum type="arabicPeriod" startAt="4"/>
            </a:pPr>
            <a:r>
              <a:rPr lang="es-ES" sz="1400" b="1" dirty="0" smtClean="0">
                <a:latin typeface="Helvetica" pitchFamily="34" charset="0"/>
                <a:cs typeface="Helvetica" pitchFamily="34" charset="0"/>
              </a:rPr>
              <a:t>¿Cuál es el mejor indicador de que </a:t>
            </a:r>
            <a:r>
              <a:rPr lang="es-ES" sz="1400" i="1" dirty="0" smtClean="0">
                <a:latin typeface="Helvetica"/>
                <a:cs typeface="Helvetica"/>
              </a:rPr>
              <a:t>Un día sin electricidad </a:t>
            </a:r>
            <a:r>
              <a:rPr lang="es-ES" sz="1400" b="1" dirty="0" smtClean="0">
                <a:latin typeface="Helvetica" pitchFamily="34" charset="0"/>
                <a:cs typeface="Helvetica" pitchFamily="34" charset="0"/>
              </a:rPr>
              <a:t>es contado en tercera persona?</a:t>
            </a:r>
          </a:p>
          <a:p>
            <a:pPr marL="60236"/>
            <a:endParaRPr lang="es-ES" sz="1400" dirty="0" smtClean="0">
              <a:latin typeface="Helvetica" pitchFamily="34" charset="0"/>
              <a:cs typeface="Helvetica" pitchFamily="34" charset="0"/>
            </a:endParaRPr>
          </a:p>
          <a:p>
            <a:pPr marL="573088" indent="-287338">
              <a:buFont typeface="+mj-lt"/>
              <a:buAutoNum type="alphaUcPeriod"/>
            </a:pPr>
            <a:r>
              <a:rPr lang="es-ES" sz="1400" dirty="0" smtClean="0">
                <a:latin typeface="Helvetica" pitchFamily="34" charset="0"/>
                <a:cs typeface="Helvetica" pitchFamily="34" charset="0"/>
              </a:rPr>
              <a:t>Daniel está contando el cuento.</a:t>
            </a:r>
          </a:p>
          <a:p>
            <a:pPr marL="573088" indent="-287338">
              <a:buFont typeface="+mj-lt"/>
              <a:buAutoNum type="alphaUcPeriod"/>
            </a:pPr>
            <a:endParaRPr lang="es-ES" sz="1400" dirty="0" smtClean="0">
              <a:latin typeface="Helvetica" pitchFamily="34" charset="0"/>
              <a:cs typeface="Helvetica" pitchFamily="34" charset="0"/>
            </a:endParaRPr>
          </a:p>
          <a:p>
            <a:pPr marL="573088" indent="-287338">
              <a:buFont typeface="+mj-lt"/>
              <a:buAutoNum type="alphaUcPeriod"/>
            </a:pPr>
            <a:r>
              <a:rPr lang="es-ES" sz="1400" dirty="0" smtClean="0">
                <a:latin typeface="Helvetica" pitchFamily="34" charset="0"/>
                <a:cs typeface="Helvetica" pitchFamily="34" charset="0"/>
              </a:rPr>
              <a:t>La maestro está contando el cuento.</a:t>
            </a:r>
          </a:p>
          <a:p>
            <a:pPr marL="573088" indent="-287338">
              <a:buFont typeface="+mj-lt"/>
              <a:buAutoNum type="alphaUcPeriod"/>
            </a:pPr>
            <a:endParaRPr lang="es-ES" sz="1400" dirty="0" smtClean="0">
              <a:latin typeface="Helvetica" pitchFamily="34" charset="0"/>
              <a:cs typeface="Helvetica" pitchFamily="34" charset="0"/>
            </a:endParaRPr>
          </a:p>
          <a:p>
            <a:pPr marL="573088" indent="-287338">
              <a:buFont typeface="+mj-lt"/>
              <a:buAutoNum type="alphaUcPeriod"/>
            </a:pPr>
            <a:r>
              <a:rPr lang="es-ES" sz="1400" dirty="0" smtClean="0">
                <a:latin typeface="Helvetica" pitchFamily="34" charset="0"/>
                <a:cs typeface="Helvetica" pitchFamily="34" charset="0"/>
              </a:rPr>
              <a:t>Papá está contando el cuento.</a:t>
            </a:r>
          </a:p>
          <a:p>
            <a:pPr marL="573088" indent="-287338">
              <a:buFont typeface="+mj-lt"/>
              <a:buAutoNum type="alphaUcPeriod"/>
            </a:pPr>
            <a:endParaRPr lang="es-ES" sz="1400" dirty="0" smtClean="0">
              <a:latin typeface="Helvetica" pitchFamily="34" charset="0"/>
              <a:cs typeface="Helvetica" pitchFamily="34" charset="0"/>
            </a:endParaRPr>
          </a:p>
          <a:p>
            <a:pPr marL="573088" indent="-287338">
              <a:buFont typeface="+mj-lt"/>
              <a:buAutoNum type="alphaUcPeriod"/>
            </a:pPr>
            <a:r>
              <a:rPr lang="es-ES" sz="1400" dirty="0" smtClean="0">
                <a:latin typeface="Helvetica" pitchFamily="34" charset="0"/>
                <a:cs typeface="Helvetica" pitchFamily="34" charset="0"/>
              </a:rPr>
              <a:t>El narrador está contando el cuento.</a:t>
            </a:r>
            <a:endParaRPr lang="es-ES" sz="1400" dirty="0">
              <a:latin typeface="Helvetica" pitchFamily="34" charset="0"/>
              <a:cs typeface="Helvetica" pitchFamily="34" charset="0"/>
            </a:endParaRPr>
          </a:p>
        </p:txBody>
      </p:sp>
      <p:cxnSp>
        <p:nvCxnSpPr>
          <p:cNvPr id="10" name="Straight Connector 9"/>
          <p:cNvCxnSpPr/>
          <p:nvPr/>
        </p:nvCxnSpPr>
        <p:spPr>
          <a:xfrm>
            <a:off x="533400" y="45720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716426" y="5983853"/>
            <a:ext cx="242888" cy="1504846"/>
            <a:chOff x="1327208" y="5929354"/>
            <a:chExt cx="242888" cy="1504846"/>
          </a:xfrm>
        </p:grpSpPr>
        <p:sp>
          <p:nvSpPr>
            <p:cNvPr id="11" name="Oval 10"/>
            <p:cNvSpPr/>
            <p:nvPr/>
          </p:nvSpPr>
          <p:spPr>
            <a:xfrm>
              <a:off x="1327208" y="592935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1327208" y="633350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1327208" y="676662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1327208" y="719471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pSp>
        <p:nvGrpSpPr>
          <p:cNvPr id="2" name="Group 1"/>
          <p:cNvGrpSpPr/>
          <p:nvPr/>
        </p:nvGrpSpPr>
        <p:grpSpPr>
          <a:xfrm>
            <a:off x="693751" y="1600200"/>
            <a:ext cx="247050" cy="1512958"/>
            <a:chOff x="1300567" y="1806951"/>
            <a:chExt cx="247050" cy="1512958"/>
          </a:xfrm>
        </p:grpSpPr>
        <p:sp>
          <p:nvSpPr>
            <p:cNvPr id="19" name="Oval 18"/>
            <p:cNvSpPr/>
            <p:nvPr/>
          </p:nvSpPr>
          <p:spPr>
            <a:xfrm>
              <a:off x="1304729" y="1806951"/>
              <a:ext cx="242888" cy="230040"/>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0" name="Oval 19"/>
            <p:cNvSpPr/>
            <p:nvPr/>
          </p:nvSpPr>
          <p:spPr>
            <a:xfrm>
              <a:off x="1300567" y="224346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1" name="Oval 20"/>
            <p:cNvSpPr/>
            <p:nvPr/>
          </p:nvSpPr>
          <p:spPr>
            <a:xfrm>
              <a:off x="1304533" y="265519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2" name="Oval 21"/>
            <p:cNvSpPr/>
            <p:nvPr/>
          </p:nvSpPr>
          <p:spPr>
            <a:xfrm>
              <a:off x="1300567" y="308042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aphicFrame>
        <p:nvGraphicFramePr>
          <p:cNvPr id="23" name="Table 22"/>
          <p:cNvGraphicFramePr>
            <a:graphicFrameLocks noGrp="1"/>
          </p:cNvGraphicFramePr>
          <p:nvPr>
            <p:extLst>
              <p:ext uri="{D42A27DB-BD31-4B8C-83A1-F6EECF244321}">
                <p14:modId xmlns:p14="http://schemas.microsoft.com/office/powerpoint/2010/main" val="191436013"/>
              </p:ext>
            </p:extLst>
          </p:nvPr>
        </p:nvGraphicFramePr>
        <p:xfrm>
          <a:off x="5223382" y="4238263"/>
          <a:ext cx="2024603" cy="667473"/>
        </p:xfrm>
        <a:graphic>
          <a:graphicData uri="http://schemas.openxmlformats.org/drawingml/2006/table">
            <a:tbl>
              <a:tblPr/>
              <a:tblGrid>
                <a:gridCol w="2024603"/>
              </a:tblGrid>
              <a:tr h="179793">
                <a:tc>
                  <a:txBody>
                    <a:bodyPr/>
                    <a:lstStyle/>
                    <a:p>
                      <a:pPr marL="0" marR="0" algn="l">
                        <a:lnSpc>
                          <a:spcPct val="115000"/>
                        </a:lnSpc>
                        <a:spcBef>
                          <a:spcPts val="0"/>
                        </a:spcBef>
                        <a:spcAft>
                          <a:spcPts val="0"/>
                        </a:spcAft>
                      </a:pPr>
                      <a:r>
                        <a:rPr lang="en-US" sz="800" b="1" dirty="0" err="1" smtClean="0">
                          <a:solidFill>
                            <a:srgbClr val="000000"/>
                          </a:solidFill>
                          <a:latin typeface="+mn-lt"/>
                          <a:ea typeface="Times New Roman"/>
                          <a:cs typeface="Times New Roman"/>
                        </a:rPr>
                        <a:t>Estándar</a:t>
                      </a:r>
                      <a:r>
                        <a:rPr lang="en-US" sz="800" b="1" dirty="0" smtClean="0">
                          <a:solidFill>
                            <a:srgbClr val="000000"/>
                          </a:solidFill>
                          <a:latin typeface="+mn-lt"/>
                          <a:ea typeface="Times New Roman"/>
                          <a:cs typeface="Times New Roman"/>
                        </a:rPr>
                        <a:t> RL.4.6</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5407">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800" b="0" dirty="0" smtClean="0">
                          <a:latin typeface="+mn-lt"/>
                          <a:ea typeface="Calibri"/>
                          <a:cs typeface="Times New Roman"/>
                        </a:rPr>
                        <a:t>Comparan y contrastan el punto de vista desde el que se narran diferentes cuentos, incluyendo la diferencia entre las narraciones en primera y tercera persona.</a:t>
                      </a:r>
                      <a:endParaRPr lang="en-US" sz="800" b="0" dirty="0" smtClean="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19428227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27</a:t>
            </a:fld>
            <a:endParaRPr lang="en-US" dirty="0"/>
          </a:p>
        </p:txBody>
      </p:sp>
      <p:sp>
        <p:nvSpPr>
          <p:cNvPr id="3" name="Rectangle 2"/>
          <p:cNvSpPr/>
          <p:nvPr/>
        </p:nvSpPr>
        <p:spPr>
          <a:xfrm>
            <a:off x="685801" y="1119277"/>
            <a:ext cx="6409785" cy="2257313"/>
          </a:xfrm>
          <a:prstGeom prst="rect">
            <a:avLst/>
          </a:prstGeom>
        </p:spPr>
        <p:txBody>
          <a:bodyPr wrap="square" lIns="101881" tIns="50941" rIns="101881" bIns="50941">
            <a:spAutoFit/>
          </a:bodyPr>
          <a:lstStyle/>
          <a:p>
            <a:pPr marL="342900" indent="-342900">
              <a:buAutoNum type="arabicPeriod" startAt="5"/>
            </a:pPr>
            <a:r>
              <a:rPr lang="es-ES" sz="1400" i="1" dirty="0" smtClean="0">
                <a:latin typeface="Helvetica"/>
                <a:ea typeface="Times New Roman"/>
                <a:cs typeface="Helvetica"/>
              </a:rPr>
              <a:t>Lección de energía </a:t>
            </a:r>
            <a:r>
              <a:rPr lang="es-ES" sz="1400" b="1" dirty="0" smtClean="0">
                <a:latin typeface="Helvetica" pitchFamily="34" charset="0"/>
                <a:cs typeface="Helvetica" pitchFamily="34" charset="0"/>
              </a:rPr>
              <a:t>y </a:t>
            </a:r>
            <a:r>
              <a:rPr lang="es-ES" sz="1400" i="1" dirty="0" smtClean="0">
                <a:latin typeface="Helvetica"/>
                <a:cs typeface="Helvetica"/>
              </a:rPr>
              <a:t>Un día sin electricidad </a:t>
            </a:r>
            <a:r>
              <a:rPr lang="es-ES" sz="1400" b="1" dirty="0" smtClean="0">
                <a:latin typeface="Helvetica" pitchFamily="34" charset="0"/>
                <a:cs typeface="Helvetica" pitchFamily="34" charset="0"/>
              </a:rPr>
              <a:t>tienen temas similares. ¿En qué se parecen los enfoques de los autores sobre el tema? </a:t>
            </a:r>
          </a:p>
          <a:p>
            <a:pPr marL="628650" indent="-287338"/>
            <a:endParaRPr lang="es-ES" sz="1400" b="1" dirty="0" smtClean="0">
              <a:latin typeface="Helvetica" pitchFamily="34" charset="0"/>
              <a:cs typeface="Helvetica" pitchFamily="34" charset="0"/>
            </a:endParaRPr>
          </a:p>
          <a:p>
            <a:pPr marL="628650" indent="-287338">
              <a:buFont typeface="+mj-lt"/>
              <a:buAutoNum type="alphaUcPeriod"/>
            </a:pPr>
            <a:r>
              <a:rPr lang="es-ES" sz="1400" dirty="0" smtClean="0">
                <a:latin typeface="Helvetica" pitchFamily="34" charset="0"/>
                <a:cs typeface="Helvetica" pitchFamily="34" charset="0"/>
              </a:rPr>
              <a:t>La electricidad era nueva a finales de 1800.</a:t>
            </a:r>
          </a:p>
          <a:p>
            <a:pPr marL="628650" indent="-287338">
              <a:buFont typeface="+mj-lt"/>
              <a:buAutoNum type="alphaUcPeriod"/>
            </a:pPr>
            <a:endParaRPr lang="es-ES" sz="1400" dirty="0" smtClean="0">
              <a:latin typeface="Helvetica" pitchFamily="34" charset="0"/>
              <a:cs typeface="Helvetica" pitchFamily="34" charset="0"/>
            </a:endParaRPr>
          </a:p>
          <a:p>
            <a:pPr marL="628650" indent="-287338">
              <a:buFont typeface="+mj-lt"/>
              <a:buAutoNum type="alphaUcPeriod"/>
            </a:pPr>
            <a:r>
              <a:rPr lang="es-ES" sz="1400" dirty="0" smtClean="0">
                <a:latin typeface="Helvetica" pitchFamily="34" charset="0"/>
                <a:cs typeface="Helvetica" pitchFamily="34" charset="0"/>
              </a:rPr>
              <a:t>Estar sin electricidad no es fácil.</a:t>
            </a:r>
          </a:p>
          <a:p>
            <a:pPr marL="628650" indent="-287338">
              <a:buFont typeface="+mj-lt"/>
              <a:buAutoNum type="alphaUcPeriod"/>
            </a:pPr>
            <a:endParaRPr lang="es-ES" sz="1400" dirty="0" smtClean="0">
              <a:latin typeface="Helvetica" pitchFamily="34" charset="0"/>
              <a:cs typeface="Helvetica" pitchFamily="34" charset="0"/>
            </a:endParaRPr>
          </a:p>
          <a:p>
            <a:pPr marL="628650" indent="-287338">
              <a:buFont typeface="+mj-lt"/>
              <a:buAutoNum type="alphaUcPeriod"/>
            </a:pPr>
            <a:r>
              <a:rPr lang="es-ES" sz="1400" dirty="0" smtClean="0">
                <a:latin typeface="Helvetica" pitchFamily="34" charset="0"/>
                <a:cs typeface="Helvetica" pitchFamily="34" charset="0"/>
              </a:rPr>
              <a:t>La electricidad es fácil de acceder.</a:t>
            </a:r>
          </a:p>
          <a:p>
            <a:pPr marL="628650" indent="-287338">
              <a:buFont typeface="+mj-lt"/>
              <a:buAutoNum type="alphaUcPeriod"/>
            </a:pPr>
            <a:endParaRPr lang="es-ES" sz="1400" dirty="0" smtClean="0">
              <a:latin typeface="Helvetica" pitchFamily="34" charset="0"/>
              <a:cs typeface="Helvetica" pitchFamily="34" charset="0"/>
            </a:endParaRPr>
          </a:p>
          <a:p>
            <a:pPr marL="628650" indent="-287338">
              <a:buFont typeface="+mj-lt"/>
              <a:buAutoNum type="alphaUcPeriod"/>
            </a:pPr>
            <a:r>
              <a:rPr lang="es-ES" sz="1400" dirty="0" smtClean="0">
                <a:latin typeface="Helvetica" pitchFamily="34" charset="0"/>
                <a:cs typeface="Helvetica" pitchFamily="34" charset="0"/>
              </a:rPr>
              <a:t>Las nuevas amistades son importantes.</a:t>
            </a:r>
            <a:endParaRPr lang="es-ES" sz="1400" dirty="0">
              <a:latin typeface="Helvetica" pitchFamily="34" charset="0"/>
              <a:cs typeface="Helvetica" pitchFamily="34" charset="0"/>
            </a:endParaRPr>
          </a:p>
        </p:txBody>
      </p:sp>
      <p:sp>
        <p:nvSpPr>
          <p:cNvPr id="8" name="Rectangle 7"/>
          <p:cNvSpPr/>
          <p:nvPr/>
        </p:nvSpPr>
        <p:spPr>
          <a:xfrm>
            <a:off x="685801" y="5641957"/>
            <a:ext cx="6409784" cy="2903644"/>
          </a:xfrm>
          <a:prstGeom prst="rect">
            <a:avLst/>
          </a:prstGeom>
        </p:spPr>
        <p:txBody>
          <a:bodyPr wrap="square" lIns="101881" tIns="50941" rIns="101881" bIns="50941">
            <a:spAutoFit/>
          </a:bodyPr>
          <a:lstStyle/>
          <a:p>
            <a:pPr marL="361417" indent="-361417">
              <a:buAutoNum type="arabicPeriod" startAt="6"/>
            </a:pPr>
            <a:r>
              <a:rPr lang="es-ES" sz="1400" b="1" dirty="0" smtClean="0">
                <a:latin typeface="Helvetica" pitchFamily="34" charset="0"/>
                <a:cs typeface="Helvetica" pitchFamily="34" charset="0"/>
              </a:rPr>
              <a:t>¿Qué  evidencia explica mejor el mensaje del autor de “trabajar juntos” en </a:t>
            </a:r>
            <a:r>
              <a:rPr lang="es-ES" sz="1400" i="1" dirty="0" smtClean="0">
                <a:latin typeface="Helvetica"/>
                <a:cs typeface="Helvetica"/>
              </a:rPr>
              <a:t>Un día sin electricidad</a:t>
            </a:r>
            <a:r>
              <a:rPr lang="es-ES" sz="1400" b="1" i="1" dirty="0" smtClean="0">
                <a:latin typeface="Helvetica"/>
                <a:cs typeface="Helvetica"/>
              </a:rPr>
              <a:t> </a:t>
            </a:r>
            <a:r>
              <a:rPr lang="es-ES" sz="1400" b="1" dirty="0" smtClean="0">
                <a:latin typeface="Helvetica" pitchFamily="34" charset="0"/>
                <a:cs typeface="Helvetica" pitchFamily="34" charset="0"/>
              </a:rPr>
              <a:t>y </a:t>
            </a:r>
            <a:r>
              <a:rPr lang="es-ES" sz="1400" i="1" dirty="0" smtClean="0">
                <a:latin typeface="Helvetica"/>
                <a:ea typeface="Times New Roman"/>
                <a:cs typeface="Helvetica"/>
              </a:rPr>
              <a:t>Lección de energía</a:t>
            </a:r>
            <a:r>
              <a:rPr lang="es-ES" sz="1400" b="1" dirty="0" smtClean="0">
                <a:latin typeface="Helvetica" pitchFamily="34" charset="0"/>
                <a:cs typeface="Helvetica" pitchFamily="34" charset="0"/>
              </a:rPr>
              <a:t>? Selecciona todas las que aplican.</a:t>
            </a:r>
          </a:p>
          <a:p>
            <a:pPr marL="361417" indent="-361417">
              <a:buAutoNum type="arabicPeriod" startAt="6"/>
            </a:pPr>
            <a:endParaRPr lang="es-ES" sz="1400" b="1" dirty="0" smtClean="0">
              <a:latin typeface="Helvetica" pitchFamily="34" charset="0"/>
              <a:cs typeface="Helvetica" pitchFamily="34" charset="0"/>
            </a:endParaRPr>
          </a:p>
          <a:p>
            <a:pPr marL="628650" indent="-287338">
              <a:buFont typeface="+mj-lt"/>
              <a:buAutoNum type="alphaUcPeriod"/>
            </a:pPr>
            <a:r>
              <a:rPr lang="es-ES" sz="1400" dirty="0" smtClean="0">
                <a:latin typeface="Helvetica" pitchFamily="34" charset="0"/>
                <a:cs typeface="Helvetica" pitchFamily="34" charset="0"/>
              </a:rPr>
              <a:t>Daniel pasó el primer par de horas montado su bicicleta y jugado baloncesto con sus amigos. </a:t>
            </a:r>
          </a:p>
          <a:p>
            <a:pPr marL="628650" indent="-287338">
              <a:buFont typeface="+mj-lt"/>
              <a:buAutoNum type="alphaUcPeriod"/>
            </a:pPr>
            <a:endParaRPr lang="es-ES" sz="1400" dirty="0" smtClean="0">
              <a:latin typeface="Helvetica" pitchFamily="34" charset="0"/>
              <a:cs typeface="Helvetica" pitchFamily="34" charset="0"/>
            </a:endParaRPr>
          </a:p>
          <a:p>
            <a:pPr marL="628650" indent="-287338">
              <a:buFont typeface="+mj-lt"/>
              <a:buAutoNum type="alphaUcPeriod"/>
            </a:pPr>
            <a:r>
              <a:rPr lang="es-ES" sz="1400" dirty="0" smtClean="0">
                <a:latin typeface="Helvetica"/>
                <a:ea typeface="Times New Roman"/>
                <a:cs typeface="Helvetica"/>
              </a:rPr>
              <a:t>Y entonces vino a mí una idea: formaríamos una alianza</a:t>
            </a:r>
            <a:r>
              <a:rPr lang="es-ES" sz="1400" dirty="0" smtClean="0">
                <a:latin typeface="Helvetica" pitchFamily="34" charset="0"/>
                <a:cs typeface="Helvetica" pitchFamily="34" charset="0"/>
              </a:rPr>
              <a:t>.</a:t>
            </a:r>
          </a:p>
          <a:p>
            <a:pPr marL="628650" indent="-287338">
              <a:buFont typeface="+mj-lt"/>
              <a:buAutoNum type="alphaUcPeriod"/>
            </a:pPr>
            <a:endParaRPr lang="es-ES" sz="1400" dirty="0" smtClean="0">
              <a:latin typeface="Helvetica" pitchFamily="34" charset="0"/>
              <a:cs typeface="Helvetica" pitchFamily="34" charset="0"/>
            </a:endParaRPr>
          </a:p>
          <a:p>
            <a:pPr marL="628650" indent="-287338">
              <a:buFont typeface="+mj-lt"/>
              <a:buAutoNum type="alphaUcPeriod"/>
            </a:pPr>
            <a:r>
              <a:rPr lang="es-ES" sz="1400" dirty="0" smtClean="0">
                <a:latin typeface="Helvetica"/>
                <a:cs typeface="Helvetica"/>
              </a:rPr>
              <a:t>Terminó su tarea y luego decidió leer un rato.</a:t>
            </a:r>
          </a:p>
          <a:p>
            <a:pPr marL="628650" indent="-287338">
              <a:buFont typeface="+mj-lt"/>
              <a:buAutoNum type="alphaUcPeriod"/>
            </a:pPr>
            <a:endParaRPr lang="es-ES" sz="1400" dirty="0" smtClean="0">
              <a:latin typeface="Helvetica" pitchFamily="34" charset="0"/>
              <a:cs typeface="Helvetica" pitchFamily="34" charset="0"/>
            </a:endParaRPr>
          </a:p>
          <a:p>
            <a:pPr marL="628650" indent="-287338">
              <a:buFont typeface="+mj-lt"/>
              <a:buAutoNum type="alphaUcPeriod"/>
            </a:pPr>
            <a:r>
              <a:rPr lang="es-ES" sz="1400" dirty="0" smtClean="0">
                <a:latin typeface="Helvetica"/>
                <a:ea typeface="Times New Roman"/>
                <a:cs typeface="Helvetica"/>
              </a:rPr>
              <a:t>No discutí de nuevo, pero simplemente señalé que mi energía era gratis</a:t>
            </a:r>
            <a:r>
              <a:rPr lang="es-ES" sz="1400" dirty="0" smtClean="0">
                <a:latin typeface="Helvetica" pitchFamily="34" charset="0"/>
                <a:cs typeface="Helvetica" pitchFamily="34" charset="0"/>
              </a:rPr>
              <a:t>.</a:t>
            </a:r>
          </a:p>
        </p:txBody>
      </p:sp>
      <p:cxnSp>
        <p:nvCxnSpPr>
          <p:cNvPr id="10" name="Straight Connector 9"/>
          <p:cNvCxnSpPr/>
          <p:nvPr/>
        </p:nvCxnSpPr>
        <p:spPr>
          <a:xfrm>
            <a:off x="381000" y="52578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777869" y="6575407"/>
            <a:ext cx="246900" cy="1703162"/>
            <a:chOff x="1056865" y="6542314"/>
            <a:chExt cx="246900" cy="1703162"/>
          </a:xfrm>
        </p:grpSpPr>
        <p:sp>
          <p:nvSpPr>
            <p:cNvPr id="11" name="Oval 10"/>
            <p:cNvSpPr/>
            <p:nvPr/>
          </p:nvSpPr>
          <p:spPr>
            <a:xfrm>
              <a:off x="1056865" y="800599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1060877" y="654231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1060072" y="713268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1060072" y="757942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pSp>
        <p:nvGrpSpPr>
          <p:cNvPr id="2" name="Group 1"/>
          <p:cNvGrpSpPr/>
          <p:nvPr/>
        </p:nvGrpSpPr>
        <p:grpSpPr>
          <a:xfrm>
            <a:off x="685801" y="1798240"/>
            <a:ext cx="244450" cy="1510234"/>
            <a:chOff x="1057628" y="2365368"/>
            <a:chExt cx="244450" cy="1510234"/>
          </a:xfrm>
        </p:grpSpPr>
        <p:sp>
          <p:nvSpPr>
            <p:cNvPr id="17" name="Oval 16"/>
            <p:cNvSpPr/>
            <p:nvPr/>
          </p:nvSpPr>
          <p:spPr>
            <a:xfrm>
              <a:off x="1059190" y="320650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8" name="Oval 17"/>
            <p:cNvSpPr/>
            <p:nvPr/>
          </p:nvSpPr>
          <p:spPr>
            <a:xfrm>
              <a:off x="1059190" y="236536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9" name="Oval 18"/>
            <p:cNvSpPr/>
            <p:nvPr/>
          </p:nvSpPr>
          <p:spPr>
            <a:xfrm>
              <a:off x="1059190" y="280743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0" name="Oval 19"/>
            <p:cNvSpPr/>
            <p:nvPr/>
          </p:nvSpPr>
          <p:spPr>
            <a:xfrm>
              <a:off x="1057628" y="363611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aphicFrame>
        <p:nvGraphicFramePr>
          <p:cNvPr id="15" name="Table 14"/>
          <p:cNvGraphicFramePr>
            <a:graphicFrameLocks noGrp="1"/>
          </p:cNvGraphicFramePr>
          <p:nvPr>
            <p:extLst>
              <p:ext uri="{D42A27DB-BD31-4B8C-83A1-F6EECF244321}">
                <p14:modId xmlns:p14="http://schemas.microsoft.com/office/powerpoint/2010/main" val="670769256"/>
              </p:ext>
            </p:extLst>
          </p:nvPr>
        </p:nvGraphicFramePr>
        <p:xfrm>
          <a:off x="4876800" y="4800600"/>
          <a:ext cx="2329403" cy="789393"/>
        </p:xfrm>
        <a:graphic>
          <a:graphicData uri="http://schemas.openxmlformats.org/drawingml/2006/table">
            <a:tbl>
              <a:tblPr/>
              <a:tblGrid>
                <a:gridCol w="2329403"/>
              </a:tblGrid>
              <a:tr h="179793">
                <a:tc>
                  <a:txBody>
                    <a:bodyPr/>
                    <a:lstStyle/>
                    <a:p>
                      <a:pPr marL="0" marR="0" algn="l">
                        <a:lnSpc>
                          <a:spcPct val="115000"/>
                        </a:lnSpc>
                        <a:spcBef>
                          <a:spcPts val="0"/>
                        </a:spcBef>
                        <a:spcAft>
                          <a:spcPts val="0"/>
                        </a:spcAft>
                      </a:pPr>
                      <a:r>
                        <a:rPr lang="en-US" sz="800" b="1" dirty="0" err="1" smtClean="0">
                          <a:solidFill>
                            <a:srgbClr val="000000"/>
                          </a:solidFill>
                          <a:latin typeface="+mn-lt"/>
                          <a:ea typeface="Times New Roman"/>
                          <a:cs typeface="Times New Roman"/>
                        </a:rPr>
                        <a:t>Estándar</a:t>
                      </a:r>
                      <a:r>
                        <a:rPr lang="en-US" sz="800" b="1" dirty="0" smtClean="0">
                          <a:solidFill>
                            <a:srgbClr val="000000"/>
                          </a:solidFill>
                          <a:latin typeface="+mn-lt"/>
                          <a:ea typeface="Times New Roman"/>
                          <a:cs typeface="Times New Roman"/>
                        </a:rPr>
                        <a:t> RL.4.9</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5407">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800" b="0" dirty="0" smtClean="0">
                          <a:latin typeface="+mn-lt"/>
                          <a:ea typeface="Calibri"/>
                          <a:cs typeface="Times New Roman"/>
                        </a:rPr>
                        <a:t>Comparan y contrastan el tratamiento de temas en textos similares (ejemplo: oposición del bien y del mal) y los patrones de acontecimientos (ejemplo: la búsqueda) en cuentos, mitos y literatura tradicional de diferentes culturas.</a:t>
                      </a:r>
                      <a:endParaRPr lang="en-US" sz="800" b="0" dirty="0" smtClean="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35414781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28</a:t>
            </a:fld>
            <a:endParaRPr lang="en-US" dirty="0"/>
          </a:p>
        </p:txBody>
      </p:sp>
      <p:graphicFrame>
        <p:nvGraphicFramePr>
          <p:cNvPr id="26" name="Table 25"/>
          <p:cNvGraphicFramePr>
            <a:graphicFrameLocks noGrp="1"/>
          </p:cNvGraphicFramePr>
          <p:nvPr>
            <p:extLst>
              <p:ext uri="{D42A27DB-BD31-4B8C-83A1-F6EECF244321}">
                <p14:modId xmlns:p14="http://schemas.microsoft.com/office/powerpoint/2010/main" val="276735829"/>
              </p:ext>
            </p:extLst>
          </p:nvPr>
        </p:nvGraphicFramePr>
        <p:xfrm>
          <a:off x="304800" y="280713"/>
          <a:ext cx="7086600" cy="4111020"/>
        </p:xfrm>
        <a:graphic>
          <a:graphicData uri="http://schemas.openxmlformats.org/drawingml/2006/table">
            <a:tbl>
              <a:tblPr firstRow="1" bandRow="1">
                <a:tableStyleId>{5940675A-B579-460E-94D1-54222C63F5DA}</a:tableStyleId>
              </a:tblPr>
              <a:tblGrid>
                <a:gridCol w="7086600"/>
              </a:tblGrid>
              <a:tr h="709887">
                <a:tc>
                  <a:txBody>
                    <a:bodyPr/>
                    <a:lstStyle/>
                    <a:p>
                      <a:pPr marL="341313" marR="0" indent="-287338" algn="l" defTabSz="1018824" rtl="0" eaLnBrk="1" fontAlgn="auto" latinLnBrk="0" hangingPunct="1">
                        <a:lnSpc>
                          <a:spcPct val="100000"/>
                        </a:lnSpc>
                        <a:spcBef>
                          <a:spcPts val="0"/>
                        </a:spcBef>
                        <a:spcAft>
                          <a:spcPts val="0"/>
                        </a:spcAft>
                        <a:buClrTx/>
                        <a:buSzTx/>
                        <a:buFontTx/>
                        <a:buAutoNum type="arabicPeriod" startAt="7"/>
                        <a:tabLst/>
                        <a:defRPr/>
                      </a:pPr>
                      <a:r>
                        <a:rPr lang="es-MX" sz="1400" b="1" baseline="0" noProof="0" dirty="0" smtClean="0">
                          <a:solidFill>
                            <a:schemeClr val="tx1"/>
                          </a:solidFill>
                        </a:rPr>
                        <a:t>Compara los cuentos </a:t>
                      </a:r>
                      <a:r>
                        <a:rPr lang="es-MX" sz="1400" b="0" i="1" u="none" baseline="0" noProof="0" dirty="0" smtClean="0">
                          <a:solidFill>
                            <a:schemeClr val="tx1"/>
                          </a:solidFill>
                        </a:rPr>
                        <a:t>Un día sin electricidad </a:t>
                      </a:r>
                      <a:r>
                        <a:rPr lang="es-MX" sz="1400" b="1" baseline="0" noProof="0" dirty="0" smtClean="0">
                          <a:solidFill>
                            <a:schemeClr val="tx1"/>
                          </a:solidFill>
                        </a:rPr>
                        <a:t>y </a:t>
                      </a:r>
                      <a:r>
                        <a:rPr lang="es-MX" sz="1400" b="0" i="1" u="none" baseline="0" noProof="0" dirty="0" smtClean="0">
                          <a:solidFill>
                            <a:schemeClr val="tx1"/>
                          </a:solidFill>
                        </a:rPr>
                        <a:t>Lección de energía</a:t>
                      </a:r>
                      <a:r>
                        <a:rPr lang="es-MX" sz="1400" b="1" baseline="0" noProof="0" dirty="0" smtClean="0">
                          <a:solidFill>
                            <a:schemeClr val="tx1"/>
                          </a:solidFill>
                        </a:rPr>
                        <a:t>. En tu opinión, ¿cuál cuento es más eficaz: el que fue contado desde el punto de vista en primera persona o del que fue contado desde el punto de vista en tercera persona? ¿ Por qué?  Utiliza ejemplos de ambos textos para apoyar tu respuesta.</a:t>
                      </a: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877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03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053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79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905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905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281091855"/>
              </p:ext>
            </p:extLst>
          </p:nvPr>
        </p:nvGraphicFramePr>
        <p:xfrm>
          <a:off x="347662" y="4926300"/>
          <a:ext cx="7043738" cy="4111020"/>
        </p:xfrm>
        <a:graphic>
          <a:graphicData uri="http://schemas.openxmlformats.org/drawingml/2006/table">
            <a:tbl>
              <a:tblPr firstRow="1" bandRow="1">
                <a:tableStyleId>{5940675A-B579-460E-94D1-54222C63F5DA}</a:tableStyleId>
              </a:tblPr>
              <a:tblGrid>
                <a:gridCol w="7043738"/>
              </a:tblGrid>
              <a:tr h="380112">
                <a:tc>
                  <a:txBody>
                    <a:bodyPr/>
                    <a:lstStyle/>
                    <a:p>
                      <a:pPr marL="284163" marR="0" indent="-284163" algn="l" defTabSz="966612" rtl="0" eaLnBrk="1" fontAlgn="auto" latinLnBrk="0" hangingPunct="1">
                        <a:lnSpc>
                          <a:spcPct val="100000"/>
                        </a:lnSpc>
                        <a:spcBef>
                          <a:spcPts val="0"/>
                        </a:spcBef>
                        <a:spcAft>
                          <a:spcPts val="0"/>
                        </a:spcAft>
                        <a:buClrTx/>
                        <a:buSzTx/>
                        <a:buFont typeface="+mj-lt"/>
                        <a:buNone/>
                        <a:tabLst/>
                        <a:defRPr/>
                      </a:pPr>
                      <a:r>
                        <a:rPr lang="en-US" sz="1400" b="1" dirty="0" smtClean="0">
                          <a:solidFill>
                            <a:schemeClr val="tx1"/>
                          </a:solidFill>
                        </a:rPr>
                        <a:t>8</a:t>
                      </a:r>
                      <a:r>
                        <a:rPr lang="es-MX" sz="1400" b="1" noProof="0" dirty="0" smtClean="0">
                          <a:solidFill>
                            <a:schemeClr val="tx1"/>
                          </a:solidFill>
                        </a:rPr>
                        <a:t>.   ¿Cuál cuento tiene un patrón específico de acontecimientos y cuál está escrita más como una fábula? ¿Cómo estas dos estructuras</a:t>
                      </a:r>
                      <a:r>
                        <a:rPr lang="es-MX" sz="1400" b="1" baseline="0" noProof="0" dirty="0" smtClean="0">
                          <a:solidFill>
                            <a:schemeClr val="tx1"/>
                          </a:solidFill>
                        </a:rPr>
                        <a:t> de los cuentos afectan</a:t>
                      </a:r>
                      <a:r>
                        <a:rPr lang="es-MX" sz="1400" b="1" noProof="0" dirty="0" smtClean="0">
                          <a:solidFill>
                            <a:schemeClr val="tx1"/>
                          </a:solidFill>
                        </a:rPr>
                        <a:t> la trama o el problema en </a:t>
                      </a:r>
                      <a:r>
                        <a:rPr lang="es-MX" sz="1400" b="0" i="1" u="none" noProof="0" dirty="0" smtClean="0">
                          <a:solidFill>
                            <a:schemeClr val="tx1"/>
                          </a:solidFill>
                        </a:rPr>
                        <a:t>Un día sin electricidad</a:t>
                      </a:r>
                      <a:r>
                        <a:rPr lang="es-MX" sz="1400" b="0" i="1" u="none" baseline="0" noProof="0" dirty="0" smtClean="0">
                          <a:solidFill>
                            <a:schemeClr val="tx1"/>
                          </a:solidFill>
                        </a:rPr>
                        <a:t> </a:t>
                      </a:r>
                      <a:r>
                        <a:rPr lang="es-MX" sz="1400" b="1" noProof="0" dirty="0" smtClean="0">
                          <a:solidFill>
                            <a:schemeClr val="tx1"/>
                          </a:solidFill>
                        </a:rPr>
                        <a:t>y </a:t>
                      </a:r>
                      <a:r>
                        <a:rPr lang="es-MX" sz="1400" b="0" i="1" u="none" noProof="0" dirty="0" smtClean="0">
                          <a:solidFill>
                            <a:schemeClr val="tx1"/>
                          </a:solidFill>
                        </a:rPr>
                        <a:t>Lección de energía</a:t>
                      </a:r>
                      <a:r>
                        <a:rPr lang="es-MX" sz="1400" b="1" noProof="0" dirty="0" smtClean="0">
                          <a:solidFill>
                            <a:schemeClr val="tx1"/>
                          </a:solidFill>
                        </a:rPr>
                        <a:t>? Utiliza ejemplos de ambos textos para apoyar tu respuesta.</a:t>
                      </a: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051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77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903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829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773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479792076"/>
              </p:ext>
            </p:extLst>
          </p:nvPr>
        </p:nvGraphicFramePr>
        <p:xfrm>
          <a:off x="4415293" y="4419600"/>
          <a:ext cx="2971800" cy="497777"/>
        </p:xfrm>
        <a:graphic>
          <a:graphicData uri="http://schemas.openxmlformats.org/drawingml/2006/table">
            <a:tbl>
              <a:tblPr/>
              <a:tblGrid>
                <a:gridCol w="2971800"/>
              </a:tblGrid>
              <a:tr h="76200">
                <a:tc>
                  <a:txBody>
                    <a:bodyPr/>
                    <a:lstStyle/>
                    <a:p>
                      <a:pPr marL="0" marR="0" algn="l">
                        <a:lnSpc>
                          <a:spcPct val="115000"/>
                        </a:lnSpc>
                        <a:spcBef>
                          <a:spcPts val="0"/>
                        </a:spcBef>
                        <a:spcAft>
                          <a:spcPts val="0"/>
                        </a:spcAft>
                      </a:pPr>
                      <a:r>
                        <a:rPr lang="en-US" sz="800" b="1" dirty="0" err="1" smtClean="0">
                          <a:solidFill>
                            <a:srgbClr val="000000"/>
                          </a:solidFill>
                          <a:latin typeface="+mn-lt"/>
                          <a:ea typeface="Times New Roman"/>
                          <a:cs typeface="Times New Roman"/>
                        </a:rPr>
                        <a:t>Estándar</a:t>
                      </a:r>
                      <a:r>
                        <a:rPr lang="en-US" sz="800" b="1" dirty="0" smtClean="0">
                          <a:solidFill>
                            <a:srgbClr val="000000"/>
                          </a:solidFill>
                          <a:latin typeface="+mn-lt"/>
                          <a:ea typeface="Times New Roman"/>
                          <a:cs typeface="Times New Roman"/>
                        </a:rPr>
                        <a:t> RL.4.6</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5407">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800" b="0" dirty="0" smtClean="0">
                          <a:latin typeface="+mn-lt"/>
                          <a:ea typeface="Calibri"/>
                          <a:cs typeface="Times New Roman"/>
                        </a:rPr>
                        <a:t>Comparan y contrastan el punto de vista desde el que se narran diferentes cuentos, incluyendo la diferencia entre las narraciones en primera y tercera persona.</a:t>
                      </a:r>
                      <a:endParaRPr lang="en-US" sz="800" b="0" dirty="0" smtClean="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243845141"/>
              </p:ext>
            </p:extLst>
          </p:nvPr>
        </p:nvGraphicFramePr>
        <p:xfrm>
          <a:off x="4411980" y="8883933"/>
          <a:ext cx="2971800" cy="619697"/>
        </p:xfrm>
        <a:graphic>
          <a:graphicData uri="http://schemas.openxmlformats.org/drawingml/2006/table">
            <a:tbl>
              <a:tblPr/>
              <a:tblGrid>
                <a:gridCol w="2971800"/>
              </a:tblGrid>
              <a:tr h="76200">
                <a:tc>
                  <a:txBody>
                    <a:bodyPr/>
                    <a:lstStyle/>
                    <a:p>
                      <a:pPr marL="0" marR="0" algn="l">
                        <a:lnSpc>
                          <a:spcPct val="115000"/>
                        </a:lnSpc>
                        <a:spcBef>
                          <a:spcPts val="0"/>
                        </a:spcBef>
                        <a:spcAft>
                          <a:spcPts val="0"/>
                        </a:spcAft>
                      </a:pPr>
                      <a:r>
                        <a:rPr lang="en-US" sz="800" b="1" dirty="0" err="1" smtClean="0">
                          <a:solidFill>
                            <a:srgbClr val="000000"/>
                          </a:solidFill>
                          <a:latin typeface="+mn-lt"/>
                          <a:ea typeface="Times New Roman"/>
                          <a:cs typeface="Times New Roman"/>
                        </a:rPr>
                        <a:t>Estándar</a:t>
                      </a:r>
                      <a:r>
                        <a:rPr lang="en-US" sz="800" b="1" dirty="0" smtClean="0">
                          <a:solidFill>
                            <a:srgbClr val="000000"/>
                          </a:solidFill>
                          <a:latin typeface="+mn-lt"/>
                          <a:ea typeface="Times New Roman"/>
                          <a:cs typeface="Times New Roman"/>
                        </a:rPr>
                        <a:t> RL.4.9</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5407">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800" b="0" dirty="0" smtClean="0">
                          <a:latin typeface="+mn-lt"/>
                          <a:ea typeface="Calibri"/>
                          <a:cs typeface="Times New Roman"/>
                        </a:rPr>
                        <a:t>Comparan y contrastan el tratamiento de temas en textos similares (ejemplo: oposición del bien y del mal) y los patrones de acontecimientos (ejemplo: la búsqueda) en cuentos, mitos y literatura tradicional de diferentes culturas.</a:t>
                      </a:r>
                      <a:endParaRPr lang="en-US" sz="800" b="0" dirty="0" smtClean="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19020967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29</a:t>
            </a:fld>
            <a:endParaRPr lang="en-US" dirty="0"/>
          </a:p>
        </p:txBody>
      </p:sp>
      <p:sp>
        <p:nvSpPr>
          <p:cNvPr id="2" name="Rectangle 1"/>
          <p:cNvSpPr/>
          <p:nvPr/>
        </p:nvSpPr>
        <p:spPr>
          <a:xfrm>
            <a:off x="457200" y="762000"/>
            <a:ext cx="6705600" cy="5783491"/>
          </a:xfrm>
          <a:prstGeom prst="rect">
            <a:avLst/>
          </a:prstGeom>
        </p:spPr>
        <p:txBody>
          <a:bodyPr wrap="square" lIns="96378" tIns="48189" rIns="96378" bIns="48189">
            <a:spAutoFit/>
          </a:bodyPr>
          <a:lstStyle/>
          <a:p>
            <a:pPr algn="ctr">
              <a:lnSpc>
                <a:spcPct val="115000"/>
              </a:lnSpc>
            </a:pPr>
            <a:endParaRPr lang="es-MX" sz="1600" i="1" dirty="0" smtClean="0">
              <a:ea typeface="Calibri"/>
              <a:cs typeface="Times New Roman"/>
            </a:endParaRPr>
          </a:p>
          <a:p>
            <a:pPr algn="ctr">
              <a:lnSpc>
                <a:spcPct val="115000"/>
              </a:lnSpc>
            </a:pPr>
            <a:r>
              <a:rPr lang="es-MX" sz="1600" i="1" dirty="0" smtClean="0">
                <a:ea typeface="Calibri"/>
                <a:cs typeface="Times New Roman"/>
              </a:rPr>
              <a:t>Electricidad y energía</a:t>
            </a:r>
          </a:p>
          <a:p>
            <a:pPr algn="ctr">
              <a:lnSpc>
                <a:spcPct val="115000"/>
              </a:lnSpc>
            </a:pPr>
            <a:r>
              <a:rPr lang="es-MX" sz="1400" dirty="0" smtClean="0">
                <a:ea typeface="Calibri"/>
                <a:cs typeface="Times New Roman"/>
              </a:rPr>
              <a:t>La bombilla</a:t>
            </a:r>
          </a:p>
          <a:p>
            <a:pPr algn="ctr">
              <a:lnSpc>
                <a:spcPct val="115000"/>
              </a:lnSpc>
            </a:pPr>
            <a:r>
              <a:rPr lang="es-MX" sz="1200" i="1" dirty="0" err="1" smtClean="0">
                <a:ea typeface="Calibri"/>
                <a:cs typeface="Times New Roman"/>
              </a:rPr>
              <a:t>Readworks</a:t>
            </a:r>
            <a:endParaRPr lang="es-MX" sz="1200" i="1" dirty="0" smtClean="0">
              <a:ea typeface="Calibri"/>
              <a:cs typeface="Times New Roman"/>
            </a:endParaRPr>
          </a:p>
          <a:p>
            <a:pPr>
              <a:lnSpc>
                <a:spcPct val="115000"/>
              </a:lnSpc>
            </a:pPr>
            <a:r>
              <a:rPr lang="es-MX" sz="1400" dirty="0" smtClean="0">
                <a:ea typeface="Calibri"/>
                <a:cs typeface="Times New Roman"/>
              </a:rPr>
              <a:t> </a:t>
            </a:r>
          </a:p>
          <a:p>
            <a:pPr>
              <a:lnSpc>
                <a:spcPct val="115000"/>
              </a:lnSpc>
            </a:pPr>
            <a:r>
              <a:rPr lang="es-MX" sz="1400" dirty="0" smtClean="0">
                <a:ea typeface="Calibri"/>
                <a:cs typeface="Times New Roman"/>
              </a:rPr>
              <a:t>Thomas Edison inventó la bombilla en 1879. Irónicamente, casi nadie en Estados Unidos tenía acceso a la electricidad. No podían utilizar el nuevo invento.</a:t>
            </a:r>
          </a:p>
          <a:p>
            <a:pPr>
              <a:lnSpc>
                <a:spcPct val="115000"/>
              </a:lnSpc>
            </a:pPr>
            <a:endParaRPr lang="es-MX" sz="1400" dirty="0" smtClean="0">
              <a:ea typeface="Calibri"/>
              <a:cs typeface="Times New Roman"/>
            </a:endParaRPr>
          </a:p>
          <a:p>
            <a:pPr>
              <a:lnSpc>
                <a:spcPct val="115000"/>
              </a:lnSpc>
            </a:pPr>
            <a:r>
              <a:rPr lang="es-MX" sz="1400" dirty="0" smtClean="0">
                <a:ea typeface="Calibri"/>
                <a:cs typeface="Times New Roman"/>
              </a:rPr>
              <a:t>Edison trabajó para resolver este problema. Él ayudó a desarrollar plantas de energía para que pudieran distribuir electricidad a través de cables a los hogares y negocios. Una vez que la electricidad llegó a los clientes en todo el país, todos tenían bombillas.</a:t>
            </a:r>
          </a:p>
          <a:p>
            <a:pPr>
              <a:lnSpc>
                <a:spcPct val="115000"/>
              </a:lnSpc>
            </a:pPr>
            <a:r>
              <a:rPr lang="es-MX" sz="1400" dirty="0" smtClean="0">
                <a:ea typeface="Calibri"/>
                <a:cs typeface="Times New Roman"/>
              </a:rPr>
              <a:t> </a:t>
            </a:r>
          </a:p>
          <a:p>
            <a:pPr>
              <a:lnSpc>
                <a:spcPct val="115000"/>
              </a:lnSpc>
            </a:pPr>
            <a:r>
              <a:rPr lang="es-MX" sz="1400" dirty="0" smtClean="0">
                <a:ea typeface="Calibri"/>
                <a:cs typeface="Times New Roman"/>
              </a:rPr>
              <a:t>Las bombillas literalmente cambiaron la forma de vivir de la gente. Antes, las personas se esforzaban para leer con la luz de las velas. Ahora, podían leer cómodamente con la luz adecuada. La invención de la bombilla también condujo a la invención de otros artículos eléctricos. Pronto, los refrigeradores, los calentadores eléctricos y los radios también ayudaron a la gente a vivir con mayor facilidad. </a:t>
            </a:r>
          </a:p>
          <a:p>
            <a:pPr>
              <a:lnSpc>
                <a:spcPct val="115000"/>
              </a:lnSpc>
            </a:pPr>
            <a:r>
              <a:rPr lang="es-MX" sz="1400" dirty="0" smtClean="0">
                <a:ea typeface="Calibri"/>
                <a:cs typeface="Times New Roman"/>
              </a:rPr>
              <a:t> </a:t>
            </a:r>
          </a:p>
          <a:p>
            <a:pPr>
              <a:lnSpc>
                <a:spcPct val="115000"/>
              </a:lnSpc>
            </a:pPr>
            <a:r>
              <a:rPr lang="es-MX" sz="1400" dirty="0" smtClean="0">
                <a:ea typeface="Calibri"/>
                <a:cs typeface="Times New Roman"/>
              </a:rPr>
              <a:t>Imagina qué sería de tu vida sin bombillas. Tendrías que mantener una gran cantidad de velas en casa. Las calles serían tan oscuras que probablemente no saldrías después de la puesta del sol. Una simple bombilla de luz ha hecho una gran diferencia en el mundo. Esto ha creado un alto nivel de comodidad y seguridad para la raza humana.</a:t>
            </a:r>
          </a:p>
          <a:p>
            <a:endParaRPr lang="es-MX" sz="1300" dirty="0"/>
          </a:p>
        </p:txBody>
      </p:sp>
      <p:sp>
        <p:nvSpPr>
          <p:cNvPr id="6" name="Rectangle 5"/>
          <p:cNvSpPr/>
          <p:nvPr/>
        </p:nvSpPr>
        <p:spPr>
          <a:xfrm>
            <a:off x="3497580" y="228600"/>
            <a:ext cx="3886200" cy="830997"/>
          </a:xfrm>
          <a:prstGeom prst="rect">
            <a:avLst/>
          </a:prstGeom>
        </p:spPr>
        <p:txBody>
          <a:bodyPr>
            <a:spAutoFit/>
          </a:bodyPr>
          <a:lstStyle/>
          <a:p>
            <a:pPr lvl="0" algn="r"/>
            <a:r>
              <a:rPr lang="es-ES_tradnl" sz="800" dirty="0">
                <a:solidFill>
                  <a:prstClr val="black"/>
                </a:solidFill>
              </a:rPr>
              <a:t>Equivalencia de grado: 5.0</a:t>
            </a:r>
          </a:p>
          <a:p>
            <a:pPr lvl="0" algn="r"/>
            <a:r>
              <a:rPr lang="es-ES" sz="800" dirty="0">
                <a:solidFill>
                  <a:prstClr val="black"/>
                </a:solidFill>
              </a:rPr>
              <a:t>Escala </a:t>
            </a:r>
            <a:r>
              <a:rPr lang="es-ES" sz="800" i="1" dirty="0" err="1">
                <a:solidFill>
                  <a:prstClr val="black"/>
                </a:solidFill>
              </a:rPr>
              <a:t>Lexile</a:t>
            </a:r>
            <a:r>
              <a:rPr lang="es-ES" sz="800" dirty="0">
                <a:solidFill>
                  <a:prstClr val="black"/>
                </a:solidFill>
              </a:rPr>
              <a:t>: 780L</a:t>
            </a:r>
          </a:p>
          <a:p>
            <a:pPr lvl="0" algn="r"/>
            <a:r>
              <a:rPr lang="es-ES" sz="800" dirty="0">
                <a:solidFill>
                  <a:prstClr val="black"/>
                </a:solidFill>
              </a:rPr>
              <a:t>Promedio del largo de la oración: 11.49</a:t>
            </a:r>
          </a:p>
          <a:p>
            <a:pPr lvl="0" algn="r"/>
            <a:r>
              <a:rPr lang="es-ES" sz="800" dirty="0">
                <a:solidFill>
                  <a:prstClr val="black"/>
                </a:solidFill>
              </a:rPr>
              <a:t>Promedio de la frecuencia de palabras: 3.52</a:t>
            </a:r>
          </a:p>
          <a:p>
            <a:pPr lvl="0" algn="r"/>
            <a:r>
              <a:rPr lang="es-ES" sz="800" dirty="0">
                <a:solidFill>
                  <a:prstClr val="black"/>
                </a:solidFill>
              </a:rPr>
              <a:t>Número de palabras: 448</a:t>
            </a:r>
          </a:p>
          <a:p>
            <a:pPr lvl="0" algn="r"/>
            <a:r>
              <a:rPr lang="x-none" sz="800" b="1" i="1" dirty="0">
                <a:solidFill>
                  <a:prstClr val="black"/>
                </a:solidFill>
              </a:rPr>
              <a:t>Nota: Basado en el texto original en inglés.</a:t>
            </a:r>
            <a:endParaRPr lang="es-ES_tradnl" sz="800" dirty="0">
              <a:solidFill>
                <a:prstClr val="black"/>
              </a:solidFill>
            </a:endParaRPr>
          </a:p>
        </p:txBody>
      </p:sp>
    </p:spTree>
    <p:extLst>
      <p:ext uri="{BB962C8B-B14F-4D97-AF65-F5344CB8AC3E}">
        <p14:creationId xmlns:p14="http://schemas.microsoft.com/office/powerpoint/2010/main" val="2079092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2A5E9C3D-07D7-45D2-9B6A-FB5CA66A53EB}" type="slidenum">
              <a:rPr lang="en-US" smtClean="0">
                <a:solidFill>
                  <a:prstClr val="black">
                    <a:tint val="75000"/>
                  </a:prstClr>
                </a:solidFill>
              </a:rPr>
              <a:pPr/>
              <a:t>3</a:t>
            </a:fld>
            <a:endParaRPr lang="en-US" dirty="0">
              <a:solidFill>
                <a:prstClr val="black">
                  <a:tint val="75000"/>
                </a:prstClr>
              </a:solidFill>
            </a:endParaRPr>
          </a:p>
        </p:txBody>
      </p:sp>
      <p:sp>
        <p:nvSpPr>
          <p:cNvPr id="5" name="TextBox 4"/>
          <p:cNvSpPr txBox="1"/>
          <p:nvPr/>
        </p:nvSpPr>
        <p:spPr>
          <a:xfrm>
            <a:off x="381000" y="457200"/>
            <a:ext cx="6858000" cy="7381783"/>
          </a:xfrm>
          <a:prstGeom prst="rect">
            <a:avLst/>
          </a:prstGeom>
          <a:noFill/>
        </p:spPr>
        <p:txBody>
          <a:bodyPr wrap="square" lIns="101873" tIns="50936" rIns="101873" bIns="50936" rtlCol="0">
            <a:spAutoFit/>
          </a:bodyPr>
          <a:lstStyle/>
          <a:p>
            <a:r>
              <a:rPr lang="es-CR" sz="1100" dirty="0" smtClean="0">
                <a:solidFill>
                  <a:prstClr val="black"/>
                </a:solidFill>
              </a:rPr>
              <a:t>Este es un CFA para medir la tarea de escribir un </a:t>
            </a:r>
            <a:r>
              <a:rPr lang="es-CR" sz="1100" b="1" u="sng" dirty="0" smtClean="0">
                <a:solidFill>
                  <a:prstClr val="black"/>
                </a:solidFill>
              </a:rPr>
              <a:t>artículo de opinión</a:t>
            </a:r>
            <a:r>
              <a:rPr lang="es-CR" sz="1100" dirty="0" smtClean="0">
                <a:solidFill>
                  <a:prstClr val="black"/>
                </a:solidFill>
              </a:rPr>
              <a:t>. Las composiciones completas son siempre parte de una Tarea de Rendimiento. Una Tarea de Rendimiento completa tendría:</a:t>
            </a:r>
          </a:p>
          <a:p>
            <a:endParaRPr lang="es-CR" sz="1100" dirty="0" smtClean="0">
              <a:solidFill>
                <a:prstClr val="black"/>
              </a:solidFill>
            </a:endParaRPr>
          </a:p>
          <a:p>
            <a:r>
              <a:rPr lang="es-CR" sz="1100" b="1" i="1" dirty="0" smtClean="0">
                <a:solidFill>
                  <a:prstClr val="black"/>
                </a:solidFill>
              </a:rPr>
              <a:t>Parte 1</a:t>
            </a:r>
          </a:p>
          <a:p>
            <a:pPr marL="181691" indent="-181691">
              <a:buFont typeface="Arial" panose="020B0604020202020204" pitchFamily="34" charset="0"/>
              <a:buChar char="•"/>
            </a:pPr>
            <a:r>
              <a:rPr lang="es-CR" sz="1100" dirty="0" smtClean="0">
                <a:solidFill>
                  <a:prstClr val="black"/>
                </a:solidFill>
              </a:rPr>
              <a:t>Una actividad de clase (30 minutos)</a:t>
            </a:r>
          </a:p>
          <a:p>
            <a:pPr marL="181691" indent="-181691">
              <a:buFont typeface="Arial" panose="020B0604020202020204" pitchFamily="34" charset="0"/>
              <a:buChar char="•"/>
            </a:pPr>
            <a:r>
              <a:rPr lang="es-CR" sz="1100" dirty="0" smtClean="0">
                <a:solidFill>
                  <a:prstClr val="black"/>
                </a:solidFill>
              </a:rPr>
              <a:t>Pasajes o cualquier otra fuente de lectura </a:t>
            </a:r>
          </a:p>
          <a:p>
            <a:pPr marL="181691" indent="-181691">
              <a:buFont typeface="Arial" panose="020B0604020202020204" pitchFamily="34" charset="0"/>
              <a:buChar char="•"/>
            </a:pPr>
            <a:r>
              <a:rPr lang="es-CR" sz="1100" dirty="0" smtClean="0">
                <a:solidFill>
                  <a:prstClr val="black"/>
                </a:solidFill>
              </a:rPr>
              <a:t>3 preguntas de investigación</a:t>
            </a:r>
          </a:p>
          <a:p>
            <a:pPr marL="181691" indent="-181691">
              <a:buFont typeface="Arial" panose="020B0604020202020204" pitchFamily="34" charset="0"/>
              <a:buChar char="•"/>
            </a:pPr>
            <a:r>
              <a:rPr lang="es-CR" sz="1100" dirty="0" smtClean="0">
                <a:solidFill>
                  <a:prstClr val="black"/>
                </a:solidFill>
              </a:rPr>
              <a:t>Puede haber otras preguntas de respuesta construida.</a:t>
            </a:r>
          </a:p>
          <a:p>
            <a:pPr marL="181691" indent="-181691">
              <a:buFont typeface="Arial" panose="020B0604020202020204" pitchFamily="34" charset="0"/>
              <a:buChar char="•"/>
            </a:pPr>
            <a:endParaRPr lang="es-CR" sz="1100" dirty="0" smtClean="0">
              <a:solidFill>
                <a:prstClr val="black"/>
              </a:solidFill>
            </a:endParaRPr>
          </a:p>
          <a:p>
            <a:r>
              <a:rPr lang="es-CR" sz="1100" b="1" dirty="0" smtClean="0">
                <a:solidFill>
                  <a:prstClr val="black"/>
                </a:solidFill>
              </a:rPr>
              <a:t>Parte 2</a:t>
            </a:r>
          </a:p>
          <a:p>
            <a:r>
              <a:rPr lang="es-CR" sz="1100" b="1" dirty="0" smtClean="0"/>
              <a:t>Una composición completa </a:t>
            </a:r>
            <a:r>
              <a:rPr lang="es-CR" sz="1100" dirty="0" smtClean="0"/>
              <a:t>(70 minutos)</a:t>
            </a:r>
          </a:p>
          <a:p>
            <a:r>
              <a:rPr lang="es-CR" sz="1100" dirty="0" smtClean="0"/>
              <a:t>Los estudiantes deben tener acceso a recursos para revisar la ortografía, pero no para revisar la gramática. Los estudiantes pueden hacer referencia a sus pasajes, notas, las 3 preguntas de investigación y cualquier otra pregunta de respuesta construida, tantas veces como lo deseen.</a:t>
            </a:r>
            <a:r>
              <a:rPr lang="es-CR" sz="1100" dirty="0" smtClean="0">
                <a:solidFill>
                  <a:srgbClr val="FF0000"/>
                </a:solidFill>
              </a:rPr>
              <a:t> </a:t>
            </a:r>
            <a:r>
              <a:rPr lang="es-CR" sz="1100" dirty="0" smtClean="0"/>
              <a:t>Las formas de tomar notas en esta pre-evaluación fueron creadas para el texto informativo. </a:t>
            </a:r>
            <a:r>
              <a:rPr lang="es-ES" sz="1100" dirty="0"/>
              <a:t>Si escoge usarlos, por favor pida a sus estudiantes que tomen notas mientras leen los pasajes informativos. </a:t>
            </a:r>
          </a:p>
          <a:p>
            <a:endParaRPr lang="es-CR" sz="1100" dirty="0" smtClean="0">
              <a:solidFill>
                <a:prstClr val="black"/>
              </a:solidFill>
            </a:endParaRPr>
          </a:p>
          <a:p>
            <a:r>
              <a:rPr lang="es-CR" sz="1100" b="1" u="sng" dirty="0" smtClean="0">
                <a:solidFill>
                  <a:prstClr val="black"/>
                </a:solidFill>
              </a:rPr>
              <a:t>Instrucciones</a:t>
            </a:r>
          </a:p>
          <a:p>
            <a:r>
              <a:rPr lang="es-CR" sz="1100" b="1" dirty="0" smtClean="0">
                <a:solidFill>
                  <a:prstClr val="black"/>
                </a:solidFill>
              </a:rPr>
              <a:t>30 minutos</a:t>
            </a:r>
          </a:p>
          <a:p>
            <a:pPr marL="242253" indent="-242253">
              <a:buFontTx/>
              <a:buAutoNum type="arabicPeriod"/>
            </a:pPr>
            <a:r>
              <a:rPr lang="es-CR" sz="1100" dirty="0" smtClean="0"/>
              <a:t>Es posible que desee tener una actividad de 30 minutos para toda la clase. El propósito de una actividad </a:t>
            </a:r>
            <a:r>
              <a:rPr lang="es-CR" sz="1100" b="1" dirty="0" smtClean="0"/>
              <a:t>PT</a:t>
            </a:r>
            <a:r>
              <a:rPr lang="es-CR" sz="1100" dirty="0" smtClean="0"/>
              <a:t> (</a:t>
            </a:r>
            <a:r>
              <a:rPr lang="es-CR" sz="1100" i="1" dirty="0" smtClean="0"/>
              <a:t>Performance </a:t>
            </a:r>
            <a:r>
              <a:rPr lang="es-CR" sz="1100" i="1" dirty="0" err="1" smtClean="0"/>
              <a:t>Task</a:t>
            </a:r>
            <a:r>
              <a:rPr lang="es-CR" sz="1100" i="1" dirty="0" smtClean="0"/>
              <a:t> </a:t>
            </a:r>
            <a:r>
              <a:rPr lang="es-CR" sz="1100" dirty="0" smtClean="0"/>
              <a:t>- </a:t>
            </a:r>
            <a:r>
              <a:rPr lang="es-CR" sz="1100" b="1" dirty="0" smtClean="0"/>
              <a:t>Tarea de Rendimiento</a:t>
            </a:r>
            <a:r>
              <a:rPr lang="es-CR" sz="1100" dirty="0" smtClean="0"/>
              <a:t>) es asegurar que todos los estudiantes estén familiarizados con los conceptos del tema, y que conozca  y entiendan los  términos clave (vocabulario) que están en el nivel más alto de su nivel de grado (palabras que normalmente no saben o que no son familiares dentro de su trasfondo o cultura). ¡La actividad en el salón </a:t>
            </a:r>
            <a:r>
              <a:rPr lang="es-CR" sz="1100" b="1" dirty="0" smtClean="0"/>
              <a:t>NO</a:t>
            </a:r>
            <a:r>
              <a:rPr lang="es-CR" sz="1100" dirty="0" smtClean="0"/>
              <a:t> pre-enseña ningún </a:t>
            </a:r>
            <a:r>
              <a:rPr lang="es-CR" sz="1100" b="1" dirty="0" smtClean="0"/>
              <a:t>contenido específico</a:t>
            </a:r>
            <a:r>
              <a:rPr lang="es-CR" sz="1100" dirty="0" smtClean="0"/>
              <a:t> que será evaluado!</a:t>
            </a:r>
          </a:p>
          <a:p>
            <a:r>
              <a:rPr lang="es-CR" sz="1100" b="1" dirty="0" smtClean="0">
                <a:solidFill>
                  <a:prstClr val="black"/>
                </a:solidFill>
              </a:rPr>
              <a:t>35 minutos</a:t>
            </a:r>
          </a:p>
          <a:p>
            <a:pPr marL="242253" indent="-242253">
              <a:buFontTx/>
              <a:buAutoNum type="arabicPeriod" startAt="2"/>
            </a:pPr>
            <a:r>
              <a:rPr lang="es-CR" sz="1100" dirty="0" smtClean="0"/>
              <a:t>Los estudiantes leen los pasajes independientemente.  Si tiene estudiantes que no pueden leer los pasajes, usted puede leerlos para ellos, pero por  favor  tome nota de las acomodaciones.  Recuerde a los estudiantes tomar notas mientras leen.  Durante la evaluación real de SBAC, a los estudiantes se les permite conservar sus notas como una referencia.  </a:t>
            </a:r>
          </a:p>
          <a:p>
            <a:pPr marL="245618" indent="-245618">
              <a:buFont typeface="+mj-lt"/>
              <a:buAutoNum type="arabicPeriod" startAt="3"/>
            </a:pPr>
            <a:r>
              <a:rPr lang="es-CR" sz="1100" dirty="0" smtClean="0"/>
              <a:t>Los estudiantes contestan las  3 preguntas de investigación o cualquier otra pregunta de respuesta construida. Los estudiantes deben hacer referencia a estas respuestas cuando estén escribiendo su artículo completo de opinión.</a:t>
            </a:r>
            <a:endParaRPr lang="es-CR" sz="1100" dirty="0" smtClean="0">
              <a:solidFill>
                <a:prstClr val="black"/>
              </a:solidFill>
            </a:endParaRPr>
          </a:p>
          <a:p>
            <a:r>
              <a:rPr lang="es-CR" sz="1100" b="1" dirty="0" smtClean="0"/>
              <a:t>15 minutos de receso</a:t>
            </a:r>
          </a:p>
          <a:p>
            <a:r>
              <a:rPr lang="es-CR" sz="1100" b="1" dirty="0" smtClean="0"/>
              <a:t>70 minutos</a:t>
            </a:r>
          </a:p>
          <a:p>
            <a:r>
              <a:rPr lang="es-CR" sz="1100" dirty="0" smtClean="0"/>
              <a:t>4. Los estudiantes escriben una composición completa (artículo de opinión).</a:t>
            </a:r>
          </a:p>
          <a:p>
            <a:endParaRPr lang="es-CR" sz="1100" dirty="0" smtClean="0"/>
          </a:p>
          <a:p>
            <a:r>
              <a:rPr lang="es-CR" sz="1100" b="1" u="sng" dirty="0" smtClean="0"/>
              <a:t>CALIFICACIÓN</a:t>
            </a:r>
          </a:p>
          <a:p>
            <a:r>
              <a:rPr lang="es-CR" sz="1100" dirty="0" smtClean="0"/>
              <a:t>Se provee una rúbrica. Los estudiantes reciben 3 puntajes:</a:t>
            </a:r>
          </a:p>
          <a:p>
            <a:endParaRPr lang="es-CR" sz="1100" dirty="0" smtClean="0"/>
          </a:p>
          <a:p>
            <a:pPr marL="240782" indent="-240782">
              <a:buAutoNum type="arabicPeriod"/>
            </a:pPr>
            <a:r>
              <a:rPr lang="es-CR" sz="1100" dirty="0" smtClean="0"/>
              <a:t>Organización y propósito</a:t>
            </a:r>
          </a:p>
          <a:p>
            <a:pPr marL="240782" indent="-240782">
              <a:buAutoNum type="arabicPeriod"/>
            </a:pPr>
            <a:r>
              <a:rPr lang="es-CR" sz="1100" dirty="0" smtClean="0"/>
              <a:t>Evidencia y elaboración</a:t>
            </a:r>
          </a:p>
          <a:p>
            <a:pPr marL="240782" indent="-240782">
              <a:buAutoNum type="arabicPeriod"/>
            </a:pPr>
            <a:r>
              <a:rPr lang="es-CR" sz="1100" dirty="0" smtClean="0"/>
              <a:t>Convenciones</a:t>
            </a:r>
            <a:endParaRPr lang="es-CR" sz="1100" dirty="0"/>
          </a:p>
        </p:txBody>
      </p:sp>
    </p:spTree>
    <p:extLst>
      <p:ext uri="{BB962C8B-B14F-4D97-AF65-F5344CB8AC3E}">
        <p14:creationId xmlns:p14="http://schemas.microsoft.com/office/powerpoint/2010/main" val="25622633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30</a:t>
            </a:fld>
            <a:endParaRPr lang="en-US" dirty="0"/>
          </a:p>
        </p:txBody>
      </p:sp>
      <p:sp>
        <p:nvSpPr>
          <p:cNvPr id="6" name="Rectangle 5"/>
          <p:cNvSpPr/>
          <p:nvPr/>
        </p:nvSpPr>
        <p:spPr>
          <a:xfrm>
            <a:off x="228600" y="299813"/>
            <a:ext cx="7367588" cy="9022840"/>
          </a:xfrm>
          <a:prstGeom prst="rect">
            <a:avLst/>
          </a:prstGeom>
        </p:spPr>
        <p:txBody>
          <a:bodyPr wrap="square" lIns="96378" tIns="48189" rIns="96378" bIns="48189">
            <a:spAutoFit/>
          </a:bodyPr>
          <a:lstStyle/>
          <a:p>
            <a:pPr algn="ctr"/>
            <a:r>
              <a:rPr lang="en-US" sz="1600" i="1" dirty="0" smtClean="0"/>
              <a:t>¡Luces </a:t>
            </a:r>
            <a:r>
              <a:rPr lang="en-US" sz="1600" i="1" dirty="0" err="1" smtClean="0"/>
              <a:t>apagadas</a:t>
            </a:r>
            <a:r>
              <a:rPr lang="en-US" sz="1600" i="1" dirty="0" smtClean="0"/>
              <a:t>!</a:t>
            </a:r>
          </a:p>
          <a:p>
            <a:pPr algn="ctr"/>
            <a:r>
              <a:rPr lang="en-US" sz="1200" i="1" dirty="0" err="1" smtClean="0"/>
              <a:t>Readworks</a:t>
            </a:r>
            <a:endParaRPr lang="en-US" sz="1200" i="1" dirty="0" smtClean="0"/>
          </a:p>
          <a:p>
            <a:pPr algn="ctr"/>
            <a:endParaRPr lang="en-US" sz="1200" i="1" dirty="0"/>
          </a:p>
          <a:p>
            <a:r>
              <a:rPr lang="es-MX" sz="1100" dirty="0" smtClean="0"/>
              <a:t>Aprende qué hacer y qué no hacer durante un apagón eléctrico.</a:t>
            </a:r>
          </a:p>
          <a:p>
            <a:endParaRPr lang="es-MX" sz="1100" dirty="0" smtClean="0"/>
          </a:p>
          <a:p>
            <a:r>
              <a:rPr lang="es-MX" sz="1100" dirty="0" smtClean="0"/>
              <a:t>Después de un largo día de clases y tareas, decides relajarte viendo la televisión. Pones unas palomitas en el microondas y te sientas en el sofá. </a:t>
            </a:r>
            <a:r>
              <a:rPr lang="es-MX" sz="1100" dirty="0" err="1" smtClean="0"/>
              <a:t>Mmm</a:t>
            </a:r>
            <a:r>
              <a:rPr lang="es-MX" sz="1100" dirty="0" smtClean="0"/>
              <a:t>, ya puedes oler las palomitas, y el nuevo capítulo del programa </a:t>
            </a:r>
            <a:r>
              <a:rPr lang="es-MX" sz="1100" i="1" dirty="0" err="1" smtClean="0"/>
              <a:t>The</a:t>
            </a:r>
            <a:r>
              <a:rPr lang="es-MX" sz="1100" i="1" dirty="0" smtClean="0"/>
              <a:t> </a:t>
            </a:r>
            <a:r>
              <a:rPr lang="es-MX" sz="1100" i="1" dirty="0" err="1" smtClean="0"/>
              <a:t>Voice</a:t>
            </a:r>
            <a:r>
              <a:rPr lang="es-MX" sz="1100" i="1" dirty="0" smtClean="0"/>
              <a:t> </a:t>
            </a:r>
            <a:r>
              <a:rPr lang="es-MX" sz="1100" dirty="0" smtClean="0"/>
              <a:t>se ve muy interesante. De repente, todo se detiene. Las palomitas dejan de reventar. La televisión se apaga. Mueves el interruptor en la pared. Las luces no funcionan también. Es un apagón eléctrico. ¿Qué debes hacer?</a:t>
            </a:r>
          </a:p>
          <a:p>
            <a:endParaRPr lang="es-MX" sz="1100" dirty="0" smtClean="0"/>
          </a:p>
          <a:p>
            <a:r>
              <a:rPr lang="es-MX" sz="1100" dirty="0" smtClean="0"/>
              <a:t>Muchos apagones eléctricos no duran mucho tiempo. Sin embargo, de acuerdo con los Centros para el Control y Prevención de Enfermedades (conocido en ingles como </a:t>
            </a:r>
            <a:r>
              <a:rPr lang="es-MX" sz="1100" dirty="0" err="1" smtClean="0"/>
              <a:t>CDC</a:t>
            </a:r>
            <a:r>
              <a:rPr lang="es-MX" sz="1100" dirty="0" smtClean="0"/>
              <a:t>), si te encuentras sin electricidad durante mucho tiempo, debes hacer ciertas cosas para mantenerte seguro. (No pensaste que te dejaríamos en la oscuridad, ¿verdad?)</a:t>
            </a:r>
          </a:p>
          <a:p>
            <a:endParaRPr lang="es-MX" sz="1100" dirty="0" smtClean="0"/>
          </a:p>
          <a:p>
            <a:pPr algn="ctr"/>
            <a:r>
              <a:rPr lang="es-MX" sz="1100" b="1" dirty="0" smtClean="0"/>
              <a:t>Luces y electricidad </a:t>
            </a:r>
          </a:p>
          <a:p>
            <a:r>
              <a:rPr lang="es-MX" sz="1100" dirty="0" smtClean="0"/>
              <a:t>Usa una linterna para poder navegar donde quieras ir. No uses velas; las llamas podrían provocar un incendio. Apaga todos los aparatos eléctricos.</a:t>
            </a:r>
          </a:p>
          <a:p>
            <a:pPr algn="ctr"/>
            <a:r>
              <a:rPr lang="es-MX" sz="1100" b="1" dirty="0"/>
              <a:t>C</a:t>
            </a:r>
            <a:r>
              <a:rPr lang="es-MX" sz="1100" b="1" dirty="0" smtClean="0"/>
              <a:t>alor y frío</a:t>
            </a:r>
          </a:p>
          <a:p>
            <a:endParaRPr lang="es-MX" sz="1100" dirty="0" smtClean="0"/>
          </a:p>
          <a:p>
            <a:r>
              <a:rPr lang="es-MX" sz="1100" dirty="0" smtClean="0"/>
              <a:t>Si el apagón eléctrico ocurre durante el verano o durante un clima caliente, podrías estar en peligro de desmayarte o que te dé un golpe de calor. El </a:t>
            </a:r>
            <a:r>
              <a:rPr lang="es-MX" sz="1100" dirty="0" err="1" smtClean="0"/>
              <a:t>CDC</a:t>
            </a:r>
            <a:r>
              <a:rPr lang="es-MX" sz="1100" dirty="0" smtClean="0"/>
              <a:t> dice que debes usar ropa suelta y beber mucho líquido para mantenerte fresco.</a:t>
            </a:r>
          </a:p>
          <a:p>
            <a:endParaRPr lang="es-MX" sz="1100" dirty="0" smtClean="0"/>
          </a:p>
          <a:p>
            <a:r>
              <a:rPr lang="es-MX" sz="1100" dirty="0" smtClean="0"/>
              <a:t>En el invierno o en un clima frío, podrías estar en riesgo de hipotermia cuando la calefacción se apaga. La hipotermia ocurre cuando la temperatura corporal de una persona cae por debajo del promedio. Usa muchas capas de ropa, y continúa moviéndote para mantenerte caliente. </a:t>
            </a:r>
          </a:p>
          <a:p>
            <a:endParaRPr lang="es-MX" sz="1100" b="1" dirty="0" smtClean="0"/>
          </a:p>
          <a:p>
            <a:pPr algn="ctr"/>
            <a:r>
              <a:rPr lang="es-MX" sz="1100" b="1" dirty="0" smtClean="0"/>
              <a:t>Comida y agua </a:t>
            </a:r>
          </a:p>
          <a:p>
            <a:r>
              <a:rPr lang="es-MX" sz="1100" dirty="0" smtClean="0"/>
              <a:t>Si no hay electricidad por menos de dos horas, comer la comida del refrigerador se puede consumir, según el </a:t>
            </a:r>
            <a:r>
              <a:rPr lang="es-MX" sz="1100" dirty="0" err="1" smtClean="0"/>
              <a:t>CDC</a:t>
            </a:r>
            <a:r>
              <a:rPr lang="es-MX" sz="1100" dirty="0" smtClean="0"/>
              <a:t>. Los alimentos en el congelador se conservarán por más tiempo que los alimentos que están en el refrigerador. El alimento que está en un congelador lleno está bien para consumir dentro de un máximo de 48 horas después de que ocurre un </a:t>
            </a:r>
            <a:r>
              <a:rPr lang="es-MX" sz="1100" dirty="0" err="1" smtClean="0"/>
              <a:t>aapagóm</a:t>
            </a:r>
            <a:r>
              <a:rPr lang="es-MX" sz="1100" dirty="0" smtClean="0"/>
              <a:t> eléctrico.  </a:t>
            </a:r>
          </a:p>
          <a:p>
            <a:endParaRPr lang="es-MX" sz="1100" dirty="0" smtClean="0"/>
          </a:p>
          <a:p>
            <a:r>
              <a:rPr lang="es-MX" sz="1100" dirty="0" smtClean="0"/>
              <a:t>Puedes meter la leche, los huevos, la carne y otras cosas que se podrían echar a perder, en una nevera portátil con hielo en la nevera durante un apagón eléctrico. Eso ayudará a que la comida dure por más tiempo. Si no estás seguro de si el alimento se echó a perder, bótalo a la basura. </a:t>
            </a:r>
          </a:p>
          <a:p>
            <a:endParaRPr lang="es-MX" sz="1100" dirty="0" smtClean="0"/>
          </a:p>
          <a:p>
            <a:r>
              <a:rPr lang="es-MX" sz="1100" dirty="0" smtClean="0"/>
              <a:t>Si normalmente utilizas un sistema de purificación de agua, tal vez no funcione durante un apagón. Mantente seguro mediante usar agua embotellada para beber, cocinar y para lavarte los dientes. </a:t>
            </a:r>
          </a:p>
          <a:p>
            <a:endParaRPr lang="es-MX" sz="1100" dirty="0" smtClean="0"/>
          </a:p>
          <a:p>
            <a:pPr algn="ctr"/>
            <a:r>
              <a:rPr lang="es-MX" sz="1100" b="1" dirty="0" smtClean="0"/>
              <a:t>Monóxido de carbono</a:t>
            </a:r>
          </a:p>
          <a:p>
            <a:r>
              <a:rPr lang="es-MX" sz="1100" dirty="0" smtClean="0"/>
              <a:t>El monóxido de carbono es un gas inodoro e incoloro que puede provenir de hornos, parrillas o generadores de energía. El gas puede ser mortal. Durante un apagón eléctrico, los detectores de monóxido de carbono tal vez no funcionen. </a:t>
            </a:r>
          </a:p>
          <a:p>
            <a:endParaRPr lang="es-MX" sz="1200" dirty="0" smtClean="0"/>
          </a:p>
          <a:p>
            <a:pPr marL="171450" indent="-171450">
              <a:buFont typeface="Arial" panose="020B0604020202020204" pitchFamily="34" charset="0"/>
              <a:buChar char="•"/>
            </a:pPr>
            <a:r>
              <a:rPr lang="es-MX" sz="1100" dirty="0" smtClean="0"/>
              <a:t>No uses la estufa.</a:t>
            </a:r>
          </a:p>
          <a:p>
            <a:pPr marL="171450" indent="-171450">
              <a:buFont typeface="Arial" panose="020B0604020202020204" pitchFamily="34" charset="0"/>
              <a:buChar char="•"/>
            </a:pPr>
            <a:r>
              <a:rPr lang="es-MX" sz="1100" dirty="0" smtClean="0"/>
              <a:t>Nunca uses una parrilla de carbón adentro.</a:t>
            </a:r>
          </a:p>
          <a:p>
            <a:pPr marL="171450" indent="-171450">
              <a:buFont typeface="Arial" panose="020B0604020202020204" pitchFamily="34" charset="0"/>
              <a:buChar char="•"/>
            </a:pPr>
            <a:r>
              <a:rPr lang="es-MX" sz="1100" dirty="0" smtClean="0"/>
              <a:t>Mantén una ventana abierta.</a:t>
            </a:r>
          </a:p>
          <a:p>
            <a:pPr marL="171450" indent="-171450">
              <a:buFont typeface="Arial" panose="020B0604020202020204" pitchFamily="34" charset="0"/>
              <a:buChar char="•"/>
            </a:pPr>
            <a:r>
              <a:rPr lang="es-MX" sz="1100" dirty="0" smtClean="0"/>
              <a:t>Si adentro de la casa está demasiado caliente o demasiado frío, trata de ir a otro lugar en busca de refugio.</a:t>
            </a:r>
          </a:p>
          <a:p>
            <a:pPr marL="171450" indent="-171450">
              <a:buFont typeface="Arial" panose="020B0604020202020204" pitchFamily="34" charset="0"/>
              <a:buChar char="•"/>
            </a:pPr>
            <a:endParaRPr lang="es-MX" sz="1100" dirty="0" smtClean="0"/>
          </a:p>
          <a:p>
            <a:pPr algn="ctr"/>
            <a:r>
              <a:rPr lang="es-MX" sz="1100" b="1" dirty="0" smtClean="0"/>
              <a:t>Prepara un equipo</a:t>
            </a:r>
          </a:p>
          <a:p>
            <a:r>
              <a:rPr lang="es-MX" sz="1100" dirty="0" smtClean="0"/>
              <a:t>Para asegurarte de que estás preparado para un apagón eléctrico, prepara un equipo de emergencia. Debes incluir una linterna, pilas, un radio portátil y agua. </a:t>
            </a:r>
            <a:endParaRPr lang="es-MX" sz="1100" dirty="0">
              <a:effectLst/>
            </a:endParaRPr>
          </a:p>
        </p:txBody>
      </p:sp>
      <p:sp>
        <p:nvSpPr>
          <p:cNvPr id="3" name="Rectangle 2"/>
          <p:cNvSpPr/>
          <p:nvPr/>
        </p:nvSpPr>
        <p:spPr>
          <a:xfrm>
            <a:off x="3495675" y="152400"/>
            <a:ext cx="3886200" cy="830997"/>
          </a:xfrm>
          <a:prstGeom prst="rect">
            <a:avLst/>
          </a:prstGeom>
        </p:spPr>
        <p:txBody>
          <a:bodyPr>
            <a:spAutoFit/>
          </a:bodyPr>
          <a:lstStyle/>
          <a:p>
            <a:pPr lvl="0" algn="r"/>
            <a:r>
              <a:rPr lang="es-ES_tradnl" sz="800" dirty="0">
                <a:solidFill>
                  <a:prstClr val="black"/>
                </a:solidFill>
              </a:rPr>
              <a:t>Equivalencia de grado: 5.2</a:t>
            </a:r>
          </a:p>
          <a:p>
            <a:pPr lvl="0" algn="r"/>
            <a:r>
              <a:rPr lang="es-ES" sz="800" dirty="0">
                <a:solidFill>
                  <a:prstClr val="black"/>
                </a:solidFill>
              </a:rPr>
              <a:t>Escala </a:t>
            </a:r>
            <a:r>
              <a:rPr lang="es-ES" sz="800" i="1" dirty="0" err="1">
                <a:solidFill>
                  <a:prstClr val="black"/>
                </a:solidFill>
              </a:rPr>
              <a:t>Lexile</a:t>
            </a:r>
            <a:r>
              <a:rPr lang="es-ES" sz="800" dirty="0">
                <a:solidFill>
                  <a:prstClr val="black"/>
                </a:solidFill>
              </a:rPr>
              <a:t>: 820L</a:t>
            </a:r>
          </a:p>
          <a:p>
            <a:pPr lvl="0" algn="r"/>
            <a:r>
              <a:rPr lang="es-ES" sz="800" dirty="0">
                <a:solidFill>
                  <a:prstClr val="black"/>
                </a:solidFill>
              </a:rPr>
              <a:t>Promedio del largo de la oración: 11.75</a:t>
            </a:r>
          </a:p>
          <a:p>
            <a:pPr lvl="0" algn="r"/>
            <a:r>
              <a:rPr lang="es-ES" sz="800" dirty="0">
                <a:solidFill>
                  <a:prstClr val="black"/>
                </a:solidFill>
              </a:rPr>
              <a:t>Promedio de la frecuencia de palabras: 3.46</a:t>
            </a:r>
          </a:p>
          <a:p>
            <a:pPr lvl="0" algn="r"/>
            <a:r>
              <a:rPr lang="es-ES" sz="800" dirty="0">
                <a:solidFill>
                  <a:prstClr val="black"/>
                </a:solidFill>
              </a:rPr>
              <a:t>Número de palabras: 470</a:t>
            </a:r>
          </a:p>
          <a:p>
            <a:pPr lvl="0" algn="r"/>
            <a:r>
              <a:rPr lang="x-none" sz="800" b="1" i="1" dirty="0">
                <a:solidFill>
                  <a:prstClr val="black"/>
                </a:solidFill>
              </a:rPr>
              <a:t>Nota: Basado en el texto original en inglés.</a:t>
            </a:r>
            <a:endParaRPr lang="es-ES_tradnl" sz="800" dirty="0">
              <a:solidFill>
                <a:prstClr val="black"/>
              </a:solidFill>
            </a:endParaRPr>
          </a:p>
        </p:txBody>
      </p:sp>
    </p:spTree>
    <p:extLst>
      <p:ext uri="{BB962C8B-B14F-4D97-AF65-F5344CB8AC3E}">
        <p14:creationId xmlns:p14="http://schemas.microsoft.com/office/powerpoint/2010/main" val="17955685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635381" y="4728807"/>
            <a:ext cx="6451218" cy="2688200"/>
          </a:xfrm>
          <a:prstGeom prst="rect">
            <a:avLst/>
          </a:prstGeom>
        </p:spPr>
        <p:txBody>
          <a:bodyPr wrap="square" lIns="101881" tIns="50941" rIns="101881" bIns="50941">
            <a:spAutoFit/>
          </a:bodyPr>
          <a:lstStyle/>
          <a:p>
            <a:endParaRPr lang="en-US" sz="1400" b="1" dirty="0" smtClean="0">
              <a:latin typeface="Helvetica" pitchFamily="34" charset="0"/>
              <a:cs typeface="Helvetica" pitchFamily="34" charset="0"/>
            </a:endParaRPr>
          </a:p>
          <a:p>
            <a:pPr marL="339725" indent="-339725"/>
            <a:r>
              <a:rPr lang="es-MX" sz="1400" b="1" dirty="0" smtClean="0">
                <a:latin typeface="Helvetica" pitchFamily="34" charset="0"/>
                <a:cs typeface="Helvetica" pitchFamily="34" charset="0"/>
              </a:rPr>
              <a:t>10.  De acuerdo al texto </a:t>
            </a:r>
            <a:r>
              <a:rPr lang="es-MX" sz="1400" i="1" dirty="0" smtClean="0">
                <a:latin typeface="Helvetica" pitchFamily="34" charset="0"/>
                <a:cs typeface="Helvetica" pitchFamily="34" charset="0"/>
              </a:rPr>
              <a:t>Electricidad y energía</a:t>
            </a:r>
            <a:r>
              <a:rPr lang="es-MX" sz="1400" dirty="0" smtClean="0">
                <a:latin typeface="Helvetica" pitchFamily="34" charset="0"/>
                <a:cs typeface="Helvetica" pitchFamily="34" charset="0"/>
              </a:rPr>
              <a:t>  </a:t>
            </a:r>
            <a:r>
              <a:rPr lang="es-MX" sz="1400" b="1" dirty="0" smtClean="0">
                <a:latin typeface="Helvetica" pitchFamily="34" charset="0"/>
                <a:cs typeface="Helvetica" pitchFamily="34" charset="0"/>
              </a:rPr>
              <a:t>pocas personas pudieron obtener electricidad y no pudieron utilizar la invención de la bombilla. ¿</a:t>
            </a:r>
            <a:r>
              <a:rPr lang="es-MX" sz="1400" b="1" dirty="0">
                <a:latin typeface="Helvetica" pitchFamily="34" charset="0"/>
                <a:cs typeface="Helvetica" pitchFamily="34" charset="0"/>
              </a:rPr>
              <a:t>Cómo resolvió Edison este </a:t>
            </a:r>
            <a:r>
              <a:rPr lang="es-MX" sz="1400" b="1" dirty="0" smtClean="0">
                <a:latin typeface="Helvetica" pitchFamily="34" charset="0"/>
                <a:cs typeface="Helvetica" pitchFamily="34" charset="0"/>
              </a:rPr>
              <a:t>problema?</a:t>
            </a:r>
            <a:endParaRPr lang="es-MX" sz="1400" dirty="0" smtClean="0">
              <a:latin typeface="Helvetica" pitchFamily="34" charset="0"/>
              <a:cs typeface="Helvetica" pitchFamily="34" charset="0"/>
            </a:endParaRPr>
          </a:p>
          <a:p>
            <a:endParaRPr lang="es-MX" sz="1400" dirty="0" smtClean="0">
              <a:latin typeface="Helvetica" pitchFamily="34" charset="0"/>
              <a:cs typeface="Helvetica" pitchFamily="34" charset="0"/>
            </a:endParaRPr>
          </a:p>
          <a:p>
            <a:pPr marL="342900" indent="-57150">
              <a:buFont typeface="+mj-lt"/>
              <a:buAutoNum type="alphaUcPeriod"/>
            </a:pPr>
            <a:r>
              <a:rPr lang="es-MX" sz="1400" dirty="0" smtClean="0">
                <a:latin typeface="Helvetica" pitchFamily="34" charset="0"/>
                <a:cs typeface="Helvetica" pitchFamily="34" charset="0"/>
              </a:rPr>
              <a:t>  Él creó las plantas de energía.</a:t>
            </a:r>
          </a:p>
          <a:p>
            <a:pPr marL="342900" indent="-57150">
              <a:buFont typeface="+mj-lt"/>
              <a:buAutoNum type="alphaUcPeriod"/>
            </a:pPr>
            <a:endParaRPr lang="es-MX" sz="1400" dirty="0" smtClean="0">
              <a:latin typeface="Helvetica" pitchFamily="34" charset="0"/>
              <a:cs typeface="Helvetica" pitchFamily="34" charset="0"/>
            </a:endParaRPr>
          </a:p>
          <a:p>
            <a:pPr marL="342900" indent="-57150">
              <a:buFont typeface="+mj-lt"/>
              <a:buAutoNum type="alphaUcPeriod"/>
            </a:pPr>
            <a:r>
              <a:rPr lang="es-MX" sz="1400" dirty="0" smtClean="0">
                <a:latin typeface="Helvetica" pitchFamily="34" charset="0"/>
                <a:cs typeface="Helvetica" pitchFamily="34" charset="0"/>
              </a:rPr>
              <a:t>  Se utilizó luz de las velas. </a:t>
            </a:r>
          </a:p>
          <a:p>
            <a:pPr marL="342900" indent="-57150">
              <a:buFont typeface="+mj-lt"/>
              <a:buAutoNum type="alphaUcPeriod"/>
            </a:pPr>
            <a:endParaRPr lang="es-MX" sz="1400" dirty="0" smtClean="0">
              <a:latin typeface="Helvetica" pitchFamily="34" charset="0"/>
              <a:cs typeface="Helvetica" pitchFamily="34" charset="0"/>
            </a:endParaRPr>
          </a:p>
          <a:p>
            <a:pPr marL="342900" indent="-57150">
              <a:buFont typeface="+mj-lt"/>
              <a:buAutoNum type="alphaUcPeriod"/>
            </a:pPr>
            <a:r>
              <a:rPr lang="es-MX" sz="1400" dirty="0" smtClean="0">
                <a:latin typeface="Helvetica" pitchFamily="34" charset="0"/>
                <a:cs typeface="Helvetica" pitchFamily="34" charset="0"/>
              </a:rPr>
              <a:t>  Él inventó un refrigerador.</a:t>
            </a:r>
          </a:p>
          <a:p>
            <a:pPr marL="342900" indent="-57150">
              <a:buFont typeface="+mj-lt"/>
              <a:buAutoNum type="alphaUcPeriod"/>
            </a:pPr>
            <a:endParaRPr lang="es-MX" sz="1400" dirty="0" smtClean="0">
              <a:latin typeface="Helvetica" pitchFamily="34" charset="0"/>
              <a:cs typeface="Helvetica" pitchFamily="34" charset="0"/>
            </a:endParaRPr>
          </a:p>
          <a:p>
            <a:pPr marL="342900" indent="-57150">
              <a:buFont typeface="+mj-lt"/>
              <a:buAutoNum type="alphaUcPeriod"/>
            </a:pPr>
            <a:r>
              <a:rPr lang="es-MX" sz="1400" dirty="0" smtClean="0">
                <a:latin typeface="Helvetica" pitchFamily="34" charset="0"/>
                <a:cs typeface="Helvetica" pitchFamily="34" charset="0"/>
              </a:rPr>
              <a:t>  Las calles estaban oscuras después de la puesta del sol.</a:t>
            </a:r>
            <a:endParaRPr lang="es-MX" sz="1400" dirty="0">
              <a:latin typeface="Helvetica" pitchFamily="34" charset="0"/>
              <a:cs typeface="Helvetica" pitchFamily="34" charset="0"/>
            </a:endParaRPr>
          </a:p>
        </p:txBody>
      </p:sp>
      <p:sp>
        <p:nvSpPr>
          <p:cNvPr id="27" name="Rectangle 26"/>
          <p:cNvSpPr/>
          <p:nvPr/>
        </p:nvSpPr>
        <p:spPr>
          <a:xfrm>
            <a:off x="635380" y="685800"/>
            <a:ext cx="6451219" cy="2472756"/>
          </a:xfrm>
          <a:prstGeom prst="rect">
            <a:avLst/>
          </a:prstGeom>
        </p:spPr>
        <p:txBody>
          <a:bodyPr wrap="square" lIns="101881" tIns="50941" rIns="101881" bIns="50941">
            <a:spAutoFit/>
          </a:bodyPr>
          <a:lstStyle/>
          <a:p>
            <a:endParaRPr lang="en-US" sz="1400" b="1" dirty="0">
              <a:latin typeface="Helvetica" pitchFamily="34" charset="0"/>
              <a:cs typeface="Helvetica" pitchFamily="34" charset="0"/>
            </a:endParaRPr>
          </a:p>
          <a:p>
            <a:pPr marL="366437" indent="-366437">
              <a:buAutoNum type="arabicPeriod" startAt="9"/>
            </a:pPr>
            <a:r>
              <a:rPr lang="es-MX" sz="1400" b="1" dirty="0" smtClean="0">
                <a:latin typeface="Helvetica" pitchFamily="34" charset="0"/>
                <a:cs typeface="Helvetica" pitchFamily="34" charset="0"/>
              </a:rPr>
              <a:t>De acuerdo con el artículo </a:t>
            </a:r>
            <a:r>
              <a:rPr lang="es-MX" sz="1400" i="1" dirty="0" smtClean="0">
                <a:latin typeface="Helvetica" pitchFamily="34" charset="0"/>
                <a:cs typeface="Helvetica" pitchFamily="34" charset="0"/>
              </a:rPr>
              <a:t>¡Luces apagadas!</a:t>
            </a:r>
            <a:r>
              <a:rPr lang="es-MX" sz="1400" b="1" dirty="0" smtClean="0">
                <a:latin typeface="Helvetica" pitchFamily="34" charset="0"/>
                <a:cs typeface="Helvetica" pitchFamily="34" charset="0"/>
              </a:rPr>
              <a:t>, después de 48 horas ¿Por qué necesitas botar la comida del congelador?</a:t>
            </a:r>
          </a:p>
          <a:p>
            <a:pPr marL="366437" indent="-366437">
              <a:buAutoNum type="arabicPeriod" startAt="9"/>
            </a:pPr>
            <a:endParaRPr lang="es-MX" sz="1400" b="1" dirty="0" smtClean="0">
              <a:latin typeface="Helvetica" pitchFamily="34" charset="0"/>
              <a:cs typeface="Helvetica" pitchFamily="34" charset="0"/>
            </a:endParaRPr>
          </a:p>
          <a:p>
            <a:pPr marL="365125" indent="-23813">
              <a:buFont typeface="+mj-lt"/>
              <a:buAutoNum type="alphaUcPeriod"/>
            </a:pPr>
            <a:r>
              <a:rPr lang="es-MX" sz="1400" dirty="0" smtClean="0">
                <a:latin typeface="Helvetica" pitchFamily="34" charset="0"/>
                <a:cs typeface="Helvetica" pitchFamily="34" charset="0"/>
              </a:rPr>
              <a:t>  </a:t>
            </a:r>
            <a:r>
              <a:rPr lang="es-MX" sz="1400" dirty="0" smtClean="0">
                <a:latin typeface="Helvetica"/>
                <a:cs typeface="Helvetica"/>
              </a:rPr>
              <a:t>Podrías estar en peligro de desmayarte o que te dé un golpe de calor</a:t>
            </a:r>
            <a:r>
              <a:rPr lang="es-MX" sz="1400" dirty="0" smtClean="0">
                <a:latin typeface="Helvetica" pitchFamily="34" charset="0"/>
                <a:cs typeface="Helvetica" pitchFamily="34" charset="0"/>
              </a:rPr>
              <a:t>.</a:t>
            </a:r>
          </a:p>
          <a:p>
            <a:pPr marL="365125" indent="-23813">
              <a:buFont typeface="+mj-lt"/>
              <a:buAutoNum type="alphaUcPeriod"/>
            </a:pPr>
            <a:endParaRPr lang="es-MX" sz="1400" dirty="0" smtClean="0">
              <a:latin typeface="Helvetica" pitchFamily="34" charset="0"/>
              <a:cs typeface="Helvetica" pitchFamily="34" charset="0"/>
            </a:endParaRPr>
          </a:p>
          <a:p>
            <a:pPr marL="365125" indent="-23813">
              <a:buFont typeface="+mj-lt"/>
              <a:buAutoNum type="alphaUcPeriod"/>
            </a:pPr>
            <a:r>
              <a:rPr lang="es-MX" sz="1400" dirty="0" smtClean="0">
                <a:latin typeface="Helvetica" pitchFamily="34" charset="0"/>
                <a:cs typeface="Helvetica" pitchFamily="34" charset="0"/>
              </a:rPr>
              <a:t>   Los alimentos comenzarán a echarse a perder.</a:t>
            </a:r>
          </a:p>
          <a:p>
            <a:pPr marL="365125" indent="-23813">
              <a:buFont typeface="+mj-lt"/>
              <a:buAutoNum type="alphaUcPeriod"/>
            </a:pPr>
            <a:endParaRPr lang="es-MX" sz="1400" dirty="0" smtClean="0">
              <a:latin typeface="Helvetica" pitchFamily="34" charset="0"/>
              <a:cs typeface="Helvetica" pitchFamily="34" charset="0"/>
            </a:endParaRPr>
          </a:p>
          <a:p>
            <a:pPr marL="365125" indent="-23813">
              <a:buFont typeface="+mj-lt"/>
              <a:buAutoNum type="alphaUcPeriod"/>
            </a:pPr>
            <a:r>
              <a:rPr lang="es-MX" sz="1400" dirty="0" smtClean="0">
                <a:latin typeface="Helvetica" pitchFamily="34" charset="0"/>
                <a:cs typeface="Helvetica" pitchFamily="34" charset="0"/>
              </a:rPr>
              <a:t>  El agua podría ser peligrosa.</a:t>
            </a:r>
          </a:p>
          <a:p>
            <a:pPr marL="365125" indent="-23813">
              <a:buFont typeface="+mj-lt"/>
              <a:buAutoNum type="alphaUcPeriod"/>
            </a:pPr>
            <a:endParaRPr lang="es-MX" sz="1400" dirty="0" smtClean="0">
              <a:latin typeface="Helvetica" pitchFamily="34" charset="0"/>
              <a:cs typeface="Helvetica" pitchFamily="34" charset="0"/>
            </a:endParaRPr>
          </a:p>
          <a:p>
            <a:pPr marL="365125" indent="-23813">
              <a:buFont typeface="+mj-lt"/>
              <a:buAutoNum type="alphaUcPeriod"/>
            </a:pPr>
            <a:r>
              <a:rPr lang="es-MX" sz="1400" dirty="0" smtClean="0">
                <a:latin typeface="Helvetica" pitchFamily="34" charset="0"/>
                <a:cs typeface="Helvetica" pitchFamily="34" charset="0"/>
              </a:rPr>
              <a:t>  Los detectores de monóxido de carbono tal vez no funcionen.</a:t>
            </a:r>
            <a:endParaRPr lang="es-MX" sz="1400" dirty="0">
              <a:latin typeface="Helvetica" pitchFamily="34" charset="0"/>
              <a:cs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31</a:t>
            </a:fld>
            <a:endParaRPr lang="en-US" dirty="0"/>
          </a:p>
        </p:txBody>
      </p:sp>
      <p:cxnSp>
        <p:nvCxnSpPr>
          <p:cNvPr id="11" name="Straight Connector 10"/>
          <p:cNvCxnSpPr/>
          <p:nvPr/>
        </p:nvCxnSpPr>
        <p:spPr>
          <a:xfrm>
            <a:off x="635380" y="4310743"/>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740980" y="1546179"/>
            <a:ext cx="265838" cy="1539568"/>
            <a:chOff x="929860" y="1621003"/>
            <a:chExt cx="265838" cy="1539568"/>
          </a:xfrm>
        </p:grpSpPr>
        <p:sp>
          <p:nvSpPr>
            <p:cNvPr id="14" name="Oval 13"/>
            <p:cNvSpPr/>
            <p:nvPr/>
          </p:nvSpPr>
          <p:spPr>
            <a:xfrm>
              <a:off x="935668" y="249566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5" name="Oval 14"/>
            <p:cNvSpPr/>
            <p:nvPr/>
          </p:nvSpPr>
          <p:spPr>
            <a:xfrm>
              <a:off x="929860" y="205537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6" name="Oval 15"/>
            <p:cNvSpPr/>
            <p:nvPr/>
          </p:nvSpPr>
          <p:spPr>
            <a:xfrm>
              <a:off x="929860" y="162100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7" name="Oval 16"/>
            <p:cNvSpPr/>
            <p:nvPr/>
          </p:nvSpPr>
          <p:spPr>
            <a:xfrm>
              <a:off x="952810" y="292108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pSp>
        <p:nvGrpSpPr>
          <p:cNvPr id="3" name="Group 2"/>
          <p:cNvGrpSpPr/>
          <p:nvPr/>
        </p:nvGrpSpPr>
        <p:grpSpPr>
          <a:xfrm>
            <a:off x="707570" y="5867400"/>
            <a:ext cx="243620" cy="1469377"/>
            <a:chOff x="1006818" y="5816007"/>
            <a:chExt cx="243620" cy="1469377"/>
          </a:xfrm>
        </p:grpSpPr>
        <p:sp>
          <p:nvSpPr>
            <p:cNvPr id="18" name="Oval 17"/>
            <p:cNvSpPr/>
            <p:nvPr/>
          </p:nvSpPr>
          <p:spPr>
            <a:xfrm>
              <a:off x="1007550" y="627122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9" name="Oval 18"/>
            <p:cNvSpPr/>
            <p:nvPr/>
          </p:nvSpPr>
          <p:spPr>
            <a:xfrm>
              <a:off x="1006818" y="668171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0" name="Oval 19"/>
            <p:cNvSpPr/>
            <p:nvPr/>
          </p:nvSpPr>
          <p:spPr>
            <a:xfrm>
              <a:off x="1006818" y="704589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1" name="Oval 20"/>
            <p:cNvSpPr/>
            <p:nvPr/>
          </p:nvSpPr>
          <p:spPr>
            <a:xfrm>
              <a:off x="1006909" y="581600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aphicFrame>
        <p:nvGraphicFramePr>
          <p:cNvPr id="22" name="Table 21"/>
          <p:cNvGraphicFramePr>
            <a:graphicFrameLocks noGrp="1"/>
          </p:cNvGraphicFramePr>
          <p:nvPr>
            <p:extLst>
              <p:ext uri="{D42A27DB-BD31-4B8C-83A1-F6EECF244321}">
                <p14:modId xmlns:p14="http://schemas.microsoft.com/office/powerpoint/2010/main" val="2261740250"/>
              </p:ext>
            </p:extLst>
          </p:nvPr>
        </p:nvGraphicFramePr>
        <p:xfrm>
          <a:off x="5181600" y="3977006"/>
          <a:ext cx="2024603" cy="789393"/>
        </p:xfrm>
        <a:graphic>
          <a:graphicData uri="http://schemas.openxmlformats.org/drawingml/2006/table">
            <a:tbl>
              <a:tblPr/>
              <a:tblGrid>
                <a:gridCol w="2024603"/>
              </a:tblGrid>
              <a:tr h="179793">
                <a:tc>
                  <a:txBody>
                    <a:bodyPr/>
                    <a:lstStyle/>
                    <a:p>
                      <a:pPr marL="0" marR="0" algn="l">
                        <a:lnSpc>
                          <a:spcPct val="115000"/>
                        </a:lnSpc>
                        <a:spcBef>
                          <a:spcPts val="0"/>
                        </a:spcBef>
                        <a:spcAft>
                          <a:spcPts val="0"/>
                        </a:spcAft>
                      </a:pPr>
                      <a:r>
                        <a:rPr lang="en-US" sz="800" b="1" dirty="0" err="1" smtClean="0">
                          <a:solidFill>
                            <a:srgbClr val="000000"/>
                          </a:solidFill>
                          <a:latin typeface="+mn-lt"/>
                          <a:ea typeface="Times New Roman"/>
                          <a:cs typeface="Times New Roman"/>
                        </a:rPr>
                        <a:t>Estándar</a:t>
                      </a:r>
                      <a:r>
                        <a:rPr lang="en-US" sz="800" b="1" dirty="0" smtClean="0">
                          <a:solidFill>
                            <a:srgbClr val="000000"/>
                          </a:solidFill>
                          <a:latin typeface="+mn-lt"/>
                          <a:ea typeface="Times New Roman"/>
                          <a:cs typeface="Times New Roman"/>
                        </a:rPr>
                        <a:t> RI.4.3</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5407">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800" b="0" dirty="0" smtClean="0">
                          <a:latin typeface="+mn-lt"/>
                          <a:ea typeface="Calibri"/>
                          <a:cs typeface="Times New Roman"/>
                        </a:rPr>
                        <a:t>Explican los acontecimientos, procedimientos, ideas o conceptos de un texto histórico, científico o técnico, incluyendo lo que sucedió y por qué, basándose en la información específica del texto.</a:t>
                      </a:r>
                      <a:endParaRPr lang="en-US" sz="800" b="0" dirty="0" smtClean="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342933430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685800" y="5872513"/>
            <a:ext cx="6400800" cy="3119087"/>
          </a:xfrm>
          <a:prstGeom prst="rect">
            <a:avLst/>
          </a:prstGeom>
        </p:spPr>
        <p:txBody>
          <a:bodyPr wrap="square" lIns="101881" tIns="50941" rIns="101881" bIns="50941">
            <a:spAutoFit/>
          </a:bodyPr>
          <a:lstStyle/>
          <a:p>
            <a:pPr marL="342900" indent="-342900">
              <a:buAutoNum type="arabicPeriod" startAt="12"/>
            </a:pPr>
            <a:r>
              <a:rPr lang="es-ES" sz="1400" b="1" dirty="0" smtClean="0">
                <a:latin typeface="Helvetica" pitchFamily="34" charset="0"/>
                <a:cs typeface="Helvetica" pitchFamily="34" charset="0"/>
              </a:rPr>
              <a:t>¿Cuál declaración explica mejor por qué </a:t>
            </a:r>
            <a:r>
              <a:rPr lang="es-ES" sz="1400" i="1" dirty="0" smtClean="0">
                <a:latin typeface="Helvetica" pitchFamily="34" charset="0"/>
                <a:cs typeface="Helvetica" pitchFamily="34" charset="0"/>
              </a:rPr>
              <a:t>¡Luces apagadas! </a:t>
            </a:r>
            <a:r>
              <a:rPr lang="es-ES" sz="1400" b="1" dirty="0" smtClean="0">
                <a:latin typeface="Helvetica" pitchFamily="34" charset="0"/>
                <a:cs typeface="Helvetica" pitchFamily="34" charset="0"/>
              </a:rPr>
              <a:t>y </a:t>
            </a:r>
            <a:r>
              <a:rPr lang="es-MX" sz="1400" i="1" dirty="0">
                <a:latin typeface="Helvetica" pitchFamily="34" charset="0"/>
                <a:cs typeface="Helvetica" pitchFamily="34" charset="0"/>
              </a:rPr>
              <a:t>Lección de energía</a:t>
            </a:r>
            <a:r>
              <a:rPr lang="es-ES" sz="1400" b="1" dirty="0" smtClean="0">
                <a:latin typeface="Helvetica" pitchFamily="34" charset="0"/>
                <a:cs typeface="Helvetica" pitchFamily="34" charset="0"/>
              </a:rPr>
              <a:t> se enfocan de diferentes maneras sobre el mismo tema?</a:t>
            </a:r>
          </a:p>
          <a:p>
            <a:pPr marL="342900" indent="-342900">
              <a:buAutoNum type="arabicPeriod" startAt="12"/>
            </a:pPr>
            <a:endParaRPr lang="es-ES" sz="1400" dirty="0" smtClean="0">
              <a:latin typeface="Helvetica" pitchFamily="34" charset="0"/>
              <a:cs typeface="Helvetica" pitchFamily="34" charset="0"/>
            </a:endParaRPr>
          </a:p>
          <a:p>
            <a:pPr marL="628650" indent="-285750">
              <a:buFont typeface="+mj-lt"/>
              <a:buAutoNum type="alphaUcPeriod"/>
            </a:pPr>
            <a:r>
              <a:rPr lang="es-ES" sz="1400" dirty="0" smtClean="0">
                <a:latin typeface="Helvetica" pitchFamily="34" charset="0"/>
                <a:cs typeface="Helvetica" pitchFamily="34" charset="0"/>
              </a:rPr>
              <a:t>Ambos textos están escritos como relatos de fuentes primarias.</a:t>
            </a:r>
          </a:p>
          <a:p>
            <a:pPr marL="628650" indent="-285750">
              <a:buFont typeface="+mj-lt"/>
              <a:buAutoNum type="alphaUcPeriod"/>
            </a:pPr>
            <a:endParaRPr lang="es-ES" sz="1400" dirty="0" smtClean="0">
              <a:latin typeface="Helvetica" pitchFamily="34" charset="0"/>
              <a:cs typeface="Helvetica" pitchFamily="34" charset="0"/>
            </a:endParaRPr>
          </a:p>
          <a:p>
            <a:pPr marL="628650" indent="-285750">
              <a:buFont typeface="+mj-lt"/>
              <a:buAutoNum type="alphaUcPeriod"/>
            </a:pPr>
            <a:r>
              <a:rPr lang="es-ES" sz="1400" dirty="0" smtClean="0">
                <a:latin typeface="Helvetica" pitchFamily="34" charset="0"/>
                <a:cs typeface="Helvetica" pitchFamily="34" charset="0"/>
              </a:rPr>
              <a:t>Relatos de fuentes primarias y secundarias pueden explicar un tema de la misma o diferente manera.</a:t>
            </a:r>
          </a:p>
          <a:p>
            <a:pPr marL="628650" indent="-285750">
              <a:buFont typeface="+mj-lt"/>
              <a:buAutoNum type="alphaUcPeriod"/>
            </a:pPr>
            <a:endParaRPr lang="es-ES" sz="1400" dirty="0" smtClean="0">
              <a:latin typeface="Helvetica" pitchFamily="34" charset="0"/>
              <a:cs typeface="Helvetica" pitchFamily="34" charset="0"/>
            </a:endParaRPr>
          </a:p>
          <a:p>
            <a:pPr marL="628650" indent="-285750">
              <a:buFont typeface="+mj-lt"/>
              <a:buAutoNum type="alphaUcPeriod"/>
            </a:pPr>
            <a:r>
              <a:rPr lang="es-MX" sz="1400" b="1" i="1" dirty="0">
                <a:latin typeface="Helvetica" pitchFamily="34" charset="0"/>
                <a:cs typeface="Helvetica" pitchFamily="34" charset="0"/>
              </a:rPr>
              <a:t>¡Luces apagadas!</a:t>
            </a:r>
            <a:r>
              <a:rPr lang="es-ES" sz="1400" b="1" i="1" dirty="0" smtClean="0">
                <a:latin typeface="Helvetica" pitchFamily="34" charset="0"/>
                <a:cs typeface="Helvetica" pitchFamily="34" charset="0"/>
              </a:rPr>
              <a:t> </a:t>
            </a:r>
            <a:r>
              <a:rPr lang="es-ES" sz="1400" dirty="0" smtClean="0">
                <a:latin typeface="Helvetica" pitchFamily="34" charset="0"/>
                <a:cs typeface="Helvetica" pitchFamily="34" charset="0"/>
              </a:rPr>
              <a:t>se enfoca en la información sobre la electricidad como un relato de fuente primaria lo que significa que su enfoque es diferente al de </a:t>
            </a:r>
            <a:r>
              <a:rPr lang="es-ES" sz="1400" b="1" i="1" dirty="0" smtClean="0">
                <a:latin typeface="Helvetica" pitchFamily="34" charset="0"/>
                <a:cs typeface="Helvetica" pitchFamily="34" charset="0"/>
              </a:rPr>
              <a:t>Lección de energía</a:t>
            </a:r>
            <a:r>
              <a:rPr lang="es-ES" sz="1400" dirty="0" smtClean="0">
                <a:latin typeface="Helvetica" pitchFamily="34" charset="0"/>
                <a:cs typeface="Helvetica" pitchFamily="34" charset="0"/>
              </a:rPr>
              <a:t>.</a:t>
            </a:r>
          </a:p>
          <a:p>
            <a:pPr marL="628650" indent="-285750">
              <a:buFont typeface="+mj-lt"/>
              <a:buAutoNum type="alphaUcPeriod"/>
            </a:pPr>
            <a:endParaRPr lang="es-ES" sz="1400" dirty="0" smtClean="0">
              <a:latin typeface="Helvetica" pitchFamily="34" charset="0"/>
              <a:cs typeface="Helvetica" pitchFamily="34" charset="0"/>
            </a:endParaRPr>
          </a:p>
          <a:p>
            <a:pPr marL="628650" indent="-285750">
              <a:buFont typeface="+mj-lt"/>
              <a:buAutoNum type="alphaUcPeriod"/>
            </a:pPr>
            <a:r>
              <a:rPr lang="es-ES" sz="1400" dirty="0" smtClean="0">
                <a:latin typeface="Helvetica" pitchFamily="34" charset="0"/>
                <a:cs typeface="Helvetica" pitchFamily="34" charset="0"/>
              </a:rPr>
              <a:t>Relatos de fuentes primarias están escritos por un personaje del relato y relatos de fuentes secundarias se escriben para el lector.</a:t>
            </a:r>
            <a:endParaRPr lang="es-ES" sz="1400" dirty="0">
              <a:latin typeface="Helvetica" pitchFamily="34" charset="0"/>
              <a:cs typeface="Helvetica" pitchFamily="34" charset="0"/>
            </a:endParaRPr>
          </a:p>
        </p:txBody>
      </p:sp>
      <p:sp>
        <p:nvSpPr>
          <p:cNvPr id="18" name="Rectangle 17"/>
          <p:cNvSpPr/>
          <p:nvPr/>
        </p:nvSpPr>
        <p:spPr>
          <a:xfrm>
            <a:off x="685800" y="1090950"/>
            <a:ext cx="6400800" cy="3549974"/>
          </a:xfrm>
          <a:prstGeom prst="rect">
            <a:avLst/>
          </a:prstGeom>
        </p:spPr>
        <p:txBody>
          <a:bodyPr wrap="square" lIns="101881" tIns="50941" rIns="101881" bIns="50941">
            <a:spAutoFit/>
          </a:bodyPr>
          <a:lstStyle/>
          <a:p>
            <a:pPr marL="366437" indent="-366437"/>
            <a:r>
              <a:rPr lang="es-MX" sz="1400" b="1" dirty="0" smtClean="0">
                <a:latin typeface="Helvetica" pitchFamily="34" charset="0"/>
                <a:cs typeface="Helvetica" pitchFamily="34" charset="0"/>
              </a:rPr>
              <a:t>11.   ¿Cómo describirías </a:t>
            </a:r>
            <a:r>
              <a:rPr lang="es-MX" sz="1400" b="1" u="sng" dirty="0" smtClean="0">
                <a:latin typeface="Helvetica" pitchFamily="34" charset="0"/>
                <a:cs typeface="Helvetica" pitchFamily="34" charset="0"/>
              </a:rPr>
              <a:t>mejor</a:t>
            </a:r>
            <a:r>
              <a:rPr lang="es-MX" sz="1400" b="1" dirty="0" smtClean="0">
                <a:latin typeface="Helvetica" pitchFamily="34" charset="0"/>
                <a:cs typeface="Helvetica" pitchFamily="34" charset="0"/>
              </a:rPr>
              <a:t> las diferencias de cómo están escritos los dos textos </a:t>
            </a:r>
            <a:r>
              <a:rPr lang="es-MX" sz="1400" i="1" dirty="0" smtClean="0">
                <a:latin typeface="Helvetica" pitchFamily="34" charset="0"/>
                <a:cs typeface="Helvetica" pitchFamily="34" charset="0"/>
              </a:rPr>
              <a:t>¡Luces apagadas! </a:t>
            </a:r>
            <a:r>
              <a:rPr lang="es-MX" sz="1400" b="1" i="1" dirty="0" smtClean="0">
                <a:latin typeface="Helvetica" pitchFamily="34" charset="0"/>
                <a:cs typeface="Helvetica" pitchFamily="34" charset="0"/>
              </a:rPr>
              <a:t>y</a:t>
            </a:r>
            <a:r>
              <a:rPr lang="es-MX" sz="1400" i="1" dirty="0" smtClean="0">
                <a:latin typeface="Helvetica" pitchFamily="34" charset="0"/>
                <a:cs typeface="Helvetica" pitchFamily="34" charset="0"/>
              </a:rPr>
              <a:t> </a:t>
            </a:r>
            <a:r>
              <a:rPr lang="es-MX" sz="1400" i="1" dirty="0">
                <a:latin typeface="Helvetica" pitchFamily="34" charset="0"/>
                <a:cs typeface="Helvetica" pitchFamily="34" charset="0"/>
              </a:rPr>
              <a:t>Lección de </a:t>
            </a:r>
            <a:r>
              <a:rPr lang="es-MX" sz="1400" i="1" dirty="0" smtClean="0">
                <a:latin typeface="Helvetica" pitchFamily="34" charset="0"/>
                <a:cs typeface="Helvetica" pitchFamily="34" charset="0"/>
              </a:rPr>
              <a:t>energía?</a:t>
            </a:r>
            <a:r>
              <a:rPr lang="es-MX" sz="1400" b="1" dirty="0" smtClean="0">
                <a:latin typeface="Helvetica" pitchFamily="34" charset="0"/>
                <a:cs typeface="Helvetica" pitchFamily="34" charset="0"/>
              </a:rPr>
              <a:t> </a:t>
            </a:r>
          </a:p>
          <a:p>
            <a:pPr marL="654232" indent="-361417"/>
            <a:endParaRPr lang="es-MX" sz="1400" dirty="0" smtClean="0">
              <a:latin typeface="Helvetica" pitchFamily="34" charset="0"/>
              <a:cs typeface="Helvetica" pitchFamily="34" charset="0"/>
            </a:endParaRPr>
          </a:p>
          <a:p>
            <a:pPr marL="627063" indent="-287338">
              <a:buFont typeface="+mj-lt"/>
              <a:buAutoNum type="alphaUcPeriod"/>
            </a:pPr>
            <a:r>
              <a:rPr lang="es-MX" sz="1400" b="1" i="1" dirty="0" smtClean="0">
                <a:latin typeface="Helvetica" pitchFamily="34" charset="0"/>
                <a:cs typeface="Helvetica" pitchFamily="34" charset="0"/>
              </a:rPr>
              <a:t>¡Luces apagadas! </a:t>
            </a:r>
            <a:r>
              <a:rPr lang="es-MX" sz="1400" dirty="0" smtClean="0">
                <a:latin typeface="Helvetica" pitchFamily="34" charset="0"/>
                <a:cs typeface="Helvetica" pitchFamily="34" charset="0"/>
              </a:rPr>
              <a:t>está escrita del punto de vista en tercera persona, mientras que </a:t>
            </a:r>
            <a:r>
              <a:rPr lang="es-MX" sz="1400" b="1" i="1" dirty="0" smtClean="0">
                <a:latin typeface="Helvetica" pitchFamily="34" charset="0"/>
                <a:cs typeface="Helvetica" pitchFamily="34" charset="0"/>
              </a:rPr>
              <a:t>Lección de energía</a:t>
            </a:r>
            <a:r>
              <a:rPr lang="es-MX" sz="1400" b="1" dirty="0" smtClean="0">
                <a:latin typeface="Helvetica" pitchFamily="34" charset="0"/>
                <a:cs typeface="Helvetica" pitchFamily="34" charset="0"/>
              </a:rPr>
              <a:t> </a:t>
            </a:r>
            <a:r>
              <a:rPr lang="es-MX" sz="1400" dirty="0" smtClean="0">
                <a:latin typeface="Helvetica" pitchFamily="34" charset="0"/>
                <a:cs typeface="Helvetica" pitchFamily="34" charset="0"/>
              </a:rPr>
              <a:t>está escrita en primera persona.</a:t>
            </a:r>
          </a:p>
          <a:p>
            <a:pPr marL="627063" indent="-287338">
              <a:buFont typeface="+mj-lt"/>
              <a:buAutoNum type="alphaUcPeriod"/>
            </a:pPr>
            <a:endParaRPr lang="es-MX" sz="1400" dirty="0" smtClean="0">
              <a:latin typeface="Helvetica" pitchFamily="34" charset="0"/>
              <a:cs typeface="Helvetica" pitchFamily="34" charset="0"/>
            </a:endParaRPr>
          </a:p>
          <a:p>
            <a:pPr marL="627063" indent="-287338">
              <a:buFont typeface="+mj-lt"/>
              <a:buAutoNum type="alphaUcPeriod"/>
            </a:pPr>
            <a:r>
              <a:rPr lang="es-MX" sz="1400" b="1" i="1" dirty="0" smtClean="0">
                <a:latin typeface="Helvetica" pitchFamily="34" charset="0"/>
                <a:cs typeface="Helvetica" pitchFamily="34" charset="0"/>
              </a:rPr>
              <a:t>¡Luces apagadas! </a:t>
            </a:r>
            <a:r>
              <a:rPr lang="es-MX" sz="1400" dirty="0" smtClean="0">
                <a:latin typeface="Helvetica" pitchFamily="34" charset="0"/>
                <a:cs typeface="Helvetica" pitchFamily="34" charset="0"/>
              </a:rPr>
              <a:t>está escrita como un manual de instrucción, mientras que </a:t>
            </a:r>
            <a:r>
              <a:rPr lang="es-MX" sz="1400" b="1" i="1" dirty="0" smtClean="0">
                <a:latin typeface="Helvetica" pitchFamily="34" charset="0"/>
                <a:cs typeface="Helvetica" pitchFamily="34" charset="0"/>
              </a:rPr>
              <a:t>Lección de energía</a:t>
            </a:r>
            <a:r>
              <a:rPr lang="es-MX" sz="1400" b="1" dirty="0" smtClean="0">
                <a:latin typeface="Helvetica" pitchFamily="34" charset="0"/>
                <a:cs typeface="Helvetica" pitchFamily="34" charset="0"/>
              </a:rPr>
              <a:t> </a:t>
            </a:r>
            <a:r>
              <a:rPr lang="es-MX" sz="1400" dirty="0" smtClean="0">
                <a:latin typeface="Helvetica" pitchFamily="34" charset="0"/>
                <a:cs typeface="Helvetica" pitchFamily="34" charset="0"/>
              </a:rPr>
              <a:t>está escrita desde el punto de vista del personaje principal. </a:t>
            </a:r>
          </a:p>
          <a:p>
            <a:pPr marL="627063" indent="-287338">
              <a:buFont typeface="+mj-lt"/>
              <a:buAutoNum type="alphaUcPeriod"/>
            </a:pPr>
            <a:endParaRPr lang="es-MX" sz="1400" dirty="0" smtClean="0">
              <a:latin typeface="Helvetica" pitchFamily="34" charset="0"/>
              <a:cs typeface="Helvetica" pitchFamily="34" charset="0"/>
            </a:endParaRPr>
          </a:p>
          <a:p>
            <a:pPr marL="627063" indent="-287338">
              <a:buFont typeface="+mj-lt"/>
              <a:buAutoNum type="alphaUcPeriod"/>
            </a:pPr>
            <a:r>
              <a:rPr lang="es-MX" sz="1400" b="1" i="1" dirty="0">
                <a:latin typeface="Helvetica" pitchFamily="34" charset="0"/>
                <a:cs typeface="Helvetica" pitchFamily="34" charset="0"/>
              </a:rPr>
              <a:t>¡Luces apagadas! </a:t>
            </a:r>
            <a:r>
              <a:rPr lang="es-MX" sz="1400" dirty="0" smtClean="0">
                <a:latin typeface="Helvetica" pitchFamily="34" charset="0"/>
                <a:cs typeface="Helvetica" pitchFamily="34" charset="0"/>
              </a:rPr>
              <a:t>está escrita </a:t>
            </a:r>
            <a:r>
              <a:rPr lang="es-MX" sz="1400" dirty="0">
                <a:latin typeface="Helvetica" pitchFamily="34" charset="0"/>
                <a:cs typeface="Helvetica" pitchFamily="34" charset="0"/>
              </a:rPr>
              <a:t>d</a:t>
            </a:r>
            <a:r>
              <a:rPr lang="es-MX" sz="1400" dirty="0" smtClean="0">
                <a:latin typeface="Helvetica" pitchFamily="34" charset="0"/>
                <a:cs typeface="Helvetica" pitchFamily="34" charset="0"/>
              </a:rPr>
              <a:t>el punto de vista en primera persona, mientras que </a:t>
            </a:r>
            <a:r>
              <a:rPr lang="es-MX" sz="1400" b="1" i="1" dirty="0">
                <a:latin typeface="Helvetica" pitchFamily="34" charset="0"/>
                <a:cs typeface="Helvetica" pitchFamily="34" charset="0"/>
              </a:rPr>
              <a:t>Lección de energía</a:t>
            </a:r>
            <a:r>
              <a:rPr lang="es-MX" sz="1400" b="1" dirty="0">
                <a:latin typeface="Helvetica" pitchFamily="34" charset="0"/>
                <a:cs typeface="Helvetica" pitchFamily="34" charset="0"/>
              </a:rPr>
              <a:t> </a:t>
            </a:r>
            <a:r>
              <a:rPr lang="es-MX" sz="1400" dirty="0" smtClean="0">
                <a:latin typeface="Helvetica" pitchFamily="34" charset="0"/>
                <a:cs typeface="Helvetica" pitchFamily="34" charset="0"/>
              </a:rPr>
              <a:t>está escrita en segunda persona.</a:t>
            </a:r>
          </a:p>
          <a:p>
            <a:pPr marL="627063" indent="-287338">
              <a:buFont typeface="+mj-lt"/>
              <a:buAutoNum type="alphaUcPeriod"/>
            </a:pPr>
            <a:endParaRPr lang="es-MX" sz="1400" dirty="0" smtClean="0">
              <a:latin typeface="Helvetica" pitchFamily="34" charset="0"/>
              <a:cs typeface="Helvetica" pitchFamily="34" charset="0"/>
            </a:endParaRPr>
          </a:p>
          <a:p>
            <a:pPr marL="627063" indent="-287338">
              <a:buFont typeface="+mj-lt"/>
              <a:buAutoNum type="alphaUcPeriod"/>
            </a:pPr>
            <a:r>
              <a:rPr lang="es-MX" sz="1400" b="1" i="1" dirty="0">
                <a:latin typeface="Helvetica" pitchFamily="34" charset="0"/>
                <a:cs typeface="Helvetica" pitchFamily="34" charset="0"/>
              </a:rPr>
              <a:t>¡Luces apagadas! </a:t>
            </a:r>
            <a:r>
              <a:rPr lang="es-MX" sz="1400" dirty="0" smtClean="0">
                <a:latin typeface="Helvetica" pitchFamily="34" charset="0"/>
                <a:cs typeface="Helvetica" pitchFamily="34" charset="0"/>
              </a:rPr>
              <a:t>se trata de ayudar a otros a saber que hacer durante un apagón eléctrico, mientras que </a:t>
            </a:r>
            <a:r>
              <a:rPr lang="es-MX" sz="1400" b="1" i="1" dirty="0" smtClean="0">
                <a:latin typeface="Helvetica" pitchFamily="34" charset="0"/>
                <a:cs typeface="Helvetica" pitchFamily="34" charset="0"/>
              </a:rPr>
              <a:t>Lección de energía</a:t>
            </a:r>
            <a:r>
              <a:rPr lang="es-MX" sz="1400" b="1" dirty="0" smtClean="0">
                <a:latin typeface="Helvetica" pitchFamily="34" charset="0"/>
                <a:cs typeface="Helvetica" pitchFamily="34" charset="0"/>
              </a:rPr>
              <a:t> </a:t>
            </a:r>
            <a:r>
              <a:rPr lang="es-MX" sz="1400" dirty="0" smtClean="0">
                <a:latin typeface="Helvetica" pitchFamily="34" charset="0"/>
                <a:cs typeface="Helvetica" pitchFamily="34" charset="0"/>
              </a:rPr>
              <a:t>es sobre la amistad.</a:t>
            </a:r>
            <a:endParaRPr lang="es-MX" sz="1400" dirty="0">
              <a:latin typeface="Helvetica" pitchFamily="34" charset="0"/>
              <a:cs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32</a:t>
            </a:fld>
            <a:endParaRPr lang="en-US" dirty="0"/>
          </a:p>
        </p:txBody>
      </p:sp>
      <p:cxnSp>
        <p:nvCxnSpPr>
          <p:cNvPr id="10" name="Straight Connector 9"/>
          <p:cNvCxnSpPr/>
          <p:nvPr/>
        </p:nvCxnSpPr>
        <p:spPr>
          <a:xfrm>
            <a:off x="500021" y="54102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785812" y="1763155"/>
            <a:ext cx="243094" cy="2351442"/>
            <a:chOff x="1367650" y="1985397"/>
            <a:chExt cx="243094" cy="2351442"/>
          </a:xfrm>
        </p:grpSpPr>
        <p:sp>
          <p:nvSpPr>
            <p:cNvPr id="11" name="Oval 10"/>
            <p:cNvSpPr/>
            <p:nvPr/>
          </p:nvSpPr>
          <p:spPr>
            <a:xfrm>
              <a:off x="1367650" y="198539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1367650" y="409735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1367856" y="349026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1367650" y="261512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pSp>
        <p:nvGrpSpPr>
          <p:cNvPr id="6" name="Group 5"/>
          <p:cNvGrpSpPr/>
          <p:nvPr/>
        </p:nvGrpSpPr>
        <p:grpSpPr>
          <a:xfrm>
            <a:off x="776835" y="6553200"/>
            <a:ext cx="251865" cy="2162232"/>
            <a:chOff x="1422874" y="6753168"/>
            <a:chExt cx="251865" cy="2162232"/>
          </a:xfrm>
        </p:grpSpPr>
        <p:sp>
          <p:nvSpPr>
            <p:cNvPr id="30" name="Oval 29"/>
            <p:cNvSpPr/>
            <p:nvPr/>
          </p:nvSpPr>
          <p:spPr>
            <a:xfrm>
              <a:off x="1431445" y="675316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1431851" y="785683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1431231" y="867591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1422874" y="722811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aphicFrame>
        <p:nvGraphicFramePr>
          <p:cNvPr id="15" name="Table 14"/>
          <p:cNvGraphicFramePr>
            <a:graphicFrameLocks noGrp="1"/>
          </p:cNvGraphicFramePr>
          <p:nvPr>
            <p:extLst>
              <p:ext uri="{D42A27DB-BD31-4B8C-83A1-F6EECF244321}">
                <p14:modId xmlns:p14="http://schemas.microsoft.com/office/powerpoint/2010/main" val="2110664870"/>
              </p:ext>
            </p:extLst>
          </p:nvPr>
        </p:nvGraphicFramePr>
        <p:xfrm>
          <a:off x="5464698" y="5043922"/>
          <a:ext cx="2024603" cy="741617"/>
        </p:xfrm>
        <a:graphic>
          <a:graphicData uri="http://schemas.openxmlformats.org/drawingml/2006/table">
            <a:tbl>
              <a:tblPr/>
              <a:tblGrid>
                <a:gridCol w="2024603"/>
              </a:tblGrid>
              <a:tr h="45720">
                <a:tc>
                  <a:txBody>
                    <a:bodyPr/>
                    <a:lstStyle/>
                    <a:p>
                      <a:pPr marL="0" marR="0" algn="l">
                        <a:lnSpc>
                          <a:spcPct val="115000"/>
                        </a:lnSpc>
                        <a:spcBef>
                          <a:spcPts val="0"/>
                        </a:spcBef>
                        <a:spcAft>
                          <a:spcPts val="0"/>
                        </a:spcAft>
                      </a:pPr>
                      <a:r>
                        <a:rPr lang="en-US" sz="800" b="1" dirty="0" err="1" smtClean="0">
                          <a:solidFill>
                            <a:srgbClr val="000000"/>
                          </a:solidFill>
                          <a:latin typeface="+mn-lt"/>
                          <a:ea typeface="Times New Roman"/>
                          <a:cs typeface="Times New Roman"/>
                        </a:rPr>
                        <a:t>Estándar</a:t>
                      </a:r>
                      <a:r>
                        <a:rPr lang="en-US" sz="800" b="1" dirty="0" smtClean="0">
                          <a:solidFill>
                            <a:srgbClr val="000000"/>
                          </a:solidFill>
                          <a:latin typeface="+mn-lt"/>
                          <a:ea typeface="Times New Roman"/>
                          <a:cs typeface="Times New Roman"/>
                        </a:rPr>
                        <a:t> RI.4.6</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5407">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800" b="0" dirty="0" smtClean="0">
                          <a:latin typeface="+mn-lt"/>
                          <a:ea typeface="Calibri"/>
                          <a:cs typeface="Times New Roman"/>
                        </a:rPr>
                        <a:t>Comparan y contrastan el recuento de un acontecimiento o tema proveniente de una fuente primaria y de una fuente secundaria; describen las diferencias en el enfoque y en la información proporcionada.</a:t>
                      </a:r>
                      <a:endParaRPr lang="en-US" sz="800" b="0" dirty="0" smtClean="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3403864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685800" y="4985319"/>
            <a:ext cx="6400800" cy="2472756"/>
          </a:xfrm>
          <a:prstGeom prst="rect">
            <a:avLst/>
          </a:prstGeom>
        </p:spPr>
        <p:txBody>
          <a:bodyPr wrap="square" lIns="101881" tIns="50941" rIns="101881" bIns="50941">
            <a:spAutoFit/>
          </a:bodyPr>
          <a:lstStyle/>
          <a:p>
            <a:pPr marL="514350" indent="-390525">
              <a:buAutoNum type="arabicPeriod" startAt="14"/>
            </a:pPr>
            <a:r>
              <a:rPr lang="es-MX" sz="1400" b="1" dirty="0">
                <a:latin typeface="Helvetica" pitchFamily="34" charset="0"/>
                <a:cs typeface="Helvetica" pitchFamily="34" charset="0"/>
              </a:rPr>
              <a:t>¿</a:t>
            </a:r>
            <a:r>
              <a:rPr lang="es-MX" sz="1400" b="1" dirty="0" smtClean="0">
                <a:latin typeface="Helvetica" pitchFamily="34" charset="0"/>
                <a:cs typeface="Helvetica" pitchFamily="34" charset="0"/>
              </a:rPr>
              <a:t>Qué conclusión puedes sacar, basándote en </a:t>
            </a:r>
            <a:r>
              <a:rPr lang="es-MX" sz="1400" i="1" dirty="0" smtClean="0">
                <a:latin typeface="Helvetica" pitchFamily="34" charset="0"/>
                <a:cs typeface="Helvetica" pitchFamily="34" charset="0"/>
              </a:rPr>
              <a:t>¡Luces apagadas! </a:t>
            </a:r>
            <a:r>
              <a:rPr lang="es-MX" sz="1400" b="1" i="1" dirty="0" smtClean="0">
                <a:latin typeface="Helvetica" pitchFamily="34" charset="0"/>
                <a:cs typeface="Helvetica" pitchFamily="34" charset="0"/>
              </a:rPr>
              <a:t>y</a:t>
            </a:r>
            <a:r>
              <a:rPr lang="es-MX" sz="1400" b="1" dirty="0" smtClean="0">
                <a:latin typeface="Helvetica" pitchFamily="34" charset="0"/>
                <a:cs typeface="Helvetica" pitchFamily="34" charset="0"/>
              </a:rPr>
              <a:t> </a:t>
            </a:r>
            <a:r>
              <a:rPr lang="es-MX" sz="1400" i="1" dirty="0" smtClean="0">
                <a:latin typeface="Helvetica" pitchFamily="34" charset="0"/>
                <a:cs typeface="Helvetica" pitchFamily="34" charset="0"/>
              </a:rPr>
              <a:t>Electricidad y energía</a:t>
            </a:r>
            <a:r>
              <a:rPr lang="es-MX" sz="1400" dirty="0" smtClean="0">
                <a:latin typeface="Helvetica" pitchFamily="34" charset="0"/>
                <a:cs typeface="Helvetica" pitchFamily="34" charset="0"/>
              </a:rPr>
              <a:t>,</a:t>
            </a:r>
            <a:r>
              <a:rPr lang="es-MX" sz="1400" b="1" dirty="0" smtClean="0">
                <a:latin typeface="Helvetica" pitchFamily="34" charset="0"/>
                <a:cs typeface="Helvetica" pitchFamily="34" charset="0"/>
              </a:rPr>
              <a:t> sobre los retos de vivir sin electricidad? Selecciona todas las que apliquen.</a:t>
            </a:r>
          </a:p>
          <a:p>
            <a:pPr marL="800100" indent="-342900">
              <a:buAutoNum type="arabicPeriod" startAt="14"/>
            </a:pPr>
            <a:endParaRPr lang="es-MX" sz="1400" dirty="0" smtClean="0">
              <a:latin typeface="Helvetica" pitchFamily="34" charset="0"/>
              <a:cs typeface="Helvetica" pitchFamily="34" charset="0"/>
            </a:endParaRPr>
          </a:p>
          <a:p>
            <a:pPr marL="800100" indent="-285750">
              <a:buFont typeface="+mj-lt"/>
              <a:buAutoNum type="alphaUcPeriod"/>
            </a:pPr>
            <a:r>
              <a:rPr lang="es-MX" sz="1400" dirty="0" smtClean="0">
                <a:latin typeface="Helvetica" pitchFamily="34" charset="0"/>
                <a:cs typeface="Helvetica" pitchFamily="34" charset="0"/>
              </a:rPr>
              <a:t>No mucha gente salía durante la noche.</a:t>
            </a:r>
          </a:p>
          <a:p>
            <a:pPr marL="800100" indent="-285750">
              <a:buFont typeface="+mj-lt"/>
              <a:buAutoNum type="alphaUcPeriod"/>
            </a:pPr>
            <a:endParaRPr lang="es-MX" sz="1400" dirty="0" smtClean="0">
              <a:latin typeface="Helvetica" pitchFamily="34" charset="0"/>
              <a:cs typeface="Helvetica" pitchFamily="34" charset="0"/>
            </a:endParaRPr>
          </a:p>
          <a:p>
            <a:pPr marL="800100" indent="-285750">
              <a:buFont typeface="+mj-lt"/>
              <a:buAutoNum type="alphaUcPeriod"/>
            </a:pPr>
            <a:r>
              <a:rPr lang="es-MX" sz="1400" dirty="0" smtClean="0">
                <a:latin typeface="Helvetica" pitchFamily="34" charset="0"/>
                <a:cs typeface="Helvetica" pitchFamily="34" charset="0"/>
              </a:rPr>
              <a:t>Probablemente hubo más incendios en el hogar.</a:t>
            </a:r>
          </a:p>
          <a:p>
            <a:pPr marL="800100" indent="-285750">
              <a:buFont typeface="+mj-lt"/>
              <a:buAutoNum type="alphaUcPeriod"/>
            </a:pPr>
            <a:endParaRPr lang="es-MX" sz="1400" dirty="0" smtClean="0">
              <a:latin typeface="Helvetica" pitchFamily="34" charset="0"/>
              <a:cs typeface="Helvetica" pitchFamily="34" charset="0"/>
            </a:endParaRPr>
          </a:p>
          <a:p>
            <a:pPr marL="800100" indent="-285750">
              <a:buFont typeface="+mj-lt"/>
              <a:buAutoNum type="alphaUcPeriod"/>
            </a:pPr>
            <a:r>
              <a:rPr lang="es-MX" sz="1400" dirty="0" smtClean="0">
                <a:latin typeface="Helvetica" pitchFamily="34" charset="0"/>
                <a:cs typeface="Helvetica" pitchFamily="34" charset="0"/>
              </a:rPr>
              <a:t>La gente se enfermaba más fácilmente por intoxicación alimentaria.</a:t>
            </a:r>
          </a:p>
          <a:p>
            <a:pPr marL="800100" indent="-285750">
              <a:buFont typeface="+mj-lt"/>
              <a:buAutoNum type="alphaUcPeriod"/>
            </a:pPr>
            <a:endParaRPr lang="es-MX" sz="1400" dirty="0" smtClean="0">
              <a:latin typeface="Helvetica" pitchFamily="34" charset="0"/>
              <a:cs typeface="Helvetica" pitchFamily="34" charset="0"/>
            </a:endParaRPr>
          </a:p>
          <a:p>
            <a:pPr marL="800100" indent="-285750">
              <a:buFont typeface="+mj-lt"/>
              <a:buAutoNum type="alphaUcPeriod"/>
            </a:pPr>
            <a:r>
              <a:rPr lang="es-MX" sz="1400" dirty="0" smtClean="0">
                <a:latin typeface="Helvetica" pitchFamily="34" charset="0"/>
                <a:cs typeface="Helvetica" pitchFamily="34" charset="0"/>
              </a:rPr>
              <a:t>Las invenciones fueron el resultado de no tener electricidad. </a:t>
            </a:r>
            <a:endParaRPr lang="es-MX" sz="1400" dirty="0">
              <a:latin typeface="Helvetica" pitchFamily="34" charset="0"/>
              <a:cs typeface="Helvetica" pitchFamily="34" charset="0"/>
            </a:endParaRPr>
          </a:p>
        </p:txBody>
      </p:sp>
      <p:sp>
        <p:nvSpPr>
          <p:cNvPr id="24" name="Rectangle 23"/>
          <p:cNvSpPr/>
          <p:nvPr/>
        </p:nvSpPr>
        <p:spPr>
          <a:xfrm>
            <a:off x="685800" y="838200"/>
            <a:ext cx="6400800" cy="2257313"/>
          </a:xfrm>
          <a:prstGeom prst="rect">
            <a:avLst/>
          </a:prstGeom>
        </p:spPr>
        <p:txBody>
          <a:bodyPr wrap="square" lIns="101881" tIns="50941" rIns="101881" bIns="50941">
            <a:spAutoFit/>
          </a:bodyPr>
          <a:lstStyle/>
          <a:p>
            <a:pPr marL="517525" indent="-392113">
              <a:buAutoNum type="arabicPeriod" startAt="13"/>
            </a:pPr>
            <a:r>
              <a:rPr lang="es-ES" sz="1400" b="1" dirty="0" smtClean="0">
                <a:latin typeface="Helvetica" pitchFamily="34" charset="0"/>
                <a:cs typeface="Helvetica" pitchFamily="34" charset="0"/>
              </a:rPr>
              <a:t>¿Qué ideas similares </a:t>
            </a:r>
            <a:r>
              <a:rPr lang="es-ES" sz="1400" b="1" dirty="0">
                <a:latin typeface="Helvetica" pitchFamily="34" charset="0"/>
                <a:cs typeface="Helvetica" pitchFamily="34" charset="0"/>
              </a:rPr>
              <a:t>d</a:t>
            </a:r>
            <a:r>
              <a:rPr lang="es-ES" sz="1400" b="1" dirty="0" smtClean="0">
                <a:latin typeface="Helvetica" pitchFamily="34" charset="0"/>
                <a:cs typeface="Helvetica" pitchFamily="34" charset="0"/>
              </a:rPr>
              <a:t>el tema comparten ambos </a:t>
            </a:r>
            <a:r>
              <a:rPr lang="es-ES" sz="1400" i="1" dirty="0" smtClean="0">
                <a:latin typeface="Helvetica" pitchFamily="34" charset="0"/>
                <a:cs typeface="Helvetica" pitchFamily="34" charset="0"/>
              </a:rPr>
              <a:t>¡Luces apagadas! </a:t>
            </a:r>
            <a:r>
              <a:rPr lang="es-ES" sz="1400" b="1" i="1" dirty="0" smtClean="0">
                <a:latin typeface="Helvetica" pitchFamily="34" charset="0"/>
                <a:cs typeface="Helvetica" pitchFamily="34" charset="0"/>
              </a:rPr>
              <a:t>y </a:t>
            </a:r>
            <a:r>
              <a:rPr lang="es-ES" sz="1400" i="1" dirty="0" smtClean="0">
                <a:latin typeface="Helvetica" pitchFamily="34" charset="0"/>
                <a:cs typeface="Helvetica" pitchFamily="34" charset="0"/>
              </a:rPr>
              <a:t>Electricidad y energía</a:t>
            </a:r>
            <a:r>
              <a:rPr lang="es-ES" sz="1400" b="1" dirty="0" smtClean="0">
                <a:latin typeface="Helvetica" pitchFamily="34" charset="0"/>
                <a:cs typeface="Helvetica" pitchFamily="34" charset="0"/>
              </a:rPr>
              <a:t>?</a:t>
            </a:r>
          </a:p>
          <a:p>
            <a:pPr marL="742950" indent="-228600">
              <a:buAutoNum type="arabicPeriod" startAt="13"/>
            </a:pPr>
            <a:endParaRPr lang="es-ES" sz="1400" dirty="0" smtClean="0">
              <a:latin typeface="Helvetica" pitchFamily="34" charset="0"/>
              <a:cs typeface="Helvetica" pitchFamily="34" charset="0"/>
            </a:endParaRPr>
          </a:p>
          <a:p>
            <a:pPr marL="800100" indent="-285750">
              <a:buFont typeface="+mj-lt"/>
              <a:buAutoNum type="alphaUcPeriod"/>
            </a:pPr>
            <a:r>
              <a:rPr lang="es-ES" sz="1400" dirty="0" smtClean="0">
                <a:latin typeface="Helvetica" pitchFamily="34" charset="0"/>
                <a:cs typeface="Helvetica" pitchFamily="34" charset="0"/>
              </a:rPr>
              <a:t>Nos divertimos más con la electricidad.</a:t>
            </a:r>
          </a:p>
          <a:p>
            <a:pPr marL="800100" indent="-285750">
              <a:buFont typeface="+mj-lt"/>
              <a:buAutoNum type="alphaUcPeriod"/>
            </a:pPr>
            <a:endParaRPr lang="es-ES" sz="1400" dirty="0" smtClean="0">
              <a:latin typeface="Helvetica" pitchFamily="34" charset="0"/>
              <a:cs typeface="Helvetica" pitchFamily="34" charset="0"/>
            </a:endParaRPr>
          </a:p>
          <a:p>
            <a:pPr marL="800100" indent="-285750">
              <a:buFont typeface="+mj-lt"/>
              <a:buAutoNum type="alphaUcPeriod"/>
            </a:pPr>
            <a:r>
              <a:rPr lang="es-ES" sz="1400" dirty="0" smtClean="0">
                <a:latin typeface="Helvetica" pitchFamily="34" charset="0"/>
                <a:cs typeface="Helvetica" pitchFamily="34" charset="0"/>
              </a:rPr>
              <a:t>Hace nuestras vidas más fáciles.</a:t>
            </a:r>
          </a:p>
          <a:p>
            <a:pPr marL="800100" indent="-285750">
              <a:buFont typeface="+mj-lt"/>
              <a:buAutoNum type="alphaUcPeriod"/>
            </a:pPr>
            <a:endParaRPr lang="es-ES" sz="1400" dirty="0" smtClean="0">
              <a:latin typeface="Helvetica" pitchFamily="34" charset="0"/>
              <a:cs typeface="Helvetica" pitchFamily="34" charset="0"/>
            </a:endParaRPr>
          </a:p>
          <a:p>
            <a:pPr marL="800100" indent="-285750">
              <a:buFont typeface="+mj-lt"/>
              <a:buAutoNum type="alphaUcPeriod"/>
            </a:pPr>
            <a:r>
              <a:rPr lang="es-ES" sz="1400" dirty="0" smtClean="0">
                <a:latin typeface="Helvetica" pitchFamily="34" charset="0"/>
                <a:cs typeface="Helvetica" pitchFamily="34" charset="0"/>
              </a:rPr>
              <a:t>Todos debemos preparar un equipo.</a:t>
            </a:r>
          </a:p>
          <a:p>
            <a:pPr marL="800100" indent="-285750">
              <a:buFont typeface="+mj-lt"/>
              <a:buAutoNum type="alphaUcPeriod"/>
            </a:pPr>
            <a:endParaRPr lang="es-ES" sz="1400" dirty="0" smtClean="0">
              <a:latin typeface="Helvetica" pitchFamily="34" charset="0"/>
              <a:cs typeface="Helvetica" pitchFamily="34" charset="0"/>
            </a:endParaRPr>
          </a:p>
          <a:p>
            <a:pPr marL="800100" indent="-285750">
              <a:buFont typeface="+mj-lt"/>
              <a:buAutoNum type="alphaUcPeriod"/>
            </a:pPr>
            <a:r>
              <a:rPr lang="es-ES" sz="1400" dirty="0" smtClean="0">
                <a:latin typeface="Helvetica" pitchFamily="34" charset="0"/>
                <a:cs typeface="Helvetica" pitchFamily="34" charset="0"/>
              </a:rPr>
              <a:t>La electricidad ayuda que en nuestras vidas haya más seguridad.</a:t>
            </a:r>
            <a:endParaRPr lang="es-ES" sz="1400" dirty="0">
              <a:latin typeface="Helvetica" pitchFamily="34" charset="0"/>
              <a:cs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33</a:t>
            </a:fld>
            <a:endParaRPr lang="en-US" dirty="0"/>
          </a:p>
        </p:txBody>
      </p:sp>
      <p:cxnSp>
        <p:nvCxnSpPr>
          <p:cNvPr id="10" name="Straight Connector 9"/>
          <p:cNvCxnSpPr/>
          <p:nvPr/>
        </p:nvCxnSpPr>
        <p:spPr>
          <a:xfrm>
            <a:off x="457200" y="44958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959213" y="1540718"/>
            <a:ext cx="242888" cy="1494500"/>
            <a:chOff x="1006985" y="1556657"/>
            <a:chExt cx="242888" cy="1494500"/>
          </a:xfrm>
        </p:grpSpPr>
        <p:sp>
          <p:nvSpPr>
            <p:cNvPr id="15" name="Oval 14"/>
            <p:cNvSpPr/>
            <p:nvPr/>
          </p:nvSpPr>
          <p:spPr>
            <a:xfrm>
              <a:off x="1006985" y="155665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6" name="Oval 15"/>
            <p:cNvSpPr/>
            <p:nvPr/>
          </p:nvSpPr>
          <p:spPr>
            <a:xfrm>
              <a:off x="1006985" y="196264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7" name="Oval 16"/>
            <p:cNvSpPr/>
            <p:nvPr/>
          </p:nvSpPr>
          <p:spPr>
            <a:xfrm>
              <a:off x="1006985" y="240386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8" name="Oval 17"/>
            <p:cNvSpPr/>
            <p:nvPr/>
          </p:nvSpPr>
          <p:spPr>
            <a:xfrm>
              <a:off x="1006985" y="281167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aphicFrame>
        <p:nvGraphicFramePr>
          <p:cNvPr id="19" name="Table 18"/>
          <p:cNvGraphicFramePr>
            <a:graphicFrameLocks noGrp="1"/>
          </p:cNvGraphicFramePr>
          <p:nvPr>
            <p:extLst>
              <p:ext uri="{D42A27DB-BD31-4B8C-83A1-F6EECF244321}">
                <p14:modId xmlns:p14="http://schemas.microsoft.com/office/powerpoint/2010/main" val="763124886"/>
              </p:ext>
            </p:extLst>
          </p:nvPr>
        </p:nvGraphicFramePr>
        <p:xfrm>
          <a:off x="5334000" y="4114800"/>
          <a:ext cx="2024603" cy="545553"/>
        </p:xfrm>
        <a:graphic>
          <a:graphicData uri="http://schemas.openxmlformats.org/drawingml/2006/table">
            <a:tbl>
              <a:tblPr/>
              <a:tblGrid>
                <a:gridCol w="2024603"/>
              </a:tblGrid>
              <a:tr h="179793">
                <a:tc>
                  <a:txBody>
                    <a:bodyPr/>
                    <a:lstStyle/>
                    <a:p>
                      <a:pPr marL="0" marR="0" algn="l">
                        <a:lnSpc>
                          <a:spcPct val="115000"/>
                        </a:lnSpc>
                        <a:spcBef>
                          <a:spcPts val="0"/>
                        </a:spcBef>
                        <a:spcAft>
                          <a:spcPts val="0"/>
                        </a:spcAft>
                      </a:pPr>
                      <a:r>
                        <a:rPr lang="en-US" sz="800" b="1" dirty="0" err="1" smtClean="0">
                          <a:solidFill>
                            <a:srgbClr val="000000"/>
                          </a:solidFill>
                          <a:latin typeface="+mn-lt"/>
                          <a:ea typeface="Times New Roman"/>
                          <a:cs typeface="Times New Roman"/>
                        </a:rPr>
                        <a:t>Estándar</a:t>
                      </a:r>
                      <a:r>
                        <a:rPr lang="en-US" sz="800" b="1" dirty="0" smtClean="0">
                          <a:solidFill>
                            <a:srgbClr val="000000"/>
                          </a:solidFill>
                          <a:latin typeface="+mn-lt"/>
                          <a:ea typeface="Times New Roman"/>
                          <a:cs typeface="Times New Roman"/>
                        </a:rPr>
                        <a:t> RI.4.9</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5407">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800" b="0" dirty="0" smtClean="0">
                          <a:latin typeface="+mn-lt"/>
                          <a:ea typeface="Calibri"/>
                          <a:cs typeface="Times New Roman"/>
                        </a:rPr>
                        <a:t>Integran la información de dos textos sobre el mismo tema, a fin de escribir o hablar con conocimiento sobre dicho tema.</a:t>
                      </a:r>
                      <a:endParaRPr lang="en-US" sz="800" b="0" dirty="0" smtClean="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pSp>
        <p:nvGrpSpPr>
          <p:cNvPr id="20" name="Group 19"/>
          <p:cNvGrpSpPr/>
          <p:nvPr/>
        </p:nvGrpSpPr>
        <p:grpSpPr>
          <a:xfrm>
            <a:off x="959213" y="5896088"/>
            <a:ext cx="242888" cy="1494500"/>
            <a:chOff x="1006985" y="1556657"/>
            <a:chExt cx="242888" cy="1494500"/>
          </a:xfrm>
        </p:grpSpPr>
        <p:sp>
          <p:nvSpPr>
            <p:cNvPr id="21" name="Oval 20"/>
            <p:cNvSpPr/>
            <p:nvPr/>
          </p:nvSpPr>
          <p:spPr>
            <a:xfrm>
              <a:off x="1006985" y="155665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2" name="Oval 21"/>
            <p:cNvSpPr/>
            <p:nvPr/>
          </p:nvSpPr>
          <p:spPr>
            <a:xfrm>
              <a:off x="1006985" y="196264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Oval 22"/>
            <p:cNvSpPr/>
            <p:nvPr/>
          </p:nvSpPr>
          <p:spPr>
            <a:xfrm>
              <a:off x="1006985" y="240386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6" name="Oval 25"/>
            <p:cNvSpPr/>
            <p:nvPr/>
          </p:nvSpPr>
          <p:spPr>
            <a:xfrm>
              <a:off x="1006985" y="281167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spTree>
    <p:extLst>
      <p:ext uri="{BB962C8B-B14F-4D97-AF65-F5344CB8AC3E}">
        <p14:creationId xmlns:p14="http://schemas.microsoft.com/office/powerpoint/2010/main" val="267718621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34</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228198663"/>
              </p:ext>
            </p:extLst>
          </p:nvPr>
        </p:nvGraphicFramePr>
        <p:xfrm>
          <a:off x="323850" y="385646"/>
          <a:ext cx="7043738" cy="3795480"/>
        </p:xfrm>
        <a:graphic>
          <a:graphicData uri="http://schemas.openxmlformats.org/drawingml/2006/table">
            <a:tbl>
              <a:tblPr firstRow="1" bandRow="1">
                <a:tableStyleId>{5940675A-B579-460E-94D1-54222C63F5DA}</a:tableStyleId>
              </a:tblPr>
              <a:tblGrid>
                <a:gridCol w="7043738"/>
              </a:tblGrid>
              <a:tr h="528754">
                <a:tc>
                  <a:txBody>
                    <a:bodyPr/>
                    <a:lstStyle/>
                    <a:p>
                      <a:pPr marL="461963" indent="-461963">
                        <a:buFont typeface="+mj-lt"/>
                        <a:buAutoNum type="arabicPeriod" startAt="15"/>
                        <a:tabLst/>
                      </a:pPr>
                      <a:r>
                        <a:rPr lang="es-MX" sz="1400" b="1" baseline="0" noProof="0" dirty="0" smtClean="0">
                          <a:solidFill>
                            <a:schemeClr val="tx1"/>
                          </a:solidFill>
                        </a:rPr>
                        <a:t>¿Cómo el autor de </a:t>
                      </a:r>
                      <a:r>
                        <a:rPr lang="es-MX" sz="1400" b="0" i="1" u="none" baseline="0" noProof="0" dirty="0" smtClean="0">
                          <a:solidFill>
                            <a:schemeClr val="tx1"/>
                          </a:solidFill>
                        </a:rPr>
                        <a:t>Lección de energía</a:t>
                      </a:r>
                      <a:r>
                        <a:rPr lang="es-MX" sz="1400" b="1" i="1" u="none" baseline="0" noProof="0" dirty="0" smtClean="0">
                          <a:solidFill>
                            <a:schemeClr val="tx1"/>
                          </a:solidFill>
                        </a:rPr>
                        <a:t> </a:t>
                      </a:r>
                      <a:r>
                        <a:rPr lang="es-MX" sz="1400" b="1" baseline="0" noProof="0" dirty="0" smtClean="0">
                          <a:solidFill>
                            <a:schemeClr val="tx1"/>
                          </a:solidFill>
                        </a:rPr>
                        <a:t>y el autor de </a:t>
                      </a:r>
                      <a:r>
                        <a:rPr lang="es-MX" sz="1400" b="0" i="1" u="none" baseline="0" noProof="0" dirty="0" smtClean="0">
                          <a:solidFill>
                            <a:schemeClr val="tx1"/>
                          </a:solidFill>
                        </a:rPr>
                        <a:t>¡Luces apagadas! </a:t>
                      </a:r>
                      <a:r>
                        <a:rPr lang="es-MX" sz="1400" b="0" i="0" u="none" baseline="0" noProof="0" dirty="0" smtClean="0">
                          <a:solidFill>
                            <a:schemeClr val="tx1"/>
                          </a:solidFill>
                        </a:rPr>
                        <a:t>u</a:t>
                      </a:r>
                      <a:r>
                        <a:rPr lang="es-MX" sz="1400" b="1" baseline="0" noProof="0" dirty="0" smtClean="0">
                          <a:solidFill>
                            <a:schemeClr val="tx1"/>
                          </a:solidFill>
                        </a:rPr>
                        <a:t>tilizan la escritura en un relato de fuente primaria</a:t>
                      </a:r>
                      <a:r>
                        <a:rPr lang="es-MX" sz="1400" b="1" baseline="0" noProof="0" dirty="0" smtClean="0">
                          <a:solidFill>
                            <a:srgbClr val="FF0000"/>
                          </a:solidFill>
                        </a:rPr>
                        <a:t> </a:t>
                      </a:r>
                      <a:r>
                        <a:rPr lang="es-MX" sz="1400" b="1" baseline="0" noProof="0" dirty="0" smtClean="0">
                          <a:solidFill>
                            <a:schemeClr val="tx1"/>
                          </a:solidFill>
                        </a:rPr>
                        <a:t>para mostrar que la electricidad es poderosa y útil?</a:t>
                      </a:r>
                    </a:p>
                    <a:p>
                      <a:pPr marL="461963" indent="-461963">
                        <a:buFont typeface="+mj-lt"/>
                        <a:buAutoNum type="arabicPeriod" startAt="15"/>
                        <a:tabLst/>
                      </a:pPr>
                      <a:endParaRPr lang="en-US" sz="1400" b="1" u="none" baseline="0" dirty="0" smtClean="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7494">
                <a:tc>
                  <a:txBody>
                    <a:bodyPr/>
                    <a:lstStyle/>
                    <a:p>
                      <a:endParaRPr lang="en-US" sz="1400" dirty="0" smtClean="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6754">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8191">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833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4934">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3935">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0536">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3738">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816604563"/>
              </p:ext>
            </p:extLst>
          </p:nvPr>
        </p:nvGraphicFramePr>
        <p:xfrm>
          <a:off x="331760" y="4550820"/>
          <a:ext cx="7043738" cy="3582120"/>
        </p:xfrm>
        <a:graphic>
          <a:graphicData uri="http://schemas.openxmlformats.org/drawingml/2006/table">
            <a:tbl>
              <a:tblPr firstRow="1" bandRow="1">
                <a:tableStyleId>{5940675A-B579-460E-94D1-54222C63F5DA}</a:tableStyleId>
              </a:tblPr>
              <a:tblGrid>
                <a:gridCol w="7043738"/>
              </a:tblGrid>
              <a:tr h="457920">
                <a:tc>
                  <a:txBody>
                    <a:bodyPr/>
                    <a:lstStyle/>
                    <a:p>
                      <a:pPr marL="461963" indent="-461963">
                        <a:buFont typeface="+mj-lt"/>
                        <a:buNone/>
                        <a:tabLst/>
                      </a:pPr>
                      <a:r>
                        <a:rPr lang="en-US" sz="1400" b="1" baseline="0" dirty="0" smtClean="0">
                          <a:solidFill>
                            <a:schemeClr val="tx1"/>
                          </a:solidFill>
                        </a:rPr>
                        <a:t>16.      </a:t>
                      </a:r>
                      <a:r>
                        <a:rPr lang="es-MX" sz="1400" b="1" baseline="0" noProof="0" dirty="0" smtClean="0">
                          <a:solidFill>
                            <a:schemeClr val="tx1"/>
                          </a:solidFill>
                        </a:rPr>
                        <a:t>De acuerdo a </a:t>
                      </a:r>
                      <a:r>
                        <a:rPr lang="es-MX" sz="1400" b="0" i="1" baseline="0" noProof="0" dirty="0" smtClean="0">
                          <a:solidFill>
                            <a:schemeClr val="tx1"/>
                          </a:solidFill>
                        </a:rPr>
                        <a:t>¡</a:t>
                      </a:r>
                      <a:r>
                        <a:rPr lang="es-MX" sz="1400" b="0" i="1" u="none" baseline="0" noProof="0" dirty="0" smtClean="0">
                          <a:solidFill>
                            <a:schemeClr val="tx1"/>
                          </a:solidFill>
                        </a:rPr>
                        <a:t>Luces apagadas! </a:t>
                      </a:r>
                      <a:r>
                        <a:rPr lang="es-MX" sz="1400" b="1" i="0" u="none" baseline="0" noProof="0" dirty="0" smtClean="0">
                          <a:solidFill>
                            <a:schemeClr val="tx1"/>
                          </a:solidFill>
                        </a:rPr>
                        <a:t>y </a:t>
                      </a:r>
                      <a:r>
                        <a:rPr lang="es-MX" sz="1400" b="0" i="1" u="none" baseline="0" noProof="0" dirty="0" smtClean="0">
                          <a:solidFill>
                            <a:schemeClr val="tx1"/>
                          </a:solidFill>
                        </a:rPr>
                        <a:t>Electricidad y energía</a:t>
                      </a:r>
                      <a:r>
                        <a:rPr lang="es-MX" sz="1400" b="1" i="1" u="none" baseline="0" noProof="0" dirty="0" smtClean="0">
                          <a:solidFill>
                            <a:schemeClr val="tx1"/>
                          </a:solidFill>
                        </a:rPr>
                        <a:t>, </a:t>
                      </a:r>
                      <a:r>
                        <a:rPr lang="es-MX" sz="1400" b="1" baseline="0" noProof="0" dirty="0" smtClean="0">
                          <a:solidFill>
                            <a:schemeClr val="tx1"/>
                          </a:solidFill>
                        </a:rPr>
                        <a:t>explica la importancia de la  electricidad. Utiliza ejemplos de ambos textos para apoyar tu respuesta.</a:t>
                      </a:r>
                    </a:p>
                    <a:p>
                      <a:pPr marL="461963" indent="-461963">
                        <a:buFont typeface="+mj-lt"/>
                        <a:buNone/>
                        <a:tabLst/>
                      </a:pPr>
                      <a:endParaRPr lang="en-US" sz="1400" b="1" u="none" baseline="0" dirty="0" smtClean="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7494">
                <a:tc>
                  <a:txBody>
                    <a:bodyPr/>
                    <a:lstStyle/>
                    <a:p>
                      <a:endParaRPr lang="en-US" sz="1400" dirty="0" smtClean="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6754">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8191">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833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4934">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3935">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0536">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3738">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733815472"/>
              </p:ext>
            </p:extLst>
          </p:nvPr>
        </p:nvGraphicFramePr>
        <p:xfrm>
          <a:off x="4648200" y="3838559"/>
          <a:ext cx="2719389" cy="619697"/>
        </p:xfrm>
        <a:graphic>
          <a:graphicData uri="http://schemas.openxmlformats.org/drawingml/2006/table">
            <a:tbl>
              <a:tblPr/>
              <a:tblGrid>
                <a:gridCol w="2719389"/>
              </a:tblGrid>
              <a:tr h="45720">
                <a:tc>
                  <a:txBody>
                    <a:bodyPr/>
                    <a:lstStyle/>
                    <a:p>
                      <a:pPr marL="0" marR="0" algn="l">
                        <a:lnSpc>
                          <a:spcPct val="115000"/>
                        </a:lnSpc>
                        <a:spcBef>
                          <a:spcPts val="0"/>
                        </a:spcBef>
                        <a:spcAft>
                          <a:spcPts val="0"/>
                        </a:spcAft>
                      </a:pPr>
                      <a:r>
                        <a:rPr lang="en-US" sz="800" b="1" dirty="0" err="1" smtClean="0">
                          <a:solidFill>
                            <a:srgbClr val="000000"/>
                          </a:solidFill>
                          <a:latin typeface="+mn-lt"/>
                          <a:ea typeface="Times New Roman"/>
                          <a:cs typeface="Times New Roman"/>
                        </a:rPr>
                        <a:t>Estándar</a:t>
                      </a:r>
                      <a:r>
                        <a:rPr lang="en-US" sz="800" b="1" dirty="0" smtClean="0">
                          <a:solidFill>
                            <a:srgbClr val="000000"/>
                          </a:solidFill>
                          <a:latin typeface="+mn-lt"/>
                          <a:ea typeface="Times New Roman"/>
                          <a:cs typeface="Times New Roman"/>
                        </a:rPr>
                        <a:t> RI.4.6</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5407">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800" b="0" dirty="0" smtClean="0">
                          <a:latin typeface="+mn-lt"/>
                          <a:ea typeface="Calibri"/>
                          <a:cs typeface="Times New Roman"/>
                        </a:rPr>
                        <a:t>Comparan y contrastan el recuento de un acontecimiento o tema proveniente de una fuente primaria y de una fuente secundaria; describen las diferencias en el enfoque y en la información proporcionada.</a:t>
                      </a:r>
                      <a:endParaRPr lang="en-US" sz="800" b="0" dirty="0" smtClean="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32986532"/>
              </p:ext>
            </p:extLst>
          </p:nvPr>
        </p:nvGraphicFramePr>
        <p:xfrm>
          <a:off x="4648200" y="8283639"/>
          <a:ext cx="2709863" cy="515200"/>
        </p:xfrm>
        <a:graphic>
          <a:graphicData uri="http://schemas.openxmlformats.org/drawingml/2006/table">
            <a:tbl>
              <a:tblPr/>
              <a:tblGrid>
                <a:gridCol w="2709863"/>
              </a:tblGrid>
              <a:tr h="179793">
                <a:tc>
                  <a:txBody>
                    <a:bodyPr/>
                    <a:lstStyle/>
                    <a:p>
                      <a:pPr marL="0" marR="0" algn="l">
                        <a:lnSpc>
                          <a:spcPct val="115000"/>
                        </a:lnSpc>
                        <a:spcBef>
                          <a:spcPts val="0"/>
                        </a:spcBef>
                        <a:spcAft>
                          <a:spcPts val="0"/>
                        </a:spcAft>
                      </a:pPr>
                      <a:r>
                        <a:rPr lang="en-US" sz="800" b="1" dirty="0" err="1" smtClean="0">
                          <a:solidFill>
                            <a:srgbClr val="000000"/>
                          </a:solidFill>
                          <a:latin typeface="+mn-lt"/>
                          <a:ea typeface="Times New Roman"/>
                          <a:cs typeface="Times New Roman"/>
                        </a:rPr>
                        <a:t>Estándar</a:t>
                      </a:r>
                      <a:r>
                        <a:rPr lang="en-US" sz="800" b="1" dirty="0" smtClean="0">
                          <a:solidFill>
                            <a:srgbClr val="000000"/>
                          </a:solidFill>
                          <a:latin typeface="+mn-lt"/>
                          <a:ea typeface="Times New Roman"/>
                          <a:cs typeface="Times New Roman"/>
                        </a:rPr>
                        <a:t> RI.4.9</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35407">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800" b="0" dirty="0" smtClean="0">
                          <a:latin typeface="+mn-lt"/>
                          <a:ea typeface="Calibri"/>
                          <a:cs typeface="Times New Roman"/>
                        </a:rPr>
                        <a:t>Integran la información de dos textos sobre el mismo tema, a fin de escribir o hablar con conocimiento sobre dicho tema.</a:t>
                      </a:r>
                      <a:endParaRPr lang="en-US" sz="800" b="0" dirty="0" smtClean="0">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323602197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35</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172884209"/>
              </p:ext>
            </p:extLst>
          </p:nvPr>
        </p:nvGraphicFramePr>
        <p:xfrm>
          <a:off x="326231" y="304800"/>
          <a:ext cx="7043738" cy="5939668"/>
        </p:xfrm>
        <a:graphic>
          <a:graphicData uri="http://schemas.openxmlformats.org/drawingml/2006/table">
            <a:tbl>
              <a:tblPr firstRow="1" bandRow="1">
                <a:tableStyleId>{5940675A-B579-460E-94D1-54222C63F5DA}</a:tableStyleId>
              </a:tblPr>
              <a:tblGrid>
                <a:gridCol w="7043738"/>
              </a:tblGrid>
              <a:tr h="2438400">
                <a:tc>
                  <a:txBody>
                    <a:bodyPr/>
                    <a:lstStyle/>
                    <a:p>
                      <a:pPr marL="290513" marR="0" lvl="0" indent="-290513" algn="l" defTabSz="1018809" rtl="0" eaLnBrk="1" fontAlgn="auto" latinLnBrk="0" hangingPunct="1">
                        <a:lnSpc>
                          <a:spcPct val="100000"/>
                        </a:lnSpc>
                        <a:spcBef>
                          <a:spcPts val="0"/>
                        </a:spcBef>
                        <a:spcAft>
                          <a:spcPts val="0"/>
                        </a:spcAft>
                        <a:buClrTx/>
                        <a:buSzTx/>
                        <a:buFont typeface="+mj-lt"/>
                        <a:buNone/>
                        <a:tabLst/>
                        <a:defRPr/>
                      </a:pPr>
                      <a:r>
                        <a:rPr lang="es-ES" sz="1400" b="1" dirty="0" smtClean="0">
                          <a:solidFill>
                            <a:schemeClr val="tx1"/>
                          </a:solidFill>
                          <a:latin typeface="Helvetica" pitchFamily="34" charset="0"/>
                        </a:rPr>
                        <a:t>17. Un estudiante está escribiendo un artículo de opinión para su clase sobre la electricidad. Lee el borrador del cuento y completa la tarea que sigue.</a:t>
                      </a:r>
                      <a:r>
                        <a:rPr lang="es-ES" sz="1400" b="1" baseline="0" dirty="0" smtClean="0">
                          <a:solidFill>
                            <a:schemeClr val="tx1"/>
                          </a:solidFill>
                          <a:latin typeface="Helvetica" pitchFamily="34" charset="0"/>
                        </a:rPr>
                        <a:t> </a:t>
                      </a:r>
                    </a:p>
                    <a:p>
                      <a:pPr marL="290513" marR="0" lvl="0" indent="-290513" algn="r" defTabSz="1018809" rtl="0" eaLnBrk="1" fontAlgn="auto" latinLnBrk="0" hangingPunct="1">
                        <a:lnSpc>
                          <a:spcPct val="100000"/>
                        </a:lnSpc>
                        <a:spcBef>
                          <a:spcPts val="0"/>
                        </a:spcBef>
                        <a:spcAft>
                          <a:spcPts val="0"/>
                        </a:spcAft>
                        <a:buClrTx/>
                        <a:buSzTx/>
                        <a:buFont typeface="+mj-lt"/>
                        <a:buNone/>
                        <a:tabLst/>
                        <a:defRPr/>
                      </a:pPr>
                      <a:r>
                        <a:rPr kumimoji="0" lang="es-ES" sz="900" b="0" i="1" u="none" strike="noStrike" kern="1200" cap="none" spc="0" normalizeH="0" baseline="0" noProof="0" dirty="0" smtClean="0">
                          <a:ln>
                            <a:noFill/>
                          </a:ln>
                          <a:solidFill>
                            <a:schemeClr val="tx1"/>
                          </a:solidFill>
                          <a:effectLst/>
                          <a:uLnTx/>
                          <a:uFillTx/>
                          <a:latin typeface="Helvetica" pitchFamily="34" charset="0"/>
                          <a:ea typeface="+mn-ea"/>
                          <a:cs typeface="Helvetica" pitchFamily="34" charset="0"/>
                        </a:rPr>
                        <a:t>Escribir un texto breve, W.4.3c Adverbios de tiempo, Objetivo de escritura 1a</a:t>
                      </a:r>
                    </a:p>
                    <a:p>
                      <a:pPr marL="290513" marR="0" lvl="0" indent="-230188" algn="l" defTabSz="1018809" rtl="0" eaLnBrk="1" fontAlgn="auto" latinLnBrk="0" hangingPunct="1">
                        <a:lnSpc>
                          <a:spcPct val="100000"/>
                        </a:lnSpc>
                        <a:spcBef>
                          <a:spcPts val="0"/>
                        </a:spcBef>
                        <a:spcAft>
                          <a:spcPts val="0"/>
                        </a:spcAft>
                        <a:buClrTx/>
                        <a:buSzTx/>
                        <a:buFont typeface="+mj-lt"/>
                        <a:buNone/>
                        <a:tabLst/>
                        <a:defRPr/>
                      </a:pPr>
                      <a:endParaRPr lang="es-ES" sz="1400" b="1" dirty="0" smtClean="0">
                        <a:solidFill>
                          <a:srgbClr val="FF0000"/>
                        </a:solidFill>
                        <a:latin typeface="Helvetica" pitchFamily="34" charset="0"/>
                      </a:endParaRPr>
                    </a:p>
                    <a:p>
                      <a:pPr marL="290513" marR="0" indent="-290513" algn="l" defTabSz="1018809" rtl="0" eaLnBrk="1" fontAlgn="auto" latinLnBrk="0" hangingPunct="1">
                        <a:lnSpc>
                          <a:spcPct val="100000"/>
                        </a:lnSpc>
                        <a:spcBef>
                          <a:spcPts val="0"/>
                        </a:spcBef>
                        <a:spcAft>
                          <a:spcPts val="0"/>
                        </a:spcAft>
                        <a:buClrTx/>
                        <a:buSzTx/>
                        <a:buFont typeface="+mj-lt"/>
                        <a:buNone/>
                        <a:tabLst/>
                        <a:defRPr/>
                      </a:pPr>
                      <a:r>
                        <a:rPr lang="es-ES" sz="1400" b="0" baseline="0" dirty="0" smtClean="0">
                          <a:solidFill>
                            <a:schemeClr val="tx1"/>
                          </a:solidFill>
                          <a:latin typeface="Helvetica" pitchFamily="34" charset="0"/>
                        </a:rPr>
                        <a:t>      Tomemos a la bombilla como ejemplo. ¡Cambió la forma de vivir de la gente! En la actualidad, nuestros ojos no se cansan por esforzarse cuando leemos usando la luz de las velas. Luego, piensa en los refrigeradores. ¿Puedes imaginar lo rápido que los alimentos se echarían a perder y serían peligrosos para comer? Todos nos enfermaríamos. Y la televisión y las radios nos dicen cuándo debemos estar alerta de los desastres. Estoy seguro de que ha salvado muchas vidas.</a:t>
                      </a:r>
                    </a:p>
                    <a:p>
                      <a:pPr marL="290513" marR="0" indent="-7938" algn="l" defTabSz="1018809" rtl="0" eaLnBrk="1" fontAlgn="auto" latinLnBrk="0" hangingPunct="1">
                        <a:lnSpc>
                          <a:spcPct val="100000"/>
                        </a:lnSpc>
                        <a:spcBef>
                          <a:spcPts val="0"/>
                        </a:spcBef>
                        <a:spcAft>
                          <a:spcPts val="0"/>
                        </a:spcAft>
                        <a:buClrTx/>
                        <a:buSzTx/>
                        <a:buFont typeface="+mj-lt"/>
                        <a:buNone/>
                        <a:tabLst/>
                        <a:defRPr/>
                      </a:pPr>
                      <a:endParaRPr lang="es-ES" sz="1400" b="1" dirty="0" smtClean="0">
                        <a:solidFill>
                          <a:srgbClr val="FF0000"/>
                        </a:solidFill>
                        <a:latin typeface="Helvetica" pitchFamily="34" charset="0"/>
                      </a:endParaRPr>
                    </a:p>
                    <a:p>
                      <a:pPr marL="290513" marR="0" indent="-7938" algn="l" defTabSz="1018809" rtl="0" eaLnBrk="1" fontAlgn="auto" latinLnBrk="0" hangingPunct="1">
                        <a:lnSpc>
                          <a:spcPct val="100000"/>
                        </a:lnSpc>
                        <a:spcBef>
                          <a:spcPts val="0"/>
                        </a:spcBef>
                        <a:spcAft>
                          <a:spcPts val="0"/>
                        </a:spcAft>
                        <a:buClrTx/>
                        <a:buSzTx/>
                        <a:buFont typeface="+mj-lt"/>
                        <a:buNone/>
                        <a:tabLst/>
                        <a:defRPr/>
                      </a:pPr>
                      <a:r>
                        <a:rPr lang="es-ES" sz="1400" b="1" dirty="0" smtClean="0">
                          <a:solidFill>
                            <a:schemeClr val="tx1"/>
                          </a:solidFill>
                          <a:latin typeface="Helvetica" pitchFamily="34" charset="0"/>
                        </a:rPr>
                        <a:t>El comienzo del artículo del estudiante no indica su opinión. Escribe un párrafo de introducción que indique claramente la opinión y explica de qué se trata el tema.</a:t>
                      </a:r>
                    </a:p>
                    <a:p>
                      <a:pPr marL="290513" marR="0" indent="-7938" algn="l" defTabSz="1018809" rtl="0" eaLnBrk="1" fontAlgn="auto" latinLnBrk="0" hangingPunct="1">
                        <a:lnSpc>
                          <a:spcPct val="100000"/>
                        </a:lnSpc>
                        <a:spcBef>
                          <a:spcPts val="0"/>
                        </a:spcBef>
                        <a:spcAft>
                          <a:spcPts val="0"/>
                        </a:spcAft>
                        <a:buClrTx/>
                        <a:buSzTx/>
                        <a:buFont typeface="+mj-lt"/>
                        <a:buNone/>
                        <a:tabLst/>
                        <a:defRPr/>
                      </a:pPr>
                      <a:endParaRPr lang="es-ES" sz="1400" b="1" baseline="0" dirty="0" smtClean="0">
                        <a:solidFill>
                          <a:schemeClr val="tx1"/>
                        </a:solidFill>
                        <a:latin typeface="Helvetica" pitchFamily="34" charset="0"/>
                      </a:endParaRPr>
                    </a:p>
                    <a:p>
                      <a:pPr marL="0" marR="0" lvl="0" indent="0" algn="r" defTabSz="1018809" rtl="0" eaLnBrk="1" fontAlgn="auto" latinLnBrk="0" hangingPunct="1">
                        <a:lnSpc>
                          <a:spcPct val="100000"/>
                        </a:lnSpc>
                        <a:spcBef>
                          <a:spcPts val="0"/>
                        </a:spcBef>
                        <a:spcAft>
                          <a:spcPts val="0"/>
                        </a:spcAft>
                        <a:buClrTx/>
                        <a:buSzTx/>
                        <a:buFont typeface="+mj-lt"/>
                        <a:buNone/>
                        <a:tabLst/>
                        <a:defRPr/>
                      </a:pPr>
                      <a:r>
                        <a:rPr kumimoji="0" lang="es-ES" sz="1000" b="0" i="1" u="none" strike="noStrike" kern="1200" cap="none" spc="0" normalizeH="0" baseline="0" noProof="0" dirty="0" smtClean="0">
                          <a:ln>
                            <a:noFill/>
                          </a:ln>
                          <a:solidFill>
                            <a:schemeClr val="tx1"/>
                          </a:solidFill>
                          <a:effectLst/>
                          <a:uLnTx/>
                          <a:uFillTx/>
                          <a:latin typeface="Helvetica" pitchFamily="34" charset="0"/>
                          <a:ea typeface="+mn-ea"/>
                          <a:cs typeface="Helvetica" pitchFamily="34" charset="0"/>
                        </a:rPr>
                        <a:t>                                         </a:t>
                      </a:r>
                      <a:endParaRPr lang="es-ES" sz="1400" b="1" i="0" kern="1200" dirty="0" smtClean="0">
                        <a:solidFill>
                          <a:schemeClr val="tx1"/>
                        </a:solidFill>
                        <a:effectLst/>
                        <a:latin typeface="+mn-lt"/>
                        <a:ea typeface="Times New Roman"/>
                        <a:cs typeface="Times New Roman"/>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s-ES" sz="1400" dirty="0" smtClean="0">
                        <a:solidFill>
                          <a:schemeClr val="tx1"/>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chemeClr val="tx1"/>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chemeClr val="tx1"/>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chemeClr val="tx1"/>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chemeClr val="tx1"/>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chemeClr val="tx1"/>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chemeClr val="tx1"/>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chemeClr val="tx1"/>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Rectangle 1"/>
          <p:cNvSpPr/>
          <p:nvPr/>
        </p:nvSpPr>
        <p:spPr>
          <a:xfrm>
            <a:off x="457200" y="990600"/>
            <a:ext cx="67818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7415936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41202" y="367015"/>
            <a:ext cx="6380938" cy="5642843"/>
          </a:xfrm>
          <a:prstGeom prst="rect">
            <a:avLst/>
          </a:prstGeom>
          <a:noFill/>
        </p:spPr>
        <p:txBody>
          <a:bodyPr wrap="square" lIns="101869" tIns="50935" rIns="101869" bIns="50935">
            <a:spAutoFit/>
          </a:bodyPr>
          <a:lstStyle/>
          <a:p>
            <a:pPr marL="344488" indent="-344488">
              <a:buAutoNum type="arabicPeriod" startAt="18"/>
            </a:pPr>
            <a:r>
              <a:rPr lang="es-MX" sz="1400" b="1" dirty="0" smtClean="0">
                <a:latin typeface="Helvetica" pitchFamily="34" charset="0"/>
                <a:ea typeface="Times New Roman"/>
                <a:cs typeface="Helvetica" panose="020B0604020202020204" pitchFamily="34" charset="0"/>
              </a:rPr>
              <a:t>Un estudiante está escribiendo una carta de opinión para su maestro acerca de estar preparado para un apagón eléctrico. Él quiere revisar el borrador.</a:t>
            </a:r>
          </a:p>
          <a:p>
            <a:pPr marL="344488" indent="-344488">
              <a:buAutoNum type="arabicPeriod" startAt="18"/>
            </a:pPr>
            <a:endParaRPr lang="es-MX" sz="1400" b="1" i="1" dirty="0" smtClean="0">
              <a:latin typeface="Helvetica" pitchFamily="34" charset="0"/>
              <a:cs typeface="Helvetica" pitchFamily="34" charset="0"/>
            </a:endParaRPr>
          </a:p>
          <a:p>
            <a:r>
              <a:rPr lang="es-MX" sz="1400" b="1" i="1" dirty="0" smtClean="0">
                <a:latin typeface="Helvetica" pitchFamily="34" charset="0"/>
                <a:cs typeface="Helvetica" pitchFamily="34" charset="0"/>
              </a:rPr>
              <a:t>       </a:t>
            </a:r>
            <a:r>
              <a:rPr lang="es-MX" sz="1400" b="1" dirty="0" smtClean="0">
                <a:latin typeface="Helvetica" pitchFamily="34" charset="0"/>
                <a:cs typeface="Helvetica" pitchFamily="34" charset="0"/>
              </a:rPr>
              <a:t>Lee el borrador parcial de la carta y completa la tarea a continuación.</a:t>
            </a:r>
          </a:p>
          <a:p>
            <a:endParaRPr lang="es-MX" sz="1400" dirty="0" smtClean="0">
              <a:latin typeface="Helvetica" pitchFamily="34" charset="0"/>
              <a:cs typeface="Helvetica" pitchFamily="34" charset="0"/>
            </a:endParaRPr>
          </a:p>
          <a:p>
            <a:pPr lvl="0" algn="r">
              <a:defRPr/>
            </a:pPr>
            <a:r>
              <a:rPr lang="es-MX" sz="900" i="1" dirty="0" smtClean="0">
                <a:latin typeface="Helvetica" pitchFamily="34" charset="0"/>
                <a:cs typeface="Helvetica" pitchFamily="34" charset="0"/>
              </a:rPr>
              <a:t>Revisar un texto, W4.1b desarrollando una opinión, Objetivo de escritura 6b</a:t>
            </a:r>
          </a:p>
          <a:p>
            <a:pPr lvl="0" algn="r">
              <a:defRPr/>
            </a:pPr>
            <a:endParaRPr lang="es-MX" sz="900" dirty="0" smtClean="0">
              <a:latin typeface="Helvetica" panose="020B0604020202020204" pitchFamily="34" charset="0"/>
              <a:ea typeface="Times New Roman"/>
              <a:cs typeface="Helvetica" panose="020B0604020202020204" pitchFamily="34" charset="0"/>
            </a:endParaRPr>
          </a:p>
          <a:p>
            <a:pPr marL="341313"/>
            <a:r>
              <a:rPr lang="es-MX" sz="1300" dirty="0">
                <a:latin typeface="Helvetica" panose="020B0604020202020204" pitchFamily="34" charset="0"/>
                <a:ea typeface="Times New Roman"/>
                <a:cs typeface="Helvetica" panose="020B0604020202020204" pitchFamily="34" charset="0"/>
              </a:rPr>
              <a:t>¡</a:t>
            </a:r>
            <a:r>
              <a:rPr lang="es-MX" sz="1300" dirty="0" smtClean="0">
                <a:latin typeface="Helvetica" panose="020B0604020202020204" pitchFamily="34" charset="0"/>
                <a:ea typeface="Times New Roman"/>
                <a:cs typeface="Helvetica" panose="020B0604020202020204" pitchFamily="34" charset="0"/>
              </a:rPr>
              <a:t>Tener un suministro de cosas a la mano en caso de un apagón eléctrico es la mejor manera de estar preparado para cuando suceda! ¿Qué pasaría si toda la electricidad se fuera y no tienes nada para comer excepto la comida que tiene que ser refrigerada? ¿O si no tienes una linterna ni velas y está oscuro? ¿Y hace frío? ¿Imagínate que está helado afuera y no hay calefacción? </a:t>
            </a:r>
            <a:r>
              <a:rPr lang="es-MX" sz="1400" b="1" u="sng" dirty="0" smtClean="0">
                <a:latin typeface="Helvetica" panose="020B0604020202020204" pitchFamily="34" charset="0"/>
                <a:ea typeface="Times New Roman"/>
                <a:cs typeface="Helvetica" panose="020B0604020202020204" pitchFamily="34" charset="0"/>
              </a:rPr>
              <a:t>¡Por supuesto que debes estar listo!</a:t>
            </a:r>
            <a:endParaRPr lang="es-MX" sz="800" b="1" dirty="0" smtClean="0">
              <a:latin typeface="Helvetica" panose="020B0604020202020204" pitchFamily="34" charset="0"/>
              <a:ea typeface="Times New Roman"/>
              <a:cs typeface="Helvetica" panose="020B0604020202020204" pitchFamily="34" charset="0"/>
            </a:endParaRPr>
          </a:p>
          <a:p>
            <a:endParaRPr lang="es-MX" sz="800" b="1" dirty="0" smtClean="0">
              <a:latin typeface="Helvetica" panose="020B0604020202020204" pitchFamily="34" charset="0"/>
              <a:ea typeface="Times New Roman"/>
              <a:cs typeface="Helvetica" panose="020B0604020202020204" pitchFamily="34" charset="0"/>
            </a:endParaRPr>
          </a:p>
          <a:p>
            <a:endParaRPr lang="es-MX" sz="800" b="1" dirty="0" smtClean="0">
              <a:latin typeface="Helvetica" panose="020B0604020202020204" pitchFamily="34" charset="0"/>
              <a:ea typeface="Times New Roman"/>
              <a:cs typeface="Helvetica" panose="020B0604020202020204" pitchFamily="34" charset="0"/>
            </a:endParaRPr>
          </a:p>
          <a:p>
            <a:r>
              <a:rPr lang="es-ES" sz="1400" b="1" dirty="0">
                <a:latin typeface="Helvetica" panose="020B0604020202020204" pitchFamily="34" charset="0"/>
                <a:ea typeface="Times New Roman"/>
                <a:cs typeface="Helvetica" panose="020B0604020202020204" pitchFamily="34" charset="0"/>
              </a:rPr>
              <a:t>Escoge la oración que es la mejor forma para desarrollar la razón </a:t>
            </a:r>
            <a:r>
              <a:rPr lang="es-ES" sz="1400" b="1" dirty="0" smtClean="0">
                <a:latin typeface="Helvetica" panose="020B0604020202020204" pitchFamily="34" charset="0"/>
                <a:ea typeface="Times New Roman"/>
                <a:cs typeface="Helvetica" panose="020B0604020202020204" pitchFamily="34" charset="0"/>
              </a:rPr>
              <a:t>de </a:t>
            </a:r>
            <a:r>
              <a:rPr lang="es-ES" sz="1400" b="1" dirty="0">
                <a:latin typeface="Helvetica" panose="020B0604020202020204" pitchFamily="34" charset="0"/>
                <a:ea typeface="Times New Roman"/>
                <a:cs typeface="Helvetica" panose="020B0604020202020204" pitchFamily="34" charset="0"/>
              </a:rPr>
              <a:t>la oración subrayada.</a:t>
            </a:r>
          </a:p>
          <a:p>
            <a:endParaRPr lang="es-MX" sz="800" b="1" dirty="0" smtClean="0">
              <a:latin typeface="Helvetica" panose="020B0604020202020204" pitchFamily="34" charset="0"/>
              <a:ea typeface="Times New Roman"/>
              <a:cs typeface="Helvetica" panose="020B0604020202020204" pitchFamily="34" charset="0"/>
            </a:endParaRPr>
          </a:p>
          <a:p>
            <a:pPr marL="514350" indent="-285750">
              <a:buFont typeface="+mj-lt"/>
              <a:buAutoNum type="alphaUcPeriod"/>
              <a:tabLst>
                <a:tab pos="690563" algn="l"/>
              </a:tabLst>
            </a:pPr>
            <a:r>
              <a:rPr lang="es-MX" sz="1400" dirty="0" smtClean="0">
                <a:latin typeface="Helvetica" panose="020B0604020202020204" pitchFamily="34" charset="0"/>
                <a:ea typeface="Times New Roman"/>
                <a:cs typeface="Helvetica" panose="020B0604020202020204" pitchFamily="34" charset="0"/>
              </a:rPr>
              <a:t>Todos necesitamos electricidad eso es por seguro.</a:t>
            </a:r>
          </a:p>
          <a:p>
            <a:pPr marL="514350" indent="-285750">
              <a:buFont typeface="+mj-lt"/>
              <a:buAutoNum type="alphaUcPeriod"/>
              <a:tabLst>
                <a:tab pos="690563" algn="l"/>
              </a:tabLst>
            </a:pPr>
            <a:endParaRPr lang="es-MX" sz="1400" dirty="0" smtClean="0">
              <a:latin typeface="Helvetica" panose="020B0604020202020204" pitchFamily="34" charset="0"/>
              <a:ea typeface="Times New Roman"/>
              <a:cs typeface="Helvetica" panose="020B0604020202020204" pitchFamily="34" charset="0"/>
            </a:endParaRPr>
          </a:p>
          <a:p>
            <a:pPr marL="514350" indent="-285750">
              <a:buFont typeface="+mj-lt"/>
              <a:buAutoNum type="alphaUcPeriod"/>
              <a:tabLst>
                <a:tab pos="690563" algn="l"/>
              </a:tabLst>
            </a:pPr>
            <a:r>
              <a:rPr lang="es-MX" sz="1400" dirty="0" smtClean="0">
                <a:latin typeface="Helvetica" panose="020B0604020202020204" pitchFamily="34" charset="0"/>
                <a:ea typeface="Times New Roman"/>
                <a:cs typeface="Helvetica" panose="020B0604020202020204" pitchFamily="34" charset="0"/>
              </a:rPr>
              <a:t>Realmente no me gusta la comida echada a perder, ¿a alguien le gusta?</a:t>
            </a:r>
          </a:p>
          <a:p>
            <a:pPr marL="514350" indent="-285750">
              <a:buFont typeface="+mj-lt"/>
              <a:buAutoNum type="alphaUcPeriod"/>
              <a:tabLst>
                <a:tab pos="690563" algn="l"/>
              </a:tabLst>
            </a:pPr>
            <a:endParaRPr lang="es-MX" sz="1400" dirty="0" smtClean="0">
              <a:latin typeface="Helvetica" panose="020B0604020202020204" pitchFamily="34" charset="0"/>
              <a:ea typeface="Times New Roman"/>
              <a:cs typeface="Helvetica" panose="020B0604020202020204" pitchFamily="34" charset="0"/>
            </a:endParaRPr>
          </a:p>
          <a:p>
            <a:pPr marL="514350" indent="-285750">
              <a:buFont typeface="+mj-lt"/>
              <a:buAutoNum type="alphaUcPeriod"/>
              <a:tabLst>
                <a:tab pos="690563" algn="l"/>
              </a:tabLst>
            </a:pPr>
            <a:r>
              <a:rPr lang="es-MX" sz="1400" dirty="0" smtClean="0">
                <a:latin typeface="Helvetica" panose="020B0604020202020204" pitchFamily="34" charset="0"/>
                <a:ea typeface="Times New Roman"/>
                <a:cs typeface="Helvetica" panose="020B0604020202020204" pitchFamily="34" charset="0"/>
              </a:rPr>
              <a:t>No me gustaría estar en el frío.</a:t>
            </a:r>
          </a:p>
          <a:p>
            <a:pPr marL="514350" indent="-285750">
              <a:buFont typeface="+mj-lt"/>
              <a:buAutoNum type="alphaUcPeriod"/>
              <a:tabLst>
                <a:tab pos="690563" algn="l"/>
              </a:tabLst>
            </a:pPr>
            <a:endParaRPr lang="es-MX" sz="1400" dirty="0" smtClean="0">
              <a:latin typeface="Helvetica" panose="020B0604020202020204" pitchFamily="34" charset="0"/>
              <a:ea typeface="Times New Roman"/>
              <a:cs typeface="Helvetica" panose="020B0604020202020204" pitchFamily="34" charset="0"/>
            </a:endParaRPr>
          </a:p>
          <a:p>
            <a:pPr marL="514350" indent="-285750">
              <a:buFont typeface="+mj-lt"/>
              <a:buAutoNum type="alphaUcPeriod"/>
              <a:tabLst>
                <a:tab pos="690563" algn="l"/>
              </a:tabLst>
            </a:pPr>
            <a:r>
              <a:rPr lang="es-MX" sz="1400" dirty="0" smtClean="0">
                <a:latin typeface="Helvetica" panose="020B0604020202020204" pitchFamily="34" charset="0"/>
                <a:ea typeface="Times New Roman"/>
                <a:cs typeface="Helvetica" panose="020B0604020202020204" pitchFamily="34" charset="0"/>
              </a:rPr>
              <a:t>Estar preparado para un apagón eléctrico puede prevenir estos problemas.</a:t>
            </a:r>
            <a:endParaRPr lang="es-MX" sz="1400" dirty="0">
              <a:latin typeface="Helvetica" panose="020B0604020202020204" pitchFamily="34" charset="0"/>
              <a:ea typeface="Times New Roman"/>
              <a:cs typeface="Helvetica" panose="020B0604020202020204"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36</a:t>
            </a:fld>
            <a:endParaRPr lang="en-US" dirty="0"/>
          </a:p>
        </p:txBody>
      </p:sp>
      <p:sp>
        <p:nvSpPr>
          <p:cNvPr id="11" name="Rectangle 10"/>
          <p:cNvSpPr/>
          <p:nvPr/>
        </p:nvSpPr>
        <p:spPr>
          <a:xfrm>
            <a:off x="762000" y="1904552"/>
            <a:ext cx="6260140" cy="13720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nvGrpSpPr>
          <p:cNvPr id="2" name="Group 1"/>
          <p:cNvGrpSpPr/>
          <p:nvPr/>
        </p:nvGrpSpPr>
        <p:grpSpPr>
          <a:xfrm>
            <a:off x="640556" y="3962400"/>
            <a:ext cx="243700" cy="1738511"/>
            <a:chOff x="626264" y="3914676"/>
            <a:chExt cx="243700" cy="1738511"/>
          </a:xfrm>
        </p:grpSpPr>
        <p:sp>
          <p:nvSpPr>
            <p:cNvPr id="6" name="Oval 5"/>
            <p:cNvSpPr/>
            <p:nvPr/>
          </p:nvSpPr>
          <p:spPr>
            <a:xfrm>
              <a:off x="627076" y="391467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r>
                <a:rPr lang="en-US" dirty="0" smtClean="0"/>
                <a:t>		`</a:t>
              </a:r>
              <a:endParaRPr lang="en-US" dirty="0"/>
            </a:p>
          </p:txBody>
        </p:sp>
        <p:sp>
          <p:nvSpPr>
            <p:cNvPr id="7" name="Oval 6"/>
            <p:cNvSpPr/>
            <p:nvPr/>
          </p:nvSpPr>
          <p:spPr>
            <a:xfrm>
              <a:off x="626264" y="4374727"/>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r>
                <a:rPr lang="en-US" dirty="0" smtClean="0"/>
                <a:t>	</a:t>
              </a:r>
              <a:endParaRPr lang="en-US" dirty="0"/>
            </a:p>
          </p:txBody>
        </p:sp>
        <p:sp>
          <p:nvSpPr>
            <p:cNvPr id="8" name="Oval 7"/>
            <p:cNvSpPr/>
            <p:nvPr/>
          </p:nvSpPr>
          <p:spPr>
            <a:xfrm>
              <a:off x="626264" y="4985012"/>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r>
                <a:rPr lang="en-US" dirty="0" smtClean="0"/>
                <a:t>		`</a:t>
              </a:r>
              <a:endParaRPr lang="en-US" dirty="0"/>
            </a:p>
          </p:txBody>
        </p:sp>
        <p:sp>
          <p:nvSpPr>
            <p:cNvPr id="9" name="Oval 8"/>
            <p:cNvSpPr/>
            <p:nvPr/>
          </p:nvSpPr>
          <p:spPr>
            <a:xfrm>
              <a:off x="626910" y="5413702"/>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r>
                <a:rPr lang="en-US" dirty="0" smtClean="0"/>
                <a:t>		`</a:t>
              </a:r>
              <a:endParaRPr lang="en-US" dirty="0"/>
            </a:p>
          </p:txBody>
        </p:sp>
      </p:grpSp>
    </p:spTree>
    <p:extLst>
      <p:ext uri="{BB962C8B-B14F-4D97-AF65-F5344CB8AC3E}">
        <p14:creationId xmlns:p14="http://schemas.microsoft.com/office/powerpoint/2010/main" val="47322700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85774" y="228600"/>
            <a:ext cx="6677026" cy="4844772"/>
          </a:xfrm>
          <a:prstGeom prst="rect">
            <a:avLst/>
          </a:prstGeom>
          <a:noFill/>
        </p:spPr>
        <p:txBody>
          <a:bodyPr wrap="square" lIns="96378" tIns="48189" rIns="96378" bIns="48189" rtlCol="0">
            <a:spAutoFit/>
          </a:bodyPr>
          <a:lstStyle/>
          <a:p>
            <a:endParaRPr lang="en-US" sz="1400" b="1" dirty="0">
              <a:latin typeface="Helvetica" pitchFamily="34" charset="0"/>
            </a:endParaRPr>
          </a:p>
          <a:p>
            <a:pPr marL="347663" indent="-347663"/>
            <a:r>
              <a:rPr lang="es-MX" sz="1400" b="1" dirty="0" smtClean="0">
                <a:latin typeface="Helvetica" pitchFamily="34" charset="0"/>
              </a:rPr>
              <a:t>19.  Un estudiante está escribiendo un artículo descriptivo para la clase de lo que se siente experimentar un apagón eléctrico. Lee el borrador parcial del artículo y contesta la pregunta a continuación.</a:t>
            </a:r>
          </a:p>
          <a:p>
            <a:pPr lvl="0" algn="r">
              <a:defRPr/>
            </a:pPr>
            <a:r>
              <a:rPr lang="es-ES" sz="900" i="1" dirty="0">
                <a:cs typeface="Helvetica" pitchFamily="34" charset="0"/>
              </a:rPr>
              <a:t>Lenguaje y Vocabulario, L.4.3a  vocabulario de dominio específico y preciso, Objetivo de escritura 8</a:t>
            </a:r>
          </a:p>
          <a:p>
            <a:pPr marL="347663"/>
            <a:endParaRPr lang="es-MX" sz="900" dirty="0" smtClean="0">
              <a:solidFill>
                <a:srgbClr val="FF0000"/>
              </a:solidFill>
              <a:latin typeface="Helvetica" pitchFamily="34" charset="0"/>
            </a:endParaRPr>
          </a:p>
          <a:p>
            <a:pPr marL="401638" lvl="0"/>
            <a:r>
              <a:rPr lang="es-MX" sz="1400" dirty="0" smtClean="0">
                <a:solidFill>
                  <a:prstClr val="black"/>
                </a:solidFill>
                <a:latin typeface="Helvetica" panose="020B0604020202020204" pitchFamily="34" charset="0"/>
                <a:cs typeface="Helvetica" panose="020B0604020202020204" pitchFamily="34" charset="0"/>
              </a:rPr>
              <a:t>De repente, estaba </a:t>
            </a:r>
            <a:r>
              <a:rPr lang="es-MX" sz="1400" b="1" u="sng" dirty="0" smtClean="0">
                <a:solidFill>
                  <a:prstClr val="black"/>
                </a:solidFill>
                <a:latin typeface="Helvetica" panose="020B0604020202020204" pitchFamily="34" charset="0"/>
                <a:cs typeface="Helvetica" panose="020B0604020202020204" pitchFamily="34" charset="0"/>
              </a:rPr>
              <a:t>terriblemente</a:t>
            </a:r>
            <a:r>
              <a:rPr lang="es-MX" sz="1400" dirty="0" smtClean="0">
                <a:solidFill>
                  <a:prstClr val="black"/>
                </a:solidFill>
                <a:latin typeface="Helvetica" panose="020B0604020202020204" pitchFamily="34" charset="0"/>
                <a:cs typeface="Helvetica" panose="020B0604020202020204" pitchFamily="34" charset="0"/>
              </a:rPr>
              <a:t> oscuro. Estaba asustado. Las sombras se dibujaban en la pared con la luz de la luna brillando afuera. No había luz en la casa. Se sentía como si uno pasara de estar en un lugar soleado a de repente estar en una cueva oscura. No había ningún sonido de la televisión y me sentí terriblemente solo y </a:t>
            </a:r>
            <a:r>
              <a:rPr lang="es-MX" sz="1400" b="1" u="sng" dirty="0" smtClean="0">
                <a:solidFill>
                  <a:prstClr val="black"/>
                </a:solidFill>
                <a:latin typeface="Helvetica" panose="020B0604020202020204" pitchFamily="34" charset="0"/>
                <a:cs typeface="Helvetica" panose="020B0604020202020204" pitchFamily="34" charset="0"/>
              </a:rPr>
              <a:t>poco inquieto</a:t>
            </a:r>
            <a:r>
              <a:rPr lang="es-MX" sz="1400" dirty="0" smtClean="0">
                <a:solidFill>
                  <a:prstClr val="black"/>
                </a:solidFill>
                <a:latin typeface="Helvetica" panose="020B0604020202020204" pitchFamily="34" charset="0"/>
                <a:cs typeface="Helvetica" panose="020B0604020202020204" pitchFamily="34" charset="0"/>
              </a:rPr>
              <a:t>.</a:t>
            </a:r>
          </a:p>
          <a:p>
            <a:pPr marL="347663"/>
            <a:endParaRPr lang="es-MX" sz="1050" b="1" dirty="0" smtClean="0">
              <a:solidFill>
                <a:srgbClr val="FF0000"/>
              </a:solidFill>
              <a:latin typeface="Helvetica" pitchFamily="34" charset="0"/>
            </a:endParaRPr>
          </a:p>
          <a:p>
            <a:pPr marL="347663"/>
            <a:r>
              <a:rPr lang="es-MX" sz="1400" b="1" dirty="0" smtClean="0">
                <a:latin typeface="Helvetica" pitchFamily="34" charset="0"/>
              </a:rPr>
              <a:t>El estudiante quiere reemplazar las palabras subrayadas para hacer la descripción más clara. ¿Cuál de las siguientes palabras mejor reemplazarían </a:t>
            </a:r>
            <a:r>
              <a:rPr lang="es-MX" sz="1400" b="1" u="sng" dirty="0" smtClean="0">
                <a:latin typeface="Helvetica" pitchFamily="34" charset="0"/>
              </a:rPr>
              <a:t>terriblemente</a:t>
            </a:r>
            <a:r>
              <a:rPr lang="es-MX" sz="1400" b="1" dirty="0" smtClean="0">
                <a:latin typeface="Helvetica" pitchFamily="34" charset="0"/>
              </a:rPr>
              <a:t> y </a:t>
            </a:r>
            <a:r>
              <a:rPr lang="es-MX" sz="1400" b="1" u="sng" dirty="0" smtClean="0">
                <a:latin typeface="Helvetica" pitchFamily="34" charset="0"/>
              </a:rPr>
              <a:t>poco inquieto</a:t>
            </a:r>
            <a:r>
              <a:rPr lang="es-MX" sz="1400" b="1" dirty="0" smtClean="0">
                <a:latin typeface="Helvetica" pitchFamily="34" charset="0"/>
              </a:rPr>
              <a:t>?</a:t>
            </a:r>
          </a:p>
          <a:p>
            <a:pPr marL="347663"/>
            <a:endParaRPr lang="es-MX" sz="1400" dirty="0" smtClean="0">
              <a:solidFill>
                <a:srgbClr val="FF0000"/>
              </a:solidFill>
              <a:latin typeface="Helvetica" pitchFamily="34" charset="0"/>
            </a:endParaRPr>
          </a:p>
          <a:p>
            <a:pPr marL="914400" indent="-346075">
              <a:buFont typeface="+mj-lt"/>
              <a:buAutoNum type="alphaUcPeriod"/>
            </a:pPr>
            <a:r>
              <a:rPr lang="es-MX" sz="1400" dirty="0" smtClean="0">
                <a:latin typeface="Helvetica" pitchFamily="34" charset="0"/>
              </a:rPr>
              <a:t>bastante, calmado</a:t>
            </a:r>
          </a:p>
          <a:p>
            <a:pPr marL="914400" indent="-346075">
              <a:buFont typeface="+mj-lt"/>
              <a:buAutoNum type="alphaUcPeriod"/>
            </a:pPr>
            <a:endParaRPr lang="es-MX" sz="1400" dirty="0" smtClean="0">
              <a:latin typeface="Helvetica" pitchFamily="34" charset="0"/>
            </a:endParaRPr>
          </a:p>
          <a:p>
            <a:pPr marL="914400" indent="-346075">
              <a:buFont typeface="+mj-lt"/>
              <a:buAutoNum type="alphaUcPeriod"/>
            </a:pPr>
            <a:r>
              <a:rPr lang="es-MX" sz="1400" dirty="0" smtClean="0">
                <a:latin typeface="Helvetica" pitchFamily="34" charset="0"/>
              </a:rPr>
              <a:t>espantosamente, nervioso</a:t>
            </a:r>
          </a:p>
          <a:p>
            <a:pPr marL="914400" indent="-346075">
              <a:buFont typeface="+mj-lt"/>
              <a:buAutoNum type="alphaUcPeriod"/>
            </a:pPr>
            <a:endParaRPr lang="es-MX" sz="1400" dirty="0" smtClean="0">
              <a:latin typeface="Helvetica" pitchFamily="34" charset="0"/>
            </a:endParaRPr>
          </a:p>
          <a:p>
            <a:pPr marL="914400" indent="-346075">
              <a:buFont typeface="+mj-lt"/>
              <a:buAutoNum type="alphaUcPeriod"/>
            </a:pPr>
            <a:r>
              <a:rPr lang="es-MX" sz="1400" dirty="0" smtClean="0">
                <a:latin typeface="Helvetica" pitchFamily="34" charset="0"/>
              </a:rPr>
              <a:t>mal, quieto</a:t>
            </a:r>
          </a:p>
          <a:p>
            <a:pPr marL="914400" indent="-346075">
              <a:buFont typeface="+mj-lt"/>
              <a:buAutoNum type="alphaUcPeriod"/>
            </a:pPr>
            <a:endParaRPr lang="es-MX" sz="1400" dirty="0" smtClean="0">
              <a:latin typeface="Helvetica" pitchFamily="34" charset="0"/>
            </a:endParaRPr>
          </a:p>
          <a:p>
            <a:pPr marL="914400" indent="-346075">
              <a:buFont typeface="+mj-lt"/>
              <a:buAutoNum type="alphaUcPeriod"/>
            </a:pPr>
            <a:r>
              <a:rPr lang="es-MX" sz="1400" dirty="0" smtClean="0">
                <a:latin typeface="Helvetica" pitchFamily="34" charset="0"/>
              </a:rPr>
              <a:t>seriamente, poco</a:t>
            </a:r>
            <a:endParaRPr lang="es-MX" sz="1400" dirty="0">
              <a:latin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37</a:t>
            </a:fld>
            <a:endParaRPr lang="en-US" dirty="0"/>
          </a:p>
        </p:txBody>
      </p:sp>
      <p:sp>
        <p:nvSpPr>
          <p:cNvPr id="12" name="TextBox 11"/>
          <p:cNvSpPr txBox="1"/>
          <p:nvPr/>
        </p:nvSpPr>
        <p:spPr>
          <a:xfrm>
            <a:off x="531430" y="5690707"/>
            <a:ext cx="6707570" cy="2405643"/>
          </a:xfrm>
          <a:prstGeom prst="rect">
            <a:avLst/>
          </a:prstGeom>
          <a:noFill/>
        </p:spPr>
        <p:txBody>
          <a:bodyPr wrap="square" lIns="96378" tIns="48189" rIns="96378" bIns="48189" rtlCol="0">
            <a:spAutoFit/>
          </a:bodyPr>
          <a:lstStyle/>
          <a:p>
            <a:pPr marL="344488" lvl="0" indent="-344488">
              <a:buAutoNum type="arabicPeriod" startAt="20"/>
            </a:pPr>
            <a:r>
              <a:rPr lang="es-MX" sz="1400" b="1" dirty="0" smtClean="0">
                <a:latin typeface="Helvetica" panose="020B0604020202020204" pitchFamily="34" charset="0"/>
                <a:cs typeface="Helvetica" panose="020B0604020202020204" pitchFamily="34" charset="0"/>
              </a:rPr>
              <a:t>Lee las siguientes oraciones. Luego, selecciona las </a:t>
            </a:r>
            <a:r>
              <a:rPr lang="es-MX" sz="1400" b="1" u="sng" dirty="0" smtClean="0">
                <a:latin typeface="Helvetica" panose="020B0604020202020204" pitchFamily="34" charset="0"/>
                <a:cs typeface="Helvetica" panose="020B0604020202020204" pitchFamily="34" charset="0"/>
              </a:rPr>
              <a:t>dos</a:t>
            </a:r>
            <a:r>
              <a:rPr lang="es-MX" sz="1400" b="1" dirty="0" smtClean="0">
                <a:latin typeface="Helvetica" panose="020B0604020202020204" pitchFamily="34" charset="0"/>
                <a:cs typeface="Helvetica" panose="020B0604020202020204" pitchFamily="34" charset="0"/>
              </a:rPr>
              <a:t> respuestas que muestren el uso correcto de puntuación.</a:t>
            </a:r>
          </a:p>
          <a:p>
            <a:pPr lvl="0" algn="r"/>
            <a:r>
              <a:rPr lang="es-MX" sz="1000" b="1" i="1" dirty="0" smtClean="0">
                <a:cs typeface="Helvetica" pitchFamily="34" charset="0"/>
              </a:rPr>
              <a:t>Editar y clarificar L.4.1f, fragmentos inadecuados y corridos o desconectados…Objetivo 9 </a:t>
            </a:r>
            <a:endParaRPr lang="es-MX" sz="1000" b="1" dirty="0" smtClean="0">
              <a:latin typeface="Helvetica" panose="020B0604020202020204" pitchFamily="34" charset="0"/>
              <a:cs typeface="Helvetica" panose="020B0604020202020204" pitchFamily="34" charset="0"/>
            </a:endParaRPr>
          </a:p>
          <a:p>
            <a:pPr lvl="0"/>
            <a:endParaRPr lang="es-MX" sz="1400" b="1" dirty="0" smtClean="0">
              <a:solidFill>
                <a:srgbClr val="FF0000"/>
              </a:solidFill>
              <a:latin typeface="Helvetica" panose="020B0604020202020204" pitchFamily="34" charset="0"/>
              <a:cs typeface="Helvetica" panose="020B0604020202020204" pitchFamily="34" charset="0"/>
            </a:endParaRPr>
          </a:p>
          <a:p>
            <a:pPr marL="914400" indent="-400050">
              <a:buAutoNum type="alphaUcPeriod"/>
            </a:pPr>
            <a:r>
              <a:rPr lang="es-MX" sz="1400" dirty="0" smtClean="0">
                <a:latin typeface="Helvetica" pitchFamily="34" charset="0"/>
              </a:rPr>
              <a:t>Esta tarde.</a:t>
            </a:r>
          </a:p>
          <a:p>
            <a:pPr marL="914400" indent="-400050">
              <a:buAutoNum type="alphaUcPeriod"/>
            </a:pPr>
            <a:endParaRPr lang="es-MX" sz="1400" dirty="0" smtClean="0">
              <a:solidFill>
                <a:srgbClr val="FF0000"/>
              </a:solidFill>
              <a:latin typeface="Helvetica" pitchFamily="34" charset="0"/>
            </a:endParaRPr>
          </a:p>
          <a:p>
            <a:pPr marL="914400" indent="-400050">
              <a:buAutoNum type="alphaUcPeriod"/>
            </a:pPr>
            <a:r>
              <a:rPr lang="es-MX" sz="1400" dirty="0" smtClean="0">
                <a:latin typeface="Helvetica" pitchFamily="34" charset="0"/>
              </a:rPr>
              <a:t>Esta tarde, vamos a visitar el Centro Eléctrico.</a:t>
            </a:r>
          </a:p>
          <a:p>
            <a:pPr marL="914400" indent="-400050">
              <a:buAutoNum type="alphaUcPeriod"/>
            </a:pPr>
            <a:endParaRPr lang="es-MX" sz="1400" dirty="0" smtClean="0">
              <a:solidFill>
                <a:srgbClr val="FF0000"/>
              </a:solidFill>
              <a:latin typeface="Helvetica" pitchFamily="34" charset="0"/>
            </a:endParaRPr>
          </a:p>
          <a:p>
            <a:pPr marL="914400" indent="-400050">
              <a:buAutoNum type="alphaUcPeriod"/>
            </a:pPr>
            <a:r>
              <a:rPr lang="es-MX" sz="1400" dirty="0" smtClean="0">
                <a:latin typeface="Helvetica" pitchFamily="34" charset="0"/>
              </a:rPr>
              <a:t>Espero que no tengamos una tormenta este sábado, quiero patinar.</a:t>
            </a:r>
          </a:p>
          <a:p>
            <a:pPr marL="914400" indent="-400050">
              <a:buAutoNum type="alphaUcPeriod"/>
            </a:pPr>
            <a:endParaRPr lang="es-MX" sz="1400" dirty="0" smtClean="0">
              <a:solidFill>
                <a:srgbClr val="FF0000"/>
              </a:solidFill>
              <a:latin typeface="Helvetica" pitchFamily="34" charset="0"/>
            </a:endParaRPr>
          </a:p>
          <a:p>
            <a:pPr marL="914400" lvl="0" indent="-400050">
              <a:buFontTx/>
              <a:buAutoNum type="alphaUcPeriod"/>
            </a:pPr>
            <a:r>
              <a:rPr lang="es-MX" sz="1400" dirty="0" smtClean="0">
                <a:solidFill>
                  <a:prstClr val="black"/>
                </a:solidFill>
                <a:latin typeface="Helvetica" pitchFamily="34" charset="0"/>
              </a:rPr>
              <a:t>Espero que no tengamos una tormenta este sábado. Quiero patinar</a:t>
            </a:r>
            <a:r>
              <a:rPr lang="en-US" sz="1400" dirty="0" smtClean="0">
                <a:solidFill>
                  <a:prstClr val="black"/>
                </a:solidFill>
                <a:latin typeface="Helvetica" pitchFamily="34" charset="0"/>
              </a:rPr>
              <a:t>.</a:t>
            </a:r>
            <a:endParaRPr lang="en-US" sz="1400" dirty="0">
              <a:solidFill>
                <a:prstClr val="black"/>
              </a:solidFill>
              <a:latin typeface="Helvetica" pitchFamily="34" charset="0"/>
            </a:endParaRPr>
          </a:p>
        </p:txBody>
      </p:sp>
      <p:cxnSp>
        <p:nvCxnSpPr>
          <p:cNvPr id="13" name="Straight Connector 12"/>
          <p:cNvCxnSpPr/>
          <p:nvPr/>
        </p:nvCxnSpPr>
        <p:spPr>
          <a:xfrm>
            <a:off x="451517" y="51054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830106" y="3524464"/>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5" name="Oval 14"/>
          <p:cNvSpPr/>
          <p:nvPr/>
        </p:nvSpPr>
        <p:spPr>
          <a:xfrm>
            <a:off x="827771" y="4293899"/>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6" name="Oval 15"/>
          <p:cNvSpPr/>
          <p:nvPr/>
        </p:nvSpPr>
        <p:spPr>
          <a:xfrm>
            <a:off x="834776" y="388527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r>
              <a:rPr lang="en-US" dirty="0" smtClean="0"/>
              <a:t>		`</a:t>
            </a:r>
            <a:endParaRPr lang="en-US" dirty="0"/>
          </a:p>
        </p:txBody>
      </p:sp>
      <p:sp>
        <p:nvSpPr>
          <p:cNvPr id="17" name="Oval 16"/>
          <p:cNvSpPr/>
          <p:nvPr/>
        </p:nvSpPr>
        <p:spPr>
          <a:xfrm>
            <a:off x="830106" y="471351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grpSp>
        <p:nvGrpSpPr>
          <p:cNvPr id="2" name="Group 1"/>
          <p:cNvGrpSpPr/>
          <p:nvPr/>
        </p:nvGrpSpPr>
        <p:grpSpPr>
          <a:xfrm>
            <a:off x="803959" y="6518022"/>
            <a:ext cx="251120" cy="1534885"/>
            <a:chOff x="673847" y="6248400"/>
            <a:chExt cx="251120" cy="1534885"/>
          </a:xfrm>
        </p:grpSpPr>
        <p:sp>
          <p:nvSpPr>
            <p:cNvPr id="10" name="Oval 9"/>
            <p:cNvSpPr/>
            <p:nvPr/>
          </p:nvSpPr>
          <p:spPr>
            <a:xfrm>
              <a:off x="673847" y="75438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8" name="Oval 17"/>
            <p:cNvSpPr/>
            <p:nvPr/>
          </p:nvSpPr>
          <p:spPr>
            <a:xfrm>
              <a:off x="673847" y="70866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9" name="Oval 18"/>
            <p:cNvSpPr/>
            <p:nvPr/>
          </p:nvSpPr>
          <p:spPr>
            <a:xfrm>
              <a:off x="682079" y="66340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r>
                <a:rPr lang="en-US" dirty="0" smtClean="0"/>
                <a:t>\		`</a:t>
              </a:r>
              <a:endParaRPr lang="en-US" dirty="0"/>
            </a:p>
          </p:txBody>
        </p:sp>
        <p:sp>
          <p:nvSpPr>
            <p:cNvPr id="20" name="Oval 19"/>
            <p:cNvSpPr/>
            <p:nvPr/>
          </p:nvSpPr>
          <p:spPr>
            <a:xfrm>
              <a:off x="682079" y="62484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grpSp>
      <p:sp>
        <p:nvSpPr>
          <p:cNvPr id="5" name="Rectangle 4"/>
          <p:cNvSpPr/>
          <p:nvPr/>
        </p:nvSpPr>
        <p:spPr>
          <a:xfrm>
            <a:off x="762000" y="1295400"/>
            <a:ext cx="6400800" cy="12954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2977089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38</a:t>
            </a:fld>
            <a:endParaRPr lang="en-US" dirty="0"/>
          </a:p>
        </p:txBody>
      </p:sp>
      <p:sp>
        <p:nvSpPr>
          <p:cNvPr id="5" name="TextBox 4"/>
          <p:cNvSpPr txBox="1"/>
          <p:nvPr/>
        </p:nvSpPr>
        <p:spPr>
          <a:xfrm>
            <a:off x="533399" y="304800"/>
            <a:ext cx="6781801" cy="3421306"/>
          </a:xfrm>
          <a:prstGeom prst="rect">
            <a:avLst/>
          </a:prstGeom>
          <a:noFill/>
        </p:spPr>
        <p:txBody>
          <a:bodyPr wrap="square" lIns="96378" tIns="48189" rIns="96378" bIns="48189" rtlCol="0">
            <a:spAutoFit/>
          </a:bodyPr>
          <a:lstStyle/>
          <a:p>
            <a:r>
              <a:rPr lang="es-ES" sz="1200" u="sng" dirty="0" smtClean="0"/>
              <a:t>Instrucciones para el estudiante</a:t>
            </a:r>
            <a:r>
              <a:rPr lang="es-ES" sz="1200" dirty="0" smtClean="0"/>
              <a:t>: Lee las instrucciones.</a:t>
            </a:r>
          </a:p>
          <a:p>
            <a:endParaRPr lang="es-ES" sz="1200" b="1" u="sng" dirty="0" smtClean="0"/>
          </a:p>
          <a:p>
            <a:r>
              <a:rPr lang="es-MX" sz="1200" b="1" u="sng" dirty="0"/>
              <a:t>Parte 2</a:t>
            </a:r>
            <a:r>
              <a:rPr lang="es-MX" sz="1200" b="1" dirty="0"/>
              <a:t> </a:t>
            </a:r>
          </a:p>
          <a:p>
            <a:pPr>
              <a:defRPr/>
            </a:pPr>
            <a:r>
              <a:rPr lang="es-MX" sz="1200" b="1" u="sng" dirty="0"/>
              <a:t>Tu tarea</a:t>
            </a:r>
            <a:r>
              <a:rPr lang="es-MX" sz="1200" b="1" dirty="0"/>
              <a:t>: </a:t>
            </a:r>
            <a:endParaRPr lang="es-MX" sz="1200" dirty="0">
              <a:solidFill>
                <a:srgbClr val="FF0000"/>
              </a:solidFill>
            </a:endParaRPr>
          </a:p>
          <a:p>
            <a:pPr>
              <a:defRPr/>
            </a:pPr>
            <a:r>
              <a:rPr lang="es-MX" sz="1200" dirty="0"/>
              <a:t>Has leído 4 artículos sobre la electricidad. Escribe un ensayo de opinión acerca de si estás o no estás de acuerdo en que la electricidad ha mejorado la vida. Utiliza todos los ejemplos que puedas de todos los textos que apoyen tu artículo de opinión.</a:t>
            </a:r>
          </a:p>
          <a:p>
            <a:pPr>
              <a:defRPr/>
            </a:pPr>
            <a:endParaRPr lang="es-MX" sz="1200" dirty="0"/>
          </a:p>
          <a:p>
            <a:r>
              <a:rPr lang="es-MX" sz="1200" b="1" u="sng" dirty="0"/>
              <a:t>Vas a</a:t>
            </a:r>
            <a:r>
              <a:rPr lang="es-MX" sz="1200" dirty="0"/>
              <a:t>:</a:t>
            </a:r>
          </a:p>
          <a:p>
            <a:pPr marL="342900" indent="-342900">
              <a:buFont typeface="+mj-lt"/>
              <a:buAutoNum type="arabicPeriod"/>
            </a:pPr>
            <a:r>
              <a:rPr lang="es-MX" sz="1200" dirty="0"/>
              <a:t>Planificar tu escrito. Puedes utilizar tus notas y respuestas.</a:t>
            </a:r>
          </a:p>
          <a:p>
            <a:pPr marL="361375" indent="-361375">
              <a:buAutoNum type="arabicPeriod"/>
            </a:pPr>
            <a:endParaRPr lang="es-MX" sz="1200" dirty="0"/>
          </a:p>
          <a:p>
            <a:pPr marL="361375" indent="-361375">
              <a:buFontTx/>
              <a:buAutoNum type="arabicPeriod"/>
            </a:pPr>
            <a:r>
              <a:rPr lang="es-MX" sz="1200" dirty="0"/>
              <a:t>Escribir, revisar y editar tu primer borrador (tu maestro te proporcionará papel).</a:t>
            </a:r>
          </a:p>
          <a:p>
            <a:pPr marL="361375" indent="-361375">
              <a:buAutoNum type="arabicPeriod"/>
            </a:pPr>
            <a:endParaRPr lang="es-MX" sz="1200" dirty="0"/>
          </a:p>
          <a:p>
            <a:pPr marL="361375" indent="-361375">
              <a:buAutoNum type="arabicPeriod"/>
            </a:pPr>
            <a:r>
              <a:rPr lang="es-MX" sz="1200" dirty="0"/>
              <a:t>Escribir una versión final de tu artículo de opinión.</a:t>
            </a:r>
          </a:p>
          <a:p>
            <a:pPr lvl="0">
              <a:defRPr/>
            </a:pPr>
            <a:endParaRPr lang="en-US" sz="1200" dirty="0">
              <a:solidFill>
                <a:prstClr val="black"/>
              </a:solidFill>
            </a:endParaRPr>
          </a:p>
          <a:p>
            <a:pPr algn="ctr"/>
            <a:endParaRPr lang="es-MX" sz="1200" b="1" u="sng" dirty="0" smtClean="0"/>
          </a:p>
          <a:p>
            <a:pPr algn="ctr"/>
            <a:r>
              <a:rPr lang="es-MX" sz="1200" b="1" u="sng" dirty="0" smtClean="0"/>
              <a:t>Cómo serás calificado</a:t>
            </a:r>
            <a:endParaRPr lang="en-US" sz="1200" u="sng" dirty="0" smtClean="0"/>
          </a:p>
          <a:p>
            <a:endParaRPr lang="en-US" sz="1200" u="sng" dirty="0"/>
          </a:p>
        </p:txBody>
      </p:sp>
      <p:graphicFrame>
        <p:nvGraphicFramePr>
          <p:cNvPr id="6" name="Table 5"/>
          <p:cNvGraphicFramePr>
            <a:graphicFrameLocks noGrp="1"/>
          </p:cNvGraphicFramePr>
          <p:nvPr>
            <p:extLst>
              <p:ext uri="{D42A27DB-BD31-4B8C-83A1-F6EECF244321}">
                <p14:modId xmlns:p14="http://schemas.microsoft.com/office/powerpoint/2010/main" val="435581266"/>
              </p:ext>
            </p:extLst>
          </p:nvPr>
        </p:nvGraphicFramePr>
        <p:xfrm>
          <a:off x="1307885" y="3657600"/>
          <a:ext cx="5232828" cy="2034775"/>
        </p:xfrm>
        <a:graphic>
          <a:graphicData uri="http://schemas.openxmlformats.org/drawingml/2006/table">
            <a:tbl>
              <a:tblPr firstRow="1" bandRow="1"/>
              <a:tblGrid>
                <a:gridCol w="1112099"/>
                <a:gridCol w="4120729"/>
              </a:tblGrid>
              <a:tr h="279999">
                <a:tc>
                  <a:txBody>
                    <a:bodyPr/>
                    <a:lstStyle>
                      <a:lvl1pPr marR="0" algn="l" rtl="0">
                        <a:lnSpc>
                          <a:spcPct val="100000"/>
                        </a:lnSpc>
                        <a:spcBef>
                          <a:spcPts val="0"/>
                        </a:spcBef>
                        <a:spcAft>
                          <a:spcPts val="0"/>
                        </a:spcAft>
                        <a:buNone/>
                        <a:defRPr sz="1400" b="0" i="0" u="none" strike="noStrike" cap="none">
                          <a:solidFill>
                            <a:schemeClr val="tx1"/>
                          </a:solidFill>
                          <a:latin typeface="Calibri"/>
                          <a:sym typeface="Arial"/>
                        </a:defRPr>
                      </a:lvl1pPr>
                      <a:lvl2pPr marR="0" algn="l" rtl="0">
                        <a:lnSpc>
                          <a:spcPct val="100000"/>
                        </a:lnSpc>
                        <a:spcBef>
                          <a:spcPts val="0"/>
                        </a:spcBef>
                        <a:spcAft>
                          <a:spcPts val="0"/>
                        </a:spcAft>
                        <a:buNone/>
                        <a:defRPr sz="1400" b="0" i="0" u="none" strike="noStrike" cap="none">
                          <a:solidFill>
                            <a:schemeClr val="tx1"/>
                          </a:solidFill>
                          <a:latin typeface="Calibri"/>
                          <a:sym typeface="Arial"/>
                        </a:defRPr>
                      </a:lvl2pPr>
                      <a:lvl3pPr marR="0" algn="l" rtl="0">
                        <a:lnSpc>
                          <a:spcPct val="100000"/>
                        </a:lnSpc>
                        <a:spcBef>
                          <a:spcPts val="0"/>
                        </a:spcBef>
                        <a:spcAft>
                          <a:spcPts val="0"/>
                        </a:spcAft>
                        <a:buNone/>
                        <a:defRPr sz="1400" b="0" i="0" u="none" strike="noStrike" cap="none">
                          <a:solidFill>
                            <a:schemeClr val="tx1"/>
                          </a:solidFill>
                          <a:latin typeface="Calibri"/>
                          <a:sym typeface="Arial"/>
                        </a:defRPr>
                      </a:lvl3pPr>
                      <a:lvl4pPr marR="0" algn="l" rtl="0">
                        <a:lnSpc>
                          <a:spcPct val="100000"/>
                        </a:lnSpc>
                        <a:spcBef>
                          <a:spcPts val="0"/>
                        </a:spcBef>
                        <a:spcAft>
                          <a:spcPts val="0"/>
                        </a:spcAft>
                        <a:buNone/>
                        <a:defRPr sz="1400" b="0" i="0" u="none" strike="noStrike" cap="none">
                          <a:solidFill>
                            <a:schemeClr val="tx1"/>
                          </a:solidFill>
                          <a:latin typeface="Calibri"/>
                          <a:sym typeface="Arial"/>
                        </a:defRPr>
                      </a:lvl4pPr>
                      <a:lvl5pPr marR="0" algn="l" rtl="0">
                        <a:lnSpc>
                          <a:spcPct val="100000"/>
                        </a:lnSpc>
                        <a:spcBef>
                          <a:spcPts val="0"/>
                        </a:spcBef>
                        <a:spcAft>
                          <a:spcPts val="0"/>
                        </a:spcAft>
                        <a:buNone/>
                        <a:defRPr sz="1400" b="0" i="0" u="none" strike="noStrike" cap="none">
                          <a:solidFill>
                            <a:schemeClr val="tx1"/>
                          </a:solidFill>
                          <a:latin typeface="Calibri"/>
                          <a:sym typeface="Arial"/>
                        </a:defRPr>
                      </a:lvl5pPr>
                      <a:lvl6pPr marR="0" algn="l" rtl="0">
                        <a:lnSpc>
                          <a:spcPct val="100000"/>
                        </a:lnSpc>
                        <a:spcBef>
                          <a:spcPts val="0"/>
                        </a:spcBef>
                        <a:spcAft>
                          <a:spcPts val="0"/>
                        </a:spcAft>
                        <a:buNone/>
                        <a:defRPr sz="1400" b="0" i="0" u="none" strike="noStrike" cap="none">
                          <a:solidFill>
                            <a:schemeClr val="tx1"/>
                          </a:solidFill>
                          <a:latin typeface="Calibri"/>
                          <a:sym typeface="Arial"/>
                        </a:defRPr>
                      </a:lvl6pPr>
                      <a:lvl7pPr marR="0" algn="l" rtl="0">
                        <a:lnSpc>
                          <a:spcPct val="100000"/>
                        </a:lnSpc>
                        <a:spcBef>
                          <a:spcPts val="0"/>
                        </a:spcBef>
                        <a:spcAft>
                          <a:spcPts val="0"/>
                        </a:spcAft>
                        <a:buNone/>
                        <a:defRPr sz="1400" b="0" i="0" u="none" strike="noStrike" cap="none">
                          <a:solidFill>
                            <a:schemeClr val="tx1"/>
                          </a:solidFill>
                          <a:latin typeface="Calibri"/>
                          <a:sym typeface="Arial"/>
                        </a:defRPr>
                      </a:lvl7pPr>
                      <a:lvl8pPr marR="0" algn="l" rtl="0">
                        <a:lnSpc>
                          <a:spcPct val="100000"/>
                        </a:lnSpc>
                        <a:spcBef>
                          <a:spcPts val="0"/>
                        </a:spcBef>
                        <a:spcAft>
                          <a:spcPts val="0"/>
                        </a:spcAft>
                        <a:buNone/>
                        <a:defRPr sz="1400" b="0" i="0" u="none" strike="noStrike" cap="none">
                          <a:solidFill>
                            <a:schemeClr val="tx1"/>
                          </a:solidFill>
                          <a:latin typeface="Calibri"/>
                          <a:sym typeface="Arial"/>
                        </a:defRPr>
                      </a:lvl8pPr>
                      <a:lvl9pPr marR="0" algn="l" rtl="0">
                        <a:lnSpc>
                          <a:spcPct val="100000"/>
                        </a:lnSpc>
                        <a:spcBef>
                          <a:spcPts val="0"/>
                        </a:spcBef>
                        <a:spcAft>
                          <a:spcPts val="0"/>
                        </a:spcAft>
                        <a:buNone/>
                        <a:defRPr sz="1400" b="0" i="0" u="none" strike="noStrike" cap="none">
                          <a:solidFill>
                            <a:schemeClr val="tx1"/>
                          </a:solidFill>
                          <a:latin typeface="Calibri"/>
                          <a:sym typeface="Arial"/>
                        </a:defRPr>
                      </a:lvl9pPr>
                    </a:lstStyle>
                    <a:p>
                      <a:pPr algn="r"/>
                      <a:r>
                        <a:rPr lang="es-EC" sz="1000" b="1" i="1" noProof="0" dirty="0" smtClean="0">
                          <a:solidFill>
                            <a:schemeClr val="tx1"/>
                          </a:solidFill>
                        </a:rPr>
                        <a:t>Propósito</a:t>
                      </a:r>
                      <a:endParaRPr lang="es-EC" sz="1000" b="1" i="1" noProof="0" dirty="0">
                        <a:solidFill>
                          <a:schemeClr val="tx1"/>
                        </a:solidFill>
                      </a:endParaRPr>
                    </a:p>
                  </a:txBody>
                  <a:tcPr marL="97155" marR="97155" marT="47897" marB="47897" anchor="ctr">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CE1"/>
                    </a:solidFill>
                  </a:tcPr>
                </a:tc>
                <a:tc>
                  <a:txBody>
                    <a:bodyPr/>
                    <a:lstStyle>
                      <a:lvl1pPr marR="0" algn="l" rtl="0">
                        <a:lnSpc>
                          <a:spcPct val="100000"/>
                        </a:lnSpc>
                        <a:spcBef>
                          <a:spcPts val="0"/>
                        </a:spcBef>
                        <a:spcAft>
                          <a:spcPts val="0"/>
                        </a:spcAft>
                        <a:buNone/>
                        <a:defRPr sz="1400" b="0" i="0" u="none" strike="noStrike" cap="none">
                          <a:solidFill>
                            <a:schemeClr val="tx1"/>
                          </a:solidFill>
                          <a:latin typeface="Calibri"/>
                          <a:sym typeface="Arial"/>
                        </a:defRPr>
                      </a:lvl1pPr>
                      <a:lvl2pPr marR="0" algn="l" rtl="0">
                        <a:lnSpc>
                          <a:spcPct val="100000"/>
                        </a:lnSpc>
                        <a:spcBef>
                          <a:spcPts val="0"/>
                        </a:spcBef>
                        <a:spcAft>
                          <a:spcPts val="0"/>
                        </a:spcAft>
                        <a:buNone/>
                        <a:defRPr sz="1400" b="0" i="0" u="none" strike="noStrike" cap="none">
                          <a:solidFill>
                            <a:schemeClr val="tx1"/>
                          </a:solidFill>
                          <a:latin typeface="Calibri"/>
                          <a:sym typeface="Arial"/>
                        </a:defRPr>
                      </a:lvl2pPr>
                      <a:lvl3pPr marR="0" algn="l" rtl="0">
                        <a:lnSpc>
                          <a:spcPct val="100000"/>
                        </a:lnSpc>
                        <a:spcBef>
                          <a:spcPts val="0"/>
                        </a:spcBef>
                        <a:spcAft>
                          <a:spcPts val="0"/>
                        </a:spcAft>
                        <a:buNone/>
                        <a:defRPr sz="1400" b="0" i="0" u="none" strike="noStrike" cap="none">
                          <a:solidFill>
                            <a:schemeClr val="tx1"/>
                          </a:solidFill>
                          <a:latin typeface="Calibri"/>
                          <a:sym typeface="Arial"/>
                        </a:defRPr>
                      </a:lvl3pPr>
                      <a:lvl4pPr marR="0" algn="l" rtl="0">
                        <a:lnSpc>
                          <a:spcPct val="100000"/>
                        </a:lnSpc>
                        <a:spcBef>
                          <a:spcPts val="0"/>
                        </a:spcBef>
                        <a:spcAft>
                          <a:spcPts val="0"/>
                        </a:spcAft>
                        <a:buNone/>
                        <a:defRPr sz="1400" b="0" i="0" u="none" strike="noStrike" cap="none">
                          <a:solidFill>
                            <a:schemeClr val="tx1"/>
                          </a:solidFill>
                          <a:latin typeface="Calibri"/>
                          <a:sym typeface="Arial"/>
                        </a:defRPr>
                      </a:lvl4pPr>
                      <a:lvl5pPr marR="0" algn="l" rtl="0">
                        <a:lnSpc>
                          <a:spcPct val="100000"/>
                        </a:lnSpc>
                        <a:spcBef>
                          <a:spcPts val="0"/>
                        </a:spcBef>
                        <a:spcAft>
                          <a:spcPts val="0"/>
                        </a:spcAft>
                        <a:buNone/>
                        <a:defRPr sz="1400" b="0" i="0" u="none" strike="noStrike" cap="none">
                          <a:solidFill>
                            <a:schemeClr val="tx1"/>
                          </a:solidFill>
                          <a:latin typeface="Calibri"/>
                          <a:sym typeface="Arial"/>
                        </a:defRPr>
                      </a:lvl5pPr>
                      <a:lvl6pPr marR="0" algn="l" rtl="0">
                        <a:lnSpc>
                          <a:spcPct val="100000"/>
                        </a:lnSpc>
                        <a:spcBef>
                          <a:spcPts val="0"/>
                        </a:spcBef>
                        <a:spcAft>
                          <a:spcPts val="0"/>
                        </a:spcAft>
                        <a:buNone/>
                        <a:defRPr sz="1400" b="0" i="0" u="none" strike="noStrike" cap="none">
                          <a:solidFill>
                            <a:schemeClr val="tx1"/>
                          </a:solidFill>
                          <a:latin typeface="Calibri"/>
                          <a:sym typeface="Arial"/>
                        </a:defRPr>
                      </a:lvl6pPr>
                      <a:lvl7pPr marR="0" algn="l" rtl="0">
                        <a:lnSpc>
                          <a:spcPct val="100000"/>
                        </a:lnSpc>
                        <a:spcBef>
                          <a:spcPts val="0"/>
                        </a:spcBef>
                        <a:spcAft>
                          <a:spcPts val="0"/>
                        </a:spcAft>
                        <a:buNone/>
                        <a:defRPr sz="1400" b="0" i="0" u="none" strike="noStrike" cap="none">
                          <a:solidFill>
                            <a:schemeClr val="tx1"/>
                          </a:solidFill>
                          <a:latin typeface="Calibri"/>
                          <a:sym typeface="Arial"/>
                        </a:defRPr>
                      </a:lvl7pPr>
                      <a:lvl8pPr marR="0" algn="l" rtl="0">
                        <a:lnSpc>
                          <a:spcPct val="100000"/>
                        </a:lnSpc>
                        <a:spcBef>
                          <a:spcPts val="0"/>
                        </a:spcBef>
                        <a:spcAft>
                          <a:spcPts val="0"/>
                        </a:spcAft>
                        <a:buNone/>
                        <a:defRPr sz="1400" b="0" i="0" u="none" strike="noStrike" cap="none">
                          <a:solidFill>
                            <a:schemeClr val="tx1"/>
                          </a:solidFill>
                          <a:latin typeface="Calibri"/>
                          <a:sym typeface="Arial"/>
                        </a:defRPr>
                      </a:lvl8pPr>
                      <a:lvl9pPr marR="0" algn="l" rtl="0">
                        <a:lnSpc>
                          <a:spcPct val="100000"/>
                        </a:lnSpc>
                        <a:spcBef>
                          <a:spcPts val="0"/>
                        </a:spcBef>
                        <a:spcAft>
                          <a:spcPts val="0"/>
                        </a:spcAft>
                        <a:buNone/>
                        <a:defRPr sz="1400" b="0" i="0" u="none" strike="noStrike" cap="none">
                          <a:solidFill>
                            <a:schemeClr val="tx1"/>
                          </a:solidFill>
                          <a:latin typeface="Calibri"/>
                          <a:sym typeface="Arial"/>
                        </a:defRPr>
                      </a:lvl9pPr>
                    </a:lstStyle>
                    <a:p>
                      <a:pPr marL="0" marR="0" lvl="0" indent="0" algn="l" defTabSz="1018809" rtl="0" eaLnBrk="1" fontAlgn="auto" latinLnBrk="0" hangingPunct="1">
                        <a:lnSpc>
                          <a:spcPct val="100000"/>
                        </a:lnSpc>
                        <a:spcBef>
                          <a:spcPts val="0"/>
                        </a:spcBef>
                        <a:spcAft>
                          <a:spcPts val="0"/>
                        </a:spcAft>
                        <a:buClrTx/>
                        <a:buSzTx/>
                        <a:buFont typeface="+mj-lt"/>
                        <a:buNone/>
                        <a:tabLst/>
                        <a:defRPr/>
                      </a:pPr>
                      <a:r>
                        <a:rPr kumimoji="0" lang="es-419" sz="1000" b="0" i="0" u="none" strike="noStrike" kern="1200" cap="none" spc="0" normalizeH="0" baseline="0" noProof="0" dirty="0" smtClean="0">
                          <a:ln>
                            <a:noFill/>
                          </a:ln>
                          <a:solidFill>
                            <a:prstClr val="black"/>
                          </a:solidFill>
                          <a:effectLst/>
                          <a:uLnTx/>
                          <a:uFillTx/>
                          <a:latin typeface="Calibri" panose="020F0502020204030204" pitchFamily="34" charset="0"/>
                          <a:ea typeface="Calibri"/>
                          <a:cs typeface="Times New Roman"/>
                        </a:rPr>
                        <a:t>¿Estableces tu opinión claramente? ¿Te mantienes en el tema? </a:t>
                      </a:r>
                      <a:endParaRPr kumimoji="0" lang="es-419" sz="1000" b="1" i="0" u="none" strike="noStrike" kern="1200" cap="none" spc="0" normalizeH="0" baseline="0" noProof="0" dirty="0">
                        <a:ln>
                          <a:noFill/>
                        </a:ln>
                        <a:solidFill>
                          <a:prstClr val="black"/>
                        </a:solidFill>
                        <a:effectLst/>
                        <a:uLnTx/>
                        <a:uFillTx/>
                        <a:latin typeface="Calibri" panose="020F0502020204030204" pitchFamily="34" charset="0"/>
                        <a:ea typeface="Calibri"/>
                        <a:cs typeface="Times New Roman"/>
                      </a:endParaRPr>
                    </a:p>
                  </a:txBody>
                  <a:tcPr marL="97155" marR="97155" marT="47897" marB="47897" anchor="ctr">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EEECE1"/>
                    </a:solidFill>
                  </a:tcPr>
                </a:tc>
              </a:tr>
              <a:tr h="357793">
                <a:tc>
                  <a:txBody>
                    <a:bodyPr/>
                    <a:lstStyle>
                      <a:lvl1pPr marR="0" algn="l" rtl="0">
                        <a:lnSpc>
                          <a:spcPct val="100000"/>
                        </a:lnSpc>
                        <a:spcBef>
                          <a:spcPts val="0"/>
                        </a:spcBef>
                        <a:spcAft>
                          <a:spcPts val="0"/>
                        </a:spcAft>
                        <a:buNone/>
                        <a:defRPr sz="1400" b="0" i="0" u="none" strike="noStrike" cap="none">
                          <a:solidFill>
                            <a:schemeClr val="tx1"/>
                          </a:solidFill>
                          <a:latin typeface="Calibri"/>
                          <a:sym typeface="Arial"/>
                        </a:defRPr>
                      </a:lvl1pPr>
                      <a:lvl2pPr marR="0" algn="l" rtl="0">
                        <a:lnSpc>
                          <a:spcPct val="100000"/>
                        </a:lnSpc>
                        <a:spcBef>
                          <a:spcPts val="0"/>
                        </a:spcBef>
                        <a:spcAft>
                          <a:spcPts val="0"/>
                        </a:spcAft>
                        <a:buNone/>
                        <a:defRPr sz="1400" b="0" i="0" u="none" strike="noStrike" cap="none">
                          <a:solidFill>
                            <a:schemeClr val="tx1"/>
                          </a:solidFill>
                          <a:latin typeface="Calibri"/>
                          <a:sym typeface="Arial"/>
                        </a:defRPr>
                      </a:lvl2pPr>
                      <a:lvl3pPr marR="0" algn="l" rtl="0">
                        <a:lnSpc>
                          <a:spcPct val="100000"/>
                        </a:lnSpc>
                        <a:spcBef>
                          <a:spcPts val="0"/>
                        </a:spcBef>
                        <a:spcAft>
                          <a:spcPts val="0"/>
                        </a:spcAft>
                        <a:buNone/>
                        <a:defRPr sz="1400" b="0" i="0" u="none" strike="noStrike" cap="none">
                          <a:solidFill>
                            <a:schemeClr val="tx1"/>
                          </a:solidFill>
                          <a:latin typeface="Calibri"/>
                          <a:sym typeface="Arial"/>
                        </a:defRPr>
                      </a:lvl3pPr>
                      <a:lvl4pPr marR="0" algn="l" rtl="0">
                        <a:lnSpc>
                          <a:spcPct val="100000"/>
                        </a:lnSpc>
                        <a:spcBef>
                          <a:spcPts val="0"/>
                        </a:spcBef>
                        <a:spcAft>
                          <a:spcPts val="0"/>
                        </a:spcAft>
                        <a:buNone/>
                        <a:defRPr sz="1400" b="0" i="0" u="none" strike="noStrike" cap="none">
                          <a:solidFill>
                            <a:schemeClr val="tx1"/>
                          </a:solidFill>
                          <a:latin typeface="Calibri"/>
                          <a:sym typeface="Arial"/>
                        </a:defRPr>
                      </a:lvl4pPr>
                      <a:lvl5pPr marR="0" algn="l" rtl="0">
                        <a:lnSpc>
                          <a:spcPct val="100000"/>
                        </a:lnSpc>
                        <a:spcBef>
                          <a:spcPts val="0"/>
                        </a:spcBef>
                        <a:spcAft>
                          <a:spcPts val="0"/>
                        </a:spcAft>
                        <a:buNone/>
                        <a:defRPr sz="1400" b="0" i="0" u="none" strike="noStrike" cap="none">
                          <a:solidFill>
                            <a:schemeClr val="tx1"/>
                          </a:solidFill>
                          <a:latin typeface="Calibri"/>
                          <a:sym typeface="Arial"/>
                        </a:defRPr>
                      </a:lvl5pPr>
                      <a:lvl6pPr marR="0" algn="l" rtl="0">
                        <a:lnSpc>
                          <a:spcPct val="100000"/>
                        </a:lnSpc>
                        <a:spcBef>
                          <a:spcPts val="0"/>
                        </a:spcBef>
                        <a:spcAft>
                          <a:spcPts val="0"/>
                        </a:spcAft>
                        <a:buNone/>
                        <a:defRPr sz="1400" b="0" i="0" u="none" strike="noStrike" cap="none">
                          <a:solidFill>
                            <a:schemeClr val="tx1"/>
                          </a:solidFill>
                          <a:latin typeface="Calibri"/>
                          <a:sym typeface="Arial"/>
                        </a:defRPr>
                      </a:lvl6pPr>
                      <a:lvl7pPr marR="0" algn="l" rtl="0">
                        <a:lnSpc>
                          <a:spcPct val="100000"/>
                        </a:lnSpc>
                        <a:spcBef>
                          <a:spcPts val="0"/>
                        </a:spcBef>
                        <a:spcAft>
                          <a:spcPts val="0"/>
                        </a:spcAft>
                        <a:buNone/>
                        <a:defRPr sz="1400" b="0" i="0" u="none" strike="noStrike" cap="none">
                          <a:solidFill>
                            <a:schemeClr val="tx1"/>
                          </a:solidFill>
                          <a:latin typeface="Calibri"/>
                          <a:sym typeface="Arial"/>
                        </a:defRPr>
                      </a:lvl7pPr>
                      <a:lvl8pPr marR="0" algn="l" rtl="0">
                        <a:lnSpc>
                          <a:spcPct val="100000"/>
                        </a:lnSpc>
                        <a:spcBef>
                          <a:spcPts val="0"/>
                        </a:spcBef>
                        <a:spcAft>
                          <a:spcPts val="0"/>
                        </a:spcAft>
                        <a:buNone/>
                        <a:defRPr sz="1400" b="0" i="0" u="none" strike="noStrike" cap="none">
                          <a:solidFill>
                            <a:schemeClr val="tx1"/>
                          </a:solidFill>
                          <a:latin typeface="Calibri"/>
                          <a:sym typeface="Arial"/>
                        </a:defRPr>
                      </a:lvl8pPr>
                      <a:lvl9pPr marR="0" algn="l" rtl="0">
                        <a:lnSpc>
                          <a:spcPct val="100000"/>
                        </a:lnSpc>
                        <a:spcBef>
                          <a:spcPts val="0"/>
                        </a:spcBef>
                        <a:spcAft>
                          <a:spcPts val="0"/>
                        </a:spcAft>
                        <a:buNone/>
                        <a:defRPr sz="1400" b="0" i="0" u="none" strike="noStrike" cap="none">
                          <a:solidFill>
                            <a:schemeClr val="tx1"/>
                          </a:solidFill>
                          <a:latin typeface="Calibri"/>
                          <a:sym typeface="Arial"/>
                        </a:defRPr>
                      </a:lvl9pPr>
                    </a:lstStyle>
                    <a:p>
                      <a:pPr algn="r"/>
                      <a:r>
                        <a:rPr lang="es-EC" sz="1000" b="1" i="1" noProof="0" dirty="0" smtClean="0">
                          <a:solidFill>
                            <a:schemeClr val="tx1"/>
                          </a:solidFill>
                        </a:rPr>
                        <a:t>Organización</a:t>
                      </a:r>
                      <a:endParaRPr lang="es-EC" sz="1000" b="1" i="1" noProof="0" dirty="0">
                        <a:solidFill>
                          <a:schemeClr val="tx1"/>
                        </a:solidFill>
                      </a:endParaRPr>
                    </a:p>
                  </a:txBody>
                  <a:tcPr marL="97155" marR="97155" marT="47897" marB="47897" anchor="ctr">
                    <a:lnL w="12700" cmpd="sng">
                      <a:solidFill>
                        <a:sysClr val="windowText" lastClr="000000"/>
                      </a:solidFill>
                    </a:lnL>
                    <a:lnR w="12700" cmpd="sng">
                      <a:solidFill>
                        <a:sysClr val="windowText" lastClr="000000"/>
                      </a:solidFill>
                    </a:lnR>
                    <a:lnT w="12700" cap="flat" cmpd="sng" algn="ctr">
                      <a:no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rgbClr val="EEECE1"/>
                    </a:solidFill>
                  </a:tcPr>
                </a:tc>
                <a:tc>
                  <a:txBody>
                    <a:bodyPr/>
                    <a:lstStyle>
                      <a:lvl1pPr marR="0" algn="l" rtl="0">
                        <a:lnSpc>
                          <a:spcPct val="100000"/>
                        </a:lnSpc>
                        <a:spcBef>
                          <a:spcPts val="0"/>
                        </a:spcBef>
                        <a:spcAft>
                          <a:spcPts val="0"/>
                        </a:spcAft>
                        <a:buNone/>
                        <a:defRPr sz="1400" b="0" i="0" u="none" strike="noStrike" cap="none">
                          <a:solidFill>
                            <a:schemeClr val="tx1"/>
                          </a:solidFill>
                          <a:latin typeface="Calibri"/>
                          <a:sym typeface="Arial"/>
                        </a:defRPr>
                      </a:lvl1pPr>
                      <a:lvl2pPr marR="0" algn="l" rtl="0">
                        <a:lnSpc>
                          <a:spcPct val="100000"/>
                        </a:lnSpc>
                        <a:spcBef>
                          <a:spcPts val="0"/>
                        </a:spcBef>
                        <a:spcAft>
                          <a:spcPts val="0"/>
                        </a:spcAft>
                        <a:buNone/>
                        <a:defRPr sz="1400" b="0" i="0" u="none" strike="noStrike" cap="none">
                          <a:solidFill>
                            <a:schemeClr val="tx1"/>
                          </a:solidFill>
                          <a:latin typeface="Calibri"/>
                          <a:sym typeface="Arial"/>
                        </a:defRPr>
                      </a:lvl2pPr>
                      <a:lvl3pPr marR="0" algn="l" rtl="0">
                        <a:lnSpc>
                          <a:spcPct val="100000"/>
                        </a:lnSpc>
                        <a:spcBef>
                          <a:spcPts val="0"/>
                        </a:spcBef>
                        <a:spcAft>
                          <a:spcPts val="0"/>
                        </a:spcAft>
                        <a:buNone/>
                        <a:defRPr sz="1400" b="0" i="0" u="none" strike="noStrike" cap="none">
                          <a:solidFill>
                            <a:schemeClr val="tx1"/>
                          </a:solidFill>
                          <a:latin typeface="Calibri"/>
                          <a:sym typeface="Arial"/>
                        </a:defRPr>
                      </a:lvl3pPr>
                      <a:lvl4pPr marR="0" algn="l" rtl="0">
                        <a:lnSpc>
                          <a:spcPct val="100000"/>
                        </a:lnSpc>
                        <a:spcBef>
                          <a:spcPts val="0"/>
                        </a:spcBef>
                        <a:spcAft>
                          <a:spcPts val="0"/>
                        </a:spcAft>
                        <a:buNone/>
                        <a:defRPr sz="1400" b="0" i="0" u="none" strike="noStrike" cap="none">
                          <a:solidFill>
                            <a:schemeClr val="tx1"/>
                          </a:solidFill>
                          <a:latin typeface="Calibri"/>
                          <a:sym typeface="Arial"/>
                        </a:defRPr>
                      </a:lvl4pPr>
                      <a:lvl5pPr marR="0" algn="l" rtl="0">
                        <a:lnSpc>
                          <a:spcPct val="100000"/>
                        </a:lnSpc>
                        <a:spcBef>
                          <a:spcPts val="0"/>
                        </a:spcBef>
                        <a:spcAft>
                          <a:spcPts val="0"/>
                        </a:spcAft>
                        <a:buNone/>
                        <a:defRPr sz="1400" b="0" i="0" u="none" strike="noStrike" cap="none">
                          <a:solidFill>
                            <a:schemeClr val="tx1"/>
                          </a:solidFill>
                          <a:latin typeface="Calibri"/>
                          <a:sym typeface="Arial"/>
                        </a:defRPr>
                      </a:lvl5pPr>
                      <a:lvl6pPr marR="0" algn="l" rtl="0">
                        <a:lnSpc>
                          <a:spcPct val="100000"/>
                        </a:lnSpc>
                        <a:spcBef>
                          <a:spcPts val="0"/>
                        </a:spcBef>
                        <a:spcAft>
                          <a:spcPts val="0"/>
                        </a:spcAft>
                        <a:buNone/>
                        <a:defRPr sz="1400" b="0" i="0" u="none" strike="noStrike" cap="none">
                          <a:solidFill>
                            <a:schemeClr val="tx1"/>
                          </a:solidFill>
                          <a:latin typeface="Calibri"/>
                          <a:sym typeface="Arial"/>
                        </a:defRPr>
                      </a:lvl6pPr>
                      <a:lvl7pPr marR="0" algn="l" rtl="0">
                        <a:lnSpc>
                          <a:spcPct val="100000"/>
                        </a:lnSpc>
                        <a:spcBef>
                          <a:spcPts val="0"/>
                        </a:spcBef>
                        <a:spcAft>
                          <a:spcPts val="0"/>
                        </a:spcAft>
                        <a:buNone/>
                        <a:defRPr sz="1400" b="0" i="0" u="none" strike="noStrike" cap="none">
                          <a:solidFill>
                            <a:schemeClr val="tx1"/>
                          </a:solidFill>
                          <a:latin typeface="Calibri"/>
                          <a:sym typeface="Arial"/>
                        </a:defRPr>
                      </a:lvl7pPr>
                      <a:lvl8pPr marR="0" algn="l" rtl="0">
                        <a:lnSpc>
                          <a:spcPct val="100000"/>
                        </a:lnSpc>
                        <a:spcBef>
                          <a:spcPts val="0"/>
                        </a:spcBef>
                        <a:spcAft>
                          <a:spcPts val="0"/>
                        </a:spcAft>
                        <a:buNone/>
                        <a:defRPr sz="1400" b="0" i="0" u="none" strike="noStrike" cap="none">
                          <a:solidFill>
                            <a:schemeClr val="tx1"/>
                          </a:solidFill>
                          <a:latin typeface="Calibri"/>
                          <a:sym typeface="Arial"/>
                        </a:defRPr>
                      </a:lvl8pPr>
                      <a:lvl9pPr marR="0" algn="l" rtl="0">
                        <a:lnSpc>
                          <a:spcPct val="100000"/>
                        </a:lnSpc>
                        <a:spcBef>
                          <a:spcPts val="0"/>
                        </a:spcBef>
                        <a:spcAft>
                          <a:spcPts val="0"/>
                        </a:spcAft>
                        <a:buNone/>
                        <a:defRPr sz="1400" b="0" i="0" u="none" strike="noStrike" cap="none">
                          <a:solidFill>
                            <a:schemeClr val="tx1"/>
                          </a:solidFill>
                          <a:latin typeface="Calibri"/>
                          <a:sym typeface="Arial"/>
                        </a:defRPr>
                      </a:lvl9pPr>
                    </a:lstStyle>
                    <a:p>
                      <a:pPr marL="0" lvl="0" indent="0" defTabSz="1018809">
                        <a:buFont typeface="+mj-lt"/>
                        <a:buNone/>
                        <a:defRPr/>
                      </a:pPr>
                      <a:r>
                        <a:rPr lang="es-419" sz="1000" noProof="0" dirty="0" smtClean="0">
                          <a:solidFill>
                            <a:prstClr val="black"/>
                          </a:solidFill>
                          <a:latin typeface="Calibri" panose="020F0502020204030204" pitchFamily="34" charset="0"/>
                          <a:ea typeface="Calibri"/>
                          <a:cs typeface="Times New Roman"/>
                        </a:rPr>
                        <a:t>¿Fluyen lógicamente tus ideas desde la introducción hasta la conclusión?  ¿Utilizas transiciones efectivas? </a:t>
                      </a:r>
                      <a:endParaRPr lang="es-419" sz="1000" noProof="0" dirty="0">
                        <a:solidFill>
                          <a:prstClr val="black"/>
                        </a:solidFill>
                        <a:latin typeface="Calibri" panose="020F0502020204030204" pitchFamily="34" charset="0"/>
                        <a:ea typeface="Calibri"/>
                        <a:cs typeface="Times New Roman"/>
                      </a:endParaRPr>
                    </a:p>
                  </a:txBody>
                  <a:tcPr marL="97155" marR="97155" marT="47897" marB="47897" anchor="ctr">
                    <a:lnL w="12700" cmpd="sng">
                      <a:solidFill>
                        <a:sysClr val="windowText" lastClr="000000"/>
                      </a:solidFill>
                    </a:lnL>
                    <a:lnR w="12700" cmpd="sng">
                      <a:solidFill>
                        <a:sysClr val="windowText" lastClr="000000"/>
                      </a:solidFill>
                    </a:lnR>
                    <a:lnT w="12700" cap="flat" cmpd="sng" algn="ctr">
                      <a:solidFill>
                        <a:sysClr val="window" lastClr="FFFFFF">
                          <a:lumMod val="50000"/>
                        </a:sysClr>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rgbClr val="EEECE1"/>
                    </a:solidFill>
                  </a:tcPr>
                </a:tc>
              </a:tr>
              <a:tr h="357793">
                <a:tc>
                  <a:txBody>
                    <a:bodyPr/>
                    <a:lstStyle>
                      <a:lvl1pPr marR="0" algn="l" rtl="0">
                        <a:lnSpc>
                          <a:spcPct val="100000"/>
                        </a:lnSpc>
                        <a:spcBef>
                          <a:spcPts val="0"/>
                        </a:spcBef>
                        <a:spcAft>
                          <a:spcPts val="0"/>
                        </a:spcAft>
                        <a:buNone/>
                        <a:defRPr sz="1400" b="0" i="0" u="none" strike="noStrike" cap="none">
                          <a:solidFill>
                            <a:schemeClr val="tx1"/>
                          </a:solidFill>
                          <a:latin typeface="Calibri"/>
                          <a:sym typeface="Arial"/>
                        </a:defRPr>
                      </a:lvl1pPr>
                      <a:lvl2pPr marR="0" algn="l" rtl="0">
                        <a:lnSpc>
                          <a:spcPct val="100000"/>
                        </a:lnSpc>
                        <a:spcBef>
                          <a:spcPts val="0"/>
                        </a:spcBef>
                        <a:spcAft>
                          <a:spcPts val="0"/>
                        </a:spcAft>
                        <a:buNone/>
                        <a:defRPr sz="1400" b="0" i="0" u="none" strike="noStrike" cap="none">
                          <a:solidFill>
                            <a:schemeClr val="tx1"/>
                          </a:solidFill>
                          <a:latin typeface="Calibri"/>
                          <a:sym typeface="Arial"/>
                        </a:defRPr>
                      </a:lvl2pPr>
                      <a:lvl3pPr marR="0" algn="l" rtl="0">
                        <a:lnSpc>
                          <a:spcPct val="100000"/>
                        </a:lnSpc>
                        <a:spcBef>
                          <a:spcPts val="0"/>
                        </a:spcBef>
                        <a:spcAft>
                          <a:spcPts val="0"/>
                        </a:spcAft>
                        <a:buNone/>
                        <a:defRPr sz="1400" b="0" i="0" u="none" strike="noStrike" cap="none">
                          <a:solidFill>
                            <a:schemeClr val="tx1"/>
                          </a:solidFill>
                          <a:latin typeface="Calibri"/>
                          <a:sym typeface="Arial"/>
                        </a:defRPr>
                      </a:lvl3pPr>
                      <a:lvl4pPr marR="0" algn="l" rtl="0">
                        <a:lnSpc>
                          <a:spcPct val="100000"/>
                        </a:lnSpc>
                        <a:spcBef>
                          <a:spcPts val="0"/>
                        </a:spcBef>
                        <a:spcAft>
                          <a:spcPts val="0"/>
                        </a:spcAft>
                        <a:buNone/>
                        <a:defRPr sz="1400" b="0" i="0" u="none" strike="noStrike" cap="none">
                          <a:solidFill>
                            <a:schemeClr val="tx1"/>
                          </a:solidFill>
                          <a:latin typeface="Calibri"/>
                          <a:sym typeface="Arial"/>
                        </a:defRPr>
                      </a:lvl4pPr>
                      <a:lvl5pPr marR="0" algn="l" rtl="0">
                        <a:lnSpc>
                          <a:spcPct val="100000"/>
                        </a:lnSpc>
                        <a:spcBef>
                          <a:spcPts val="0"/>
                        </a:spcBef>
                        <a:spcAft>
                          <a:spcPts val="0"/>
                        </a:spcAft>
                        <a:buNone/>
                        <a:defRPr sz="1400" b="0" i="0" u="none" strike="noStrike" cap="none">
                          <a:solidFill>
                            <a:schemeClr val="tx1"/>
                          </a:solidFill>
                          <a:latin typeface="Calibri"/>
                          <a:sym typeface="Arial"/>
                        </a:defRPr>
                      </a:lvl5pPr>
                      <a:lvl6pPr marR="0" algn="l" rtl="0">
                        <a:lnSpc>
                          <a:spcPct val="100000"/>
                        </a:lnSpc>
                        <a:spcBef>
                          <a:spcPts val="0"/>
                        </a:spcBef>
                        <a:spcAft>
                          <a:spcPts val="0"/>
                        </a:spcAft>
                        <a:buNone/>
                        <a:defRPr sz="1400" b="0" i="0" u="none" strike="noStrike" cap="none">
                          <a:solidFill>
                            <a:schemeClr val="tx1"/>
                          </a:solidFill>
                          <a:latin typeface="Calibri"/>
                          <a:sym typeface="Arial"/>
                        </a:defRPr>
                      </a:lvl6pPr>
                      <a:lvl7pPr marR="0" algn="l" rtl="0">
                        <a:lnSpc>
                          <a:spcPct val="100000"/>
                        </a:lnSpc>
                        <a:spcBef>
                          <a:spcPts val="0"/>
                        </a:spcBef>
                        <a:spcAft>
                          <a:spcPts val="0"/>
                        </a:spcAft>
                        <a:buNone/>
                        <a:defRPr sz="1400" b="0" i="0" u="none" strike="noStrike" cap="none">
                          <a:solidFill>
                            <a:schemeClr val="tx1"/>
                          </a:solidFill>
                          <a:latin typeface="Calibri"/>
                          <a:sym typeface="Arial"/>
                        </a:defRPr>
                      </a:lvl7pPr>
                      <a:lvl8pPr marR="0" algn="l" rtl="0">
                        <a:lnSpc>
                          <a:spcPct val="100000"/>
                        </a:lnSpc>
                        <a:spcBef>
                          <a:spcPts val="0"/>
                        </a:spcBef>
                        <a:spcAft>
                          <a:spcPts val="0"/>
                        </a:spcAft>
                        <a:buNone/>
                        <a:defRPr sz="1400" b="0" i="0" u="none" strike="noStrike" cap="none">
                          <a:solidFill>
                            <a:schemeClr val="tx1"/>
                          </a:solidFill>
                          <a:latin typeface="Calibri"/>
                          <a:sym typeface="Arial"/>
                        </a:defRPr>
                      </a:lvl8pPr>
                      <a:lvl9pPr marR="0" algn="l" rtl="0">
                        <a:lnSpc>
                          <a:spcPct val="100000"/>
                        </a:lnSpc>
                        <a:spcBef>
                          <a:spcPts val="0"/>
                        </a:spcBef>
                        <a:spcAft>
                          <a:spcPts val="0"/>
                        </a:spcAft>
                        <a:buNone/>
                        <a:defRPr sz="1400" b="0" i="0" u="none" strike="noStrike" cap="none">
                          <a:solidFill>
                            <a:schemeClr val="tx1"/>
                          </a:solidFill>
                          <a:latin typeface="Calibri"/>
                          <a:sym typeface="Arial"/>
                        </a:defRPr>
                      </a:lvl9pPr>
                    </a:lstStyle>
                    <a:p>
                      <a:pPr algn="r"/>
                      <a:r>
                        <a:rPr lang="es-EC" sz="1000" b="1" i="1" noProof="0" dirty="0" smtClean="0">
                          <a:solidFill>
                            <a:schemeClr val="tx1"/>
                          </a:solidFill>
                        </a:rPr>
                        <a:t>Elaboración:</a:t>
                      </a:r>
                    </a:p>
                    <a:p>
                      <a:pPr algn="r"/>
                      <a:r>
                        <a:rPr lang="es-EC" sz="1000" b="1" i="1" noProof="0" dirty="0" smtClean="0">
                          <a:solidFill>
                            <a:schemeClr val="tx1"/>
                          </a:solidFill>
                        </a:rPr>
                        <a:t>de</a:t>
                      </a:r>
                      <a:r>
                        <a:rPr lang="es-EC" sz="1000" b="1" i="1" baseline="0" noProof="0" dirty="0" smtClean="0">
                          <a:solidFill>
                            <a:schemeClr val="tx1"/>
                          </a:solidFill>
                        </a:rPr>
                        <a:t> la</a:t>
                      </a:r>
                      <a:r>
                        <a:rPr lang="es-EC" sz="1000" b="1" i="1" noProof="0" dirty="0" smtClean="0">
                          <a:solidFill>
                            <a:schemeClr val="tx1"/>
                          </a:solidFill>
                        </a:rPr>
                        <a:t> evidencia</a:t>
                      </a:r>
                    </a:p>
                  </a:txBody>
                  <a:tcPr marL="97155" marR="97155" marT="47897" marB="47897" anchor="ctr">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R="0" algn="l" rtl="0">
                        <a:lnSpc>
                          <a:spcPct val="100000"/>
                        </a:lnSpc>
                        <a:spcBef>
                          <a:spcPts val="0"/>
                        </a:spcBef>
                        <a:spcAft>
                          <a:spcPts val="0"/>
                        </a:spcAft>
                        <a:buNone/>
                        <a:defRPr sz="1400" b="0" i="0" u="none" strike="noStrike" cap="none">
                          <a:solidFill>
                            <a:schemeClr val="tx1"/>
                          </a:solidFill>
                          <a:latin typeface="Calibri"/>
                          <a:sym typeface="Arial"/>
                        </a:defRPr>
                      </a:lvl1pPr>
                      <a:lvl2pPr marR="0" algn="l" rtl="0">
                        <a:lnSpc>
                          <a:spcPct val="100000"/>
                        </a:lnSpc>
                        <a:spcBef>
                          <a:spcPts val="0"/>
                        </a:spcBef>
                        <a:spcAft>
                          <a:spcPts val="0"/>
                        </a:spcAft>
                        <a:buNone/>
                        <a:defRPr sz="1400" b="0" i="0" u="none" strike="noStrike" cap="none">
                          <a:solidFill>
                            <a:schemeClr val="tx1"/>
                          </a:solidFill>
                          <a:latin typeface="Calibri"/>
                          <a:sym typeface="Arial"/>
                        </a:defRPr>
                      </a:lvl2pPr>
                      <a:lvl3pPr marR="0" algn="l" rtl="0">
                        <a:lnSpc>
                          <a:spcPct val="100000"/>
                        </a:lnSpc>
                        <a:spcBef>
                          <a:spcPts val="0"/>
                        </a:spcBef>
                        <a:spcAft>
                          <a:spcPts val="0"/>
                        </a:spcAft>
                        <a:buNone/>
                        <a:defRPr sz="1400" b="0" i="0" u="none" strike="noStrike" cap="none">
                          <a:solidFill>
                            <a:schemeClr val="tx1"/>
                          </a:solidFill>
                          <a:latin typeface="Calibri"/>
                          <a:sym typeface="Arial"/>
                        </a:defRPr>
                      </a:lvl3pPr>
                      <a:lvl4pPr marR="0" algn="l" rtl="0">
                        <a:lnSpc>
                          <a:spcPct val="100000"/>
                        </a:lnSpc>
                        <a:spcBef>
                          <a:spcPts val="0"/>
                        </a:spcBef>
                        <a:spcAft>
                          <a:spcPts val="0"/>
                        </a:spcAft>
                        <a:buNone/>
                        <a:defRPr sz="1400" b="0" i="0" u="none" strike="noStrike" cap="none">
                          <a:solidFill>
                            <a:schemeClr val="tx1"/>
                          </a:solidFill>
                          <a:latin typeface="Calibri"/>
                          <a:sym typeface="Arial"/>
                        </a:defRPr>
                      </a:lvl4pPr>
                      <a:lvl5pPr marR="0" algn="l" rtl="0">
                        <a:lnSpc>
                          <a:spcPct val="100000"/>
                        </a:lnSpc>
                        <a:spcBef>
                          <a:spcPts val="0"/>
                        </a:spcBef>
                        <a:spcAft>
                          <a:spcPts val="0"/>
                        </a:spcAft>
                        <a:buNone/>
                        <a:defRPr sz="1400" b="0" i="0" u="none" strike="noStrike" cap="none">
                          <a:solidFill>
                            <a:schemeClr val="tx1"/>
                          </a:solidFill>
                          <a:latin typeface="Calibri"/>
                          <a:sym typeface="Arial"/>
                        </a:defRPr>
                      </a:lvl5pPr>
                      <a:lvl6pPr marR="0" algn="l" rtl="0">
                        <a:lnSpc>
                          <a:spcPct val="100000"/>
                        </a:lnSpc>
                        <a:spcBef>
                          <a:spcPts val="0"/>
                        </a:spcBef>
                        <a:spcAft>
                          <a:spcPts val="0"/>
                        </a:spcAft>
                        <a:buNone/>
                        <a:defRPr sz="1400" b="0" i="0" u="none" strike="noStrike" cap="none">
                          <a:solidFill>
                            <a:schemeClr val="tx1"/>
                          </a:solidFill>
                          <a:latin typeface="Calibri"/>
                          <a:sym typeface="Arial"/>
                        </a:defRPr>
                      </a:lvl6pPr>
                      <a:lvl7pPr marR="0" algn="l" rtl="0">
                        <a:lnSpc>
                          <a:spcPct val="100000"/>
                        </a:lnSpc>
                        <a:spcBef>
                          <a:spcPts val="0"/>
                        </a:spcBef>
                        <a:spcAft>
                          <a:spcPts val="0"/>
                        </a:spcAft>
                        <a:buNone/>
                        <a:defRPr sz="1400" b="0" i="0" u="none" strike="noStrike" cap="none">
                          <a:solidFill>
                            <a:schemeClr val="tx1"/>
                          </a:solidFill>
                          <a:latin typeface="Calibri"/>
                          <a:sym typeface="Arial"/>
                        </a:defRPr>
                      </a:lvl7pPr>
                      <a:lvl8pPr marR="0" algn="l" rtl="0">
                        <a:lnSpc>
                          <a:spcPct val="100000"/>
                        </a:lnSpc>
                        <a:spcBef>
                          <a:spcPts val="0"/>
                        </a:spcBef>
                        <a:spcAft>
                          <a:spcPts val="0"/>
                        </a:spcAft>
                        <a:buNone/>
                        <a:defRPr sz="1400" b="0" i="0" u="none" strike="noStrike" cap="none">
                          <a:solidFill>
                            <a:schemeClr val="tx1"/>
                          </a:solidFill>
                          <a:latin typeface="Calibri"/>
                          <a:sym typeface="Arial"/>
                        </a:defRPr>
                      </a:lvl8pPr>
                      <a:lvl9pPr marR="0" algn="l" rtl="0">
                        <a:lnSpc>
                          <a:spcPct val="100000"/>
                        </a:lnSpc>
                        <a:spcBef>
                          <a:spcPts val="0"/>
                        </a:spcBef>
                        <a:spcAft>
                          <a:spcPts val="0"/>
                        </a:spcAft>
                        <a:buNone/>
                        <a:defRPr sz="1400" b="0" i="0" u="none" strike="noStrike" cap="none">
                          <a:solidFill>
                            <a:schemeClr val="tx1"/>
                          </a:solidFill>
                          <a:latin typeface="Calibri"/>
                          <a:sym typeface="Arial"/>
                        </a:defRPr>
                      </a:lvl9pPr>
                    </a:lstStyle>
                    <a:p>
                      <a:pPr marL="0" lvl="0" indent="0" defTabSz="1018809">
                        <a:buFont typeface="+mj-lt"/>
                        <a:buNone/>
                        <a:defRPr/>
                      </a:pPr>
                      <a:r>
                        <a:rPr lang="es-419" sz="1000" noProof="0" dirty="0" smtClean="0">
                          <a:solidFill>
                            <a:prstClr val="black"/>
                          </a:solidFill>
                          <a:latin typeface="Calibri" panose="020F0502020204030204" pitchFamily="34" charset="0"/>
                          <a:ea typeface="Calibri"/>
                          <a:cs typeface="Times New Roman"/>
                        </a:rPr>
                        <a:t>¿Proporcionas evidencia tomadas de</a:t>
                      </a:r>
                      <a:r>
                        <a:rPr lang="es-419" sz="1000" baseline="0" noProof="0" dirty="0" smtClean="0">
                          <a:solidFill>
                            <a:prstClr val="black"/>
                          </a:solidFill>
                          <a:latin typeface="Calibri" panose="020F0502020204030204" pitchFamily="34" charset="0"/>
                          <a:ea typeface="Calibri"/>
                          <a:cs typeface="Times New Roman"/>
                        </a:rPr>
                        <a:t> las fuentes para tus opiniones y elaboras con información específica?  </a:t>
                      </a:r>
                      <a:endParaRPr lang="es-419" sz="1000" noProof="0" dirty="0">
                        <a:solidFill>
                          <a:prstClr val="black"/>
                        </a:solidFill>
                        <a:latin typeface="Calibri" panose="020F0502020204030204" pitchFamily="34" charset="0"/>
                        <a:ea typeface="Calibri"/>
                        <a:cs typeface="Times New Roman"/>
                      </a:endParaRPr>
                    </a:p>
                  </a:txBody>
                  <a:tcPr marL="97155" marR="97155" marT="47897" marB="47897" anchor="ctr">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r>
              <a:tr h="493910">
                <a:tc>
                  <a:txBody>
                    <a:bodyPr/>
                    <a:lstStyle>
                      <a:lvl1pPr marR="0" algn="l" rtl="0">
                        <a:lnSpc>
                          <a:spcPct val="100000"/>
                        </a:lnSpc>
                        <a:spcBef>
                          <a:spcPts val="0"/>
                        </a:spcBef>
                        <a:spcAft>
                          <a:spcPts val="0"/>
                        </a:spcAft>
                        <a:buNone/>
                        <a:defRPr sz="1400" b="0" i="0" u="none" strike="noStrike" cap="none">
                          <a:solidFill>
                            <a:schemeClr val="tx1"/>
                          </a:solidFill>
                          <a:latin typeface="Calibri"/>
                          <a:sym typeface="Arial"/>
                        </a:defRPr>
                      </a:lvl1pPr>
                      <a:lvl2pPr marR="0" algn="l" rtl="0">
                        <a:lnSpc>
                          <a:spcPct val="100000"/>
                        </a:lnSpc>
                        <a:spcBef>
                          <a:spcPts val="0"/>
                        </a:spcBef>
                        <a:spcAft>
                          <a:spcPts val="0"/>
                        </a:spcAft>
                        <a:buNone/>
                        <a:defRPr sz="1400" b="0" i="0" u="none" strike="noStrike" cap="none">
                          <a:solidFill>
                            <a:schemeClr val="tx1"/>
                          </a:solidFill>
                          <a:latin typeface="Calibri"/>
                          <a:sym typeface="Arial"/>
                        </a:defRPr>
                      </a:lvl2pPr>
                      <a:lvl3pPr marR="0" algn="l" rtl="0">
                        <a:lnSpc>
                          <a:spcPct val="100000"/>
                        </a:lnSpc>
                        <a:spcBef>
                          <a:spcPts val="0"/>
                        </a:spcBef>
                        <a:spcAft>
                          <a:spcPts val="0"/>
                        </a:spcAft>
                        <a:buNone/>
                        <a:defRPr sz="1400" b="0" i="0" u="none" strike="noStrike" cap="none">
                          <a:solidFill>
                            <a:schemeClr val="tx1"/>
                          </a:solidFill>
                          <a:latin typeface="Calibri"/>
                          <a:sym typeface="Arial"/>
                        </a:defRPr>
                      </a:lvl3pPr>
                      <a:lvl4pPr marR="0" algn="l" rtl="0">
                        <a:lnSpc>
                          <a:spcPct val="100000"/>
                        </a:lnSpc>
                        <a:spcBef>
                          <a:spcPts val="0"/>
                        </a:spcBef>
                        <a:spcAft>
                          <a:spcPts val="0"/>
                        </a:spcAft>
                        <a:buNone/>
                        <a:defRPr sz="1400" b="0" i="0" u="none" strike="noStrike" cap="none">
                          <a:solidFill>
                            <a:schemeClr val="tx1"/>
                          </a:solidFill>
                          <a:latin typeface="Calibri"/>
                          <a:sym typeface="Arial"/>
                        </a:defRPr>
                      </a:lvl4pPr>
                      <a:lvl5pPr marR="0" algn="l" rtl="0">
                        <a:lnSpc>
                          <a:spcPct val="100000"/>
                        </a:lnSpc>
                        <a:spcBef>
                          <a:spcPts val="0"/>
                        </a:spcBef>
                        <a:spcAft>
                          <a:spcPts val="0"/>
                        </a:spcAft>
                        <a:buNone/>
                        <a:defRPr sz="1400" b="0" i="0" u="none" strike="noStrike" cap="none">
                          <a:solidFill>
                            <a:schemeClr val="tx1"/>
                          </a:solidFill>
                          <a:latin typeface="Calibri"/>
                          <a:sym typeface="Arial"/>
                        </a:defRPr>
                      </a:lvl5pPr>
                      <a:lvl6pPr marR="0" algn="l" rtl="0">
                        <a:lnSpc>
                          <a:spcPct val="100000"/>
                        </a:lnSpc>
                        <a:spcBef>
                          <a:spcPts val="0"/>
                        </a:spcBef>
                        <a:spcAft>
                          <a:spcPts val="0"/>
                        </a:spcAft>
                        <a:buNone/>
                        <a:defRPr sz="1400" b="0" i="0" u="none" strike="noStrike" cap="none">
                          <a:solidFill>
                            <a:schemeClr val="tx1"/>
                          </a:solidFill>
                          <a:latin typeface="Calibri"/>
                          <a:sym typeface="Arial"/>
                        </a:defRPr>
                      </a:lvl6pPr>
                      <a:lvl7pPr marR="0" algn="l" rtl="0">
                        <a:lnSpc>
                          <a:spcPct val="100000"/>
                        </a:lnSpc>
                        <a:spcBef>
                          <a:spcPts val="0"/>
                        </a:spcBef>
                        <a:spcAft>
                          <a:spcPts val="0"/>
                        </a:spcAft>
                        <a:buNone/>
                        <a:defRPr sz="1400" b="0" i="0" u="none" strike="noStrike" cap="none">
                          <a:solidFill>
                            <a:schemeClr val="tx1"/>
                          </a:solidFill>
                          <a:latin typeface="Calibri"/>
                          <a:sym typeface="Arial"/>
                        </a:defRPr>
                      </a:lvl7pPr>
                      <a:lvl8pPr marR="0" algn="l" rtl="0">
                        <a:lnSpc>
                          <a:spcPct val="100000"/>
                        </a:lnSpc>
                        <a:spcBef>
                          <a:spcPts val="0"/>
                        </a:spcBef>
                        <a:spcAft>
                          <a:spcPts val="0"/>
                        </a:spcAft>
                        <a:buNone/>
                        <a:defRPr sz="1400" b="0" i="0" u="none" strike="noStrike" cap="none">
                          <a:solidFill>
                            <a:schemeClr val="tx1"/>
                          </a:solidFill>
                          <a:latin typeface="Calibri"/>
                          <a:sym typeface="Arial"/>
                        </a:defRPr>
                      </a:lvl8pPr>
                      <a:lvl9pPr marR="0" algn="l" rtl="0">
                        <a:lnSpc>
                          <a:spcPct val="100000"/>
                        </a:lnSpc>
                        <a:spcBef>
                          <a:spcPts val="0"/>
                        </a:spcBef>
                        <a:spcAft>
                          <a:spcPts val="0"/>
                        </a:spcAft>
                        <a:buNone/>
                        <a:defRPr sz="1400" b="0" i="0" u="none" strike="noStrike" cap="none">
                          <a:solidFill>
                            <a:schemeClr val="tx1"/>
                          </a:solidFill>
                          <a:latin typeface="Calibri"/>
                          <a:sym typeface="Arial"/>
                        </a:defRPr>
                      </a:lvl9pPr>
                    </a:lstStyle>
                    <a:p>
                      <a:pPr algn="r"/>
                      <a:r>
                        <a:rPr lang="es-EC" sz="1000" b="1" i="1" noProof="0" dirty="0" smtClean="0">
                          <a:solidFill>
                            <a:schemeClr val="tx1"/>
                          </a:solidFill>
                        </a:rPr>
                        <a:t>Elaboración:</a:t>
                      </a:r>
                    </a:p>
                    <a:p>
                      <a:pPr algn="r"/>
                      <a:r>
                        <a:rPr lang="es-EC" sz="1000" b="1" i="1" noProof="0" dirty="0" smtClean="0">
                          <a:solidFill>
                            <a:schemeClr val="tx1"/>
                          </a:solidFill>
                        </a:rPr>
                        <a:t>del lenguaje</a:t>
                      </a:r>
                      <a:r>
                        <a:rPr lang="es-EC" sz="1000" b="1" i="1" baseline="0" noProof="0" dirty="0" smtClean="0">
                          <a:solidFill>
                            <a:schemeClr val="tx1"/>
                          </a:solidFill>
                        </a:rPr>
                        <a:t> y</a:t>
                      </a:r>
                      <a:r>
                        <a:rPr lang="es-EC" sz="1000" b="1" i="1" noProof="0" dirty="0" smtClean="0">
                          <a:solidFill>
                            <a:schemeClr val="tx1"/>
                          </a:solidFill>
                        </a:rPr>
                        <a:t> vocabulario</a:t>
                      </a:r>
                      <a:endParaRPr lang="es-EC" sz="1000" b="1" i="1" noProof="0" dirty="0">
                        <a:solidFill>
                          <a:schemeClr val="tx1"/>
                        </a:solidFill>
                      </a:endParaRPr>
                    </a:p>
                  </a:txBody>
                  <a:tcPr marL="97155" marR="97155" marT="47897" marB="47897" anchor="ctr">
                    <a:lnL w="12700" cmpd="sng">
                      <a:solidFill>
                        <a:sysClr val="windowText" lastClr="000000"/>
                      </a:solidFill>
                    </a:lnL>
                    <a:lnR w="12700" cmpd="sng">
                      <a:solidFill>
                        <a:sysClr val="windowText" lastClr="000000"/>
                      </a:solidFill>
                    </a:lnR>
                    <a:lnT w="12700" cap="flat" cmpd="sng" algn="ctr">
                      <a:no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ysClr val="window" lastClr="FFFFFF">
                        <a:lumMod val="95000"/>
                      </a:sysClr>
                    </a:solidFill>
                  </a:tcPr>
                </a:tc>
                <a:tc>
                  <a:txBody>
                    <a:bodyPr/>
                    <a:lstStyle>
                      <a:lvl1pPr marR="0" algn="l" rtl="0">
                        <a:lnSpc>
                          <a:spcPct val="100000"/>
                        </a:lnSpc>
                        <a:spcBef>
                          <a:spcPts val="0"/>
                        </a:spcBef>
                        <a:spcAft>
                          <a:spcPts val="0"/>
                        </a:spcAft>
                        <a:buNone/>
                        <a:defRPr sz="1400" b="0" i="0" u="none" strike="noStrike" cap="none">
                          <a:solidFill>
                            <a:schemeClr val="tx1"/>
                          </a:solidFill>
                          <a:latin typeface="Calibri"/>
                          <a:sym typeface="Arial"/>
                        </a:defRPr>
                      </a:lvl1pPr>
                      <a:lvl2pPr marR="0" algn="l" rtl="0">
                        <a:lnSpc>
                          <a:spcPct val="100000"/>
                        </a:lnSpc>
                        <a:spcBef>
                          <a:spcPts val="0"/>
                        </a:spcBef>
                        <a:spcAft>
                          <a:spcPts val="0"/>
                        </a:spcAft>
                        <a:buNone/>
                        <a:defRPr sz="1400" b="0" i="0" u="none" strike="noStrike" cap="none">
                          <a:solidFill>
                            <a:schemeClr val="tx1"/>
                          </a:solidFill>
                          <a:latin typeface="Calibri"/>
                          <a:sym typeface="Arial"/>
                        </a:defRPr>
                      </a:lvl2pPr>
                      <a:lvl3pPr marR="0" algn="l" rtl="0">
                        <a:lnSpc>
                          <a:spcPct val="100000"/>
                        </a:lnSpc>
                        <a:spcBef>
                          <a:spcPts val="0"/>
                        </a:spcBef>
                        <a:spcAft>
                          <a:spcPts val="0"/>
                        </a:spcAft>
                        <a:buNone/>
                        <a:defRPr sz="1400" b="0" i="0" u="none" strike="noStrike" cap="none">
                          <a:solidFill>
                            <a:schemeClr val="tx1"/>
                          </a:solidFill>
                          <a:latin typeface="Calibri"/>
                          <a:sym typeface="Arial"/>
                        </a:defRPr>
                      </a:lvl3pPr>
                      <a:lvl4pPr marR="0" algn="l" rtl="0">
                        <a:lnSpc>
                          <a:spcPct val="100000"/>
                        </a:lnSpc>
                        <a:spcBef>
                          <a:spcPts val="0"/>
                        </a:spcBef>
                        <a:spcAft>
                          <a:spcPts val="0"/>
                        </a:spcAft>
                        <a:buNone/>
                        <a:defRPr sz="1400" b="0" i="0" u="none" strike="noStrike" cap="none">
                          <a:solidFill>
                            <a:schemeClr val="tx1"/>
                          </a:solidFill>
                          <a:latin typeface="Calibri"/>
                          <a:sym typeface="Arial"/>
                        </a:defRPr>
                      </a:lvl4pPr>
                      <a:lvl5pPr marR="0" algn="l" rtl="0">
                        <a:lnSpc>
                          <a:spcPct val="100000"/>
                        </a:lnSpc>
                        <a:spcBef>
                          <a:spcPts val="0"/>
                        </a:spcBef>
                        <a:spcAft>
                          <a:spcPts val="0"/>
                        </a:spcAft>
                        <a:buNone/>
                        <a:defRPr sz="1400" b="0" i="0" u="none" strike="noStrike" cap="none">
                          <a:solidFill>
                            <a:schemeClr val="tx1"/>
                          </a:solidFill>
                          <a:latin typeface="Calibri"/>
                          <a:sym typeface="Arial"/>
                        </a:defRPr>
                      </a:lvl5pPr>
                      <a:lvl6pPr marR="0" algn="l" rtl="0">
                        <a:lnSpc>
                          <a:spcPct val="100000"/>
                        </a:lnSpc>
                        <a:spcBef>
                          <a:spcPts val="0"/>
                        </a:spcBef>
                        <a:spcAft>
                          <a:spcPts val="0"/>
                        </a:spcAft>
                        <a:buNone/>
                        <a:defRPr sz="1400" b="0" i="0" u="none" strike="noStrike" cap="none">
                          <a:solidFill>
                            <a:schemeClr val="tx1"/>
                          </a:solidFill>
                          <a:latin typeface="Calibri"/>
                          <a:sym typeface="Arial"/>
                        </a:defRPr>
                      </a:lvl6pPr>
                      <a:lvl7pPr marR="0" algn="l" rtl="0">
                        <a:lnSpc>
                          <a:spcPct val="100000"/>
                        </a:lnSpc>
                        <a:spcBef>
                          <a:spcPts val="0"/>
                        </a:spcBef>
                        <a:spcAft>
                          <a:spcPts val="0"/>
                        </a:spcAft>
                        <a:buNone/>
                        <a:defRPr sz="1400" b="0" i="0" u="none" strike="noStrike" cap="none">
                          <a:solidFill>
                            <a:schemeClr val="tx1"/>
                          </a:solidFill>
                          <a:latin typeface="Calibri"/>
                          <a:sym typeface="Arial"/>
                        </a:defRPr>
                      </a:lvl7pPr>
                      <a:lvl8pPr marR="0" algn="l" rtl="0">
                        <a:lnSpc>
                          <a:spcPct val="100000"/>
                        </a:lnSpc>
                        <a:spcBef>
                          <a:spcPts val="0"/>
                        </a:spcBef>
                        <a:spcAft>
                          <a:spcPts val="0"/>
                        </a:spcAft>
                        <a:buNone/>
                        <a:defRPr sz="1400" b="0" i="0" u="none" strike="noStrike" cap="none">
                          <a:solidFill>
                            <a:schemeClr val="tx1"/>
                          </a:solidFill>
                          <a:latin typeface="Calibri"/>
                          <a:sym typeface="Arial"/>
                        </a:defRPr>
                      </a:lvl8pPr>
                      <a:lvl9pPr marR="0" algn="l" rtl="0">
                        <a:lnSpc>
                          <a:spcPct val="100000"/>
                        </a:lnSpc>
                        <a:spcBef>
                          <a:spcPts val="0"/>
                        </a:spcBef>
                        <a:spcAft>
                          <a:spcPts val="0"/>
                        </a:spcAft>
                        <a:buNone/>
                        <a:defRPr sz="1400" b="0" i="0" u="none" strike="noStrike" cap="none">
                          <a:solidFill>
                            <a:schemeClr val="tx1"/>
                          </a:solidFill>
                          <a:latin typeface="Calibri"/>
                          <a:sym typeface="Arial"/>
                        </a:defRPr>
                      </a:lvl9pPr>
                    </a:lstStyle>
                    <a:p>
                      <a:pPr marL="0" lvl="0" indent="0" defTabSz="1018809">
                        <a:buFont typeface="+mj-lt"/>
                        <a:buNone/>
                        <a:defRPr/>
                      </a:pPr>
                      <a:r>
                        <a:rPr lang="es-419" sz="1000" noProof="0" dirty="0" smtClean="0">
                          <a:solidFill>
                            <a:prstClr val="black"/>
                          </a:solidFill>
                          <a:latin typeface="Calibri" panose="020F0502020204030204" pitchFamily="34" charset="0"/>
                          <a:ea typeface="Calibri"/>
                          <a:cs typeface="Times New Roman"/>
                        </a:rPr>
                        <a:t>¿Expresas</a:t>
                      </a:r>
                      <a:r>
                        <a:rPr lang="es-419" sz="1000" baseline="0" noProof="0" dirty="0" smtClean="0">
                          <a:solidFill>
                            <a:prstClr val="black"/>
                          </a:solidFill>
                          <a:latin typeface="Calibri" panose="020F0502020204030204" pitchFamily="34" charset="0"/>
                          <a:ea typeface="Calibri"/>
                          <a:cs typeface="Times New Roman"/>
                        </a:rPr>
                        <a:t> tus ideas de manera eficaz?  ¿Utilizas lenguaje preciso que resulta apropiado para tu audiencia y propósito?</a:t>
                      </a:r>
                      <a:endParaRPr lang="es-419" sz="1000" noProof="0" dirty="0">
                        <a:solidFill>
                          <a:prstClr val="black"/>
                        </a:solidFill>
                        <a:latin typeface="Calibri" panose="020F0502020204030204" pitchFamily="34" charset="0"/>
                        <a:ea typeface="Calibri"/>
                        <a:cs typeface="Times New Roman"/>
                      </a:endParaRPr>
                    </a:p>
                  </a:txBody>
                  <a:tcPr marL="97155" marR="97155" marT="47897" marB="47897" anchor="ctr">
                    <a:lnL w="12700" cmpd="sng">
                      <a:solidFill>
                        <a:sysClr val="windowText" lastClr="000000"/>
                      </a:solidFill>
                    </a:lnL>
                    <a:lnR w="12700" cmpd="sng">
                      <a:solidFill>
                        <a:sysClr val="windowText" lastClr="000000"/>
                      </a:solidFill>
                    </a:lnR>
                    <a:lnT w="12700" cap="flat" cmpd="sng" algn="ctr">
                      <a:solidFill>
                        <a:sysClr val="window" lastClr="FFFFFF">
                          <a:lumMod val="50000"/>
                        </a:sysClr>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ysClr val="window" lastClr="FFFFFF">
                        <a:lumMod val="95000"/>
                      </a:sysClr>
                    </a:solidFill>
                  </a:tcPr>
                </a:tc>
              </a:tr>
              <a:tr h="357793">
                <a:tc>
                  <a:txBody>
                    <a:bodyPr/>
                    <a:lstStyle>
                      <a:lvl1pPr marR="0" algn="l" rtl="0">
                        <a:lnSpc>
                          <a:spcPct val="100000"/>
                        </a:lnSpc>
                        <a:spcBef>
                          <a:spcPts val="0"/>
                        </a:spcBef>
                        <a:spcAft>
                          <a:spcPts val="0"/>
                        </a:spcAft>
                        <a:buNone/>
                        <a:defRPr sz="1400" b="0" i="0" u="none" strike="noStrike" cap="none">
                          <a:solidFill>
                            <a:schemeClr val="tx1"/>
                          </a:solidFill>
                          <a:latin typeface="Calibri"/>
                          <a:sym typeface="Arial"/>
                        </a:defRPr>
                      </a:lvl1pPr>
                      <a:lvl2pPr marR="0" algn="l" rtl="0">
                        <a:lnSpc>
                          <a:spcPct val="100000"/>
                        </a:lnSpc>
                        <a:spcBef>
                          <a:spcPts val="0"/>
                        </a:spcBef>
                        <a:spcAft>
                          <a:spcPts val="0"/>
                        </a:spcAft>
                        <a:buNone/>
                        <a:defRPr sz="1400" b="0" i="0" u="none" strike="noStrike" cap="none">
                          <a:solidFill>
                            <a:schemeClr val="tx1"/>
                          </a:solidFill>
                          <a:latin typeface="Calibri"/>
                          <a:sym typeface="Arial"/>
                        </a:defRPr>
                      </a:lvl2pPr>
                      <a:lvl3pPr marR="0" algn="l" rtl="0">
                        <a:lnSpc>
                          <a:spcPct val="100000"/>
                        </a:lnSpc>
                        <a:spcBef>
                          <a:spcPts val="0"/>
                        </a:spcBef>
                        <a:spcAft>
                          <a:spcPts val="0"/>
                        </a:spcAft>
                        <a:buNone/>
                        <a:defRPr sz="1400" b="0" i="0" u="none" strike="noStrike" cap="none">
                          <a:solidFill>
                            <a:schemeClr val="tx1"/>
                          </a:solidFill>
                          <a:latin typeface="Calibri"/>
                          <a:sym typeface="Arial"/>
                        </a:defRPr>
                      </a:lvl3pPr>
                      <a:lvl4pPr marR="0" algn="l" rtl="0">
                        <a:lnSpc>
                          <a:spcPct val="100000"/>
                        </a:lnSpc>
                        <a:spcBef>
                          <a:spcPts val="0"/>
                        </a:spcBef>
                        <a:spcAft>
                          <a:spcPts val="0"/>
                        </a:spcAft>
                        <a:buNone/>
                        <a:defRPr sz="1400" b="0" i="0" u="none" strike="noStrike" cap="none">
                          <a:solidFill>
                            <a:schemeClr val="tx1"/>
                          </a:solidFill>
                          <a:latin typeface="Calibri"/>
                          <a:sym typeface="Arial"/>
                        </a:defRPr>
                      </a:lvl4pPr>
                      <a:lvl5pPr marR="0" algn="l" rtl="0">
                        <a:lnSpc>
                          <a:spcPct val="100000"/>
                        </a:lnSpc>
                        <a:spcBef>
                          <a:spcPts val="0"/>
                        </a:spcBef>
                        <a:spcAft>
                          <a:spcPts val="0"/>
                        </a:spcAft>
                        <a:buNone/>
                        <a:defRPr sz="1400" b="0" i="0" u="none" strike="noStrike" cap="none">
                          <a:solidFill>
                            <a:schemeClr val="tx1"/>
                          </a:solidFill>
                          <a:latin typeface="Calibri"/>
                          <a:sym typeface="Arial"/>
                        </a:defRPr>
                      </a:lvl5pPr>
                      <a:lvl6pPr marR="0" algn="l" rtl="0">
                        <a:lnSpc>
                          <a:spcPct val="100000"/>
                        </a:lnSpc>
                        <a:spcBef>
                          <a:spcPts val="0"/>
                        </a:spcBef>
                        <a:spcAft>
                          <a:spcPts val="0"/>
                        </a:spcAft>
                        <a:buNone/>
                        <a:defRPr sz="1400" b="0" i="0" u="none" strike="noStrike" cap="none">
                          <a:solidFill>
                            <a:schemeClr val="tx1"/>
                          </a:solidFill>
                          <a:latin typeface="Calibri"/>
                          <a:sym typeface="Arial"/>
                        </a:defRPr>
                      </a:lvl6pPr>
                      <a:lvl7pPr marR="0" algn="l" rtl="0">
                        <a:lnSpc>
                          <a:spcPct val="100000"/>
                        </a:lnSpc>
                        <a:spcBef>
                          <a:spcPts val="0"/>
                        </a:spcBef>
                        <a:spcAft>
                          <a:spcPts val="0"/>
                        </a:spcAft>
                        <a:buNone/>
                        <a:defRPr sz="1400" b="0" i="0" u="none" strike="noStrike" cap="none">
                          <a:solidFill>
                            <a:schemeClr val="tx1"/>
                          </a:solidFill>
                          <a:latin typeface="Calibri"/>
                          <a:sym typeface="Arial"/>
                        </a:defRPr>
                      </a:lvl7pPr>
                      <a:lvl8pPr marR="0" algn="l" rtl="0">
                        <a:lnSpc>
                          <a:spcPct val="100000"/>
                        </a:lnSpc>
                        <a:spcBef>
                          <a:spcPts val="0"/>
                        </a:spcBef>
                        <a:spcAft>
                          <a:spcPts val="0"/>
                        </a:spcAft>
                        <a:buNone/>
                        <a:defRPr sz="1400" b="0" i="0" u="none" strike="noStrike" cap="none">
                          <a:solidFill>
                            <a:schemeClr val="tx1"/>
                          </a:solidFill>
                          <a:latin typeface="Calibri"/>
                          <a:sym typeface="Arial"/>
                        </a:defRPr>
                      </a:lvl8pPr>
                      <a:lvl9pPr marR="0" algn="l" rtl="0">
                        <a:lnSpc>
                          <a:spcPct val="100000"/>
                        </a:lnSpc>
                        <a:spcBef>
                          <a:spcPts val="0"/>
                        </a:spcBef>
                        <a:spcAft>
                          <a:spcPts val="0"/>
                        </a:spcAft>
                        <a:buNone/>
                        <a:defRPr sz="1400" b="0" i="0" u="none" strike="noStrike" cap="none">
                          <a:solidFill>
                            <a:schemeClr val="tx1"/>
                          </a:solidFill>
                          <a:latin typeface="Calibri"/>
                          <a:sym typeface="Arial"/>
                        </a:defRPr>
                      </a:lvl9pPr>
                    </a:lstStyle>
                    <a:p>
                      <a:pPr algn="r"/>
                      <a:r>
                        <a:rPr lang="es-EC" sz="1000" b="1" i="1" noProof="0" dirty="0" smtClean="0">
                          <a:solidFill>
                            <a:schemeClr val="tx1"/>
                          </a:solidFill>
                        </a:rPr>
                        <a:t>Convenciones</a:t>
                      </a:r>
                      <a:endParaRPr lang="es-EC" sz="1000" b="1" i="1" noProof="0" dirty="0">
                        <a:solidFill>
                          <a:schemeClr val="tx1"/>
                        </a:solidFill>
                      </a:endParaRPr>
                    </a:p>
                  </a:txBody>
                  <a:tcPr marL="97155" marR="97155" marT="47897" marB="47897"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F79646">
                        <a:lumMod val="20000"/>
                        <a:lumOff val="80000"/>
                      </a:srgbClr>
                    </a:solidFill>
                  </a:tcPr>
                </a:tc>
                <a:tc>
                  <a:txBody>
                    <a:bodyPr/>
                    <a:lstStyle>
                      <a:lvl1pPr marR="0" algn="l" rtl="0">
                        <a:lnSpc>
                          <a:spcPct val="100000"/>
                        </a:lnSpc>
                        <a:spcBef>
                          <a:spcPts val="0"/>
                        </a:spcBef>
                        <a:spcAft>
                          <a:spcPts val="0"/>
                        </a:spcAft>
                        <a:buNone/>
                        <a:defRPr sz="1400" b="0" i="0" u="none" strike="noStrike" cap="none">
                          <a:solidFill>
                            <a:schemeClr val="tx1"/>
                          </a:solidFill>
                          <a:latin typeface="Calibri"/>
                          <a:sym typeface="Arial"/>
                        </a:defRPr>
                      </a:lvl1pPr>
                      <a:lvl2pPr marR="0" algn="l" rtl="0">
                        <a:lnSpc>
                          <a:spcPct val="100000"/>
                        </a:lnSpc>
                        <a:spcBef>
                          <a:spcPts val="0"/>
                        </a:spcBef>
                        <a:spcAft>
                          <a:spcPts val="0"/>
                        </a:spcAft>
                        <a:buNone/>
                        <a:defRPr sz="1400" b="0" i="0" u="none" strike="noStrike" cap="none">
                          <a:solidFill>
                            <a:schemeClr val="tx1"/>
                          </a:solidFill>
                          <a:latin typeface="Calibri"/>
                          <a:sym typeface="Arial"/>
                        </a:defRPr>
                      </a:lvl2pPr>
                      <a:lvl3pPr marR="0" algn="l" rtl="0">
                        <a:lnSpc>
                          <a:spcPct val="100000"/>
                        </a:lnSpc>
                        <a:spcBef>
                          <a:spcPts val="0"/>
                        </a:spcBef>
                        <a:spcAft>
                          <a:spcPts val="0"/>
                        </a:spcAft>
                        <a:buNone/>
                        <a:defRPr sz="1400" b="0" i="0" u="none" strike="noStrike" cap="none">
                          <a:solidFill>
                            <a:schemeClr val="tx1"/>
                          </a:solidFill>
                          <a:latin typeface="Calibri"/>
                          <a:sym typeface="Arial"/>
                        </a:defRPr>
                      </a:lvl3pPr>
                      <a:lvl4pPr marR="0" algn="l" rtl="0">
                        <a:lnSpc>
                          <a:spcPct val="100000"/>
                        </a:lnSpc>
                        <a:spcBef>
                          <a:spcPts val="0"/>
                        </a:spcBef>
                        <a:spcAft>
                          <a:spcPts val="0"/>
                        </a:spcAft>
                        <a:buNone/>
                        <a:defRPr sz="1400" b="0" i="0" u="none" strike="noStrike" cap="none">
                          <a:solidFill>
                            <a:schemeClr val="tx1"/>
                          </a:solidFill>
                          <a:latin typeface="Calibri"/>
                          <a:sym typeface="Arial"/>
                        </a:defRPr>
                      </a:lvl4pPr>
                      <a:lvl5pPr marR="0" algn="l" rtl="0">
                        <a:lnSpc>
                          <a:spcPct val="100000"/>
                        </a:lnSpc>
                        <a:spcBef>
                          <a:spcPts val="0"/>
                        </a:spcBef>
                        <a:spcAft>
                          <a:spcPts val="0"/>
                        </a:spcAft>
                        <a:buNone/>
                        <a:defRPr sz="1400" b="0" i="0" u="none" strike="noStrike" cap="none">
                          <a:solidFill>
                            <a:schemeClr val="tx1"/>
                          </a:solidFill>
                          <a:latin typeface="Calibri"/>
                          <a:sym typeface="Arial"/>
                        </a:defRPr>
                      </a:lvl5pPr>
                      <a:lvl6pPr marR="0" algn="l" rtl="0">
                        <a:lnSpc>
                          <a:spcPct val="100000"/>
                        </a:lnSpc>
                        <a:spcBef>
                          <a:spcPts val="0"/>
                        </a:spcBef>
                        <a:spcAft>
                          <a:spcPts val="0"/>
                        </a:spcAft>
                        <a:buNone/>
                        <a:defRPr sz="1400" b="0" i="0" u="none" strike="noStrike" cap="none">
                          <a:solidFill>
                            <a:schemeClr val="tx1"/>
                          </a:solidFill>
                          <a:latin typeface="Calibri"/>
                          <a:sym typeface="Arial"/>
                        </a:defRPr>
                      </a:lvl6pPr>
                      <a:lvl7pPr marR="0" algn="l" rtl="0">
                        <a:lnSpc>
                          <a:spcPct val="100000"/>
                        </a:lnSpc>
                        <a:spcBef>
                          <a:spcPts val="0"/>
                        </a:spcBef>
                        <a:spcAft>
                          <a:spcPts val="0"/>
                        </a:spcAft>
                        <a:buNone/>
                        <a:defRPr sz="1400" b="0" i="0" u="none" strike="noStrike" cap="none">
                          <a:solidFill>
                            <a:schemeClr val="tx1"/>
                          </a:solidFill>
                          <a:latin typeface="Calibri"/>
                          <a:sym typeface="Arial"/>
                        </a:defRPr>
                      </a:lvl7pPr>
                      <a:lvl8pPr marR="0" algn="l" rtl="0">
                        <a:lnSpc>
                          <a:spcPct val="100000"/>
                        </a:lnSpc>
                        <a:spcBef>
                          <a:spcPts val="0"/>
                        </a:spcBef>
                        <a:spcAft>
                          <a:spcPts val="0"/>
                        </a:spcAft>
                        <a:buNone/>
                        <a:defRPr sz="1400" b="0" i="0" u="none" strike="noStrike" cap="none">
                          <a:solidFill>
                            <a:schemeClr val="tx1"/>
                          </a:solidFill>
                          <a:latin typeface="Calibri"/>
                          <a:sym typeface="Arial"/>
                        </a:defRPr>
                      </a:lvl8pPr>
                      <a:lvl9pPr marR="0" algn="l" rtl="0">
                        <a:lnSpc>
                          <a:spcPct val="100000"/>
                        </a:lnSpc>
                        <a:spcBef>
                          <a:spcPts val="0"/>
                        </a:spcBef>
                        <a:spcAft>
                          <a:spcPts val="0"/>
                        </a:spcAft>
                        <a:buNone/>
                        <a:defRPr sz="1400" b="0" i="0" u="none" strike="noStrike" cap="none">
                          <a:solidFill>
                            <a:schemeClr val="tx1"/>
                          </a:solidFill>
                          <a:latin typeface="Calibri"/>
                          <a:sym typeface="Arial"/>
                        </a:defRPr>
                      </a:lvl9pPr>
                    </a:lstStyle>
                    <a:p>
                      <a:pPr marL="0" lvl="0" indent="0" defTabSz="1018809">
                        <a:buFont typeface="+mj-lt"/>
                        <a:buNone/>
                        <a:defRPr/>
                      </a:pPr>
                      <a:r>
                        <a:rPr lang="es-419" sz="1000" kern="1200" noProof="0" dirty="0" smtClean="0">
                          <a:solidFill>
                            <a:prstClr val="black"/>
                          </a:solidFill>
                          <a:latin typeface="Calibri" panose="020F0502020204030204" pitchFamily="34" charset="0"/>
                          <a:ea typeface="Calibri"/>
                          <a:cs typeface="Times New Roman"/>
                        </a:rPr>
                        <a:t> ¿Utilizas correctamente las reglas de puntuación, uso de mayúsculas y ortografía?  </a:t>
                      </a:r>
                      <a:endParaRPr lang="es-419" sz="1000" noProof="0" dirty="0">
                        <a:solidFill>
                          <a:prstClr val="black"/>
                        </a:solidFill>
                        <a:latin typeface="Calibri" panose="020F0502020204030204" pitchFamily="34" charset="0"/>
                        <a:ea typeface="Calibri"/>
                        <a:cs typeface="Times New Roman"/>
                      </a:endParaRPr>
                    </a:p>
                  </a:txBody>
                  <a:tcPr marL="97155" marR="97155" marT="47897" marB="47897"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F79646">
                        <a:lumMod val="20000"/>
                        <a:lumOff val="80000"/>
                      </a:srgbClr>
                    </a:solidFill>
                  </a:tcPr>
                </a:tc>
              </a:tr>
            </a:tbl>
          </a:graphicData>
        </a:graphic>
      </p:graphicFrame>
    </p:spTree>
    <p:extLst>
      <p:ext uri="{BB962C8B-B14F-4D97-AF65-F5344CB8AC3E}">
        <p14:creationId xmlns:p14="http://schemas.microsoft.com/office/powerpoint/2010/main" val="195049646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39</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258139979"/>
              </p:ext>
            </p:extLst>
          </p:nvPr>
        </p:nvGraphicFramePr>
        <p:xfrm>
          <a:off x="566739" y="381000"/>
          <a:ext cx="6638925" cy="8382000"/>
        </p:xfrm>
        <a:graphic>
          <a:graphicData uri="http://schemas.openxmlformats.org/drawingml/2006/table">
            <a:tbl>
              <a:tblPr firstRow="1" bandRow="1">
                <a:tableStyleId>{5940675A-B579-460E-94D1-54222C63F5DA}</a:tableStyleId>
              </a:tblPr>
              <a:tblGrid>
                <a:gridCol w="6638925"/>
              </a:tblGrid>
              <a:tr h="381000">
                <a:tc>
                  <a:txBody>
                    <a:bodyPr/>
                    <a:lstStyle/>
                    <a:p>
                      <a:endParaRPr lang="en-US" sz="1900" dirty="0" smtClean="0"/>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381000">
                <a:tc>
                  <a:txBody>
                    <a:bodyPr/>
                    <a:lstStyle/>
                    <a:p>
                      <a:pPr algn="ctr"/>
                      <a:endParaRPr lang="en-US" sz="1900" b="1" u="sng"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395623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9082" y="251461"/>
            <a:ext cx="6873240" cy="9048631"/>
          </a:xfrm>
          <a:prstGeom prst="rect">
            <a:avLst/>
          </a:prstGeom>
          <a:noFill/>
        </p:spPr>
        <p:txBody>
          <a:bodyPr wrap="square" rtlCol="0">
            <a:spAutoFit/>
          </a:bodyPr>
          <a:lstStyle/>
          <a:p>
            <a:pPr algn="ctr"/>
            <a:r>
              <a:rPr lang="es-MX" sz="1600" b="1" i="1" dirty="0" smtClean="0">
                <a:latin typeface="+mj-lt"/>
              </a:rPr>
              <a:t>Electricidad </a:t>
            </a:r>
          </a:p>
          <a:p>
            <a:pPr algn="ctr"/>
            <a:r>
              <a:rPr lang="es-MX" sz="1200" b="1" dirty="0" smtClean="0">
                <a:latin typeface="+mj-lt"/>
              </a:rPr>
              <a:t>Tarea de rendimiento: Actividad de la clase</a:t>
            </a:r>
          </a:p>
          <a:p>
            <a:pPr algn="ctr"/>
            <a:endParaRPr lang="es-MX" sz="1200" b="1" dirty="0" smtClean="0">
              <a:latin typeface="+mj-lt"/>
            </a:endParaRPr>
          </a:p>
          <a:p>
            <a:r>
              <a:rPr lang="es-MX" sz="1100" i="1" dirty="0" smtClean="0">
                <a:latin typeface="+mj-lt"/>
              </a:rPr>
              <a:t>Esta pre-actividad para la clase sigue el diseño general de elementos contextuales, recursos, objetivos de aprendizaje, términos clave y propósito del Consorcio de Evaluaciones Smarter Balanced (SBAC). [http://oaksportal.org/resources/]</a:t>
            </a:r>
          </a:p>
          <a:p>
            <a:r>
              <a:rPr lang="es-MX" sz="1100" i="1" dirty="0" smtClean="0">
                <a:latin typeface="+mj-lt"/>
              </a:rPr>
              <a:t>La actividad fue escrita por Carrie Ellis y Judy Ramer.</a:t>
            </a:r>
          </a:p>
          <a:p>
            <a:endParaRPr lang="es-MX" sz="1200" i="1" dirty="0" smtClean="0">
              <a:latin typeface="+mj-lt"/>
            </a:endParaRPr>
          </a:p>
          <a:p>
            <a:r>
              <a:rPr lang="es-MX" sz="1200" dirty="0" smtClean="0">
                <a:latin typeface="+mj-lt"/>
              </a:rPr>
              <a:t>La actividad en el salón de clase introduce a los estudiantes al contexto de una tarea de rendimiento, para que no estén en desventaja al demostrar las destrezas que la tarea intenta evaluar. </a:t>
            </a:r>
          </a:p>
          <a:p>
            <a:endParaRPr lang="es-MX" sz="1200" dirty="0" smtClean="0">
              <a:latin typeface="+mj-lt"/>
            </a:endParaRPr>
          </a:p>
          <a:p>
            <a:r>
              <a:rPr lang="es-MX" sz="1200" dirty="0" smtClean="0">
                <a:latin typeface="+mj-lt"/>
              </a:rPr>
              <a:t>Los elementos contextuales incluyen:</a:t>
            </a:r>
          </a:p>
          <a:p>
            <a:endParaRPr lang="es-MX" sz="1200" dirty="0" smtClean="0">
              <a:latin typeface="+mj-lt"/>
            </a:endParaRPr>
          </a:p>
          <a:p>
            <a:pPr marL="342900" indent="-342900">
              <a:buFont typeface="+mj-lt"/>
              <a:buAutoNum type="arabicPeriod"/>
            </a:pPr>
            <a:r>
              <a:rPr lang="es-MX" sz="1200" dirty="0" smtClean="0">
                <a:latin typeface="+mj-lt"/>
              </a:rPr>
              <a:t>Un </a:t>
            </a:r>
            <a:r>
              <a:rPr lang="es-MX" sz="1200" b="1" dirty="0" smtClean="0">
                <a:latin typeface="+mj-lt"/>
              </a:rPr>
              <a:t>entendimiento del escenario/ambiente o de la situación </a:t>
            </a:r>
            <a:r>
              <a:rPr lang="es-MX" sz="1200" dirty="0" smtClean="0">
                <a:latin typeface="+mj-lt"/>
              </a:rPr>
              <a:t>en la que se sitúa la tarea. </a:t>
            </a:r>
          </a:p>
          <a:p>
            <a:pPr marL="342900" indent="-342900">
              <a:buFont typeface="+mj-lt"/>
              <a:buAutoNum type="arabicPeriod"/>
            </a:pPr>
            <a:r>
              <a:rPr lang="es-MX" sz="1200" b="1" dirty="0" smtClean="0">
                <a:latin typeface="+mj-lt"/>
              </a:rPr>
              <a:t>Conceptos potencialmente desconocidos </a:t>
            </a:r>
            <a:r>
              <a:rPr lang="es-MX" sz="1200" dirty="0" smtClean="0">
                <a:latin typeface="+mj-lt"/>
              </a:rPr>
              <a:t>que están asociados al escenario/ambiente.</a:t>
            </a:r>
          </a:p>
          <a:p>
            <a:pPr marL="342900" indent="-342900">
              <a:buFont typeface="+mj-lt"/>
              <a:buAutoNum type="arabicPeriod"/>
            </a:pPr>
            <a:r>
              <a:rPr lang="es-MX" sz="1200" b="1" dirty="0" smtClean="0">
                <a:latin typeface="+mj-lt"/>
              </a:rPr>
              <a:t>Términos clave o vocabulario </a:t>
            </a:r>
            <a:r>
              <a:rPr lang="es-MX" sz="1200" dirty="0" smtClean="0">
                <a:latin typeface="+mj-lt"/>
              </a:rPr>
              <a:t>que los estudiantes necesitarán entender con el fin de participar de manera significativa y completar la tarea de rendimiento.</a:t>
            </a:r>
          </a:p>
          <a:p>
            <a:endParaRPr lang="es-MX" sz="1200" dirty="0" smtClean="0">
              <a:latin typeface="+mj-lt"/>
            </a:endParaRPr>
          </a:p>
          <a:p>
            <a:r>
              <a:rPr lang="es-MX" sz="1200" dirty="0" smtClean="0">
                <a:latin typeface="+mj-lt"/>
              </a:rPr>
              <a:t>Con la actividad en el salón de clase también se pretende generar el interés de los estudiantes  hacia una mayor exploración de la idea clave (las ideas claves). La actividad debe ser fácil de implementar con instrucciones claras. </a:t>
            </a:r>
          </a:p>
          <a:p>
            <a:endParaRPr lang="es-MX" sz="1200" dirty="0" smtClean="0">
              <a:latin typeface="+mj-lt"/>
            </a:endParaRPr>
          </a:p>
          <a:p>
            <a:r>
              <a:rPr lang="es-MX" sz="1200" dirty="0" smtClean="0">
                <a:latin typeface="+mj-lt"/>
              </a:rPr>
              <a:t>Por favor, lea toda la actividad antes de comenzarla con los estudiantes,  para asegurar que se complete con antelación cualquier preparación en el salón. A lo largo de la actividad, se permite pausar y preguntar a los estudiantes si tienen preguntas.</a:t>
            </a:r>
          </a:p>
          <a:p>
            <a:endParaRPr lang="es-MX" sz="1200" dirty="0" smtClean="0">
              <a:latin typeface="+mj-lt"/>
            </a:endParaRPr>
          </a:p>
          <a:p>
            <a:pPr lvl="0" defTabSz="1018809">
              <a:buSzPct val="25000"/>
            </a:pPr>
            <a:r>
              <a:rPr lang="es-MX" sz="1200" b="1" u="sng" dirty="0" smtClean="0">
                <a:solidFill>
                  <a:prstClr val="black"/>
                </a:solidFill>
                <a:latin typeface="+mj-lt"/>
                <a:ea typeface="Calibri"/>
                <a:cs typeface="Calibri"/>
                <a:sym typeface="Calibri"/>
              </a:rPr>
              <a:t>Recursos necesarios:</a:t>
            </a:r>
          </a:p>
          <a:p>
            <a:pPr marL="188595" indent="-188595">
              <a:buFont typeface="Arial" panose="020B0604020202020204" pitchFamily="34" charset="0"/>
              <a:buChar char="•"/>
            </a:pPr>
            <a:r>
              <a:rPr lang="es-MX" sz="1200" dirty="0" smtClean="0">
                <a:latin typeface="+mj-lt"/>
              </a:rPr>
              <a:t>Papel &amp; lápiz para desarrollar ideas</a:t>
            </a:r>
          </a:p>
          <a:p>
            <a:pPr marL="188595" indent="-188595">
              <a:buFont typeface="Arial" panose="020B0604020202020204" pitchFamily="34" charset="0"/>
              <a:buChar char="•"/>
            </a:pPr>
            <a:r>
              <a:rPr lang="es-MX" sz="1200" dirty="0" smtClean="0">
                <a:latin typeface="+mj-lt"/>
              </a:rPr>
              <a:t>Diccionario de contenido cognitivo; ver el Material complementario</a:t>
            </a:r>
          </a:p>
          <a:p>
            <a:pPr marL="188595" indent="-188595">
              <a:buFont typeface="Arial" panose="020B0604020202020204" pitchFamily="34" charset="0"/>
              <a:buChar char="•"/>
            </a:pPr>
            <a:r>
              <a:rPr lang="es-MX" sz="1200" dirty="0" smtClean="0">
                <a:latin typeface="+mj-lt"/>
              </a:rPr>
              <a:t>Ejemplar del guion de teatro </a:t>
            </a:r>
            <a:r>
              <a:rPr lang="es-MX" sz="1200" i="1" dirty="0" smtClean="0">
                <a:latin typeface="+mj-lt"/>
              </a:rPr>
              <a:t>Electricidad</a:t>
            </a:r>
            <a:r>
              <a:rPr lang="es-MX" sz="1200" dirty="0" smtClean="0">
                <a:latin typeface="+mj-lt"/>
              </a:rPr>
              <a:t>; ver el Material complementario</a:t>
            </a:r>
          </a:p>
          <a:p>
            <a:pPr marL="188595" indent="-188595">
              <a:buFont typeface="Arial" panose="020B0604020202020204" pitchFamily="34" charset="0"/>
              <a:buChar char="•"/>
            </a:pPr>
            <a:endParaRPr lang="es-MX" sz="1200" dirty="0" smtClean="0">
              <a:latin typeface="+mj-lt"/>
            </a:endParaRPr>
          </a:p>
          <a:p>
            <a:r>
              <a:rPr lang="es-MX" sz="1200" b="1" u="sng" dirty="0" smtClean="0">
                <a:latin typeface="+mj-lt"/>
              </a:rPr>
              <a:t>Metas de aprendizaje</a:t>
            </a:r>
            <a:r>
              <a:rPr lang="es-MX" sz="1200" u="sng" dirty="0" smtClean="0">
                <a:latin typeface="+mj-lt"/>
              </a:rPr>
              <a:t>:</a:t>
            </a:r>
          </a:p>
          <a:p>
            <a:pPr marL="188595" indent="-188595">
              <a:buFont typeface="Arial" panose="020B0604020202020204" pitchFamily="34" charset="0"/>
              <a:buChar char="•"/>
            </a:pPr>
            <a:r>
              <a:rPr lang="es-MX" sz="1200" dirty="0" smtClean="0">
                <a:latin typeface="+mj-lt"/>
              </a:rPr>
              <a:t>Los estudiantes aprenderán sobre qué es la electricidad y de dónde proviene.</a:t>
            </a:r>
          </a:p>
          <a:p>
            <a:pPr marL="188595" indent="-188595">
              <a:buFont typeface="Arial" panose="020B0604020202020204" pitchFamily="34" charset="0"/>
              <a:buChar char="•"/>
            </a:pPr>
            <a:endParaRPr lang="es-MX" sz="1200" dirty="0" smtClean="0">
              <a:latin typeface="+mj-lt"/>
            </a:endParaRPr>
          </a:p>
          <a:p>
            <a:r>
              <a:rPr lang="es-MX" sz="1200" b="1" u="sng" dirty="0" smtClean="0">
                <a:latin typeface="+mj-lt"/>
              </a:rPr>
              <a:t>Los estudiantes entenderán los términos clave:</a:t>
            </a:r>
          </a:p>
          <a:p>
            <a:r>
              <a:rPr lang="es-MX" sz="1100" i="1" dirty="0" smtClean="0">
                <a:latin typeface="+mj-lt"/>
              </a:rPr>
              <a:t>Nota: Las definiciones que se proporcionan aquí son para la conveniencia de los facilitadores. Se espera que los estudiantes entiendan estos términos clave en el contexto de la tarea, no que se memoricen las definiciones.</a:t>
            </a:r>
          </a:p>
          <a:p>
            <a:endParaRPr lang="es-MX" sz="1200" b="1" dirty="0" smtClean="0">
              <a:latin typeface="+mj-lt"/>
            </a:endParaRPr>
          </a:p>
          <a:p>
            <a:pPr marL="188595" indent="-188595">
              <a:buFont typeface="Arial" panose="020B0604020202020204" pitchFamily="34" charset="0"/>
              <a:buChar char="•"/>
            </a:pPr>
            <a:r>
              <a:rPr lang="es-MX" sz="1200" dirty="0" smtClean="0">
                <a:latin typeface="+mj-lt"/>
              </a:rPr>
              <a:t>Energía: la capacidad para realizar un trabajo. </a:t>
            </a:r>
          </a:p>
          <a:p>
            <a:pPr marL="188595" indent="-188595">
              <a:buFont typeface="Arial" panose="020B0604020202020204" pitchFamily="34" charset="0"/>
              <a:buChar char="•"/>
            </a:pPr>
            <a:r>
              <a:rPr lang="es-MX" sz="1200" dirty="0" smtClean="0">
                <a:latin typeface="+mj-lt"/>
              </a:rPr>
              <a:t>Electricidad: es una forma de energía y luz.</a:t>
            </a:r>
          </a:p>
          <a:p>
            <a:pPr marL="188595" indent="-188595">
              <a:buFont typeface="Arial" panose="020B0604020202020204" pitchFamily="34" charset="0"/>
              <a:buChar char="•"/>
            </a:pPr>
            <a:endParaRPr lang="es-MX" sz="1200" b="1" dirty="0" smtClean="0">
              <a:latin typeface="+mj-lt"/>
            </a:endParaRPr>
          </a:p>
          <a:p>
            <a:r>
              <a:rPr lang="es-MX" sz="1200" dirty="0" smtClean="0">
                <a:latin typeface="+mj-lt"/>
              </a:rPr>
              <a:t>[</a:t>
            </a:r>
            <a:r>
              <a:rPr lang="es-MX" sz="1200" b="1" u="sng" dirty="0" smtClean="0">
                <a:latin typeface="+mj-lt"/>
              </a:rPr>
              <a:t>Objetivo</a:t>
            </a:r>
            <a:r>
              <a:rPr lang="es-MX" sz="1200" dirty="0" smtClean="0">
                <a:latin typeface="+mj-lt"/>
              </a:rPr>
              <a:t>: El objetivo del facilitador es de proporcionar un conocimiento del trasfondo acerca de la electricidad y de dónde proviene. Los estudiantes aprenderán sobre esto mediante la lectura de la obra de teatro.]</a:t>
            </a:r>
          </a:p>
          <a:p>
            <a:endParaRPr lang="es-MX" sz="1200" dirty="0" smtClean="0">
              <a:latin typeface="+mj-lt"/>
            </a:endParaRPr>
          </a:p>
          <a:p>
            <a:endParaRPr lang="es-MX" sz="1200" dirty="0" smtClean="0">
              <a:latin typeface="+mj-lt"/>
            </a:endParaRPr>
          </a:p>
          <a:p>
            <a:endParaRPr lang="es-MX" sz="1200" dirty="0" smtClean="0">
              <a:latin typeface="+mj-lt"/>
            </a:endParaRPr>
          </a:p>
          <a:p>
            <a:r>
              <a:rPr lang="es-MX" sz="1000" dirty="0" smtClean="0">
                <a:latin typeface="+mj-lt"/>
              </a:rPr>
              <a:t>*Los facilitadores pueden decidir si quieren mostrar materiales complementarios utilizando un proyector o un computador / Smartboard, o si quieren hacer copias y entregarlas a los estudiantes.</a:t>
            </a:r>
            <a:endParaRPr lang="es-MX" sz="1000" dirty="0">
              <a:latin typeface="+mj-lt"/>
            </a:endParaRPr>
          </a:p>
        </p:txBody>
      </p:sp>
    </p:spTree>
    <p:extLst>
      <p:ext uri="{BB962C8B-B14F-4D97-AF65-F5344CB8AC3E}">
        <p14:creationId xmlns:p14="http://schemas.microsoft.com/office/powerpoint/2010/main" val="125930725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40</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644363353"/>
              </p:ext>
            </p:extLst>
          </p:nvPr>
        </p:nvGraphicFramePr>
        <p:xfrm>
          <a:off x="566739" y="380999"/>
          <a:ext cx="6638925" cy="8763000"/>
        </p:xfrm>
        <a:graphic>
          <a:graphicData uri="http://schemas.openxmlformats.org/drawingml/2006/table">
            <a:tbl>
              <a:tblPr firstRow="1" bandRow="1">
                <a:tableStyleId>{5940675A-B579-460E-94D1-54222C63F5DA}</a:tableStyleId>
              </a:tblPr>
              <a:tblGrid>
                <a:gridCol w="6638925"/>
              </a:tblGrid>
              <a:tr h="381000">
                <a:tc>
                  <a:txBody>
                    <a:bodyPr/>
                    <a:lstStyle/>
                    <a:p>
                      <a:endParaRPr lang="en-US" sz="1900" dirty="0"/>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2514874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41</a:t>
            </a:fld>
            <a:endParaRPr lang="en-US" dirty="0"/>
          </a:p>
        </p:txBody>
      </p:sp>
      <p:pic>
        <p:nvPicPr>
          <p:cNvPr id="6"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0798" y="1436915"/>
            <a:ext cx="4691594" cy="4550229"/>
          </a:xfrm>
          <a:prstGeom prst="rect">
            <a:avLst/>
          </a:prstGeom>
          <a:ln w="9525">
            <a:solidFill>
              <a:schemeClr val="tx1"/>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chemeClr val="accent1"/>
                </a:solidFill>
              </a14:hiddenFill>
            </a:ext>
          </a:extLst>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39373" y="1446440"/>
            <a:ext cx="4620911" cy="4550229"/>
          </a:xfrm>
          <a:prstGeom prst="rect">
            <a:avLst/>
          </a:prstGeom>
        </p:spPr>
      </p:pic>
      <p:sp>
        <p:nvSpPr>
          <p:cNvPr id="8" name="TextBox 7"/>
          <p:cNvSpPr txBox="1"/>
          <p:nvPr/>
        </p:nvSpPr>
        <p:spPr>
          <a:xfrm>
            <a:off x="658576" y="6545943"/>
            <a:ext cx="6396038" cy="989871"/>
          </a:xfrm>
          <a:prstGeom prst="rect">
            <a:avLst/>
          </a:prstGeom>
          <a:noFill/>
        </p:spPr>
        <p:txBody>
          <a:bodyPr wrap="square" lIns="96378" tIns="48189" rIns="96378" bIns="48189" rtlCol="0">
            <a:spAutoFit/>
          </a:bodyPr>
          <a:lstStyle/>
          <a:p>
            <a:pPr algn="ctr"/>
            <a:r>
              <a:rPr lang="en-US" sz="3800" b="1" dirty="0" smtClean="0">
                <a:effectLst>
                  <a:outerShdw blurRad="38100" dist="38100" dir="2700000" algn="tl">
                    <a:srgbClr val="000000">
                      <a:alpha val="43137"/>
                    </a:srgbClr>
                  </a:outerShdw>
                </a:effectLst>
              </a:rPr>
              <a:t>ALTO</a:t>
            </a:r>
            <a:endParaRPr lang="en-US" sz="3800" b="1" dirty="0">
              <a:effectLst>
                <a:outerShdw blurRad="38100" dist="38100" dir="2700000" algn="tl">
                  <a:srgbClr val="000000">
                    <a:alpha val="43137"/>
                  </a:srgbClr>
                </a:outerShdw>
              </a:effectLst>
            </a:endParaRPr>
          </a:p>
          <a:p>
            <a:pPr algn="ctr"/>
            <a:r>
              <a:rPr lang="es-ES_tradnl" dirty="0" smtClean="0"/>
              <a:t>¡Cierra tus libro y espera las instrucciones!</a:t>
            </a:r>
            <a:endParaRPr lang="es-ES_tradnl" dirty="0"/>
          </a:p>
        </p:txBody>
      </p:sp>
    </p:spTree>
    <p:extLst>
      <p:ext uri="{BB962C8B-B14F-4D97-AF65-F5344CB8AC3E}">
        <p14:creationId xmlns:p14="http://schemas.microsoft.com/office/powerpoint/2010/main" val="34675214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42</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846328978"/>
              </p:ext>
            </p:extLst>
          </p:nvPr>
        </p:nvGraphicFramePr>
        <p:xfrm>
          <a:off x="518160" y="4419600"/>
          <a:ext cx="6563361" cy="3553193"/>
        </p:xfrm>
        <a:graphic>
          <a:graphicData uri="http://schemas.openxmlformats.org/drawingml/2006/table">
            <a:tbl>
              <a:tblPr firstRow="1" bandRow="1">
                <a:tableStyleId>{5940675A-B579-460E-94D1-54222C63F5DA}</a:tableStyleId>
              </a:tblPr>
              <a:tblGrid>
                <a:gridCol w="396240"/>
                <a:gridCol w="4876800"/>
                <a:gridCol w="457201"/>
                <a:gridCol w="416560"/>
                <a:gridCol w="416560"/>
              </a:tblGrid>
              <a:tr h="330491">
                <a:tc gridSpan="5">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MX" sz="1500" b="1" noProof="0" dirty="0" smtClean="0"/>
                        <a:t>Texto informativo</a:t>
                      </a:r>
                    </a:p>
                  </a:txBody>
                  <a:tcPr marL="97155" marR="97155" marT="47897" marB="47897" anchor="ctr">
                    <a:solidFill>
                      <a:schemeClr val="accent3">
                        <a:lumMod val="20000"/>
                        <a:lumOff val="80000"/>
                      </a:schemeClr>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p>
                  </a:txBody>
                  <a:tcPr anchor="ctr">
                    <a:solidFill>
                      <a:schemeClr val="bg1"/>
                    </a:solidFill>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346649">
                <a:tc>
                  <a:txBody>
                    <a:bodyPr/>
                    <a:lstStyle/>
                    <a:p>
                      <a:pPr algn="ctr">
                        <a:lnSpc>
                          <a:spcPct val="100000"/>
                        </a:lnSpc>
                        <a:spcAft>
                          <a:spcPts val="0"/>
                        </a:spcAft>
                      </a:pPr>
                      <a:r>
                        <a:rPr lang="en-US" sz="1500" b="1" dirty="0" smtClean="0"/>
                        <a:t>9 </a:t>
                      </a:r>
                      <a:endParaRPr lang="en-US" sz="1500" b="1" dirty="0"/>
                    </a:p>
                  </a:txBody>
                  <a:tcPr marL="97155" marR="97155" marT="47897" marB="47897" anchor="ctr">
                    <a:solidFill>
                      <a:schemeClr val="bg1"/>
                    </a:solidFill>
                  </a:tcPr>
                </a:tc>
                <a:tc gridSpan="2">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s-MX" sz="1000" b="0" dirty="0" smtClean="0">
                          <a:latin typeface="+mn-lt"/>
                          <a:cs typeface="Calibri"/>
                        </a:rPr>
                        <a:t>De acuerdo con el </a:t>
                      </a:r>
                      <a:r>
                        <a:rPr lang="es-MX" sz="1000" b="0" i="0" dirty="0" smtClean="0">
                          <a:latin typeface="+mn-lt"/>
                          <a:cs typeface="Calibri"/>
                        </a:rPr>
                        <a:t>artículo</a:t>
                      </a:r>
                      <a:r>
                        <a:rPr lang="es-MX" sz="1000" b="1" i="1" dirty="0" smtClean="0">
                          <a:latin typeface="+mn-lt"/>
                          <a:cs typeface="Calibri"/>
                        </a:rPr>
                        <a:t> ¡Luces apagadas!</a:t>
                      </a:r>
                      <a:r>
                        <a:rPr lang="es-MX" sz="1000" b="0" dirty="0" smtClean="0">
                          <a:latin typeface="+mn-lt"/>
                          <a:cs typeface="Calibri"/>
                        </a:rPr>
                        <a:t>, después de 48 horas ¿Por qué necesitas  botar la comida del congelador? </a:t>
                      </a:r>
                      <a:r>
                        <a:rPr lang="en-US" sz="1000" b="0" dirty="0" smtClean="0">
                          <a:solidFill>
                            <a:schemeClr val="tx1"/>
                          </a:solidFill>
                          <a:effectLst/>
                        </a:rPr>
                        <a:t>RI.4.3</a:t>
                      </a:r>
                      <a:endParaRPr lang="en-US" sz="1000" b="0" dirty="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296574">
                <a:tc>
                  <a:txBody>
                    <a:bodyPr/>
                    <a:lstStyle/>
                    <a:p>
                      <a:pPr algn="ctr">
                        <a:lnSpc>
                          <a:spcPct val="100000"/>
                        </a:lnSpc>
                        <a:spcAft>
                          <a:spcPts val="0"/>
                        </a:spcAft>
                      </a:pPr>
                      <a:r>
                        <a:rPr lang="en-US" sz="1500" b="1" dirty="0" smtClean="0"/>
                        <a:t>10</a:t>
                      </a:r>
                      <a:endParaRPr lang="en-US" sz="1500" b="1" dirty="0"/>
                    </a:p>
                  </a:txBody>
                  <a:tcPr marL="97155" marR="97155" marT="47897" marB="47897" anchor="ctr">
                    <a:solidFill>
                      <a:schemeClr val="bg1"/>
                    </a:solidFill>
                  </a:tcPr>
                </a:tc>
                <a:tc gridSpan="2">
                  <a:txBody>
                    <a:bodyPr/>
                    <a:lstStyle/>
                    <a:p>
                      <a:pPr marL="0" marR="0" algn="l">
                        <a:lnSpc>
                          <a:spcPct val="100000"/>
                        </a:lnSpc>
                        <a:spcBef>
                          <a:spcPts val="0"/>
                        </a:spcBef>
                        <a:spcAft>
                          <a:spcPts val="0"/>
                        </a:spcAft>
                      </a:pPr>
                      <a:r>
                        <a:rPr lang="es-MX" sz="1000" b="0" dirty="0" smtClean="0">
                          <a:latin typeface="+mn-lt"/>
                          <a:cs typeface="Calibri"/>
                        </a:rPr>
                        <a:t>De acuerdo al texto </a:t>
                      </a:r>
                      <a:r>
                        <a:rPr lang="es-MX" sz="1000" b="1" i="1" dirty="0" smtClean="0">
                          <a:latin typeface="+mn-lt"/>
                          <a:cs typeface="Calibri"/>
                        </a:rPr>
                        <a:t>Electricidad y energía  </a:t>
                      </a:r>
                      <a:r>
                        <a:rPr lang="es-MX" sz="1000" b="0" dirty="0" smtClean="0">
                          <a:latin typeface="+mn-lt"/>
                          <a:cs typeface="Calibri"/>
                        </a:rPr>
                        <a:t>pocas personas pudieron obtener electricidad y no pudieron utilizar la invención de la bombilla. ¿Cómo resolvió Edison este problema?</a:t>
                      </a:r>
                      <a:r>
                        <a:rPr lang="es-MX" sz="1000" b="0" baseline="0" dirty="0" smtClean="0">
                          <a:latin typeface="+mn-lt"/>
                          <a:cs typeface="Calibri"/>
                        </a:rPr>
                        <a:t> </a:t>
                      </a:r>
                      <a:r>
                        <a:rPr lang="en-US" sz="1000" b="0" baseline="0" dirty="0" smtClean="0">
                          <a:solidFill>
                            <a:schemeClr val="tx1"/>
                          </a:solidFill>
                          <a:effectLst/>
                          <a:latin typeface="+mn-lt"/>
                          <a:ea typeface="Calibri"/>
                          <a:cs typeface="Times New Roman"/>
                        </a:rPr>
                        <a:t>RI.4.3</a:t>
                      </a:r>
                      <a:endParaRPr lang="en-US" sz="1000" b="0" dirty="0" smtClean="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163721">
                <a:tc>
                  <a:txBody>
                    <a:bodyPr/>
                    <a:lstStyle/>
                    <a:p>
                      <a:pPr algn="ctr">
                        <a:lnSpc>
                          <a:spcPct val="100000"/>
                        </a:lnSpc>
                        <a:spcAft>
                          <a:spcPts val="0"/>
                        </a:spcAft>
                      </a:pPr>
                      <a:r>
                        <a:rPr lang="en-US" sz="1500" b="1" dirty="0" smtClean="0">
                          <a:latin typeface="Calibri"/>
                          <a:cs typeface="Calibri"/>
                        </a:rPr>
                        <a:t>11</a:t>
                      </a:r>
                      <a:endParaRPr lang="en-US" sz="1500" b="1" dirty="0">
                        <a:latin typeface="Calibri"/>
                        <a:cs typeface="Calibri"/>
                      </a:endParaRPr>
                    </a:p>
                  </a:txBody>
                  <a:tcPr marL="97155" marR="97155" marT="47897" marB="47897" anchor="ctr">
                    <a:solidFill>
                      <a:schemeClr val="bg1"/>
                    </a:solidFill>
                  </a:tcPr>
                </a:tc>
                <a:tc gridSpan="2">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MX" sz="1000" b="0" dirty="0" smtClean="0">
                          <a:latin typeface="+mn-lt"/>
                          <a:cs typeface="Calibri"/>
                        </a:rPr>
                        <a:t>¿Cómo describirías </a:t>
                      </a:r>
                      <a:r>
                        <a:rPr lang="es-MX" sz="1000" b="0" u="sng" dirty="0" smtClean="0">
                          <a:latin typeface="+mn-lt"/>
                          <a:cs typeface="Calibri"/>
                        </a:rPr>
                        <a:t>mejor</a:t>
                      </a:r>
                      <a:r>
                        <a:rPr lang="es-MX" sz="1000" b="0" dirty="0" smtClean="0">
                          <a:latin typeface="+mn-lt"/>
                          <a:cs typeface="Calibri"/>
                        </a:rPr>
                        <a:t> las diferencias de cómo están escritos los dos </a:t>
                      </a:r>
                      <a:r>
                        <a:rPr lang="es-MX" sz="1000" b="0" i="0" dirty="0" smtClean="0">
                          <a:latin typeface="+mn-lt"/>
                          <a:cs typeface="Calibri"/>
                        </a:rPr>
                        <a:t>textos </a:t>
                      </a:r>
                      <a:r>
                        <a:rPr lang="es-MX" sz="1000" b="1" i="1" dirty="0" smtClean="0">
                          <a:latin typeface="+mn-lt"/>
                          <a:cs typeface="Calibri"/>
                        </a:rPr>
                        <a:t>¡Luces  apagadas! </a:t>
                      </a:r>
                      <a:r>
                        <a:rPr lang="es-MX" sz="1000" b="0" i="0" dirty="0" smtClean="0">
                          <a:latin typeface="+mn-lt"/>
                          <a:cs typeface="Calibri"/>
                        </a:rPr>
                        <a:t>y</a:t>
                      </a:r>
                      <a:r>
                        <a:rPr lang="es-MX" sz="1000" b="0" dirty="0" smtClean="0">
                          <a:latin typeface="+mn-lt"/>
                          <a:cs typeface="Calibri"/>
                        </a:rPr>
                        <a:t> </a:t>
                      </a:r>
                      <a:r>
                        <a:rPr lang="es-MX" sz="1000" b="1" i="1" dirty="0" smtClean="0">
                          <a:latin typeface="+mn-lt"/>
                          <a:cs typeface="Calibri"/>
                        </a:rPr>
                        <a:t>Lección de energía</a:t>
                      </a:r>
                      <a:r>
                        <a:rPr lang="es-MX" sz="1000" b="0" dirty="0" smtClean="0">
                          <a:latin typeface="+mn-lt"/>
                          <a:cs typeface="Calibri"/>
                        </a:rPr>
                        <a:t>? </a:t>
                      </a:r>
                      <a:r>
                        <a:rPr lang="en-US" sz="1000" b="0" i="0" baseline="0" dirty="0" smtClean="0">
                          <a:latin typeface="Calibri"/>
                          <a:ea typeface="Times New Roman"/>
                          <a:cs typeface="Calibri"/>
                        </a:rPr>
                        <a:t>RI.4.6</a:t>
                      </a:r>
                      <a:endParaRPr lang="en-US" sz="1000" b="0" i="0" dirty="0">
                        <a:latin typeface="Calibri"/>
                        <a:ea typeface="Calibri"/>
                        <a:cs typeface="Calibri"/>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373208">
                <a:tc>
                  <a:txBody>
                    <a:bodyPr/>
                    <a:lstStyle/>
                    <a:p>
                      <a:pPr algn="ctr">
                        <a:lnSpc>
                          <a:spcPct val="100000"/>
                        </a:lnSpc>
                        <a:spcAft>
                          <a:spcPts val="0"/>
                        </a:spcAft>
                      </a:pPr>
                      <a:r>
                        <a:rPr lang="en-US" sz="1500" b="1" dirty="0" smtClean="0"/>
                        <a:t>12</a:t>
                      </a:r>
                      <a:endParaRPr lang="en-US" sz="1500" b="1" dirty="0"/>
                    </a:p>
                  </a:txBody>
                  <a:tcPr marL="97155" marR="97155" marT="47897" marB="47897" anchor="ctr">
                    <a:solidFill>
                      <a:schemeClr val="bg1"/>
                    </a:solidFill>
                  </a:tcPr>
                </a:tc>
                <a:tc gridSpan="2">
                  <a:txBody>
                    <a:bodyPr/>
                    <a:lstStyle/>
                    <a:p>
                      <a:pPr marL="0" marR="0" indent="0" algn="l" defTabSz="1018824" rtl="0" eaLnBrk="1" fontAlgn="auto" latinLnBrk="0" hangingPunct="1">
                        <a:lnSpc>
                          <a:spcPct val="115000"/>
                        </a:lnSpc>
                        <a:spcBef>
                          <a:spcPts val="0"/>
                        </a:spcBef>
                        <a:spcAft>
                          <a:spcPts val="1000"/>
                        </a:spcAft>
                        <a:buClrTx/>
                        <a:buSzTx/>
                        <a:buFontTx/>
                        <a:buNone/>
                        <a:tabLst/>
                        <a:defRPr/>
                      </a:pPr>
                      <a:r>
                        <a:rPr lang="es-MX" sz="1000" b="0" dirty="0" smtClean="0">
                          <a:latin typeface="+mn-lt"/>
                          <a:cs typeface="Calibri"/>
                        </a:rPr>
                        <a:t>¿Cuál declaración explica mejor por qué </a:t>
                      </a:r>
                      <a:r>
                        <a:rPr lang="es-MX" sz="1000" b="1" i="1" dirty="0" smtClean="0">
                          <a:latin typeface="+mn-lt"/>
                          <a:cs typeface="Calibri"/>
                        </a:rPr>
                        <a:t>¡Luces apagadas! </a:t>
                      </a:r>
                      <a:r>
                        <a:rPr lang="es-MX" sz="1000" b="0" dirty="0" smtClean="0">
                          <a:latin typeface="+mn-lt"/>
                          <a:cs typeface="Calibri"/>
                        </a:rPr>
                        <a:t>y </a:t>
                      </a:r>
                      <a:r>
                        <a:rPr lang="es-MX" sz="1000" b="1" i="1" dirty="0" smtClean="0">
                          <a:latin typeface="+mn-lt"/>
                          <a:cs typeface="Calibri"/>
                        </a:rPr>
                        <a:t>Lección de energía </a:t>
                      </a:r>
                      <a:r>
                        <a:rPr lang="es-MX" sz="1000" b="0" dirty="0" smtClean="0">
                          <a:latin typeface="+mn-lt"/>
                          <a:cs typeface="Calibri"/>
                        </a:rPr>
                        <a:t>se enfocan de diferentes maneras sobre el mismo tema?</a:t>
                      </a:r>
                      <a:r>
                        <a:rPr lang="es-MX" sz="1000" b="0" baseline="0" dirty="0" smtClean="0">
                          <a:latin typeface="+mn-lt"/>
                          <a:cs typeface="Calibri"/>
                        </a:rPr>
                        <a:t> </a:t>
                      </a:r>
                      <a:r>
                        <a:rPr lang="en-US" sz="1000" b="0" dirty="0" smtClean="0">
                          <a:solidFill>
                            <a:schemeClr val="tx1"/>
                          </a:solidFill>
                          <a:effectLst/>
                        </a:rPr>
                        <a:t>RI.4.6</a:t>
                      </a:r>
                      <a:endParaRPr lang="en-US" sz="1000" b="0" dirty="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241500">
                <a:tc>
                  <a:txBody>
                    <a:bodyPr/>
                    <a:lstStyle/>
                    <a:p>
                      <a:pPr algn="ctr">
                        <a:lnSpc>
                          <a:spcPct val="100000"/>
                        </a:lnSpc>
                        <a:spcAft>
                          <a:spcPts val="0"/>
                        </a:spcAft>
                      </a:pPr>
                      <a:r>
                        <a:rPr lang="en-US" sz="1500" b="1" dirty="0" smtClean="0"/>
                        <a:t>13</a:t>
                      </a:r>
                      <a:endParaRPr lang="en-US" sz="1500" b="1" dirty="0"/>
                    </a:p>
                  </a:txBody>
                  <a:tcPr marL="97155" marR="97155" marT="47897" marB="47897" anchor="ctr">
                    <a:solidFill>
                      <a:schemeClr val="bg1"/>
                    </a:solidFill>
                  </a:tcPr>
                </a:tc>
                <a:tc gridSpan="2">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s-MX" sz="1000" b="0" dirty="0" smtClean="0">
                          <a:latin typeface="+mn-lt"/>
                          <a:cs typeface="Calibri"/>
                        </a:rPr>
                        <a:t>¿Qué ideas similares del tema comparten ambos </a:t>
                      </a:r>
                      <a:r>
                        <a:rPr lang="es-MX" sz="1000" b="1" i="1" dirty="0" smtClean="0">
                          <a:latin typeface="+mn-lt"/>
                          <a:cs typeface="Calibri"/>
                        </a:rPr>
                        <a:t>¡Luces apagadas! </a:t>
                      </a:r>
                      <a:r>
                        <a:rPr lang="es-MX" sz="1000" b="0" dirty="0" smtClean="0">
                          <a:latin typeface="+mn-lt"/>
                          <a:cs typeface="Calibri"/>
                        </a:rPr>
                        <a:t>y </a:t>
                      </a:r>
                      <a:r>
                        <a:rPr lang="es-MX" sz="1000" b="1" i="1" dirty="0" smtClean="0">
                          <a:latin typeface="+mn-lt"/>
                          <a:cs typeface="Calibri"/>
                        </a:rPr>
                        <a:t>Electricidad y energía</a:t>
                      </a:r>
                      <a:r>
                        <a:rPr lang="es-MX" sz="1000" b="0" dirty="0" smtClean="0">
                          <a:latin typeface="+mn-lt"/>
                          <a:cs typeface="Calibri"/>
                        </a:rPr>
                        <a:t>?</a:t>
                      </a:r>
                      <a:r>
                        <a:rPr lang="es-MX" sz="1000" b="0" baseline="0" dirty="0" smtClean="0">
                          <a:latin typeface="+mn-lt"/>
                          <a:cs typeface="Calibri"/>
                        </a:rPr>
                        <a:t> </a:t>
                      </a:r>
                      <a:r>
                        <a:rPr lang="en-US" sz="1000" b="0" dirty="0" smtClean="0">
                          <a:solidFill>
                            <a:schemeClr val="tx1"/>
                          </a:solidFill>
                          <a:effectLst/>
                        </a:rPr>
                        <a:t>RI.4.9</a:t>
                      </a:r>
                      <a:endParaRPr lang="en-US" sz="1000" b="0" dirty="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379281">
                <a:tc>
                  <a:txBody>
                    <a:bodyPr/>
                    <a:lstStyle/>
                    <a:p>
                      <a:pPr algn="ctr">
                        <a:lnSpc>
                          <a:spcPct val="100000"/>
                        </a:lnSpc>
                        <a:spcAft>
                          <a:spcPts val="0"/>
                        </a:spcAft>
                      </a:pPr>
                      <a:r>
                        <a:rPr lang="en-US" sz="1500" b="1" dirty="0" smtClean="0"/>
                        <a:t>14</a:t>
                      </a:r>
                      <a:endParaRPr lang="en-US" sz="1500" b="1" dirty="0"/>
                    </a:p>
                  </a:txBody>
                  <a:tcPr marL="97155" marR="97155" marT="47897" marB="47897" anchor="ctr">
                    <a:solidFill>
                      <a:schemeClr val="bg1"/>
                    </a:solidFill>
                  </a:tcPr>
                </a:tc>
                <a:tc gridSpan="2">
                  <a:txBody>
                    <a:bodyPr/>
                    <a:lstStyle/>
                    <a:p>
                      <a:pPr marL="0" marR="0" algn="l">
                        <a:lnSpc>
                          <a:spcPct val="100000"/>
                        </a:lnSpc>
                        <a:spcBef>
                          <a:spcPts val="0"/>
                        </a:spcBef>
                        <a:spcAft>
                          <a:spcPts val="0"/>
                        </a:spcAft>
                      </a:pPr>
                      <a:r>
                        <a:rPr lang="es-MX" sz="1000" b="0" dirty="0" smtClean="0">
                          <a:latin typeface="+mn-lt"/>
                          <a:cs typeface="Calibri"/>
                        </a:rPr>
                        <a:t>¿Qué conclusión puedes sacar, basándote en </a:t>
                      </a:r>
                      <a:r>
                        <a:rPr lang="es-MX" sz="1000" b="1" i="1" dirty="0" smtClean="0">
                          <a:latin typeface="+mn-lt"/>
                          <a:cs typeface="Calibri"/>
                        </a:rPr>
                        <a:t>¡Luces apagadas! </a:t>
                      </a:r>
                      <a:r>
                        <a:rPr lang="es-MX" sz="1000" b="0" dirty="0" smtClean="0">
                          <a:latin typeface="+mn-lt"/>
                          <a:cs typeface="Calibri"/>
                        </a:rPr>
                        <a:t>y </a:t>
                      </a:r>
                      <a:r>
                        <a:rPr lang="es-MX" sz="1000" b="1" i="1" dirty="0" smtClean="0">
                          <a:latin typeface="+mn-lt"/>
                          <a:cs typeface="Calibri"/>
                        </a:rPr>
                        <a:t>Electricidad y energía</a:t>
                      </a:r>
                      <a:r>
                        <a:rPr lang="es-MX" sz="1000" b="0" dirty="0" smtClean="0">
                          <a:latin typeface="+mn-lt"/>
                          <a:cs typeface="Calibri"/>
                        </a:rPr>
                        <a:t>, sobre los retos de vivir sin electricidad? Selecciona todas las que apliquen.</a:t>
                      </a:r>
                      <a:r>
                        <a:rPr lang="es-MX" sz="1000" b="0" baseline="0" dirty="0" smtClean="0">
                          <a:latin typeface="+mn-lt"/>
                          <a:cs typeface="Calibri"/>
                        </a:rPr>
                        <a:t> </a:t>
                      </a:r>
                      <a:r>
                        <a:rPr lang="en-US" sz="1000" b="0" baseline="0" dirty="0" smtClean="0">
                          <a:solidFill>
                            <a:schemeClr val="tx1"/>
                          </a:solidFill>
                          <a:effectLst/>
                        </a:rPr>
                        <a:t>RI.4.9</a:t>
                      </a:r>
                      <a:endParaRPr lang="en-US" sz="1000" b="0" dirty="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371878">
                <a:tc>
                  <a:txBody>
                    <a:bodyPr/>
                    <a:lstStyle/>
                    <a:p>
                      <a:pPr algn="ctr">
                        <a:lnSpc>
                          <a:spcPct val="100000"/>
                        </a:lnSpc>
                        <a:spcAft>
                          <a:spcPts val="0"/>
                        </a:spcAft>
                      </a:pPr>
                      <a:r>
                        <a:rPr lang="en-US" sz="1500" b="1" dirty="0" smtClean="0"/>
                        <a:t>15</a:t>
                      </a:r>
                      <a:endParaRPr lang="en-US" sz="1500" b="1" dirty="0"/>
                    </a:p>
                  </a:txBody>
                  <a:tcPr marL="97155" marR="97155" marT="47897" marB="47897" anchor="ctr">
                    <a:solidFill>
                      <a:schemeClr val="bg1"/>
                    </a:solidFill>
                  </a:tcPr>
                </a:tc>
                <a:tc>
                  <a:txBody>
                    <a:bodyPr/>
                    <a:lstStyle/>
                    <a:p>
                      <a:pPr marL="0" marR="0" indent="0" algn="l" defTabSz="1018824" rtl="0" eaLnBrk="1" fontAlgn="auto" latinLnBrk="0" hangingPunct="1">
                        <a:lnSpc>
                          <a:spcPct val="115000"/>
                        </a:lnSpc>
                        <a:spcBef>
                          <a:spcPts val="0"/>
                        </a:spcBef>
                        <a:spcAft>
                          <a:spcPts val="1200"/>
                        </a:spcAft>
                        <a:buClrTx/>
                        <a:buSzTx/>
                        <a:buFontTx/>
                        <a:buNone/>
                        <a:tabLst/>
                        <a:defRPr/>
                      </a:pPr>
                      <a:r>
                        <a:rPr lang="es-MX" sz="1000" b="0" baseline="0" noProof="0" dirty="0" smtClean="0">
                          <a:solidFill>
                            <a:schemeClr val="tx1"/>
                          </a:solidFill>
                        </a:rPr>
                        <a:t>¿Cómo el autor de </a:t>
                      </a:r>
                      <a:r>
                        <a:rPr lang="es-MX" sz="1000" b="1" i="1" u="none" baseline="0" noProof="0" dirty="0" smtClean="0">
                          <a:solidFill>
                            <a:schemeClr val="tx1"/>
                          </a:solidFill>
                        </a:rPr>
                        <a:t>Lección de energía </a:t>
                      </a:r>
                      <a:r>
                        <a:rPr lang="es-MX" sz="1000" b="0" baseline="0" noProof="0" dirty="0" smtClean="0">
                          <a:solidFill>
                            <a:schemeClr val="tx1"/>
                          </a:solidFill>
                        </a:rPr>
                        <a:t>y el autor de </a:t>
                      </a:r>
                      <a:r>
                        <a:rPr lang="es-MX" sz="1000" b="1" i="1" u="none" baseline="0" noProof="0" dirty="0" smtClean="0">
                          <a:solidFill>
                            <a:schemeClr val="tx1"/>
                          </a:solidFill>
                        </a:rPr>
                        <a:t>¡Luces apagadas! </a:t>
                      </a:r>
                      <a:r>
                        <a:rPr lang="es-MX" sz="1000" b="0" i="0" u="none" baseline="0" noProof="0" dirty="0" smtClean="0">
                          <a:solidFill>
                            <a:schemeClr val="tx1"/>
                          </a:solidFill>
                        </a:rPr>
                        <a:t>u</a:t>
                      </a:r>
                      <a:r>
                        <a:rPr lang="es-MX" sz="1000" b="0" baseline="0" noProof="0" dirty="0" smtClean="0">
                          <a:solidFill>
                            <a:schemeClr val="tx1"/>
                          </a:solidFill>
                        </a:rPr>
                        <a:t>tilizan la escritura en un relato de fuente primaria</a:t>
                      </a:r>
                      <a:r>
                        <a:rPr lang="es-MX" sz="1000" b="0" baseline="0" noProof="0" dirty="0" smtClean="0">
                          <a:solidFill>
                            <a:srgbClr val="FF0000"/>
                          </a:solidFill>
                        </a:rPr>
                        <a:t> </a:t>
                      </a:r>
                      <a:r>
                        <a:rPr lang="es-MX" sz="1000" b="0" baseline="0" noProof="0" dirty="0" smtClean="0">
                          <a:solidFill>
                            <a:schemeClr val="tx1"/>
                          </a:solidFill>
                        </a:rPr>
                        <a:t>para mostrar que la electricidad es poderosa y útil? </a:t>
                      </a:r>
                      <a:r>
                        <a:rPr lang="en-US" sz="1000" b="0" dirty="0" smtClean="0">
                          <a:solidFill>
                            <a:schemeClr val="tx1"/>
                          </a:solidFill>
                          <a:effectLst/>
                        </a:rPr>
                        <a:t>RI.4.6</a:t>
                      </a:r>
                      <a:endParaRPr lang="en-US" sz="1000" b="0" dirty="0">
                        <a:solidFill>
                          <a:schemeClr val="tx1"/>
                        </a:solidFill>
                        <a:effectLst/>
                        <a:latin typeface="+mn-lt"/>
                        <a:ea typeface="Calibri"/>
                        <a:cs typeface="Times New Roman"/>
                      </a:endParaRPr>
                    </a:p>
                  </a:txBody>
                  <a:tcPr marL="97155" marR="97155" marT="47897" marB="47897" anchor="ctr">
                    <a:solidFill>
                      <a:schemeClr val="bg1"/>
                    </a:solidFill>
                  </a:tcPr>
                </a:tc>
                <a:tc>
                  <a:txBody>
                    <a:bodyPr/>
                    <a:lstStyle/>
                    <a:p>
                      <a:pPr marL="0" marR="0" algn="ctr">
                        <a:lnSpc>
                          <a:spcPct val="100000"/>
                        </a:lnSpc>
                        <a:spcBef>
                          <a:spcPts val="0"/>
                        </a:spcBef>
                        <a:spcAft>
                          <a:spcPts val="0"/>
                        </a:spcAft>
                      </a:pPr>
                      <a:r>
                        <a:rPr lang="en-US" sz="1400" b="1" dirty="0" smtClean="0">
                          <a:solidFill>
                            <a:srgbClr val="000000"/>
                          </a:solidFill>
                          <a:effectLst>
                            <a:outerShdw blurRad="38100" dist="38100" dir="2700000" algn="tl">
                              <a:srgbClr val="000000">
                                <a:alpha val="43137"/>
                              </a:srgbClr>
                            </a:outerShdw>
                          </a:effectLst>
                          <a:latin typeface="+mn-lt"/>
                          <a:ea typeface="Times New Roman"/>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1</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0</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r>
              <a:tr h="423878">
                <a:tc>
                  <a:txBody>
                    <a:bodyPr/>
                    <a:lstStyle/>
                    <a:p>
                      <a:pPr algn="ctr">
                        <a:lnSpc>
                          <a:spcPct val="100000"/>
                        </a:lnSpc>
                        <a:spcAft>
                          <a:spcPts val="0"/>
                        </a:spcAft>
                      </a:pPr>
                      <a:r>
                        <a:rPr lang="en-US" sz="1500" b="1" dirty="0" smtClean="0"/>
                        <a:t>16</a:t>
                      </a:r>
                      <a:endParaRPr lang="en-US" sz="1500" b="1" dirty="0"/>
                    </a:p>
                  </a:txBody>
                  <a:tcPr marL="97155" marR="97155" marT="47897" marB="47897" anchor="ctr">
                    <a:solidFill>
                      <a:schemeClr val="bg1"/>
                    </a:solidFill>
                  </a:tcPr>
                </a:tc>
                <a:tc>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s-MX" sz="1000" b="0" baseline="0" noProof="0" dirty="0" smtClean="0">
                          <a:solidFill>
                            <a:schemeClr val="tx1"/>
                          </a:solidFill>
                        </a:rPr>
                        <a:t>De acuerdo a </a:t>
                      </a:r>
                      <a:r>
                        <a:rPr lang="es-MX" sz="1000" b="1" i="1" baseline="0" noProof="0" dirty="0" smtClean="0">
                          <a:solidFill>
                            <a:schemeClr val="tx1"/>
                          </a:solidFill>
                        </a:rPr>
                        <a:t>¡</a:t>
                      </a:r>
                      <a:r>
                        <a:rPr lang="es-MX" sz="1000" b="1" i="1" u="none" baseline="0" noProof="0" dirty="0" smtClean="0">
                          <a:solidFill>
                            <a:schemeClr val="tx1"/>
                          </a:solidFill>
                        </a:rPr>
                        <a:t>Luces apagadas!</a:t>
                      </a:r>
                      <a:r>
                        <a:rPr lang="es-MX" sz="1000" b="0" i="1" u="none" baseline="0" noProof="0" dirty="0" smtClean="0">
                          <a:solidFill>
                            <a:schemeClr val="tx1"/>
                          </a:solidFill>
                        </a:rPr>
                        <a:t> </a:t>
                      </a:r>
                      <a:r>
                        <a:rPr lang="es-MX" sz="1000" b="0" i="0" u="none" baseline="0" noProof="0" dirty="0" smtClean="0">
                          <a:solidFill>
                            <a:schemeClr val="tx1"/>
                          </a:solidFill>
                        </a:rPr>
                        <a:t>y </a:t>
                      </a:r>
                      <a:r>
                        <a:rPr lang="es-MX" sz="1000" b="1" i="1" u="none" baseline="0" noProof="0" dirty="0" smtClean="0">
                          <a:solidFill>
                            <a:schemeClr val="tx1"/>
                          </a:solidFill>
                        </a:rPr>
                        <a:t>Electricidad y energía</a:t>
                      </a:r>
                      <a:r>
                        <a:rPr lang="es-MX" sz="1000" b="0" i="1" u="none" baseline="0" noProof="0" dirty="0" smtClean="0">
                          <a:solidFill>
                            <a:schemeClr val="tx1"/>
                          </a:solidFill>
                        </a:rPr>
                        <a:t>, </a:t>
                      </a:r>
                      <a:r>
                        <a:rPr lang="es-MX" sz="1000" b="0" baseline="0" noProof="0" dirty="0" smtClean="0">
                          <a:solidFill>
                            <a:schemeClr val="tx1"/>
                          </a:solidFill>
                        </a:rPr>
                        <a:t>explica la importancia de la  electricidad. Utiliza ejemplos de ambos textos para apoyar tu respuesta. </a:t>
                      </a:r>
                      <a:r>
                        <a:rPr lang="en-US" sz="1000" b="0" dirty="0" smtClean="0">
                          <a:solidFill>
                            <a:schemeClr val="tx1"/>
                          </a:solidFill>
                          <a:effectLst/>
                        </a:rPr>
                        <a:t>RI.4.9</a:t>
                      </a:r>
                      <a:endParaRPr lang="en-US" sz="1000" b="0" dirty="0">
                        <a:solidFill>
                          <a:schemeClr val="tx1"/>
                        </a:solidFill>
                        <a:effectLst/>
                        <a:latin typeface="+mn-lt"/>
                        <a:ea typeface="Calibri"/>
                        <a:cs typeface="Times New Roman"/>
                      </a:endParaRPr>
                    </a:p>
                  </a:txBody>
                  <a:tcPr marL="97155" marR="97155" marT="47897" marB="47897" anchor="ctr">
                    <a:solidFill>
                      <a:schemeClr val="bg1"/>
                    </a:solidFill>
                  </a:tcPr>
                </a:tc>
                <a:tc>
                  <a:txBody>
                    <a:bodyPr/>
                    <a:lstStyle/>
                    <a:p>
                      <a:pPr marL="0" marR="0" algn="ctr">
                        <a:lnSpc>
                          <a:spcPct val="100000"/>
                        </a:lnSpc>
                        <a:spcBef>
                          <a:spcPts val="0"/>
                        </a:spcBef>
                        <a:spcAft>
                          <a:spcPts val="0"/>
                        </a:spcAft>
                      </a:pPr>
                      <a:r>
                        <a:rPr lang="en-US" sz="1400" b="1" dirty="0" smtClean="0">
                          <a:solidFill>
                            <a:srgbClr val="000000"/>
                          </a:solidFill>
                          <a:effectLst>
                            <a:outerShdw blurRad="38100" dist="38100" dir="2700000" algn="tl">
                              <a:srgbClr val="000000">
                                <a:alpha val="43137"/>
                              </a:srgbClr>
                            </a:outerShdw>
                          </a:effectLst>
                          <a:latin typeface="+mn-lt"/>
                          <a:ea typeface="Times New Roman"/>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1</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0</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919908794"/>
              </p:ext>
            </p:extLst>
          </p:nvPr>
        </p:nvGraphicFramePr>
        <p:xfrm>
          <a:off x="518160" y="381000"/>
          <a:ext cx="6563360" cy="4068643"/>
        </p:xfrm>
        <a:graphic>
          <a:graphicData uri="http://schemas.openxmlformats.org/drawingml/2006/table">
            <a:tbl>
              <a:tblPr firstRow="1" bandRow="1">
                <a:tableStyleId>{5940675A-B579-460E-94D1-54222C63F5DA}</a:tableStyleId>
              </a:tblPr>
              <a:tblGrid>
                <a:gridCol w="396240"/>
                <a:gridCol w="4419600"/>
                <a:gridCol w="457200"/>
                <a:gridCol w="457200"/>
                <a:gridCol w="416560"/>
                <a:gridCol w="416560"/>
              </a:tblGrid>
              <a:tr h="330491">
                <a:tc gridSpan="6">
                  <a:txBody>
                    <a:bodyPr/>
                    <a:lstStyle/>
                    <a:p>
                      <a:pPr algn="ctr">
                        <a:lnSpc>
                          <a:spcPct val="100000"/>
                        </a:lnSpc>
                        <a:spcAft>
                          <a:spcPts val="0"/>
                        </a:spcAft>
                      </a:pPr>
                      <a:r>
                        <a:rPr lang="es-MX" sz="1500" b="1" noProof="0" dirty="0" smtClean="0"/>
                        <a:t>Texto literario</a:t>
                      </a:r>
                      <a:endParaRPr lang="es-MX" sz="1500" b="1" noProof="0" dirty="0"/>
                    </a:p>
                  </a:txBody>
                  <a:tcPr marL="97155" marR="97155" marT="47897" marB="47897" anchor="ctr">
                    <a:solidFill>
                      <a:schemeClr val="accent3">
                        <a:lumMod val="20000"/>
                        <a:lumOff val="80000"/>
                      </a:schemeClr>
                    </a:solidFill>
                  </a:tcPr>
                </a:tc>
                <a:tc hMerge="1">
                  <a:txBody>
                    <a:bodyPr/>
                    <a:lstStyle/>
                    <a:p>
                      <a:pPr marL="0" marR="0" lvl="0" indent="0" algn="l" defTabSz="966612" rtl="0" eaLnBrk="1" fontAlgn="auto" latinLnBrk="0" hangingPunct="1">
                        <a:lnSpc>
                          <a:spcPct val="115000"/>
                        </a:lnSpc>
                        <a:spcBef>
                          <a:spcPts val="0"/>
                        </a:spcBef>
                        <a:spcAft>
                          <a:spcPts val="1200"/>
                        </a:spcAft>
                        <a:buClrTx/>
                        <a:buSzTx/>
                        <a:buFontTx/>
                        <a:buNone/>
                        <a:tabLst/>
                        <a:defRPr/>
                      </a:pPr>
                      <a:endPar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143930">
                <a:tc>
                  <a:txBody>
                    <a:bodyPr/>
                    <a:lstStyle/>
                    <a:p>
                      <a:pPr algn="ctr">
                        <a:lnSpc>
                          <a:spcPct val="100000"/>
                        </a:lnSpc>
                        <a:spcAft>
                          <a:spcPts val="0"/>
                        </a:spcAft>
                      </a:pPr>
                      <a:r>
                        <a:rPr lang="en-US" sz="1500" b="1" dirty="0" smtClean="0"/>
                        <a:t>1</a:t>
                      </a:r>
                      <a:endParaRPr lang="en-US" sz="1500" b="1" dirty="0"/>
                    </a:p>
                  </a:txBody>
                  <a:tcPr marL="97155" marR="97155" marT="47897" marB="47897" anchor="ctr">
                    <a:solidFill>
                      <a:schemeClr val="bg1"/>
                    </a:solidFill>
                  </a:tcPr>
                </a:tc>
                <a:tc gridSpan="3">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s-MX" sz="1000" b="0" dirty="0" smtClean="0">
                          <a:latin typeface="+mn-lt"/>
                          <a:cs typeface="Calibri"/>
                        </a:rPr>
                        <a:t>¿Qué detalle específico del texto </a:t>
                      </a:r>
                      <a:r>
                        <a:rPr lang="es-MX" sz="1000" b="1" i="1" dirty="0" smtClean="0">
                          <a:latin typeface="+mn-lt"/>
                          <a:cs typeface="Calibri"/>
                        </a:rPr>
                        <a:t>Un día sin electricidad</a:t>
                      </a:r>
                      <a:r>
                        <a:rPr lang="es-MX" sz="1000" b="0" dirty="0" smtClean="0">
                          <a:latin typeface="+mn-lt"/>
                          <a:cs typeface="Calibri"/>
                        </a:rPr>
                        <a:t>, apoya mejor los sentimientos que tenía Daniel al principio sobre la tarea de vivir sin electricidad por 24 horas?</a:t>
                      </a:r>
                      <a:r>
                        <a:rPr lang="es-MX" sz="900" b="0" i="0" u="none" baseline="0" dirty="0" smtClean="0">
                          <a:solidFill>
                            <a:schemeClr val="tx1"/>
                          </a:solidFill>
                          <a:effectLst/>
                          <a:latin typeface="+mn-lt"/>
                          <a:cs typeface="+mn-cs"/>
                        </a:rPr>
                        <a:t>  </a:t>
                      </a:r>
                      <a:r>
                        <a:rPr lang="es-MX" sz="900" b="0" i="0" u="none" dirty="0" smtClean="0">
                          <a:effectLst/>
                          <a:latin typeface="+mn-lt"/>
                        </a:rPr>
                        <a:t>RL.4.3</a:t>
                      </a:r>
                      <a:endParaRPr lang="en-US" sz="1000" b="0" i="0" dirty="0" smtClean="0">
                        <a:solidFill>
                          <a:srgbClr val="000000"/>
                        </a:solidFill>
                        <a:effectLst/>
                        <a:latin typeface="+mn-lt"/>
                        <a:ea typeface="Times New Roman"/>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200536">
                <a:tc>
                  <a:txBody>
                    <a:bodyPr/>
                    <a:lstStyle/>
                    <a:p>
                      <a:pPr algn="ctr">
                        <a:lnSpc>
                          <a:spcPct val="100000"/>
                        </a:lnSpc>
                        <a:spcAft>
                          <a:spcPts val="0"/>
                        </a:spcAft>
                      </a:pPr>
                      <a:r>
                        <a:rPr lang="en-US" sz="1500" b="1" dirty="0" smtClean="0"/>
                        <a:t>2</a:t>
                      </a:r>
                      <a:endParaRPr lang="en-US" sz="1500" b="1" dirty="0"/>
                    </a:p>
                  </a:txBody>
                  <a:tcPr marL="97155" marR="97155" marT="47897" marB="47897" anchor="ctr">
                    <a:solidFill>
                      <a:schemeClr val="bg1"/>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000" b="0" dirty="0" smtClean="0">
                          <a:latin typeface="+mn-lt"/>
                          <a:cs typeface="Calibri"/>
                        </a:rPr>
                        <a:t>¿Qué </a:t>
                      </a:r>
                      <a:r>
                        <a:rPr lang="es-MX" sz="1000" b="0" u="sng" dirty="0" smtClean="0">
                          <a:latin typeface="+mn-lt"/>
                          <a:cs typeface="Calibri"/>
                        </a:rPr>
                        <a:t>dos</a:t>
                      </a:r>
                      <a:r>
                        <a:rPr lang="es-MX" sz="1000" b="0" dirty="0" smtClean="0">
                          <a:latin typeface="+mn-lt"/>
                          <a:cs typeface="Calibri"/>
                        </a:rPr>
                        <a:t> acciones contribuyen mejor a que Daniel estuviera de acuerdo en que él estaría dispuesto de hacer esta tarea otra vez?</a:t>
                      </a:r>
                      <a:r>
                        <a:rPr lang="es-MX" sz="1000" b="0" baseline="0" dirty="0" smtClean="0">
                          <a:latin typeface="+mn-lt"/>
                          <a:cs typeface="Calibri"/>
                        </a:rPr>
                        <a:t> </a:t>
                      </a:r>
                      <a:r>
                        <a:rPr lang="en-US" sz="1000" b="0" dirty="0" smtClean="0">
                          <a:solidFill>
                            <a:schemeClr val="tx1"/>
                          </a:solidFill>
                          <a:effectLst/>
                        </a:rPr>
                        <a:t>RL.4.3</a:t>
                      </a:r>
                      <a:endParaRPr kumimoji="0" lang="en-US" sz="1000" b="0" i="0" u="none" strike="noStrike" kern="1200" cap="none" spc="0" normalizeH="0" baseline="0" noProof="0" dirty="0" smtClean="0">
                        <a:ln>
                          <a:noFill/>
                        </a:ln>
                        <a:solidFill>
                          <a:srgbClr val="000000"/>
                        </a:solidFill>
                        <a:effectLst/>
                        <a:uLnTx/>
                        <a:uFillTx/>
                        <a:latin typeface="+mn-lt"/>
                        <a:ea typeface="Times New Roman"/>
                        <a:cs typeface="Arial"/>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0">
                <a:tc>
                  <a:txBody>
                    <a:bodyPr/>
                    <a:lstStyle/>
                    <a:p>
                      <a:pPr algn="ctr">
                        <a:lnSpc>
                          <a:spcPct val="100000"/>
                        </a:lnSpc>
                        <a:spcAft>
                          <a:spcPts val="0"/>
                        </a:spcAft>
                      </a:pPr>
                      <a:r>
                        <a:rPr lang="en-US" sz="1500" b="1" dirty="0" smtClean="0"/>
                        <a:t>3</a:t>
                      </a:r>
                      <a:endParaRPr lang="en-US" sz="1500" b="1" dirty="0"/>
                    </a:p>
                  </a:txBody>
                  <a:tcPr marL="97155" marR="97155" marT="47897" marB="47897" anchor="ctr">
                    <a:solidFill>
                      <a:schemeClr val="bg1"/>
                    </a:solidFill>
                  </a:tcPr>
                </a:tc>
                <a:tc gridSpan="3">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s-MX" sz="1000" b="0" dirty="0" smtClean="0">
                          <a:latin typeface="+mn-lt"/>
                          <a:cs typeface="Calibri"/>
                        </a:rPr>
                        <a:t>¿Qué declaración apoya mejor que </a:t>
                      </a:r>
                      <a:r>
                        <a:rPr lang="es-MX" sz="1000" b="1" i="1" u="none" dirty="0" smtClean="0">
                          <a:latin typeface="+mn-lt"/>
                          <a:ea typeface="Times New Roman"/>
                          <a:cs typeface="Calibri"/>
                        </a:rPr>
                        <a:t>Lección de energía</a:t>
                      </a:r>
                      <a:r>
                        <a:rPr lang="es-MX" sz="1000" b="1" i="1" u="none" dirty="0" smtClean="0">
                          <a:latin typeface="+mn-lt"/>
                          <a:cs typeface="Calibri"/>
                        </a:rPr>
                        <a:t> </a:t>
                      </a:r>
                      <a:r>
                        <a:rPr lang="es-MX" sz="1000" b="0" dirty="0" smtClean="0">
                          <a:latin typeface="+mn-lt"/>
                          <a:cs typeface="Calibri"/>
                        </a:rPr>
                        <a:t>fue contado desde el punto de vista en primera persona? </a:t>
                      </a:r>
                      <a:r>
                        <a:rPr lang="en-US" sz="1000" b="0" dirty="0" smtClean="0">
                          <a:solidFill>
                            <a:srgbClr val="000000"/>
                          </a:solidFill>
                          <a:effectLst/>
                          <a:latin typeface="+mn-lt"/>
                          <a:ea typeface="Times New Roman"/>
                          <a:cs typeface="Times New Roman"/>
                        </a:rPr>
                        <a:t>RL.4.6</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220327">
                <a:tc>
                  <a:txBody>
                    <a:bodyPr/>
                    <a:lstStyle/>
                    <a:p>
                      <a:pPr algn="ctr">
                        <a:lnSpc>
                          <a:spcPct val="100000"/>
                        </a:lnSpc>
                        <a:spcAft>
                          <a:spcPts val="0"/>
                        </a:spcAft>
                      </a:pPr>
                      <a:r>
                        <a:rPr lang="en-US" sz="1500" b="1" dirty="0" smtClean="0"/>
                        <a:t>4</a:t>
                      </a:r>
                      <a:endParaRPr lang="en-US" sz="1500" b="1" dirty="0"/>
                    </a:p>
                  </a:txBody>
                  <a:tcPr marL="97155" marR="97155" marT="47897" marB="47897" anchor="ctr">
                    <a:solidFill>
                      <a:schemeClr val="bg1"/>
                    </a:solidFill>
                  </a:tcPr>
                </a:tc>
                <a:tc gridSpan="3">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s-MX" sz="1000" b="0" dirty="0" smtClean="0">
                          <a:latin typeface="+mn-lt"/>
                          <a:cs typeface="Calibri"/>
                        </a:rPr>
                        <a:t>¿Cuál es el mejor indicador de que </a:t>
                      </a:r>
                      <a:r>
                        <a:rPr lang="es-MX" sz="1000" b="1" i="1" dirty="0" smtClean="0">
                          <a:latin typeface="+mn-lt"/>
                          <a:cs typeface="Calibri"/>
                        </a:rPr>
                        <a:t>Un día sin electricidad </a:t>
                      </a:r>
                      <a:r>
                        <a:rPr lang="es-MX" sz="1000" b="0" dirty="0" smtClean="0">
                          <a:latin typeface="+mn-lt"/>
                          <a:cs typeface="Calibri"/>
                        </a:rPr>
                        <a:t>es contado en tercera persona? </a:t>
                      </a:r>
                      <a:r>
                        <a:rPr lang="en-US" sz="1000" b="0" dirty="0" smtClean="0">
                          <a:solidFill>
                            <a:srgbClr val="000000"/>
                          </a:solidFill>
                          <a:effectLst/>
                          <a:latin typeface="+mn-lt"/>
                          <a:ea typeface="Times New Roman"/>
                          <a:cs typeface="Times New Roman"/>
                        </a:rPr>
                        <a:t>RL.4.6</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141754">
                <a:tc>
                  <a:txBody>
                    <a:bodyPr/>
                    <a:lstStyle/>
                    <a:p>
                      <a:pPr algn="ctr">
                        <a:lnSpc>
                          <a:spcPct val="100000"/>
                        </a:lnSpc>
                        <a:spcAft>
                          <a:spcPts val="0"/>
                        </a:spcAft>
                      </a:pPr>
                      <a:r>
                        <a:rPr lang="en-US" sz="1500" b="1" dirty="0" smtClean="0"/>
                        <a:t>5</a:t>
                      </a:r>
                      <a:endParaRPr lang="en-US" sz="1500" b="1" dirty="0"/>
                    </a:p>
                  </a:txBody>
                  <a:tcPr marL="97155" marR="97155" marT="47897" marB="47897" anchor="ctr">
                    <a:solidFill>
                      <a:schemeClr val="bg1"/>
                    </a:solidFill>
                  </a:tcPr>
                </a:tc>
                <a:tc gridSpan="3">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s-MX" sz="1000" b="1" i="1" u="none" noProof="0" dirty="0" smtClean="0">
                          <a:latin typeface="+mn-lt"/>
                          <a:ea typeface="Times New Roman"/>
                          <a:cs typeface="Calibri"/>
                        </a:rPr>
                        <a:t>Lección de energía</a:t>
                      </a:r>
                      <a:r>
                        <a:rPr lang="es-MX" sz="1000" b="0" i="1" u="none" noProof="0" dirty="0" smtClean="0">
                          <a:latin typeface="+mn-lt"/>
                          <a:ea typeface="Times New Roman"/>
                          <a:cs typeface="Calibri"/>
                        </a:rPr>
                        <a:t> </a:t>
                      </a:r>
                      <a:r>
                        <a:rPr lang="es-MX" sz="1000" b="0" i="0" u="none" noProof="0" dirty="0" smtClean="0">
                          <a:latin typeface="+mn-lt"/>
                          <a:ea typeface="Times New Roman"/>
                          <a:cs typeface="Calibri"/>
                        </a:rPr>
                        <a:t>y</a:t>
                      </a:r>
                      <a:r>
                        <a:rPr lang="es-MX" sz="1000" b="0" i="1" u="none" noProof="0" dirty="0" smtClean="0">
                          <a:latin typeface="+mn-lt"/>
                          <a:ea typeface="Times New Roman"/>
                          <a:cs typeface="Calibri"/>
                        </a:rPr>
                        <a:t> </a:t>
                      </a:r>
                      <a:r>
                        <a:rPr lang="es-MX" sz="1000" b="1" i="1" u="none" noProof="0" dirty="0" smtClean="0">
                          <a:latin typeface="+mn-lt"/>
                          <a:ea typeface="Times New Roman"/>
                          <a:cs typeface="Calibri"/>
                        </a:rPr>
                        <a:t>Un día sin electricidad </a:t>
                      </a:r>
                      <a:r>
                        <a:rPr lang="es-MX" sz="1000" b="0" i="0" u="none" noProof="0" dirty="0" smtClean="0">
                          <a:latin typeface="+mn-lt"/>
                          <a:ea typeface="Times New Roman"/>
                          <a:cs typeface="Calibri"/>
                        </a:rPr>
                        <a:t>tienen temas similares. ¿En qué se parecen los enfoques de los autores sobre el tema? </a:t>
                      </a:r>
                      <a:r>
                        <a:rPr lang="en-US" sz="1000" b="0" dirty="0" smtClean="0">
                          <a:solidFill>
                            <a:srgbClr val="000000"/>
                          </a:solidFill>
                          <a:effectLst/>
                          <a:latin typeface="+mn-lt"/>
                          <a:ea typeface="Times New Roman"/>
                          <a:cs typeface="Times New Roman"/>
                        </a:rPr>
                        <a:t>RL.4.9</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122160">
                <a:tc>
                  <a:txBody>
                    <a:bodyPr/>
                    <a:lstStyle/>
                    <a:p>
                      <a:pPr algn="ctr">
                        <a:lnSpc>
                          <a:spcPct val="100000"/>
                        </a:lnSpc>
                        <a:spcAft>
                          <a:spcPts val="0"/>
                        </a:spcAft>
                      </a:pPr>
                      <a:r>
                        <a:rPr lang="en-US" sz="1500" b="1" dirty="0" smtClean="0"/>
                        <a:t>6</a:t>
                      </a:r>
                      <a:endParaRPr lang="en-US" sz="1500" b="1" dirty="0"/>
                    </a:p>
                  </a:txBody>
                  <a:tcPr marL="97155" marR="97155" marT="47897" marB="47897" anchor="ctr">
                    <a:solidFill>
                      <a:schemeClr val="bg1"/>
                    </a:solidFill>
                  </a:tcPr>
                </a:tc>
                <a:tc gridSpan="3">
                  <a:txBody>
                    <a:bodyPr/>
                    <a:lstStyle/>
                    <a:p>
                      <a:pPr marL="0" marR="0" algn="l">
                        <a:lnSpc>
                          <a:spcPct val="100000"/>
                        </a:lnSpc>
                        <a:spcBef>
                          <a:spcPts val="0"/>
                        </a:spcBef>
                        <a:spcAft>
                          <a:spcPts val="0"/>
                        </a:spcAft>
                      </a:pPr>
                      <a:r>
                        <a:rPr lang="es-MX" sz="1000" b="0" noProof="0" dirty="0" smtClean="0">
                          <a:latin typeface="+mn-lt"/>
                          <a:cs typeface="Calibri"/>
                        </a:rPr>
                        <a:t>¿Qué  evidencia explica mejor el mensaje del autor de “trabajar juntos” en </a:t>
                      </a:r>
                      <a:r>
                        <a:rPr lang="es-MX" sz="1000" b="1" i="1" u="none" noProof="0" dirty="0" smtClean="0">
                          <a:latin typeface="+mn-lt"/>
                          <a:cs typeface="Calibri"/>
                        </a:rPr>
                        <a:t>Un día sin electricidad </a:t>
                      </a:r>
                      <a:r>
                        <a:rPr lang="es-MX" sz="1000" b="0" u="none" noProof="0" dirty="0" smtClean="0">
                          <a:latin typeface="+mn-lt"/>
                          <a:cs typeface="Calibri"/>
                        </a:rPr>
                        <a:t>y</a:t>
                      </a:r>
                      <a:r>
                        <a:rPr lang="es-MX" sz="1000" b="1" u="none" noProof="0" dirty="0" smtClean="0">
                          <a:latin typeface="+mn-lt"/>
                          <a:cs typeface="Calibri"/>
                        </a:rPr>
                        <a:t> </a:t>
                      </a:r>
                      <a:r>
                        <a:rPr lang="es-MX" sz="1000" b="1" i="1" u="none" noProof="0" dirty="0" smtClean="0">
                          <a:latin typeface="+mn-lt"/>
                          <a:ea typeface="Times New Roman"/>
                          <a:cs typeface="Calibri"/>
                        </a:rPr>
                        <a:t>Lección de energía</a:t>
                      </a:r>
                      <a:r>
                        <a:rPr lang="es-MX" sz="1000" b="0" noProof="0" dirty="0" smtClean="0">
                          <a:latin typeface="+mn-lt"/>
                          <a:cs typeface="Calibri"/>
                        </a:rPr>
                        <a:t>? Selecciona todas las que aplican</a:t>
                      </a:r>
                      <a:r>
                        <a:rPr lang="es-MX" sz="1000" b="0" i="0" u="none" noProof="0" dirty="0" smtClean="0">
                          <a:solidFill>
                            <a:schemeClr val="tx1"/>
                          </a:solidFill>
                          <a:effectLst/>
                        </a:rPr>
                        <a:t>. </a:t>
                      </a:r>
                      <a:r>
                        <a:rPr lang="en-US" sz="1000" b="0" dirty="0" smtClean="0">
                          <a:solidFill>
                            <a:srgbClr val="000000"/>
                          </a:solidFill>
                          <a:effectLst/>
                          <a:latin typeface="+mn-lt"/>
                          <a:ea typeface="Times New Roman"/>
                          <a:cs typeface="Times New Roman"/>
                        </a:rPr>
                        <a:t>RL.4.9</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459177">
                <a:tc>
                  <a:txBody>
                    <a:bodyPr/>
                    <a:lstStyle/>
                    <a:p>
                      <a:pPr algn="ctr">
                        <a:lnSpc>
                          <a:spcPct val="100000"/>
                        </a:lnSpc>
                        <a:spcAft>
                          <a:spcPts val="0"/>
                        </a:spcAft>
                      </a:pPr>
                      <a:r>
                        <a:rPr lang="en-US" sz="1500" b="1" dirty="0" smtClean="0"/>
                        <a:t>7</a:t>
                      </a:r>
                      <a:endParaRPr lang="en-US" sz="1500" b="1" dirty="0"/>
                    </a:p>
                  </a:txBody>
                  <a:tcPr marL="97155" marR="97155" marT="47897" marB="47897" anchor="ctr">
                    <a:solidFill>
                      <a:schemeClr val="bg1"/>
                    </a:solidFill>
                  </a:tcPr>
                </a:tc>
                <a:tc gridSpan="2">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s-MX" sz="1000" b="0" baseline="0" noProof="0" dirty="0" smtClean="0">
                          <a:solidFill>
                            <a:schemeClr val="tx1"/>
                          </a:solidFill>
                        </a:rPr>
                        <a:t>Compara los cuentos </a:t>
                      </a:r>
                      <a:r>
                        <a:rPr lang="es-MX" sz="1000" b="1" i="1" u="none" baseline="0" noProof="0" dirty="0" smtClean="0">
                          <a:solidFill>
                            <a:schemeClr val="tx1"/>
                          </a:solidFill>
                        </a:rPr>
                        <a:t>Un día sin electricidad </a:t>
                      </a:r>
                      <a:r>
                        <a:rPr lang="es-MX" sz="1000" b="0" baseline="0" noProof="0" dirty="0" smtClean="0">
                          <a:solidFill>
                            <a:schemeClr val="tx1"/>
                          </a:solidFill>
                        </a:rPr>
                        <a:t>y </a:t>
                      </a:r>
                      <a:r>
                        <a:rPr lang="es-MX" sz="1000" b="1" i="1" u="none" baseline="0" noProof="0" dirty="0" smtClean="0">
                          <a:solidFill>
                            <a:schemeClr val="tx1"/>
                          </a:solidFill>
                        </a:rPr>
                        <a:t>Lección de energía</a:t>
                      </a:r>
                      <a:r>
                        <a:rPr lang="es-MX" sz="1000" b="0" baseline="0" noProof="0" dirty="0" smtClean="0">
                          <a:solidFill>
                            <a:schemeClr val="tx1"/>
                          </a:solidFill>
                        </a:rPr>
                        <a:t>. En tu opinión, ¿cuál cuento es más eficaz: el que fue contado desde el punto de vista en primera persona o del que fue contado desde el punto de vista en tercera persona? ¿ Por qué?  Utiliza ejemplos de ambos textos para apoyar tu respuesta. </a:t>
                      </a:r>
                      <a:r>
                        <a:rPr lang="en-US" sz="1000" b="0" dirty="0" smtClean="0">
                          <a:solidFill>
                            <a:srgbClr val="000000"/>
                          </a:solidFill>
                          <a:effectLst/>
                          <a:latin typeface="+mn-lt"/>
                          <a:ea typeface="Times New Roman"/>
                          <a:cs typeface="Times New Roman"/>
                        </a:rPr>
                        <a:t>RL.4.6</a:t>
                      </a:r>
                    </a:p>
                  </a:txBody>
                  <a:tcPr marL="97155" marR="97155" marT="47897" marB="47897" anchor="ctr">
                    <a:solidFill>
                      <a:schemeClr val="bg1"/>
                    </a:solidFill>
                  </a:tcPr>
                </a:tc>
                <a:tc hMerge="1">
                  <a:txBody>
                    <a:bodyPr/>
                    <a:lstStyle/>
                    <a:p>
                      <a:endParaRPr lang="en-US"/>
                    </a:p>
                  </a:txBody>
                  <a:tcPr/>
                </a:tc>
                <a:tc>
                  <a:txBody>
                    <a:bodyPr/>
                    <a:lstStyle/>
                    <a:p>
                      <a:pPr marL="0" marR="0" algn="ctr">
                        <a:lnSpc>
                          <a:spcPct val="100000"/>
                        </a:lnSpc>
                        <a:spcBef>
                          <a:spcPts val="0"/>
                        </a:spcBef>
                        <a:spcAft>
                          <a:spcPts val="0"/>
                        </a:spcAft>
                      </a:pPr>
                      <a:r>
                        <a:rPr lang="en-US" sz="1400" b="1" dirty="0" smtClean="0">
                          <a:solidFill>
                            <a:srgbClr val="000000"/>
                          </a:solidFill>
                          <a:effectLst>
                            <a:outerShdw blurRad="38100" dist="38100" dir="2700000" algn="tl">
                              <a:srgbClr val="000000">
                                <a:alpha val="43137"/>
                              </a:srgbClr>
                            </a:outerShdw>
                          </a:effectLst>
                          <a:latin typeface="+mn-lt"/>
                          <a:ea typeface="Times New Roman"/>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1</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0</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r>
              <a:tr h="378926">
                <a:tc>
                  <a:txBody>
                    <a:bodyPr/>
                    <a:lstStyle/>
                    <a:p>
                      <a:pPr algn="ctr">
                        <a:lnSpc>
                          <a:spcPct val="100000"/>
                        </a:lnSpc>
                        <a:spcAft>
                          <a:spcPts val="0"/>
                        </a:spcAft>
                      </a:pPr>
                      <a:r>
                        <a:rPr lang="en-US" sz="1500" b="1" dirty="0" smtClean="0"/>
                        <a:t>8</a:t>
                      </a:r>
                      <a:endParaRPr lang="en-US" sz="1500" b="1" dirty="0"/>
                    </a:p>
                  </a:txBody>
                  <a:tcPr marL="97155" marR="97155" marT="47897" marB="47897" anchor="ctr">
                    <a:solidFill>
                      <a:schemeClr val="bg1"/>
                    </a:solidFill>
                  </a:tcPr>
                </a:tc>
                <a:tc>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s-MX" sz="1000" b="0" noProof="0" dirty="0" smtClean="0">
                          <a:solidFill>
                            <a:schemeClr val="tx1"/>
                          </a:solidFill>
                        </a:rPr>
                        <a:t>¿Cuál cuento tiene un patrón específico de acontecimientos y cuál está escrita más como una fábula? ¿Cómo estas dos estructuras</a:t>
                      </a:r>
                      <a:r>
                        <a:rPr lang="es-MX" sz="1000" b="0" baseline="0" noProof="0" dirty="0" smtClean="0">
                          <a:solidFill>
                            <a:schemeClr val="tx1"/>
                          </a:solidFill>
                        </a:rPr>
                        <a:t> de los cuentos afectan</a:t>
                      </a:r>
                      <a:r>
                        <a:rPr lang="es-MX" sz="1000" b="0" noProof="0" dirty="0" smtClean="0">
                          <a:solidFill>
                            <a:schemeClr val="tx1"/>
                          </a:solidFill>
                        </a:rPr>
                        <a:t> la trama o el problema en </a:t>
                      </a:r>
                      <a:r>
                        <a:rPr lang="es-MX" sz="1000" b="1" i="1" u="none" noProof="0" dirty="0" smtClean="0">
                          <a:solidFill>
                            <a:schemeClr val="tx1"/>
                          </a:solidFill>
                        </a:rPr>
                        <a:t>Un día sin electricidad</a:t>
                      </a:r>
                      <a:r>
                        <a:rPr lang="es-MX" sz="1000" b="1" i="1" u="none" baseline="0" noProof="0" dirty="0" smtClean="0">
                          <a:solidFill>
                            <a:schemeClr val="tx1"/>
                          </a:solidFill>
                        </a:rPr>
                        <a:t> </a:t>
                      </a:r>
                      <a:r>
                        <a:rPr lang="es-MX" sz="1000" b="0" noProof="0" dirty="0" smtClean="0">
                          <a:solidFill>
                            <a:schemeClr val="tx1"/>
                          </a:solidFill>
                        </a:rPr>
                        <a:t>y </a:t>
                      </a:r>
                      <a:r>
                        <a:rPr lang="es-MX" sz="1000" b="1" i="1" u="none" noProof="0" dirty="0" smtClean="0">
                          <a:solidFill>
                            <a:schemeClr val="tx1"/>
                          </a:solidFill>
                        </a:rPr>
                        <a:t>Lección de energía</a:t>
                      </a:r>
                      <a:r>
                        <a:rPr lang="es-MX" sz="1000" b="0" noProof="0" dirty="0" smtClean="0">
                          <a:solidFill>
                            <a:schemeClr val="tx1"/>
                          </a:solidFill>
                        </a:rPr>
                        <a:t>? Utiliza ejemplos de ambos textos para apoyar tu respuesta.</a:t>
                      </a:r>
                      <a:r>
                        <a:rPr lang="es-MX" sz="1000" b="0" baseline="0" noProof="0" dirty="0" smtClean="0">
                          <a:solidFill>
                            <a:schemeClr val="tx1"/>
                          </a:solidFill>
                        </a:rPr>
                        <a:t> </a:t>
                      </a:r>
                      <a:r>
                        <a:rPr lang="en-US" sz="1000" b="0" baseline="0" dirty="0" smtClean="0">
                          <a:solidFill>
                            <a:srgbClr val="000000"/>
                          </a:solidFill>
                          <a:effectLst/>
                          <a:latin typeface="+mn-lt"/>
                          <a:ea typeface="Times New Roman"/>
                          <a:cs typeface="Times New Roman"/>
                        </a:rPr>
                        <a:t>R</a:t>
                      </a:r>
                      <a:r>
                        <a:rPr lang="en-US" sz="1000" b="0" dirty="0" smtClean="0">
                          <a:solidFill>
                            <a:srgbClr val="000000"/>
                          </a:solidFill>
                          <a:effectLst/>
                          <a:latin typeface="+mn-lt"/>
                          <a:ea typeface="Times New Roman"/>
                          <a:cs typeface="Times New Roman"/>
                        </a:rPr>
                        <a:t>L.4.9</a:t>
                      </a: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effectLst>
                            <a:outerShdw blurRad="38100" dist="38100" dir="2700000" algn="tl">
                              <a:srgbClr val="000000">
                                <a:alpha val="43137"/>
                              </a:srgbClr>
                            </a:outerShdw>
                          </a:effectLst>
                          <a:latin typeface="+mn-lt"/>
                          <a:ea typeface="Calibri"/>
                          <a:cs typeface="Times New Roman"/>
                        </a:rPr>
                        <a:t>3</a:t>
                      </a:r>
                    </a:p>
                  </a:txBody>
                  <a:tcPr marL="97155" marR="97155" marT="47897" marB="47897" anchor="ctr">
                    <a:solidFill>
                      <a:schemeClr val="bg1"/>
                    </a:solidFill>
                  </a:tcPr>
                </a:tc>
                <a:tc>
                  <a:txBody>
                    <a:bodyPr/>
                    <a:lstStyle/>
                    <a:p>
                      <a:pPr algn="ctr">
                        <a:lnSpc>
                          <a:spcPct val="100000"/>
                        </a:lnSpc>
                      </a:pPr>
                      <a:r>
                        <a:rPr lang="en-US" sz="1500" b="1" dirty="0" smtClean="0">
                          <a:solidFill>
                            <a:schemeClr val="tx1"/>
                          </a:solidFill>
                          <a:effectLst>
                            <a:outerShdw blurRad="38100" dist="38100" dir="2700000" algn="tl">
                              <a:srgbClr val="000000">
                                <a:alpha val="43137"/>
                              </a:srgbClr>
                            </a:outerShdw>
                          </a:effectLst>
                        </a:rPr>
                        <a:t>2</a:t>
                      </a:r>
                      <a:endParaRPr lang="en-US" sz="15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solidFill>
                            <a:schemeClr val="tx1"/>
                          </a:solidFill>
                          <a:effectLst>
                            <a:outerShdw blurRad="38100" dist="38100" dir="2700000" algn="tl">
                              <a:srgbClr val="000000">
                                <a:alpha val="43137"/>
                              </a:srgbClr>
                            </a:outerShdw>
                          </a:effectLst>
                        </a:rPr>
                        <a:t>1</a:t>
                      </a:r>
                      <a:endParaRPr lang="en-US" sz="15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pPr>
                      <a:r>
                        <a:rPr lang="en-US" sz="1500" b="1" i="0" dirty="0" smtClean="0">
                          <a:solidFill>
                            <a:schemeClr val="tx1"/>
                          </a:solidFill>
                          <a:effectLst>
                            <a:outerShdw blurRad="38100" dist="38100" dir="2700000" algn="tl">
                              <a:srgbClr val="000000">
                                <a:alpha val="43137"/>
                              </a:srgbClr>
                            </a:outerShdw>
                          </a:effectLst>
                        </a:rPr>
                        <a:t>0</a:t>
                      </a:r>
                      <a:endParaRPr lang="en-US" sz="15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sp>
        <p:nvSpPr>
          <p:cNvPr id="2" name="TextBox 1"/>
          <p:cNvSpPr txBox="1"/>
          <p:nvPr/>
        </p:nvSpPr>
        <p:spPr>
          <a:xfrm>
            <a:off x="381000" y="190622"/>
            <a:ext cx="7010400" cy="235800"/>
          </a:xfrm>
          <a:prstGeom prst="rect">
            <a:avLst/>
          </a:prstGeom>
          <a:noFill/>
        </p:spPr>
        <p:txBody>
          <a:bodyPr wrap="square" lIns="96359" tIns="48180" rIns="96359" bIns="48180" rtlCol="0">
            <a:spAutoFit/>
          </a:bodyPr>
          <a:lstStyle/>
          <a:p>
            <a:r>
              <a:rPr lang="es-MX" sz="900" b="1" dirty="0"/>
              <a:t>Puntuación del estudiante: </a:t>
            </a:r>
            <a:r>
              <a:rPr lang="es-MX" sz="900" dirty="0"/>
              <a:t>Colorea la casilla de verde si tu respuesta estaba correcta. Colorea la casilla de rojo si tu respuesta estaba incorrecta</a:t>
            </a:r>
            <a:r>
              <a:rPr lang="en-US" sz="900" dirty="0" smtClean="0"/>
              <a:t>.</a:t>
            </a:r>
            <a:endParaRPr lang="en-US" sz="900" dirty="0"/>
          </a:p>
        </p:txBody>
      </p:sp>
      <p:sp>
        <p:nvSpPr>
          <p:cNvPr id="6" name="Curved Down Arrow 5"/>
          <p:cNvSpPr/>
          <p:nvPr/>
        </p:nvSpPr>
        <p:spPr>
          <a:xfrm rot="1019646">
            <a:off x="6073504" y="4545406"/>
            <a:ext cx="906441" cy="30498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chemeClr val="tx1"/>
              </a:solidFill>
            </a:endParaRPr>
          </a:p>
        </p:txBody>
      </p:sp>
      <p:sp>
        <p:nvSpPr>
          <p:cNvPr id="7" name="Curved Down Arrow 6"/>
          <p:cNvSpPr/>
          <p:nvPr/>
        </p:nvSpPr>
        <p:spPr>
          <a:xfrm rot="989927">
            <a:off x="6046927" y="608342"/>
            <a:ext cx="911888" cy="28753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chemeClr val="tx1"/>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409153566"/>
              </p:ext>
            </p:extLst>
          </p:nvPr>
        </p:nvGraphicFramePr>
        <p:xfrm>
          <a:off x="509792" y="7954254"/>
          <a:ext cx="6580095" cy="1909354"/>
        </p:xfrm>
        <a:graphic>
          <a:graphicData uri="http://schemas.openxmlformats.org/drawingml/2006/table">
            <a:tbl>
              <a:tblPr firstRow="1" bandRow="1">
                <a:tableStyleId>{5940675A-B579-460E-94D1-54222C63F5DA}</a:tableStyleId>
              </a:tblPr>
              <a:tblGrid>
                <a:gridCol w="396240"/>
                <a:gridCol w="4909577"/>
                <a:gridCol w="424423"/>
                <a:gridCol w="457200"/>
                <a:gridCol w="392655"/>
              </a:tblGrid>
              <a:tr h="228600">
                <a:tc gridSpan="5">
                  <a:txBody>
                    <a:bodyPr/>
                    <a:lstStyle/>
                    <a:p>
                      <a:pPr algn="ctr">
                        <a:lnSpc>
                          <a:spcPct val="100000"/>
                        </a:lnSpc>
                        <a:spcAft>
                          <a:spcPts val="0"/>
                        </a:spcAft>
                      </a:pPr>
                      <a:r>
                        <a:rPr lang="es-MX" sz="1400" b="1" noProof="0" dirty="0" smtClean="0">
                          <a:solidFill>
                            <a:schemeClr val="tx1"/>
                          </a:solidFill>
                        </a:rPr>
                        <a:t>Escritura</a:t>
                      </a:r>
                      <a:endParaRPr lang="es-MX" sz="1400" b="1" noProof="0" dirty="0">
                        <a:solidFill>
                          <a:schemeClr val="tx1"/>
                        </a:solidFill>
                      </a:endParaRPr>
                    </a:p>
                  </a:txBody>
                  <a:tcPr marL="97155" marR="97155" marT="47897" marB="47897" anchor="ctr">
                    <a:solidFill>
                      <a:schemeClr val="accent3">
                        <a:lumMod val="40000"/>
                        <a:lumOff val="60000"/>
                      </a:schemeClr>
                    </a:solidFill>
                  </a:tcPr>
                </a:tc>
                <a:tc hMerge="1">
                  <a:txBody>
                    <a:bodyPr/>
                    <a:lstStyle/>
                    <a:p>
                      <a:pPr marL="0" marR="0" indent="0" algn="l" defTabSz="966612" rtl="0" eaLnBrk="1" fontAlgn="auto" latinLnBrk="0" hangingPunct="1">
                        <a:lnSpc>
                          <a:spcPct val="100000"/>
                        </a:lnSpc>
                        <a:spcBef>
                          <a:spcPts val="0"/>
                        </a:spcBef>
                        <a:spcAft>
                          <a:spcPts val="0"/>
                        </a:spcAft>
                        <a:buClrTx/>
                        <a:buSzTx/>
                        <a:buFontTx/>
                        <a:buNone/>
                        <a:tabLst/>
                        <a:defRPr/>
                      </a:pPr>
                      <a:endParaRPr lang="en-US" sz="1000" b="0" dirty="0" smtClean="0">
                        <a:latin typeface="+mn-lt"/>
                        <a:ea typeface="Calibri"/>
                        <a:cs typeface="Times New Roman"/>
                      </a:endParaRPr>
                    </a:p>
                  </a:txBody>
                  <a:tcPr marL="85725" marR="85725" marT="43543" marB="43543" anchor="ctr">
                    <a:solidFill>
                      <a:schemeClr val="bg1"/>
                    </a:solidFill>
                  </a:tcPr>
                </a:tc>
                <a:tc hMerge="1">
                  <a:txBody>
                    <a:bodyPr/>
                    <a:lstStyle/>
                    <a:p>
                      <a:endParaRPr lang="en-US"/>
                    </a:p>
                  </a:txBody>
                  <a:tcPr/>
                </a:tc>
                <a:tc hMerge="1">
                  <a:txBody>
                    <a:bodyPr/>
                    <a:lstStyle/>
                    <a:p>
                      <a:pPr algn="ctr">
                        <a:lnSpc>
                          <a:spcPct val="100000"/>
                        </a:lnSpc>
                        <a:spcAft>
                          <a:spcPts val="0"/>
                        </a:spcAft>
                      </a:pP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c hMerge="1">
                  <a:txBody>
                    <a:bodyPr/>
                    <a:lstStyle/>
                    <a:p>
                      <a:pPr algn="ct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r>
              <a:tr h="376646">
                <a:tc>
                  <a:txBody>
                    <a:bodyPr/>
                    <a:lstStyle/>
                    <a:p>
                      <a:pPr algn="ctr">
                        <a:lnSpc>
                          <a:spcPct val="100000"/>
                        </a:lnSpc>
                        <a:spcAft>
                          <a:spcPts val="0"/>
                        </a:spcAft>
                      </a:pPr>
                      <a:r>
                        <a:rPr lang="en-US" sz="1400" b="1" dirty="0" smtClean="0">
                          <a:solidFill>
                            <a:schemeClr val="tx1"/>
                          </a:solidFill>
                        </a:rPr>
                        <a:t>17</a:t>
                      </a:r>
                      <a:endParaRPr lang="en-US" sz="1400" b="1" dirty="0">
                        <a:solidFill>
                          <a:schemeClr val="tx1"/>
                        </a:solidFill>
                      </a:endParaRPr>
                    </a:p>
                  </a:txBody>
                  <a:tcPr marL="97155" marR="97155" marT="47897" marB="47897" anchor="ctr">
                    <a:solidFill>
                      <a:schemeClr val="bg1"/>
                    </a:solidFill>
                  </a:tcPr>
                </a:tc>
                <a:tc>
                  <a:txBody>
                    <a:bodyPr/>
                    <a:lstStyle/>
                    <a:p>
                      <a:pPr marL="0" marR="0" indent="0" algn="l" defTabSz="1018809" rtl="0" eaLnBrk="1" fontAlgn="auto" latinLnBrk="0" hangingPunct="1">
                        <a:lnSpc>
                          <a:spcPct val="100000"/>
                        </a:lnSpc>
                        <a:spcBef>
                          <a:spcPts val="0"/>
                        </a:spcBef>
                        <a:spcAft>
                          <a:spcPts val="0"/>
                        </a:spcAft>
                        <a:buClrTx/>
                        <a:buSzTx/>
                        <a:buFont typeface="+mj-lt"/>
                        <a:buNone/>
                        <a:tabLst/>
                        <a:defRPr/>
                      </a:pPr>
                      <a:r>
                        <a:rPr lang="es-ES" sz="1000" b="0" dirty="0" smtClean="0">
                          <a:solidFill>
                            <a:schemeClr val="tx1"/>
                          </a:solidFill>
                          <a:latin typeface="+mn-lt"/>
                          <a:cs typeface="Calibri"/>
                        </a:rPr>
                        <a:t>Escribe un párrafo de introducción que indique claramente la opinión y explica de qué se trata el tema. </a:t>
                      </a:r>
                      <a:r>
                        <a:rPr lang="en-US" sz="1000" b="0" baseline="0" dirty="0" smtClean="0">
                          <a:solidFill>
                            <a:schemeClr val="tx1"/>
                          </a:solidFill>
                          <a:latin typeface="+mn-lt"/>
                        </a:rPr>
                        <a:t>W.4.1c</a:t>
                      </a:r>
                    </a:p>
                  </a:txBody>
                  <a:tcPr marL="97155" marR="97155" marT="47897" marB="47897" anchor="ctr">
                    <a:solidFill>
                      <a:schemeClr val="bg1"/>
                    </a:solidFill>
                  </a:tcPr>
                </a:tc>
                <a:tc>
                  <a:txBody>
                    <a:bodyPr/>
                    <a:lstStyle/>
                    <a:p>
                      <a:pPr algn="ctr"/>
                      <a:r>
                        <a:rPr lang="en-US" sz="1500" b="1" dirty="0" smtClean="0">
                          <a:solidFill>
                            <a:schemeClr val="tx1"/>
                          </a:solidFill>
                          <a:effectLst>
                            <a:outerShdw blurRad="38100" dist="38100" dir="2700000" algn="tl">
                              <a:srgbClr val="000000">
                                <a:alpha val="43137"/>
                              </a:srgbClr>
                            </a:outerShdw>
                          </a:effectLst>
                        </a:rPr>
                        <a:t>2</a:t>
                      </a:r>
                      <a:endParaRPr lang="en-US" sz="15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solidFill>
                            <a:schemeClr val="tx1"/>
                          </a:solidFill>
                          <a:effectLst>
                            <a:outerShdw blurRad="38100" dist="38100" dir="2700000" algn="tl">
                              <a:srgbClr val="000000">
                                <a:alpha val="43137"/>
                              </a:srgbClr>
                            </a:outerShdw>
                          </a:effectLst>
                        </a:rPr>
                        <a:t>1</a:t>
                      </a:r>
                      <a:endParaRPr lang="en-US" sz="15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r>
                        <a:rPr lang="en-US" sz="1500" b="1" i="0" dirty="0" smtClean="0">
                          <a:solidFill>
                            <a:schemeClr val="tx1"/>
                          </a:solidFill>
                          <a:effectLst>
                            <a:outerShdw blurRad="38100" dist="38100" dir="2700000" algn="tl">
                              <a:srgbClr val="000000">
                                <a:alpha val="43137"/>
                              </a:srgbClr>
                            </a:outerShdw>
                          </a:effectLst>
                        </a:rPr>
                        <a:t>0</a:t>
                      </a:r>
                      <a:endParaRPr lang="en-US" sz="15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r>
              <a:tr h="251398">
                <a:tc>
                  <a:txBody>
                    <a:bodyPr/>
                    <a:lstStyle/>
                    <a:p>
                      <a:pPr algn="ctr">
                        <a:lnSpc>
                          <a:spcPct val="100000"/>
                        </a:lnSpc>
                        <a:spcAft>
                          <a:spcPts val="0"/>
                        </a:spcAft>
                      </a:pPr>
                      <a:r>
                        <a:rPr lang="en-US" sz="1400" b="1" dirty="0" smtClean="0">
                          <a:solidFill>
                            <a:schemeClr val="tx1"/>
                          </a:solidFill>
                        </a:rPr>
                        <a:t>18</a:t>
                      </a:r>
                      <a:endParaRPr lang="en-US" sz="1400" b="1" dirty="0">
                        <a:solidFill>
                          <a:schemeClr val="tx1"/>
                        </a:solidFill>
                      </a:endParaRPr>
                    </a:p>
                  </a:txBody>
                  <a:tcPr marL="97155" marR="97155" marT="47897" marB="47897" anchor="ctr">
                    <a:solidFill>
                      <a:schemeClr val="bg1"/>
                    </a:solidFill>
                  </a:tcPr>
                </a:tc>
                <a:tc gridSpan="2">
                  <a:txBody>
                    <a:bodyPr/>
                    <a:lstStyle/>
                    <a:p>
                      <a:pPr marL="0" marR="0" indent="0" algn="l" defTabSz="1018809" rtl="0" eaLnBrk="1" fontAlgn="auto" latinLnBrk="0" hangingPunct="1">
                        <a:lnSpc>
                          <a:spcPct val="100000"/>
                        </a:lnSpc>
                        <a:spcBef>
                          <a:spcPts val="0"/>
                        </a:spcBef>
                        <a:spcAft>
                          <a:spcPts val="0"/>
                        </a:spcAft>
                        <a:buClrTx/>
                        <a:buSzTx/>
                        <a:buFont typeface="+mj-lt"/>
                        <a:buNone/>
                        <a:tabLst/>
                        <a:defRPr/>
                      </a:pPr>
                      <a:r>
                        <a:rPr lang="es-MX" sz="1000" b="0" dirty="0" smtClean="0">
                          <a:latin typeface="+mn-lt"/>
                          <a:ea typeface="Times New Roman"/>
                          <a:cs typeface="Calibri"/>
                        </a:rPr>
                        <a:t>Escoge la oración que es la mejor forma para desarrollar la razón de la oración subrayada.</a:t>
                      </a:r>
                      <a:r>
                        <a:rPr lang="es-MX" sz="1000" b="0" baseline="0" dirty="0" smtClean="0">
                          <a:latin typeface="+mn-lt"/>
                          <a:ea typeface="Times New Roman"/>
                          <a:cs typeface="Calibri"/>
                        </a:rPr>
                        <a:t> </a:t>
                      </a:r>
                      <a:r>
                        <a:rPr lang="en-US" sz="1000" b="0" dirty="0" smtClean="0">
                          <a:solidFill>
                            <a:schemeClr val="tx1"/>
                          </a:solidFill>
                          <a:latin typeface="+mn-lt"/>
                          <a:cs typeface="Helvetica" panose="020B0604020202020204" pitchFamily="34" charset="0"/>
                        </a:rPr>
                        <a:t>W.4.1b</a:t>
                      </a:r>
                    </a:p>
                  </a:txBody>
                  <a:tcPr marL="97155" marR="97155" marT="47897" marB="47897" anchor="ctr">
                    <a:solidFill>
                      <a:schemeClr val="bg1"/>
                    </a:solidFill>
                  </a:tcPr>
                </a:tc>
                <a:tc hMerge="1">
                  <a:txBody>
                    <a:bodyPr/>
                    <a:lstStyle/>
                    <a:p>
                      <a:endParaRPr lang="en-US"/>
                    </a:p>
                  </a:txBody>
                  <a:tcPr/>
                </a:tc>
                <a:tc gridSpan="2">
                  <a:txBody>
                    <a:bodyPr/>
                    <a:lstStyle/>
                    <a:p>
                      <a:pPr algn="ctr">
                        <a:lnSpc>
                          <a:spcPct val="100000"/>
                        </a:lnSpc>
                        <a:spcAft>
                          <a:spcPts val="0"/>
                        </a:spcAft>
                      </a:pPr>
                      <a:endParaRPr lang="en-US" sz="1100" b="1" i="0" dirty="0">
                        <a:solidFill>
                          <a:srgbClr val="FF0000"/>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r h="489858">
                <a:tc>
                  <a:txBody>
                    <a:bodyPr/>
                    <a:lstStyle/>
                    <a:p>
                      <a:pPr algn="ctr">
                        <a:lnSpc>
                          <a:spcPct val="100000"/>
                        </a:lnSpc>
                        <a:spcAft>
                          <a:spcPts val="0"/>
                        </a:spcAft>
                      </a:pPr>
                      <a:r>
                        <a:rPr lang="en-US" sz="1400" b="1" dirty="0" smtClean="0">
                          <a:solidFill>
                            <a:schemeClr val="tx1"/>
                          </a:solidFill>
                        </a:rPr>
                        <a:t>19</a:t>
                      </a:r>
                      <a:endParaRPr lang="en-US" sz="1400" b="1" dirty="0">
                        <a:solidFill>
                          <a:schemeClr val="tx1"/>
                        </a:solidFill>
                      </a:endParaRPr>
                    </a:p>
                  </a:txBody>
                  <a:tcPr marL="97155" marR="97155" marT="47897" marB="47897" anchor="ctr">
                    <a:solidFill>
                      <a:schemeClr val="bg1"/>
                    </a:solidFill>
                  </a:tcPr>
                </a:tc>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lang="es-MX" sz="1000" b="0" dirty="0" smtClean="0">
                          <a:latin typeface="+mn-lt"/>
                          <a:cs typeface="Calibri"/>
                        </a:rPr>
                        <a:t>El estudiante quiere reemplazar las palabras subrayadas para hacer la descripción más clara. ¿Cuál de las siguientes palabras mejor reemplazarían </a:t>
                      </a:r>
                      <a:r>
                        <a:rPr lang="es-MX" sz="1000" b="0" u="sng" dirty="0" smtClean="0">
                          <a:latin typeface="+mn-lt"/>
                          <a:cs typeface="Calibri"/>
                        </a:rPr>
                        <a:t>terriblemente</a:t>
                      </a:r>
                      <a:r>
                        <a:rPr lang="es-MX" sz="1000" b="0" u="none" dirty="0" smtClean="0">
                          <a:latin typeface="+mn-lt"/>
                          <a:cs typeface="Calibri"/>
                        </a:rPr>
                        <a:t> </a:t>
                      </a:r>
                      <a:r>
                        <a:rPr lang="es-MX" sz="1000" b="0" dirty="0" smtClean="0">
                          <a:latin typeface="+mn-lt"/>
                          <a:cs typeface="Calibri"/>
                        </a:rPr>
                        <a:t>y </a:t>
                      </a:r>
                      <a:r>
                        <a:rPr lang="es-MX" sz="1000" b="0" u="sng" dirty="0" smtClean="0">
                          <a:latin typeface="+mn-lt"/>
                          <a:cs typeface="Calibri"/>
                        </a:rPr>
                        <a:t>poco inquieto</a:t>
                      </a:r>
                      <a:r>
                        <a:rPr lang="es-MX" sz="1000" b="0" dirty="0" smtClean="0">
                          <a:latin typeface="+mn-lt"/>
                          <a:cs typeface="Calibri"/>
                        </a:rPr>
                        <a:t>?</a:t>
                      </a:r>
                      <a:r>
                        <a:rPr lang="es-MX" sz="1000" b="0" baseline="0" dirty="0" smtClean="0">
                          <a:latin typeface="+mn-lt"/>
                          <a:cs typeface="Calibri"/>
                        </a:rPr>
                        <a:t> </a:t>
                      </a:r>
                      <a:r>
                        <a:rPr lang="en-US" sz="1000" b="0" dirty="0" smtClean="0">
                          <a:solidFill>
                            <a:schemeClr val="tx1"/>
                          </a:solidFill>
                          <a:latin typeface="+mn-lt"/>
                        </a:rPr>
                        <a:t>L.4.3a</a:t>
                      </a:r>
                      <a:endParaRPr lang="en-US" sz="1000" b="0" dirty="0" smtClean="0">
                        <a:solidFill>
                          <a:schemeClr val="tx1"/>
                        </a:solidFill>
                        <a:latin typeface="+mn-lt"/>
                        <a:cs typeface="Helvetica" panose="020B0604020202020204" pitchFamily="34" charset="0"/>
                      </a:endParaRPr>
                    </a:p>
                  </a:txBody>
                  <a:tcPr marL="97155" marR="97155" marT="47897" marB="47897" anchor="ctr">
                    <a:solidFill>
                      <a:schemeClr val="bg1"/>
                    </a:solidFill>
                  </a:tcPr>
                </a:tc>
                <a:tc hMerge="1">
                  <a:txBody>
                    <a:bodyPr/>
                    <a:lstStyle/>
                    <a:p>
                      <a:endParaRPr lang="en-US"/>
                    </a:p>
                  </a:txBody>
                  <a:tcPr/>
                </a:tc>
                <a:tc gridSpan="2">
                  <a:txBody>
                    <a:bodyPr/>
                    <a:lstStyle/>
                    <a:p>
                      <a:pPr algn="ctr">
                        <a:lnSpc>
                          <a:spcPct val="100000"/>
                        </a:lnSpc>
                        <a:spcAft>
                          <a:spcPts val="0"/>
                        </a:spcAft>
                      </a:pPr>
                      <a:endParaRPr lang="en-US" sz="1100" b="1" i="0" dirty="0">
                        <a:solidFill>
                          <a:srgbClr val="FF0000"/>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r h="313727">
                <a:tc>
                  <a:txBody>
                    <a:bodyPr/>
                    <a:lstStyle/>
                    <a:p>
                      <a:pPr algn="ctr">
                        <a:lnSpc>
                          <a:spcPct val="100000"/>
                        </a:lnSpc>
                        <a:spcAft>
                          <a:spcPts val="0"/>
                        </a:spcAft>
                      </a:pPr>
                      <a:r>
                        <a:rPr lang="en-US" sz="1400" b="1" dirty="0" smtClean="0">
                          <a:solidFill>
                            <a:schemeClr val="tx1"/>
                          </a:solidFill>
                        </a:rPr>
                        <a:t>20</a:t>
                      </a:r>
                      <a:endParaRPr lang="en-US" sz="1400" b="1" dirty="0">
                        <a:solidFill>
                          <a:schemeClr val="tx1"/>
                        </a:solidFill>
                      </a:endParaRPr>
                    </a:p>
                  </a:txBody>
                  <a:tcPr marL="97155" marR="97155" marT="47897" marB="47897" anchor="ctr">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000" b="0" dirty="0" smtClean="0">
                          <a:latin typeface="+mn-lt"/>
                          <a:cs typeface="Calibri"/>
                        </a:rPr>
                        <a:t>Lee las siguientes oraciones. Luego, selecciona las </a:t>
                      </a:r>
                      <a:r>
                        <a:rPr lang="es-MX" sz="1000" b="0" u="sng" dirty="0" smtClean="0">
                          <a:latin typeface="+mn-lt"/>
                          <a:cs typeface="Calibri"/>
                        </a:rPr>
                        <a:t>dos </a:t>
                      </a:r>
                      <a:r>
                        <a:rPr lang="es-MX" sz="1000" b="0" dirty="0" smtClean="0">
                          <a:latin typeface="+mn-lt"/>
                          <a:cs typeface="Calibri"/>
                        </a:rPr>
                        <a:t>respuestas que muestren el uso correcto de puntuación.</a:t>
                      </a:r>
                      <a:r>
                        <a:rPr lang="es-MX" sz="1000" b="0" baseline="0" dirty="0" smtClean="0">
                          <a:latin typeface="+mn-lt"/>
                          <a:cs typeface="Calibri"/>
                        </a:rPr>
                        <a:t> </a:t>
                      </a:r>
                      <a:r>
                        <a:rPr lang="en-US" sz="1000" b="0" u="none" dirty="0" smtClean="0">
                          <a:solidFill>
                            <a:schemeClr val="tx1"/>
                          </a:solidFill>
                          <a:effectLst/>
                        </a:rPr>
                        <a:t>L.4.1f</a:t>
                      </a:r>
                    </a:p>
                  </a:txBody>
                  <a:tcPr marL="97155" marR="97155" marT="47897" marB="47897" anchor="ctr">
                    <a:solidFill>
                      <a:schemeClr val="bg1"/>
                    </a:solidFill>
                  </a:tcPr>
                </a:tc>
                <a:tc hMerge="1">
                  <a:txBody>
                    <a:bodyPr/>
                    <a:lstStyle/>
                    <a:p>
                      <a:endParaRPr lang="en-US"/>
                    </a:p>
                  </a:txBody>
                  <a:tcPr/>
                </a:tc>
                <a:tc gridSpan="2">
                  <a:txBody>
                    <a:bodyPr/>
                    <a:lstStyle/>
                    <a:p>
                      <a:pPr algn="ctr">
                        <a:lnSpc>
                          <a:spcPct val="100000"/>
                        </a:lnSpc>
                        <a:spcAft>
                          <a:spcPts val="0"/>
                        </a:spcAft>
                      </a:pPr>
                      <a:endParaRPr lang="en-US" sz="1100" b="1" i="0" dirty="0">
                        <a:solidFill>
                          <a:srgbClr val="FF0000"/>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bl>
          </a:graphicData>
        </a:graphic>
      </p:graphicFrame>
    </p:spTree>
    <p:extLst>
      <p:ext uri="{BB962C8B-B14F-4D97-AF65-F5344CB8AC3E}">
        <p14:creationId xmlns:p14="http://schemas.microsoft.com/office/powerpoint/2010/main" val="5597642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43</a:t>
            </a:fld>
            <a:endParaRPr lang="en-US" dirty="0"/>
          </a:p>
        </p:txBody>
      </p:sp>
      <p:grpSp>
        <p:nvGrpSpPr>
          <p:cNvPr id="10" name="Group 9"/>
          <p:cNvGrpSpPr/>
          <p:nvPr/>
        </p:nvGrpSpPr>
        <p:grpSpPr>
          <a:xfrm>
            <a:off x="172723" y="41116"/>
            <a:ext cx="7467784" cy="9682007"/>
            <a:chOff x="152400" y="37376"/>
            <a:chExt cx="6589222" cy="8801824"/>
          </a:xfrm>
        </p:grpSpPr>
        <p:grpSp>
          <p:nvGrpSpPr>
            <p:cNvPr id="6" name="Group 5"/>
            <p:cNvGrpSpPr/>
            <p:nvPr/>
          </p:nvGrpSpPr>
          <p:grpSpPr>
            <a:xfrm>
              <a:off x="152400" y="457200"/>
              <a:ext cx="6589222" cy="8382000"/>
              <a:chOff x="152400" y="457200"/>
              <a:chExt cx="6589222" cy="8382000"/>
            </a:xfrm>
          </p:grpSpPr>
          <p:sp>
            <p:nvSpPr>
              <p:cNvPr id="3" name="Rounded Rectangle 2"/>
              <p:cNvSpPr/>
              <p:nvPr/>
            </p:nvSpPr>
            <p:spPr>
              <a:xfrm>
                <a:off x="152400" y="457200"/>
                <a:ext cx="6553200" cy="2438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GT" b="1" dirty="0">
                    <a:solidFill>
                      <a:schemeClr val="tx1"/>
                    </a:solidFill>
                  </a:rPr>
                  <a:t>1</a:t>
                </a:r>
                <a:r>
                  <a:rPr lang="es-GT" b="1" baseline="30000" dirty="0">
                    <a:solidFill>
                      <a:schemeClr val="tx1"/>
                    </a:solidFill>
                  </a:rPr>
                  <a:t>er</a:t>
                </a:r>
                <a:r>
                  <a:rPr lang="es-GT" b="1" dirty="0">
                    <a:solidFill>
                      <a:schemeClr val="tx1"/>
                    </a:solidFill>
                  </a:rPr>
                  <a:t>  Minuto</a:t>
                </a:r>
              </a:p>
              <a:p>
                <a:r>
                  <a:rPr lang="es-GT" b="1" dirty="0">
                    <a:solidFill>
                      <a:schemeClr val="tx1"/>
                    </a:solidFill>
                  </a:rPr>
                  <a:t>Algo que hice bien…</a:t>
                </a:r>
              </a:p>
            </p:txBody>
          </p:sp>
          <p:sp>
            <p:nvSpPr>
              <p:cNvPr id="7" name="Rounded Rectangle 6"/>
              <p:cNvSpPr/>
              <p:nvPr/>
            </p:nvSpPr>
            <p:spPr>
              <a:xfrm>
                <a:off x="170411" y="3048000"/>
                <a:ext cx="6553200" cy="2438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GT" b="1" dirty="0">
                    <a:solidFill>
                      <a:schemeClr val="tx1"/>
                    </a:solidFill>
                  </a:rPr>
                  <a:t>2</a:t>
                </a:r>
                <a:r>
                  <a:rPr lang="es-GT" b="1" baseline="30000" dirty="0">
                    <a:solidFill>
                      <a:schemeClr val="tx1"/>
                    </a:solidFill>
                  </a:rPr>
                  <a:t>do</a:t>
                </a:r>
                <a:r>
                  <a:rPr lang="es-GT" b="1" dirty="0">
                    <a:solidFill>
                      <a:schemeClr val="tx1"/>
                    </a:solidFill>
                  </a:rPr>
                  <a:t> Minuto</a:t>
                </a:r>
              </a:p>
              <a:p>
                <a:r>
                  <a:rPr lang="es-GT" b="1" dirty="0">
                    <a:solidFill>
                      <a:schemeClr val="tx1"/>
                    </a:solidFill>
                  </a:rPr>
                  <a:t>Algo que era nuevo para mí o que necesito practicar más…</a:t>
                </a:r>
              </a:p>
            </p:txBody>
          </p:sp>
          <p:sp>
            <p:nvSpPr>
              <p:cNvPr id="8" name="Rounded Rectangle 7"/>
              <p:cNvSpPr/>
              <p:nvPr/>
            </p:nvSpPr>
            <p:spPr>
              <a:xfrm>
                <a:off x="188422" y="5638800"/>
                <a:ext cx="6553200" cy="3200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GT" b="1" dirty="0">
                    <a:solidFill>
                      <a:schemeClr val="tx1"/>
                    </a:solidFill>
                  </a:rPr>
                  <a:t>3</a:t>
                </a:r>
                <a:r>
                  <a:rPr lang="es-GT" b="1" baseline="30000" dirty="0">
                    <a:solidFill>
                      <a:schemeClr val="tx1"/>
                    </a:solidFill>
                  </a:rPr>
                  <a:t>er</a:t>
                </a:r>
                <a:r>
                  <a:rPr lang="es-GT" b="1" dirty="0">
                    <a:solidFill>
                      <a:schemeClr val="tx1"/>
                    </a:solidFill>
                  </a:rPr>
                  <a:t> Minuto</a:t>
                </a:r>
              </a:p>
              <a:p>
                <a:r>
                  <a:rPr lang="es-GT" b="1" dirty="0">
                    <a:solidFill>
                      <a:schemeClr val="tx1"/>
                    </a:solidFill>
                  </a:rPr>
                  <a:t>Algo que no entiendo…</a:t>
                </a:r>
              </a:p>
              <a:p>
                <a:endParaRPr lang="en-US" b="1" dirty="0">
                  <a:solidFill>
                    <a:schemeClr val="tx1"/>
                  </a:solidFill>
                </a:endParaRPr>
              </a:p>
            </p:txBody>
          </p:sp>
        </p:grpSp>
        <p:sp>
          <p:nvSpPr>
            <p:cNvPr id="9" name="TextBox 8"/>
            <p:cNvSpPr txBox="1"/>
            <p:nvPr/>
          </p:nvSpPr>
          <p:spPr>
            <a:xfrm>
              <a:off x="685800" y="37376"/>
              <a:ext cx="5181600" cy="369332"/>
            </a:xfrm>
            <a:prstGeom prst="rect">
              <a:avLst/>
            </a:prstGeom>
            <a:noFill/>
          </p:spPr>
          <p:txBody>
            <a:bodyPr wrap="square" rtlCol="0">
              <a:spAutoFit/>
            </a:bodyPr>
            <a:lstStyle/>
            <a:p>
              <a:pPr algn="ctr"/>
              <a:r>
                <a:rPr lang="es-GT" b="1" i="1" dirty="0"/>
                <a:t>Página de Reflexión</a:t>
              </a:r>
            </a:p>
          </p:txBody>
        </p:sp>
      </p:grpSp>
    </p:spTree>
    <p:extLst>
      <p:ext uri="{BB962C8B-B14F-4D97-AF65-F5344CB8AC3E}">
        <p14:creationId xmlns:p14="http://schemas.microsoft.com/office/powerpoint/2010/main" val="35268616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9082" y="251460"/>
            <a:ext cx="6873240" cy="9510296"/>
          </a:xfrm>
          <a:prstGeom prst="rect">
            <a:avLst/>
          </a:prstGeom>
          <a:noFill/>
        </p:spPr>
        <p:txBody>
          <a:bodyPr wrap="square" rtlCol="0">
            <a:spAutoFit/>
          </a:bodyPr>
          <a:lstStyle/>
          <a:p>
            <a:r>
              <a:rPr lang="es-MX" sz="1200" b="1" dirty="0" smtClean="0">
                <a:latin typeface="+mj-lt"/>
              </a:rPr>
              <a:t>Actividad: </a:t>
            </a:r>
            <a:r>
              <a:rPr lang="es-MX" sz="1400" i="1" dirty="0" smtClean="0">
                <a:latin typeface="+mj-lt"/>
              </a:rPr>
              <a:t>Electricidad… </a:t>
            </a:r>
            <a:r>
              <a:rPr lang="es-MX" sz="1200" b="1" i="1" dirty="0" smtClean="0">
                <a:latin typeface="+mj-lt"/>
              </a:rPr>
              <a:t>continuación</a:t>
            </a:r>
          </a:p>
          <a:p>
            <a:endParaRPr lang="es-MX" sz="1200" i="1" dirty="0" smtClean="0">
              <a:latin typeface="+mj-lt"/>
            </a:endParaRPr>
          </a:p>
          <a:p>
            <a:r>
              <a:rPr lang="es-MX" sz="1200" b="1" dirty="0" smtClean="0">
                <a:latin typeface="+mj-lt"/>
              </a:rPr>
              <a:t>El facilitador dice: </a:t>
            </a:r>
            <a:r>
              <a:rPr lang="es-MX" sz="1200" i="1" dirty="0" smtClean="0">
                <a:latin typeface="+mj-lt"/>
              </a:rPr>
              <a:t>Hoy vamos a preparamos para la Tarea de rendimiento Electricidad, la cual se de trata de las formas que nosotros dependemos de la electricidad en nuestra vida cotidiana.  Vamos a comenzar por hablar acerca de la electricidad. Con su pareja, hablen en su grupo por dos minutos sobre lo que saben sobre la electricidad. </a:t>
            </a:r>
            <a:r>
              <a:rPr lang="es-MX" sz="1200" dirty="0" smtClean="0">
                <a:latin typeface="+mj-lt"/>
              </a:rPr>
              <a:t>[Tenga papel y lápices, pizarras blancas disponibles para los estudiantes para que anoten sus ideas, si así lo desean.]</a:t>
            </a:r>
          </a:p>
          <a:p>
            <a:endParaRPr lang="es-MX" sz="1200" b="1" dirty="0" smtClean="0">
              <a:latin typeface="+mj-lt"/>
            </a:endParaRPr>
          </a:p>
          <a:p>
            <a:r>
              <a:rPr lang="es-MX" sz="1200" b="1" dirty="0" smtClean="0">
                <a:latin typeface="+mj-lt"/>
              </a:rPr>
              <a:t>Pregunta de discusión: </a:t>
            </a:r>
            <a:r>
              <a:rPr lang="es-MX" sz="1200" dirty="0" smtClean="0">
                <a:latin typeface="+mj-lt"/>
              </a:rPr>
              <a:t>¿Qué sabes sobre la electricidad? [escriba la pregunta de discusión sobre el papel afiche / pizarra para que los estudiantes lo tengan como referencia]. </a:t>
            </a:r>
          </a:p>
          <a:p>
            <a:r>
              <a:rPr lang="es-MX" sz="1200" dirty="0" smtClean="0">
                <a:latin typeface="+mj-lt"/>
              </a:rPr>
              <a:t>[Discusión de 2 minutos; compartir en grupo]</a:t>
            </a:r>
          </a:p>
          <a:p>
            <a:endParaRPr lang="es-MX" sz="1200" dirty="0" smtClean="0">
              <a:latin typeface="+mj-lt"/>
            </a:endParaRPr>
          </a:p>
          <a:p>
            <a:r>
              <a:rPr lang="es-MX" sz="1200" b="1" dirty="0" smtClean="0">
                <a:latin typeface="+mj-lt"/>
              </a:rPr>
              <a:t>Posibles respuestas de los estudiantes:</a:t>
            </a:r>
          </a:p>
          <a:p>
            <a:pPr marL="188595" indent="-188595">
              <a:buFont typeface="Arial" panose="020B0604020202020204" pitchFamily="34" charset="0"/>
              <a:buChar char="•"/>
            </a:pPr>
            <a:r>
              <a:rPr lang="es-MX" sz="1200" dirty="0" smtClean="0">
                <a:latin typeface="+mj-lt"/>
              </a:rPr>
              <a:t>Te da toques.</a:t>
            </a:r>
          </a:p>
          <a:p>
            <a:pPr marL="188595" indent="-188595">
              <a:buFont typeface="Arial" panose="020B0604020202020204" pitchFamily="34" charset="0"/>
              <a:buChar char="•"/>
            </a:pPr>
            <a:r>
              <a:rPr lang="es-MX" sz="1200" dirty="0" smtClean="0">
                <a:latin typeface="+mj-lt"/>
              </a:rPr>
              <a:t>Proviene de los </a:t>
            </a:r>
            <a:r>
              <a:rPr lang="es-MX" sz="1200" dirty="0">
                <a:latin typeface="+mj-lt"/>
              </a:rPr>
              <a:t> </a:t>
            </a:r>
            <a:r>
              <a:rPr lang="es-MX" sz="1200" dirty="0" smtClean="0">
                <a:latin typeface="+mj-lt"/>
              </a:rPr>
              <a:t>tomacorrientes  en tu casa. </a:t>
            </a:r>
          </a:p>
          <a:p>
            <a:pPr marL="188595" indent="-188595">
              <a:buFont typeface="Arial" panose="020B0604020202020204" pitchFamily="34" charset="0"/>
              <a:buChar char="•"/>
            </a:pPr>
            <a:r>
              <a:rPr lang="es-MX" sz="1200" dirty="0" smtClean="0">
                <a:latin typeface="+mj-lt"/>
              </a:rPr>
              <a:t>Proviene de las baterías. </a:t>
            </a:r>
          </a:p>
          <a:p>
            <a:pPr marL="188595" indent="-188595">
              <a:buFont typeface="Arial" panose="020B0604020202020204" pitchFamily="34" charset="0"/>
              <a:buChar char="•"/>
            </a:pPr>
            <a:r>
              <a:rPr lang="es-MX" sz="1200" dirty="0" smtClean="0">
                <a:latin typeface="+mj-lt"/>
              </a:rPr>
              <a:t>Hace que las máquinas funcionen.</a:t>
            </a:r>
          </a:p>
          <a:p>
            <a:pPr marL="188595" indent="-188595">
              <a:buFont typeface="Arial" panose="020B0604020202020204" pitchFamily="34" charset="0"/>
              <a:buChar char="•"/>
            </a:pPr>
            <a:endParaRPr lang="es-MX" sz="1200" dirty="0" smtClean="0">
              <a:latin typeface="+mj-lt"/>
            </a:endParaRPr>
          </a:p>
          <a:p>
            <a:r>
              <a:rPr lang="es-MX" sz="1200" b="1" dirty="0" smtClean="0">
                <a:latin typeface="+mj-lt"/>
              </a:rPr>
              <a:t>El facilitador dice: </a:t>
            </a:r>
            <a:r>
              <a:rPr lang="es-MX" sz="1200" i="1" dirty="0" smtClean="0">
                <a:latin typeface="+mj-lt"/>
              </a:rPr>
              <a:t>¿Cuál es la diferencia entre la energía y la electricidad? Voy a escribir la información de sus respuestas en un organizador gráfico y al final de nuestra actividad, repasaremos sus respuestas y veremos si todavía estamos de acuerdo con lo que pensaron.</a:t>
            </a:r>
          </a:p>
          <a:p>
            <a:r>
              <a:rPr lang="es-MX" sz="1200" b="1" dirty="0" smtClean="0">
                <a:latin typeface="+mj-lt"/>
              </a:rPr>
              <a:t>Pregunta de discusión: </a:t>
            </a:r>
            <a:r>
              <a:rPr lang="es-MX" sz="1200" dirty="0" smtClean="0">
                <a:latin typeface="+mj-lt"/>
              </a:rPr>
              <a:t>¿Cuál es la diferencia entre la energía y la electricidad? </a:t>
            </a:r>
          </a:p>
          <a:p>
            <a:r>
              <a:rPr lang="es-MX" sz="1200" dirty="0" smtClean="0">
                <a:latin typeface="+mj-lt"/>
              </a:rPr>
              <a:t>[El facilitador pone esto en un Diccionario de contenido cognitivo en la sección de Predicción. Ver el Material complementario para obtener un ejemplo del organizador gráfico. Discusión de 2 minutos; compartir en grupo.]</a:t>
            </a:r>
          </a:p>
          <a:p>
            <a:endParaRPr lang="es-MX" sz="1200" dirty="0" smtClean="0">
              <a:latin typeface="+mj-lt"/>
            </a:endParaRPr>
          </a:p>
          <a:p>
            <a:r>
              <a:rPr lang="es-MX" sz="1200" b="1" dirty="0" smtClean="0">
                <a:latin typeface="+mj-lt"/>
              </a:rPr>
              <a:t>Posibles respuestas de los estudiantes:</a:t>
            </a:r>
          </a:p>
          <a:p>
            <a:pPr marL="171450" indent="-171450">
              <a:buFont typeface="Arial" panose="020B0604020202020204" pitchFamily="34" charset="0"/>
              <a:buChar char="•"/>
            </a:pPr>
            <a:r>
              <a:rPr lang="es-MX" sz="1200" dirty="0" smtClean="0">
                <a:latin typeface="+mj-lt"/>
              </a:rPr>
              <a:t>La energía es una idea y la electricidad es una cosa. </a:t>
            </a:r>
          </a:p>
          <a:p>
            <a:pPr marL="171450" indent="-171450">
              <a:buFont typeface="Arial" panose="020B0604020202020204" pitchFamily="34" charset="0"/>
              <a:buChar char="•"/>
            </a:pPr>
            <a:r>
              <a:rPr lang="es-MX" sz="1200" dirty="0" smtClean="0">
                <a:latin typeface="+mj-lt"/>
              </a:rPr>
              <a:t>La energía es lo que mi teléfono y tableta necesitan para funcionar, mientras que la electricidad es lo que hace que mis luces/lámparas funcionen. </a:t>
            </a:r>
          </a:p>
          <a:p>
            <a:pPr marL="171450" indent="-171450">
              <a:buFont typeface="Arial" panose="020B0604020202020204" pitchFamily="34" charset="0"/>
              <a:buChar char="•"/>
            </a:pPr>
            <a:r>
              <a:rPr lang="es-MX" sz="1200" dirty="0" smtClean="0">
                <a:latin typeface="+mj-lt"/>
              </a:rPr>
              <a:t>La energía es lo que la gente tiene y la electricidad es lo que las máquinas necesitan para funcionar.</a:t>
            </a:r>
          </a:p>
          <a:p>
            <a:endParaRPr lang="es-MX" sz="1200" dirty="0" smtClean="0">
              <a:latin typeface="+mj-lt"/>
            </a:endParaRPr>
          </a:p>
          <a:p>
            <a:r>
              <a:rPr lang="es-MX" sz="1200" b="1" dirty="0" smtClean="0">
                <a:latin typeface="+mj-lt"/>
              </a:rPr>
              <a:t>El facilitador dice: </a:t>
            </a:r>
            <a:r>
              <a:rPr lang="es-MX" sz="1200" i="1" dirty="0" smtClean="0">
                <a:latin typeface="+mj-lt"/>
              </a:rPr>
              <a:t>Ahora vamos a leer un guion de una obra de teatro para aprender más sobre la energía y la electricidad. Vamos a leer el ejemplar del guion Electricidad dos veces. Para nuestra primera lectura, la mitad de la clase leerá sus asignaciones y la otra mitad de los estudiantes será parte de la audiencia, y deben estar atentos a la definición y a los ejemplos de </a:t>
            </a:r>
            <a:r>
              <a:rPr lang="es-MX" sz="1200" b="1" i="1" u="sng" dirty="0" smtClean="0">
                <a:latin typeface="+mj-lt"/>
              </a:rPr>
              <a:t>energía. </a:t>
            </a:r>
          </a:p>
          <a:p>
            <a:r>
              <a:rPr lang="es-MX" sz="1200" dirty="0" smtClean="0">
                <a:latin typeface="+mj-lt"/>
              </a:rPr>
              <a:t>[Organice a los estudiantes de la clase en dos grupos, asigne los roles de la obra de teatro a los lectores. Asegúrese de que los miembros de la audiencia tengan papel y lápiz para tomar notas. Lean el guion. Apunte la información que compartan los miembros de la audiencia en el organizador gráfico. Para la segunda ronda de la lectura, intercambie los roles, asegúrese de que los miembros de la audiencia estén atentos a la definición de </a:t>
            </a:r>
            <a:r>
              <a:rPr lang="es-MX" sz="1200" b="1" u="sng" dirty="0" smtClean="0">
                <a:latin typeface="+mj-lt"/>
              </a:rPr>
              <a:t>electricidad</a:t>
            </a:r>
            <a:r>
              <a:rPr lang="es-MX" sz="1200" dirty="0" smtClean="0">
                <a:latin typeface="+mj-lt"/>
              </a:rPr>
              <a:t>. Apunte la información que compartan los miembros de la audiencia en el organizador gráfico. Luego, como grupo pónganse de acuerdo de la correcta definición para ambos términos.]</a:t>
            </a:r>
          </a:p>
          <a:p>
            <a:endParaRPr lang="es-MX" sz="1200" dirty="0" smtClean="0">
              <a:latin typeface="+mj-lt"/>
            </a:endParaRPr>
          </a:p>
          <a:p>
            <a:r>
              <a:rPr lang="es-MX" sz="1200" b="1" dirty="0" smtClean="0">
                <a:latin typeface="+mj-lt"/>
              </a:rPr>
              <a:t>El facilitador dice: </a:t>
            </a:r>
            <a:r>
              <a:rPr lang="es-MX" sz="1200" i="1" dirty="0" smtClean="0">
                <a:latin typeface="+mj-lt"/>
              </a:rPr>
              <a:t>En su tarea de rendimiento, aprenderán más sobre la electricidad y que tan importante es en nuestras vidas. El trabajo en grupo que hiciste hoy debe ayudarles a prepararse para la investigación y el escrito que van a hacer en la tarea de rendimiento.</a:t>
            </a:r>
          </a:p>
          <a:p>
            <a:endParaRPr lang="es-MX" sz="1200" i="1" dirty="0">
              <a:latin typeface="+mj-lt"/>
            </a:endParaRPr>
          </a:p>
          <a:p>
            <a:endParaRPr lang="es-MX" sz="1200" i="1" dirty="0" smtClean="0">
              <a:latin typeface="+mj-lt"/>
            </a:endParaRPr>
          </a:p>
          <a:p>
            <a:r>
              <a:rPr lang="es-MX" sz="1200" dirty="0" smtClean="0">
                <a:latin typeface="+mj-lt"/>
              </a:rPr>
              <a:t>Nota: El facilitador debe recoger las notas de los estudiantes de esta actividad.</a:t>
            </a:r>
          </a:p>
        </p:txBody>
      </p:sp>
    </p:spTree>
    <p:extLst>
      <p:ext uri="{BB962C8B-B14F-4D97-AF65-F5344CB8AC3E}">
        <p14:creationId xmlns:p14="http://schemas.microsoft.com/office/powerpoint/2010/main" val="15309212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66363" y="275448"/>
            <a:ext cx="6504997" cy="1446550"/>
          </a:xfrm>
          <a:prstGeom prst="rect">
            <a:avLst/>
          </a:prstGeom>
        </p:spPr>
        <p:txBody>
          <a:bodyPr wrap="square">
            <a:spAutoFit/>
          </a:bodyPr>
          <a:lstStyle/>
          <a:p>
            <a:pPr algn="ctr"/>
            <a:r>
              <a:rPr lang="es-ES" sz="2200" dirty="0" smtClean="0"/>
              <a:t>Material complementario</a:t>
            </a:r>
          </a:p>
          <a:p>
            <a:pPr algn="ctr"/>
            <a:endParaRPr lang="en-US" sz="2200" dirty="0"/>
          </a:p>
          <a:p>
            <a:pPr algn="ctr"/>
            <a:endParaRPr lang="en-US" sz="2200" dirty="0"/>
          </a:p>
          <a:p>
            <a:pPr algn="ctr"/>
            <a:endParaRPr lang="en-US" sz="2200" dirty="0"/>
          </a:p>
        </p:txBody>
      </p:sp>
      <p:graphicFrame>
        <p:nvGraphicFramePr>
          <p:cNvPr id="2" name="Table 1"/>
          <p:cNvGraphicFramePr>
            <a:graphicFrameLocks noGrp="1"/>
          </p:cNvGraphicFramePr>
          <p:nvPr>
            <p:extLst/>
          </p:nvPr>
        </p:nvGraphicFramePr>
        <p:xfrm>
          <a:off x="784859" y="1844040"/>
          <a:ext cx="6118860" cy="3520440"/>
        </p:xfrm>
        <a:graphic>
          <a:graphicData uri="http://schemas.openxmlformats.org/drawingml/2006/table">
            <a:tbl>
              <a:tblPr firstRow="1" firstCol="1" bandRow="1">
                <a:tableStyleId>{5940675A-B579-460E-94D1-54222C63F5DA}</a:tableStyleId>
              </a:tblPr>
              <a:tblGrid>
                <a:gridCol w="2039620"/>
                <a:gridCol w="2039620"/>
                <a:gridCol w="2039620"/>
              </a:tblGrid>
              <a:tr h="339362">
                <a:tc>
                  <a:txBody>
                    <a:bodyPr/>
                    <a:lstStyle/>
                    <a:p>
                      <a:pPr marL="0" marR="0">
                        <a:lnSpc>
                          <a:spcPct val="115000"/>
                        </a:lnSpc>
                        <a:spcBef>
                          <a:spcPts val="0"/>
                        </a:spcBef>
                        <a:spcAft>
                          <a:spcPts val="0"/>
                        </a:spcAft>
                      </a:pPr>
                      <a:r>
                        <a:rPr lang="es-MX" sz="1400" noProof="0" dirty="0" smtClean="0">
                          <a:effectLst/>
                        </a:rPr>
                        <a:t> </a:t>
                      </a:r>
                      <a:endParaRPr lang="es-MX" sz="1400" noProof="0" dirty="0">
                        <a:effectLst/>
                        <a:latin typeface="Calibri"/>
                        <a:ea typeface="Calibri"/>
                        <a:cs typeface="Times New Roman"/>
                      </a:endParaRPr>
                    </a:p>
                  </a:txBody>
                  <a:tcPr marL="91410" marR="91410" marT="0" marB="0"/>
                </a:tc>
                <a:tc>
                  <a:txBody>
                    <a:bodyPr/>
                    <a:lstStyle/>
                    <a:p>
                      <a:pPr marL="0" marR="0" algn="ctr">
                        <a:lnSpc>
                          <a:spcPct val="115000"/>
                        </a:lnSpc>
                        <a:spcBef>
                          <a:spcPts val="0"/>
                        </a:spcBef>
                        <a:spcAft>
                          <a:spcPts val="0"/>
                        </a:spcAft>
                      </a:pPr>
                      <a:r>
                        <a:rPr lang="es-MX" sz="1400" noProof="0" dirty="0" smtClean="0">
                          <a:effectLst/>
                        </a:rPr>
                        <a:t>Energía</a:t>
                      </a:r>
                      <a:endParaRPr lang="es-MX" sz="1400" noProof="0" dirty="0">
                        <a:effectLst/>
                        <a:latin typeface="Calibri"/>
                        <a:ea typeface="Calibri"/>
                        <a:cs typeface="Times New Roman"/>
                      </a:endParaRPr>
                    </a:p>
                  </a:txBody>
                  <a:tcPr marL="91410" marR="91410" marT="0" marB="0"/>
                </a:tc>
                <a:tc>
                  <a:txBody>
                    <a:bodyPr/>
                    <a:lstStyle/>
                    <a:p>
                      <a:pPr marL="0" marR="0" algn="ctr">
                        <a:lnSpc>
                          <a:spcPct val="115000"/>
                        </a:lnSpc>
                        <a:spcBef>
                          <a:spcPts val="0"/>
                        </a:spcBef>
                        <a:spcAft>
                          <a:spcPts val="0"/>
                        </a:spcAft>
                      </a:pPr>
                      <a:r>
                        <a:rPr lang="es-MX" sz="1400" noProof="0" dirty="0" smtClean="0">
                          <a:effectLst/>
                        </a:rPr>
                        <a:t>Electricidad</a:t>
                      </a:r>
                      <a:endParaRPr lang="es-MX" sz="1400" noProof="0" dirty="0">
                        <a:effectLst/>
                        <a:latin typeface="Calibri"/>
                        <a:ea typeface="Calibri"/>
                        <a:cs typeface="Times New Roman"/>
                      </a:endParaRPr>
                    </a:p>
                  </a:txBody>
                  <a:tcPr marL="91410" marR="91410" marT="0" marB="0"/>
                </a:tc>
              </a:tr>
              <a:tr h="1420858">
                <a:tc>
                  <a:txBody>
                    <a:bodyPr/>
                    <a:lstStyle/>
                    <a:p>
                      <a:pPr marL="0" marR="0" algn="r">
                        <a:lnSpc>
                          <a:spcPct val="115000"/>
                        </a:lnSpc>
                        <a:spcBef>
                          <a:spcPts val="0"/>
                        </a:spcBef>
                        <a:spcAft>
                          <a:spcPts val="0"/>
                        </a:spcAft>
                      </a:pPr>
                      <a:r>
                        <a:rPr lang="es-MX" sz="1400" noProof="0" dirty="0" smtClean="0">
                          <a:effectLst/>
                        </a:rPr>
                        <a:t>Predicción:</a:t>
                      </a:r>
                      <a:endParaRPr lang="es-MX" sz="1400" noProof="0" dirty="0">
                        <a:effectLst/>
                        <a:latin typeface="Calibri"/>
                        <a:ea typeface="Calibri"/>
                        <a:cs typeface="Times New Roman"/>
                      </a:endParaRPr>
                    </a:p>
                  </a:txBody>
                  <a:tcPr marL="91410" marR="91410" marT="0" marB="0"/>
                </a:tc>
                <a:tc>
                  <a:txBody>
                    <a:bodyPr/>
                    <a:lstStyle/>
                    <a:p>
                      <a:pPr marL="0" marR="0">
                        <a:lnSpc>
                          <a:spcPct val="115000"/>
                        </a:lnSpc>
                        <a:spcBef>
                          <a:spcPts val="0"/>
                        </a:spcBef>
                        <a:spcAft>
                          <a:spcPts val="0"/>
                        </a:spcAft>
                      </a:pPr>
                      <a:r>
                        <a:rPr lang="es-MX" sz="1400" noProof="0" dirty="0" smtClean="0">
                          <a:effectLst/>
                        </a:rPr>
                        <a:t> </a:t>
                      </a:r>
                    </a:p>
                    <a:p>
                      <a:pPr marL="0" marR="0">
                        <a:lnSpc>
                          <a:spcPct val="115000"/>
                        </a:lnSpc>
                        <a:spcBef>
                          <a:spcPts val="0"/>
                        </a:spcBef>
                        <a:spcAft>
                          <a:spcPts val="0"/>
                        </a:spcAft>
                      </a:pPr>
                      <a:r>
                        <a:rPr lang="es-MX" sz="1400" noProof="0" dirty="0" smtClean="0">
                          <a:effectLst/>
                        </a:rPr>
                        <a:t> </a:t>
                      </a:r>
                    </a:p>
                    <a:p>
                      <a:pPr marL="0" marR="0">
                        <a:lnSpc>
                          <a:spcPct val="115000"/>
                        </a:lnSpc>
                        <a:spcBef>
                          <a:spcPts val="0"/>
                        </a:spcBef>
                        <a:spcAft>
                          <a:spcPts val="0"/>
                        </a:spcAft>
                      </a:pPr>
                      <a:r>
                        <a:rPr lang="es-MX" sz="1400" noProof="0" dirty="0" smtClean="0">
                          <a:effectLst/>
                        </a:rPr>
                        <a:t> </a:t>
                      </a:r>
                    </a:p>
                    <a:p>
                      <a:pPr marL="0" marR="0">
                        <a:lnSpc>
                          <a:spcPct val="115000"/>
                        </a:lnSpc>
                        <a:spcBef>
                          <a:spcPts val="0"/>
                        </a:spcBef>
                        <a:spcAft>
                          <a:spcPts val="0"/>
                        </a:spcAft>
                      </a:pPr>
                      <a:r>
                        <a:rPr lang="es-MX" sz="1400" noProof="0" dirty="0" smtClean="0">
                          <a:effectLst/>
                        </a:rPr>
                        <a:t> </a:t>
                      </a:r>
                      <a:endParaRPr lang="es-MX" sz="1400" noProof="0" dirty="0">
                        <a:effectLst/>
                        <a:latin typeface="Calibri"/>
                        <a:ea typeface="Calibri"/>
                        <a:cs typeface="Times New Roman"/>
                      </a:endParaRPr>
                    </a:p>
                  </a:txBody>
                  <a:tcPr marL="91410" marR="91410" marT="0" marB="0"/>
                </a:tc>
                <a:tc>
                  <a:txBody>
                    <a:bodyPr/>
                    <a:lstStyle/>
                    <a:p>
                      <a:pPr marL="0" marR="0">
                        <a:lnSpc>
                          <a:spcPct val="115000"/>
                        </a:lnSpc>
                        <a:spcBef>
                          <a:spcPts val="0"/>
                        </a:spcBef>
                        <a:spcAft>
                          <a:spcPts val="0"/>
                        </a:spcAft>
                      </a:pPr>
                      <a:r>
                        <a:rPr lang="es-MX" sz="1400" noProof="0" dirty="0" smtClean="0">
                          <a:effectLst/>
                        </a:rPr>
                        <a:t> </a:t>
                      </a:r>
                      <a:endParaRPr lang="es-MX" sz="1400" noProof="0" dirty="0">
                        <a:effectLst/>
                        <a:latin typeface="Calibri"/>
                        <a:ea typeface="Calibri"/>
                        <a:cs typeface="Times New Roman"/>
                      </a:endParaRPr>
                    </a:p>
                  </a:txBody>
                  <a:tcPr marL="91410" marR="91410" marT="0" marB="0"/>
                </a:tc>
              </a:tr>
              <a:tr h="699861">
                <a:tc>
                  <a:txBody>
                    <a:bodyPr/>
                    <a:lstStyle/>
                    <a:p>
                      <a:pPr marL="0" marR="0" algn="r">
                        <a:lnSpc>
                          <a:spcPct val="115000"/>
                        </a:lnSpc>
                        <a:spcBef>
                          <a:spcPts val="0"/>
                        </a:spcBef>
                        <a:spcAft>
                          <a:spcPts val="0"/>
                        </a:spcAft>
                      </a:pPr>
                      <a:r>
                        <a:rPr lang="es-MX" sz="1400" noProof="0" dirty="0" smtClean="0">
                          <a:effectLst/>
                        </a:rPr>
                        <a:t>Definición:</a:t>
                      </a:r>
                      <a:endParaRPr lang="es-MX" sz="1400" noProof="0" dirty="0">
                        <a:effectLst/>
                        <a:latin typeface="Calibri"/>
                        <a:ea typeface="Calibri"/>
                        <a:cs typeface="Times New Roman"/>
                      </a:endParaRPr>
                    </a:p>
                  </a:txBody>
                  <a:tcPr marL="91410" marR="91410" marT="0" marB="0"/>
                </a:tc>
                <a:tc>
                  <a:txBody>
                    <a:bodyPr/>
                    <a:lstStyle/>
                    <a:p>
                      <a:pPr marL="0" indent="0">
                        <a:buFont typeface="Arial" panose="020B0604020202020204" pitchFamily="34" charset="0"/>
                        <a:buNone/>
                      </a:pPr>
                      <a:r>
                        <a:rPr lang="es-MX" sz="1400" kern="1200" noProof="0" dirty="0" smtClean="0">
                          <a:solidFill>
                            <a:schemeClr val="tx1"/>
                          </a:solidFill>
                          <a:latin typeface="+mn-lt"/>
                          <a:ea typeface="+mn-ea"/>
                          <a:cs typeface="+mn-cs"/>
                        </a:rPr>
                        <a:t>La capacidad para realizar un trabajo. </a:t>
                      </a:r>
                    </a:p>
                  </a:txBody>
                  <a:tcPr marL="91410" marR="91410" marT="0" marB="0"/>
                </a:tc>
                <a:tc>
                  <a:txBody>
                    <a:bodyPr/>
                    <a:lstStyle/>
                    <a:p>
                      <a:pPr marL="0" marR="0">
                        <a:lnSpc>
                          <a:spcPct val="115000"/>
                        </a:lnSpc>
                        <a:spcBef>
                          <a:spcPts val="0"/>
                        </a:spcBef>
                        <a:spcAft>
                          <a:spcPts val="0"/>
                        </a:spcAft>
                      </a:pPr>
                      <a:r>
                        <a:rPr lang="es-MX" sz="1400" noProof="0" dirty="0" smtClean="0">
                          <a:effectLst/>
                        </a:rPr>
                        <a:t>Una forma de energía y luz.</a:t>
                      </a:r>
                      <a:endParaRPr lang="es-MX" sz="1400" noProof="0" dirty="0">
                        <a:effectLst/>
                        <a:latin typeface="Calibri"/>
                        <a:ea typeface="Calibri"/>
                        <a:cs typeface="Times New Roman"/>
                      </a:endParaRPr>
                    </a:p>
                  </a:txBody>
                  <a:tcPr marL="91410" marR="91410" marT="0" marB="0"/>
                </a:tc>
              </a:tr>
              <a:tr h="1060359">
                <a:tc>
                  <a:txBody>
                    <a:bodyPr/>
                    <a:lstStyle/>
                    <a:p>
                      <a:pPr marL="0" marR="0" algn="r">
                        <a:lnSpc>
                          <a:spcPct val="115000"/>
                        </a:lnSpc>
                        <a:spcBef>
                          <a:spcPts val="0"/>
                        </a:spcBef>
                        <a:spcAft>
                          <a:spcPts val="0"/>
                        </a:spcAft>
                      </a:pPr>
                      <a:r>
                        <a:rPr lang="es-MX" sz="1400" noProof="0" dirty="0" smtClean="0">
                          <a:effectLst/>
                        </a:rPr>
                        <a:t>Ejemplos:</a:t>
                      </a:r>
                      <a:endParaRPr lang="es-MX" sz="1400" noProof="0" dirty="0">
                        <a:effectLst/>
                        <a:latin typeface="Calibri"/>
                        <a:ea typeface="Calibri"/>
                        <a:cs typeface="Times New Roman"/>
                      </a:endParaRPr>
                    </a:p>
                  </a:txBody>
                  <a:tcPr marL="91410" marR="91410" marT="0" marB="0"/>
                </a:tc>
                <a:tc>
                  <a:txBody>
                    <a:bodyPr/>
                    <a:lstStyle/>
                    <a:p>
                      <a:pPr marL="0" marR="0">
                        <a:lnSpc>
                          <a:spcPct val="115000"/>
                        </a:lnSpc>
                        <a:spcBef>
                          <a:spcPts val="0"/>
                        </a:spcBef>
                        <a:spcAft>
                          <a:spcPts val="0"/>
                        </a:spcAft>
                      </a:pPr>
                      <a:r>
                        <a:rPr lang="es-MX" sz="1400" noProof="0" dirty="0" smtClean="0">
                          <a:effectLst/>
                        </a:rPr>
                        <a:t>calor, sonido, magnética, solar</a:t>
                      </a:r>
                      <a:endParaRPr lang="es-MX" sz="1400" noProof="0" dirty="0">
                        <a:effectLst/>
                        <a:latin typeface="Calibri"/>
                        <a:ea typeface="Calibri"/>
                        <a:cs typeface="Times New Roman"/>
                      </a:endParaRPr>
                    </a:p>
                  </a:txBody>
                  <a:tcPr marL="91410" marR="91410" marT="0" marB="0"/>
                </a:tc>
                <a:tc>
                  <a:txBody>
                    <a:bodyPr/>
                    <a:lstStyle/>
                    <a:p>
                      <a:pPr marL="0" marR="0">
                        <a:lnSpc>
                          <a:spcPct val="115000"/>
                        </a:lnSpc>
                        <a:spcBef>
                          <a:spcPts val="0"/>
                        </a:spcBef>
                        <a:spcAft>
                          <a:spcPts val="0"/>
                        </a:spcAft>
                      </a:pPr>
                      <a:r>
                        <a:rPr lang="es-MX" sz="1400" noProof="0" dirty="0" smtClean="0">
                          <a:effectLst/>
                        </a:rPr>
                        <a:t>de las baterías, de los tomacorrientes, de los generadores</a:t>
                      </a:r>
                      <a:endParaRPr lang="es-MX" sz="1400" noProof="0" dirty="0">
                        <a:effectLst/>
                        <a:latin typeface="Calibri"/>
                        <a:ea typeface="Calibri"/>
                        <a:cs typeface="Times New Roman"/>
                      </a:endParaRPr>
                    </a:p>
                  </a:txBody>
                  <a:tcPr marL="91410" marR="91410" marT="0" marB="0"/>
                </a:tc>
              </a:tr>
            </a:tbl>
          </a:graphicData>
        </a:graphic>
      </p:graphicFrame>
      <p:sp>
        <p:nvSpPr>
          <p:cNvPr id="3" name="Rectangle 4"/>
          <p:cNvSpPr>
            <a:spLocks noChangeArrowheads="1"/>
          </p:cNvSpPr>
          <p:nvPr/>
        </p:nvSpPr>
        <p:spPr bwMode="auto">
          <a:xfrm>
            <a:off x="1879760" y="4653189"/>
            <a:ext cx="203197" cy="406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0584" tIns="50292" rIns="100584" bIns="50292" numCol="1" anchor="ctr" anchorCtr="0" compatLnSpc="1">
            <a:prstTxWarp prst="textNoShape">
              <a:avLst/>
            </a:prstTxWarp>
            <a:spAutoFit/>
          </a:bodyPr>
          <a:lstStyle/>
          <a:p>
            <a:pPr defTabSz="1005840" fontAlgn="base">
              <a:spcBef>
                <a:spcPct val="0"/>
              </a:spcBef>
              <a:spcAft>
                <a:spcPct val="0"/>
              </a:spcAft>
            </a:pPr>
            <a:endParaRPr lang="en-US" altLang="en-US" sz="1980"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AF8359E8-5B63-4AE7-A26F-FE183B9DDE83}" type="slidenum">
              <a:rPr lang="en-US" smtClean="0"/>
              <a:t>6</a:t>
            </a:fld>
            <a:endParaRPr lang="en-US" dirty="0"/>
          </a:p>
        </p:txBody>
      </p:sp>
    </p:spTree>
    <p:extLst>
      <p:ext uri="{BB962C8B-B14F-4D97-AF65-F5344CB8AC3E}">
        <p14:creationId xmlns:p14="http://schemas.microsoft.com/office/powerpoint/2010/main" val="637268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66363" y="275448"/>
            <a:ext cx="6504997" cy="2206758"/>
          </a:xfrm>
          <a:prstGeom prst="rect">
            <a:avLst/>
          </a:prstGeom>
        </p:spPr>
        <p:txBody>
          <a:bodyPr wrap="square">
            <a:spAutoFit/>
          </a:bodyPr>
          <a:lstStyle/>
          <a:p>
            <a:pPr algn="ctr"/>
            <a:r>
              <a:rPr lang="es-MX" sz="2200" dirty="0" smtClean="0"/>
              <a:t>Material complementario </a:t>
            </a:r>
            <a:r>
              <a:rPr lang="es-MX" sz="1540" i="1" dirty="0" smtClean="0"/>
              <a:t>continuación…</a:t>
            </a:r>
          </a:p>
          <a:p>
            <a:pPr algn="ctr"/>
            <a:r>
              <a:rPr lang="es-ES" sz="1800" b="1" i="1" dirty="0" smtClean="0">
                <a:latin typeface="Calibri" panose="020F0502020204030204" pitchFamily="34" charset="0"/>
                <a:ea typeface="Calibri" panose="020F0502020204030204" pitchFamily="34" charset="0"/>
                <a:cs typeface="Times New Roman" panose="02020603050405020304" pitchFamily="18" charset="0"/>
              </a:rPr>
              <a:t>Electricidad</a:t>
            </a:r>
          </a:p>
          <a:p>
            <a:pPr algn="ctr"/>
            <a:r>
              <a:rPr lang="es-ES" sz="1600" dirty="0" smtClean="0">
                <a:latin typeface="Calibri" panose="020F0502020204030204" pitchFamily="34" charset="0"/>
                <a:ea typeface="Calibri" panose="020F0502020204030204" pitchFamily="34" charset="0"/>
                <a:cs typeface="Times New Roman" panose="02020603050405020304" pitchFamily="18" charset="0"/>
              </a:rPr>
              <a:t>Guion </a:t>
            </a:r>
            <a:r>
              <a:rPr lang="es-ES" sz="1600" dirty="0">
                <a:latin typeface="Calibri" panose="020F0502020204030204" pitchFamily="34" charset="0"/>
                <a:ea typeface="Calibri" panose="020F0502020204030204" pitchFamily="34" charset="0"/>
                <a:cs typeface="Times New Roman" panose="02020603050405020304" pitchFamily="18" charset="0"/>
              </a:rPr>
              <a:t>de la obra de teatro basado en el currículo</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ctr"/>
            <a:endParaRPr lang="es-MX" sz="1540" i="1" dirty="0" smtClean="0"/>
          </a:p>
          <a:p>
            <a:pPr algn="ctr"/>
            <a:endParaRPr lang="en-US" sz="2200" dirty="0"/>
          </a:p>
          <a:p>
            <a:pPr algn="ctr"/>
            <a:endParaRPr lang="en-US" sz="2200" dirty="0"/>
          </a:p>
          <a:p>
            <a:pPr algn="ctr"/>
            <a:endParaRPr lang="en-US" sz="2200" dirty="0"/>
          </a:p>
        </p:txBody>
      </p:sp>
      <p:sp>
        <p:nvSpPr>
          <p:cNvPr id="2" name="TextBox 1"/>
          <p:cNvSpPr txBox="1"/>
          <p:nvPr/>
        </p:nvSpPr>
        <p:spPr>
          <a:xfrm>
            <a:off x="457200" y="990600"/>
            <a:ext cx="7010400" cy="8534400"/>
          </a:xfrm>
          <a:prstGeom prst="rect">
            <a:avLst/>
          </a:prstGeom>
          <a:noFill/>
        </p:spPr>
        <p:txBody>
          <a:bodyPr wrap="square" rtlCol="0">
            <a:spAutoFit/>
          </a:bodyPr>
          <a:lstStyle/>
          <a:p>
            <a:endParaRPr lang="en-US" dirty="0"/>
          </a:p>
        </p:txBody>
      </p:sp>
      <p:sp>
        <p:nvSpPr>
          <p:cNvPr id="5" name="Rectangle 4"/>
          <p:cNvSpPr/>
          <p:nvPr/>
        </p:nvSpPr>
        <p:spPr>
          <a:xfrm>
            <a:off x="381000" y="1371600"/>
            <a:ext cx="7086600" cy="8432565"/>
          </a:xfrm>
          <a:prstGeom prst="rect">
            <a:avLst/>
          </a:prstGeom>
        </p:spPr>
        <p:txBody>
          <a:bodyPr wrap="square" numCol="2">
            <a:spAutoFit/>
          </a:bodyPr>
          <a:lstStyle/>
          <a:p>
            <a:pPr marL="457200" marR="0" indent="-457200">
              <a:lnSpc>
                <a:spcPct val="107000"/>
              </a:lnSpc>
              <a:spcBef>
                <a:spcPts val="0"/>
              </a:spcBef>
              <a:spcAft>
                <a:spcPts val="800"/>
              </a:spcAft>
            </a:pPr>
            <a:r>
              <a:rPr lang="es-ES" sz="1100" dirty="0" smtClean="0">
                <a:latin typeface="+mj-lt"/>
                <a:ea typeface="Calibri" panose="020F0502020204030204" pitchFamily="34" charset="0"/>
                <a:cs typeface="Times New Roman" panose="02020603050405020304" pitchFamily="18" charset="0"/>
              </a:rPr>
              <a:t>1   	Señores </a:t>
            </a:r>
            <a:r>
              <a:rPr lang="es-ES" sz="1100" dirty="0">
                <a:latin typeface="+mj-lt"/>
                <a:ea typeface="Calibri" panose="020F0502020204030204" pitchFamily="34" charset="0"/>
                <a:cs typeface="Times New Roman" panose="02020603050405020304" pitchFamily="18" charset="0"/>
              </a:rPr>
              <a:t>y señoras, niños y niñas, </a:t>
            </a:r>
            <a:r>
              <a:rPr lang="es-ES" sz="1100" dirty="0" smtClean="0">
                <a:latin typeface="+mj-lt"/>
                <a:ea typeface="Calibri" panose="020F0502020204030204" pitchFamily="34" charset="0"/>
                <a:cs typeface="Times New Roman" panose="02020603050405020304" pitchFamily="18" charset="0"/>
              </a:rPr>
              <a:t>déjenme presentarles a la …</a:t>
            </a:r>
            <a:endParaRPr lang="en-US" sz="1100" dirty="0">
              <a:latin typeface="+mj-lt"/>
              <a:ea typeface="Calibri" panose="020F0502020204030204" pitchFamily="34" charset="0"/>
              <a:cs typeface="Times New Roman" panose="02020603050405020304" pitchFamily="18" charset="0"/>
            </a:endParaRPr>
          </a:p>
          <a:p>
            <a:pPr marL="457200" indent="-457200">
              <a:lnSpc>
                <a:spcPct val="107000"/>
              </a:lnSpc>
              <a:spcAft>
                <a:spcPts val="800"/>
              </a:spcAft>
            </a:pPr>
            <a:r>
              <a:rPr lang="es-ES" sz="1100" b="1" dirty="0" smtClean="0">
                <a:latin typeface="+mj-lt"/>
                <a:ea typeface="Calibri" panose="020F0502020204030204" pitchFamily="34" charset="0"/>
                <a:cs typeface="Times New Roman" panose="02020603050405020304" pitchFamily="18" charset="0"/>
              </a:rPr>
              <a:t>Todos	[efectos de sonido] ¡Electricidad!</a:t>
            </a:r>
            <a:endParaRPr lang="en-US" sz="1100" b="1" dirty="0" smtClean="0">
              <a:latin typeface="+mj-lt"/>
              <a:ea typeface="Calibri" panose="020F0502020204030204" pitchFamily="34" charset="0"/>
              <a:cs typeface="Times New Roman" panose="02020603050405020304" pitchFamily="18" charset="0"/>
            </a:endParaRPr>
          </a:p>
          <a:p>
            <a:pPr marL="457200" indent="-457200">
              <a:lnSpc>
                <a:spcPct val="107000"/>
              </a:lnSpc>
              <a:spcAft>
                <a:spcPts val="800"/>
              </a:spcAft>
            </a:pPr>
            <a:r>
              <a:rPr lang="es-ES" sz="1100" dirty="0" smtClean="0">
                <a:latin typeface="+mj-lt"/>
                <a:ea typeface="Calibri" panose="020F0502020204030204" pitchFamily="34" charset="0"/>
                <a:cs typeface="Times New Roman" panose="02020603050405020304" pitchFamily="18" charset="0"/>
              </a:rPr>
              <a:t>2 </a:t>
            </a:r>
            <a:r>
              <a:rPr lang="es-ES" sz="1100" dirty="0">
                <a:latin typeface="+mj-lt"/>
                <a:ea typeface="Calibri" panose="020F0502020204030204" pitchFamily="34" charset="0"/>
                <a:cs typeface="Times New Roman" panose="02020603050405020304" pitchFamily="18" charset="0"/>
              </a:rPr>
              <a:t>	</a:t>
            </a:r>
            <a:r>
              <a:rPr lang="es-ES" sz="1100" dirty="0" smtClean="0">
                <a:latin typeface="+mj-lt"/>
                <a:ea typeface="Calibri" panose="020F0502020204030204" pitchFamily="34" charset="0"/>
                <a:cs typeface="Times New Roman" panose="02020603050405020304" pitchFamily="18" charset="0"/>
              </a:rPr>
              <a:t>¿</a:t>
            </a:r>
            <a:r>
              <a:rPr lang="es-ES" sz="1100" dirty="0">
                <a:latin typeface="+mj-lt"/>
                <a:ea typeface="Calibri" panose="020F0502020204030204" pitchFamily="34" charset="0"/>
                <a:cs typeface="Times New Roman" panose="02020603050405020304" pitchFamily="18" charset="0"/>
              </a:rPr>
              <a:t>Qué es la electricidad?</a:t>
            </a:r>
            <a:endParaRPr lang="en-US" sz="1100" dirty="0">
              <a:latin typeface="+mj-lt"/>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800"/>
              </a:spcAft>
            </a:pPr>
            <a:r>
              <a:rPr lang="es-ES" sz="1100" b="1" dirty="0">
                <a:latin typeface="+mj-lt"/>
                <a:ea typeface="Calibri" panose="020F0502020204030204" pitchFamily="34" charset="0"/>
                <a:cs typeface="Times New Roman" panose="02020603050405020304" pitchFamily="18" charset="0"/>
              </a:rPr>
              <a:t>Todos</a:t>
            </a:r>
            <a:r>
              <a:rPr lang="es-ES" sz="1100" dirty="0">
                <a:latin typeface="+mj-lt"/>
                <a:ea typeface="Calibri" panose="020F0502020204030204" pitchFamily="34" charset="0"/>
                <a:cs typeface="Times New Roman" panose="02020603050405020304" pitchFamily="18" charset="0"/>
              </a:rPr>
              <a:t> 	</a:t>
            </a:r>
            <a:r>
              <a:rPr lang="es-ES" sz="1100" b="1" dirty="0">
                <a:latin typeface="+mj-lt"/>
                <a:ea typeface="Calibri" panose="020F0502020204030204" pitchFamily="34" charset="0"/>
                <a:cs typeface="Times New Roman" panose="02020603050405020304" pitchFamily="18" charset="0"/>
              </a:rPr>
              <a:t>La electricidad es una forma de energía y luz. </a:t>
            </a:r>
            <a:r>
              <a:rPr lang="es-ES" sz="1100" b="1" dirty="0" smtClean="0">
                <a:latin typeface="+mj-lt"/>
                <a:ea typeface="Calibri" panose="020F0502020204030204" pitchFamily="34" charset="0"/>
                <a:cs typeface="Times New Roman" panose="02020603050405020304" pitchFamily="18" charset="0"/>
              </a:rPr>
              <a:t>  [</a:t>
            </a:r>
            <a:r>
              <a:rPr lang="es-ES" sz="1100" b="1" dirty="0">
                <a:latin typeface="+mj-lt"/>
                <a:ea typeface="Calibri" panose="020F0502020204030204" pitchFamily="34" charset="0"/>
                <a:cs typeface="Times New Roman" panose="02020603050405020304" pitchFamily="18" charset="0"/>
              </a:rPr>
              <a:t>Hacer un gesto]</a:t>
            </a:r>
            <a:endParaRPr lang="en-US" sz="1100" b="1" dirty="0">
              <a:latin typeface="+mj-lt"/>
              <a:ea typeface="Calibri" panose="020F0502020204030204" pitchFamily="34" charset="0"/>
              <a:cs typeface="Times New Roman" panose="02020603050405020304" pitchFamily="18" charset="0"/>
            </a:endParaRPr>
          </a:p>
          <a:p>
            <a:pPr marL="457200" indent="-457200">
              <a:lnSpc>
                <a:spcPct val="107000"/>
              </a:lnSpc>
              <a:spcAft>
                <a:spcPts val="800"/>
              </a:spcAft>
            </a:pPr>
            <a:r>
              <a:rPr lang="es-ES" sz="1100" dirty="0">
                <a:latin typeface="+mj-lt"/>
                <a:ea typeface="Calibri" panose="020F0502020204030204" pitchFamily="34" charset="0"/>
                <a:cs typeface="Times New Roman" panose="02020603050405020304" pitchFamily="18" charset="0"/>
              </a:rPr>
              <a:t>3	¿No saben ustedes nada?</a:t>
            </a:r>
            <a:endParaRPr lang="en-US" sz="1100" dirty="0">
              <a:latin typeface="+mj-lt"/>
              <a:ea typeface="Calibri" panose="020F0502020204030204" pitchFamily="34" charset="0"/>
              <a:cs typeface="Times New Roman" panose="02020603050405020304" pitchFamily="18" charset="0"/>
            </a:endParaRPr>
          </a:p>
          <a:p>
            <a:pPr marL="457200" indent="-457200">
              <a:lnSpc>
                <a:spcPct val="107000"/>
              </a:lnSpc>
              <a:spcAft>
                <a:spcPts val="800"/>
              </a:spcAft>
            </a:pPr>
            <a:r>
              <a:rPr lang="es-ES" sz="1100" dirty="0">
                <a:latin typeface="+mj-lt"/>
                <a:ea typeface="Calibri" panose="020F0502020204030204" pitchFamily="34" charset="0"/>
                <a:cs typeface="Times New Roman" panose="02020603050405020304" pitchFamily="18" charset="0"/>
              </a:rPr>
              <a:t>4	¿Tenemos electricidad dentro de </a:t>
            </a:r>
            <a:r>
              <a:rPr lang="es-ES" sz="1100" u="sng" dirty="0">
                <a:latin typeface="+mj-lt"/>
                <a:ea typeface="Calibri" panose="020F0502020204030204" pitchFamily="34" charset="0"/>
                <a:cs typeface="Times New Roman" panose="02020603050405020304" pitchFamily="18" charset="0"/>
              </a:rPr>
              <a:t>nosotros</a:t>
            </a:r>
            <a:r>
              <a:rPr lang="es-ES" sz="1100" dirty="0">
                <a:latin typeface="+mj-lt"/>
                <a:ea typeface="Calibri" panose="020F0502020204030204" pitchFamily="34" charset="0"/>
                <a:cs typeface="Times New Roman" panose="02020603050405020304" pitchFamily="18" charset="0"/>
              </a:rPr>
              <a:t>?</a:t>
            </a:r>
            <a:endParaRPr lang="en-US" sz="1100" dirty="0">
              <a:latin typeface="+mj-lt"/>
              <a:ea typeface="Calibri" panose="020F0502020204030204" pitchFamily="34" charset="0"/>
              <a:cs typeface="Times New Roman" panose="02020603050405020304" pitchFamily="18" charset="0"/>
            </a:endParaRPr>
          </a:p>
          <a:p>
            <a:pPr marL="457200" indent="-457200">
              <a:lnSpc>
                <a:spcPct val="107000"/>
              </a:lnSpc>
              <a:spcAft>
                <a:spcPts val="800"/>
              </a:spcAft>
            </a:pPr>
            <a:r>
              <a:rPr lang="es-ES" sz="1100" dirty="0">
                <a:latin typeface="+mj-lt"/>
                <a:ea typeface="Calibri" panose="020F0502020204030204" pitchFamily="34" charset="0"/>
                <a:cs typeface="Times New Roman" panose="02020603050405020304" pitchFamily="18" charset="0"/>
              </a:rPr>
              <a:t>5	No, tenemos </a:t>
            </a:r>
            <a:r>
              <a:rPr lang="es-ES" sz="1100" u="sng" dirty="0">
                <a:latin typeface="+mj-lt"/>
                <a:ea typeface="Calibri" panose="020F0502020204030204" pitchFamily="34" charset="0"/>
                <a:cs typeface="Times New Roman" panose="02020603050405020304" pitchFamily="18" charset="0"/>
              </a:rPr>
              <a:t>energía</a:t>
            </a:r>
            <a:r>
              <a:rPr lang="es-ES" sz="1100" dirty="0">
                <a:latin typeface="+mj-lt"/>
                <a:ea typeface="Calibri" panose="020F0502020204030204" pitchFamily="34" charset="0"/>
                <a:cs typeface="Times New Roman" panose="02020603050405020304" pitchFamily="18" charset="0"/>
              </a:rPr>
              <a:t> dentro de nosotros…</a:t>
            </a:r>
            <a:endParaRPr lang="en-US" sz="1100" dirty="0">
              <a:latin typeface="+mj-lt"/>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800"/>
              </a:spcAft>
            </a:pPr>
            <a:r>
              <a:rPr lang="es-ES" sz="1100" dirty="0">
                <a:latin typeface="+mj-lt"/>
                <a:ea typeface="Calibri" panose="020F0502020204030204" pitchFamily="34" charset="0"/>
                <a:cs typeface="Times New Roman" panose="02020603050405020304" pitchFamily="18" charset="0"/>
              </a:rPr>
              <a:t>6	por lo cual, podemos caminar, correr, tirar </a:t>
            </a:r>
            <a:r>
              <a:rPr lang="es-ES" sz="1100" dirty="0" smtClean="0">
                <a:latin typeface="+mj-lt"/>
                <a:ea typeface="Calibri" panose="020F0502020204030204" pitchFamily="34" charset="0"/>
                <a:cs typeface="Times New Roman" panose="02020603050405020304" pitchFamily="18" charset="0"/>
              </a:rPr>
              <a:t>una </a:t>
            </a:r>
            <a:r>
              <a:rPr lang="es-ES" sz="1100" dirty="0">
                <a:latin typeface="+mj-lt"/>
                <a:ea typeface="Calibri" panose="020F0502020204030204" pitchFamily="34" charset="0"/>
                <a:cs typeface="Times New Roman" panose="02020603050405020304" pitchFamily="18" charset="0"/>
              </a:rPr>
              <a:t>pelota,</a:t>
            </a:r>
            <a:endParaRPr lang="en-US" sz="1100" dirty="0">
              <a:latin typeface="+mj-lt"/>
              <a:ea typeface="Calibri" panose="020F0502020204030204" pitchFamily="34" charset="0"/>
              <a:cs typeface="Times New Roman" panose="02020603050405020304" pitchFamily="18" charset="0"/>
            </a:endParaRPr>
          </a:p>
          <a:p>
            <a:pPr marL="457200" indent="-457200">
              <a:lnSpc>
                <a:spcPct val="107000"/>
              </a:lnSpc>
              <a:spcAft>
                <a:spcPts val="800"/>
              </a:spcAft>
            </a:pPr>
            <a:r>
              <a:rPr lang="es-ES" sz="1100" dirty="0">
                <a:latin typeface="+mj-lt"/>
                <a:ea typeface="Calibri" panose="020F0502020204030204" pitchFamily="34" charset="0"/>
                <a:cs typeface="Times New Roman" panose="02020603050405020304" pitchFamily="18" charset="0"/>
              </a:rPr>
              <a:t>	Y hasta podemos…</a:t>
            </a:r>
            <a:endParaRPr lang="en-US" sz="1100" dirty="0">
              <a:latin typeface="+mj-lt"/>
              <a:ea typeface="Calibri" panose="020F0502020204030204" pitchFamily="34" charset="0"/>
              <a:cs typeface="Times New Roman" panose="02020603050405020304" pitchFamily="18" charset="0"/>
            </a:endParaRPr>
          </a:p>
          <a:p>
            <a:pPr marL="457200" indent="-457200">
              <a:lnSpc>
                <a:spcPct val="107000"/>
              </a:lnSpc>
              <a:spcAft>
                <a:spcPts val="800"/>
              </a:spcAft>
            </a:pPr>
            <a:r>
              <a:rPr lang="es-ES" sz="1100" b="1" dirty="0">
                <a:latin typeface="+mj-lt"/>
                <a:ea typeface="Calibri" panose="020F0502020204030204" pitchFamily="34" charset="0"/>
                <a:cs typeface="Times New Roman" panose="02020603050405020304" pitchFamily="18" charset="0"/>
              </a:rPr>
              <a:t>Todos</a:t>
            </a:r>
            <a:r>
              <a:rPr lang="es-ES" sz="1100" dirty="0">
                <a:latin typeface="+mj-lt"/>
                <a:ea typeface="Calibri" panose="020F0502020204030204" pitchFamily="34" charset="0"/>
                <a:cs typeface="Times New Roman" panose="02020603050405020304" pitchFamily="18" charset="0"/>
              </a:rPr>
              <a:t>	</a:t>
            </a:r>
            <a:r>
              <a:rPr lang="es-ES" sz="1100" b="1" dirty="0">
                <a:latin typeface="+mj-lt"/>
                <a:ea typeface="Calibri" panose="020F0502020204030204" pitchFamily="34" charset="0"/>
                <a:cs typeface="Times New Roman" panose="02020603050405020304" pitchFamily="18" charset="0"/>
              </a:rPr>
              <a:t>¡limpiar nuestro cuarto! [Hacer un gesto]</a:t>
            </a:r>
            <a:endParaRPr lang="en-US" sz="1100" b="1" dirty="0">
              <a:latin typeface="+mj-lt"/>
              <a:ea typeface="Calibri" panose="020F0502020204030204" pitchFamily="34" charset="0"/>
              <a:cs typeface="Times New Roman" panose="02020603050405020304" pitchFamily="18" charset="0"/>
            </a:endParaRPr>
          </a:p>
          <a:p>
            <a:pPr marL="457200" indent="-457200">
              <a:lnSpc>
                <a:spcPct val="107000"/>
              </a:lnSpc>
              <a:spcAft>
                <a:spcPts val="800"/>
              </a:spcAft>
            </a:pPr>
            <a:r>
              <a:rPr lang="es-ES" sz="1100" dirty="0">
                <a:latin typeface="+mj-lt"/>
                <a:ea typeface="Calibri" panose="020F0502020204030204" pitchFamily="34" charset="0"/>
                <a:cs typeface="Times New Roman" panose="02020603050405020304" pitchFamily="18" charset="0"/>
              </a:rPr>
              <a:t>7 	¡Eso sí que es trabajo!</a:t>
            </a:r>
            <a:endParaRPr lang="en-US" sz="1100" dirty="0">
              <a:latin typeface="+mj-lt"/>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800"/>
              </a:spcAft>
            </a:pPr>
            <a:r>
              <a:rPr lang="es-ES" sz="1100" dirty="0">
                <a:latin typeface="+mj-lt"/>
                <a:ea typeface="Calibri" panose="020F0502020204030204" pitchFamily="34" charset="0"/>
                <a:cs typeface="Times New Roman" panose="02020603050405020304" pitchFamily="18" charset="0"/>
              </a:rPr>
              <a:t>8	¡Oye! La energía eléctrica también realiza un trabajo.</a:t>
            </a:r>
            <a:endParaRPr lang="en-US" sz="1100" dirty="0">
              <a:latin typeface="+mj-lt"/>
              <a:ea typeface="Calibri" panose="020F0502020204030204" pitchFamily="34" charset="0"/>
              <a:cs typeface="Times New Roman" panose="02020603050405020304" pitchFamily="18" charset="0"/>
            </a:endParaRPr>
          </a:p>
          <a:p>
            <a:pPr marL="457200" indent="-457200">
              <a:lnSpc>
                <a:spcPct val="107000"/>
              </a:lnSpc>
              <a:spcAft>
                <a:spcPts val="800"/>
              </a:spcAft>
            </a:pPr>
            <a:r>
              <a:rPr lang="es-ES" sz="1100" dirty="0">
                <a:latin typeface="+mj-lt"/>
                <a:ea typeface="Calibri" panose="020F0502020204030204" pitchFamily="34" charset="0"/>
                <a:cs typeface="Times New Roman" panose="02020603050405020304" pitchFamily="18" charset="0"/>
              </a:rPr>
              <a:t>9	Alumbra tu casa.</a:t>
            </a:r>
            <a:endParaRPr lang="en-US" sz="1100" dirty="0">
              <a:latin typeface="+mj-lt"/>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800"/>
              </a:spcAft>
            </a:pPr>
            <a:r>
              <a:rPr lang="es-ES" sz="1100" dirty="0">
                <a:latin typeface="+mj-lt"/>
                <a:ea typeface="Calibri" panose="020F0502020204030204" pitchFamily="34" charset="0"/>
                <a:cs typeface="Times New Roman" panose="02020603050405020304" pitchFamily="18" charset="0"/>
              </a:rPr>
              <a:t>10	La energía eléctrica también le da sonido a tu iPod.</a:t>
            </a:r>
            <a:endParaRPr lang="en-US" sz="1100" dirty="0">
              <a:latin typeface="+mj-lt"/>
              <a:ea typeface="Calibri" panose="020F0502020204030204" pitchFamily="34" charset="0"/>
              <a:cs typeface="Times New Roman" panose="02020603050405020304" pitchFamily="18" charset="0"/>
            </a:endParaRPr>
          </a:p>
          <a:p>
            <a:pPr marL="457200" indent="-457200">
              <a:lnSpc>
                <a:spcPct val="107000"/>
              </a:lnSpc>
              <a:spcAft>
                <a:spcPts val="800"/>
              </a:spcAft>
            </a:pPr>
            <a:r>
              <a:rPr lang="es-ES" sz="1100" dirty="0">
                <a:latin typeface="+mj-lt"/>
                <a:ea typeface="Calibri" panose="020F0502020204030204" pitchFamily="34" charset="0"/>
                <a:cs typeface="Times New Roman" panose="02020603050405020304" pitchFamily="18" charset="0"/>
              </a:rPr>
              <a:t>11	(cantando) ¡Por supuesto que sí!</a:t>
            </a:r>
            <a:endParaRPr lang="en-US" sz="1100" dirty="0">
              <a:latin typeface="+mj-lt"/>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800"/>
              </a:spcAft>
            </a:pPr>
            <a:r>
              <a:rPr lang="es-ES" sz="1100" dirty="0">
                <a:latin typeface="+mj-lt"/>
                <a:ea typeface="Calibri" panose="020F0502020204030204" pitchFamily="34" charset="0"/>
                <a:cs typeface="Times New Roman" panose="02020603050405020304" pitchFamily="18" charset="0"/>
              </a:rPr>
              <a:t>12	¡Ya supéralo! Regresemos al </a:t>
            </a:r>
            <a:r>
              <a:rPr lang="es-ES" sz="1100" dirty="0" smtClean="0">
                <a:latin typeface="+mj-lt"/>
                <a:ea typeface="Calibri" panose="020F0502020204030204" pitchFamily="34" charset="0"/>
                <a:cs typeface="Times New Roman" panose="02020603050405020304" pitchFamily="18" charset="0"/>
              </a:rPr>
              <a:t>tema.. Yo también </a:t>
            </a:r>
            <a:r>
              <a:rPr lang="es-ES" sz="1100" dirty="0">
                <a:latin typeface="+mj-lt"/>
                <a:ea typeface="Calibri" panose="020F0502020204030204" pitchFamily="34" charset="0"/>
                <a:cs typeface="Times New Roman" panose="02020603050405020304" pitchFamily="18" charset="0"/>
              </a:rPr>
              <a:t>refresco la </a:t>
            </a:r>
            <a:r>
              <a:rPr lang="es-ES" sz="1100" dirty="0" smtClean="0">
                <a:latin typeface="+mj-lt"/>
                <a:ea typeface="Calibri" panose="020F0502020204030204" pitchFamily="34" charset="0"/>
                <a:cs typeface="Times New Roman" panose="02020603050405020304" pitchFamily="18" charset="0"/>
              </a:rPr>
              <a:t>casa con la electricidad.</a:t>
            </a:r>
            <a:endParaRPr lang="en-US" sz="1100" dirty="0">
              <a:latin typeface="+mj-lt"/>
              <a:ea typeface="Calibri" panose="020F0502020204030204" pitchFamily="34" charset="0"/>
              <a:cs typeface="Times New Roman" panose="02020603050405020304" pitchFamily="18" charset="0"/>
            </a:endParaRPr>
          </a:p>
          <a:p>
            <a:pPr marL="457200" indent="-457200">
              <a:lnSpc>
                <a:spcPct val="107000"/>
              </a:lnSpc>
              <a:spcAft>
                <a:spcPts val="800"/>
              </a:spcAft>
            </a:pPr>
            <a:r>
              <a:rPr lang="es-ES" sz="1100" dirty="0">
                <a:latin typeface="+mj-lt"/>
                <a:ea typeface="Calibri" panose="020F0502020204030204" pitchFamily="34" charset="0"/>
                <a:cs typeface="Times New Roman" panose="02020603050405020304" pitchFamily="18" charset="0"/>
              </a:rPr>
              <a:t>11 	Yo también tengo refresco en mi casa…</a:t>
            </a:r>
            <a:endParaRPr lang="en-US" sz="1100" dirty="0">
              <a:latin typeface="+mj-lt"/>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800"/>
              </a:spcAft>
            </a:pPr>
            <a:r>
              <a:rPr lang="es-ES" sz="1100" dirty="0">
                <a:latin typeface="+mj-lt"/>
                <a:ea typeface="Calibri" panose="020F0502020204030204" pitchFamily="34" charset="0"/>
                <a:cs typeface="Times New Roman" panose="02020603050405020304" pitchFamily="18" charset="0"/>
              </a:rPr>
              <a:t>12	No, yo me estaba refiriendo al aire acondicionado.</a:t>
            </a:r>
            <a:endParaRPr lang="en-US" sz="1100" dirty="0">
              <a:latin typeface="+mj-lt"/>
              <a:ea typeface="Calibri" panose="020F0502020204030204" pitchFamily="34" charset="0"/>
              <a:cs typeface="Times New Roman" panose="02020603050405020304" pitchFamily="18" charset="0"/>
            </a:endParaRPr>
          </a:p>
          <a:p>
            <a:pPr marL="457200" indent="-457200">
              <a:lnSpc>
                <a:spcPct val="107000"/>
              </a:lnSpc>
              <a:spcAft>
                <a:spcPts val="800"/>
              </a:spcAft>
            </a:pPr>
            <a:r>
              <a:rPr lang="es-ES" sz="1100" dirty="0">
                <a:latin typeface="+mj-lt"/>
                <a:ea typeface="Calibri" panose="020F0502020204030204" pitchFamily="34" charset="0"/>
                <a:cs typeface="Times New Roman" panose="02020603050405020304" pitchFamily="18" charset="0"/>
              </a:rPr>
              <a:t>13	</a:t>
            </a:r>
            <a:r>
              <a:rPr lang="es-ES" sz="1100" i="1" dirty="0">
                <a:latin typeface="+mj-lt"/>
                <a:ea typeface="Calibri" panose="020F0502020204030204" pitchFamily="34" charset="0"/>
                <a:cs typeface="Times New Roman" panose="02020603050405020304" pitchFamily="18" charset="0"/>
              </a:rPr>
              <a:t>Tu</a:t>
            </a:r>
            <a:r>
              <a:rPr lang="es-ES" sz="1100" dirty="0">
                <a:latin typeface="+mj-lt"/>
                <a:ea typeface="Calibri" panose="020F0502020204030204" pitchFamily="34" charset="0"/>
                <a:cs typeface="Times New Roman" panose="02020603050405020304" pitchFamily="18" charset="0"/>
              </a:rPr>
              <a:t> energía proviene de los alimentos.</a:t>
            </a:r>
            <a:endParaRPr lang="en-US" sz="1100" dirty="0">
              <a:latin typeface="+mj-lt"/>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800"/>
              </a:spcAft>
            </a:pPr>
            <a:r>
              <a:rPr lang="es-ES" sz="1100" dirty="0">
                <a:latin typeface="+mj-lt"/>
                <a:ea typeface="Calibri" panose="020F0502020204030204" pitchFamily="34" charset="0"/>
                <a:cs typeface="Times New Roman" panose="02020603050405020304" pitchFamily="18" charset="0"/>
              </a:rPr>
              <a:t>1	Pero para las lámparas y otras cosas, se tiene que crear electricidad.</a:t>
            </a:r>
            <a:endParaRPr lang="en-US" sz="1100" dirty="0">
              <a:latin typeface="+mj-lt"/>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800"/>
              </a:spcAft>
            </a:pPr>
            <a:r>
              <a:rPr lang="es-ES" sz="1100" dirty="0">
                <a:latin typeface="+mj-lt"/>
                <a:ea typeface="Calibri" panose="020F0502020204030204" pitchFamily="34" charset="0"/>
                <a:cs typeface="Times New Roman" panose="02020603050405020304" pitchFamily="18" charset="0"/>
              </a:rPr>
              <a:t>2	¡Bien dicho!</a:t>
            </a:r>
            <a:endParaRPr lang="en-US" sz="1100" dirty="0">
              <a:latin typeface="+mj-lt"/>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800"/>
              </a:spcAft>
            </a:pPr>
            <a:r>
              <a:rPr lang="es-ES" sz="1100" dirty="0">
                <a:latin typeface="+mj-lt"/>
                <a:ea typeface="Calibri" panose="020F0502020204030204" pitchFamily="34" charset="0"/>
                <a:cs typeface="Times New Roman" panose="02020603050405020304" pitchFamily="18" charset="0"/>
              </a:rPr>
              <a:t>3	Los alambres eléctricos se componen de pequeños átomos.</a:t>
            </a:r>
            <a:endParaRPr lang="en-US" sz="1100" dirty="0">
              <a:latin typeface="+mj-lt"/>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800"/>
              </a:spcAft>
            </a:pPr>
            <a:r>
              <a:rPr lang="es-ES" sz="1100" dirty="0">
                <a:latin typeface="+mj-lt"/>
                <a:ea typeface="Calibri" panose="020F0502020204030204" pitchFamily="34" charset="0"/>
                <a:cs typeface="Times New Roman" panose="02020603050405020304" pitchFamily="18" charset="0"/>
              </a:rPr>
              <a:t>4	¿Qué es un átomo?    	</a:t>
            </a:r>
            <a:endParaRPr lang="en-US" sz="1100" dirty="0">
              <a:latin typeface="+mj-lt"/>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800"/>
              </a:spcAft>
            </a:pPr>
            <a:r>
              <a:rPr lang="es-ES" sz="1100" dirty="0">
                <a:latin typeface="+mj-lt"/>
                <a:ea typeface="Calibri" panose="020F0502020204030204" pitchFamily="34" charset="0"/>
                <a:cs typeface="Times New Roman" panose="02020603050405020304" pitchFamily="18" charset="0"/>
              </a:rPr>
              <a:t>5	Estás preguntando si ¿ya-lo-tomó?</a:t>
            </a:r>
            <a:endParaRPr lang="en-US" sz="1100" dirty="0">
              <a:latin typeface="+mj-lt"/>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800"/>
              </a:spcAft>
            </a:pPr>
            <a:r>
              <a:rPr lang="es-ES" sz="1100" dirty="0">
                <a:latin typeface="+mj-lt"/>
                <a:ea typeface="Calibri" panose="020F0502020204030204" pitchFamily="34" charset="0"/>
                <a:cs typeface="Times New Roman" panose="02020603050405020304" pitchFamily="18" charset="0"/>
              </a:rPr>
              <a:t>4	No, </a:t>
            </a:r>
            <a:r>
              <a:rPr lang="es-ES" sz="1100" i="1" dirty="0">
                <a:latin typeface="+mj-lt"/>
                <a:ea typeface="Calibri" panose="020F0502020204030204" pitchFamily="34" charset="0"/>
                <a:cs typeface="Times New Roman" panose="02020603050405020304" pitchFamily="18" charset="0"/>
              </a:rPr>
              <a:t>átomo</a:t>
            </a:r>
            <a:r>
              <a:rPr lang="es-ES" sz="1100" dirty="0">
                <a:latin typeface="+mj-lt"/>
                <a:ea typeface="Calibri" panose="020F0502020204030204" pitchFamily="34" charset="0"/>
                <a:cs typeface="Times New Roman" panose="02020603050405020304" pitchFamily="18" charset="0"/>
              </a:rPr>
              <a:t>, se deletrea </a:t>
            </a:r>
            <a:r>
              <a:rPr lang="es-ES" sz="1100" dirty="0" smtClean="0">
                <a:latin typeface="+mj-lt"/>
                <a:ea typeface="Calibri" panose="020F0502020204030204" pitchFamily="34" charset="0"/>
                <a:cs typeface="Times New Roman" panose="02020603050405020304" pitchFamily="18" charset="0"/>
              </a:rPr>
              <a:t>á-t-o-m-o.</a:t>
            </a:r>
            <a:endParaRPr lang="en-US" sz="1100" dirty="0">
              <a:latin typeface="+mj-lt"/>
              <a:ea typeface="Calibri" panose="020F0502020204030204" pitchFamily="34" charset="0"/>
              <a:cs typeface="Times New Roman" panose="02020603050405020304" pitchFamily="18" charset="0"/>
            </a:endParaRPr>
          </a:p>
          <a:p>
            <a:pPr marL="514350" marR="0" indent="-454025">
              <a:spcBef>
                <a:spcPts val="0"/>
              </a:spcBef>
              <a:tabLst>
                <a:tab pos="514350" algn="l"/>
              </a:tabLst>
            </a:pPr>
            <a:r>
              <a:rPr lang="es-ES" sz="1100" b="1" dirty="0" smtClean="0">
                <a:latin typeface="+mj-lt"/>
                <a:ea typeface="Calibri" panose="020F0502020204030204" pitchFamily="34" charset="0"/>
                <a:cs typeface="Times New Roman" panose="02020603050405020304" pitchFamily="18" charset="0"/>
              </a:rPr>
              <a:t>Todos</a:t>
            </a:r>
            <a:r>
              <a:rPr lang="es-ES" sz="1100" dirty="0" smtClean="0">
                <a:latin typeface="+mj-lt"/>
                <a:ea typeface="Calibri" panose="020F0502020204030204" pitchFamily="34" charset="0"/>
                <a:cs typeface="Times New Roman" panose="02020603050405020304" pitchFamily="18" charset="0"/>
              </a:rPr>
              <a:t>   </a:t>
            </a:r>
            <a:r>
              <a:rPr lang="es-ES" sz="1100" b="1" dirty="0" smtClean="0">
                <a:latin typeface="+mj-lt"/>
                <a:ea typeface="Calibri" panose="020F0502020204030204" pitchFamily="34" charset="0"/>
                <a:cs typeface="Times New Roman" panose="02020603050405020304" pitchFamily="18" charset="0"/>
              </a:rPr>
              <a:t>Los </a:t>
            </a:r>
            <a:r>
              <a:rPr lang="es-ES" sz="1100" b="1" dirty="0">
                <a:latin typeface="+mj-lt"/>
                <a:ea typeface="Calibri" panose="020F0502020204030204" pitchFamily="34" charset="0"/>
                <a:cs typeface="Times New Roman" panose="02020603050405020304" pitchFamily="18" charset="0"/>
              </a:rPr>
              <a:t>átomos son partes pequeñas  o partículas y cada átomo tiene partículas más pequeñas. </a:t>
            </a:r>
            <a:endParaRPr lang="es-ES" sz="1100" b="1" dirty="0" smtClean="0">
              <a:latin typeface="+mj-lt"/>
              <a:ea typeface="Calibri" panose="020F0502020204030204" pitchFamily="34" charset="0"/>
              <a:cs typeface="Times New Roman" panose="02020603050405020304" pitchFamily="18" charset="0"/>
            </a:endParaRPr>
          </a:p>
          <a:p>
            <a:pPr marL="514350" marR="0" indent="-454025">
              <a:spcBef>
                <a:spcPts val="0"/>
              </a:spcBef>
              <a:tabLst>
                <a:tab pos="514350" algn="l"/>
              </a:tabLst>
            </a:pPr>
            <a:r>
              <a:rPr lang="es-ES" sz="1100" b="1" dirty="0" smtClean="0">
                <a:latin typeface="+mj-lt"/>
                <a:ea typeface="Calibri" panose="020F0502020204030204" pitchFamily="34" charset="0"/>
                <a:cs typeface="Times New Roman" panose="02020603050405020304" pitchFamily="18" charset="0"/>
              </a:rPr>
              <a:t>	[</a:t>
            </a:r>
            <a:r>
              <a:rPr lang="es-ES" sz="1100" b="1" dirty="0">
                <a:latin typeface="+mj-lt"/>
                <a:ea typeface="Calibri" panose="020F0502020204030204" pitchFamily="34" charset="0"/>
                <a:cs typeface="Times New Roman" panose="02020603050405020304" pitchFamily="18" charset="0"/>
              </a:rPr>
              <a:t>Hacer gesto] </a:t>
            </a:r>
            <a:endParaRPr lang="es-ES" sz="1100" b="1" dirty="0" smtClean="0">
              <a:latin typeface="+mj-lt"/>
              <a:ea typeface="Calibri" panose="020F0502020204030204" pitchFamily="34" charset="0"/>
              <a:cs typeface="Times New Roman" panose="02020603050405020304" pitchFamily="18" charset="0"/>
            </a:endParaRPr>
          </a:p>
          <a:p>
            <a:pPr marL="517525" marR="0" indent="-457200">
              <a:spcBef>
                <a:spcPts val="0"/>
              </a:spcBef>
            </a:pPr>
            <a:endParaRPr lang="en-US" sz="1100" dirty="0">
              <a:latin typeface="+mj-lt"/>
              <a:ea typeface="Calibri" panose="020F0502020204030204" pitchFamily="34" charset="0"/>
              <a:cs typeface="Times New Roman" panose="02020603050405020304" pitchFamily="18" charset="0"/>
            </a:endParaRPr>
          </a:p>
          <a:p>
            <a:pPr marL="517525" marR="0" indent="-457200">
              <a:lnSpc>
                <a:spcPct val="107000"/>
              </a:lnSpc>
              <a:spcBef>
                <a:spcPts val="0"/>
              </a:spcBef>
              <a:spcAft>
                <a:spcPts val="800"/>
              </a:spcAft>
            </a:pPr>
            <a:r>
              <a:rPr lang="es-ES" sz="1100" dirty="0" smtClean="0">
                <a:latin typeface="+mj-lt"/>
                <a:ea typeface="Calibri" panose="020F0502020204030204" pitchFamily="34" charset="0"/>
                <a:cs typeface="Times New Roman" panose="02020603050405020304" pitchFamily="18" charset="0"/>
              </a:rPr>
              <a:t>5	 Ah</a:t>
            </a:r>
            <a:r>
              <a:rPr lang="es-ES" sz="1100" dirty="0">
                <a:latin typeface="+mj-lt"/>
                <a:ea typeface="Calibri" panose="020F0502020204030204" pitchFamily="34" charset="0"/>
                <a:cs typeface="Times New Roman" panose="02020603050405020304" pitchFamily="18" charset="0"/>
              </a:rPr>
              <a:t>, ahora lo entiendo.</a:t>
            </a:r>
            <a:endParaRPr lang="en-US" sz="1100" dirty="0">
              <a:latin typeface="+mj-lt"/>
              <a:ea typeface="Calibri" panose="020F0502020204030204" pitchFamily="34" charset="0"/>
              <a:cs typeface="Times New Roman" panose="02020603050405020304" pitchFamily="18" charset="0"/>
            </a:endParaRPr>
          </a:p>
          <a:p>
            <a:pPr marL="517525" marR="0" indent="-457200">
              <a:lnSpc>
                <a:spcPct val="107000"/>
              </a:lnSpc>
              <a:spcBef>
                <a:spcPts val="0"/>
              </a:spcBef>
              <a:spcAft>
                <a:spcPts val="800"/>
              </a:spcAft>
            </a:pPr>
            <a:r>
              <a:rPr lang="es-ES" sz="1100" dirty="0">
                <a:latin typeface="+mj-lt"/>
                <a:ea typeface="Calibri" panose="020F0502020204030204" pitchFamily="34" charset="0"/>
                <a:cs typeface="Times New Roman" panose="02020603050405020304" pitchFamily="18" charset="0"/>
              </a:rPr>
              <a:t>6	</a:t>
            </a:r>
            <a:r>
              <a:rPr lang="es-ES" sz="1100" dirty="0" smtClean="0">
                <a:latin typeface="+mj-lt"/>
                <a:ea typeface="Calibri" panose="020F0502020204030204" pitchFamily="34" charset="0"/>
                <a:cs typeface="Times New Roman" panose="02020603050405020304" pitchFamily="18" charset="0"/>
              </a:rPr>
              <a:t>¡</a:t>
            </a:r>
            <a:r>
              <a:rPr lang="es-ES" sz="1100" dirty="0">
                <a:latin typeface="+mj-lt"/>
                <a:ea typeface="Calibri" panose="020F0502020204030204" pitchFamily="34" charset="0"/>
                <a:cs typeface="Times New Roman" panose="02020603050405020304" pitchFamily="18" charset="0"/>
              </a:rPr>
              <a:t>Oye! Mira </a:t>
            </a:r>
            <a:r>
              <a:rPr lang="es-ES" sz="1100" dirty="0" smtClean="0">
                <a:latin typeface="+mj-lt"/>
                <a:ea typeface="Calibri" panose="020F0502020204030204" pitchFamily="34" charset="0"/>
                <a:cs typeface="Times New Roman" panose="02020603050405020304" pitchFamily="18" charset="0"/>
              </a:rPr>
              <a:t>allá.. </a:t>
            </a:r>
            <a:r>
              <a:rPr lang="es-ES" sz="1100" dirty="0">
                <a:latin typeface="+mj-lt"/>
                <a:ea typeface="Calibri" panose="020F0502020204030204" pitchFamily="34" charset="0"/>
                <a:cs typeface="Times New Roman" panose="02020603050405020304" pitchFamily="18" charset="0"/>
              </a:rPr>
              <a:t>Es un generador.</a:t>
            </a:r>
            <a:endParaRPr lang="en-US" sz="1100" dirty="0">
              <a:latin typeface="+mj-lt"/>
              <a:ea typeface="Calibri" panose="020F0502020204030204" pitchFamily="34" charset="0"/>
              <a:cs typeface="Times New Roman" panose="02020603050405020304" pitchFamily="18" charset="0"/>
            </a:endParaRPr>
          </a:p>
          <a:p>
            <a:pPr marL="517525" marR="0" indent="-457200">
              <a:lnSpc>
                <a:spcPct val="107000"/>
              </a:lnSpc>
              <a:spcBef>
                <a:spcPts val="0"/>
              </a:spcBef>
              <a:spcAft>
                <a:spcPts val="800"/>
              </a:spcAft>
            </a:pPr>
            <a:r>
              <a:rPr lang="es-ES" sz="1100" b="1" dirty="0" smtClean="0">
                <a:latin typeface="+mj-lt"/>
                <a:ea typeface="Calibri" panose="020F0502020204030204" pitchFamily="34" charset="0"/>
                <a:cs typeface="Times New Roman" panose="02020603050405020304" pitchFamily="18" charset="0"/>
              </a:rPr>
              <a:t>Todos   [Hacer </a:t>
            </a:r>
            <a:r>
              <a:rPr lang="es-ES" sz="1100" b="1" dirty="0">
                <a:latin typeface="+mj-lt"/>
                <a:ea typeface="Calibri" panose="020F0502020204030204" pitchFamily="34" charset="0"/>
                <a:cs typeface="Times New Roman" panose="02020603050405020304" pitchFamily="18" charset="0"/>
              </a:rPr>
              <a:t>un gesto: Todos miran a </a:t>
            </a:r>
            <a:r>
              <a:rPr lang="es-ES" sz="1100" b="1" dirty="0" smtClean="0">
                <a:latin typeface="+mj-lt"/>
                <a:ea typeface="Calibri" panose="020F0502020204030204" pitchFamily="34" charset="0"/>
                <a:cs typeface="Times New Roman" panose="02020603050405020304" pitchFamily="18" charset="0"/>
              </a:rPr>
              <a:t>los  </a:t>
            </a:r>
            <a:r>
              <a:rPr lang="es-ES" sz="1100" b="1" dirty="0">
                <a:latin typeface="+mj-lt"/>
                <a:ea typeface="Calibri" panose="020F0502020204030204" pitchFamily="34" charset="0"/>
                <a:cs typeface="Times New Roman" panose="02020603050405020304" pitchFamily="18" charset="0"/>
              </a:rPr>
              <a:t>6 puntos.]</a:t>
            </a:r>
            <a:endParaRPr lang="en-US" sz="1100" b="1" dirty="0">
              <a:latin typeface="+mj-lt"/>
              <a:ea typeface="Calibri" panose="020F0502020204030204" pitchFamily="34" charset="0"/>
              <a:cs typeface="Times New Roman" panose="02020603050405020304" pitchFamily="18" charset="0"/>
            </a:endParaRPr>
          </a:p>
          <a:p>
            <a:pPr marL="517525" marR="0" indent="-457200">
              <a:lnSpc>
                <a:spcPct val="107000"/>
              </a:lnSpc>
              <a:spcBef>
                <a:spcPts val="0"/>
              </a:spcBef>
              <a:spcAft>
                <a:spcPts val="800"/>
              </a:spcAft>
            </a:pPr>
            <a:r>
              <a:rPr lang="es-ES" sz="1100" dirty="0">
                <a:latin typeface="+mj-lt"/>
                <a:ea typeface="Calibri" panose="020F0502020204030204" pitchFamily="34" charset="0"/>
                <a:cs typeface="Times New Roman" panose="02020603050405020304" pitchFamily="18" charset="0"/>
              </a:rPr>
              <a:t>7	</a:t>
            </a:r>
            <a:r>
              <a:rPr lang="es-ES" sz="1100" dirty="0" smtClean="0">
                <a:latin typeface="+mj-lt"/>
                <a:ea typeface="Calibri" panose="020F0502020204030204" pitchFamily="34" charset="0"/>
                <a:cs typeface="Times New Roman" panose="02020603050405020304" pitchFamily="18" charset="0"/>
              </a:rPr>
              <a:t>¿</a:t>
            </a:r>
            <a:r>
              <a:rPr lang="es-ES" sz="1100" dirty="0">
                <a:latin typeface="+mj-lt"/>
                <a:ea typeface="Calibri" panose="020F0502020204030204" pitchFamily="34" charset="0"/>
                <a:cs typeface="Times New Roman" panose="02020603050405020304" pitchFamily="18" charset="0"/>
              </a:rPr>
              <a:t>Es ese un imán dentro de </a:t>
            </a:r>
            <a:r>
              <a:rPr lang="es-ES" sz="1100" dirty="0" smtClean="0">
                <a:latin typeface="+mj-lt"/>
                <a:ea typeface="Calibri" panose="020F0502020204030204" pitchFamily="34" charset="0"/>
                <a:cs typeface="Times New Roman" panose="02020603050405020304" pitchFamily="18" charset="0"/>
              </a:rPr>
              <a:t>inductores?</a:t>
            </a:r>
            <a:endParaRPr lang="en-US" sz="1100" dirty="0">
              <a:latin typeface="+mj-lt"/>
              <a:ea typeface="Calibri" panose="020F0502020204030204" pitchFamily="34" charset="0"/>
              <a:cs typeface="Times New Roman" panose="02020603050405020304" pitchFamily="18" charset="0"/>
            </a:endParaRPr>
          </a:p>
          <a:p>
            <a:pPr marL="577850" marR="0" indent="-517525">
              <a:lnSpc>
                <a:spcPct val="107000"/>
              </a:lnSpc>
              <a:spcBef>
                <a:spcPts val="0"/>
              </a:spcBef>
              <a:spcAft>
                <a:spcPts val="800"/>
              </a:spcAft>
            </a:pPr>
            <a:r>
              <a:rPr lang="es-ES" sz="1100" dirty="0">
                <a:latin typeface="+mj-lt"/>
                <a:ea typeface="Calibri" panose="020F0502020204030204" pitchFamily="34" charset="0"/>
                <a:cs typeface="Times New Roman" panose="02020603050405020304" pitchFamily="18" charset="0"/>
              </a:rPr>
              <a:t>8	</a:t>
            </a:r>
            <a:r>
              <a:rPr lang="es-ES" sz="1100" dirty="0" smtClean="0">
                <a:latin typeface="+mj-lt"/>
                <a:ea typeface="Calibri" panose="020F0502020204030204" pitchFamily="34" charset="0"/>
                <a:cs typeface="Times New Roman" panose="02020603050405020304" pitchFamily="18" charset="0"/>
              </a:rPr>
              <a:t>Sí</a:t>
            </a:r>
            <a:r>
              <a:rPr lang="es-ES" sz="1100" dirty="0">
                <a:latin typeface="+mj-lt"/>
                <a:ea typeface="Calibri" panose="020F0502020204030204" pitchFamily="34" charset="0"/>
                <a:cs typeface="Times New Roman" panose="02020603050405020304" pitchFamily="18" charset="0"/>
              </a:rPr>
              <a:t>, el generador hace girar un imán dentro </a:t>
            </a:r>
            <a:r>
              <a:rPr lang="es-ES" sz="1100" dirty="0" smtClean="0">
                <a:latin typeface="+mj-lt"/>
                <a:ea typeface="Calibri" panose="020F0502020204030204" pitchFamily="34" charset="0"/>
                <a:cs typeface="Times New Roman" panose="02020603050405020304" pitchFamily="18" charset="0"/>
              </a:rPr>
              <a:t>de los   inductores.</a:t>
            </a:r>
            <a:endParaRPr lang="en-US" sz="1100" dirty="0">
              <a:latin typeface="+mj-lt"/>
              <a:ea typeface="Calibri" panose="020F0502020204030204" pitchFamily="34" charset="0"/>
              <a:cs typeface="Times New Roman" panose="02020603050405020304" pitchFamily="18" charset="0"/>
            </a:endParaRPr>
          </a:p>
          <a:p>
            <a:pPr marL="517525" marR="0" indent="-457200">
              <a:lnSpc>
                <a:spcPct val="107000"/>
              </a:lnSpc>
              <a:spcBef>
                <a:spcPts val="0"/>
              </a:spcBef>
              <a:spcAft>
                <a:spcPts val="800"/>
              </a:spcAft>
            </a:pPr>
            <a:r>
              <a:rPr lang="es-ES" sz="1100" dirty="0">
                <a:latin typeface="+mj-lt"/>
                <a:ea typeface="Calibri" panose="020F0502020204030204" pitchFamily="34" charset="0"/>
                <a:cs typeface="Times New Roman" panose="02020603050405020304" pitchFamily="18" charset="0"/>
              </a:rPr>
              <a:t>9	</a:t>
            </a:r>
            <a:r>
              <a:rPr lang="es-ES" sz="1100" dirty="0" smtClean="0">
                <a:latin typeface="+mj-lt"/>
                <a:ea typeface="Calibri" panose="020F0502020204030204" pitchFamily="34" charset="0"/>
                <a:cs typeface="Times New Roman" panose="02020603050405020304" pitchFamily="18" charset="0"/>
              </a:rPr>
              <a:t>  Y </a:t>
            </a:r>
            <a:r>
              <a:rPr lang="es-ES" sz="1100" dirty="0">
                <a:latin typeface="+mj-lt"/>
                <a:ea typeface="Calibri" panose="020F0502020204030204" pitchFamily="34" charset="0"/>
                <a:cs typeface="Times New Roman" panose="02020603050405020304" pitchFamily="18" charset="0"/>
              </a:rPr>
              <a:t>hay generadores </a:t>
            </a:r>
            <a:r>
              <a:rPr lang="es-ES" sz="1100" u="sng" dirty="0">
                <a:latin typeface="+mj-lt"/>
                <a:ea typeface="Calibri" panose="020F0502020204030204" pitchFamily="34" charset="0"/>
                <a:cs typeface="Times New Roman" panose="02020603050405020304" pitchFamily="18" charset="0"/>
              </a:rPr>
              <a:t>más grandes</a:t>
            </a:r>
            <a:r>
              <a:rPr lang="es-ES" sz="1100" dirty="0">
                <a:latin typeface="+mj-lt"/>
                <a:ea typeface="Calibri" panose="020F0502020204030204" pitchFamily="34" charset="0"/>
                <a:cs typeface="Times New Roman" panose="02020603050405020304" pitchFamily="18" charset="0"/>
              </a:rPr>
              <a:t>  que este.</a:t>
            </a:r>
            <a:endParaRPr lang="en-US" sz="1100" dirty="0">
              <a:latin typeface="+mj-lt"/>
              <a:ea typeface="Calibri" panose="020F0502020204030204" pitchFamily="34" charset="0"/>
              <a:cs typeface="Times New Roman" panose="02020603050405020304" pitchFamily="18" charset="0"/>
            </a:endParaRPr>
          </a:p>
          <a:p>
            <a:pPr marL="517525" marR="0" indent="-457200">
              <a:lnSpc>
                <a:spcPct val="107000"/>
              </a:lnSpc>
              <a:spcBef>
                <a:spcPts val="0"/>
              </a:spcBef>
              <a:spcAft>
                <a:spcPts val="800"/>
              </a:spcAft>
            </a:pPr>
            <a:r>
              <a:rPr lang="es-ES" sz="1100" b="1" dirty="0">
                <a:latin typeface="+mj-lt"/>
                <a:ea typeface="Calibri" panose="020F0502020204030204" pitchFamily="34" charset="0"/>
                <a:cs typeface="Times New Roman" panose="02020603050405020304" pitchFamily="18" charset="0"/>
              </a:rPr>
              <a:t>Todos</a:t>
            </a:r>
            <a:r>
              <a:rPr lang="es-ES" sz="1100" dirty="0">
                <a:latin typeface="+mj-lt"/>
                <a:ea typeface="Calibri" panose="020F0502020204030204" pitchFamily="34" charset="0"/>
                <a:cs typeface="Times New Roman" panose="02020603050405020304" pitchFamily="18" charset="0"/>
              </a:rPr>
              <a:t>	</a:t>
            </a:r>
            <a:r>
              <a:rPr lang="es-ES" sz="1100" b="1" dirty="0" smtClean="0">
                <a:latin typeface="+mj-lt"/>
                <a:ea typeface="Calibri" panose="020F0502020204030204" pitchFamily="34" charset="0"/>
                <a:cs typeface="Times New Roman" panose="02020603050405020304" pitchFamily="18" charset="0"/>
              </a:rPr>
              <a:t> ¡</a:t>
            </a:r>
            <a:r>
              <a:rPr lang="es-ES" sz="1100" b="1" dirty="0">
                <a:latin typeface="+mj-lt"/>
                <a:ea typeface="Calibri" panose="020F0502020204030204" pitchFamily="34" charset="0"/>
                <a:cs typeface="Times New Roman" panose="02020603050405020304" pitchFamily="18" charset="0"/>
              </a:rPr>
              <a:t>Genial! [Hacer un gesto]</a:t>
            </a:r>
            <a:endParaRPr lang="en-US" sz="1100" b="1" dirty="0">
              <a:latin typeface="+mj-lt"/>
              <a:ea typeface="Calibri" panose="020F0502020204030204" pitchFamily="34" charset="0"/>
              <a:cs typeface="Times New Roman" panose="02020603050405020304" pitchFamily="18" charset="0"/>
            </a:endParaRPr>
          </a:p>
          <a:p>
            <a:pPr marL="571500" marR="0" indent="-511175">
              <a:lnSpc>
                <a:spcPct val="107000"/>
              </a:lnSpc>
              <a:spcBef>
                <a:spcPts val="0"/>
              </a:spcBef>
              <a:spcAft>
                <a:spcPts val="800"/>
              </a:spcAft>
            </a:pPr>
            <a:r>
              <a:rPr lang="es-ES" sz="1100" dirty="0">
                <a:latin typeface="+mj-lt"/>
                <a:ea typeface="Calibri" panose="020F0502020204030204" pitchFamily="34" charset="0"/>
                <a:cs typeface="Times New Roman" panose="02020603050405020304" pitchFamily="18" charset="0"/>
              </a:rPr>
              <a:t>10	</a:t>
            </a:r>
            <a:r>
              <a:rPr lang="es-ES" sz="1100" dirty="0" smtClean="0">
                <a:latin typeface="+mj-lt"/>
                <a:ea typeface="Calibri" panose="020F0502020204030204" pitchFamily="34" charset="0"/>
                <a:cs typeface="Times New Roman" panose="02020603050405020304" pitchFamily="18" charset="0"/>
              </a:rPr>
              <a:t>Los </a:t>
            </a:r>
            <a:r>
              <a:rPr lang="es-ES" sz="1100" dirty="0">
                <a:latin typeface="+mj-lt"/>
                <a:ea typeface="Calibri" panose="020F0502020204030204" pitchFamily="34" charset="0"/>
                <a:cs typeface="Times New Roman" panose="02020603050405020304" pitchFamily="18" charset="0"/>
              </a:rPr>
              <a:t>generadores grandes necesitan más potencia </a:t>
            </a:r>
            <a:r>
              <a:rPr lang="es-ES" sz="1100" dirty="0" smtClean="0">
                <a:latin typeface="+mj-lt"/>
                <a:ea typeface="Calibri" panose="020F0502020204030204" pitchFamily="34" charset="0"/>
                <a:cs typeface="Times New Roman" panose="02020603050405020304" pitchFamily="18" charset="0"/>
              </a:rPr>
              <a:t>  para </a:t>
            </a:r>
            <a:r>
              <a:rPr lang="es-ES" sz="1100" dirty="0">
                <a:latin typeface="+mj-lt"/>
                <a:ea typeface="Calibri" panose="020F0502020204030204" pitchFamily="34" charset="0"/>
                <a:cs typeface="Times New Roman" panose="02020603050405020304" pitchFamily="18" charset="0"/>
              </a:rPr>
              <a:t>girar los inductores o imanes.</a:t>
            </a:r>
            <a:endParaRPr lang="en-US" sz="1100" dirty="0">
              <a:latin typeface="+mj-lt"/>
              <a:ea typeface="Calibri" panose="020F0502020204030204" pitchFamily="34" charset="0"/>
              <a:cs typeface="Times New Roman" panose="02020603050405020304" pitchFamily="18" charset="0"/>
            </a:endParaRPr>
          </a:p>
          <a:p>
            <a:pPr marL="517525" marR="0" indent="-457200">
              <a:lnSpc>
                <a:spcPct val="107000"/>
              </a:lnSpc>
              <a:spcBef>
                <a:spcPts val="0"/>
              </a:spcBef>
              <a:spcAft>
                <a:spcPts val="800"/>
              </a:spcAft>
            </a:pPr>
            <a:r>
              <a:rPr lang="es-ES" sz="1100" dirty="0">
                <a:latin typeface="+mj-lt"/>
                <a:ea typeface="Calibri" panose="020F0502020204030204" pitchFamily="34" charset="0"/>
                <a:cs typeface="Times New Roman" panose="02020603050405020304" pitchFamily="18" charset="0"/>
              </a:rPr>
              <a:t>11	</a:t>
            </a:r>
            <a:r>
              <a:rPr lang="es-ES" sz="1100" dirty="0" smtClean="0">
                <a:latin typeface="+mj-lt"/>
                <a:ea typeface="Calibri" panose="020F0502020204030204" pitchFamily="34" charset="0"/>
                <a:cs typeface="Times New Roman" panose="02020603050405020304" pitchFamily="18" charset="0"/>
              </a:rPr>
              <a:t> ¿</a:t>
            </a:r>
            <a:r>
              <a:rPr lang="es-ES" sz="1100" dirty="0">
                <a:latin typeface="+mj-lt"/>
                <a:ea typeface="Calibri" panose="020F0502020204030204" pitchFamily="34" charset="0"/>
                <a:cs typeface="Times New Roman" panose="02020603050405020304" pitchFamily="18" charset="0"/>
              </a:rPr>
              <a:t>De dónde proviene tal potencia?</a:t>
            </a:r>
            <a:endParaRPr lang="en-US" sz="1100" dirty="0">
              <a:latin typeface="+mj-lt"/>
              <a:ea typeface="Calibri" panose="020F0502020204030204" pitchFamily="34" charset="0"/>
              <a:cs typeface="Times New Roman" panose="02020603050405020304" pitchFamily="18" charset="0"/>
            </a:endParaRPr>
          </a:p>
          <a:p>
            <a:pPr marL="517525" marR="0" indent="-457200">
              <a:lnSpc>
                <a:spcPct val="107000"/>
              </a:lnSpc>
              <a:spcBef>
                <a:spcPts val="0"/>
              </a:spcBef>
              <a:spcAft>
                <a:spcPts val="800"/>
              </a:spcAft>
            </a:pPr>
            <a:r>
              <a:rPr lang="es-ES" sz="1100" dirty="0">
                <a:latin typeface="+mj-lt"/>
                <a:ea typeface="Calibri" panose="020F0502020204030204" pitchFamily="34" charset="0"/>
                <a:cs typeface="Times New Roman" panose="02020603050405020304" pitchFamily="18" charset="0"/>
              </a:rPr>
              <a:t>12	</a:t>
            </a:r>
            <a:r>
              <a:rPr lang="es-ES" sz="1100" dirty="0" smtClean="0">
                <a:latin typeface="+mj-lt"/>
                <a:ea typeface="Calibri" panose="020F0502020204030204" pitchFamily="34" charset="0"/>
                <a:cs typeface="Times New Roman" panose="02020603050405020304" pitchFamily="18" charset="0"/>
              </a:rPr>
              <a:t> Del </a:t>
            </a:r>
            <a:r>
              <a:rPr lang="es-ES" sz="1100" dirty="0">
                <a:latin typeface="+mj-lt"/>
                <a:ea typeface="Calibri" panose="020F0502020204030204" pitchFamily="34" charset="0"/>
                <a:cs typeface="Times New Roman" panose="02020603050405020304" pitchFamily="18" charset="0"/>
              </a:rPr>
              <a:t>viento, [efectos de sonido]</a:t>
            </a:r>
            <a:endParaRPr lang="en-US" sz="1100" dirty="0">
              <a:latin typeface="+mj-lt"/>
              <a:ea typeface="Calibri" panose="020F0502020204030204" pitchFamily="34" charset="0"/>
              <a:cs typeface="Times New Roman" panose="02020603050405020304" pitchFamily="18" charset="0"/>
            </a:endParaRPr>
          </a:p>
          <a:p>
            <a:pPr marL="517525" marR="0" indent="-457200">
              <a:lnSpc>
                <a:spcPct val="107000"/>
              </a:lnSpc>
              <a:spcBef>
                <a:spcPts val="0"/>
              </a:spcBef>
              <a:spcAft>
                <a:spcPts val="800"/>
              </a:spcAft>
            </a:pPr>
            <a:r>
              <a:rPr lang="es-ES" sz="1100" dirty="0">
                <a:latin typeface="+mj-lt"/>
                <a:ea typeface="Calibri" panose="020F0502020204030204" pitchFamily="34" charset="0"/>
                <a:cs typeface="Times New Roman" panose="02020603050405020304" pitchFamily="18" charset="0"/>
              </a:rPr>
              <a:t>13	</a:t>
            </a:r>
            <a:r>
              <a:rPr lang="es-ES" sz="1100" dirty="0" smtClean="0">
                <a:latin typeface="+mj-lt"/>
                <a:ea typeface="Calibri" panose="020F0502020204030204" pitchFamily="34" charset="0"/>
                <a:cs typeface="Times New Roman" panose="02020603050405020304" pitchFamily="18" charset="0"/>
              </a:rPr>
              <a:t> del </a:t>
            </a:r>
            <a:r>
              <a:rPr lang="es-ES" sz="1100" dirty="0">
                <a:latin typeface="+mj-lt"/>
                <a:ea typeface="Calibri" panose="020F0502020204030204" pitchFamily="34" charset="0"/>
                <a:cs typeface="Times New Roman" panose="02020603050405020304" pitchFamily="18" charset="0"/>
              </a:rPr>
              <a:t>agua que fluye, [efectos de sonido]</a:t>
            </a:r>
            <a:endParaRPr lang="en-US" sz="1100" dirty="0">
              <a:latin typeface="+mj-lt"/>
              <a:ea typeface="Calibri" panose="020F0502020204030204" pitchFamily="34" charset="0"/>
              <a:cs typeface="Times New Roman" panose="02020603050405020304" pitchFamily="18" charset="0"/>
            </a:endParaRPr>
          </a:p>
          <a:p>
            <a:pPr marL="517525" marR="0" indent="-457200">
              <a:lnSpc>
                <a:spcPct val="107000"/>
              </a:lnSpc>
              <a:spcBef>
                <a:spcPts val="0"/>
              </a:spcBef>
              <a:spcAft>
                <a:spcPts val="800"/>
              </a:spcAft>
            </a:pPr>
            <a:r>
              <a:rPr lang="es-ES" sz="1100" dirty="0">
                <a:latin typeface="+mj-lt"/>
                <a:ea typeface="Calibri" panose="020F0502020204030204" pitchFamily="34" charset="0"/>
                <a:cs typeface="Times New Roman" panose="02020603050405020304" pitchFamily="18" charset="0"/>
              </a:rPr>
              <a:t>1	</a:t>
            </a:r>
            <a:r>
              <a:rPr lang="es-ES" sz="1100" dirty="0" smtClean="0">
                <a:latin typeface="+mj-lt"/>
                <a:ea typeface="Calibri" panose="020F0502020204030204" pitchFamily="34" charset="0"/>
                <a:cs typeface="Times New Roman" panose="02020603050405020304" pitchFamily="18" charset="0"/>
              </a:rPr>
              <a:t> O </a:t>
            </a:r>
            <a:r>
              <a:rPr lang="es-ES" sz="1100" dirty="0">
                <a:latin typeface="+mj-lt"/>
                <a:ea typeface="Calibri" panose="020F0502020204030204" pitchFamily="34" charset="0"/>
                <a:cs typeface="Times New Roman" panose="02020603050405020304" pitchFamily="18" charset="0"/>
              </a:rPr>
              <a:t>del vapor, [efectos de sonido]</a:t>
            </a:r>
            <a:endParaRPr lang="en-US" sz="1100" dirty="0">
              <a:latin typeface="+mj-lt"/>
              <a:ea typeface="Calibri" panose="020F0502020204030204" pitchFamily="34" charset="0"/>
              <a:cs typeface="Times New Roman" panose="02020603050405020304" pitchFamily="18" charset="0"/>
            </a:endParaRPr>
          </a:p>
          <a:p>
            <a:pPr marL="577850" marR="0" indent="-517525">
              <a:lnSpc>
                <a:spcPct val="107000"/>
              </a:lnSpc>
              <a:spcBef>
                <a:spcPts val="0"/>
              </a:spcBef>
              <a:spcAft>
                <a:spcPts val="800"/>
              </a:spcAft>
            </a:pPr>
            <a:r>
              <a:rPr lang="es-ES" sz="1100" b="1" dirty="0" smtClean="0">
                <a:latin typeface="+mj-lt"/>
                <a:ea typeface="Calibri" panose="020F0502020204030204" pitchFamily="34" charset="0"/>
                <a:cs typeface="Times New Roman" panose="02020603050405020304" pitchFamily="18" charset="0"/>
              </a:rPr>
              <a:t>Todos     El </a:t>
            </a:r>
            <a:r>
              <a:rPr lang="es-ES" sz="1100" b="1" dirty="0">
                <a:latin typeface="+mj-lt"/>
                <a:ea typeface="Calibri" panose="020F0502020204030204" pitchFamily="34" charset="0"/>
                <a:cs typeface="Times New Roman" panose="02020603050405020304" pitchFamily="18" charset="0"/>
              </a:rPr>
              <a:t>viento, el agua que fluye, o el vapor produce la </a:t>
            </a:r>
            <a:r>
              <a:rPr lang="es-ES" sz="1100" b="1" dirty="0" smtClean="0">
                <a:latin typeface="+mj-lt"/>
                <a:ea typeface="Calibri" panose="020F0502020204030204" pitchFamily="34" charset="0"/>
                <a:cs typeface="Times New Roman" panose="02020603050405020304" pitchFamily="18" charset="0"/>
              </a:rPr>
              <a:t>   potencia</a:t>
            </a:r>
            <a:r>
              <a:rPr lang="es-ES" sz="1100" b="1" dirty="0">
                <a:latin typeface="+mj-lt"/>
                <a:ea typeface="Calibri" panose="020F0502020204030204" pitchFamily="34" charset="0"/>
                <a:cs typeface="Times New Roman" panose="02020603050405020304" pitchFamily="18" charset="0"/>
              </a:rPr>
              <a:t>. [Hacer un gesto]</a:t>
            </a:r>
            <a:endParaRPr lang="en-US" sz="1100" b="1" dirty="0">
              <a:latin typeface="+mj-lt"/>
              <a:ea typeface="Calibri" panose="020F0502020204030204" pitchFamily="34" charset="0"/>
              <a:cs typeface="Times New Roman" panose="02020603050405020304" pitchFamily="18" charset="0"/>
            </a:endParaRPr>
          </a:p>
          <a:p>
            <a:pPr marL="577850" marR="0" indent="-517525">
              <a:lnSpc>
                <a:spcPct val="107000"/>
              </a:lnSpc>
              <a:spcBef>
                <a:spcPts val="0"/>
              </a:spcBef>
              <a:spcAft>
                <a:spcPts val="800"/>
              </a:spcAft>
            </a:pPr>
            <a:r>
              <a:rPr lang="es-ES" sz="1100" dirty="0">
                <a:latin typeface="+mj-lt"/>
                <a:ea typeface="Calibri" panose="020F0502020204030204" pitchFamily="34" charset="0"/>
                <a:cs typeface="Times New Roman" panose="02020603050405020304" pitchFamily="18" charset="0"/>
              </a:rPr>
              <a:t>2	</a:t>
            </a:r>
            <a:r>
              <a:rPr lang="es-ES" sz="1100" dirty="0" smtClean="0">
                <a:latin typeface="+mj-lt"/>
                <a:ea typeface="Calibri" panose="020F0502020204030204" pitchFamily="34" charset="0"/>
                <a:cs typeface="Times New Roman" panose="02020603050405020304" pitchFamily="18" charset="0"/>
              </a:rPr>
              <a:t>Mientras </a:t>
            </a:r>
            <a:r>
              <a:rPr lang="es-ES" sz="1100" dirty="0">
                <a:latin typeface="+mj-lt"/>
                <a:ea typeface="Calibri" panose="020F0502020204030204" pitchFamily="34" charset="0"/>
                <a:cs typeface="Times New Roman" panose="02020603050405020304" pitchFamily="18" charset="0"/>
              </a:rPr>
              <a:t>los inductores o los imanes giran, la electricidad fluye por los inductores.</a:t>
            </a:r>
            <a:endParaRPr lang="en-US" sz="1100" dirty="0">
              <a:latin typeface="+mj-lt"/>
              <a:ea typeface="Calibri" panose="020F0502020204030204" pitchFamily="34" charset="0"/>
              <a:cs typeface="Times New Roman" panose="02020603050405020304" pitchFamily="18" charset="0"/>
            </a:endParaRPr>
          </a:p>
          <a:p>
            <a:pPr marL="517525" marR="0" indent="-457200">
              <a:lnSpc>
                <a:spcPct val="107000"/>
              </a:lnSpc>
              <a:spcBef>
                <a:spcPts val="0"/>
              </a:spcBef>
              <a:spcAft>
                <a:spcPts val="800"/>
              </a:spcAft>
            </a:pPr>
            <a:r>
              <a:rPr lang="es-ES" sz="1100" dirty="0" smtClean="0">
                <a:latin typeface="+mj-lt"/>
                <a:ea typeface="Calibri" panose="020F0502020204030204" pitchFamily="34" charset="0"/>
                <a:cs typeface="Times New Roman" panose="02020603050405020304" pitchFamily="18" charset="0"/>
              </a:rPr>
              <a:t>7</a:t>
            </a:r>
            <a:r>
              <a:rPr lang="es-ES" sz="1100" dirty="0">
                <a:latin typeface="+mj-lt"/>
                <a:ea typeface="Calibri" panose="020F0502020204030204" pitchFamily="34" charset="0"/>
                <a:cs typeface="Times New Roman" panose="02020603050405020304" pitchFamily="18" charset="0"/>
              </a:rPr>
              <a:t>	</a:t>
            </a:r>
            <a:r>
              <a:rPr lang="es-ES" sz="1100" dirty="0" smtClean="0">
                <a:latin typeface="+mj-lt"/>
                <a:ea typeface="Calibri" panose="020F0502020204030204" pitchFamily="34" charset="0"/>
                <a:cs typeface="Times New Roman" panose="02020603050405020304" pitchFamily="18" charset="0"/>
              </a:rPr>
              <a:t>  Le </a:t>
            </a:r>
            <a:r>
              <a:rPr lang="es-ES" sz="1100" dirty="0">
                <a:latin typeface="+mj-lt"/>
                <a:ea typeface="Calibri" panose="020F0502020204030204" pitchFamily="34" charset="0"/>
                <a:cs typeface="Times New Roman" panose="02020603050405020304" pitchFamily="18" charset="0"/>
              </a:rPr>
              <a:t>electricidad fluye por muchas millas.</a:t>
            </a:r>
            <a:endParaRPr lang="en-US" sz="1100" dirty="0">
              <a:latin typeface="+mj-lt"/>
              <a:ea typeface="Calibri" panose="020F0502020204030204" pitchFamily="34" charset="0"/>
              <a:cs typeface="Times New Roman" panose="02020603050405020304" pitchFamily="18" charset="0"/>
            </a:endParaRPr>
          </a:p>
          <a:p>
            <a:pPr marL="517525" marR="0" indent="-457200">
              <a:lnSpc>
                <a:spcPct val="107000"/>
              </a:lnSpc>
              <a:spcBef>
                <a:spcPts val="0"/>
              </a:spcBef>
              <a:spcAft>
                <a:spcPts val="800"/>
              </a:spcAft>
            </a:pPr>
            <a:r>
              <a:rPr lang="es-ES" sz="1100" dirty="0">
                <a:latin typeface="+mj-lt"/>
                <a:ea typeface="Calibri" panose="020F0502020204030204" pitchFamily="34" charset="0"/>
                <a:cs typeface="Times New Roman" panose="02020603050405020304" pitchFamily="18" charset="0"/>
              </a:rPr>
              <a:t>8	</a:t>
            </a:r>
            <a:r>
              <a:rPr lang="es-ES" sz="1100" dirty="0" smtClean="0">
                <a:latin typeface="+mj-lt"/>
                <a:ea typeface="Calibri" panose="020F0502020204030204" pitchFamily="34" charset="0"/>
                <a:cs typeface="Times New Roman" panose="02020603050405020304" pitchFamily="18" charset="0"/>
              </a:rPr>
              <a:t> ¿</a:t>
            </a:r>
            <a:r>
              <a:rPr lang="es-ES" sz="1100" dirty="0">
                <a:latin typeface="+mj-lt"/>
                <a:ea typeface="Calibri" panose="020F0502020204030204" pitchFamily="34" charset="0"/>
                <a:cs typeface="Times New Roman" panose="02020603050405020304" pitchFamily="18" charset="0"/>
              </a:rPr>
              <a:t>Cómo?</a:t>
            </a:r>
            <a:endParaRPr lang="en-US" sz="1100" dirty="0">
              <a:latin typeface="+mj-lt"/>
              <a:ea typeface="Calibri" panose="020F0502020204030204" pitchFamily="34" charset="0"/>
              <a:cs typeface="Times New Roman" panose="02020603050405020304" pitchFamily="18" charset="0"/>
            </a:endParaRPr>
          </a:p>
          <a:p>
            <a:pPr marL="571500" marR="0" indent="-511175">
              <a:lnSpc>
                <a:spcPct val="107000"/>
              </a:lnSpc>
              <a:spcBef>
                <a:spcPts val="0"/>
              </a:spcBef>
              <a:spcAft>
                <a:spcPts val="800"/>
              </a:spcAft>
            </a:pPr>
            <a:r>
              <a:rPr lang="es-ES" sz="1100" b="1" dirty="0">
                <a:latin typeface="+mj-lt"/>
                <a:ea typeface="Calibri" panose="020F0502020204030204" pitchFamily="34" charset="0"/>
                <a:cs typeface="Times New Roman" panose="02020603050405020304" pitchFamily="18" charset="0"/>
              </a:rPr>
              <a:t>Todos </a:t>
            </a:r>
            <a:r>
              <a:rPr lang="es-ES" sz="1100" b="1" dirty="0" smtClean="0">
                <a:latin typeface="+mj-lt"/>
                <a:ea typeface="Calibri" panose="020F0502020204030204" pitchFamily="34" charset="0"/>
                <a:cs typeface="Times New Roman" panose="02020603050405020304" pitchFamily="18" charset="0"/>
              </a:rPr>
              <a:t>    A </a:t>
            </a:r>
            <a:r>
              <a:rPr lang="es-ES" sz="1100" b="1" dirty="0">
                <a:latin typeface="+mj-lt"/>
                <a:ea typeface="Calibri" panose="020F0502020204030204" pitchFamily="34" charset="0"/>
                <a:cs typeface="Times New Roman" panose="02020603050405020304" pitchFamily="18" charset="0"/>
              </a:rPr>
              <a:t>través de los cables, las casas, las escuelas, </a:t>
            </a:r>
            <a:r>
              <a:rPr lang="es-ES" sz="1100" b="1" dirty="0" smtClean="0">
                <a:latin typeface="+mj-lt"/>
                <a:ea typeface="Calibri" panose="020F0502020204030204" pitchFamily="34" charset="0"/>
                <a:cs typeface="Times New Roman" panose="02020603050405020304" pitchFamily="18" charset="0"/>
              </a:rPr>
              <a:t>las tiendas </a:t>
            </a:r>
            <a:r>
              <a:rPr lang="es-ES" sz="1100" b="1" dirty="0">
                <a:latin typeface="+mj-lt"/>
                <a:ea typeface="Calibri" panose="020F0502020204030204" pitchFamily="34" charset="0"/>
                <a:cs typeface="Times New Roman" panose="02020603050405020304" pitchFamily="18" charset="0"/>
              </a:rPr>
              <a:t>y otros lugares reciben </a:t>
            </a:r>
            <a:r>
              <a:rPr lang="es-ES" sz="1100" b="1" dirty="0" smtClean="0">
                <a:latin typeface="+mj-lt"/>
                <a:ea typeface="Calibri" panose="020F0502020204030204" pitchFamily="34" charset="0"/>
                <a:cs typeface="Times New Roman" panose="02020603050405020304" pitchFamily="18" charset="0"/>
              </a:rPr>
              <a:t>electricidad.</a:t>
            </a:r>
            <a:endParaRPr lang="en-US" sz="1100" b="1" dirty="0">
              <a:latin typeface="+mj-lt"/>
              <a:ea typeface="Calibri" panose="020F0502020204030204" pitchFamily="34" charset="0"/>
              <a:cs typeface="Times New Roman" panose="02020603050405020304" pitchFamily="18" charset="0"/>
            </a:endParaRPr>
          </a:p>
          <a:p>
            <a:pPr marL="571500" marR="0" indent="-511175">
              <a:lnSpc>
                <a:spcPct val="107000"/>
              </a:lnSpc>
              <a:spcBef>
                <a:spcPts val="0"/>
              </a:spcBef>
              <a:spcAft>
                <a:spcPts val="800"/>
              </a:spcAft>
            </a:pPr>
            <a:r>
              <a:rPr lang="es-ES" sz="1100" dirty="0" smtClean="0">
                <a:latin typeface="+mj-lt"/>
                <a:ea typeface="Calibri" panose="020F0502020204030204" pitchFamily="34" charset="0"/>
                <a:cs typeface="Times New Roman" panose="02020603050405020304" pitchFamily="18" charset="0"/>
              </a:rPr>
              <a:t>9 	Y </a:t>
            </a:r>
            <a:r>
              <a:rPr lang="es-ES" sz="1100" dirty="0">
                <a:latin typeface="+mj-lt"/>
                <a:ea typeface="Calibri" panose="020F0502020204030204" pitchFamily="34" charset="0"/>
                <a:cs typeface="Times New Roman" panose="02020603050405020304" pitchFamily="18" charset="0"/>
              </a:rPr>
              <a:t>también tus teléfonos, relojes, televisiones, estufas, computadores y… bueno, tú </a:t>
            </a:r>
            <a:r>
              <a:rPr lang="es-ES" sz="1100" dirty="0" smtClean="0">
                <a:latin typeface="+mj-lt"/>
                <a:ea typeface="Calibri" panose="020F0502020204030204" pitchFamily="34" charset="0"/>
                <a:cs typeface="Times New Roman" panose="02020603050405020304" pitchFamily="18" charset="0"/>
              </a:rPr>
              <a:t>lo entiendes.</a:t>
            </a:r>
            <a:endParaRPr lang="en-US" sz="1100" dirty="0">
              <a:latin typeface="+mj-lt"/>
              <a:ea typeface="Calibri" panose="020F0502020204030204" pitchFamily="34" charset="0"/>
              <a:cs typeface="Times New Roman" panose="02020603050405020304" pitchFamily="18" charset="0"/>
            </a:endParaRPr>
          </a:p>
          <a:p>
            <a:pPr marL="517525" marR="0" indent="-457200">
              <a:lnSpc>
                <a:spcPct val="107000"/>
              </a:lnSpc>
              <a:spcBef>
                <a:spcPts val="0"/>
              </a:spcBef>
              <a:spcAft>
                <a:spcPts val="0"/>
              </a:spcAft>
            </a:pPr>
            <a:r>
              <a:rPr lang="es-ES" sz="1100" b="1" dirty="0" smtClean="0">
                <a:latin typeface="+mj-lt"/>
                <a:ea typeface="Calibri" panose="020F0502020204030204" pitchFamily="34" charset="0"/>
                <a:cs typeface="Times New Roman" panose="02020603050405020304" pitchFamily="18" charset="0"/>
              </a:rPr>
              <a:t>Todos     Es </a:t>
            </a:r>
            <a:r>
              <a:rPr lang="es-ES" sz="1100" b="1" dirty="0">
                <a:latin typeface="+mj-lt"/>
                <a:ea typeface="Calibri" panose="020F0502020204030204" pitchFamily="34" charset="0"/>
                <a:cs typeface="Times New Roman" panose="02020603050405020304" pitchFamily="18" charset="0"/>
              </a:rPr>
              <a:t>cierto. Entendimos todo, [cantar] </a:t>
            </a:r>
            <a:endParaRPr lang="en-US" sz="1100" b="1" dirty="0">
              <a:latin typeface="+mj-lt"/>
              <a:ea typeface="Calibri" panose="020F0502020204030204" pitchFamily="34" charset="0"/>
              <a:cs typeface="Times New Roman" panose="02020603050405020304" pitchFamily="18" charset="0"/>
            </a:endParaRPr>
          </a:p>
          <a:p>
            <a:pPr marL="571500" marR="0" indent="-511175">
              <a:lnSpc>
                <a:spcPct val="107000"/>
              </a:lnSpc>
              <a:spcBef>
                <a:spcPts val="0"/>
              </a:spcBef>
              <a:spcAft>
                <a:spcPts val="0"/>
              </a:spcAft>
            </a:pPr>
            <a:r>
              <a:rPr lang="es-ES" sz="1100" b="1" dirty="0">
                <a:latin typeface="+mj-lt"/>
                <a:ea typeface="Calibri" panose="020F0502020204030204" pitchFamily="34" charset="0"/>
                <a:cs typeface="Times New Roman" panose="02020603050405020304" pitchFamily="18" charset="0"/>
              </a:rPr>
              <a:t>	¡Energía, átomos, generadores, [X]</a:t>
            </a:r>
            <a:endParaRPr lang="en-US" sz="1100" b="1" dirty="0">
              <a:latin typeface="+mj-lt"/>
              <a:ea typeface="Calibri" panose="020F0502020204030204" pitchFamily="34" charset="0"/>
              <a:cs typeface="Times New Roman" panose="02020603050405020304" pitchFamily="18" charset="0"/>
            </a:endParaRPr>
          </a:p>
          <a:p>
            <a:pPr marL="571500" marR="0" indent="-511175">
              <a:lnSpc>
                <a:spcPct val="107000"/>
              </a:lnSpc>
              <a:spcBef>
                <a:spcPts val="0"/>
              </a:spcBef>
              <a:spcAft>
                <a:spcPts val="0"/>
              </a:spcAft>
            </a:pPr>
            <a:r>
              <a:rPr lang="es-ES" sz="1100" b="1" dirty="0">
                <a:latin typeface="+mj-lt"/>
                <a:ea typeface="Calibri" panose="020F0502020204030204" pitchFamily="34" charset="0"/>
                <a:cs typeface="Times New Roman" panose="02020603050405020304" pitchFamily="18" charset="0"/>
              </a:rPr>
              <a:t>	inductores, imanes, cables! [X]</a:t>
            </a:r>
            <a:endParaRPr lang="en-US" sz="1100" b="1" dirty="0">
              <a:latin typeface="+mj-lt"/>
              <a:ea typeface="Calibri" panose="020F0502020204030204" pitchFamily="34" charset="0"/>
              <a:cs typeface="Times New Roman" panose="02020603050405020304" pitchFamily="18" charset="0"/>
            </a:endParaRPr>
          </a:p>
          <a:p>
            <a:pPr marL="571500" marR="0" indent="-511175">
              <a:lnSpc>
                <a:spcPct val="107000"/>
              </a:lnSpc>
              <a:spcBef>
                <a:spcPts val="0"/>
              </a:spcBef>
              <a:spcAft>
                <a:spcPts val="0"/>
              </a:spcAft>
            </a:pPr>
            <a:r>
              <a:rPr lang="es-ES" sz="1100" b="1" dirty="0">
                <a:latin typeface="+mj-lt"/>
                <a:ea typeface="Calibri" panose="020F0502020204030204" pitchFamily="34" charset="0"/>
                <a:cs typeface="Times New Roman" panose="02020603050405020304" pitchFamily="18" charset="0"/>
              </a:rPr>
              <a:t>	¡La electricidad es muy potente! </a:t>
            </a:r>
            <a:endParaRPr lang="en-US" sz="1100" b="1" dirty="0">
              <a:latin typeface="+mj-lt"/>
              <a:ea typeface="Calibri" panose="020F0502020204030204" pitchFamily="34" charset="0"/>
              <a:cs typeface="Times New Roman" panose="02020603050405020304" pitchFamily="18" charset="0"/>
            </a:endParaRPr>
          </a:p>
          <a:p>
            <a:pPr marL="571500" marR="0" indent="-511175">
              <a:lnSpc>
                <a:spcPct val="107000"/>
              </a:lnSpc>
              <a:spcBef>
                <a:spcPts val="0"/>
              </a:spcBef>
              <a:spcAft>
                <a:spcPts val="0"/>
              </a:spcAft>
            </a:pPr>
            <a:r>
              <a:rPr lang="es-ES" sz="1100" b="1" dirty="0">
                <a:latin typeface="+mj-lt"/>
                <a:ea typeface="Calibri" panose="020F0502020204030204" pitchFamily="34" charset="0"/>
                <a:cs typeface="Times New Roman" panose="02020603050405020304" pitchFamily="18" charset="0"/>
              </a:rPr>
              <a:t>	[efectos de sonido] [hacer un gesto]</a:t>
            </a:r>
            <a:endParaRPr lang="en-US" sz="1100" b="1" dirty="0">
              <a:effectLst/>
              <a:latin typeface="+mj-lt"/>
              <a:ea typeface="Calibri" panose="020F0502020204030204" pitchFamily="34" charset="0"/>
              <a:cs typeface="Times New Roman" panose="02020603050405020304" pitchFamily="18" charset="0"/>
            </a:endParaRPr>
          </a:p>
        </p:txBody>
      </p:sp>
      <p:pic>
        <p:nvPicPr>
          <p:cNvPr id="6" name="Picture 5"/>
          <p:cNvPicPr>
            <a:picLocks noChangeAspect="1"/>
          </p:cNvPicPr>
          <p:nvPr/>
        </p:nvPicPr>
        <p:blipFill>
          <a:blip r:embed="rId2"/>
          <a:stretch>
            <a:fillRect/>
          </a:stretch>
        </p:blipFill>
        <p:spPr>
          <a:xfrm>
            <a:off x="2952750" y="9391650"/>
            <a:ext cx="2019300" cy="266700"/>
          </a:xfrm>
          <a:prstGeom prst="rect">
            <a:avLst/>
          </a:prstGeom>
        </p:spPr>
      </p:pic>
      <p:sp>
        <p:nvSpPr>
          <p:cNvPr id="3" name="Slide Number Placeholder 2"/>
          <p:cNvSpPr>
            <a:spLocks noGrp="1"/>
          </p:cNvSpPr>
          <p:nvPr>
            <p:ph type="sldNum" sz="quarter" idx="12"/>
          </p:nvPr>
        </p:nvSpPr>
        <p:spPr/>
        <p:txBody>
          <a:bodyPr/>
          <a:lstStyle/>
          <a:p>
            <a:fld id="{AF8359E8-5B63-4AE7-A26F-FE183B9DDE83}" type="slidenum">
              <a:rPr lang="en-US" smtClean="0"/>
              <a:t>7</a:t>
            </a:fld>
            <a:endParaRPr lang="en-US" dirty="0"/>
          </a:p>
        </p:txBody>
      </p:sp>
    </p:spTree>
    <p:extLst>
      <p:ext uri="{BB962C8B-B14F-4D97-AF65-F5344CB8AC3E}">
        <p14:creationId xmlns:p14="http://schemas.microsoft.com/office/powerpoint/2010/main" val="62261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5136" y="504989"/>
            <a:ext cx="6945086" cy="1827631"/>
          </a:xfrm>
          <a:prstGeom prst="rect">
            <a:avLst/>
          </a:prstGeom>
          <a:noFill/>
        </p:spPr>
        <p:txBody>
          <a:bodyPr wrap="square" lIns="101231" tIns="50617" rIns="101231" bIns="50617" rtlCol="0">
            <a:spAutoFit/>
          </a:bodyPr>
          <a:lstStyle/>
          <a:p>
            <a:pPr lvl="0"/>
            <a:r>
              <a:rPr lang="es-ES" sz="1781" b="1" u="sng" dirty="0">
                <a:solidFill>
                  <a:prstClr val="black"/>
                </a:solidFill>
              </a:rPr>
              <a:t>Instrucciones</a:t>
            </a:r>
            <a:endParaRPr lang="es-ES" sz="1571" dirty="0"/>
          </a:p>
          <a:p>
            <a:r>
              <a:rPr lang="es-419" sz="1048" dirty="0"/>
              <a:t>Las E</a:t>
            </a:r>
            <a:r>
              <a:rPr lang="es-419" sz="1048" dirty="0" smtClean="0"/>
              <a:t>valuaciones </a:t>
            </a:r>
            <a:r>
              <a:rPr lang="es-419" sz="1048" dirty="0"/>
              <a:t>de HSD para las escuelas primarias no ofrecen un </a:t>
            </a:r>
            <a:r>
              <a:rPr lang="es-419" sz="1048" dirty="0" smtClean="0"/>
              <a:t>guion </a:t>
            </a:r>
            <a:r>
              <a:rPr lang="es-419" sz="1048" dirty="0"/>
              <a:t>para el maestro, ni son por tiempo. Son una herramienta para tomar decisiones informadas relacionadas con la instrucción. La intención de estas evaluaciones no es que los estudiantes "adivinen y verifiquen" las respuestas sólo para terminar una evaluación. </a:t>
            </a:r>
            <a:endParaRPr lang="es-419" sz="1048" dirty="0" smtClean="0"/>
          </a:p>
          <a:p>
            <a:r>
              <a:rPr lang="es-ES" sz="1048" dirty="0"/>
              <a:t/>
            </a:r>
            <a:br>
              <a:rPr lang="es-ES" sz="1048" dirty="0"/>
            </a:br>
            <a:r>
              <a:rPr lang="es-ES" sz="1048" dirty="0"/>
              <a:t>Todos los estudiantes deben </a:t>
            </a:r>
            <a:r>
              <a:rPr lang="es-ES" sz="1048" dirty="0" smtClean="0"/>
              <a:t>“progresar hacia” </a:t>
            </a:r>
            <a:r>
              <a:rPr lang="es-ES" sz="1048" dirty="0"/>
              <a:t>tomar las evaluaciones independientemente, pero muchos necesitarán estrategias que los ayude a desarrollar académicamente. Si los estudiantes </a:t>
            </a:r>
            <a:r>
              <a:rPr lang="es-ES" sz="1048" b="1" dirty="0"/>
              <a:t>no están </a:t>
            </a:r>
            <a:r>
              <a:rPr lang="es-ES" sz="1048" dirty="0"/>
              <a:t>leyendo al nivel de grado y no pueden leer el texto, </a:t>
            </a:r>
            <a:r>
              <a:rPr lang="es-ES" sz="1048" b="1" dirty="0"/>
              <a:t>por favor, lea los cuentos </a:t>
            </a:r>
            <a:r>
              <a:rPr lang="es-ES" sz="1048" dirty="0"/>
              <a:t>a los estudiantes y haga las preguntas. Permita a los estudiantes leer las partes del texto que puedan. Favor de tomar en cuenta el nivel de diferenciación que un estudiante necesita.</a:t>
            </a:r>
          </a:p>
          <a:p>
            <a:endParaRPr lang="es-ES" sz="1048" dirty="0"/>
          </a:p>
        </p:txBody>
      </p:sp>
      <p:sp>
        <p:nvSpPr>
          <p:cNvPr id="6" name="Rectangle 5"/>
          <p:cNvSpPr/>
          <p:nvPr/>
        </p:nvSpPr>
        <p:spPr>
          <a:xfrm>
            <a:off x="4934615" y="151231"/>
            <a:ext cx="2623699" cy="588949"/>
          </a:xfrm>
          <a:prstGeom prst="rect">
            <a:avLst/>
          </a:prstGeom>
          <a:solidFill>
            <a:schemeClr val="accent3">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6701" tIns="53350" rIns="106701" bIns="53350" rtlCol="0" anchor="t"/>
          <a:lstStyle/>
          <a:p>
            <a:r>
              <a:rPr lang="es-ES" sz="1257" b="1" dirty="0">
                <a:solidFill>
                  <a:schemeClr val="tx1"/>
                </a:solidFill>
              </a:rPr>
              <a:t>Ordenar en la Imprenta de HSD…</a:t>
            </a:r>
          </a:p>
          <a:p>
            <a:r>
              <a:rPr lang="es-ES" sz="943" dirty="0">
                <a:solidFill>
                  <a:schemeClr val="tx1"/>
                </a:solidFill>
                <a:hlinkClick r:id="rId3"/>
              </a:rPr>
              <a:t>http://www.hsd.k12.or.us/Departments/PrintShop/WebSubmissionForms.aspx</a:t>
            </a:r>
            <a:endParaRPr lang="es-ES" sz="943" dirty="0">
              <a:solidFill>
                <a:schemeClr val="tx1"/>
              </a:solidFill>
            </a:endParaRPr>
          </a:p>
          <a:p>
            <a:endParaRPr lang="es-ES" sz="943" dirty="0">
              <a:solidFill>
                <a:schemeClr val="tx1"/>
              </a:solidFill>
            </a:endParaRPr>
          </a:p>
        </p:txBody>
      </p:sp>
      <p:sp>
        <p:nvSpPr>
          <p:cNvPr id="2" name="Rectangle 1"/>
          <p:cNvSpPr/>
          <p:nvPr/>
        </p:nvSpPr>
        <p:spPr>
          <a:xfrm>
            <a:off x="613228" y="2873828"/>
            <a:ext cx="6786994" cy="646331"/>
          </a:xfrm>
          <a:prstGeom prst="rect">
            <a:avLst/>
          </a:prstGeom>
        </p:spPr>
        <p:txBody>
          <a:bodyPr wrap="square" lIns="90880" tIns="45440" rIns="90880" bIns="45440">
            <a:spAutoFit/>
          </a:bodyPr>
          <a:lstStyle/>
          <a:p>
            <a:pPr algn="ctr"/>
            <a:r>
              <a:rPr lang="es-ES" sz="1362" b="1" dirty="0" err="1"/>
              <a:t>About</a:t>
            </a:r>
            <a:r>
              <a:rPr lang="es-ES" sz="1362" b="1" dirty="0"/>
              <a:t> </a:t>
            </a:r>
            <a:r>
              <a:rPr lang="es-ES" sz="1362" b="1" err="1"/>
              <a:t>this</a:t>
            </a:r>
            <a:r>
              <a:rPr lang="es-ES" sz="1362" b="1"/>
              <a:t> </a:t>
            </a:r>
            <a:r>
              <a:rPr lang="es-ES" sz="1362" b="1" smtClean="0"/>
              <a:t>Assessment</a:t>
            </a:r>
            <a:endParaRPr lang="es-ES" sz="1362" b="1" dirty="0"/>
          </a:p>
          <a:p>
            <a:endParaRPr lang="es-ES" sz="1048" b="1" dirty="0"/>
          </a:p>
          <a:p>
            <a:r>
              <a:rPr lang="es-ES" sz="1048" b="1" err="1"/>
              <a:t>This</a:t>
            </a:r>
            <a:r>
              <a:rPr lang="es-ES" sz="1048" b="1"/>
              <a:t> </a:t>
            </a:r>
            <a:r>
              <a:rPr lang="es-ES" sz="1048" b="1" smtClean="0"/>
              <a:t>assessment </a:t>
            </a:r>
            <a:r>
              <a:rPr lang="es-ES" sz="1048" b="1" dirty="0" err="1"/>
              <a:t>includes</a:t>
            </a:r>
            <a:r>
              <a:rPr lang="es-ES" sz="1048" b="1"/>
              <a:t>:  </a:t>
            </a:r>
            <a:r>
              <a:rPr lang="es-ES" sz="1048" smtClean="0"/>
              <a:t>Selected-Response, Constructed-Response, </a:t>
            </a:r>
            <a:r>
              <a:rPr lang="es-ES" sz="1048" dirty="0"/>
              <a:t>and a Performance </a:t>
            </a:r>
            <a:r>
              <a:rPr lang="es-ES" sz="1048" dirty="0" err="1"/>
              <a:t>Task</a:t>
            </a:r>
            <a:r>
              <a:rPr lang="es-ES" sz="1048" dirty="0"/>
              <a:t>.</a:t>
            </a:r>
          </a:p>
        </p:txBody>
      </p:sp>
      <p:graphicFrame>
        <p:nvGraphicFramePr>
          <p:cNvPr id="3" name="Table 2"/>
          <p:cNvGraphicFramePr>
            <a:graphicFrameLocks noGrp="1"/>
          </p:cNvGraphicFramePr>
          <p:nvPr>
            <p:extLst/>
          </p:nvPr>
        </p:nvGraphicFramePr>
        <p:xfrm>
          <a:off x="533400" y="2554514"/>
          <a:ext cx="6705600" cy="1460863"/>
        </p:xfrm>
        <a:graphic>
          <a:graphicData uri="http://schemas.openxmlformats.org/drawingml/2006/table">
            <a:tbl>
              <a:tblPr firstRow="1" bandRow="1">
                <a:tableStyleId>{5940675A-B579-460E-94D1-54222C63F5DA}</a:tableStyleId>
              </a:tblPr>
              <a:tblGrid>
                <a:gridCol w="1995714"/>
                <a:gridCol w="3033486"/>
                <a:gridCol w="1676400"/>
              </a:tblGrid>
              <a:tr h="411480">
                <a:tc gridSpan="3">
                  <a:txBody>
                    <a:bodyPr/>
                    <a:lstStyle/>
                    <a:p>
                      <a:pPr algn="ctr"/>
                      <a:r>
                        <a:rPr lang="es-ES" sz="1200" b="1" noProof="0" dirty="0" smtClean="0"/>
                        <a:t>Tipos de rúbricas de respuestas construidas de SBAC en esta evaluación</a:t>
                      </a:r>
                      <a:endParaRPr lang="es-ES" sz="1200" b="1" baseline="0" noProof="0" dirty="0" smtClean="0"/>
                    </a:p>
                    <a:p>
                      <a:pPr algn="ctr"/>
                      <a:r>
                        <a:rPr lang="es-ES" sz="900" b="1" baseline="0" noProof="0" dirty="0" smtClean="0">
                          <a:hlinkClick r:id="rId4"/>
                        </a:rPr>
                        <a:t>http://www.livebinders.com/play/play?id=774846</a:t>
                      </a:r>
                      <a:endParaRPr lang="es-ES" sz="900" b="1" baseline="0" noProof="0" dirty="0" smtClean="0"/>
                    </a:p>
                  </a:txBody>
                  <a:tcPr marL="90159" marR="90159" anchor="ctr">
                    <a:solidFill>
                      <a:schemeClr val="bg1"/>
                    </a:solidFill>
                  </a:tcPr>
                </a:tc>
                <a:tc hMerge="1">
                  <a:txBody>
                    <a:bodyPr/>
                    <a:lstStyle/>
                    <a:p>
                      <a:endParaRPr lang="en-US"/>
                    </a:p>
                  </a:txBody>
                  <a:tcPr/>
                </a:tc>
                <a:tc hMerge="1">
                  <a:txBody>
                    <a:bodyPr/>
                    <a:lstStyle/>
                    <a:p>
                      <a:endParaRPr lang="en-US" dirty="0"/>
                    </a:p>
                  </a:txBody>
                  <a:tcPr/>
                </a:tc>
              </a:tr>
              <a:tr h="1049383">
                <a:tc>
                  <a:txBody>
                    <a:bodyPr/>
                    <a:lstStyle/>
                    <a:p>
                      <a:pPr algn="l"/>
                      <a:r>
                        <a:rPr lang="es-ES" sz="1000" b="1" noProof="0" dirty="0" smtClean="0"/>
                        <a:t>Lectura</a:t>
                      </a:r>
                    </a:p>
                    <a:p>
                      <a:pPr marL="114300" indent="-114300" algn="l">
                        <a:buFont typeface="Arial" panose="020B0604020202020204" pitchFamily="34" charset="0"/>
                        <a:buChar char="•"/>
                      </a:pPr>
                      <a:r>
                        <a:rPr lang="es-ES" sz="1000" b="0" noProof="0" dirty="0" smtClean="0"/>
                        <a:t>2 Puntos por respuesta corta</a:t>
                      </a:r>
                    </a:p>
                    <a:p>
                      <a:pPr marL="114300" indent="-114300" algn="l">
                        <a:buFont typeface="Arial" panose="020B0604020202020204" pitchFamily="34" charset="0"/>
                        <a:buChar char="•"/>
                      </a:pPr>
                      <a:r>
                        <a:rPr lang="es-ES" sz="1000" b="0" noProof="0" dirty="0" smtClean="0"/>
                        <a:t>2-3 Puntos por respuesta extendida</a:t>
                      </a:r>
                    </a:p>
                  </a:txBody>
                  <a:tcPr marL="90159" marR="90159">
                    <a:solidFill>
                      <a:schemeClr val="bg1"/>
                    </a:solidFill>
                  </a:tcPr>
                </a:tc>
                <a:tc>
                  <a:txBody>
                    <a:bodyPr/>
                    <a:lstStyle/>
                    <a:p>
                      <a:pPr algn="l"/>
                      <a:r>
                        <a:rPr lang="es-ES" sz="1000" b="1" noProof="0" dirty="0" smtClean="0"/>
                        <a:t>Escritura</a:t>
                      </a:r>
                    </a:p>
                    <a:p>
                      <a:pPr marL="114300" indent="-114300" algn="l">
                        <a:buFont typeface="Arial" panose="020B0604020202020204" pitchFamily="34" charset="0"/>
                        <a:buChar char="•"/>
                      </a:pPr>
                      <a:r>
                        <a:rPr lang="es-ES" sz="1000" b="0" noProof="0" dirty="0" smtClean="0"/>
                        <a:t>Rúbrica de 4 puntos –</a:t>
                      </a:r>
                      <a:r>
                        <a:rPr lang="es-ES" sz="1000" b="0" baseline="0" noProof="0" dirty="0" smtClean="0"/>
                        <a:t> Composición completa (Tarea de Rendimiento)</a:t>
                      </a:r>
                      <a:endParaRPr lang="es-ES" sz="1000" b="0" noProof="0" dirty="0" smtClean="0"/>
                    </a:p>
                    <a:p>
                      <a:pPr marL="114300" indent="-114300" algn="l">
                        <a:buFont typeface="Arial" panose="020B0604020202020204" pitchFamily="34" charset="0"/>
                        <a:buChar char="•"/>
                      </a:pPr>
                      <a:r>
                        <a:rPr lang="es-ES" sz="1000" b="0" noProof="0" dirty="0" smtClean="0"/>
                        <a:t>Rúbrica de 2-3 puntos –</a:t>
                      </a:r>
                      <a:r>
                        <a:rPr lang="es-ES" sz="1000" b="0" baseline="0" noProof="0" dirty="0" smtClean="0"/>
                        <a:t> Escrito breve (1-2 párrafos)</a:t>
                      </a:r>
                    </a:p>
                    <a:p>
                      <a:pPr marL="114300" indent="-114300" algn="l">
                        <a:buFont typeface="Arial" panose="020B0604020202020204" pitchFamily="34" charset="0"/>
                        <a:buChar char="•"/>
                      </a:pPr>
                      <a:r>
                        <a:rPr lang="es-ES" sz="1000" b="0" noProof="0" dirty="0" smtClean="0"/>
                        <a:t>Rúbrica de 2-3 puntos</a:t>
                      </a:r>
                      <a:r>
                        <a:rPr lang="es-ES" sz="1000" b="0" baseline="0" noProof="0" dirty="0" smtClean="0"/>
                        <a:t> – Escribir para revisar (cuando sea necesario)</a:t>
                      </a:r>
                      <a:endParaRPr lang="es-ES" sz="1000" b="0" noProof="0" dirty="0" smtClean="0"/>
                    </a:p>
                  </a:txBody>
                  <a:tcPr marL="90159" marR="90159">
                    <a:solidFill>
                      <a:schemeClr val="bg1"/>
                    </a:solidFill>
                  </a:tcPr>
                </a:tc>
                <a:tc>
                  <a:txBody>
                    <a:bodyPr/>
                    <a:lstStyle/>
                    <a:p>
                      <a:pPr algn="l"/>
                      <a:r>
                        <a:rPr lang="es-ES" sz="1000" b="1" noProof="0" dirty="0" smtClean="0"/>
                        <a:t>Investigación</a:t>
                      </a:r>
                    </a:p>
                    <a:p>
                      <a:pPr marL="114300" indent="-114300" algn="l">
                        <a:buFont typeface="Arial" panose="020B0604020202020204" pitchFamily="34" charset="0"/>
                        <a:buChar char="•"/>
                      </a:pPr>
                      <a:r>
                        <a:rPr lang="es-ES" sz="1000" b="0" noProof="0" dirty="0" smtClean="0"/>
                        <a:t>Rúbrica de 2</a:t>
                      </a:r>
                      <a:r>
                        <a:rPr lang="es-ES" sz="1000" b="0" baseline="0" noProof="0" dirty="0" smtClean="0"/>
                        <a:t> p</a:t>
                      </a:r>
                      <a:r>
                        <a:rPr lang="es-ES" sz="1000" b="0" noProof="0" dirty="0" smtClean="0"/>
                        <a:t>untos: Midiendo el uso de la destreza de Investigación</a:t>
                      </a:r>
                      <a:endParaRPr lang="es-ES" sz="1000" b="0" noProof="0" dirty="0"/>
                    </a:p>
                  </a:txBody>
                  <a:tcPr marL="90159" marR="90159">
                    <a:solidFill>
                      <a:schemeClr val="bg1"/>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264626372"/>
              </p:ext>
            </p:extLst>
          </p:nvPr>
        </p:nvGraphicFramePr>
        <p:xfrm>
          <a:off x="533400" y="4151087"/>
          <a:ext cx="6785429" cy="4937760"/>
        </p:xfrm>
        <a:graphic>
          <a:graphicData uri="http://schemas.openxmlformats.org/drawingml/2006/table">
            <a:tbl>
              <a:tblPr firstRow="1" bandRow="1">
                <a:tableStyleId>{5940675A-B579-460E-94D1-54222C63F5DA}</a:tableStyleId>
              </a:tblPr>
              <a:tblGrid>
                <a:gridCol w="3653693"/>
                <a:gridCol w="3131736"/>
              </a:tblGrid>
              <a:tr h="451155">
                <a:tc gridSpan="2">
                  <a:txBody>
                    <a:bodyPr/>
                    <a:lstStyle/>
                    <a:p>
                      <a:pPr algn="ctr"/>
                      <a:r>
                        <a:rPr lang="es-MX" sz="1400" b="1" noProof="0" dirty="0" smtClean="0"/>
                        <a:t>Trimestre</a:t>
                      </a:r>
                      <a:r>
                        <a:rPr lang="es-MX" sz="1400" b="1" baseline="0" noProof="0" dirty="0" smtClean="0"/>
                        <a:t> 4: Tarea de rendimiento</a:t>
                      </a:r>
                      <a:endParaRPr lang="es-MX" sz="1400" b="1" noProof="0" dirty="0" smtClean="0"/>
                    </a:p>
                    <a:p>
                      <a:pPr algn="ctr"/>
                      <a:r>
                        <a:rPr lang="es-MX" sz="1000" b="1" baseline="0" noProof="0" dirty="0" smtClean="0">
                          <a:solidFill>
                            <a:srgbClr val="C00000"/>
                          </a:solidFill>
                        </a:rPr>
                        <a:t>Las secciones subrayadas son las que SBAC califica.</a:t>
                      </a:r>
                    </a:p>
                    <a:p>
                      <a:pPr algn="ctr"/>
                      <a:r>
                        <a:rPr lang="es-MX" sz="900" b="1" baseline="0" noProof="0" dirty="0" smtClean="0">
                          <a:solidFill>
                            <a:srgbClr val="002060"/>
                          </a:solidFill>
                        </a:rPr>
                        <a:t>Por favor, tome </a:t>
                      </a:r>
                      <a:r>
                        <a:rPr lang="es-MX" sz="900" b="1" u="sng" baseline="0" noProof="0" dirty="0" smtClean="0">
                          <a:solidFill>
                            <a:srgbClr val="002060"/>
                          </a:solidFill>
                          <a:effectLst>
                            <a:outerShdw blurRad="38100" dist="38100" dir="2700000" algn="tl">
                              <a:srgbClr val="000000">
                                <a:alpha val="43137"/>
                              </a:srgbClr>
                            </a:outerShdw>
                          </a:effectLst>
                        </a:rPr>
                        <a:t>2 días</a:t>
                      </a:r>
                      <a:r>
                        <a:rPr lang="es-MX" sz="900" b="1" u="none" baseline="0" noProof="0" dirty="0" smtClean="0">
                          <a:solidFill>
                            <a:srgbClr val="002060"/>
                          </a:solidFill>
                          <a:effectLst>
                            <a:outerShdw blurRad="38100" dist="38100" dir="2700000" algn="tl">
                              <a:srgbClr val="000000">
                                <a:alpha val="43137"/>
                              </a:srgbClr>
                            </a:outerShdw>
                          </a:effectLst>
                        </a:rPr>
                        <a:t> </a:t>
                      </a:r>
                      <a:r>
                        <a:rPr lang="es-MX" sz="900" b="1" baseline="0" noProof="0" dirty="0" smtClean="0">
                          <a:solidFill>
                            <a:srgbClr val="002060"/>
                          </a:solidFill>
                        </a:rPr>
                        <a:t> para completar las tareas de rendimiento.</a:t>
                      </a:r>
                      <a:endParaRPr lang="es-MX" sz="900" b="1" noProof="0" dirty="0">
                        <a:solidFill>
                          <a:srgbClr val="002060"/>
                        </a:solidFill>
                      </a:endParaRPr>
                    </a:p>
                  </a:txBody>
                  <a:tcPr marL="95794" marR="9579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sz="1400" b="1" dirty="0"/>
                    </a:p>
                  </a:txBody>
                  <a:tcPr/>
                </a:tc>
              </a:tr>
              <a:tr h="164056">
                <a:tc>
                  <a:txBody>
                    <a:bodyPr/>
                    <a:lstStyle/>
                    <a:p>
                      <a:pPr algn="ctr"/>
                      <a:r>
                        <a:rPr lang="es-MX" sz="1200" b="1" u="sng" noProof="0" dirty="0" smtClean="0"/>
                        <a:t>Parte 1</a:t>
                      </a:r>
                      <a:endParaRPr lang="es-MX" sz="1200" b="1" u="sng" noProof="0" dirty="0"/>
                    </a:p>
                  </a:txBody>
                  <a:tcPr marL="95794" marR="95794" marT="0" marB="0">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MX" sz="1200" b="1" u="sng" noProof="0" dirty="0" smtClean="0"/>
                        <a:t>Parte 2</a:t>
                      </a:r>
                      <a:endParaRPr lang="es-MX" sz="1200" b="1" u="sng" noProof="0" dirty="0"/>
                    </a:p>
                  </a:txBody>
                  <a:tcPr marL="95794" marR="95794" marT="0" marB="0">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417839">
                <a:tc>
                  <a:txBody>
                    <a:bodyPr/>
                    <a:lstStyle/>
                    <a:p>
                      <a:pPr>
                        <a:buFont typeface="Arial" pitchFamily="34" charset="0"/>
                        <a:buChar char="•"/>
                      </a:pPr>
                      <a:r>
                        <a:rPr lang="es-MX" sz="1000" noProof="0" dirty="0" smtClean="0"/>
                        <a:t>     Actividad del salón de clase si lo desea/necesita</a:t>
                      </a:r>
                    </a:p>
                    <a:p>
                      <a:pPr>
                        <a:buFont typeface="Arial" pitchFamily="34" charset="0"/>
                        <a:buChar char="•"/>
                      </a:pPr>
                      <a:r>
                        <a:rPr lang="es-MX" sz="1000" noProof="0" dirty="0" smtClean="0"/>
                        <a:t>     Leer</a:t>
                      </a:r>
                      <a:r>
                        <a:rPr lang="es-MX" sz="1000" baseline="0" noProof="0" dirty="0" smtClean="0"/>
                        <a:t> dos pasajes relacionados.</a:t>
                      </a:r>
                    </a:p>
                    <a:p>
                      <a:pPr>
                        <a:buFont typeface="Arial" pitchFamily="34" charset="0"/>
                        <a:buChar char="•"/>
                      </a:pPr>
                      <a:r>
                        <a:rPr lang="es-MX" sz="1000" baseline="0" noProof="0" dirty="0" smtClean="0"/>
                        <a:t>     Tomar notas mientras leen.</a:t>
                      </a:r>
                    </a:p>
                    <a:p>
                      <a:pPr>
                        <a:buFont typeface="Arial" pitchFamily="34" charset="0"/>
                        <a:buChar char="•"/>
                      </a:pPr>
                      <a:r>
                        <a:rPr lang="es-MX" sz="1000" baseline="0" noProof="0" dirty="0" smtClean="0"/>
                        <a:t>     </a:t>
                      </a:r>
                      <a:r>
                        <a:rPr lang="es-MX" sz="1000" b="1" u="sng" kern="1200" baseline="0" noProof="0" dirty="0" smtClean="0">
                          <a:solidFill>
                            <a:srgbClr val="C00000"/>
                          </a:solidFill>
                          <a:latin typeface="+mn-lt"/>
                          <a:ea typeface="+mn-ea"/>
                          <a:cs typeface="+mn-cs"/>
                        </a:rPr>
                        <a:t>Contestar peguntas de respuestas múltiples (</a:t>
                      </a:r>
                      <a:r>
                        <a:rPr lang="es-MX" sz="1000" b="1" u="sng" baseline="0" noProof="0" dirty="0" smtClean="0">
                          <a:solidFill>
                            <a:srgbClr val="C00000"/>
                          </a:solidFill>
                        </a:rPr>
                        <a:t>SR) y preguntas de investigación de respuestas construidas (CR) sobre las fuentes. </a:t>
                      </a:r>
                    </a:p>
                    <a:p>
                      <a:pPr>
                        <a:buFont typeface="Arial" pitchFamily="34" charset="0"/>
                        <a:buNone/>
                      </a:pPr>
                      <a:endParaRPr lang="es-MX" sz="600" b="1" u="sng" baseline="0" noProof="0" dirty="0" smtClean="0">
                        <a:solidFill>
                          <a:srgbClr val="C00000"/>
                        </a:solidFill>
                      </a:endParaRPr>
                    </a:p>
                    <a:p>
                      <a:pPr>
                        <a:buFont typeface="Arial" pitchFamily="34" charset="0"/>
                        <a:buNone/>
                      </a:pPr>
                      <a:r>
                        <a:rPr lang="es-MX" sz="1000" b="1" u="sng" baseline="0" noProof="0" dirty="0" smtClean="0">
                          <a:solidFill>
                            <a:srgbClr val="002060"/>
                          </a:solidFill>
                        </a:rPr>
                        <a:t>Componentes de la parte 1</a:t>
                      </a:r>
                    </a:p>
                    <a:p>
                      <a:pPr marL="182361" indent="-182361"/>
                      <a:r>
                        <a:rPr lang="es-MX" sz="900" b="1" u="sng" noProof="0" dirty="0" smtClean="0">
                          <a:solidFill>
                            <a:srgbClr val="002060"/>
                          </a:solidFill>
                        </a:rPr>
                        <a:t>Toma de nota:</a:t>
                      </a:r>
                      <a:r>
                        <a:rPr lang="es-MX" sz="900" b="1" noProof="0" dirty="0" smtClean="0">
                          <a:solidFill>
                            <a:srgbClr val="002060"/>
                          </a:solidFill>
                        </a:rPr>
                        <a:t> </a:t>
                      </a:r>
                    </a:p>
                    <a:p>
                      <a:pPr marL="182361" marR="0" lvl="0" indent="-182361" algn="l" defTabSz="966612" rtl="0" eaLnBrk="1" fontAlgn="auto" latinLnBrk="0" hangingPunct="1">
                        <a:lnSpc>
                          <a:spcPct val="100000"/>
                        </a:lnSpc>
                        <a:spcBef>
                          <a:spcPts val="0"/>
                        </a:spcBef>
                        <a:spcAft>
                          <a:spcPts val="0"/>
                        </a:spcAft>
                        <a:buClrTx/>
                        <a:buSzTx/>
                        <a:buFontTx/>
                        <a:buNone/>
                        <a:tabLst/>
                        <a:defRPr/>
                      </a:pPr>
                      <a:r>
                        <a:rPr lang="es-MX" sz="900" b="0" noProof="0" dirty="0" smtClean="0">
                          <a:solidFill>
                            <a:schemeClr val="tx1"/>
                          </a:solidFill>
                        </a:rPr>
                        <a:t>       </a:t>
                      </a:r>
                      <a:r>
                        <a:rPr lang="es-MX" sz="900" noProof="0" dirty="0" smtClean="0">
                          <a:solidFill>
                            <a:prstClr val="black"/>
                          </a:solidFill>
                        </a:rPr>
                        <a:t>Los estudiantes toman notas/apuntes mientras leen pasajes para recopilar información sobre sus fuentes. A los estudiantes se les es permitido usar sus notas para más tarde escribir una composición completa (ensayo). Las estrategias de toma de notas deben ser enseñadas como lecciones estructuradas durante el año escolar en los grados K - 6. </a:t>
                      </a:r>
                      <a:r>
                        <a:rPr lang="es-MX" sz="900" b="1" noProof="0" dirty="0" smtClean="0">
                          <a:solidFill>
                            <a:srgbClr val="C00000"/>
                          </a:solidFill>
                          <a:effectLst>
                            <a:outerShdw blurRad="38100" dist="38100" dir="2700000" algn="tl">
                              <a:srgbClr val="000000">
                                <a:alpha val="43137"/>
                              </a:srgbClr>
                            </a:outerShdw>
                          </a:effectLst>
                        </a:rPr>
                        <a:t>En esta evaluación se proporciona una página para tomar notas con instrucciones para los maestros y una página para los estudiantes, o usted puede usar cualquier formato que haya usado con éxito en el pasado</a:t>
                      </a:r>
                      <a:r>
                        <a:rPr lang="es-MX" sz="700" noProof="0" dirty="0" smtClean="0">
                          <a:solidFill>
                            <a:prstClr val="black"/>
                          </a:solidFill>
                        </a:rPr>
                        <a:t>. </a:t>
                      </a:r>
                      <a:r>
                        <a:rPr lang="es-MX" sz="900" noProof="0" dirty="0" smtClean="0">
                          <a:solidFill>
                            <a:prstClr val="black"/>
                          </a:solidFill>
                        </a:rPr>
                        <a:t>Por favor, haga que los estudiantes practiquen usando la página de tomar notas en este</a:t>
                      </a:r>
                      <a:r>
                        <a:rPr lang="es-MX" sz="900" noProof="0" dirty="0" smtClean="0">
                          <a:solidFill>
                            <a:prstClr val="black"/>
                          </a:solidFill>
                          <a:effectLst>
                            <a:outerShdw blurRad="38100" dist="38100" dir="2700000" algn="tl">
                              <a:srgbClr val="000000">
                                <a:alpha val="43137"/>
                              </a:srgbClr>
                            </a:outerShdw>
                          </a:effectLst>
                        </a:rPr>
                        <a:t> </a:t>
                      </a:r>
                      <a:r>
                        <a:rPr lang="es-MX" sz="900" noProof="0" dirty="0" smtClean="0">
                          <a:solidFill>
                            <a:prstClr val="black"/>
                          </a:solidFill>
                        </a:rPr>
                        <a:t>documento</a:t>
                      </a:r>
                      <a:r>
                        <a:rPr lang="es-MX" sz="900" noProof="0" dirty="0" smtClean="0">
                          <a:solidFill>
                            <a:prstClr val="black"/>
                          </a:solidFill>
                          <a:effectLst>
                            <a:outerShdw blurRad="38100" dist="38100" dir="2700000" algn="tl">
                              <a:srgbClr val="000000">
                                <a:alpha val="43137"/>
                              </a:srgbClr>
                            </a:outerShdw>
                          </a:effectLst>
                        </a:rPr>
                        <a:t> </a:t>
                      </a:r>
                      <a:r>
                        <a:rPr lang="es-MX" sz="900" b="1" u="sng" noProof="0" dirty="0" smtClean="0">
                          <a:solidFill>
                            <a:prstClr val="black"/>
                          </a:solidFill>
                          <a:effectLst>
                            <a:outerShdw blurRad="38100" dist="38100" dir="2700000" algn="tl">
                              <a:srgbClr val="000000">
                                <a:alpha val="43137"/>
                              </a:srgbClr>
                            </a:outerShdw>
                          </a:effectLst>
                        </a:rPr>
                        <a:t>antes </a:t>
                      </a:r>
                      <a:r>
                        <a:rPr lang="es-MX" sz="900" noProof="0" dirty="0" smtClean="0">
                          <a:solidFill>
                            <a:prstClr val="black"/>
                          </a:solidFill>
                        </a:rPr>
                        <a:t>de la evaluación, si es que decide usarla.   </a:t>
                      </a:r>
                    </a:p>
                    <a:p>
                      <a:pPr marL="182361" indent="-182361"/>
                      <a:endParaRPr lang="es-MX" sz="300" i="1" noProof="0" dirty="0" smtClean="0"/>
                    </a:p>
                    <a:p>
                      <a:pPr marL="182361" indent="-182361"/>
                      <a:r>
                        <a:rPr lang="es-MX" sz="900" b="1" u="sng" noProof="0" dirty="0" smtClean="0">
                          <a:solidFill>
                            <a:srgbClr val="002060"/>
                          </a:solidFill>
                        </a:rPr>
                        <a:t>Investigación</a:t>
                      </a:r>
                      <a:r>
                        <a:rPr lang="es-MX" sz="900" b="1" noProof="0" dirty="0" smtClean="0">
                          <a:solidFill>
                            <a:srgbClr val="002060"/>
                          </a:solidFill>
                        </a:rPr>
                        <a:t>: </a:t>
                      </a:r>
                    </a:p>
                    <a:p>
                      <a:pPr marL="182361" indent="-182361"/>
                      <a:r>
                        <a:rPr lang="es-MX" sz="900" b="1" noProof="0" dirty="0" smtClean="0">
                          <a:solidFill>
                            <a:srgbClr val="002060"/>
                          </a:solidFill>
                        </a:rPr>
                        <a:t>       </a:t>
                      </a:r>
                      <a:r>
                        <a:rPr lang="es-MX" sz="900" noProof="0" dirty="0" smtClean="0"/>
                        <a:t>En la </a:t>
                      </a:r>
                      <a:r>
                        <a:rPr lang="es-MX" sz="900" b="0" u="none" noProof="0" dirty="0" smtClean="0"/>
                        <a:t>Parte 1 </a:t>
                      </a:r>
                      <a:r>
                        <a:rPr lang="es-MX" sz="900" noProof="0" dirty="0" smtClean="0"/>
                        <a:t>de una tarea de rendimiento los estudiantes contestan por escrito preguntas de respuestas construidas (CR) para medir su habilidad de utilizar las </a:t>
                      </a:r>
                      <a:r>
                        <a:rPr lang="es-MX" sz="900" b="1" u="sng" noProof="0" dirty="0" smtClean="0"/>
                        <a:t>destrezas de investigación </a:t>
                      </a:r>
                      <a:r>
                        <a:rPr lang="es-MX" sz="900" b="0" u="none" noProof="0" dirty="0" smtClean="0"/>
                        <a:t>necesarias para completar dicha tarea de rendimiento.</a:t>
                      </a:r>
                      <a:r>
                        <a:rPr lang="es-MX" sz="900" noProof="0" dirty="0" smtClean="0"/>
                        <a:t> Estas preguntas CR </a:t>
                      </a:r>
                      <a:r>
                        <a:rPr lang="es-MX" sz="900" b="1" u="sng" noProof="0" dirty="0" smtClean="0">
                          <a:solidFill>
                            <a:srgbClr val="C00000"/>
                          </a:solidFill>
                        </a:rPr>
                        <a:t>son calificadas</a:t>
                      </a:r>
                      <a:r>
                        <a:rPr lang="es-MX" sz="900" b="1" noProof="0" dirty="0" smtClean="0">
                          <a:solidFill>
                            <a:srgbClr val="C00000"/>
                          </a:solidFill>
                        </a:rPr>
                        <a:t> </a:t>
                      </a:r>
                      <a:r>
                        <a:rPr lang="es-MX" sz="900" noProof="0" dirty="0" smtClean="0"/>
                        <a:t>usando las Rúbricas de Investigación SBAC, en lugar de las rúbricas de respuestas</a:t>
                      </a:r>
                      <a:r>
                        <a:rPr lang="es-MX" sz="900" baseline="0" noProof="0" dirty="0" smtClean="0"/>
                        <a:t> de lectura.  </a:t>
                      </a:r>
                      <a:endParaRPr lang="es-MX" sz="900" b="1" u="sng" baseline="0" noProof="0" dirty="0" smtClean="0">
                        <a:solidFill>
                          <a:srgbClr val="C00000"/>
                        </a:solidFill>
                      </a:endParaRPr>
                    </a:p>
                  </a:txBody>
                  <a:tcPr marL="95794" marR="95794" marT="0" marB="0">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buFont typeface="Arial" pitchFamily="34" charset="0"/>
                        <a:buChar char="•"/>
                      </a:pPr>
                      <a:r>
                        <a:rPr lang="es-MX" sz="1000" noProof="0" dirty="0" smtClean="0"/>
                        <a:t>     Actividad del salón de clase</a:t>
                      </a:r>
                    </a:p>
                    <a:p>
                      <a:pPr>
                        <a:buFont typeface="Arial" pitchFamily="34" charset="0"/>
                        <a:buChar char="•"/>
                      </a:pPr>
                      <a:r>
                        <a:rPr lang="es-MX" sz="1000" noProof="0" dirty="0" smtClean="0"/>
                        <a:t>     Planifica tu ensayo</a:t>
                      </a:r>
                      <a:r>
                        <a:rPr lang="es-MX" sz="1000" baseline="0" noProof="0" dirty="0" smtClean="0"/>
                        <a:t> (escribir las ideas).</a:t>
                      </a:r>
                      <a:endParaRPr lang="es-MX" sz="1000" b="1" u="sng" noProof="0" dirty="0" smtClean="0"/>
                    </a:p>
                    <a:p>
                      <a:pPr>
                        <a:buFont typeface="Arial" pitchFamily="34" charset="0"/>
                        <a:buChar char="•"/>
                      </a:pPr>
                      <a:r>
                        <a:rPr lang="es-MX" sz="1000" baseline="0" noProof="0" dirty="0" smtClean="0"/>
                        <a:t>     Escribir, Revisar y Editar (W.4.5)</a:t>
                      </a:r>
                    </a:p>
                    <a:p>
                      <a:pPr>
                        <a:buFont typeface="Arial" pitchFamily="34" charset="0"/>
                        <a:buChar char="•"/>
                      </a:pPr>
                      <a:r>
                        <a:rPr lang="es-MX" sz="1000" b="1" u="none" kern="1200" baseline="0" noProof="0" dirty="0" smtClean="0">
                          <a:solidFill>
                            <a:schemeClr val="tx1"/>
                          </a:solidFill>
                          <a:latin typeface="+mn-lt"/>
                          <a:ea typeface="+mn-ea"/>
                          <a:cs typeface="+mn-cs"/>
                        </a:rPr>
                        <a:t>     </a:t>
                      </a:r>
                      <a:r>
                        <a:rPr lang="es-MX" sz="1000" b="1" u="sng" kern="1200" baseline="0" noProof="0" dirty="0" smtClean="0">
                          <a:solidFill>
                            <a:srgbClr val="C00000"/>
                          </a:solidFill>
                          <a:latin typeface="+mn-lt"/>
                          <a:ea typeface="+mn-ea"/>
                          <a:cs typeface="+mn-cs"/>
                        </a:rPr>
                        <a:t>Escribir una composición completa o un discurso </a:t>
                      </a:r>
                    </a:p>
                    <a:p>
                      <a:pPr>
                        <a:buFont typeface="Arial" pitchFamily="34" charset="0"/>
                        <a:buNone/>
                      </a:pPr>
                      <a:endParaRPr lang="es-MX" sz="1000" b="1" u="sng" noProof="0" dirty="0" smtClean="0">
                        <a:solidFill>
                          <a:srgbClr val="C00000"/>
                        </a:solidFill>
                      </a:endParaRPr>
                    </a:p>
                    <a:p>
                      <a:pPr marL="0" marR="0" indent="0" algn="l" defTabSz="1018824" rtl="0" eaLnBrk="1" fontAlgn="auto" latinLnBrk="0" hangingPunct="1">
                        <a:lnSpc>
                          <a:spcPct val="100000"/>
                        </a:lnSpc>
                        <a:spcBef>
                          <a:spcPts val="0"/>
                        </a:spcBef>
                        <a:spcAft>
                          <a:spcPts val="0"/>
                        </a:spcAft>
                        <a:buClrTx/>
                        <a:buSzTx/>
                        <a:buFont typeface="Arial" pitchFamily="34" charset="0"/>
                        <a:buNone/>
                        <a:tabLst/>
                        <a:defRPr/>
                      </a:pPr>
                      <a:r>
                        <a:rPr lang="es-MX" sz="1000" b="1" u="sng" baseline="0" noProof="0" dirty="0" smtClean="0">
                          <a:solidFill>
                            <a:srgbClr val="002060"/>
                          </a:solidFill>
                        </a:rPr>
                        <a:t>Componentes de la parte 2</a:t>
                      </a:r>
                    </a:p>
                    <a:p>
                      <a:pPr>
                        <a:buFont typeface="Arial" pitchFamily="34" charset="0"/>
                        <a:buNone/>
                      </a:pPr>
                      <a:r>
                        <a:rPr lang="es-MX" sz="900" b="1" i="0" u="sng" noProof="0" dirty="0" smtClean="0">
                          <a:solidFill>
                            <a:srgbClr val="002060"/>
                          </a:solidFill>
                          <a:effectLst/>
                        </a:rPr>
                        <a:t>Planificar</a:t>
                      </a:r>
                      <a:endParaRPr lang="es-MX" sz="900" noProof="0" dirty="0" smtClean="0">
                        <a:solidFill>
                          <a:srgbClr val="C00000"/>
                        </a:solidFill>
                      </a:endParaRPr>
                    </a:p>
                    <a:p>
                      <a:pPr marL="171450" indent="0">
                        <a:buFont typeface="Arial" pitchFamily="34" charset="0"/>
                        <a:buNone/>
                      </a:pPr>
                      <a:r>
                        <a:rPr lang="es-MX" sz="900" noProof="0" dirty="0" smtClean="0">
                          <a:solidFill>
                            <a:schemeClr val="tx1"/>
                          </a:solidFill>
                        </a:rPr>
                        <a:t>Los estudiantes revisan notas y fuentes, y planifican su composición. </a:t>
                      </a:r>
                      <a:endParaRPr lang="es-MX" sz="900" noProof="0" dirty="0" smtClean="0">
                        <a:solidFill>
                          <a:srgbClr val="C00000"/>
                        </a:solidFill>
                      </a:endParaRPr>
                    </a:p>
                    <a:p>
                      <a:pPr>
                        <a:buFont typeface="Arial" pitchFamily="34" charset="0"/>
                        <a:buNone/>
                      </a:pPr>
                      <a:r>
                        <a:rPr lang="es-MX" sz="900" b="1" u="sng" noProof="0" dirty="0" smtClean="0">
                          <a:solidFill>
                            <a:srgbClr val="002060"/>
                          </a:solidFill>
                        </a:rPr>
                        <a:t>Escribir,</a:t>
                      </a:r>
                      <a:r>
                        <a:rPr lang="es-MX" sz="900" b="1" u="sng" baseline="0" noProof="0" dirty="0" smtClean="0">
                          <a:solidFill>
                            <a:srgbClr val="002060"/>
                          </a:solidFill>
                        </a:rPr>
                        <a:t> Revisar, Editar</a:t>
                      </a:r>
                      <a:endParaRPr lang="es-MX" sz="900" b="1" u="sng" noProof="0" dirty="0" smtClean="0">
                        <a:solidFill>
                          <a:srgbClr val="002060"/>
                        </a:solidFill>
                      </a:endParaRPr>
                    </a:p>
                    <a:p>
                      <a:pPr marL="169863" indent="-169863">
                        <a:buFont typeface="Arial" pitchFamily="34" charset="0"/>
                        <a:buNone/>
                      </a:pPr>
                      <a:r>
                        <a:rPr lang="es-MX" sz="900" b="0" u="none" baseline="0" noProof="0" dirty="0" smtClean="0">
                          <a:solidFill>
                            <a:schemeClr val="tx1"/>
                          </a:solidFill>
                        </a:rPr>
                        <a:t>       Los estudiantes  escriben un borrador, revisan y editan su escrito. </a:t>
                      </a:r>
                    </a:p>
                    <a:p>
                      <a:pPr marL="171450" indent="0">
                        <a:buFont typeface="Arial" pitchFamily="34" charset="0"/>
                        <a:buNone/>
                      </a:pPr>
                      <a:r>
                        <a:rPr lang="es-MX" sz="900" b="0" u="none" baseline="0" noProof="0" dirty="0" smtClean="0">
                          <a:solidFill>
                            <a:schemeClr val="tx1"/>
                          </a:solidFill>
                        </a:rPr>
                        <a:t>Las herramientas de procesadores de palabras deben estar disponible para verificar la ortografía (pero no la gramática).</a:t>
                      </a:r>
                      <a:endParaRPr lang="es-MX" sz="900" b="1" u="sng" noProof="0" dirty="0" smtClean="0">
                        <a:solidFill>
                          <a:schemeClr val="tx1"/>
                        </a:solidFill>
                      </a:endParaRPr>
                    </a:p>
                    <a:p>
                      <a:pPr marL="171450" indent="0">
                        <a:buFont typeface="Arial" pitchFamily="34" charset="0"/>
                        <a:buNone/>
                      </a:pPr>
                      <a:r>
                        <a:rPr lang="es-MX" sz="900" dirty="0" smtClean="0">
                          <a:effectLst/>
                          <a:latin typeface="+mn-lt"/>
                          <a:ea typeface="Calibri"/>
                          <a:cs typeface="Calibri"/>
                        </a:rPr>
                        <a:t>Este protocolo se enfoca en los elementos clave de un </a:t>
                      </a:r>
                      <a:r>
                        <a:rPr lang="es-MX" sz="1050" b="1" dirty="0" smtClean="0">
                          <a:effectLst/>
                          <a:latin typeface="+mn-lt"/>
                          <a:ea typeface="Calibri"/>
                          <a:cs typeface="Calibri"/>
                        </a:rPr>
                        <a:t>escrito de opinión</a:t>
                      </a:r>
                      <a:r>
                        <a:rPr lang="es-MX" sz="1200" dirty="0" smtClean="0">
                          <a:effectLst/>
                          <a:latin typeface="+mn-lt"/>
                          <a:ea typeface="Calibri"/>
                          <a:cs typeface="Calibri"/>
                        </a:rPr>
                        <a:t>: </a:t>
                      </a:r>
                      <a:endParaRPr lang="es-MX" sz="1200" dirty="0" smtClean="0">
                        <a:effectLst/>
                        <a:latin typeface="+mn-lt"/>
                        <a:ea typeface="Calibri"/>
                        <a:cs typeface="Times New Roman"/>
                      </a:endParaRPr>
                    </a:p>
                    <a:p>
                      <a:pPr marL="228600" lvl="0" indent="-228600">
                        <a:buFont typeface="+mj-lt"/>
                        <a:buAutoNum type="arabicPeriod"/>
                      </a:pPr>
                      <a:r>
                        <a:rPr lang="es-MX" sz="900" b="1" kern="1200" noProof="0" dirty="0" smtClean="0">
                          <a:solidFill>
                            <a:schemeClr val="tx1"/>
                          </a:solidFill>
                          <a:effectLst/>
                          <a:latin typeface="+mn-lt"/>
                          <a:ea typeface="+mn-ea"/>
                          <a:cs typeface="+mn-cs"/>
                        </a:rPr>
                        <a:t>Declaración de propósito/Enfoque: </a:t>
                      </a:r>
                      <a:r>
                        <a:rPr lang="es-ES" sz="900" kern="1200" noProof="0" dirty="0" smtClean="0">
                          <a:solidFill>
                            <a:schemeClr val="tx1"/>
                          </a:solidFill>
                          <a:effectLst/>
                          <a:latin typeface="+mn-lt"/>
                          <a:ea typeface="+mn-ea"/>
                          <a:cs typeface="+mn-cs"/>
                        </a:rPr>
                        <a:t>¿Estableces tu opinión claramente? ¿Te mantienes en el tema? </a:t>
                      </a:r>
                    </a:p>
                    <a:p>
                      <a:pPr marL="228600" marR="0" lvl="0" indent="-228600" algn="l" defTabSz="1018824" rtl="0" eaLnBrk="1" fontAlgn="auto" latinLnBrk="0" hangingPunct="1">
                        <a:lnSpc>
                          <a:spcPct val="100000"/>
                        </a:lnSpc>
                        <a:spcBef>
                          <a:spcPts val="0"/>
                        </a:spcBef>
                        <a:spcAft>
                          <a:spcPts val="0"/>
                        </a:spcAft>
                        <a:buClrTx/>
                        <a:buSzTx/>
                        <a:buFont typeface="+mj-lt"/>
                        <a:buAutoNum type="arabicPeriod"/>
                        <a:tabLst/>
                        <a:defRPr/>
                      </a:pPr>
                      <a:r>
                        <a:rPr lang="es-MX" sz="900" b="1" kern="1200" noProof="0" dirty="0" smtClean="0">
                          <a:solidFill>
                            <a:schemeClr val="tx1"/>
                          </a:solidFill>
                          <a:effectLst/>
                          <a:latin typeface="+mn-lt"/>
                          <a:ea typeface="+mn-ea"/>
                          <a:cs typeface="+mn-cs"/>
                        </a:rPr>
                        <a:t>Organización:</a:t>
                      </a:r>
                      <a:r>
                        <a:rPr lang="es-419" sz="900" noProof="0" dirty="0" smtClean="0">
                          <a:solidFill>
                            <a:prstClr val="black"/>
                          </a:solidFill>
                          <a:latin typeface="Calibri" panose="020F0502020204030204" pitchFamily="34" charset="0"/>
                          <a:ea typeface="Calibri"/>
                          <a:cs typeface="Times New Roman"/>
                        </a:rPr>
                        <a:t>¿Fluyen lógicamente tus ideas desde la introducción hasta la conclusión?  ¿Utilizas transiciones efectivas? </a:t>
                      </a:r>
                    </a:p>
                    <a:p>
                      <a:pPr marL="228600" lvl="0" indent="-228600">
                        <a:buFont typeface="+mj-lt"/>
                        <a:buAutoNum type="arabicPeriod"/>
                      </a:pPr>
                      <a:r>
                        <a:rPr lang="es-MX" sz="900" b="1" kern="1200" noProof="0" dirty="0" smtClean="0">
                          <a:solidFill>
                            <a:schemeClr val="tx1"/>
                          </a:solidFill>
                          <a:effectLst/>
                          <a:latin typeface="+mn-lt"/>
                          <a:ea typeface="+mn-ea"/>
                          <a:cs typeface="+mn-cs"/>
                        </a:rPr>
                        <a:t>Elaboración</a:t>
                      </a:r>
                      <a:r>
                        <a:rPr lang="es-MX" sz="900" b="1" kern="1200" baseline="0" noProof="0" dirty="0" smtClean="0">
                          <a:solidFill>
                            <a:schemeClr val="tx1"/>
                          </a:solidFill>
                          <a:effectLst/>
                          <a:latin typeface="+mn-lt"/>
                          <a:ea typeface="+mn-ea"/>
                          <a:cs typeface="+mn-cs"/>
                        </a:rPr>
                        <a:t> de la evidencia: </a:t>
                      </a:r>
                      <a:r>
                        <a:rPr lang="es-ES" sz="900" kern="1200" noProof="0" dirty="0" smtClean="0">
                          <a:solidFill>
                            <a:schemeClr val="tx1"/>
                          </a:solidFill>
                          <a:effectLst/>
                          <a:latin typeface="+mn-lt"/>
                          <a:ea typeface="+mn-ea"/>
                          <a:cs typeface="+mn-cs"/>
                        </a:rPr>
                        <a:t>¿Proporcionas evidencia tomadas de las fuentes para tus opiniones y elaboras con información específica? </a:t>
                      </a:r>
                    </a:p>
                    <a:p>
                      <a:pPr marL="228600" lvl="0" indent="-228600">
                        <a:buFont typeface="+mj-lt"/>
                        <a:buAutoNum type="arabicPeriod"/>
                      </a:pPr>
                      <a:r>
                        <a:rPr lang="es-ES" sz="900" b="1" kern="1200" noProof="0" dirty="0" smtClean="0">
                          <a:solidFill>
                            <a:schemeClr val="tx1"/>
                          </a:solidFill>
                          <a:effectLst/>
                          <a:latin typeface="+mn-lt"/>
                          <a:ea typeface="+mn-ea"/>
                          <a:cs typeface="+mn-cs"/>
                        </a:rPr>
                        <a:t>Lenguaje y vocabulario: </a:t>
                      </a:r>
                      <a:r>
                        <a:rPr lang="es-ES" sz="900" b="0" kern="1200" noProof="0" dirty="0" smtClean="0">
                          <a:solidFill>
                            <a:schemeClr val="tx1"/>
                          </a:solidFill>
                          <a:effectLst/>
                          <a:latin typeface="+mn-lt"/>
                          <a:ea typeface="+mn-ea"/>
                          <a:cs typeface="+mn-cs"/>
                        </a:rPr>
                        <a:t>¿Expresas tus ideas de manera eficaz?  ¿Utilizas lenguaje preciso que resulta apropiado para tu audiencia y propósito?</a:t>
                      </a:r>
                    </a:p>
                    <a:p>
                      <a:pPr marL="228600" marR="0" lvl="0" indent="-228600" algn="l" defTabSz="1018824" rtl="0" eaLnBrk="1" fontAlgn="auto" latinLnBrk="0" hangingPunct="1">
                        <a:lnSpc>
                          <a:spcPct val="100000"/>
                        </a:lnSpc>
                        <a:spcBef>
                          <a:spcPts val="0"/>
                        </a:spcBef>
                        <a:spcAft>
                          <a:spcPts val="0"/>
                        </a:spcAft>
                        <a:buClrTx/>
                        <a:buSzTx/>
                        <a:buFont typeface="+mj-lt"/>
                        <a:buAutoNum type="arabicPeriod"/>
                        <a:tabLst/>
                        <a:defRPr/>
                      </a:pPr>
                      <a:r>
                        <a:rPr lang="es-419" sz="900" b="1" kern="1200" noProof="0" dirty="0" smtClean="0">
                          <a:solidFill>
                            <a:prstClr val="black"/>
                          </a:solidFill>
                          <a:latin typeface="Calibri" panose="020F0502020204030204" pitchFamily="34" charset="0"/>
                          <a:ea typeface="Calibri"/>
                          <a:cs typeface="Times New Roman"/>
                        </a:rPr>
                        <a:t>Convenciones: </a:t>
                      </a:r>
                      <a:r>
                        <a:rPr lang="es-419" sz="900" kern="1200" noProof="0" dirty="0" smtClean="0">
                          <a:solidFill>
                            <a:prstClr val="black"/>
                          </a:solidFill>
                          <a:latin typeface="Calibri" panose="020F0502020204030204" pitchFamily="34" charset="0"/>
                          <a:ea typeface="Calibri"/>
                          <a:cs typeface="Times New Roman"/>
                        </a:rPr>
                        <a:t>¿Utilizas correctamente las reglas de puntuación, uso de mayúsculas y ortografía?  </a:t>
                      </a:r>
                      <a:endParaRPr lang="es-MX" sz="900" b="1" kern="1200" baseline="0" noProof="0" dirty="0" smtClean="0">
                        <a:solidFill>
                          <a:schemeClr val="tx1"/>
                        </a:solidFill>
                        <a:effectLst/>
                        <a:latin typeface="+mn-lt"/>
                        <a:ea typeface="+mn-ea"/>
                        <a:cs typeface="+mn-cs"/>
                      </a:endParaRPr>
                    </a:p>
                  </a:txBody>
                  <a:tcPr marL="95794" marR="95794" marT="0" marB="0">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8" name="Rectangle 7"/>
          <p:cNvSpPr/>
          <p:nvPr/>
        </p:nvSpPr>
        <p:spPr>
          <a:xfrm>
            <a:off x="455136" y="9153406"/>
            <a:ext cx="7104743" cy="547809"/>
          </a:xfrm>
          <a:prstGeom prst="rect">
            <a:avLst/>
          </a:prstGeom>
          <a:noFill/>
        </p:spPr>
        <p:txBody>
          <a:bodyPr wrap="square" lIns="90880" tIns="45440" rIns="90880" bIns="45440">
            <a:spAutoFit/>
          </a:bodyPr>
          <a:lstStyle/>
          <a:p>
            <a:r>
              <a:rPr lang="es-MX" sz="943" b="1" dirty="0"/>
              <a:t>No hay preguntas/elementos de tecnología (TE). Nota:  </a:t>
            </a:r>
            <a:r>
              <a:rPr lang="es-MX" sz="943" b="1" dirty="0" smtClean="0"/>
              <a:t>Se </a:t>
            </a:r>
            <a:r>
              <a:rPr lang="es-MX" sz="943" b="1" i="1" u="sng" dirty="0"/>
              <a:t>recomienda enfáticamente </a:t>
            </a:r>
            <a:r>
              <a:rPr lang="es-MX" sz="943" b="1" dirty="0"/>
              <a:t>que los estudiantes tengan experiencia con los siguientes tipos de tareas, en varios lugares de práctica educativa en línea (internet), ya que éstas no  están en las evaluaciones de primaria </a:t>
            </a:r>
            <a:r>
              <a:rPr lang="es-MX" sz="943" b="1" dirty="0" smtClean="0"/>
              <a:t>de </a:t>
            </a:r>
            <a:r>
              <a:rPr lang="es-MX" sz="943" b="1" dirty="0"/>
              <a:t>HSD: </a:t>
            </a:r>
            <a:r>
              <a:rPr lang="es-MX" sz="943" i="1" dirty="0"/>
              <a:t>reordenar texto, </a:t>
            </a:r>
            <a:r>
              <a:rPr lang="es-MX" sz="943" i="1" dirty="0" smtClean="0"/>
              <a:t>seleccionar </a:t>
            </a:r>
            <a:r>
              <a:rPr lang="es-MX" sz="943" i="1" dirty="0"/>
              <a:t>y cambiar texto, </a:t>
            </a:r>
            <a:r>
              <a:rPr lang="es-MX" sz="943" i="1" dirty="0" smtClean="0"/>
              <a:t>seleccionar </a:t>
            </a:r>
            <a:r>
              <a:rPr lang="es-MX" sz="943" i="1" dirty="0"/>
              <a:t>texto, </a:t>
            </a:r>
            <a:r>
              <a:rPr lang="es-MX" sz="943" i="1" dirty="0" smtClean="0"/>
              <a:t>seleccionar </a:t>
            </a:r>
            <a:r>
              <a:rPr lang="es-MX" sz="943" i="1" dirty="0"/>
              <a:t>de un menú desplegable (</a:t>
            </a:r>
            <a:r>
              <a:rPr lang="es-MX" sz="838" i="1" dirty="0" err="1"/>
              <a:t>drop-down</a:t>
            </a:r>
            <a:r>
              <a:rPr lang="es-MX" sz="943" i="1" dirty="0"/>
              <a:t>).</a:t>
            </a:r>
          </a:p>
        </p:txBody>
      </p:sp>
      <p:sp>
        <p:nvSpPr>
          <p:cNvPr id="9" name="Rectangle 8"/>
          <p:cNvSpPr/>
          <p:nvPr/>
        </p:nvSpPr>
        <p:spPr>
          <a:xfrm>
            <a:off x="533400" y="2075543"/>
            <a:ext cx="6786994" cy="514155"/>
          </a:xfrm>
          <a:prstGeom prst="rect">
            <a:avLst/>
          </a:prstGeom>
        </p:spPr>
        <p:txBody>
          <a:bodyPr wrap="square" lIns="90880" tIns="45440" rIns="90880" bIns="45440">
            <a:spAutoFit/>
          </a:bodyPr>
          <a:lstStyle/>
          <a:p>
            <a:pPr algn="ctr"/>
            <a:r>
              <a:rPr lang="es-ES" sz="1362" b="1" dirty="0"/>
              <a:t>Acerca de esta evaluación</a:t>
            </a:r>
          </a:p>
          <a:p>
            <a:endParaRPr lang="es-ES" sz="210" b="1" dirty="0"/>
          </a:p>
          <a:p>
            <a:r>
              <a:rPr lang="es-ES" sz="1048" b="1" dirty="0"/>
              <a:t>Esta evaluación incluye:  </a:t>
            </a:r>
            <a:r>
              <a:rPr lang="es-ES" sz="1048" dirty="0"/>
              <a:t>Respuestas </a:t>
            </a:r>
            <a:r>
              <a:rPr lang="es-ES" sz="1048"/>
              <a:t>de </a:t>
            </a:r>
            <a:r>
              <a:rPr lang="es-ES" sz="1048" smtClean="0"/>
              <a:t>selección </a:t>
            </a:r>
            <a:r>
              <a:rPr lang="es-ES" sz="1048" dirty="0"/>
              <a:t>múltiple, Respuesta construida y una Tarea de Rendimiento.</a:t>
            </a:r>
          </a:p>
        </p:txBody>
      </p:sp>
      <p:sp>
        <p:nvSpPr>
          <p:cNvPr id="10" name="Slide Number Placeholder 2"/>
          <p:cNvSpPr>
            <a:spLocks noGrp="1"/>
          </p:cNvSpPr>
          <p:nvPr>
            <p:ph type="sldNum" sz="quarter" idx="12"/>
          </p:nvPr>
        </p:nvSpPr>
        <p:spPr>
          <a:xfrm>
            <a:off x="6557963" y="9522884"/>
            <a:ext cx="842010" cy="535517"/>
          </a:xfrm>
        </p:spPr>
        <p:txBody>
          <a:bodyPr/>
          <a:lstStyle/>
          <a:p>
            <a:r>
              <a:rPr lang="en-US" dirty="0" smtClean="0"/>
              <a:t>8</a:t>
            </a:r>
            <a:endParaRPr lang="en-US" dirty="0"/>
          </a:p>
        </p:txBody>
      </p:sp>
    </p:spTree>
    <p:extLst>
      <p:ext uri="{BB962C8B-B14F-4D97-AF65-F5344CB8AC3E}">
        <p14:creationId xmlns:p14="http://schemas.microsoft.com/office/powerpoint/2010/main" val="2837294393"/>
      </p:ext>
    </p:extLst>
  </p:cSld>
  <p:clrMapOvr>
    <a:masterClrMapping/>
  </p:clrMapOvr>
  <p:transition advTm="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260465" y="1072619"/>
            <a:ext cx="7340603" cy="8505165"/>
          </a:xfrm>
          <a:prstGeom prst="rect">
            <a:avLst/>
          </a:prstGeom>
          <a:solidFill>
            <a:schemeClr val="bg1"/>
          </a:solidFill>
          <a:ln>
            <a:solidFill>
              <a:schemeClr val="accent1"/>
            </a:solidFill>
          </a:ln>
        </p:spPr>
        <p:txBody>
          <a:bodyPr wrap="square" lIns="101869" tIns="50935" rIns="101869" bIns="50935" rtlCol="0">
            <a:spAutoFit/>
          </a:bodyPr>
          <a:lstStyle/>
          <a:p>
            <a:endParaRPr lang="es-419" sz="1400" b="1" u="sng" dirty="0" smtClean="0">
              <a:solidFill>
                <a:prstClr val="black"/>
              </a:solidFill>
            </a:endParaRPr>
          </a:p>
          <a:p>
            <a:r>
              <a:rPr lang="es-419" sz="1400" dirty="0" smtClean="0">
                <a:solidFill>
                  <a:prstClr val="black"/>
                </a:solidFill>
              </a:rPr>
              <a:t>¿Qué </a:t>
            </a:r>
            <a:r>
              <a:rPr lang="es-419" sz="1400" u="sng" dirty="0" smtClean="0">
                <a:solidFill>
                  <a:prstClr val="black"/>
                </a:solidFill>
              </a:rPr>
              <a:t>contribuciones</a:t>
            </a:r>
            <a:r>
              <a:rPr lang="es-419" sz="1400" dirty="0" smtClean="0">
                <a:solidFill>
                  <a:prstClr val="black"/>
                </a:solidFill>
              </a:rPr>
              <a:t> (ideas claves) ofrece el texto para apoyar la </a:t>
            </a:r>
            <a:r>
              <a:rPr lang="es-419" sz="1400" u="sng" dirty="0" smtClean="0">
                <a:solidFill>
                  <a:prstClr val="black"/>
                </a:solidFill>
              </a:rPr>
              <a:t>idea principa</a:t>
            </a:r>
            <a:r>
              <a:rPr lang="es-419" sz="1400" dirty="0" smtClean="0">
                <a:solidFill>
                  <a:prstClr val="black"/>
                </a:solidFill>
              </a:rPr>
              <a:t>l?</a:t>
            </a:r>
            <a:endParaRPr lang="es-419" sz="1400" b="1" dirty="0" smtClean="0">
              <a:solidFill>
                <a:prstClr val="black"/>
              </a:solidFill>
            </a:endParaRPr>
          </a:p>
          <a:p>
            <a:endParaRPr lang="es-419" sz="1400" b="1" dirty="0" smtClean="0">
              <a:solidFill>
                <a:prstClr val="black"/>
              </a:solidFill>
            </a:endParaRPr>
          </a:p>
          <a:p>
            <a:r>
              <a:rPr lang="es-419" sz="1400" dirty="0" smtClean="0">
                <a:solidFill>
                  <a:prstClr val="black"/>
                </a:solidFill>
              </a:rPr>
              <a:t>Escribe </a:t>
            </a:r>
            <a:r>
              <a:rPr lang="es-419" sz="1400" b="1" u="sng" dirty="0" smtClean="0">
                <a:solidFill>
                  <a:prstClr val="black"/>
                </a:solidFill>
              </a:rPr>
              <a:t>una</a:t>
            </a:r>
            <a:r>
              <a:rPr lang="es-419" sz="1400" dirty="0" smtClean="0">
                <a:solidFill>
                  <a:prstClr val="black"/>
                </a:solidFill>
              </a:rPr>
              <a:t> nueva contribución (</a:t>
            </a:r>
            <a:r>
              <a:rPr lang="es-419" sz="1400" u="sng" dirty="0" smtClean="0">
                <a:solidFill>
                  <a:prstClr val="black"/>
                </a:solidFill>
              </a:rPr>
              <a:t>idea clave</a:t>
            </a:r>
            <a:r>
              <a:rPr lang="es-419" sz="1400" dirty="0" smtClean="0">
                <a:solidFill>
                  <a:prstClr val="black"/>
                </a:solidFill>
              </a:rPr>
              <a:t>) sobre la </a:t>
            </a:r>
            <a:r>
              <a:rPr lang="es-419" sz="1400" u="sng" dirty="0" smtClean="0">
                <a:solidFill>
                  <a:prstClr val="black"/>
                </a:solidFill>
              </a:rPr>
              <a:t>idea principal</a:t>
            </a:r>
            <a:r>
              <a:rPr lang="es-419" sz="1400" dirty="0" smtClean="0">
                <a:solidFill>
                  <a:prstClr val="black"/>
                </a:solidFill>
              </a:rPr>
              <a:t>.</a:t>
            </a:r>
          </a:p>
          <a:p>
            <a:endParaRPr lang="es-419" sz="1400" dirty="0" smtClean="0">
              <a:solidFill>
                <a:prstClr val="black"/>
              </a:solidFill>
            </a:endParaRPr>
          </a:p>
          <a:p>
            <a:r>
              <a:rPr lang="es-419" sz="1400" dirty="0" smtClean="0">
                <a:solidFill>
                  <a:prstClr val="black"/>
                </a:solidFill>
              </a:rPr>
              <a:t>_____________________________________________________________________________</a:t>
            </a:r>
          </a:p>
          <a:p>
            <a:endParaRPr lang="es-419" sz="1400" dirty="0" smtClean="0">
              <a:solidFill>
                <a:prstClr val="black"/>
              </a:solidFill>
            </a:endParaRPr>
          </a:p>
          <a:p>
            <a:r>
              <a:rPr lang="es-419" sz="1400" dirty="0" smtClean="0">
                <a:solidFill>
                  <a:prstClr val="black"/>
                </a:solidFill>
              </a:rPr>
              <a:t>_____________________________________________________________________________</a:t>
            </a:r>
          </a:p>
          <a:p>
            <a:endParaRPr lang="es-419" sz="1400" b="1" u="sng" dirty="0" smtClean="0">
              <a:solidFill>
                <a:prstClr val="black"/>
              </a:solidFill>
            </a:endParaRPr>
          </a:p>
          <a:p>
            <a:r>
              <a:rPr lang="es-419" sz="1400" b="1" u="sng" dirty="0" smtClean="0">
                <a:solidFill>
                  <a:prstClr val="black"/>
                </a:solidFill>
              </a:rPr>
              <a:t>Detalles clave y ejemplos</a:t>
            </a:r>
          </a:p>
          <a:p>
            <a:endParaRPr lang="es-419" sz="1400" b="1" u="sng" dirty="0" smtClean="0">
              <a:solidFill>
                <a:prstClr val="black"/>
              </a:solidFill>
            </a:endParaRPr>
          </a:p>
          <a:p>
            <a:r>
              <a:rPr lang="es-419" sz="1400" dirty="0" smtClean="0">
                <a:solidFill>
                  <a:prstClr val="black"/>
                </a:solidFill>
              </a:rPr>
              <a:t>¿Qué </a:t>
            </a:r>
            <a:r>
              <a:rPr lang="es-419" sz="1400" u="sng" dirty="0" smtClean="0">
                <a:solidFill>
                  <a:prstClr val="black"/>
                </a:solidFill>
              </a:rPr>
              <a:t>detalles clave </a:t>
            </a:r>
            <a:r>
              <a:rPr lang="es-419" sz="1400" dirty="0" smtClean="0">
                <a:solidFill>
                  <a:prstClr val="black"/>
                </a:solidFill>
              </a:rPr>
              <a:t>o</a:t>
            </a:r>
            <a:r>
              <a:rPr lang="es-419" sz="1400" u="sng" dirty="0" smtClean="0">
                <a:solidFill>
                  <a:prstClr val="black"/>
                </a:solidFill>
              </a:rPr>
              <a:t> ejemplos</a:t>
            </a:r>
            <a:r>
              <a:rPr lang="es-419" sz="1400" dirty="0" smtClean="0">
                <a:solidFill>
                  <a:prstClr val="black"/>
                </a:solidFill>
              </a:rPr>
              <a:t> de la sección o párrafo explican </a:t>
            </a:r>
            <a:r>
              <a:rPr lang="es-419" sz="1400" dirty="0" err="1" smtClean="0">
                <a:solidFill>
                  <a:prstClr val="black"/>
                </a:solidFill>
              </a:rPr>
              <a:t>mácerca</a:t>
            </a:r>
            <a:r>
              <a:rPr lang="es-419" sz="1400" dirty="0" smtClean="0">
                <a:solidFill>
                  <a:prstClr val="black"/>
                </a:solidFill>
              </a:rPr>
              <a:t> de la nueva </a:t>
            </a:r>
            <a:r>
              <a:rPr lang="es-419" sz="1400" u="sng" dirty="0" smtClean="0">
                <a:solidFill>
                  <a:prstClr val="black"/>
                </a:solidFill>
              </a:rPr>
              <a:t>contribución (idea clave)</a:t>
            </a:r>
            <a:r>
              <a:rPr lang="es-419" sz="1400" dirty="0" smtClean="0">
                <a:solidFill>
                  <a:prstClr val="black"/>
                </a:solidFill>
              </a:rPr>
              <a:t>? </a:t>
            </a:r>
          </a:p>
          <a:p>
            <a:endParaRPr lang="es-419" sz="1400" dirty="0" smtClean="0">
              <a:solidFill>
                <a:prstClr val="black"/>
              </a:solidFill>
            </a:endParaRPr>
          </a:p>
          <a:p>
            <a:pPr marL="175914" indent="-175914">
              <a:buFont typeface="Arial" panose="020B0604020202020204" pitchFamily="34" charset="0"/>
              <a:buChar char="•"/>
            </a:pPr>
            <a:r>
              <a:rPr lang="es-419" sz="1400" dirty="0" smtClean="0">
                <a:solidFill>
                  <a:prstClr val="black"/>
                </a:solidFill>
              </a:rPr>
              <a:t>Detalle clave o ejemplo ________________________________________________________________________</a:t>
            </a:r>
          </a:p>
          <a:p>
            <a:pPr marL="175914" indent="-175914">
              <a:buFont typeface="Arial" panose="020B0604020202020204" pitchFamily="34" charset="0"/>
              <a:buChar char="•"/>
            </a:pPr>
            <a:endParaRPr lang="es-419" sz="1400" dirty="0" smtClean="0">
              <a:solidFill>
                <a:prstClr val="black"/>
              </a:solidFill>
            </a:endParaRPr>
          </a:p>
          <a:p>
            <a:pPr marL="175914" indent="-175914"/>
            <a:r>
              <a:rPr lang="es-419" sz="1400" dirty="0" smtClean="0">
                <a:solidFill>
                  <a:prstClr val="black"/>
                </a:solidFill>
              </a:rPr>
              <a:t>      ________________________________________________________________________</a:t>
            </a:r>
          </a:p>
          <a:p>
            <a:pPr marL="175914" indent="-175914"/>
            <a:endParaRPr lang="es-419" sz="1400" dirty="0" smtClean="0">
              <a:solidFill>
                <a:prstClr val="black"/>
              </a:solidFill>
            </a:endParaRPr>
          </a:p>
          <a:p>
            <a:pPr marL="175914" indent="-175914">
              <a:buFont typeface="Arial" panose="020B0604020202020204" pitchFamily="34" charset="0"/>
              <a:buChar char="•"/>
            </a:pPr>
            <a:r>
              <a:rPr lang="es-419" sz="1400" dirty="0" smtClean="0">
                <a:solidFill>
                  <a:prstClr val="black"/>
                </a:solidFill>
              </a:rPr>
              <a:t>Detalle clave o ejemplo _________________________________________________________________________</a:t>
            </a:r>
          </a:p>
          <a:p>
            <a:pPr marL="175914" indent="-175914"/>
            <a:endParaRPr lang="es-419" sz="1400" dirty="0" smtClean="0">
              <a:solidFill>
                <a:prstClr val="black"/>
              </a:solidFill>
            </a:endParaRPr>
          </a:p>
          <a:p>
            <a:pPr marL="175914" indent="-175914"/>
            <a:r>
              <a:rPr lang="es-419" sz="1400" dirty="0" smtClean="0">
                <a:solidFill>
                  <a:prstClr val="black"/>
                </a:solidFill>
              </a:rPr>
              <a:t>      _________________________________________________________________________</a:t>
            </a:r>
          </a:p>
          <a:p>
            <a:endParaRPr lang="es-419" sz="1400" b="1" u="sng" dirty="0" smtClean="0">
              <a:solidFill>
                <a:prstClr val="black"/>
              </a:solidFill>
            </a:endParaRPr>
          </a:p>
          <a:p>
            <a:r>
              <a:rPr lang="es-419" sz="1400" b="1" u="sng" dirty="0" smtClean="0">
                <a:solidFill>
                  <a:prstClr val="black"/>
                </a:solidFill>
              </a:rPr>
              <a:t>Una y otra vez</a:t>
            </a:r>
          </a:p>
          <a:p>
            <a:r>
              <a:rPr lang="es-419" sz="1400" dirty="0" smtClean="0">
                <a:solidFill>
                  <a:prstClr val="black"/>
                </a:solidFill>
              </a:rPr>
              <a:t>¿Qué palabras, frases o ideas el autor utiliza una y otra vez? Escríbelas aquí. Piensa por qué el autor las utiliza una y otra vez.</a:t>
            </a:r>
          </a:p>
          <a:p>
            <a:endParaRPr lang="es-419" sz="1400" dirty="0" smtClean="0">
              <a:solidFill>
                <a:prstClr val="black"/>
              </a:solidFill>
            </a:endParaRPr>
          </a:p>
          <a:p>
            <a:endParaRPr lang="es-419" sz="1400" dirty="0" smtClean="0">
              <a:solidFill>
                <a:prstClr val="black"/>
              </a:solidFill>
            </a:endParaRPr>
          </a:p>
          <a:p>
            <a:endParaRPr lang="es-419" sz="1400" dirty="0" smtClean="0">
              <a:solidFill>
                <a:prstClr val="black"/>
              </a:solidFill>
            </a:endParaRPr>
          </a:p>
          <a:p>
            <a:endParaRPr lang="es-419" sz="1400" dirty="0" smtClean="0">
              <a:solidFill>
                <a:prstClr val="black"/>
              </a:solidFill>
            </a:endParaRPr>
          </a:p>
          <a:p>
            <a:endParaRPr lang="es-419" sz="1400" b="1" u="sng" dirty="0" smtClean="0">
              <a:solidFill>
                <a:prstClr val="black"/>
              </a:solidFill>
            </a:endParaRPr>
          </a:p>
          <a:p>
            <a:endParaRPr lang="es-419" sz="1400" b="1" u="sng" dirty="0" smtClean="0">
              <a:solidFill>
                <a:prstClr val="black"/>
              </a:solidFill>
            </a:endParaRPr>
          </a:p>
          <a:p>
            <a:endParaRPr lang="es-419" sz="1400" b="1" u="sng" dirty="0" smtClean="0">
              <a:solidFill>
                <a:prstClr val="black"/>
              </a:solidFill>
            </a:endParaRPr>
          </a:p>
          <a:p>
            <a:endParaRPr lang="es-419" sz="1400" b="1" u="sng" dirty="0" smtClean="0">
              <a:solidFill>
                <a:prstClr val="black"/>
              </a:solidFill>
            </a:endParaRPr>
          </a:p>
          <a:p>
            <a:endParaRPr lang="es-419" sz="1400" b="1" u="sng" dirty="0" smtClean="0">
              <a:solidFill>
                <a:prstClr val="black"/>
              </a:solidFill>
            </a:endParaRPr>
          </a:p>
          <a:p>
            <a:r>
              <a:rPr lang="es-419" sz="1400" dirty="0" smtClean="0">
                <a:solidFill>
                  <a:prstClr val="black"/>
                </a:solidFill>
              </a:rPr>
              <a:t>Escribe </a:t>
            </a:r>
            <a:r>
              <a:rPr lang="es-419" sz="1400" b="1" u="sng" dirty="0" smtClean="0">
                <a:solidFill>
                  <a:prstClr val="black"/>
                </a:solidFill>
              </a:rPr>
              <a:t>una oración de conclusión </a:t>
            </a:r>
            <a:r>
              <a:rPr lang="es-419" sz="1400" dirty="0" smtClean="0">
                <a:solidFill>
                  <a:prstClr val="black"/>
                </a:solidFill>
              </a:rPr>
              <a:t>que diga más acerca de la nueva </a:t>
            </a:r>
            <a:r>
              <a:rPr lang="es-419" sz="1400" u="sng" dirty="0" err="1" smtClean="0">
                <a:solidFill>
                  <a:prstClr val="black"/>
                </a:solidFill>
              </a:rPr>
              <a:t>contribucuión</a:t>
            </a:r>
            <a:r>
              <a:rPr lang="es-419" sz="1400" u="sng" dirty="0" smtClean="0">
                <a:solidFill>
                  <a:prstClr val="black"/>
                </a:solidFill>
              </a:rPr>
              <a:t> (idea clave</a:t>
            </a:r>
            <a:r>
              <a:rPr lang="es-419" sz="1400" dirty="0" smtClean="0">
                <a:solidFill>
                  <a:prstClr val="black"/>
                </a:solidFill>
              </a:rPr>
              <a:t>.  Utiliza en tu resumen algunas de las palabras o ideas de ‘</a:t>
            </a:r>
            <a:r>
              <a:rPr lang="es-419" sz="1400" i="1" u="sng" dirty="0" smtClean="0">
                <a:solidFill>
                  <a:prstClr val="black"/>
                </a:solidFill>
              </a:rPr>
              <a:t>una y otra vez</a:t>
            </a:r>
            <a:r>
              <a:rPr lang="es-419" sz="1400" dirty="0" smtClean="0">
                <a:solidFill>
                  <a:prstClr val="black"/>
                </a:solidFill>
              </a:rPr>
              <a:t>’.</a:t>
            </a:r>
          </a:p>
          <a:p>
            <a:r>
              <a:rPr lang="es-419" sz="1400" dirty="0" smtClean="0">
                <a:solidFill>
                  <a:prstClr val="black"/>
                </a:solidFill>
              </a:rPr>
              <a:t>____________________________________________________________________________</a:t>
            </a:r>
            <a:endParaRPr lang="es-419" sz="1400" dirty="0">
              <a:solidFill>
                <a:prstClr val="black"/>
              </a:solidFill>
            </a:endParaRPr>
          </a:p>
        </p:txBody>
      </p:sp>
      <p:sp>
        <p:nvSpPr>
          <p:cNvPr id="6" name="TextBox 5"/>
          <p:cNvSpPr txBox="1"/>
          <p:nvPr/>
        </p:nvSpPr>
        <p:spPr>
          <a:xfrm>
            <a:off x="627325" y="7108150"/>
            <a:ext cx="6217920" cy="1641760"/>
          </a:xfrm>
          <a:prstGeom prst="rect">
            <a:avLst/>
          </a:prstGeom>
          <a:noFill/>
          <a:ln>
            <a:solidFill>
              <a:schemeClr val="accent1"/>
            </a:solidFill>
          </a:ln>
        </p:spPr>
        <p:txBody>
          <a:bodyPr wrap="square" lIns="101869" tIns="50935" rIns="101869" bIns="50935" rtlCol="0">
            <a:spAutoFit/>
          </a:bodyPr>
          <a:lstStyle/>
          <a:p>
            <a:endParaRPr lang="en-US" dirty="0" smtClean="0">
              <a:solidFill>
                <a:prstClr val="black"/>
              </a:solidFill>
            </a:endParaRPr>
          </a:p>
          <a:p>
            <a:endParaRPr lang="en-US" dirty="0" smtClean="0">
              <a:solidFill>
                <a:prstClr val="black"/>
              </a:solidFill>
            </a:endParaRPr>
          </a:p>
          <a:p>
            <a:endParaRPr lang="en-US" dirty="0" smtClean="0">
              <a:solidFill>
                <a:prstClr val="black"/>
              </a:solidFill>
            </a:endParaRPr>
          </a:p>
          <a:p>
            <a:endParaRPr lang="en-US" dirty="0" smtClean="0">
              <a:solidFill>
                <a:prstClr val="black"/>
              </a:solidFill>
            </a:endParaRPr>
          </a:p>
          <a:p>
            <a:endParaRPr lang="en-US" dirty="0" smtClean="0">
              <a:solidFill>
                <a:prstClr val="black"/>
              </a:solidFill>
            </a:endParaRPr>
          </a:p>
        </p:txBody>
      </p:sp>
      <p:sp>
        <p:nvSpPr>
          <p:cNvPr id="10" name="Rectangle 9"/>
          <p:cNvSpPr/>
          <p:nvPr/>
        </p:nvSpPr>
        <p:spPr>
          <a:xfrm>
            <a:off x="4419600" y="1360574"/>
            <a:ext cx="3087128" cy="2356894"/>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21" tIns="46910" rIns="93821" bIns="46910">
            <a:spAutoFit/>
          </a:bodyPr>
          <a:lstStyle/>
          <a:p>
            <a:r>
              <a:rPr lang="es-419" sz="1050" b="1" dirty="0">
                <a:solidFill>
                  <a:prstClr val="black"/>
                </a:solidFill>
              </a:rPr>
              <a:t>Instruya a los estudiantes a volver a leer un párrafo o </a:t>
            </a:r>
            <a:r>
              <a:rPr lang="es-419" sz="1050" b="1" dirty="0" smtClean="0">
                <a:solidFill>
                  <a:prstClr val="black"/>
                </a:solidFill>
              </a:rPr>
              <a:t>sección </a:t>
            </a:r>
            <a:r>
              <a:rPr lang="es-419" sz="1050" b="1" dirty="0">
                <a:solidFill>
                  <a:prstClr val="black"/>
                </a:solidFill>
              </a:rPr>
              <a:t>del texto que </a:t>
            </a:r>
            <a:r>
              <a:rPr lang="es-419" sz="1050" b="1" dirty="0" smtClean="0">
                <a:solidFill>
                  <a:prstClr val="black"/>
                </a:solidFill>
              </a:rPr>
              <a:t>tenga una sólida </a:t>
            </a:r>
            <a:r>
              <a:rPr lang="es-419" sz="1050" b="1" u="sng" dirty="0">
                <a:solidFill>
                  <a:srgbClr val="C00000"/>
                </a:solidFill>
                <a:effectLst>
                  <a:outerShdw blurRad="38100" dist="38100" dir="2700000" algn="tl">
                    <a:srgbClr val="000000">
                      <a:alpha val="43137"/>
                    </a:srgbClr>
                  </a:outerShdw>
                </a:effectLst>
              </a:rPr>
              <a:t>contribución del texto </a:t>
            </a:r>
            <a:r>
              <a:rPr lang="es-419" sz="1050" b="1" dirty="0" smtClean="0">
                <a:solidFill>
                  <a:prstClr val="black"/>
                </a:solidFill>
              </a:rPr>
              <a:t>para apoyar una </a:t>
            </a:r>
            <a:r>
              <a:rPr lang="es-419" sz="1050" b="1" u="sng" dirty="0">
                <a:solidFill>
                  <a:srgbClr val="C00000"/>
                </a:solidFill>
                <a:effectLst>
                  <a:outerShdw blurRad="38100" dist="38100" dir="2700000" algn="tl">
                    <a:srgbClr val="000000">
                      <a:alpha val="43137"/>
                    </a:srgbClr>
                  </a:outerShdw>
                </a:effectLst>
              </a:rPr>
              <a:t>idea clave</a:t>
            </a:r>
            <a:r>
              <a:rPr lang="es-419" sz="1050" b="1" dirty="0" smtClean="0">
                <a:solidFill>
                  <a:prstClr val="black"/>
                </a:solidFill>
              </a:rPr>
              <a:t>.</a:t>
            </a:r>
            <a:endParaRPr lang="en-US" sz="1050" b="1" dirty="0">
              <a:solidFill>
                <a:prstClr val="black"/>
              </a:solidFill>
            </a:endParaRPr>
          </a:p>
          <a:p>
            <a:endParaRPr lang="en-US" sz="1050" b="1" dirty="0">
              <a:solidFill>
                <a:prstClr val="black"/>
              </a:solidFill>
            </a:endParaRPr>
          </a:p>
          <a:p>
            <a:r>
              <a:rPr lang="es-419" sz="1050" b="1" dirty="0">
                <a:solidFill>
                  <a:prstClr val="black"/>
                </a:solidFill>
              </a:rPr>
              <a:t>Pregunte: − ¿Esta </a:t>
            </a:r>
            <a:r>
              <a:rPr lang="es-419" sz="1050" b="1" dirty="0" smtClean="0">
                <a:solidFill>
                  <a:prstClr val="black"/>
                </a:solidFill>
              </a:rPr>
              <a:t>sección </a:t>
            </a:r>
            <a:r>
              <a:rPr lang="es-419" sz="1050" b="1" dirty="0">
                <a:solidFill>
                  <a:prstClr val="black"/>
                </a:solidFill>
              </a:rPr>
              <a:t>o </a:t>
            </a:r>
            <a:r>
              <a:rPr lang="es-419" sz="1050" b="1" dirty="0" smtClean="0">
                <a:solidFill>
                  <a:prstClr val="black"/>
                </a:solidFill>
              </a:rPr>
              <a:t>párrafo que escogiste tiene una sólida/fuerte declaración sobre la </a:t>
            </a:r>
            <a:r>
              <a:rPr lang="en-US" sz="1050" b="1" u="sng" dirty="0" smtClean="0">
                <a:solidFill>
                  <a:srgbClr val="C00000"/>
                </a:solidFill>
                <a:effectLst>
                  <a:outerShdw blurRad="38100" dist="38100" dir="2700000" algn="tl">
                    <a:srgbClr val="000000">
                      <a:alpha val="43137"/>
                    </a:srgbClr>
                  </a:outerShdw>
                </a:effectLst>
              </a:rPr>
              <a:t>idea principal</a:t>
            </a:r>
            <a:r>
              <a:rPr lang="en-US" sz="1050" b="1" dirty="0" smtClean="0">
                <a:solidFill>
                  <a:prstClr val="black"/>
                </a:solidFill>
              </a:rPr>
              <a:t>?</a:t>
            </a:r>
            <a:endParaRPr lang="en-US" sz="1050" b="1" dirty="0">
              <a:solidFill>
                <a:prstClr val="black"/>
              </a:solidFill>
            </a:endParaRPr>
          </a:p>
          <a:p>
            <a:endParaRPr lang="en-US" sz="1050" b="1" dirty="0">
              <a:solidFill>
                <a:prstClr val="black"/>
              </a:solidFill>
            </a:endParaRPr>
          </a:p>
          <a:p>
            <a:r>
              <a:rPr lang="es-419" sz="1050" b="1" dirty="0">
                <a:solidFill>
                  <a:prstClr val="black"/>
                </a:solidFill>
              </a:rPr>
              <a:t>Esto es una </a:t>
            </a:r>
            <a:r>
              <a:rPr lang="es-419" sz="1050" b="1" u="sng" dirty="0">
                <a:solidFill>
                  <a:srgbClr val="C00000"/>
                </a:solidFill>
                <a:effectLst>
                  <a:outerShdw blurRad="38100" dist="38100" dir="2700000" algn="tl">
                    <a:srgbClr val="000000">
                      <a:alpha val="43137"/>
                    </a:srgbClr>
                  </a:outerShdw>
                </a:effectLst>
              </a:rPr>
              <a:t>contribución</a:t>
            </a:r>
            <a:r>
              <a:rPr lang="es-419" sz="1050" b="1" dirty="0" smtClean="0">
                <a:solidFill>
                  <a:prstClr val="black"/>
                </a:solidFill>
              </a:rPr>
              <a:t> dentro de una </a:t>
            </a:r>
            <a:r>
              <a:rPr lang="es-419" sz="1050" b="1" u="sng" dirty="0" smtClean="0">
                <a:solidFill>
                  <a:srgbClr val="C00000"/>
                </a:solidFill>
                <a:effectLst>
                  <a:outerShdw blurRad="38100" dist="38100" dir="2700000" algn="tl">
                    <a:srgbClr val="000000">
                      <a:alpha val="43137"/>
                    </a:srgbClr>
                  </a:outerShdw>
                </a:effectLst>
              </a:rPr>
              <a:t>idea </a:t>
            </a:r>
            <a:r>
              <a:rPr lang="es-419" sz="1050" b="1" u="sng" dirty="0">
                <a:solidFill>
                  <a:srgbClr val="C00000"/>
                </a:solidFill>
                <a:effectLst>
                  <a:outerShdw blurRad="38100" dist="38100" dir="2700000" algn="tl">
                    <a:srgbClr val="000000">
                      <a:alpha val="43137"/>
                    </a:srgbClr>
                  </a:outerShdw>
                </a:effectLst>
              </a:rPr>
              <a:t>clave</a:t>
            </a:r>
            <a:r>
              <a:rPr lang="es-419" sz="1050" b="1" dirty="0">
                <a:solidFill>
                  <a:srgbClr val="C00000"/>
                </a:solidFill>
                <a:effectLst>
                  <a:outerShdw blurRad="38100" dist="38100" dir="2700000" algn="tl">
                    <a:srgbClr val="000000">
                      <a:alpha val="43137"/>
                    </a:srgbClr>
                  </a:outerShdw>
                </a:effectLst>
              </a:rPr>
              <a:t> </a:t>
            </a:r>
            <a:r>
              <a:rPr lang="es-419" sz="1050" b="1" dirty="0">
                <a:solidFill>
                  <a:prstClr val="black"/>
                </a:solidFill>
              </a:rPr>
              <a:t>sobre la </a:t>
            </a:r>
            <a:r>
              <a:rPr lang="es-419" sz="1050" b="1" u="sng" dirty="0">
                <a:solidFill>
                  <a:srgbClr val="C00000"/>
                </a:solidFill>
                <a:effectLst>
                  <a:outerShdw blurRad="38100" dist="38100" dir="2700000" algn="tl">
                    <a:srgbClr val="000000">
                      <a:alpha val="43137"/>
                    </a:srgbClr>
                  </a:outerShdw>
                </a:effectLst>
              </a:rPr>
              <a:t>idea principal</a:t>
            </a:r>
            <a:r>
              <a:rPr lang="es-419" sz="1050" b="1" dirty="0">
                <a:solidFill>
                  <a:srgbClr val="C00000"/>
                </a:solidFill>
                <a:effectLst>
                  <a:outerShdw blurRad="38100" dist="38100" dir="2700000" algn="tl">
                    <a:srgbClr val="000000">
                      <a:alpha val="43137"/>
                    </a:srgbClr>
                  </a:outerShdw>
                </a:effectLst>
              </a:rPr>
              <a:t> </a:t>
            </a:r>
            <a:r>
              <a:rPr lang="es-419" sz="1050" b="1" dirty="0">
                <a:solidFill>
                  <a:prstClr val="black"/>
                </a:solidFill>
              </a:rPr>
              <a:t>(</a:t>
            </a:r>
            <a:r>
              <a:rPr lang="es-419" sz="1050" b="1" dirty="0" smtClean="0">
                <a:solidFill>
                  <a:prstClr val="black"/>
                </a:solidFill>
              </a:rPr>
              <a:t>asegúrese de que </a:t>
            </a:r>
            <a:r>
              <a:rPr lang="es-419" sz="1050" b="1" dirty="0">
                <a:solidFill>
                  <a:prstClr val="black"/>
                </a:solidFill>
              </a:rPr>
              <a:t>los estudiantes </a:t>
            </a:r>
            <a:r>
              <a:rPr lang="es-419" sz="1050" b="1" dirty="0" smtClean="0">
                <a:solidFill>
                  <a:prstClr val="black"/>
                </a:solidFill>
              </a:rPr>
              <a:t>puedan identificar el </a:t>
            </a:r>
            <a:r>
              <a:rPr lang="es-419" sz="1050" b="1" u="sng" dirty="0">
                <a:solidFill>
                  <a:srgbClr val="C00000"/>
                </a:solidFill>
                <a:effectLst>
                  <a:outerShdw blurRad="38100" dist="38100" dir="2700000" algn="tl">
                    <a:srgbClr val="000000">
                      <a:alpha val="43137"/>
                    </a:srgbClr>
                  </a:outerShdw>
                </a:effectLst>
              </a:rPr>
              <a:t>tema </a:t>
            </a:r>
            <a:r>
              <a:rPr lang="es-419" sz="1050" b="1" u="sng" dirty="0" smtClean="0">
                <a:solidFill>
                  <a:srgbClr val="C00000"/>
                </a:solidFill>
                <a:effectLst>
                  <a:outerShdw blurRad="38100" dist="38100" dir="2700000" algn="tl">
                    <a:srgbClr val="000000">
                      <a:alpha val="43137"/>
                    </a:srgbClr>
                  </a:outerShdw>
                </a:effectLst>
              </a:rPr>
              <a:t>principal</a:t>
            </a:r>
            <a:r>
              <a:rPr lang="es-419" sz="1050" b="1" dirty="0">
                <a:solidFill>
                  <a:prstClr val="black"/>
                </a:solidFill>
              </a:rPr>
              <a:t>).</a:t>
            </a:r>
          </a:p>
          <a:p>
            <a:endParaRPr lang="en-US" sz="1050" b="1" dirty="0">
              <a:solidFill>
                <a:prstClr val="black"/>
              </a:solidFill>
            </a:endParaRPr>
          </a:p>
          <a:p>
            <a:r>
              <a:rPr lang="es-419" sz="1050" b="1" dirty="0">
                <a:solidFill>
                  <a:prstClr val="black"/>
                </a:solidFill>
              </a:rPr>
              <a:t>Pida a los estudiantes que escriban </a:t>
            </a:r>
            <a:r>
              <a:rPr lang="es-419" sz="1050" b="1" u="sng" dirty="0">
                <a:solidFill>
                  <a:srgbClr val="C00000"/>
                </a:solidFill>
                <a:effectLst>
                  <a:outerShdw blurRad="38100" dist="38100" dir="2700000" algn="tl">
                    <a:srgbClr val="000000">
                      <a:alpha val="43137"/>
                    </a:srgbClr>
                  </a:outerShdw>
                </a:effectLst>
              </a:rPr>
              <a:t>UNA</a:t>
            </a:r>
            <a:r>
              <a:rPr lang="es-419" sz="1050" b="1" dirty="0">
                <a:solidFill>
                  <a:prstClr val="black"/>
                </a:solidFill>
                <a:effectLst>
                  <a:outerShdw blurRad="38100" dist="38100" dir="2700000" algn="tl">
                    <a:srgbClr val="000000">
                      <a:alpha val="43137"/>
                    </a:srgbClr>
                  </a:outerShdw>
                </a:effectLst>
              </a:rPr>
              <a:t> </a:t>
            </a:r>
            <a:r>
              <a:rPr lang="es-419" sz="1050" b="1" dirty="0">
                <a:solidFill>
                  <a:prstClr val="black"/>
                </a:solidFill>
              </a:rPr>
              <a:t>oración breve sobre la nueva</a:t>
            </a:r>
            <a:r>
              <a:rPr lang="es-419" sz="1050" b="1" dirty="0">
                <a:solidFill>
                  <a:prstClr val="black"/>
                </a:solidFill>
                <a:effectLst>
                  <a:outerShdw blurRad="38100" dist="38100" dir="2700000" algn="tl">
                    <a:srgbClr val="000000">
                      <a:alpha val="43137"/>
                    </a:srgbClr>
                  </a:outerShdw>
                </a:effectLst>
              </a:rPr>
              <a:t> </a:t>
            </a:r>
            <a:r>
              <a:rPr lang="en-US" sz="1050" b="1" dirty="0">
                <a:solidFill>
                  <a:prstClr val="black"/>
                </a:solidFill>
              </a:rPr>
              <a:t> </a:t>
            </a:r>
            <a:r>
              <a:rPr lang="en-US" sz="1050" b="1" u="sng" dirty="0" err="1" smtClean="0">
                <a:solidFill>
                  <a:srgbClr val="C00000"/>
                </a:solidFill>
                <a:effectLst>
                  <a:outerShdw blurRad="38100" dist="38100" dir="2700000" algn="tl">
                    <a:srgbClr val="000000">
                      <a:alpha val="43137"/>
                    </a:srgbClr>
                  </a:outerShdw>
                </a:effectLst>
              </a:rPr>
              <a:t>contribución</a:t>
            </a:r>
            <a:r>
              <a:rPr lang="en-US" sz="1050" b="1" dirty="0" smtClean="0">
                <a:solidFill>
                  <a:prstClr val="black"/>
                </a:solidFill>
              </a:rPr>
              <a:t> (</a:t>
            </a:r>
            <a:r>
              <a:rPr lang="es-419" sz="1050" b="1" u="sng" dirty="0" smtClean="0">
                <a:solidFill>
                  <a:srgbClr val="C00000"/>
                </a:solidFill>
                <a:effectLst>
                  <a:outerShdw blurRad="38100" dist="38100" dir="2700000" algn="tl">
                    <a:srgbClr val="000000">
                      <a:alpha val="43137"/>
                    </a:srgbClr>
                  </a:outerShdw>
                </a:effectLst>
              </a:rPr>
              <a:t>idea clave</a:t>
            </a:r>
            <a:r>
              <a:rPr lang="es-419" sz="1050" b="1" dirty="0" smtClean="0">
                <a:solidFill>
                  <a:prstClr val="black"/>
                </a:solidFill>
                <a:effectLst>
                  <a:outerShdw blurRad="38100" dist="38100" dir="2700000" algn="tl">
                    <a:srgbClr val="000000">
                      <a:alpha val="43137"/>
                    </a:srgbClr>
                  </a:outerShdw>
                </a:effectLst>
              </a:rPr>
              <a:t>)</a:t>
            </a:r>
            <a:r>
              <a:rPr lang="es-419" sz="1050" b="1" dirty="0" smtClean="0">
                <a:solidFill>
                  <a:prstClr val="black"/>
                </a:solidFill>
              </a:rPr>
              <a:t>.</a:t>
            </a:r>
            <a:endParaRPr lang="en-US" sz="1050" b="1" dirty="0">
              <a:solidFill>
                <a:prstClr val="black"/>
              </a:solidFill>
            </a:endParaRPr>
          </a:p>
        </p:txBody>
      </p:sp>
      <p:sp>
        <p:nvSpPr>
          <p:cNvPr id="11" name="Rectangle 10"/>
          <p:cNvSpPr/>
          <p:nvPr/>
        </p:nvSpPr>
        <p:spPr>
          <a:xfrm>
            <a:off x="7120521" y="2342623"/>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21" tIns="46910" rIns="93821" bIns="46910" rtlCol="0" anchor="ctr"/>
          <a:lstStyle/>
          <a:p>
            <a:pPr algn="ctr"/>
            <a:r>
              <a:rPr lang="en-US" b="1" dirty="0" smtClean="0">
                <a:solidFill>
                  <a:prstClr val="white"/>
                </a:solidFill>
                <a:effectLst>
                  <a:outerShdw blurRad="38100" dist="38100" dir="2700000" algn="tl">
                    <a:srgbClr val="000000">
                      <a:alpha val="43137"/>
                    </a:srgbClr>
                  </a:outerShdw>
                </a:effectLst>
              </a:rPr>
              <a:t>1</a:t>
            </a:r>
            <a:endParaRPr lang="en-US" b="1" dirty="0">
              <a:solidFill>
                <a:prstClr val="white"/>
              </a:solidFill>
              <a:effectLst>
                <a:outerShdw blurRad="38100" dist="38100" dir="2700000" algn="tl">
                  <a:srgbClr val="000000">
                    <a:alpha val="43137"/>
                  </a:srgbClr>
                </a:outerShdw>
              </a:effectLst>
            </a:endParaRPr>
          </a:p>
        </p:txBody>
      </p:sp>
      <p:sp>
        <p:nvSpPr>
          <p:cNvPr id="12" name="TextBox 11"/>
          <p:cNvSpPr txBox="1"/>
          <p:nvPr/>
        </p:nvSpPr>
        <p:spPr>
          <a:xfrm>
            <a:off x="1364211" y="2224526"/>
            <a:ext cx="2936240" cy="1118527"/>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69" tIns="50935" rIns="101869" bIns="50935" rtlCol="0">
            <a:spAutoFit/>
          </a:bodyPr>
          <a:lstStyle/>
          <a:p>
            <a:r>
              <a:rPr lang="es-419" sz="1100" b="1" dirty="0" smtClean="0">
                <a:solidFill>
                  <a:prstClr val="black"/>
                </a:solidFill>
              </a:rPr>
              <a:t>En 4</a:t>
            </a:r>
            <a:r>
              <a:rPr lang="es-419" sz="1100" b="1" baseline="30000" dirty="0" smtClean="0">
                <a:solidFill>
                  <a:prstClr val="black"/>
                </a:solidFill>
              </a:rPr>
              <a:t>to</a:t>
            </a:r>
            <a:r>
              <a:rPr lang="es-419" sz="1100" b="1" dirty="0" smtClean="0">
                <a:solidFill>
                  <a:prstClr val="black"/>
                </a:solidFill>
              </a:rPr>
              <a:t> grado los CCSS se refieren a las ideas claves como </a:t>
            </a:r>
            <a:r>
              <a:rPr lang="es-419" sz="1100" b="1" u="sng" dirty="0" smtClean="0">
                <a:solidFill>
                  <a:prstClr val="black"/>
                </a:solidFill>
              </a:rPr>
              <a:t>contribuciones del texto</a:t>
            </a:r>
            <a:r>
              <a:rPr lang="es-419" sz="1100" b="1" dirty="0" smtClean="0">
                <a:solidFill>
                  <a:prstClr val="black"/>
                </a:solidFill>
              </a:rPr>
              <a:t> (un apoyo sólido y específico de una idea clave).Utilice ambos términos cuando discuta las ideas claves, ya que los estudiantes podrían necesitar  continua referencia.</a:t>
            </a:r>
            <a:endParaRPr lang="es-419" sz="1100" b="1" dirty="0">
              <a:solidFill>
                <a:prstClr val="black"/>
              </a:solidFill>
            </a:endParaRPr>
          </a:p>
        </p:txBody>
      </p:sp>
      <p:sp>
        <p:nvSpPr>
          <p:cNvPr id="13" name="Rectangle 12"/>
          <p:cNvSpPr/>
          <p:nvPr/>
        </p:nvSpPr>
        <p:spPr>
          <a:xfrm>
            <a:off x="3169625" y="3868997"/>
            <a:ext cx="4142717" cy="2195311"/>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21" tIns="46910" rIns="93821" bIns="46910">
            <a:spAutoFit/>
          </a:bodyPr>
          <a:lstStyle/>
          <a:p>
            <a:r>
              <a:rPr lang="es-419" sz="1050" b="1" dirty="0" smtClean="0">
                <a:solidFill>
                  <a:prstClr val="black"/>
                </a:solidFill>
              </a:rPr>
              <a:t>Pida a los estudiantes que busquen </a:t>
            </a:r>
            <a:r>
              <a:rPr lang="es-419" sz="1050" b="1" u="sng" dirty="0" smtClean="0">
                <a:solidFill>
                  <a:srgbClr val="C00000"/>
                </a:solidFill>
                <a:effectLst>
                  <a:outerShdw blurRad="38100" dist="38100" dir="2700000" rotWithShape="0">
                    <a:srgbClr val="000000">
                      <a:alpha val="43137"/>
                    </a:srgbClr>
                  </a:outerShdw>
                </a:effectLst>
              </a:rPr>
              <a:t>detalles clave</a:t>
            </a:r>
            <a:r>
              <a:rPr lang="es-419" sz="1050" b="1" dirty="0" smtClean="0">
                <a:solidFill>
                  <a:prstClr val="black"/>
                </a:solidFill>
              </a:rPr>
              <a:t>  y </a:t>
            </a:r>
            <a:r>
              <a:rPr lang="es-419" sz="1050" b="1" u="sng" dirty="0" smtClean="0">
                <a:solidFill>
                  <a:srgbClr val="C00000"/>
                </a:solidFill>
                <a:effectLst>
                  <a:outerShdw blurRad="38100" dist="38100" dir="2700000" rotWithShape="0">
                    <a:srgbClr val="000000">
                      <a:alpha val="43137"/>
                    </a:srgbClr>
                  </a:outerShdw>
                </a:effectLst>
              </a:rPr>
              <a:t>ejemplos </a:t>
            </a:r>
            <a:r>
              <a:rPr lang="es-419" sz="1050" b="1" dirty="0" smtClean="0">
                <a:solidFill>
                  <a:prstClr val="black"/>
                </a:solidFill>
              </a:rPr>
              <a:t>que  </a:t>
            </a:r>
            <a:r>
              <a:rPr lang="es-419" sz="1050" b="1" u="sng" dirty="0" smtClean="0">
                <a:solidFill>
                  <a:prstClr val="black"/>
                </a:solidFill>
              </a:rPr>
              <a:t>expliquen más</a:t>
            </a:r>
            <a:r>
              <a:rPr lang="es-419" sz="1050" b="1" dirty="0" smtClean="0">
                <a:solidFill>
                  <a:prstClr val="black"/>
                </a:solidFill>
              </a:rPr>
              <a:t> sobre la nueva </a:t>
            </a:r>
            <a:r>
              <a:rPr lang="es-419" sz="1050" b="1" u="sng" dirty="0" smtClean="0">
                <a:solidFill>
                  <a:prstClr val="black"/>
                </a:solidFill>
              </a:rPr>
              <a:t>contribución</a:t>
            </a:r>
            <a:r>
              <a:rPr lang="es-419" sz="1050" b="1" dirty="0" smtClean="0">
                <a:solidFill>
                  <a:prstClr val="black"/>
                </a:solidFill>
              </a:rPr>
              <a:t> sólida (</a:t>
            </a:r>
            <a:r>
              <a:rPr lang="es-419" sz="1050" b="1" u="sng" dirty="0" smtClean="0">
                <a:solidFill>
                  <a:srgbClr val="C00000"/>
                </a:solidFill>
                <a:effectLst>
                  <a:outerShdw blurRad="38100" dist="38100" dir="2700000" algn="tl">
                    <a:srgbClr val="000000">
                      <a:alpha val="43137"/>
                    </a:srgbClr>
                  </a:outerShdw>
                </a:effectLst>
              </a:rPr>
              <a:t>idea clave</a:t>
            </a:r>
            <a:r>
              <a:rPr lang="es-419" sz="1050" b="1" u="sng" dirty="0" smtClean="0">
                <a:solidFill>
                  <a:prstClr val="black"/>
                </a:solidFill>
                <a:effectLst>
                  <a:outerShdw blurRad="38100" dist="38100" dir="2700000" algn="tl">
                    <a:srgbClr val="000000">
                      <a:alpha val="43137"/>
                    </a:srgbClr>
                  </a:outerShdw>
                </a:effectLst>
              </a:rPr>
              <a:t>)</a:t>
            </a:r>
            <a:r>
              <a:rPr lang="es-419" sz="1050" b="1" dirty="0" smtClean="0">
                <a:solidFill>
                  <a:prstClr val="black"/>
                </a:solidFill>
              </a:rPr>
              <a:t>.</a:t>
            </a:r>
          </a:p>
          <a:p>
            <a:endParaRPr lang="es-419" sz="1050" b="1" dirty="0" smtClean="0">
              <a:solidFill>
                <a:prstClr val="black"/>
              </a:solidFill>
            </a:endParaRPr>
          </a:p>
          <a:p>
            <a:pPr defTabSz="966612">
              <a:defRPr sz="1800"/>
            </a:pPr>
            <a:r>
              <a:rPr lang="es-419" sz="1050" b="1" dirty="0" smtClean="0">
                <a:solidFill>
                  <a:prstClr val="black"/>
                </a:solidFill>
              </a:rPr>
              <a:t>Los</a:t>
            </a:r>
            <a:r>
              <a:rPr lang="es-419" sz="1050" b="1" dirty="0" smtClean="0">
                <a:solidFill>
                  <a:prstClr val="black"/>
                </a:solidFill>
                <a:effectLst>
                  <a:outerShdw blurRad="38100" dist="38100" dir="2700000" rotWithShape="0">
                    <a:srgbClr val="000000">
                      <a:alpha val="43137"/>
                    </a:srgbClr>
                  </a:outerShdw>
                </a:effectLst>
              </a:rPr>
              <a:t> </a:t>
            </a:r>
            <a:r>
              <a:rPr lang="es-419" sz="1050" b="1" u="sng" dirty="0" smtClean="0">
                <a:solidFill>
                  <a:srgbClr val="C00000"/>
                </a:solidFill>
                <a:effectLst>
                  <a:outerShdw blurRad="38100" dist="38100" dir="2700000" rotWithShape="0">
                    <a:srgbClr val="000000">
                      <a:alpha val="43137"/>
                    </a:srgbClr>
                  </a:outerShdw>
                </a:effectLst>
              </a:rPr>
              <a:t>detalles clave</a:t>
            </a:r>
            <a:r>
              <a:rPr lang="es-419" sz="1050" b="1" dirty="0" smtClean="0">
                <a:solidFill>
                  <a:srgbClr val="C00000"/>
                </a:solidFill>
                <a:effectLst>
                  <a:outerShdw blurRad="38100" dist="38100" dir="2700000" rotWithShape="0">
                    <a:srgbClr val="000000">
                      <a:alpha val="43137"/>
                    </a:srgbClr>
                  </a:outerShdw>
                </a:effectLst>
              </a:rPr>
              <a:t>  </a:t>
            </a:r>
            <a:r>
              <a:rPr lang="es-419" sz="1050" b="1" dirty="0" smtClean="0">
                <a:solidFill>
                  <a:prstClr val="black"/>
                </a:solidFill>
              </a:rPr>
              <a:t>son razones para apoyar una </a:t>
            </a:r>
            <a:r>
              <a:rPr lang="es-419" sz="1050" b="1" u="sng" dirty="0" smtClean="0">
                <a:solidFill>
                  <a:srgbClr val="C00000"/>
                </a:solidFill>
                <a:effectLst>
                  <a:outerShdw blurRad="38100" dist="38100" dir="2700000" rotWithShape="0">
                    <a:srgbClr val="000000">
                      <a:alpha val="43137"/>
                    </a:srgbClr>
                  </a:outerShdw>
                </a:effectLst>
              </a:rPr>
              <a:t>nueva contribución (idea clave).</a:t>
            </a:r>
            <a:r>
              <a:rPr lang="es-419" sz="1050" b="1" dirty="0" smtClean="0">
                <a:solidFill>
                  <a:srgbClr val="C00000"/>
                </a:solidFill>
                <a:effectLst>
                  <a:outerShdw blurRad="38100" dist="38100" dir="2700000" rotWithShape="0">
                    <a:srgbClr val="000000">
                      <a:alpha val="43137"/>
                    </a:srgbClr>
                  </a:outerShdw>
                </a:effectLst>
              </a:rPr>
              <a:t>  </a:t>
            </a:r>
            <a:r>
              <a:rPr lang="es-419" sz="1050" b="1" dirty="0" smtClean="0">
                <a:solidFill>
                  <a:prstClr val="black"/>
                </a:solidFill>
              </a:rPr>
              <a:t>Instruya a los estudiantes a escribir 2 detalles clave breves o ejemplos que apoyen la idea clave.  </a:t>
            </a:r>
          </a:p>
          <a:p>
            <a:endParaRPr lang="es-419" sz="1050" b="1" dirty="0" smtClean="0">
              <a:solidFill>
                <a:prstClr val="black"/>
              </a:solidFill>
            </a:endParaRPr>
          </a:p>
          <a:p>
            <a:pPr defTabSz="966612">
              <a:defRPr sz="1800"/>
            </a:pPr>
            <a:r>
              <a:rPr lang="es-419" sz="1050" b="1" dirty="0" smtClean="0">
                <a:solidFill>
                  <a:prstClr val="black"/>
                </a:solidFill>
              </a:rPr>
              <a:t> Ejemplo: si la  </a:t>
            </a:r>
            <a:r>
              <a:rPr lang="es-419" sz="1050" b="1" dirty="0" smtClean="0">
                <a:solidFill>
                  <a:prstClr val="black"/>
                </a:solidFill>
                <a:effectLst>
                  <a:outerShdw blurRad="38100" dist="38100" dir="2700000" rotWithShape="0">
                    <a:srgbClr val="000000">
                      <a:alpha val="43137"/>
                    </a:srgbClr>
                  </a:outerShdw>
                </a:effectLst>
              </a:rPr>
              <a:t>idea  principal </a:t>
            </a:r>
            <a:r>
              <a:rPr lang="es-419" sz="1050" b="1" dirty="0" smtClean="0">
                <a:solidFill>
                  <a:prstClr val="black"/>
                </a:solidFill>
              </a:rPr>
              <a:t>es sobre perros y …</a:t>
            </a:r>
          </a:p>
          <a:p>
            <a:pPr defTabSz="966612">
              <a:defRPr sz="1800"/>
            </a:pPr>
            <a:endParaRPr lang="es-419" sz="1050" b="1" dirty="0" smtClean="0">
              <a:solidFill>
                <a:prstClr val="black"/>
              </a:solidFill>
            </a:endParaRPr>
          </a:p>
          <a:p>
            <a:pPr defTabSz="966612">
              <a:defRPr sz="1800"/>
            </a:pPr>
            <a:r>
              <a:rPr lang="es-419" sz="1050" b="1" dirty="0" smtClean="0">
                <a:solidFill>
                  <a:prstClr val="black"/>
                </a:solidFill>
              </a:rPr>
              <a:t>“Al perro le gusta jugar,” es la </a:t>
            </a:r>
            <a:r>
              <a:rPr lang="es-419" sz="1050" b="1" dirty="0" smtClean="0">
                <a:solidFill>
                  <a:prstClr val="black"/>
                </a:solidFill>
                <a:effectLst>
                  <a:outerShdw blurRad="38100" dist="38100" dir="2700000" rotWithShape="0">
                    <a:srgbClr val="000000">
                      <a:alpha val="43137"/>
                    </a:srgbClr>
                  </a:outerShdw>
                </a:effectLst>
              </a:rPr>
              <a:t>nueva </a:t>
            </a:r>
            <a:r>
              <a:rPr lang="es-419" sz="1050" b="1" u="sng" dirty="0" smtClean="0">
                <a:solidFill>
                  <a:srgbClr val="C00000"/>
                </a:solidFill>
                <a:effectLst>
                  <a:outerShdw blurRad="38100" dist="38100" dir="2700000" rotWithShape="0">
                    <a:srgbClr val="000000">
                      <a:alpha val="43137"/>
                    </a:srgbClr>
                  </a:outerShdw>
                </a:effectLst>
              </a:rPr>
              <a:t>contribución </a:t>
            </a:r>
            <a:r>
              <a:rPr lang="es-419" sz="1050" b="1" u="sng" dirty="0" smtClean="0">
                <a:solidFill>
                  <a:prstClr val="black"/>
                </a:solidFill>
                <a:effectLst>
                  <a:outerShdw blurRad="38100" dist="38100" dir="2700000" rotWithShape="0">
                    <a:srgbClr val="000000">
                      <a:alpha val="43137"/>
                    </a:srgbClr>
                  </a:outerShdw>
                </a:effectLst>
              </a:rPr>
              <a:t>(</a:t>
            </a:r>
            <a:r>
              <a:rPr lang="es-419" sz="1050" b="1" u="sng" dirty="0" smtClean="0">
                <a:solidFill>
                  <a:srgbClr val="C00000"/>
                </a:solidFill>
                <a:effectLst>
                  <a:outerShdw blurRad="38100" dist="38100" dir="2700000" rotWithShape="0">
                    <a:srgbClr val="000000">
                      <a:alpha val="43137"/>
                    </a:srgbClr>
                  </a:outerShdw>
                </a:effectLst>
              </a:rPr>
              <a:t>idea clave</a:t>
            </a:r>
            <a:r>
              <a:rPr lang="es-419" sz="1050" b="1" dirty="0" smtClean="0">
                <a:solidFill>
                  <a:prstClr val="black"/>
                </a:solidFill>
              </a:rPr>
              <a:t>),</a:t>
            </a:r>
          </a:p>
          <a:p>
            <a:pPr defTabSz="966612">
              <a:defRPr sz="1800"/>
            </a:pPr>
            <a:r>
              <a:rPr lang="es-419" sz="1050" b="1" dirty="0" smtClean="0">
                <a:solidFill>
                  <a:prstClr val="black"/>
                </a:solidFill>
              </a:rPr>
              <a:t>Entonces, algunos </a:t>
            </a:r>
            <a:r>
              <a:rPr lang="es-419" sz="1050" b="1" u="sng" dirty="0" smtClean="0">
                <a:solidFill>
                  <a:srgbClr val="C00000"/>
                </a:solidFill>
                <a:effectLst>
                  <a:outerShdw blurRad="38100" dist="38100" dir="2700000" rotWithShape="0">
                    <a:srgbClr val="000000">
                      <a:alpha val="43137"/>
                    </a:srgbClr>
                  </a:outerShdw>
                </a:effectLst>
              </a:rPr>
              <a:t>detalles clave </a:t>
            </a:r>
            <a:r>
              <a:rPr lang="es-419" sz="1050" b="1" dirty="0" smtClean="0">
                <a:solidFill>
                  <a:prstClr val="black"/>
                </a:solidFill>
              </a:rPr>
              <a:t>podrían ser:  </a:t>
            </a:r>
          </a:p>
          <a:p>
            <a:pPr defTabSz="966612">
              <a:buSzPct val="100000"/>
              <a:buFont typeface="Arial"/>
              <a:buChar char="•"/>
              <a:defRPr sz="1800"/>
            </a:pPr>
            <a:r>
              <a:rPr lang="es-419" sz="1050" b="1" dirty="0" smtClean="0">
                <a:solidFill>
                  <a:prstClr val="black"/>
                </a:solidFill>
              </a:rPr>
              <a:t>al perro le gusta jugar a buscar cosas.</a:t>
            </a:r>
          </a:p>
          <a:p>
            <a:pPr defTabSz="966612">
              <a:buSzPct val="100000"/>
              <a:buFont typeface="Arial"/>
              <a:buChar char="•"/>
              <a:defRPr sz="1800"/>
            </a:pPr>
            <a:r>
              <a:rPr lang="es-419" sz="1050" b="1" dirty="0" smtClean="0">
                <a:solidFill>
                  <a:prstClr val="black"/>
                </a:solidFill>
              </a:rPr>
              <a:t>al perro le gusta jugar con la pelota.</a:t>
            </a:r>
            <a:endParaRPr lang="es-419" sz="1050" b="1" dirty="0">
              <a:solidFill>
                <a:prstClr val="black"/>
              </a:solidFill>
            </a:endParaRPr>
          </a:p>
        </p:txBody>
      </p:sp>
      <p:sp>
        <p:nvSpPr>
          <p:cNvPr id="14" name="Rectangle 13"/>
          <p:cNvSpPr/>
          <p:nvPr/>
        </p:nvSpPr>
        <p:spPr>
          <a:xfrm>
            <a:off x="6697100" y="4791466"/>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21" tIns="46910" rIns="93821" bIns="46910" rtlCol="0" anchor="ctr"/>
          <a:lstStyle/>
          <a:p>
            <a:pPr algn="ctr"/>
            <a:r>
              <a:rPr lang="en-US" b="1" dirty="0" smtClean="0">
                <a:solidFill>
                  <a:prstClr val="white"/>
                </a:solidFill>
                <a:effectLst>
                  <a:outerShdw blurRad="38100" dist="38100" dir="2700000" algn="tl">
                    <a:srgbClr val="000000">
                      <a:alpha val="43137"/>
                    </a:srgbClr>
                  </a:outerShdw>
                </a:effectLst>
              </a:rPr>
              <a:t>2</a:t>
            </a:r>
            <a:endParaRPr lang="en-US" b="1" dirty="0">
              <a:solidFill>
                <a:prstClr val="white"/>
              </a:solidFill>
              <a:effectLst>
                <a:outerShdw blurRad="38100" dist="38100" dir="2700000" algn="tl">
                  <a:srgbClr val="000000">
                    <a:alpha val="43137"/>
                  </a:srgbClr>
                </a:outerShdw>
              </a:effectLst>
            </a:endParaRPr>
          </a:p>
        </p:txBody>
      </p:sp>
      <p:sp>
        <p:nvSpPr>
          <p:cNvPr id="15" name="Rectangle 14"/>
          <p:cNvSpPr/>
          <p:nvPr/>
        </p:nvSpPr>
        <p:spPr>
          <a:xfrm>
            <a:off x="385356" y="6491712"/>
            <a:ext cx="2849880" cy="1618230"/>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21" tIns="46910" rIns="93821" bIns="46910">
            <a:spAutoFit/>
          </a:bodyPr>
          <a:lstStyle/>
          <a:p>
            <a:pPr defTabSz="1018809"/>
            <a:r>
              <a:rPr lang="es-419" sz="1050" b="1" dirty="0">
                <a:solidFill>
                  <a:prstClr val="black"/>
                </a:solidFill>
              </a:rPr>
              <a:t>Pida a los estudiantes que relean el párrafo o </a:t>
            </a:r>
            <a:r>
              <a:rPr lang="es-419" sz="1050" b="1" dirty="0" smtClean="0">
                <a:solidFill>
                  <a:prstClr val="black"/>
                </a:solidFill>
              </a:rPr>
              <a:t>sección </a:t>
            </a:r>
            <a:r>
              <a:rPr lang="es-419" sz="1050" b="1" dirty="0">
                <a:solidFill>
                  <a:prstClr val="black"/>
                </a:solidFill>
              </a:rPr>
              <a:t>que escribieron, y que escriban en el recuadro las palabras e ideas que ellos ven </a:t>
            </a:r>
            <a:r>
              <a:rPr lang="es-419" sz="1050" b="1" u="sng" dirty="0">
                <a:solidFill>
                  <a:srgbClr val="C00000"/>
                </a:solidFill>
                <a:effectLst>
                  <a:outerShdw blurRad="38100" dist="38100" dir="2700000" algn="tl">
                    <a:srgbClr val="000000">
                      <a:alpha val="43137"/>
                    </a:srgbClr>
                  </a:outerShdw>
                </a:effectLst>
              </a:rPr>
              <a:t>Una y otra vez</a:t>
            </a:r>
            <a:r>
              <a:rPr lang="es-419" sz="1050" b="1" dirty="0">
                <a:solidFill>
                  <a:prstClr val="black"/>
                </a:solidFill>
              </a:rPr>
              <a:t>.</a:t>
            </a:r>
          </a:p>
          <a:p>
            <a:pPr defTabSz="1018809"/>
            <a:r>
              <a:rPr lang="es-419" sz="1050" b="1" dirty="0">
                <a:solidFill>
                  <a:prstClr val="black"/>
                </a:solidFill>
              </a:rPr>
              <a:t> </a:t>
            </a:r>
          </a:p>
          <a:p>
            <a:pPr defTabSz="1018809"/>
            <a:r>
              <a:rPr lang="es-419" sz="1050" b="1" dirty="0">
                <a:solidFill>
                  <a:prstClr val="black"/>
                </a:solidFill>
              </a:rPr>
              <a:t>Explique:  − </a:t>
            </a:r>
            <a:r>
              <a:rPr lang="es-419" sz="1050" b="1" i="1" dirty="0">
                <a:solidFill>
                  <a:prstClr val="black"/>
                </a:solidFill>
              </a:rPr>
              <a:t>Cuando los autores utilizan las mismas palabras, </a:t>
            </a:r>
            <a:r>
              <a:rPr lang="es-419" sz="1050" b="1" i="1" dirty="0" smtClean="0">
                <a:solidFill>
                  <a:prstClr val="black"/>
                </a:solidFill>
              </a:rPr>
              <a:t>frases </a:t>
            </a:r>
            <a:r>
              <a:rPr lang="es-419" sz="1050" b="1" i="1" dirty="0">
                <a:solidFill>
                  <a:prstClr val="black"/>
                </a:solidFill>
              </a:rPr>
              <a:t>o ideas </a:t>
            </a:r>
            <a:r>
              <a:rPr lang="es-419" sz="1050" b="1" i="1" u="sng" dirty="0">
                <a:solidFill>
                  <a:srgbClr val="C00000"/>
                </a:solidFill>
                <a:effectLst>
                  <a:outerShdw blurRad="38100" dist="38100" dir="2700000" algn="tl">
                    <a:srgbClr val="000000">
                      <a:alpha val="43137"/>
                    </a:srgbClr>
                  </a:outerShdw>
                </a:effectLst>
              </a:rPr>
              <a:t>Una y otra vez</a:t>
            </a:r>
            <a:r>
              <a:rPr lang="es-419" sz="1050" b="1" i="1" dirty="0">
                <a:solidFill>
                  <a:prstClr val="black"/>
                </a:solidFill>
                <a:effectLst>
                  <a:outerShdw blurRad="38100" dist="38100" dir="2700000" algn="tl">
                    <a:srgbClr val="000000">
                      <a:alpha val="43137"/>
                    </a:srgbClr>
                  </a:outerShdw>
                </a:effectLst>
              </a:rPr>
              <a:t>,</a:t>
            </a:r>
            <a:r>
              <a:rPr lang="es-419" sz="1050" b="1" i="1" u="sng" dirty="0">
                <a:solidFill>
                  <a:prstClr val="black"/>
                </a:solidFill>
                <a:effectLst>
                  <a:outerShdw blurRad="38100" dist="38100" dir="2700000" algn="tl">
                    <a:srgbClr val="000000">
                      <a:alpha val="43137"/>
                    </a:srgbClr>
                  </a:outerShdw>
                </a:effectLst>
              </a:rPr>
              <a:t> </a:t>
            </a:r>
            <a:r>
              <a:rPr lang="es-419" sz="1050" b="1" i="1" dirty="0" smtClean="0">
                <a:solidFill>
                  <a:prstClr val="black"/>
                </a:solidFill>
              </a:rPr>
              <a:t>pregúntense </a:t>
            </a:r>
            <a:r>
              <a:rPr lang="es-419" sz="1050" b="1" i="1" dirty="0">
                <a:solidFill>
                  <a:prstClr val="black"/>
                </a:solidFill>
              </a:rPr>
              <a:t>a ustedes mismos “</a:t>
            </a:r>
            <a:r>
              <a:rPr lang="es-419" sz="1050" b="1" i="1" u="sng" dirty="0">
                <a:solidFill>
                  <a:prstClr val="black"/>
                </a:solidFill>
              </a:rPr>
              <a:t>¿por qué?”</a:t>
            </a:r>
            <a:r>
              <a:rPr lang="es-419" sz="1050" b="1" i="1" dirty="0">
                <a:solidFill>
                  <a:prstClr val="black"/>
                </a:solidFill>
              </a:rPr>
              <a:t>.  Esto significa </a:t>
            </a:r>
            <a:r>
              <a:rPr lang="es-419" sz="1050" b="1" i="1" dirty="0" smtClean="0">
                <a:solidFill>
                  <a:prstClr val="black"/>
                </a:solidFill>
              </a:rPr>
              <a:t>que algo es importante</a:t>
            </a:r>
            <a:r>
              <a:rPr lang="es-419" sz="1100" b="1" i="1" dirty="0" smtClean="0">
                <a:solidFill>
                  <a:prstClr val="black"/>
                </a:solidFill>
              </a:rPr>
              <a:t>.</a:t>
            </a:r>
            <a:endParaRPr lang="en-US" sz="1400" b="1" dirty="0">
              <a:solidFill>
                <a:prstClr val="black"/>
              </a:solidFill>
            </a:endParaRPr>
          </a:p>
        </p:txBody>
      </p:sp>
      <p:sp>
        <p:nvSpPr>
          <p:cNvPr id="16" name="Rectangle 15"/>
          <p:cNvSpPr/>
          <p:nvPr/>
        </p:nvSpPr>
        <p:spPr>
          <a:xfrm>
            <a:off x="2797831" y="6165242"/>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21" tIns="46910" rIns="93821" bIns="46910" rtlCol="0" anchor="ctr"/>
          <a:lstStyle/>
          <a:p>
            <a:pPr algn="ctr"/>
            <a:r>
              <a:rPr lang="en-US" b="1" dirty="0" smtClean="0">
                <a:solidFill>
                  <a:prstClr val="white"/>
                </a:solidFill>
                <a:effectLst>
                  <a:outerShdw blurRad="38100" dist="38100" dir="2700000" algn="tl">
                    <a:srgbClr val="000000">
                      <a:alpha val="43137"/>
                    </a:srgbClr>
                  </a:outerShdw>
                </a:effectLst>
              </a:rPr>
              <a:t>3</a:t>
            </a:r>
            <a:endParaRPr lang="en-US" b="1" dirty="0">
              <a:solidFill>
                <a:prstClr val="white"/>
              </a:solidFill>
              <a:effectLst>
                <a:outerShdw blurRad="38100" dist="38100" dir="2700000" algn="tl">
                  <a:srgbClr val="000000">
                    <a:alpha val="43137"/>
                  </a:srgbClr>
                </a:outerShdw>
              </a:effectLst>
            </a:endParaRPr>
          </a:p>
        </p:txBody>
      </p:sp>
      <p:sp>
        <p:nvSpPr>
          <p:cNvPr id="19" name="Rectangle 18"/>
          <p:cNvSpPr/>
          <p:nvPr/>
        </p:nvSpPr>
        <p:spPr>
          <a:xfrm>
            <a:off x="3664647" y="6175404"/>
            <a:ext cx="3799840" cy="1787507"/>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21" tIns="46910" rIns="93821" bIns="46910">
            <a:spAutoFit/>
          </a:bodyPr>
          <a:lstStyle/>
          <a:p>
            <a:r>
              <a:rPr lang="es-419" sz="1000" b="1" dirty="0">
                <a:solidFill>
                  <a:prstClr val="black"/>
                </a:solidFill>
              </a:rPr>
              <a:t>Instruya a los estudiantes  a que </a:t>
            </a:r>
            <a:r>
              <a:rPr lang="es-419" sz="1000" b="1" dirty="0" smtClean="0">
                <a:solidFill>
                  <a:prstClr val="black"/>
                </a:solidFill>
              </a:rPr>
              <a:t>observen </a:t>
            </a:r>
            <a:r>
              <a:rPr lang="es-419" sz="1000" b="1" dirty="0">
                <a:solidFill>
                  <a:prstClr val="black"/>
                </a:solidFill>
              </a:rPr>
              <a:t>las palabras o ideas </a:t>
            </a:r>
            <a:r>
              <a:rPr lang="es-419" sz="1000" b="1" i="1" dirty="0">
                <a:solidFill>
                  <a:prstClr val="black"/>
                </a:solidFill>
              </a:rPr>
              <a:t>‘una y otra vez</a:t>
            </a:r>
            <a:r>
              <a:rPr lang="es-419" sz="1000" b="1" dirty="0">
                <a:solidFill>
                  <a:prstClr val="black"/>
                </a:solidFill>
              </a:rPr>
              <a:t>’, y pregunte: −¿Ven ustedes algunas palabras o ideas ‘una y otra vez’ en las oraciones de ideas clave o detalles clave que escribieron?  ¿Pueden estas palabras ayudarles a escribir </a:t>
            </a:r>
            <a:r>
              <a:rPr lang="es-419" sz="1000" b="1" u="sng" dirty="0">
                <a:solidFill>
                  <a:srgbClr val="C00000"/>
                </a:solidFill>
                <a:effectLst>
                  <a:outerShdw blurRad="38100" dist="38100" dir="2700000" algn="tl">
                    <a:srgbClr val="000000">
                      <a:alpha val="43137"/>
                    </a:srgbClr>
                  </a:outerShdw>
                </a:effectLst>
              </a:rPr>
              <a:t>una oración de conclusión</a:t>
            </a:r>
            <a:r>
              <a:rPr lang="es-419" sz="1000" b="1" dirty="0">
                <a:solidFill>
                  <a:prstClr val="black"/>
                </a:solidFill>
              </a:rPr>
              <a:t> que </a:t>
            </a:r>
            <a:r>
              <a:rPr lang="es-419" sz="1000" b="1" dirty="0" smtClean="0">
                <a:solidFill>
                  <a:prstClr val="black"/>
                </a:solidFill>
              </a:rPr>
              <a:t>resuma la contribución (idea clave) y los detalles clave?  </a:t>
            </a:r>
            <a:endParaRPr lang="es-419" sz="1000" b="1" dirty="0">
              <a:solidFill>
                <a:prstClr val="black"/>
              </a:solidFill>
            </a:endParaRPr>
          </a:p>
          <a:p>
            <a:endParaRPr lang="es-419" sz="1000" b="1" dirty="0">
              <a:solidFill>
                <a:prstClr val="black"/>
              </a:solidFill>
            </a:endParaRPr>
          </a:p>
          <a:p>
            <a:r>
              <a:rPr lang="es-419" sz="1000" b="1" dirty="0">
                <a:solidFill>
                  <a:prstClr val="black"/>
                </a:solidFill>
              </a:rPr>
              <a:t>Resumir es una parte importante de escribir conclusiones.  Es una estrategia </a:t>
            </a:r>
            <a:r>
              <a:rPr lang="es-419" sz="1000" b="1" u="sng" dirty="0">
                <a:solidFill>
                  <a:prstClr val="black"/>
                </a:solidFill>
              </a:rPr>
              <a:t>sumamente importante</a:t>
            </a:r>
            <a:r>
              <a:rPr lang="es-419" sz="1000" b="1" dirty="0">
                <a:solidFill>
                  <a:prstClr val="black"/>
                </a:solidFill>
              </a:rPr>
              <a:t> que los estudiantes deben aprender para poder utilizar las destrezas de investigación de manera efectiva. </a:t>
            </a:r>
          </a:p>
        </p:txBody>
      </p:sp>
      <p:sp>
        <p:nvSpPr>
          <p:cNvPr id="18" name="Rectangle 17"/>
          <p:cNvSpPr/>
          <p:nvPr/>
        </p:nvSpPr>
        <p:spPr>
          <a:xfrm>
            <a:off x="7059621" y="7574406"/>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21" tIns="46910" rIns="93821" bIns="46910" rtlCol="0" anchor="ctr"/>
          <a:lstStyle/>
          <a:p>
            <a:pPr algn="ctr"/>
            <a:r>
              <a:rPr lang="en-US" b="1" dirty="0" smtClean="0">
                <a:solidFill>
                  <a:prstClr val="white"/>
                </a:solidFill>
                <a:effectLst>
                  <a:outerShdw blurRad="38100" dist="38100" dir="2700000" algn="tl">
                    <a:srgbClr val="000000">
                      <a:alpha val="43137"/>
                    </a:srgbClr>
                  </a:outerShdw>
                </a:effectLst>
              </a:rPr>
              <a:t>4</a:t>
            </a:r>
            <a:endParaRPr lang="en-US" b="1" dirty="0">
              <a:solidFill>
                <a:prstClr val="white"/>
              </a:solidFill>
              <a:effectLst>
                <a:outerShdw blurRad="38100" dist="38100" dir="2700000" algn="tl">
                  <a:srgbClr val="000000">
                    <a:alpha val="43137"/>
                  </a:srgbClr>
                </a:outerShdw>
              </a:effectLst>
            </a:endParaRPr>
          </a:p>
        </p:txBody>
      </p:sp>
      <p:sp>
        <p:nvSpPr>
          <p:cNvPr id="21" name="Rectangle 20"/>
          <p:cNvSpPr/>
          <p:nvPr/>
        </p:nvSpPr>
        <p:spPr>
          <a:xfrm>
            <a:off x="2002214" y="8113000"/>
            <a:ext cx="5354320" cy="1364315"/>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21" tIns="46910" rIns="93821" bIns="46910">
            <a:spAutoFit/>
          </a:bodyPr>
          <a:lstStyle/>
          <a:p>
            <a:pPr defTabSz="1018809"/>
            <a:r>
              <a:rPr lang="es-419" sz="750" b="1" u="sng" dirty="0">
                <a:solidFill>
                  <a:srgbClr val="002060"/>
                </a:solidFill>
              </a:rPr>
              <a:t>Diferenciación</a:t>
            </a:r>
            <a:r>
              <a:rPr lang="es-419" sz="750" b="1" dirty="0">
                <a:solidFill>
                  <a:srgbClr val="002060"/>
                </a:solidFill>
              </a:rPr>
              <a:t>:</a:t>
            </a:r>
          </a:p>
          <a:p>
            <a:pPr defTabSz="1018809"/>
            <a:r>
              <a:rPr lang="es-419" sz="750" b="1" dirty="0">
                <a:solidFill>
                  <a:srgbClr val="002060"/>
                </a:solidFill>
              </a:rPr>
              <a:t>Estudiantes que necesiten más páginas – imprima cuántas </a:t>
            </a:r>
            <a:r>
              <a:rPr lang="es-419" sz="750" b="1" dirty="0" smtClean="0">
                <a:solidFill>
                  <a:srgbClr val="002060"/>
                </a:solidFill>
              </a:rPr>
              <a:t>sean </a:t>
            </a:r>
            <a:r>
              <a:rPr lang="es-419" sz="750" b="1" dirty="0">
                <a:solidFill>
                  <a:srgbClr val="002060"/>
                </a:solidFill>
              </a:rPr>
              <a:t>necesarias. Estudiantes que </a:t>
            </a:r>
            <a:r>
              <a:rPr lang="es-419" sz="750" b="1" dirty="0" smtClean="0">
                <a:solidFill>
                  <a:srgbClr val="002060"/>
                </a:solidFill>
              </a:rPr>
              <a:t>se </a:t>
            </a:r>
            <a:r>
              <a:rPr lang="es-419" sz="750" b="1" dirty="0">
                <a:solidFill>
                  <a:srgbClr val="002060"/>
                </a:solidFill>
              </a:rPr>
              <a:t>beneficiarían del enriquecimiento  –  pueden </a:t>
            </a:r>
            <a:r>
              <a:rPr lang="es-419" sz="750" b="1" dirty="0" smtClean="0">
                <a:solidFill>
                  <a:srgbClr val="002060"/>
                </a:solidFill>
              </a:rPr>
              <a:t>seguir </a:t>
            </a:r>
            <a:r>
              <a:rPr lang="es-419" sz="750" b="1" dirty="0">
                <a:solidFill>
                  <a:srgbClr val="002060"/>
                </a:solidFill>
              </a:rPr>
              <a:t>adelante con más </a:t>
            </a:r>
            <a:r>
              <a:rPr lang="es-419" sz="750" b="1" dirty="0" smtClean="0">
                <a:solidFill>
                  <a:srgbClr val="002060"/>
                </a:solidFill>
              </a:rPr>
              <a:t>secciones </a:t>
            </a:r>
            <a:r>
              <a:rPr lang="es-419" sz="750" b="1" dirty="0">
                <a:solidFill>
                  <a:srgbClr val="002060"/>
                </a:solidFill>
              </a:rPr>
              <a:t>o párrafos.  Estudiantes que necesitan instrucción más directa  – </a:t>
            </a:r>
            <a:r>
              <a:rPr lang="es-419" sz="750" b="1" dirty="0" smtClean="0">
                <a:solidFill>
                  <a:srgbClr val="002060"/>
                </a:solidFill>
              </a:rPr>
              <a:t>enseñe </a:t>
            </a:r>
            <a:r>
              <a:rPr lang="es-419" sz="750" b="1" dirty="0">
                <a:solidFill>
                  <a:srgbClr val="002060"/>
                </a:solidFill>
              </a:rPr>
              <a:t>cada parte en mini lecciones. Estos conceptos pueden </a:t>
            </a:r>
            <a:r>
              <a:rPr lang="es-419" sz="750" b="1" dirty="0" smtClean="0">
                <a:solidFill>
                  <a:srgbClr val="002060"/>
                </a:solidFill>
              </a:rPr>
              <a:t>enseñarse </a:t>
            </a:r>
            <a:r>
              <a:rPr lang="es-419" sz="750" b="1" dirty="0">
                <a:solidFill>
                  <a:srgbClr val="002060"/>
                </a:solidFill>
              </a:rPr>
              <a:t>por </a:t>
            </a:r>
            <a:r>
              <a:rPr lang="es-419" sz="750" b="1" dirty="0" smtClean="0">
                <a:solidFill>
                  <a:srgbClr val="002060"/>
                </a:solidFill>
              </a:rPr>
              <a:t>separado</a:t>
            </a:r>
            <a:r>
              <a:rPr lang="es-419" sz="750" b="1" dirty="0">
                <a:solidFill>
                  <a:srgbClr val="002060"/>
                </a:solidFill>
              </a:rPr>
              <a:t>: </a:t>
            </a:r>
          </a:p>
          <a:p>
            <a:pPr marL="171450" indent="-171450" defTabSz="1018809">
              <a:buFont typeface="Arial" panose="020B0604020202020204" pitchFamily="34" charset="0"/>
              <a:buChar char="•"/>
            </a:pPr>
            <a:r>
              <a:rPr lang="es-419" sz="750" b="1" dirty="0">
                <a:solidFill>
                  <a:srgbClr val="002060"/>
                </a:solidFill>
              </a:rPr>
              <a:t>Idea principal </a:t>
            </a:r>
          </a:p>
          <a:p>
            <a:pPr marL="171450" indent="-171450" defTabSz="1018809">
              <a:buFont typeface="Arial" panose="020B0604020202020204" pitchFamily="34" charset="0"/>
              <a:buChar char="•"/>
            </a:pPr>
            <a:r>
              <a:rPr lang="es-419" sz="750" b="1" dirty="0" smtClean="0">
                <a:solidFill>
                  <a:srgbClr val="002060"/>
                </a:solidFill>
              </a:rPr>
              <a:t>Contribución (Idea clave)</a:t>
            </a:r>
            <a:endParaRPr lang="es-419" sz="750" b="1" dirty="0">
              <a:solidFill>
                <a:srgbClr val="002060"/>
              </a:solidFill>
            </a:endParaRPr>
          </a:p>
          <a:p>
            <a:pPr marL="171450" indent="-171450" defTabSz="1018809">
              <a:buFont typeface="Arial" panose="020B0604020202020204" pitchFamily="34" charset="0"/>
              <a:buChar char="•"/>
            </a:pPr>
            <a:r>
              <a:rPr lang="es-419" sz="750" b="1" dirty="0">
                <a:solidFill>
                  <a:srgbClr val="002060"/>
                </a:solidFill>
              </a:rPr>
              <a:t>Detalles </a:t>
            </a:r>
            <a:r>
              <a:rPr lang="es-419" sz="750" b="1" dirty="0" smtClean="0">
                <a:solidFill>
                  <a:srgbClr val="002060"/>
                </a:solidFill>
              </a:rPr>
              <a:t>clave (Ejemplo)</a:t>
            </a:r>
            <a:endParaRPr lang="es-419" sz="750" b="1" dirty="0">
              <a:solidFill>
                <a:srgbClr val="002060"/>
              </a:solidFill>
            </a:endParaRPr>
          </a:p>
          <a:p>
            <a:pPr marL="171450" indent="-171450" defTabSz="1018809">
              <a:buFont typeface="Arial" panose="020B0604020202020204" pitchFamily="34" charset="0"/>
              <a:buChar char="•"/>
            </a:pPr>
            <a:r>
              <a:rPr lang="es-419" sz="750" b="1" dirty="0">
                <a:solidFill>
                  <a:srgbClr val="002060"/>
                </a:solidFill>
              </a:rPr>
              <a:t>Una y otra vez</a:t>
            </a:r>
          </a:p>
          <a:p>
            <a:pPr marL="171450" indent="-171450" defTabSz="1018809">
              <a:buFont typeface="Arial" panose="020B0604020202020204" pitchFamily="34" charset="0"/>
              <a:buChar char="•"/>
            </a:pPr>
            <a:r>
              <a:rPr lang="es-419" sz="750" b="1" dirty="0">
                <a:solidFill>
                  <a:srgbClr val="002060"/>
                </a:solidFill>
              </a:rPr>
              <a:t>Conclusiones - </a:t>
            </a:r>
            <a:r>
              <a:rPr lang="es-419" sz="750" b="1" dirty="0" smtClean="0">
                <a:solidFill>
                  <a:srgbClr val="002060"/>
                </a:solidFill>
              </a:rPr>
              <a:t>Resumir</a:t>
            </a:r>
            <a:endParaRPr lang="es-419" sz="750" b="1" dirty="0">
              <a:solidFill>
                <a:srgbClr val="002060"/>
              </a:solidFill>
            </a:endParaRPr>
          </a:p>
          <a:p>
            <a:pPr defTabSz="1018809"/>
            <a:r>
              <a:rPr lang="es-419" sz="750" b="1" dirty="0">
                <a:solidFill>
                  <a:srgbClr val="002060"/>
                </a:solidFill>
              </a:rPr>
              <a:t>Los estudiantes ELL pueden necesitar que cada parte </a:t>
            </a:r>
            <a:r>
              <a:rPr lang="es-419" sz="750" b="1" dirty="0" smtClean="0">
                <a:solidFill>
                  <a:srgbClr val="002060"/>
                </a:solidFill>
              </a:rPr>
              <a:t>sea enseñada </a:t>
            </a:r>
            <a:r>
              <a:rPr lang="es-419" sz="750" b="1" dirty="0">
                <a:solidFill>
                  <a:srgbClr val="002060"/>
                </a:solidFill>
              </a:rPr>
              <a:t>usando una estructura del lenguaje (oración) que enfatice palabras de transición. </a:t>
            </a:r>
          </a:p>
        </p:txBody>
      </p:sp>
      <p:sp>
        <p:nvSpPr>
          <p:cNvPr id="22" name="TextBox 21"/>
          <p:cNvSpPr txBox="1"/>
          <p:nvPr/>
        </p:nvSpPr>
        <p:spPr>
          <a:xfrm>
            <a:off x="596310" y="4335246"/>
            <a:ext cx="2418080" cy="1087750"/>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69" tIns="50935" rIns="101869" bIns="50935" rtlCol="0">
            <a:spAutoFit/>
          </a:bodyPr>
          <a:lstStyle/>
          <a:p>
            <a:r>
              <a:rPr lang="es-419" sz="1600" dirty="0">
                <a:solidFill>
                  <a:prstClr val="black"/>
                </a:solidFill>
              </a:rPr>
              <a:t>Recuerde que los estudiantes necesitarán tener una hoja para tomar notas por cada pasaje.</a:t>
            </a:r>
          </a:p>
        </p:txBody>
      </p:sp>
      <p:sp>
        <p:nvSpPr>
          <p:cNvPr id="2" name="Slide Number Placeholder 1"/>
          <p:cNvSpPr>
            <a:spLocks noGrp="1"/>
          </p:cNvSpPr>
          <p:nvPr>
            <p:ph type="sldNum" sz="quarter" idx="12"/>
          </p:nvPr>
        </p:nvSpPr>
        <p:spPr>
          <a:xfrm>
            <a:off x="5791518" y="9390362"/>
            <a:ext cx="1813560" cy="535516"/>
          </a:xfrm>
        </p:spPr>
        <p:txBody>
          <a:bodyPr/>
          <a:lstStyle/>
          <a:p>
            <a:fld id="{F177B04D-AEB5-43ED-B9BA-B3D1EC9C9067}" type="slidenum">
              <a:rPr lang="en-US" smtClean="0">
                <a:solidFill>
                  <a:prstClr val="black">
                    <a:tint val="75000"/>
                  </a:prstClr>
                </a:solidFill>
              </a:rPr>
              <a:pPr/>
              <a:t>9</a:t>
            </a:fld>
            <a:endParaRPr lang="en-US" dirty="0">
              <a:solidFill>
                <a:prstClr val="black">
                  <a:tint val="75000"/>
                </a:prstClr>
              </a:solidFill>
            </a:endParaRPr>
          </a:p>
        </p:txBody>
      </p:sp>
      <p:sp>
        <p:nvSpPr>
          <p:cNvPr id="24" name="TextBox 23"/>
          <p:cNvSpPr txBox="1"/>
          <p:nvPr/>
        </p:nvSpPr>
        <p:spPr>
          <a:xfrm>
            <a:off x="297682" y="762903"/>
            <a:ext cx="7340600" cy="349098"/>
          </a:xfrm>
          <a:prstGeom prst="rect">
            <a:avLst/>
          </a:prstGeom>
          <a:noFill/>
        </p:spPr>
        <p:txBody>
          <a:bodyPr wrap="square" lIns="101869" tIns="50935" rIns="101869" bIns="50935" rtlCol="0">
            <a:spAutoFit/>
          </a:bodyPr>
          <a:lstStyle/>
          <a:p>
            <a:r>
              <a:rPr lang="es-419" sz="1600" dirty="0" smtClean="0">
                <a:solidFill>
                  <a:prstClr val="black"/>
                </a:solidFill>
              </a:rPr>
              <a:t>Nombre_________________     Pasaje____________   Idea principal ______________</a:t>
            </a:r>
            <a:endParaRPr lang="es-419" sz="1600" dirty="0">
              <a:solidFill>
                <a:prstClr val="black"/>
              </a:solidFill>
            </a:endParaRPr>
          </a:p>
        </p:txBody>
      </p:sp>
      <p:sp>
        <p:nvSpPr>
          <p:cNvPr id="25" name="TextBox 24"/>
          <p:cNvSpPr txBox="1"/>
          <p:nvPr/>
        </p:nvSpPr>
        <p:spPr>
          <a:xfrm>
            <a:off x="260465" y="327596"/>
            <a:ext cx="878522" cy="349086"/>
          </a:xfrm>
          <a:prstGeom prst="rect">
            <a:avLst/>
          </a:prstGeom>
          <a:solidFill>
            <a:schemeClr val="bg2">
              <a:lumMod val="90000"/>
            </a:schemeClr>
          </a:solidFill>
        </p:spPr>
        <p:txBody>
          <a:bodyPr wrap="square" lIns="101869" tIns="50935" rIns="101869" bIns="50935" rtlCol="0">
            <a:spAutoFit/>
          </a:bodyPr>
          <a:lstStyle/>
          <a:p>
            <a:r>
              <a:rPr lang="es-419" sz="1600" b="1" dirty="0" smtClean="0">
                <a:solidFill>
                  <a:prstClr val="black"/>
                </a:solidFill>
              </a:rPr>
              <a:t>Grado 4</a:t>
            </a:r>
            <a:endParaRPr lang="es-419" sz="1600" b="1" dirty="0">
              <a:solidFill>
                <a:prstClr val="black"/>
              </a:solidFill>
            </a:endParaRPr>
          </a:p>
        </p:txBody>
      </p:sp>
      <p:graphicFrame>
        <p:nvGraphicFramePr>
          <p:cNvPr id="26" name="Table 25"/>
          <p:cNvGraphicFramePr>
            <a:graphicFrameLocks noGrp="1"/>
          </p:cNvGraphicFramePr>
          <p:nvPr>
            <p:extLst/>
          </p:nvPr>
        </p:nvGraphicFramePr>
        <p:xfrm>
          <a:off x="1894262" y="218381"/>
          <a:ext cx="5570225" cy="555594"/>
        </p:xfrm>
        <a:graphic>
          <a:graphicData uri="http://schemas.openxmlformats.org/drawingml/2006/table">
            <a:tbl>
              <a:tblPr firstRow="1" bandRow="1">
                <a:tableStyleId>{5940675A-B579-460E-94D1-54222C63F5DA}</a:tableStyleId>
              </a:tblPr>
              <a:tblGrid>
                <a:gridCol w="566739"/>
                <a:gridCol w="971550"/>
                <a:gridCol w="870347"/>
                <a:gridCol w="728664"/>
                <a:gridCol w="829866"/>
                <a:gridCol w="809625"/>
                <a:gridCol w="793434"/>
              </a:tblGrid>
              <a:tr h="216064">
                <a:tc rowSpan="2">
                  <a:txBody>
                    <a:bodyPr/>
                    <a:lstStyle/>
                    <a:p>
                      <a:pPr algn="ctr"/>
                      <a:r>
                        <a:rPr lang="en-US" sz="800" b="1" dirty="0" smtClean="0"/>
                        <a:t>R</a:t>
                      </a:r>
                      <a:r>
                        <a:rPr lang="en-US" sz="800" b="1" baseline="0" dirty="0" smtClean="0"/>
                        <a:t> </a:t>
                      </a:r>
                      <a:r>
                        <a:rPr lang="en-US" sz="800" b="1" dirty="0" smtClean="0"/>
                        <a:t>E-</a:t>
                      </a:r>
                    </a:p>
                    <a:p>
                      <a:pPr algn="ctr"/>
                      <a:r>
                        <a:rPr lang="en-US" sz="800" b="1" i="1" dirty="0" smtClean="0">
                          <a:solidFill>
                            <a:srgbClr val="FF0000"/>
                          </a:solidFill>
                        </a:rPr>
                        <a:t>leer</a:t>
                      </a:r>
                      <a:endParaRPr lang="en-US" sz="800" b="1" i="1" dirty="0">
                        <a:solidFill>
                          <a:srgbClr val="FF0000"/>
                        </a:solidFill>
                      </a:endParaRPr>
                    </a:p>
                  </a:txBody>
                  <a:tcPr marL="97155" marR="97155">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800" b="1" dirty="0" smtClean="0"/>
                        <a:t>S</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E</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A</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R</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C</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H</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339530">
                <a:tc vMerge="1">
                  <a:txBody>
                    <a:bodyPr/>
                    <a:lstStyle/>
                    <a:p>
                      <a:endParaRPr lang="en-US" sz="1200" b="1"/>
                    </a:p>
                  </a:txBody>
                  <a:tcPr anchor="ctr">
                    <a:solidFill>
                      <a:schemeClr val="bg1"/>
                    </a:solidFill>
                  </a:tcPr>
                </a:tc>
                <a:tc>
                  <a:txBody>
                    <a:bodyPr/>
                    <a:lstStyle/>
                    <a:p>
                      <a:pPr algn="ctr"/>
                      <a:r>
                        <a:rPr lang="en-US" sz="800" b="1" dirty="0" smtClean="0"/>
                        <a:t>ALGO NUEVO</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algn="ctr"/>
                      <a:r>
                        <a:rPr lang="en-US" sz="800" b="1" dirty="0" smtClean="0"/>
                        <a:t>EXPLICA MÁS</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6">
                        <a:lumMod val="40000"/>
                        <a:lumOff val="60000"/>
                      </a:schemeClr>
                    </a:solidFill>
                  </a:tcPr>
                </a:tc>
                <a:tc>
                  <a:txBody>
                    <a:bodyPr/>
                    <a:lstStyle/>
                    <a:p>
                      <a:pPr algn="ctr"/>
                      <a:r>
                        <a:rPr lang="en-US" sz="800" b="1" baseline="0" dirty="0" smtClean="0"/>
                        <a:t>UNA Y OTRA VEZ</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99"/>
                    </a:solidFill>
                  </a:tcPr>
                </a:tc>
                <a:tc>
                  <a:txBody>
                    <a:bodyPr/>
                    <a:lstStyle/>
                    <a:p>
                      <a:pPr algn="ctr"/>
                      <a:r>
                        <a:rPr lang="en-US" sz="800" b="1" dirty="0" smtClean="0"/>
                        <a:t>¿RELEVANT</a:t>
                      </a:r>
                      <a:r>
                        <a:rPr lang="en-US" sz="800" b="1" baseline="0" dirty="0" smtClean="0"/>
                        <a:t>E O NO?</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3">
                        <a:lumMod val="40000"/>
                        <a:lumOff val="60000"/>
                      </a:schemeClr>
                    </a:solidFill>
                  </a:tcPr>
                </a:tc>
                <a:tc>
                  <a:txBody>
                    <a:bodyPr/>
                    <a:lstStyle/>
                    <a:p>
                      <a:pPr algn="ctr"/>
                      <a:r>
                        <a:rPr lang="en-US" sz="800" b="1" dirty="0" smtClean="0"/>
                        <a:t>CONCLUYE</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pPr algn="ctr"/>
                      <a:r>
                        <a:rPr lang="en-US" sz="800" b="1" dirty="0" smtClean="0"/>
                        <a:t>TIENE EVIDENCIA</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r>
            </a:tbl>
          </a:graphicData>
        </a:graphic>
      </p:graphicFrame>
    </p:spTree>
    <p:extLst>
      <p:ext uri="{BB962C8B-B14F-4D97-AF65-F5344CB8AC3E}">
        <p14:creationId xmlns:p14="http://schemas.microsoft.com/office/powerpoint/2010/main" val="2816362303"/>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Pushpin</Template>
  <TotalTime>6089</TotalTime>
  <Words>14438</Words>
  <Application>Microsoft Office PowerPoint</Application>
  <PresentationFormat>Custom</PresentationFormat>
  <Paragraphs>1601</Paragraphs>
  <Slides>43</Slides>
  <Notes>11</Notes>
  <HiddenSlides>0</HiddenSlides>
  <MMClips>0</MMClips>
  <ScaleCrop>false</ScaleCrop>
  <HeadingPairs>
    <vt:vector size="6" baseType="variant">
      <vt:variant>
        <vt:lpstr>Fonts Used</vt:lpstr>
      </vt:variant>
      <vt:variant>
        <vt:i4>13</vt:i4>
      </vt:variant>
      <vt:variant>
        <vt:lpstr>Theme</vt:lpstr>
      </vt:variant>
      <vt:variant>
        <vt:i4>3</vt:i4>
      </vt:variant>
      <vt:variant>
        <vt:lpstr>Slide Titles</vt:lpstr>
      </vt:variant>
      <vt:variant>
        <vt:i4>43</vt:i4>
      </vt:variant>
    </vt:vector>
  </HeadingPairs>
  <TitlesOfParts>
    <vt:vector size="59" baseType="lpstr">
      <vt:lpstr>Arial</vt:lpstr>
      <vt:lpstr>Bookman Old Style</vt:lpstr>
      <vt:lpstr>Cabin</vt:lpstr>
      <vt:lpstr>Calibri</vt:lpstr>
      <vt:lpstr>Comic Sans MS</vt:lpstr>
      <vt:lpstr>Dancing Script</vt:lpstr>
      <vt:lpstr>Gill Sans MT</vt:lpstr>
      <vt:lpstr>GillSansMT</vt:lpstr>
      <vt:lpstr>Helvetica</vt:lpstr>
      <vt:lpstr>Lucida Handwriting</vt:lpstr>
      <vt:lpstr>Times New Roman</vt:lpstr>
      <vt:lpstr>Verdana</vt:lpstr>
      <vt:lpstr>Wingdings 2</vt:lpstr>
      <vt:lpstr>Office Theme</vt:lpstr>
      <vt:lpstr>Solstice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Richmond</dc:creator>
  <cp:lastModifiedBy>Richmond, Susan</cp:lastModifiedBy>
  <cp:revision>662</cp:revision>
  <cp:lastPrinted>2016-06-03T00:23:52Z</cp:lastPrinted>
  <dcterms:created xsi:type="dcterms:W3CDTF">2014-06-19T22:41:39Z</dcterms:created>
  <dcterms:modified xsi:type="dcterms:W3CDTF">2016-06-06T19:28:19Z</dcterms:modified>
</cp:coreProperties>
</file>