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 id="2147483693" r:id="rId2"/>
    <p:sldMasterId id="2147483694" r:id="rId3"/>
    <p:sldMasterId id="2147483695" r:id="rId4"/>
    <p:sldMasterId id="2147483696" r:id="rId5"/>
    <p:sldMasterId id="2147483708" r:id="rId6"/>
    <p:sldMasterId id="2147483720" r:id="rId7"/>
    <p:sldMasterId id="2147483732" r:id="rId8"/>
    <p:sldMasterId id="2147483744" r:id="rId9"/>
    <p:sldMasterId id="2147483756" r:id="rId10"/>
  </p:sldMasterIdLst>
  <p:notesMasterIdLst>
    <p:notesMasterId r:id="rId57"/>
  </p:notesMasterIdLst>
  <p:sldIdLst>
    <p:sldId id="256" r:id="rId11"/>
    <p:sldId id="257" r:id="rId12"/>
    <p:sldId id="258" r:id="rId13"/>
    <p:sldId id="259" r:id="rId14"/>
    <p:sldId id="260" r:id="rId15"/>
    <p:sldId id="261" r:id="rId16"/>
    <p:sldId id="262" r:id="rId17"/>
    <p:sldId id="263" r:id="rId18"/>
    <p:sldId id="264" r:id="rId19"/>
    <p:sldId id="265" r:id="rId20"/>
    <p:sldId id="302" r:id="rId21"/>
    <p:sldId id="303" r:id="rId22"/>
    <p:sldId id="304" r:id="rId23"/>
    <p:sldId id="305" r:id="rId24"/>
    <p:sldId id="306" r:id="rId25"/>
    <p:sldId id="307"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Lst>
  <p:sldSz cx="7772400" cy="10058400"/>
  <p:notesSz cx="7010400" cy="9296400"/>
  <p:embeddedFontLst>
    <p:embeddedFont>
      <p:font typeface="Lucida Handwriting" panose="03010101010101010101" pitchFamily="66" charset="0"/>
      <p:regular r:id="rId58"/>
    </p:embeddedFont>
    <p:embeddedFont>
      <p:font typeface="Calibri" panose="020F0502020204030204" pitchFamily="34" charset="0"/>
      <p:regular r:id="rId59"/>
      <p:bold r:id="rId60"/>
      <p:italic r:id="rId61"/>
      <p:boldItalic r:id="rId62"/>
    </p:embeddedFont>
    <p:embeddedFont>
      <p:font typeface="Dancing Script" panose="020B0604020202020204" charset="0"/>
      <p:regular r:id="rId63"/>
      <p:bold r:id="rId64"/>
    </p:embeddedFont>
    <p:embeddedFont>
      <p:font typeface="Helvetica Neue" panose="020B0604020202020204" charset="0"/>
      <p:regular r:id="rId65"/>
      <p:bold r:id="rId66"/>
      <p:italic r:id="rId67"/>
      <p:boldItalic r:id="rId68"/>
    </p:embeddedFont>
    <p:embeddedFont>
      <p:font typeface="Gill Sans MT" panose="020B0502020104020203" pitchFamily="34" charset="0"/>
      <p:regular r:id="rId69"/>
      <p:bold r:id="rId70"/>
      <p:italic r:id="rId71"/>
      <p:boldItalic r:id="rId72"/>
    </p:embeddedFont>
    <p:embeddedFont>
      <p:font typeface="Verdana" panose="020B0604030504040204" pitchFamily="34" charset="0"/>
      <p:regular r:id="rId73"/>
      <p:bold r:id="rId74"/>
      <p:italic r:id="rId75"/>
      <p:boldItalic r:id="rId76"/>
    </p:embeddedFont>
    <p:embeddedFont>
      <p:font typeface="Domine" panose="020B0604020202020204" charset="0"/>
      <p:regular r:id="rId77"/>
      <p:bold r:id="rId78"/>
    </p:embeddedFont>
    <p:embeddedFont>
      <p:font typeface="Cabin" panose="020B060402020202020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0D0B-5ACD-4B12-8A84-92A61156AA3E}">
  <a:tblStyle styleId="{94240D0B-5ACD-4B12-8A84-92A61156AA3E}" styleName="Table_0">
    <a:wholeTbl>
      <a:tcTxStyle b="off" i="off">
        <a:font>
          <a:latin typeface="Gill Sans MT"/>
          <a:ea typeface="Gill Sans MT"/>
          <a:cs typeface="Gill Sans MT"/>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3A870A2F-A94F-4C39-8158-8340404FCA5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135E9D86-FBE3-4917-835E-6AACE4E3F487}" styleName="Table_2"/>
  <a:tblStyle styleId="{0D966C73-F18D-41B7-AA95-0B86C88FAF3B}"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8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Master" Target="slideMasters/slideMaster5.xml"/><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159000" y="696912"/>
            <a:ext cx="26923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509405" marR="0" lvl="1" indent="-1405" algn="l" rtl="0">
              <a:spcBef>
                <a:spcPts val="0"/>
              </a:spcBef>
              <a:buNone/>
              <a:defRPr sz="14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14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14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14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14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14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14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02515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8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07" name="Shape 40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41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11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solidFill>
                <a:latin typeface="Calibri"/>
              </a:rPr>
              <a:t>Rev. Control:  07/06/2015 HSD – OSP and Susan Richmond</a:t>
            </a:r>
            <a:endParaRPr lang="en-US" dirty="0">
              <a:solidFill>
                <a:prstClr val="black"/>
              </a:solidFill>
              <a:latin typeface="Calibri"/>
            </a:endParaRPr>
          </a:p>
        </p:txBody>
      </p:sp>
    </p:spTree>
    <p:extLst>
      <p:ext uri="{BB962C8B-B14F-4D97-AF65-F5344CB8AC3E}">
        <p14:creationId xmlns:p14="http://schemas.microsoft.com/office/powerpoint/2010/main" val="389449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12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solidFill>
                <a:latin typeface="Calibri"/>
              </a:rPr>
              <a:t>Rev. Control:  07/06/2015 HSD – OSP and Susan Richmond</a:t>
            </a:r>
            <a:endParaRPr lang="en-US" dirty="0">
              <a:solidFill>
                <a:prstClr val="black"/>
              </a:solidFill>
              <a:latin typeface="Calibri"/>
            </a:endParaRPr>
          </a:p>
        </p:txBody>
      </p:sp>
    </p:spTree>
    <p:extLst>
      <p:ext uri="{BB962C8B-B14F-4D97-AF65-F5344CB8AC3E}">
        <p14:creationId xmlns:p14="http://schemas.microsoft.com/office/powerpoint/2010/main" val="187799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13</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solidFill>
                <a:latin typeface="Calibri"/>
              </a:rPr>
              <a:t>Rev. Control:  07/06/2015 HSD – OSP and Susan Richmond</a:t>
            </a:r>
            <a:endParaRPr lang="en-US" dirty="0">
              <a:solidFill>
                <a:prstClr val="black"/>
              </a:solidFill>
              <a:latin typeface="Calibri"/>
            </a:endParaRPr>
          </a:p>
        </p:txBody>
      </p:sp>
    </p:spTree>
    <p:extLst>
      <p:ext uri="{BB962C8B-B14F-4D97-AF65-F5344CB8AC3E}">
        <p14:creationId xmlns:p14="http://schemas.microsoft.com/office/powerpoint/2010/main" val="72685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latin typeface="Calibri"/>
              </a:rPr>
              <a:pPr/>
              <a:t>14</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solidFill>
                <a:latin typeface="Calibri"/>
              </a:rPr>
              <a:t>Rev. Control:  07/06/2015 HSD – OSP and Susan Richmond</a:t>
            </a:r>
            <a:endParaRPr lang="en-US" dirty="0">
              <a:solidFill>
                <a:prstClr val="black"/>
              </a:solidFill>
              <a:latin typeface="Calibri"/>
            </a:endParaRPr>
          </a:p>
        </p:txBody>
      </p:sp>
    </p:spTree>
    <p:extLst>
      <p:ext uri="{BB962C8B-B14F-4D97-AF65-F5344CB8AC3E}">
        <p14:creationId xmlns:p14="http://schemas.microsoft.com/office/powerpoint/2010/main" val="53692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11" name="Shape 51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92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19" name="Shape 51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1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26" name="Shape 526"/>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926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33" name="Shape 53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406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40" name="Shape 54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97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216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682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54" name="Shape 55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708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66" name="Shape 566"/>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4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72" name="Shape 57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697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dirty="0"/>
          </a:p>
        </p:txBody>
      </p:sp>
      <p:sp>
        <p:nvSpPr>
          <p:cNvPr id="593" name="Shape 59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649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00" name="Shape 600"/>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40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07" name="Shape 60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49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24" name="Shape 62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947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43" name="Shape 64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217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62" name="Shape 66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37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326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4" name="Shape 67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400" b="0" i="0" u="none" strike="noStrike" cap="none">
              <a:solidFill>
                <a:schemeClr val="dk1"/>
              </a:solidFill>
              <a:latin typeface="Calibri"/>
              <a:ea typeface="Calibri"/>
              <a:cs typeface="Calibri"/>
              <a:sym typeface="Calibri"/>
            </a:endParaRPr>
          </a:p>
        </p:txBody>
      </p:sp>
      <p:sp>
        <p:nvSpPr>
          <p:cNvPr id="675" name="Shape 67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2716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82" name="Shape 68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95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689" name="Shape 68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426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06" name="Shape 706"/>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007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54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39" name="Shape 73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516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51" name="Shape 75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636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58" name="Shape 75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957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69" name="Shape 76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561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787" name="Shape 78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24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67" name="Shape 36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590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794" name="Shape 79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495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01" name="Shape 80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292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807" name="Shape 80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991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813" name="Shape 81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576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0" name="Shape 82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400" b="0" i="0" u="none" strike="noStrike" cap="none">
              <a:solidFill>
                <a:schemeClr val="dk1"/>
              </a:solidFill>
              <a:latin typeface="Calibri"/>
              <a:ea typeface="Calibri"/>
              <a:cs typeface="Calibri"/>
              <a:sym typeface="Calibri"/>
            </a:endParaRPr>
          </a:p>
        </p:txBody>
      </p:sp>
      <p:sp>
        <p:nvSpPr>
          <p:cNvPr id="821" name="Shape 82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990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84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6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82" name="Shape 38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911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91" name="Shape 39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82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98" name="Shape 39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01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1217675" y="527850"/>
            <a:ext cx="6295643" cy="2159202"/>
          </a:xfrm>
          <a:prstGeom prst="rect">
            <a:avLst/>
          </a:prstGeom>
          <a:noFill/>
          <a:ln>
            <a:noFill/>
          </a:ln>
        </p:spPr>
        <p:txBody>
          <a:bodyPr lIns="91425" tIns="91425" rIns="91425" bIns="91425" anchor="b"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1217675" y="2713426"/>
            <a:ext cx="6295643" cy="2570479"/>
          </a:xfrm>
          <a:prstGeom prst="rect">
            <a:avLst/>
          </a:prstGeom>
          <a:noFill/>
          <a:ln>
            <a:noFill/>
          </a:ln>
        </p:spPr>
        <p:txBody>
          <a:bodyPr lIns="91425" tIns="91425" rIns="91425" bIns="91425" anchor="t" anchorCtr="0"/>
          <a:lstStyle>
            <a:lvl1pPr marL="27432" marR="0" lvl="0" indent="-2032" algn="l" rtl="0">
              <a:lnSpc>
                <a:spcPct val="100000"/>
              </a:lnSpc>
              <a:spcBef>
                <a:spcPts val="600"/>
              </a:spcBef>
              <a:buClr>
                <a:schemeClr val="accent1"/>
              </a:buClr>
              <a:buFont typeface="Noto Sans Symbols"/>
              <a:buNone/>
              <a:defRPr sz="2600" b="0" i="0" u="none" strike="noStrike" cap="none">
                <a:solidFill>
                  <a:srgbClr val="341108"/>
                </a:solidFill>
                <a:latin typeface="Cabin"/>
                <a:ea typeface="Cabin"/>
                <a:cs typeface="Cabin"/>
                <a:sym typeface="Cabin"/>
              </a:defRPr>
            </a:lvl1pPr>
            <a:lvl2pPr marL="457200" marR="0" lvl="1" indent="0" algn="ctr" rtl="0">
              <a:lnSpc>
                <a:spcPct val="100000"/>
              </a:lnSpc>
              <a:spcBef>
                <a:spcPts val="550"/>
              </a:spcBef>
              <a:buClr>
                <a:schemeClr val="accent1"/>
              </a:buClr>
              <a:buFont typeface="Verdana"/>
              <a:buNone/>
              <a:defRPr sz="2800" b="0" i="0" u="none" strike="noStrike" cap="none">
                <a:solidFill>
                  <a:schemeClr val="dk1"/>
                </a:solidFill>
                <a:latin typeface="Cabin"/>
                <a:ea typeface="Cabin"/>
                <a:cs typeface="Cabin"/>
                <a:sym typeface="Cabin"/>
              </a:defRPr>
            </a:lvl2pPr>
            <a:lvl3pPr marL="914400" marR="0" lvl="2" indent="0" algn="ctr" rtl="0">
              <a:lnSpc>
                <a:spcPct val="100000"/>
              </a:lnSpc>
              <a:spcBef>
                <a:spcPts val="480"/>
              </a:spcBef>
              <a:buClr>
                <a:schemeClr val="accent2"/>
              </a:buClr>
              <a:buFont typeface="Noto Sans Symbols"/>
              <a:buNone/>
              <a:defRPr sz="2400" b="0" i="0" u="none" strike="noStrike" cap="none">
                <a:solidFill>
                  <a:schemeClr val="dk1"/>
                </a:solidFill>
                <a:latin typeface="Cabin"/>
                <a:ea typeface="Cabin"/>
                <a:cs typeface="Cabin"/>
                <a:sym typeface="Cabin"/>
              </a:defRPr>
            </a:lvl3pPr>
            <a:lvl4pPr marL="1371600" marR="0" lvl="3" indent="0" algn="ctr" rtl="0">
              <a:lnSpc>
                <a:spcPct val="100000"/>
              </a:lnSpc>
              <a:spcBef>
                <a:spcPts val="400"/>
              </a:spcBef>
              <a:buClr>
                <a:schemeClr val="accent3"/>
              </a:buClr>
              <a:buFont typeface="Noto Sans Symbols"/>
              <a:buNone/>
              <a:defRPr sz="2000" b="0" i="0" u="none" strike="noStrike" cap="none">
                <a:solidFill>
                  <a:schemeClr val="dk1"/>
                </a:solidFill>
                <a:latin typeface="Cabin"/>
                <a:ea typeface="Cabin"/>
                <a:cs typeface="Cabin"/>
                <a:sym typeface="Cabin"/>
              </a:defRPr>
            </a:lvl4pPr>
            <a:lvl5pPr marL="1828800" marR="0" lvl="4" indent="0" algn="ctr" rtl="0">
              <a:lnSpc>
                <a:spcPct val="100000"/>
              </a:lnSpc>
              <a:spcBef>
                <a:spcPts val="400"/>
              </a:spcBef>
              <a:buClr>
                <a:schemeClr val="accent4"/>
              </a:buClr>
              <a:buFont typeface="Noto Sans Symbols"/>
              <a:buNone/>
              <a:defRPr sz="2000" b="0" i="0" u="none" strike="noStrike" cap="none">
                <a:solidFill>
                  <a:schemeClr val="dk1"/>
                </a:solidFill>
                <a:latin typeface="Cabin"/>
                <a:ea typeface="Cabin"/>
                <a:cs typeface="Cabin"/>
                <a:sym typeface="Cabin"/>
              </a:defRPr>
            </a:lvl5pPr>
            <a:lvl6pPr marL="2286000" marR="0" lvl="5" indent="0" algn="ctr" rtl="0">
              <a:lnSpc>
                <a:spcPct val="100000"/>
              </a:lnSpc>
              <a:spcBef>
                <a:spcPts val="400"/>
              </a:spcBef>
              <a:buClr>
                <a:schemeClr val="accent5"/>
              </a:buClr>
              <a:buFont typeface="Noto Sans Symbols"/>
              <a:buNone/>
              <a:defRPr sz="2000" b="0" i="0" u="none" strike="noStrike" cap="none">
                <a:solidFill>
                  <a:schemeClr val="dk1"/>
                </a:solidFill>
                <a:latin typeface="Cabin"/>
                <a:ea typeface="Cabin"/>
                <a:cs typeface="Cabin"/>
                <a:sym typeface="Cabin"/>
              </a:defRPr>
            </a:lvl6pPr>
            <a:lvl7pPr marL="2743200" marR="0" lvl="6"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7pPr>
            <a:lvl8pPr marL="3200400" marR="0" lvl="7"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8pPr>
            <a:lvl9pPr marL="3657600" marR="0" lvl="8"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25" name="Shape 25"/>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26" name="Shape 26"/>
          <p:cNvSpPr/>
          <p:nvPr/>
        </p:nvSpPr>
        <p:spPr>
          <a:xfrm>
            <a:off x="783218" y="2073575"/>
            <a:ext cx="178764" cy="308457"/>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dk1"/>
              </a:solidFill>
              <a:latin typeface="Cabin"/>
              <a:ea typeface="Cabin"/>
              <a:cs typeface="Cabin"/>
              <a:sym typeface="Cabin"/>
            </a:endParaRPr>
          </a:p>
        </p:txBody>
      </p:sp>
      <p:sp>
        <p:nvSpPr>
          <p:cNvPr id="27" name="Shape 27"/>
          <p:cNvSpPr/>
          <p:nvPr/>
        </p:nvSpPr>
        <p:spPr>
          <a:xfrm>
            <a:off x="983600" y="1972690"/>
            <a:ext cx="54407" cy="93877"/>
          </a:xfrm>
          <a:prstGeom prst="ellipse">
            <a:avLst/>
          </a:prstGeom>
          <a:noFill/>
          <a:ln w="12700" cap="rnd" cmpd="sng">
            <a:solidFill>
              <a:srgbClr val="317F92">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220266" y="402802"/>
            <a:ext cx="6373367" cy="1676399"/>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rot="5400000">
            <a:off x="886511" y="2457196"/>
            <a:ext cx="7040880" cy="6373367"/>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2" name="Shape 92"/>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93" name="Shape 93"/>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6699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2736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42985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98684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9351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21734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57095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62328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06791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40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rot="5400000">
            <a:off x="2315421" y="3916682"/>
            <a:ext cx="8582237" cy="1554479"/>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rot="5400000">
            <a:off x="-955463" y="2329819"/>
            <a:ext cx="8582237" cy="4728209"/>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8" name="Shape 98"/>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99" name="Shape 99"/>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100" name="Shape 100"/>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685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388619" y="2346961"/>
            <a:ext cx="6995160" cy="663807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3704300" y="9297435"/>
            <a:ext cx="1781175"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112" name="Shape 112"/>
          <p:cNvSpPr/>
          <p:nvPr/>
        </p:nvSpPr>
        <p:spPr>
          <a:xfrm>
            <a:off x="3481387" y="9795736"/>
            <a:ext cx="3886200" cy="241824"/>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900" dirty="0">
                <a:solidFill>
                  <a:srgbClr val="000000"/>
                </a:solidFill>
                <a:latin typeface="Calibri"/>
                <a:ea typeface="Calibri"/>
                <a:cs typeface="Calibri"/>
                <a:sym typeface="Calibri"/>
              </a:rPr>
              <a:t>Rev. Control:  07/06/2015 HSD – OSP and Susan Richmond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582929" y="3124625"/>
            <a:ext cx="6606539" cy="215603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subTitle" idx="1"/>
          </p:nvPr>
        </p:nvSpPr>
        <p:spPr>
          <a:xfrm>
            <a:off x="1165859" y="5699760"/>
            <a:ext cx="5440680" cy="2570479"/>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0" i="0" u="none" strike="noStrike" cap="none">
                <a:solidFill>
                  <a:srgbClr val="888888"/>
                </a:solidFill>
                <a:latin typeface="Calibri"/>
                <a:ea typeface="Calibri"/>
                <a:cs typeface="Calibri"/>
                <a:sym typeface="Calibri"/>
              </a:defRPr>
            </a:lvl1pPr>
            <a:lvl2pPr marL="509405" marR="0" lvl="1" indent="-1405"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2pPr>
            <a:lvl3pPr marL="1018809" marR="0" lvl="2" indent="-2809" algn="ctr" rtl="0">
              <a:spcBef>
                <a:spcPts val="520"/>
              </a:spcBef>
              <a:buClr>
                <a:srgbClr val="888888"/>
              </a:buClr>
              <a:buFont typeface="Arial"/>
              <a:buNone/>
              <a:defRPr sz="2600" b="0" i="0" u="none" strike="noStrike" cap="none">
                <a:solidFill>
                  <a:srgbClr val="888888"/>
                </a:solidFill>
                <a:latin typeface="Calibri"/>
                <a:ea typeface="Calibri"/>
                <a:cs typeface="Calibri"/>
                <a:sym typeface="Calibri"/>
              </a:defRPr>
            </a:lvl3pPr>
            <a:lvl4pPr marL="1528214" marR="0" lvl="3" indent="-421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4pPr>
            <a:lvl5pPr marL="2037618" marR="0" lvl="4" indent="-561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5pPr>
            <a:lvl6pPr marL="2547024" marR="0" lvl="5" indent="-702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28" marR="0" lvl="6" indent="-8427"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33" marR="0" lvl="7" indent="-983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37" marR="0" lvl="8" indent="-1123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13966" y="6463453"/>
            <a:ext cx="6606539" cy="199770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613966" y="4263182"/>
            <a:ext cx="6606539" cy="2200272"/>
          </a:xfrm>
          <a:prstGeom prst="rect">
            <a:avLst/>
          </a:prstGeom>
          <a:noFill/>
          <a:ln>
            <a:noFill/>
          </a:ln>
        </p:spPr>
        <p:txBody>
          <a:bodyPr lIns="91425" tIns="91425" rIns="91425" bIns="91425" anchor="b" anchorCtr="0"/>
          <a:lstStyle>
            <a:lvl1pPr marL="0" marR="0" lvl="0" indent="0" algn="l"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1pPr>
            <a:lvl2pPr marL="509405" marR="0" lvl="1" indent="-1405"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8809" marR="0" lvl="2" indent="-2809"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528214" marR="0" lvl="3" indent="-421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2037618" marR="0" lvl="4" indent="-561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547024" marR="0" lvl="5" indent="-702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28" marR="0" lvl="6" indent="-8427"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33" marR="0" lvl="7" indent="-983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37" marR="0" lvl="8" indent="-11236"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a:off x="291465" y="3129280"/>
            <a:ext cx="2558415" cy="8849997"/>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1"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5" marR="0" lvl="7" indent="-13753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3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2979421" y="3129280"/>
            <a:ext cx="2558415" cy="8849997"/>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1"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5" marR="0" lvl="7" indent="-13753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3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4" name="Shape 134"/>
          <p:cNvSpPr txBox="1">
            <a:spLocks noGrp="1"/>
          </p:cNvSpPr>
          <p:nvPr>
            <p:ph type="body" idx="1"/>
          </p:nvPr>
        </p:nvSpPr>
        <p:spPr>
          <a:xfrm>
            <a:off x="388620" y="2251499"/>
            <a:ext cx="3434159" cy="938317"/>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5" marR="0" lvl="1" indent="-1405"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4"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8"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2"/>
          </p:nvPr>
        </p:nvSpPr>
        <p:spPr>
          <a:xfrm>
            <a:off x="388620" y="3189816"/>
            <a:ext cx="3434159" cy="5795221"/>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1"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5" marR="0" lvl="7" indent="-15023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3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3948271" y="2251499"/>
            <a:ext cx="3435508" cy="938317"/>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5" marR="0" lvl="1" indent="-1405"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4"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8"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4"/>
          </p:nvPr>
        </p:nvSpPr>
        <p:spPr>
          <a:xfrm>
            <a:off x="3948271" y="3189816"/>
            <a:ext cx="3435508" cy="5795221"/>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1"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5" marR="0" lvl="7" indent="-15023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3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3" name="Shape 143"/>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6"/>
        <p:cNvGrpSpPr/>
        <p:nvPr/>
      </p:nvGrpSpPr>
      <p:grpSpPr>
        <a:xfrm>
          <a:off x="0" y="0"/>
          <a:ext cx="0" cy="0"/>
          <a:chOff x="0" y="0"/>
          <a:chExt cx="0" cy="0"/>
        </a:xfrm>
      </p:grpSpPr>
      <p:sp>
        <p:nvSpPr>
          <p:cNvPr id="147" name="Shape 147"/>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88619" y="400472"/>
            <a:ext cx="2557066" cy="17043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2" name="Shape 152"/>
          <p:cNvSpPr txBox="1">
            <a:spLocks noGrp="1"/>
          </p:cNvSpPr>
          <p:nvPr>
            <p:ph type="body" idx="1"/>
          </p:nvPr>
        </p:nvSpPr>
        <p:spPr>
          <a:xfrm>
            <a:off x="3038792" y="400475"/>
            <a:ext cx="4344989" cy="8584567"/>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2"/>
          </p:nvPr>
        </p:nvSpPr>
        <p:spPr>
          <a:xfrm>
            <a:off x="388619" y="2104815"/>
            <a:ext cx="2557066" cy="6880227"/>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5" marR="0" lvl="1" indent="-1405"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4"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8"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220266" y="402802"/>
            <a:ext cx="6373367" cy="1676399"/>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1220266" y="2123440"/>
            <a:ext cx="6373367" cy="7040880"/>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32" name="Shape 32"/>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33" name="Shape 33"/>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
        <p:nvSpPr>
          <p:cNvPr id="34" name="Shape 34"/>
          <p:cNvSpPr/>
          <p:nvPr/>
        </p:nvSpPr>
        <p:spPr>
          <a:xfrm>
            <a:off x="3481387" y="9795736"/>
            <a:ext cx="3886200" cy="241824"/>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900">
                <a:solidFill>
                  <a:schemeClr val="dk1"/>
                </a:solidFill>
                <a:latin typeface="Cabin"/>
                <a:ea typeface="Cabin"/>
                <a:cs typeface="Cabin"/>
                <a:sym typeface="Cabin"/>
              </a:rPr>
              <a:t>Rev. Control:  04/20/2015 HSD – OSP and Susan Richmond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523444" y="7040879"/>
            <a:ext cx="4663439" cy="83121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9" name="Shape 159"/>
          <p:cNvSpPr>
            <a:spLocks noGrp="1"/>
          </p:cNvSpPr>
          <p:nvPr>
            <p:ph type="pic" idx="2"/>
          </p:nvPr>
        </p:nvSpPr>
        <p:spPr>
          <a:xfrm>
            <a:off x="1523444" y="898737"/>
            <a:ext cx="4663439" cy="603503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Calibri"/>
                <a:ea typeface="Calibri"/>
                <a:cs typeface="Calibri"/>
                <a:sym typeface="Calibri"/>
              </a:defRPr>
            </a:lvl1pPr>
            <a:lvl2pPr marL="509405" marR="0" lvl="1" indent="-1405"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2pPr>
            <a:lvl3pPr marL="1018809" marR="0" lvl="2" indent="-2809" algn="l" rtl="0">
              <a:spcBef>
                <a:spcPts val="520"/>
              </a:spcBef>
              <a:buClr>
                <a:schemeClr val="dk1"/>
              </a:buClr>
              <a:buFont typeface="Arial"/>
              <a:buNone/>
              <a:defRPr sz="2600" b="0" i="0" u="none" strike="noStrike" cap="none">
                <a:solidFill>
                  <a:schemeClr val="dk1"/>
                </a:solidFill>
                <a:latin typeface="Calibri"/>
                <a:ea typeface="Calibri"/>
                <a:cs typeface="Calibri"/>
                <a:sym typeface="Calibri"/>
              </a:defRPr>
            </a:lvl3pPr>
            <a:lvl4pPr marL="1528214" marR="0" lvl="3" indent="-421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4pPr>
            <a:lvl5pPr marL="2037618" marR="0" lvl="4" indent="-5618"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5pPr>
            <a:lvl6pPr marL="2547024" marR="0" lvl="5" indent="-702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6pPr>
            <a:lvl7pPr marL="3056428" marR="0" lvl="6" indent="-8427"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7pPr>
            <a:lvl8pPr marL="3565833" marR="0" lvl="7" indent="-983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8pPr>
            <a:lvl9pPr marL="4075237" marR="0" lvl="8" indent="-11236"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1"/>
          </p:nvPr>
        </p:nvSpPr>
        <p:spPr>
          <a:xfrm>
            <a:off x="1523444" y="7872096"/>
            <a:ext cx="4663439" cy="1180462"/>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5" marR="0" lvl="1" indent="-1405"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4"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8"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rot="5400000">
            <a:off x="567160" y="2168421"/>
            <a:ext cx="6638078" cy="699516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rot="5400000">
            <a:off x="-838676" y="5602765"/>
            <a:ext cx="11441430" cy="131159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2" name="Shape 172"/>
          <p:cNvSpPr txBox="1">
            <a:spLocks noGrp="1"/>
          </p:cNvSpPr>
          <p:nvPr>
            <p:ph type="body" idx="1"/>
          </p:nvPr>
        </p:nvSpPr>
        <p:spPr>
          <a:xfrm rot="5400000">
            <a:off x="-3526630" y="4355942"/>
            <a:ext cx="11441430" cy="380523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4" name="Shape 184"/>
          <p:cNvSpPr txBox="1">
            <a:spLocks noGrp="1"/>
          </p:cNvSpPr>
          <p:nvPr>
            <p:ph type="body" idx="1"/>
          </p:nvPr>
        </p:nvSpPr>
        <p:spPr>
          <a:xfrm>
            <a:off x="388619" y="2346961"/>
            <a:ext cx="6995160" cy="663807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ftr" idx="11"/>
          </p:nvPr>
        </p:nvSpPr>
        <p:spPr>
          <a:xfrm>
            <a:off x="3704300" y="9297435"/>
            <a:ext cx="1781175"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187" name="Shape 187"/>
          <p:cNvSpPr/>
          <p:nvPr/>
        </p:nvSpPr>
        <p:spPr>
          <a:xfrm>
            <a:off x="3481387" y="9795736"/>
            <a:ext cx="3886200" cy="241824"/>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en-US" sz="900">
                <a:solidFill>
                  <a:schemeClr val="dk1"/>
                </a:solidFill>
                <a:latin typeface="Calibri"/>
                <a:ea typeface="Calibri"/>
                <a:cs typeface="Calibri"/>
                <a:sym typeface="Calibri"/>
              </a:rPr>
              <a:t>Rev. Control:  07/08/2015 HSD – OSP and Susan Richmond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582929" y="3124625"/>
            <a:ext cx="6606539" cy="215603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0" name="Shape 190"/>
          <p:cNvSpPr txBox="1">
            <a:spLocks noGrp="1"/>
          </p:cNvSpPr>
          <p:nvPr>
            <p:ph type="subTitle" idx="1"/>
          </p:nvPr>
        </p:nvSpPr>
        <p:spPr>
          <a:xfrm>
            <a:off x="1165859" y="5699760"/>
            <a:ext cx="5440680" cy="2570479"/>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0" i="0" u="none" strike="noStrike" cap="none">
                <a:solidFill>
                  <a:srgbClr val="888888"/>
                </a:solidFill>
                <a:latin typeface="Calibri"/>
                <a:ea typeface="Calibri"/>
                <a:cs typeface="Calibri"/>
                <a:sym typeface="Calibri"/>
              </a:defRPr>
            </a:lvl1pPr>
            <a:lvl2pPr marL="509405" marR="0" lvl="1" indent="-1405"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2pPr>
            <a:lvl3pPr marL="1018809" marR="0" lvl="2" indent="-2809" algn="ctr" rtl="0">
              <a:spcBef>
                <a:spcPts val="520"/>
              </a:spcBef>
              <a:buClr>
                <a:srgbClr val="888888"/>
              </a:buClr>
              <a:buFont typeface="Arial"/>
              <a:buNone/>
              <a:defRPr sz="2600" b="0" i="0" u="none" strike="noStrike" cap="none">
                <a:solidFill>
                  <a:srgbClr val="888888"/>
                </a:solidFill>
                <a:latin typeface="Calibri"/>
                <a:ea typeface="Calibri"/>
                <a:cs typeface="Calibri"/>
                <a:sym typeface="Calibri"/>
              </a:defRPr>
            </a:lvl3pPr>
            <a:lvl4pPr marL="1528214" marR="0" lvl="3" indent="-421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4pPr>
            <a:lvl5pPr marL="2037618" marR="0" lvl="4" indent="-561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5pPr>
            <a:lvl6pPr marL="2547024" marR="0" lvl="5" indent="-702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28" marR="0" lvl="6" indent="-8427"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33" marR="0" lvl="7" indent="-983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37" marR="0" lvl="8" indent="-1123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13966" y="6463453"/>
            <a:ext cx="6606539" cy="199770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6" name="Shape 196"/>
          <p:cNvSpPr txBox="1">
            <a:spLocks noGrp="1"/>
          </p:cNvSpPr>
          <p:nvPr>
            <p:ph type="body" idx="1"/>
          </p:nvPr>
        </p:nvSpPr>
        <p:spPr>
          <a:xfrm>
            <a:off x="613966" y="4263182"/>
            <a:ext cx="6606539" cy="2200272"/>
          </a:xfrm>
          <a:prstGeom prst="rect">
            <a:avLst/>
          </a:prstGeom>
          <a:noFill/>
          <a:ln>
            <a:noFill/>
          </a:ln>
        </p:spPr>
        <p:txBody>
          <a:bodyPr lIns="91425" tIns="91425" rIns="91425" bIns="91425" anchor="b" anchorCtr="0"/>
          <a:lstStyle>
            <a:lvl1pPr marL="0" marR="0" lvl="0" indent="0" algn="l"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1pPr>
            <a:lvl2pPr marL="509405" marR="0" lvl="1" indent="-1405"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8809" marR="0" lvl="2" indent="-2809"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528214" marR="0" lvl="3" indent="-421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2037618" marR="0" lvl="4" indent="-561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547024" marR="0" lvl="5" indent="-702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28" marR="0" lvl="6" indent="-8427"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33" marR="0" lvl="7" indent="-983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37" marR="0" lvl="8" indent="-11236"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2" name="Shape 202"/>
          <p:cNvSpPr txBox="1">
            <a:spLocks noGrp="1"/>
          </p:cNvSpPr>
          <p:nvPr>
            <p:ph type="body" idx="1"/>
          </p:nvPr>
        </p:nvSpPr>
        <p:spPr>
          <a:xfrm>
            <a:off x="291465" y="3129280"/>
            <a:ext cx="2558415" cy="8849997"/>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1"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5" marR="0" lvl="7" indent="-13753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3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body" idx="2"/>
          </p:nvPr>
        </p:nvSpPr>
        <p:spPr>
          <a:xfrm>
            <a:off x="2979421" y="3129280"/>
            <a:ext cx="2558415" cy="8849997"/>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1"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5" marR="0" lvl="7" indent="-13753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3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9" name="Shape 209"/>
          <p:cNvSpPr txBox="1">
            <a:spLocks noGrp="1"/>
          </p:cNvSpPr>
          <p:nvPr>
            <p:ph type="body" idx="1"/>
          </p:nvPr>
        </p:nvSpPr>
        <p:spPr>
          <a:xfrm>
            <a:off x="388620" y="2251499"/>
            <a:ext cx="3434159" cy="938317"/>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5" marR="0" lvl="1" indent="-1405"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4"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8"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388620" y="3189816"/>
            <a:ext cx="3434159" cy="5795221"/>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1"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5" marR="0" lvl="7" indent="-15023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3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3"/>
          </p:nvPr>
        </p:nvSpPr>
        <p:spPr>
          <a:xfrm>
            <a:off x="3948271" y="2251499"/>
            <a:ext cx="3435508" cy="938317"/>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5" marR="0" lvl="1" indent="-1405"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4"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8"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4"/>
          </p:nvPr>
        </p:nvSpPr>
        <p:spPr>
          <a:xfrm>
            <a:off x="3948271" y="3189816"/>
            <a:ext cx="3435508" cy="5795221"/>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1"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5" marR="0" lvl="7" indent="-15023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3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8" name="Shape 218"/>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1"/>
        <p:cNvGrpSpPr/>
        <p:nvPr/>
      </p:nvGrpSpPr>
      <p:grpSpPr>
        <a:xfrm>
          <a:off x="0" y="0"/>
          <a:ext cx="0" cy="0"/>
          <a:chOff x="0" y="0"/>
          <a:chExt cx="0" cy="0"/>
        </a:xfrm>
      </p:grpSpPr>
      <p:sp>
        <p:nvSpPr>
          <p:cNvPr id="222" name="Shape 222"/>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p:nvPr/>
        </p:nvSpPr>
        <p:spPr>
          <a:xfrm>
            <a:off x="1940457" y="-79"/>
            <a:ext cx="5829299" cy="1005847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7" name="Shape 37"/>
          <p:cNvSpPr txBox="1">
            <a:spLocks noGrp="1"/>
          </p:cNvSpPr>
          <p:nvPr>
            <p:ph type="title"/>
          </p:nvPr>
        </p:nvSpPr>
        <p:spPr>
          <a:xfrm>
            <a:off x="2191633" y="3813810"/>
            <a:ext cx="5440680" cy="3352799"/>
          </a:xfrm>
          <a:prstGeom prst="rect">
            <a:avLst/>
          </a:prstGeom>
          <a:noFill/>
          <a:ln>
            <a:noFill/>
          </a:ln>
        </p:spPr>
        <p:txBody>
          <a:bodyPr lIns="91425" tIns="91425" rIns="91425" bIns="91425" anchor="t" anchorCtr="0"/>
          <a:lstStyle>
            <a:lvl1pPr marL="0" marR="0" lvl="0" indent="0" algn="l" rtl="0">
              <a:lnSpc>
                <a:spcPct val="112500"/>
              </a:lnSpc>
              <a:spcBef>
                <a:spcPts val="0"/>
              </a:spcBef>
              <a:buClr>
                <a:srgbClr val="562214"/>
              </a:buClr>
              <a:buFont typeface="Cabin"/>
              <a:buNone/>
              <a:defRPr sz="40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2191633" y="1564640"/>
            <a:ext cx="5440680" cy="2214244"/>
          </a:xfrm>
          <a:prstGeom prst="rect">
            <a:avLst/>
          </a:prstGeom>
          <a:noFill/>
          <a:ln>
            <a:noFill/>
          </a:ln>
        </p:spPr>
        <p:txBody>
          <a:bodyPr lIns="91425" tIns="91425" rIns="91425" bIns="91425" anchor="b" anchorCtr="0"/>
          <a:lstStyle>
            <a:lvl1pPr marL="18288" marR="0" lvl="0" indent="-5588" algn="l" rtl="0">
              <a:lnSpc>
                <a:spcPct val="115000"/>
              </a:lnSpc>
              <a:spcBef>
                <a:spcPts val="0"/>
              </a:spcBef>
              <a:buClr>
                <a:schemeClr val="accent1"/>
              </a:buClr>
              <a:buFont typeface="Noto Sans Symbols"/>
              <a:buNone/>
              <a:defRPr sz="2000" b="0" i="0" u="none" strike="noStrike" cap="none">
                <a:solidFill>
                  <a:srgbClr val="341108"/>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1800" b="0" i="0" u="none" strike="noStrike" cap="none">
                <a:solidFill>
                  <a:srgbClr val="888888"/>
                </a:solidFill>
                <a:latin typeface="Cabin"/>
                <a:ea typeface="Cabin"/>
                <a:cs typeface="Cabin"/>
                <a:sym typeface="Cabin"/>
              </a:defRPr>
            </a:lvl2pPr>
            <a:lvl3pPr marL="886967" marR="0" lvl="2" indent="-239267" algn="l" rtl="0">
              <a:lnSpc>
                <a:spcPct val="100000"/>
              </a:lnSpc>
              <a:spcBef>
                <a:spcPts val="320"/>
              </a:spcBef>
              <a:buClr>
                <a:schemeClr val="accent2"/>
              </a:buClr>
              <a:buFont typeface="Noto Sans Symbols"/>
              <a:buNone/>
              <a:defRPr sz="1600" b="0" i="0" u="none" strike="noStrike" cap="none">
                <a:solidFill>
                  <a:srgbClr val="888888"/>
                </a:solidFill>
                <a:latin typeface="Cabin"/>
                <a:ea typeface="Cabin"/>
                <a:cs typeface="Cabin"/>
                <a:sym typeface="Cabin"/>
              </a:defRPr>
            </a:lvl3pPr>
            <a:lvl4pPr marL="1097280" marR="0" lvl="3" indent="-182880" algn="l" rtl="0">
              <a:lnSpc>
                <a:spcPct val="100000"/>
              </a:lnSpc>
              <a:spcBef>
                <a:spcPts val="280"/>
              </a:spcBef>
              <a:buClr>
                <a:schemeClr val="accent3"/>
              </a:buClr>
              <a:buFont typeface="Noto Sans Symbols"/>
              <a:buNone/>
              <a:defRPr sz="1400" b="0" i="0" u="none" strike="noStrike" cap="none">
                <a:solidFill>
                  <a:srgbClr val="888888"/>
                </a:solidFill>
                <a:latin typeface="Cabin"/>
                <a:ea typeface="Cabin"/>
                <a:cs typeface="Cabin"/>
                <a:sym typeface="Cabin"/>
              </a:defRPr>
            </a:lvl4pPr>
            <a:lvl5pPr marL="1298448" marR="0" lvl="4" indent="-193547" algn="l" rtl="0">
              <a:lnSpc>
                <a:spcPct val="100000"/>
              </a:lnSpc>
              <a:spcBef>
                <a:spcPts val="280"/>
              </a:spcBef>
              <a:buClr>
                <a:schemeClr val="accent4"/>
              </a:buClr>
              <a:buFont typeface="Noto Sans Symbols"/>
              <a:buNone/>
              <a:defRPr sz="1400" b="0" i="0" u="none" strike="noStrike" cap="none">
                <a:solidFill>
                  <a:srgbClr val="888888"/>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39" name="Shape 39"/>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40" name="Shape 40"/>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
        <p:nvSpPr>
          <p:cNvPr id="42" name="Shape 42"/>
          <p:cNvSpPr/>
          <p:nvPr/>
        </p:nvSpPr>
        <p:spPr>
          <a:xfrm>
            <a:off x="1943100" y="0"/>
            <a:ext cx="64770" cy="1005847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43" name="Shape 43"/>
          <p:cNvSpPr/>
          <p:nvPr/>
        </p:nvSpPr>
        <p:spPr>
          <a:xfrm>
            <a:off x="1846473" y="4128162"/>
            <a:ext cx="178764" cy="308457"/>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dk1"/>
              </a:solidFill>
              <a:latin typeface="Cabin"/>
              <a:ea typeface="Cabin"/>
              <a:cs typeface="Cabin"/>
              <a:sym typeface="Cabin"/>
            </a:endParaRPr>
          </a:p>
        </p:txBody>
      </p:sp>
      <p:sp>
        <p:nvSpPr>
          <p:cNvPr id="44" name="Shape 44"/>
          <p:cNvSpPr/>
          <p:nvPr/>
        </p:nvSpPr>
        <p:spPr>
          <a:xfrm>
            <a:off x="2046853" y="4027276"/>
            <a:ext cx="54407" cy="93877"/>
          </a:xfrm>
          <a:prstGeom prst="ellipse">
            <a:avLst/>
          </a:prstGeom>
          <a:noFill/>
          <a:ln w="12700" cap="rnd" cmpd="sng">
            <a:solidFill>
              <a:srgbClr val="317F92">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dk1"/>
              </a:solidFill>
              <a:latin typeface="Cabin"/>
              <a:ea typeface="Cabin"/>
              <a:cs typeface="Cabin"/>
              <a:sym typeface="Cabi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88619" y="400472"/>
            <a:ext cx="2557066" cy="17043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7" name="Shape 227"/>
          <p:cNvSpPr txBox="1">
            <a:spLocks noGrp="1"/>
          </p:cNvSpPr>
          <p:nvPr>
            <p:ph type="body" idx="1"/>
          </p:nvPr>
        </p:nvSpPr>
        <p:spPr>
          <a:xfrm>
            <a:off x="3038792" y="400475"/>
            <a:ext cx="4344989" cy="8584567"/>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2"/>
          </p:nvPr>
        </p:nvSpPr>
        <p:spPr>
          <a:xfrm>
            <a:off x="388619" y="2104815"/>
            <a:ext cx="2557066" cy="6880227"/>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5" marR="0" lvl="1" indent="-1405"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4"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8"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523444" y="7040879"/>
            <a:ext cx="4663439" cy="83121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a:spLocks noGrp="1"/>
          </p:cNvSpPr>
          <p:nvPr>
            <p:ph type="pic" idx="2"/>
          </p:nvPr>
        </p:nvSpPr>
        <p:spPr>
          <a:xfrm>
            <a:off x="1523444" y="898737"/>
            <a:ext cx="4663439" cy="603503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Calibri"/>
                <a:ea typeface="Calibri"/>
                <a:cs typeface="Calibri"/>
                <a:sym typeface="Calibri"/>
              </a:defRPr>
            </a:lvl1pPr>
            <a:lvl2pPr marL="509405" marR="0" lvl="1" indent="-1405"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2pPr>
            <a:lvl3pPr marL="1018809" marR="0" lvl="2" indent="-2809" algn="l" rtl="0">
              <a:spcBef>
                <a:spcPts val="520"/>
              </a:spcBef>
              <a:buClr>
                <a:schemeClr val="dk1"/>
              </a:buClr>
              <a:buFont typeface="Arial"/>
              <a:buNone/>
              <a:defRPr sz="2600" b="0" i="0" u="none" strike="noStrike" cap="none">
                <a:solidFill>
                  <a:schemeClr val="dk1"/>
                </a:solidFill>
                <a:latin typeface="Calibri"/>
                <a:ea typeface="Calibri"/>
                <a:cs typeface="Calibri"/>
                <a:sym typeface="Calibri"/>
              </a:defRPr>
            </a:lvl3pPr>
            <a:lvl4pPr marL="1528214" marR="0" lvl="3" indent="-421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4pPr>
            <a:lvl5pPr marL="2037618" marR="0" lvl="4" indent="-5618"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5pPr>
            <a:lvl6pPr marL="2547024" marR="0" lvl="5" indent="-702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6pPr>
            <a:lvl7pPr marL="3056428" marR="0" lvl="6" indent="-8427"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7pPr>
            <a:lvl8pPr marL="3565833" marR="0" lvl="7" indent="-983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8pPr>
            <a:lvl9pPr marL="4075237" marR="0" lvl="8" indent="-11236"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body" idx="1"/>
          </p:nvPr>
        </p:nvSpPr>
        <p:spPr>
          <a:xfrm>
            <a:off x="1523444" y="7872096"/>
            <a:ext cx="4663439" cy="1180462"/>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5" marR="0" lvl="1" indent="-1405"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4"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8"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rot="5400000">
            <a:off x="567160" y="2168421"/>
            <a:ext cx="6638078" cy="699516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rot="5400000">
            <a:off x="-838676" y="5602765"/>
            <a:ext cx="11441430" cy="131159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rot="5400000">
            <a:off x="-3526630" y="4355942"/>
            <a:ext cx="11441430" cy="380523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49" name="Shape 249"/>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9" name="Shape 259"/>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3581400" y="9522882"/>
            <a:ext cx="30012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sldNum" idx="12"/>
          </p:nvPr>
        </p:nvSpPr>
        <p:spPr>
          <a:xfrm>
            <a:off x="6930389" y="960120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582929" y="3124625"/>
            <a:ext cx="6606600" cy="21561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4" name="Shape 264"/>
          <p:cNvSpPr txBox="1">
            <a:spLocks noGrp="1"/>
          </p:cNvSpPr>
          <p:nvPr>
            <p:ph type="subTitle" idx="1"/>
          </p:nvPr>
        </p:nvSpPr>
        <p:spPr>
          <a:xfrm>
            <a:off x="1165859" y="5699760"/>
            <a:ext cx="5440800" cy="25704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0" i="0" u="none" strike="noStrike" cap="none">
                <a:solidFill>
                  <a:srgbClr val="888888"/>
                </a:solidFill>
                <a:latin typeface="Calibri"/>
                <a:ea typeface="Calibri"/>
                <a:cs typeface="Calibri"/>
                <a:sym typeface="Calibri"/>
              </a:defRPr>
            </a:lvl1pPr>
            <a:lvl2pPr marL="509404" marR="0" lvl="1" indent="-1404"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2pPr>
            <a:lvl3pPr marL="1018809" marR="0" lvl="2" indent="-2809" algn="ctr" rtl="0">
              <a:spcBef>
                <a:spcPts val="520"/>
              </a:spcBef>
              <a:buClr>
                <a:srgbClr val="888888"/>
              </a:buClr>
              <a:buFont typeface="Arial"/>
              <a:buNone/>
              <a:defRPr sz="2600" b="0" i="0" u="none" strike="noStrike" cap="none">
                <a:solidFill>
                  <a:srgbClr val="888888"/>
                </a:solidFill>
                <a:latin typeface="Calibri"/>
                <a:ea typeface="Calibri"/>
                <a:cs typeface="Calibri"/>
                <a:sym typeface="Calibri"/>
              </a:defRPr>
            </a:lvl3pPr>
            <a:lvl4pPr marL="1528213" marR="0" lvl="3" indent="-421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4pPr>
            <a:lvl5pPr marL="2037618" marR="0" lvl="4" indent="-561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5pPr>
            <a:lvl6pPr marL="2547024" marR="0" lvl="5" indent="-7024"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27" marR="0" lvl="6" indent="-8427"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33" marR="0" lvl="7" indent="-9833"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37" marR="0" lvl="8" indent="-1123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265" name="Shape 265"/>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613966" y="6463453"/>
            <a:ext cx="6606600" cy="19977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0" name="Shape 270"/>
          <p:cNvSpPr txBox="1">
            <a:spLocks noGrp="1"/>
          </p:cNvSpPr>
          <p:nvPr>
            <p:ph type="body" idx="1"/>
          </p:nvPr>
        </p:nvSpPr>
        <p:spPr>
          <a:xfrm>
            <a:off x="613966" y="4263182"/>
            <a:ext cx="6606600" cy="2200200"/>
          </a:xfrm>
          <a:prstGeom prst="rect">
            <a:avLst/>
          </a:prstGeom>
          <a:noFill/>
          <a:ln>
            <a:noFill/>
          </a:ln>
        </p:spPr>
        <p:txBody>
          <a:bodyPr lIns="91425" tIns="91425" rIns="91425" bIns="91425" anchor="b" anchorCtr="0"/>
          <a:lstStyle>
            <a:lvl1pPr marL="0" marR="0" lvl="0" indent="0" algn="l"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1pPr>
            <a:lvl2pPr marL="509404" marR="0" lvl="1" indent="-1404"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1018809" marR="0" lvl="2" indent="-2809"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528213" marR="0" lvl="3" indent="-421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2037618" marR="0" lvl="4" indent="-561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547024" marR="0" lvl="5" indent="-7024"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27" marR="0" lvl="6" indent="-8427"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33" marR="0" lvl="7" indent="-9833"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37" marR="0" lvl="8" indent="-11236"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6" name="Shape 276"/>
          <p:cNvSpPr txBox="1">
            <a:spLocks noGrp="1"/>
          </p:cNvSpPr>
          <p:nvPr>
            <p:ph type="body" idx="1"/>
          </p:nvPr>
        </p:nvSpPr>
        <p:spPr>
          <a:xfrm>
            <a:off x="291465"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body" idx="2"/>
          </p:nvPr>
        </p:nvSpPr>
        <p:spPr>
          <a:xfrm>
            <a:off x="2979421" y="3129280"/>
            <a:ext cx="2558400" cy="8850000"/>
          </a:xfrm>
          <a:prstGeom prst="rect">
            <a:avLst/>
          </a:prstGeom>
          <a:noFill/>
          <a:ln>
            <a:noFill/>
          </a:ln>
        </p:spPr>
        <p:txBody>
          <a:bodyPr lIns="91425" tIns="91425" rIns="91425" bIns="91425" anchor="t" anchorCtr="0"/>
          <a:lstStyle>
            <a:lvl1pPr marL="382054" marR="0" lvl="0" indent="-178854"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27782" marR="0" lvl="1" indent="-154682"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2pPr>
            <a:lvl3pPr marL="1273511" marR="0" lvl="2" indent="-11781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3pPr>
            <a:lvl4pPr marL="1782916" marR="0" lvl="3" indent="-13191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92320" marR="0" lvl="4" indent="-13332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801726" marR="0" lvl="5" indent="-13472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311130" marR="0" lvl="6" indent="-13613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820534" marR="0" lvl="7" indent="-13753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329940" marR="0" lvl="8" indent="-13894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3" name="Shape 283"/>
          <p:cNvSpPr txBox="1">
            <a:spLocks noGrp="1"/>
          </p:cNvSpPr>
          <p:nvPr>
            <p:ph type="body" idx="1"/>
          </p:nvPr>
        </p:nvSpPr>
        <p:spPr>
          <a:xfrm>
            <a:off x="388620" y="2251499"/>
            <a:ext cx="34341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body" idx="2"/>
          </p:nvPr>
        </p:nvSpPr>
        <p:spPr>
          <a:xfrm>
            <a:off x="388620" y="3189816"/>
            <a:ext cx="34341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body" idx="3"/>
          </p:nvPr>
        </p:nvSpPr>
        <p:spPr>
          <a:xfrm>
            <a:off x="3948271" y="2251499"/>
            <a:ext cx="3435600" cy="938400"/>
          </a:xfrm>
          <a:prstGeom prst="rect">
            <a:avLst/>
          </a:prstGeom>
          <a:noFill/>
          <a:ln>
            <a:noFill/>
          </a:ln>
        </p:spPr>
        <p:txBody>
          <a:bodyPr lIns="91425" tIns="91425" rIns="91425" bIns="91425" anchor="b" anchorCtr="0"/>
          <a:lstStyle>
            <a:lvl1pPr marL="0" marR="0" lvl="0" indent="0" algn="l" rtl="0">
              <a:spcBef>
                <a:spcPts val="520"/>
              </a:spcBef>
              <a:buClr>
                <a:schemeClr val="dk1"/>
              </a:buClr>
              <a:buFont typeface="Arial"/>
              <a:buNone/>
              <a:defRPr sz="2600" b="1" i="0" u="none" strike="noStrike" cap="none">
                <a:solidFill>
                  <a:schemeClr val="dk1"/>
                </a:solidFill>
                <a:latin typeface="Calibri"/>
                <a:ea typeface="Calibri"/>
                <a:cs typeface="Calibri"/>
                <a:sym typeface="Calibri"/>
              </a:defRPr>
            </a:lvl1pPr>
            <a:lvl2pPr marL="509404" marR="0" lvl="1" indent="-1404" algn="l" rtl="0">
              <a:spcBef>
                <a:spcPts val="440"/>
              </a:spcBef>
              <a:buClr>
                <a:schemeClr val="dk1"/>
              </a:buClr>
              <a:buFont typeface="Arial"/>
              <a:buNone/>
              <a:defRPr sz="2200" b="1" i="0" u="none" strike="noStrike" cap="none">
                <a:solidFill>
                  <a:schemeClr val="dk1"/>
                </a:solidFill>
                <a:latin typeface="Calibri"/>
                <a:ea typeface="Calibri"/>
                <a:cs typeface="Calibri"/>
                <a:sym typeface="Calibri"/>
              </a:defRPr>
            </a:lvl2pPr>
            <a:lvl3pPr marL="1018809" marR="0" lvl="2" indent="-2809"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3pPr>
            <a:lvl4pPr marL="1528213" marR="0" lvl="3" indent="-421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4pPr>
            <a:lvl5pPr marL="2037618" marR="0" lvl="4" indent="-5618"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5pPr>
            <a:lvl6pPr marL="2547024" marR="0" lvl="5" indent="-7024"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6pPr>
            <a:lvl7pPr marL="3056427" marR="0" lvl="6" indent="-842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7pPr>
            <a:lvl8pPr marL="3565833" marR="0" lvl="7" indent="-9833"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8pPr>
            <a:lvl9pPr marL="4075237" marR="0" lvl="8" indent="-11236"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body" idx="4"/>
          </p:nvPr>
        </p:nvSpPr>
        <p:spPr>
          <a:xfrm>
            <a:off x="3948271" y="3189816"/>
            <a:ext cx="3435600" cy="5795100"/>
          </a:xfrm>
          <a:prstGeom prst="rect">
            <a:avLst/>
          </a:prstGeom>
          <a:noFill/>
          <a:ln>
            <a:noFill/>
          </a:ln>
        </p:spPr>
        <p:txBody>
          <a:bodyPr lIns="91425" tIns="91425" rIns="91425" bIns="91425" anchor="t" anchorCtr="0"/>
          <a:lstStyle>
            <a:lvl1pPr marL="382054" marR="0" lvl="0" indent="-216954"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1pPr>
            <a:lvl2pPr marL="827782" marR="0" lvl="1" indent="-180082"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1273511" marR="0" lvl="2" indent="-1305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782916" marR="0" lvl="3" indent="-14461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292320" marR="0" lvl="4" indent="-14602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801726" marR="0" lvl="5" indent="-14742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3311130" marR="0" lvl="6" indent="-14883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820534" marR="0" lvl="7" indent="-15023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4329940" marR="0" lvl="8" indent="-15164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2" name="Shape 292"/>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220266" y="402336"/>
            <a:ext cx="6373367" cy="1676399"/>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1220266" y="2235200"/>
            <a:ext cx="3108959" cy="6839711"/>
          </a:xfrm>
          <a:prstGeom prst="rect">
            <a:avLst/>
          </a:prstGeom>
          <a:noFill/>
          <a:ln>
            <a:noFill/>
          </a:ln>
        </p:spPr>
        <p:txBody>
          <a:bodyPr lIns="91425" tIns="91425" rIns="91425" bIns="91425" anchor="t" anchorCtr="0"/>
          <a:lstStyle>
            <a:lvl1pPr marL="365760" marR="0" lvl="0" indent="-147319" algn="l" rtl="0">
              <a:lnSpc>
                <a:spcPct val="100000"/>
              </a:lnSpc>
              <a:spcBef>
                <a:spcPts val="600"/>
              </a:spcBef>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93980" algn="l" rtl="0">
              <a:lnSpc>
                <a:spcPct val="100000"/>
              </a:lnSpc>
              <a:spcBef>
                <a:spcPts val="550"/>
              </a:spcBef>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12267" algn="l" rtl="0">
              <a:lnSpc>
                <a:spcPct val="100000"/>
              </a:lnSpc>
              <a:spcBef>
                <a:spcPts val="400"/>
              </a:spcBef>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68580" algn="l" rtl="0">
              <a:lnSpc>
                <a:spcPct val="100000"/>
              </a:lnSpc>
              <a:spcBef>
                <a:spcPts val="360"/>
              </a:spcBef>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79247" algn="l" rtl="0">
              <a:lnSpc>
                <a:spcPct val="100000"/>
              </a:lnSpc>
              <a:spcBef>
                <a:spcPts val="360"/>
              </a:spcBef>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body" idx="2"/>
          </p:nvPr>
        </p:nvSpPr>
        <p:spPr>
          <a:xfrm>
            <a:off x="4484675" y="2235200"/>
            <a:ext cx="3108959" cy="6839711"/>
          </a:xfrm>
          <a:prstGeom prst="rect">
            <a:avLst/>
          </a:prstGeom>
          <a:noFill/>
          <a:ln>
            <a:noFill/>
          </a:ln>
        </p:spPr>
        <p:txBody>
          <a:bodyPr lIns="91425" tIns="91425" rIns="91425" bIns="91425" anchor="t" anchorCtr="0"/>
          <a:lstStyle>
            <a:lvl1pPr marL="365760" marR="0" lvl="0" indent="-147319" algn="l" rtl="0">
              <a:lnSpc>
                <a:spcPct val="100000"/>
              </a:lnSpc>
              <a:spcBef>
                <a:spcPts val="600"/>
              </a:spcBef>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93980" algn="l" rtl="0">
              <a:lnSpc>
                <a:spcPct val="100000"/>
              </a:lnSpc>
              <a:spcBef>
                <a:spcPts val="550"/>
              </a:spcBef>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12267" algn="l" rtl="0">
              <a:lnSpc>
                <a:spcPct val="100000"/>
              </a:lnSpc>
              <a:spcBef>
                <a:spcPts val="400"/>
              </a:spcBef>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68580" algn="l" rtl="0">
              <a:lnSpc>
                <a:spcPct val="100000"/>
              </a:lnSpc>
              <a:spcBef>
                <a:spcPts val="360"/>
              </a:spcBef>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79247" algn="l" rtl="0">
              <a:lnSpc>
                <a:spcPct val="100000"/>
              </a:lnSpc>
              <a:spcBef>
                <a:spcPts val="360"/>
              </a:spcBef>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5"/>
        <p:cNvGrpSpPr/>
        <p:nvPr/>
      </p:nvGrpSpPr>
      <p:grpSpPr>
        <a:xfrm>
          <a:off x="0" y="0"/>
          <a:ext cx="0" cy="0"/>
          <a:chOff x="0" y="0"/>
          <a:chExt cx="0" cy="0"/>
        </a:xfrm>
      </p:grpSpPr>
      <p:sp>
        <p:nvSpPr>
          <p:cNvPr id="296" name="Shape 296"/>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8619" y="400472"/>
            <a:ext cx="2557200" cy="1704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01" name="Shape 301"/>
          <p:cNvSpPr txBox="1">
            <a:spLocks noGrp="1"/>
          </p:cNvSpPr>
          <p:nvPr>
            <p:ph type="body" idx="1"/>
          </p:nvPr>
        </p:nvSpPr>
        <p:spPr>
          <a:xfrm>
            <a:off x="3038792" y="400475"/>
            <a:ext cx="4344900" cy="85845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body" idx="2"/>
          </p:nvPr>
        </p:nvSpPr>
        <p:spPr>
          <a:xfrm>
            <a:off x="388619" y="2104815"/>
            <a:ext cx="2557200" cy="68802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523444" y="7040879"/>
            <a:ext cx="4663500" cy="8313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08" name="Shape 308"/>
          <p:cNvSpPr>
            <a:spLocks noGrp="1"/>
          </p:cNvSpPr>
          <p:nvPr>
            <p:ph type="pic" idx="2"/>
          </p:nvPr>
        </p:nvSpPr>
        <p:spPr>
          <a:xfrm>
            <a:off x="1523444" y="898737"/>
            <a:ext cx="4663500" cy="60350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Calibri"/>
                <a:ea typeface="Calibri"/>
                <a:cs typeface="Calibri"/>
                <a:sym typeface="Calibri"/>
              </a:defRPr>
            </a:lvl1pPr>
            <a:lvl2pPr marL="509404" marR="0" lvl="1" indent="-1404"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2pPr>
            <a:lvl3pPr marL="1018809" marR="0" lvl="2" indent="-2809" algn="l" rtl="0">
              <a:spcBef>
                <a:spcPts val="520"/>
              </a:spcBef>
              <a:buClr>
                <a:schemeClr val="dk1"/>
              </a:buClr>
              <a:buFont typeface="Arial"/>
              <a:buNone/>
              <a:defRPr sz="2600" b="0" i="0" u="none" strike="noStrike" cap="none">
                <a:solidFill>
                  <a:schemeClr val="dk1"/>
                </a:solidFill>
                <a:latin typeface="Calibri"/>
                <a:ea typeface="Calibri"/>
                <a:cs typeface="Calibri"/>
                <a:sym typeface="Calibri"/>
              </a:defRPr>
            </a:lvl3pPr>
            <a:lvl4pPr marL="1528213" marR="0" lvl="3" indent="-421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4pPr>
            <a:lvl5pPr marL="2037618" marR="0" lvl="4" indent="-5618"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5pPr>
            <a:lvl6pPr marL="2547024" marR="0" lvl="5" indent="-7024"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6pPr>
            <a:lvl7pPr marL="3056427" marR="0" lvl="6" indent="-8427"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7pPr>
            <a:lvl8pPr marL="3565833" marR="0" lvl="7" indent="-9833"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8pPr>
            <a:lvl9pPr marL="4075237" marR="0" lvl="8" indent="-11236" algn="l" rtl="0">
              <a:spcBef>
                <a:spcPts val="440"/>
              </a:spcBef>
              <a:buClr>
                <a:schemeClr val="dk1"/>
              </a:buClr>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body" idx="1"/>
          </p:nvPr>
        </p:nvSpPr>
        <p:spPr>
          <a:xfrm>
            <a:off x="1523444" y="7872096"/>
            <a:ext cx="4663500" cy="1180500"/>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Calibri"/>
                <a:ea typeface="Calibri"/>
                <a:cs typeface="Calibri"/>
                <a:sym typeface="Calibri"/>
              </a:defRPr>
            </a:lvl1pPr>
            <a:lvl2pPr marL="509404" marR="0" lvl="1" indent="-1404"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2pPr>
            <a:lvl3pPr marL="1018809" marR="0" lvl="2" indent="-2809"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3pPr>
            <a:lvl4pPr marL="1528213" marR="0" lvl="3" indent="-421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4pPr>
            <a:lvl5pPr marL="2037618" marR="0" lvl="4" indent="-5618"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5pPr>
            <a:lvl6pPr marL="2547024" marR="0" lvl="5" indent="-7024"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6pPr>
            <a:lvl7pPr marL="3056427" marR="0" lvl="6" indent="-8427"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7pPr>
            <a:lvl8pPr marL="3565833" marR="0" lvl="7" indent="-9833"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8pPr>
            <a:lvl9pPr marL="4075237" marR="0" lvl="8" indent="-11236" algn="l" rtl="0">
              <a:spcBef>
                <a:spcPts val="22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310" name="Shape 310"/>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5" name="Shape 315"/>
          <p:cNvSpPr txBox="1">
            <a:spLocks noGrp="1"/>
          </p:cNvSpPr>
          <p:nvPr>
            <p:ph type="body" idx="1"/>
          </p:nvPr>
        </p:nvSpPr>
        <p:spPr>
          <a:xfrm rot="5400000">
            <a:off x="567179" y="2168461"/>
            <a:ext cx="6638100" cy="6995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rot="5400000">
            <a:off x="-838664" y="5602747"/>
            <a:ext cx="11441400" cy="1311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21" name="Shape 321"/>
          <p:cNvSpPr txBox="1">
            <a:spLocks noGrp="1"/>
          </p:cNvSpPr>
          <p:nvPr>
            <p:ph type="body" idx="1"/>
          </p:nvPr>
        </p:nvSpPr>
        <p:spPr>
          <a:xfrm rot="5400000">
            <a:off x="-3526596" y="4355947"/>
            <a:ext cx="11441400" cy="38052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4426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2509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2827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074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827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88619" y="7568492"/>
            <a:ext cx="6995160" cy="1676399"/>
          </a:xfrm>
          <a:prstGeom prst="rect">
            <a:avLst/>
          </a:prstGeom>
          <a:noFill/>
          <a:ln>
            <a:noFill/>
          </a:ln>
        </p:spPr>
        <p:txBody>
          <a:bodyPr lIns="91425" tIns="91425" rIns="91425" bIns="91425" anchor="ctr" anchorCtr="0"/>
          <a:lstStyle>
            <a:lvl1pPr marL="0" marR="0" lvl="0" indent="0" algn="ctr" rtl="0">
              <a:spcBef>
                <a:spcPts val="0"/>
              </a:spcBef>
              <a:buClr>
                <a:srgbClr val="562214"/>
              </a:buClr>
              <a:buFont typeface="Cabin"/>
              <a:buNone/>
              <a:defRPr sz="45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388619" y="481474"/>
            <a:ext cx="3419855" cy="938783"/>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marR="0" lvl="0" indent="-507" algn="l" rtl="0">
              <a:lnSpc>
                <a:spcPct val="100000"/>
              </a:lnSpc>
              <a:spcBef>
                <a:spcPts val="100"/>
              </a:spcBef>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7" algn="l" rtl="0">
              <a:lnSpc>
                <a:spcPct val="100000"/>
              </a:lnSpc>
              <a:spcBef>
                <a:spcPts val="360"/>
              </a:spcBef>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body" idx="2"/>
          </p:nvPr>
        </p:nvSpPr>
        <p:spPr>
          <a:xfrm>
            <a:off x="3963923" y="481474"/>
            <a:ext cx="3419855" cy="938783"/>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marR="0" lvl="0" indent="-507" algn="l" rtl="0">
              <a:lnSpc>
                <a:spcPct val="100000"/>
              </a:lnSpc>
              <a:spcBef>
                <a:spcPts val="100"/>
              </a:spcBef>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7" algn="l" rtl="0">
              <a:lnSpc>
                <a:spcPct val="100000"/>
              </a:lnSpc>
              <a:spcBef>
                <a:spcPts val="360"/>
              </a:spcBef>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body" idx="3"/>
          </p:nvPr>
        </p:nvSpPr>
        <p:spPr>
          <a:xfrm>
            <a:off x="388619" y="1421692"/>
            <a:ext cx="3419855" cy="6035039"/>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marR="0" lvl="0" indent="-156971" algn="l" rtl="0">
              <a:lnSpc>
                <a:spcPct val="100000"/>
              </a:lnSpc>
              <a:spcBef>
                <a:spcPts val="700"/>
              </a:spcBef>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119380" algn="l" rtl="0">
              <a:lnSpc>
                <a:spcPct val="100000"/>
              </a:lnSpc>
              <a:spcBef>
                <a:spcPts val="700"/>
              </a:spcBef>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24967" algn="l" rtl="0">
              <a:lnSpc>
                <a:spcPct val="100000"/>
              </a:lnSpc>
              <a:spcBef>
                <a:spcPts val="700"/>
              </a:spcBef>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81280" algn="l" rtl="0">
              <a:lnSpc>
                <a:spcPct val="100000"/>
              </a:lnSpc>
              <a:spcBef>
                <a:spcPts val="700"/>
              </a:spcBef>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1947" algn="l" rtl="0">
              <a:lnSpc>
                <a:spcPct val="100000"/>
              </a:lnSpc>
              <a:spcBef>
                <a:spcPts val="700"/>
              </a:spcBef>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body" idx="4"/>
          </p:nvPr>
        </p:nvSpPr>
        <p:spPr>
          <a:xfrm>
            <a:off x="3963923" y="1421692"/>
            <a:ext cx="3419855" cy="6035039"/>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marR="0" lvl="0" indent="-156971" algn="l" rtl="0">
              <a:lnSpc>
                <a:spcPct val="100000"/>
              </a:lnSpc>
              <a:spcBef>
                <a:spcPts val="700"/>
              </a:spcBef>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119380" algn="l" rtl="0">
              <a:lnSpc>
                <a:spcPct val="100000"/>
              </a:lnSpc>
              <a:spcBef>
                <a:spcPts val="700"/>
              </a:spcBef>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24967" algn="l" rtl="0">
              <a:lnSpc>
                <a:spcPct val="100000"/>
              </a:lnSpc>
              <a:spcBef>
                <a:spcPts val="700"/>
              </a:spcBef>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81280" algn="l" rtl="0">
              <a:lnSpc>
                <a:spcPct val="100000"/>
              </a:lnSpc>
              <a:spcBef>
                <a:spcPts val="700"/>
              </a:spcBef>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1947" algn="l" rtl="0">
              <a:lnSpc>
                <a:spcPct val="100000"/>
              </a:lnSpc>
              <a:spcBef>
                <a:spcPts val="700"/>
              </a:spcBef>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8" name="Shape 58"/>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59" name="Shape 59"/>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60" name="Shape 60"/>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6015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941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708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911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280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4898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50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8772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83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23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220266" y="402336"/>
            <a:ext cx="6373367" cy="1676399"/>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65" name="Shape 65"/>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274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4943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56705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963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3431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770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2764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2014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19682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28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a:off x="862736" y="0"/>
            <a:ext cx="6909663" cy="100583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68" name="Shape 68"/>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
        <p:nvSpPr>
          <p:cNvPr id="71" name="Shape 71"/>
          <p:cNvSpPr/>
          <p:nvPr/>
        </p:nvSpPr>
        <p:spPr>
          <a:xfrm>
            <a:off x="862737" y="-79"/>
            <a:ext cx="62178" cy="1005847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1465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103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5854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492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385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9093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8586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7574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1565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74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88619" y="317940"/>
            <a:ext cx="3238499" cy="1704339"/>
          </a:xfrm>
          <a:prstGeom prst="rect">
            <a:avLst/>
          </a:prstGeom>
          <a:noFill/>
          <a:ln>
            <a:noFill/>
          </a:ln>
        </p:spPr>
        <p:txBody>
          <a:bodyPr lIns="91425" tIns="91425" rIns="91425" bIns="91425" anchor="b" anchorCtr="0"/>
          <a:lstStyle>
            <a:lvl1pPr marL="0" marR="0" lvl="0" indent="0" algn="l" rtl="0">
              <a:lnSpc>
                <a:spcPct val="90909"/>
              </a:lnSpc>
              <a:spcBef>
                <a:spcPts val="0"/>
              </a:spcBef>
              <a:buClr>
                <a:srgbClr val="562214"/>
              </a:buClr>
              <a:buFont typeface="Cabin"/>
              <a:buNone/>
              <a:defRPr sz="22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388619" y="2063547"/>
            <a:ext cx="3238499" cy="1024466"/>
          </a:xfrm>
          <a:prstGeom prst="rect">
            <a:avLst/>
          </a:prstGeom>
          <a:noFill/>
          <a:ln>
            <a:noFill/>
          </a:ln>
        </p:spPr>
        <p:txBody>
          <a:bodyPr lIns="91425" tIns="91425" rIns="91425" bIns="91425" anchor="t" anchorCtr="0"/>
          <a:lstStyle>
            <a:lvl1pPr marL="45720" marR="0" lvl="0" indent="-7619" algn="l" rtl="0">
              <a:lnSpc>
                <a:spcPct val="100000"/>
              </a:lnSpc>
              <a:spcBef>
                <a:spcPts val="0"/>
              </a:spcBef>
              <a:buClr>
                <a:schemeClr val="accent1"/>
              </a:buClr>
              <a:buFont typeface="Noto Sans Symbols"/>
              <a:buNone/>
              <a:defRPr sz="14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1200" b="0" i="0" u="none" strike="noStrike" cap="none">
                <a:solidFill>
                  <a:schemeClr val="dk1"/>
                </a:solidFill>
                <a:latin typeface="Cabin"/>
                <a:ea typeface="Cabin"/>
                <a:cs typeface="Cabin"/>
                <a:sym typeface="Cabin"/>
              </a:defRPr>
            </a:lvl2pPr>
            <a:lvl3pPr marL="886967" marR="0" lvl="2" indent="-239267" algn="l" rtl="0">
              <a:lnSpc>
                <a:spcPct val="100000"/>
              </a:lnSpc>
              <a:spcBef>
                <a:spcPts val="200"/>
              </a:spcBef>
              <a:buClr>
                <a:schemeClr val="accent2"/>
              </a:buClr>
              <a:buFont typeface="Noto Sans Symbols"/>
              <a:buNone/>
              <a:defRPr sz="1000" b="0" i="0" u="none" strike="noStrike" cap="none">
                <a:solidFill>
                  <a:schemeClr val="dk1"/>
                </a:solidFill>
                <a:latin typeface="Cabin"/>
                <a:ea typeface="Cabin"/>
                <a:cs typeface="Cabin"/>
                <a:sym typeface="Cabin"/>
              </a:defRPr>
            </a:lvl3pPr>
            <a:lvl4pPr marL="1097280" marR="0" lvl="3" indent="-182880" algn="l" rtl="0">
              <a:lnSpc>
                <a:spcPct val="100000"/>
              </a:lnSpc>
              <a:spcBef>
                <a:spcPts val="180"/>
              </a:spcBef>
              <a:buClr>
                <a:schemeClr val="accent3"/>
              </a:buClr>
              <a:buFont typeface="Noto Sans Symbols"/>
              <a:buNone/>
              <a:defRPr sz="900" b="0" i="0" u="none" strike="noStrike" cap="none">
                <a:solidFill>
                  <a:schemeClr val="dk1"/>
                </a:solidFill>
                <a:latin typeface="Cabin"/>
                <a:ea typeface="Cabin"/>
                <a:cs typeface="Cabin"/>
                <a:sym typeface="Cabin"/>
              </a:defRPr>
            </a:lvl4pPr>
            <a:lvl5pPr marL="1298448" marR="0" lvl="4" indent="-193547" algn="l" rtl="0">
              <a:lnSpc>
                <a:spcPct val="100000"/>
              </a:lnSpc>
              <a:spcBef>
                <a:spcPts val="180"/>
              </a:spcBef>
              <a:buClr>
                <a:schemeClr val="accent4"/>
              </a:buClr>
              <a:buFont typeface="Noto Sans Symbols"/>
              <a:buNone/>
              <a:defRPr sz="9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5" name="Shape 75"/>
          <p:cNvSpPr txBox="1">
            <a:spLocks noGrp="1"/>
          </p:cNvSpPr>
          <p:nvPr>
            <p:ph type="body" idx="2"/>
          </p:nvPr>
        </p:nvSpPr>
        <p:spPr>
          <a:xfrm>
            <a:off x="388619" y="3129281"/>
            <a:ext cx="6930389" cy="5855759"/>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8214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40641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6078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5295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6964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75971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56970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616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19556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430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003862" y="1564640"/>
            <a:ext cx="2331719" cy="2905760"/>
          </a:xfrm>
          <a:prstGeom prst="rect">
            <a:avLst/>
          </a:prstGeom>
          <a:noFill/>
          <a:ln>
            <a:noFill/>
          </a:ln>
        </p:spPr>
        <p:txBody>
          <a:bodyPr lIns="91425" tIns="91425" rIns="91425" bIns="91425" anchor="b" anchorCtr="0"/>
          <a:lstStyle>
            <a:lvl1pPr marL="0" marR="0" lvl="0" indent="0" algn="l" rtl="0">
              <a:spcBef>
                <a:spcPts val="0"/>
              </a:spcBef>
              <a:buClr>
                <a:srgbClr val="562214"/>
              </a:buClr>
              <a:buFont typeface="Cabin"/>
              <a:buNone/>
              <a:defRPr sz="21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82" name="Shape 82"/>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83" name="Shape 83"/>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a:t>
            </a:fld>
            <a:endParaRPr lang="en-US" sz="1200">
              <a:solidFill>
                <a:srgbClr val="B3A787"/>
              </a:solidFill>
              <a:latin typeface="Cabin"/>
              <a:ea typeface="Cabin"/>
              <a:cs typeface="Cabin"/>
              <a:sym typeface="Cabin"/>
            </a:endParaRPr>
          </a:p>
        </p:txBody>
      </p:sp>
      <p:sp>
        <p:nvSpPr>
          <p:cNvPr id="84" name="Shape 84"/>
          <p:cNvSpPr/>
          <p:nvPr/>
        </p:nvSpPr>
        <p:spPr>
          <a:xfrm>
            <a:off x="647700" y="1564640"/>
            <a:ext cx="3886200" cy="6705599"/>
          </a:xfrm>
          <a:prstGeom prst="rect">
            <a:avLst/>
          </a:prstGeom>
          <a:solidFill>
            <a:srgbClr val="FFFFFF"/>
          </a:solidFill>
          <a:ln w="88900" cap="sq" cmpd="sng">
            <a:solidFill>
              <a:srgbClr val="FFFFFF"/>
            </a:solidFill>
            <a:prstDash val="solid"/>
            <a:miter/>
            <a:headEnd type="none" w="med" len="med"/>
            <a:tailEnd type="none" w="med" len="med"/>
          </a:ln>
        </p:spPr>
        <p:txBody>
          <a:bodyPr lIns="91425" tIns="274300" rIns="91425" bIns="45700" anchor="t" anchorCtr="0">
            <a:noAutofit/>
          </a:bodyPr>
          <a:lstStyle/>
          <a:p>
            <a:pPr marL="0" marR="0" lvl="0" indent="0" algn="l" rtl="0">
              <a:lnSpc>
                <a:spcPct val="93750"/>
              </a:lnSpc>
              <a:spcBef>
                <a:spcPts val="0"/>
              </a:spcBef>
              <a:buClr>
                <a:schemeClr val="accent1"/>
              </a:buClr>
              <a:buFont typeface="Noto Sans Symbols"/>
              <a:buNone/>
            </a:pPr>
            <a:endParaRPr sz="3200">
              <a:solidFill>
                <a:schemeClr val="dk1"/>
              </a:solidFill>
              <a:latin typeface="Cabin"/>
              <a:ea typeface="Cabin"/>
              <a:cs typeface="Cabin"/>
              <a:sym typeface="Cabin"/>
            </a:endParaRPr>
          </a:p>
        </p:txBody>
      </p:sp>
      <p:sp>
        <p:nvSpPr>
          <p:cNvPr id="85" name="Shape 85"/>
          <p:cNvSpPr>
            <a:spLocks noGrp="1"/>
          </p:cNvSpPr>
          <p:nvPr>
            <p:ph type="pic" idx="2"/>
          </p:nvPr>
        </p:nvSpPr>
        <p:spPr>
          <a:xfrm>
            <a:off x="712470" y="1676405"/>
            <a:ext cx="3756660" cy="5154644"/>
          </a:xfrm>
          <a:prstGeom prst="roundRect">
            <a:avLst>
              <a:gd name="adj" fmla="val 783"/>
            </a:avLst>
          </a:prstGeom>
          <a:solidFill>
            <a:schemeClr val="lt2"/>
          </a:solidFill>
          <a:ln>
            <a:noFill/>
          </a:ln>
        </p:spPr>
        <p:txBody>
          <a:bodyPr lIns="91425" tIns="91425" rIns="91425" bIns="91425" anchor="t" anchorCtr="0"/>
          <a:lstStyle>
            <a:lvl1pPr marL="365760" marR="0" lvl="0" indent="-10159" algn="l" rtl="0">
              <a:lnSpc>
                <a:spcPct val="100000"/>
              </a:lnSpc>
              <a:spcBef>
                <a:spcPts val="600"/>
              </a:spcBef>
              <a:buClr>
                <a:schemeClr val="accent1"/>
              </a:buClr>
              <a:buFont typeface="Noto Sans Symbols"/>
              <a:buNone/>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6" name="Shape 86"/>
          <p:cNvSpPr/>
          <p:nvPr/>
        </p:nvSpPr>
        <p:spPr>
          <a:xfrm rot="-2131329">
            <a:off x="337216" y="1399700"/>
            <a:ext cx="582929" cy="299655"/>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87" name="Shape 87"/>
          <p:cNvSpPr/>
          <p:nvPr/>
        </p:nvSpPr>
        <p:spPr>
          <a:xfrm rot="2103354" flipH="1">
            <a:off x="4253117" y="1373952"/>
            <a:ext cx="551840" cy="299654"/>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88" name="Shape 88"/>
          <p:cNvSpPr txBox="1">
            <a:spLocks noGrp="1"/>
          </p:cNvSpPr>
          <p:nvPr>
            <p:ph type="body" idx="1"/>
          </p:nvPr>
        </p:nvSpPr>
        <p:spPr>
          <a:xfrm>
            <a:off x="712470" y="7040879"/>
            <a:ext cx="3756660" cy="1117599"/>
          </a:xfrm>
          <a:prstGeom prst="rect">
            <a:avLst/>
          </a:prstGeom>
          <a:noFill/>
          <a:ln>
            <a:noFill/>
          </a:ln>
        </p:spPr>
        <p:txBody>
          <a:bodyPr lIns="91425" tIns="91425" rIns="91425" bIns="91425" anchor="ctr" anchorCtr="0"/>
          <a:lstStyle>
            <a:lvl1pPr marL="0" marR="0" lvl="0" indent="0" algn="l" rtl="0">
              <a:lnSpc>
                <a:spcPct val="114285"/>
              </a:lnSpc>
              <a:spcBef>
                <a:spcPts val="0"/>
              </a:spcBef>
              <a:buClr>
                <a:schemeClr val="accent1"/>
              </a:buClr>
              <a:buFont typeface="Noto Sans Symbols"/>
              <a:buNone/>
              <a:defRPr sz="1400" b="0" i="0" u="none" strike="noStrike" cap="none">
                <a:solidFill>
                  <a:srgbClr val="777777"/>
                </a:solidFill>
                <a:latin typeface="Cabin"/>
                <a:ea typeface="Cabin"/>
                <a:cs typeface="Cabin"/>
                <a:sym typeface="Cabin"/>
              </a:defRPr>
            </a:lvl1pPr>
            <a:lvl2pPr marL="640080" marR="0" lvl="1" indent="-170180" algn="l" rtl="0">
              <a:lnSpc>
                <a:spcPct val="100000"/>
              </a:lnSpc>
              <a:spcBef>
                <a:spcPts val="550"/>
              </a:spcBef>
              <a:buClr>
                <a:schemeClr val="accent1"/>
              </a:buClr>
              <a:buSzPct val="100000"/>
              <a:buFont typeface="Verdana"/>
              <a:buChar char="◦"/>
              <a:defRPr sz="1200" b="0" i="0" u="none" strike="noStrike" cap="none">
                <a:solidFill>
                  <a:schemeClr val="dk1"/>
                </a:solidFill>
                <a:latin typeface="Cabin"/>
                <a:ea typeface="Cabin"/>
                <a:cs typeface="Cabin"/>
                <a:sym typeface="Cabin"/>
              </a:defRPr>
            </a:lvl2pPr>
            <a:lvl3pPr marL="886967" marR="0" lvl="2" indent="-175767" algn="l" rtl="0">
              <a:lnSpc>
                <a:spcPct val="100000"/>
              </a:lnSpc>
              <a:spcBef>
                <a:spcPts val="200"/>
              </a:spcBef>
              <a:buClr>
                <a:schemeClr val="accent2"/>
              </a:buClr>
              <a:buSzPct val="100000"/>
              <a:buFont typeface="Noto Sans Symbols"/>
              <a:buChar char="⚫"/>
              <a:defRPr sz="1000" b="0" i="0" u="none" strike="noStrike" cap="none">
                <a:solidFill>
                  <a:schemeClr val="dk1"/>
                </a:solidFill>
                <a:latin typeface="Cabin"/>
                <a:ea typeface="Cabin"/>
                <a:cs typeface="Cabin"/>
                <a:sym typeface="Cabin"/>
              </a:defRPr>
            </a:lvl3pPr>
            <a:lvl4pPr marL="1097280" marR="0" lvl="3" indent="-125730" algn="l" rtl="0">
              <a:lnSpc>
                <a:spcPct val="100000"/>
              </a:lnSpc>
              <a:spcBef>
                <a:spcPts val="180"/>
              </a:spcBef>
              <a:buClr>
                <a:schemeClr val="accent3"/>
              </a:buClr>
              <a:buSzPct val="100000"/>
              <a:buFont typeface="Noto Sans Symbols"/>
              <a:buChar char="⚫"/>
              <a:defRPr sz="900" b="0" i="0" u="none" strike="noStrike" cap="none">
                <a:solidFill>
                  <a:schemeClr val="dk1"/>
                </a:solidFill>
                <a:latin typeface="Cabin"/>
                <a:ea typeface="Cabin"/>
                <a:cs typeface="Cabin"/>
                <a:sym typeface="Cabin"/>
              </a:defRPr>
            </a:lvl4pPr>
            <a:lvl5pPr marL="1298448" marR="0" lvl="4" indent="-136397" algn="l" rtl="0">
              <a:lnSpc>
                <a:spcPct val="100000"/>
              </a:lnSpc>
              <a:spcBef>
                <a:spcPts val="180"/>
              </a:spcBef>
              <a:buClr>
                <a:schemeClr val="accent4"/>
              </a:buClr>
              <a:buSzPct val="100000"/>
              <a:buFont typeface="Noto Sans Symbols"/>
              <a:buChar char="⚫"/>
              <a:defRPr sz="9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6856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4481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093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87965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5719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16843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72981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1476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4637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367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9"/>
        <p:cNvGrpSpPr/>
        <p:nvPr/>
      </p:nvGrpSpPr>
      <p:grpSpPr>
        <a:xfrm>
          <a:off x="0" y="0"/>
          <a:ext cx="0" cy="0"/>
          <a:chOff x="0" y="0"/>
          <a:chExt cx="0" cy="0"/>
        </a:xfrm>
      </p:grpSpPr>
      <p:sp>
        <p:nvSpPr>
          <p:cNvPr id="10" name="Shape 10"/>
          <p:cNvSpPr/>
          <p:nvPr/>
        </p:nvSpPr>
        <p:spPr>
          <a:xfrm>
            <a:off x="-693537" y="-1196684"/>
            <a:ext cx="1393053" cy="2403700"/>
          </a:xfrm>
          <a:prstGeom prst="pie">
            <a:avLst>
              <a:gd name="adj1" fmla="val 0"/>
              <a:gd name="adj2" fmla="val 5402120"/>
            </a:avLst>
          </a:prstGeom>
          <a:solidFill>
            <a:srgbClr val="FEF9F3">
              <a:alpha val="32941"/>
            </a:srgbClr>
          </a:solidFill>
          <a:ln w="9525" cap="rnd" cmpd="sng">
            <a:solidFill>
              <a:srgbClr val="D1C19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lt1"/>
              </a:solidFill>
              <a:latin typeface="Cabin"/>
              <a:ea typeface="Cabin"/>
              <a:cs typeface="Cabin"/>
              <a:sym typeface="Cabin"/>
            </a:endParaRPr>
          </a:p>
        </p:txBody>
      </p:sp>
      <p:sp>
        <p:nvSpPr>
          <p:cNvPr id="11" name="Shape 11"/>
          <p:cNvSpPr/>
          <p:nvPr/>
        </p:nvSpPr>
        <p:spPr>
          <a:xfrm>
            <a:off x="143493" y="30950"/>
            <a:ext cx="1446862" cy="2496547"/>
          </a:xfrm>
          <a:prstGeom prst="ellipse">
            <a:avLst/>
          </a:prstGeom>
          <a:noFill/>
          <a:ln w="27300" cap="rnd" cmpd="sng">
            <a:solidFill>
              <a:srgbClr val="FFF5D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lt1"/>
              </a:solidFill>
              <a:latin typeface="Cabin"/>
              <a:ea typeface="Cabin"/>
              <a:cs typeface="Cabin"/>
              <a:sym typeface="Cabin"/>
            </a:endParaRPr>
          </a:p>
        </p:txBody>
      </p:sp>
      <p:sp>
        <p:nvSpPr>
          <p:cNvPr id="12" name="Shape 12"/>
          <p:cNvSpPr/>
          <p:nvPr/>
        </p:nvSpPr>
        <p:spPr>
          <a:xfrm rot="2315675">
            <a:off x="155450" y="1547445"/>
            <a:ext cx="956859" cy="1617181"/>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lt1"/>
              </a:solidFill>
              <a:latin typeface="Cabin"/>
              <a:ea typeface="Cabin"/>
              <a:cs typeface="Cabin"/>
              <a:sym typeface="Cabin"/>
            </a:endParaRPr>
          </a:p>
        </p:txBody>
      </p:sp>
      <p:sp>
        <p:nvSpPr>
          <p:cNvPr id="13" name="Shape 13"/>
          <p:cNvSpPr/>
          <p:nvPr/>
        </p:nvSpPr>
        <p:spPr>
          <a:xfrm>
            <a:off x="860941" y="-79"/>
            <a:ext cx="6911458" cy="1005847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lt1"/>
              </a:solidFill>
              <a:latin typeface="Cabin"/>
              <a:ea typeface="Cabin"/>
              <a:cs typeface="Cabin"/>
              <a:sym typeface="Cabin"/>
            </a:endParaRPr>
          </a:p>
        </p:txBody>
      </p:sp>
      <p:sp>
        <p:nvSpPr>
          <p:cNvPr id="14" name="Shape 14"/>
          <p:cNvSpPr txBox="1">
            <a:spLocks noGrp="1"/>
          </p:cNvSpPr>
          <p:nvPr>
            <p:ph type="title"/>
          </p:nvPr>
        </p:nvSpPr>
        <p:spPr>
          <a:xfrm>
            <a:off x="1220266" y="402802"/>
            <a:ext cx="6373367" cy="1676399"/>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body" idx="1"/>
          </p:nvPr>
        </p:nvSpPr>
        <p:spPr>
          <a:xfrm>
            <a:off x="1220266" y="2123440"/>
            <a:ext cx="6373367" cy="7040880"/>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6" name="Shape 16"/>
          <p:cNvSpPr txBox="1">
            <a:spLocks noGrp="1"/>
          </p:cNvSpPr>
          <p:nvPr>
            <p:ph type="dt" idx="10"/>
          </p:nvPr>
        </p:nvSpPr>
        <p:spPr>
          <a:xfrm>
            <a:off x="3044190" y="9248139"/>
            <a:ext cx="1813560" cy="698500"/>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17" name="Shape 17"/>
          <p:cNvSpPr txBox="1">
            <a:spLocks noGrp="1"/>
          </p:cNvSpPr>
          <p:nvPr>
            <p:ph type="ftr" idx="11"/>
          </p:nvPr>
        </p:nvSpPr>
        <p:spPr>
          <a:xfrm>
            <a:off x="4857750" y="9248139"/>
            <a:ext cx="2461260" cy="6985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509405" marR="0" lvl="1" indent="-1405" algn="l" rtl="0">
              <a:spcBef>
                <a:spcPts val="0"/>
              </a:spcBef>
              <a:buNone/>
              <a:defRPr sz="2000" b="0" i="0" u="none" strike="noStrike" cap="none">
                <a:solidFill>
                  <a:schemeClr val="dk1"/>
                </a:solidFill>
                <a:latin typeface="Cabin"/>
                <a:ea typeface="Cabin"/>
                <a:cs typeface="Cabin"/>
                <a:sym typeface="Cabin"/>
              </a:defRPr>
            </a:lvl2pPr>
            <a:lvl3pPr marL="1018809" marR="0" lvl="2" indent="-2809" algn="l" rtl="0">
              <a:spcBef>
                <a:spcPts val="0"/>
              </a:spcBef>
              <a:buNone/>
              <a:defRPr sz="2000" b="0" i="0" u="none" strike="noStrike" cap="none">
                <a:solidFill>
                  <a:schemeClr val="dk1"/>
                </a:solidFill>
                <a:latin typeface="Cabin"/>
                <a:ea typeface="Cabin"/>
                <a:cs typeface="Cabin"/>
                <a:sym typeface="Cabin"/>
              </a:defRPr>
            </a:lvl3pPr>
            <a:lvl4pPr marL="1528214" marR="0" lvl="3" indent="-4213" algn="l" rtl="0">
              <a:spcBef>
                <a:spcPts val="0"/>
              </a:spcBef>
              <a:buNone/>
              <a:defRPr sz="2000" b="0" i="0" u="none" strike="noStrike" cap="none">
                <a:solidFill>
                  <a:schemeClr val="dk1"/>
                </a:solidFill>
                <a:latin typeface="Cabin"/>
                <a:ea typeface="Cabin"/>
                <a:cs typeface="Cabin"/>
                <a:sym typeface="Cabin"/>
              </a:defRPr>
            </a:lvl4pPr>
            <a:lvl5pPr marL="2037618" marR="0" lvl="4" indent="-5618" algn="l" rtl="0">
              <a:spcBef>
                <a:spcPts val="0"/>
              </a:spcBef>
              <a:buNone/>
              <a:defRPr sz="2000" b="0" i="0" u="none" strike="noStrike" cap="none">
                <a:solidFill>
                  <a:schemeClr val="dk1"/>
                </a:solidFill>
                <a:latin typeface="Cabin"/>
                <a:ea typeface="Cabin"/>
                <a:cs typeface="Cabin"/>
                <a:sym typeface="Cabin"/>
              </a:defRPr>
            </a:lvl5pPr>
            <a:lvl6pPr marL="2547024" marR="0" lvl="5" indent="-7023" algn="l" rtl="0">
              <a:spcBef>
                <a:spcPts val="0"/>
              </a:spcBef>
              <a:buNone/>
              <a:defRPr sz="2000" b="0" i="0" u="none" strike="noStrike" cap="none">
                <a:solidFill>
                  <a:schemeClr val="dk1"/>
                </a:solidFill>
                <a:latin typeface="Cabin"/>
                <a:ea typeface="Cabin"/>
                <a:cs typeface="Cabin"/>
                <a:sym typeface="Cabin"/>
              </a:defRPr>
            </a:lvl6pPr>
            <a:lvl7pPr marL="3056428" marR="0" lvl="6" indent="-8427" algn="l" rtl="0">
              <a:spcBef>
                <a:spcPts val="0"/>
              </a:spcBef>
              <a:buNone/>
              <a:defRPr sz="2000" b="0" i="0" u="none" strike="noStrike" cap="none">
                <a:solidFill>
                  <a:schemeClr val="dk1"/>
                </a:solidFill>
                <a:latin typeface="Cabin"/>
                <a:ea typeface="Cabin"/>
                <a:cs typeface="Cabin"/>
                <a:sym typeface="Cabin"/>
              </a:defRPr>
            </a:lvl7pPr>
            <a:lvl8pPr marL="3565833" marR="0" lvl="7" indent="-9833" algn="l" rtl="0">
              <a:spcBef>
                <a:spcPts val="0"/>
              </a:spcBef>
              <a:buNone/>
              <a:defRPr sz="2000" b="0" i="0" u="none" strike="noStrike" cap="none">
                <a:solidFill>
                  <a:schemeClr val="dk1"/>
                </a:solidFill>
                <a:latin typeface="Cabin"/>
                <a:ea typeface="Cabin"/>
                <a:cs typeface="Cabin"/>
                <a:sym typeface="Cabin"/>
              </a:defRPr>
            </a:lvl8pPr>
            <a:lvl9pPr marL="4075237" marR="0" lvl="8" indent="-11236" algn="l" rtl="0">
              <a:spcBef>
                <a:spcPts val="0"/>
              </a:spcBef>
              <a:buNone/>
              <a:defRPr sz="2000" b="0" i="0" u="none" strike="noStrike" cap="none">
                <a:solidFill>
                  <a:schemeClr val="dk1"/>
                </a:solidFill>
                <a:latin typeface="Cabin"/>
                <a:ea typeface="Cabin"/>
                <a:cs typeface="Cabin"/>
                <a:sym typeface="Cabin"/>
              </a:defRPr>
            </a:lvl9pPr>
          </a:lstStyle>
          <a:p>
            <a:endParaRPr/>
          </a:p>
        </p:txBody>
      </p:sp>
      <p:sp>
        <p:nvSpPr>
          <p:cNvPr id="18" name="Shape 18"/>
          <p:cNvSpPr txBox="1">
            <a:spLocks noGrp="1"/>
          </p:cNvSpPr>
          <p:nvPr>
            <p:ph type="sldNum" idx="12"/>
          </p:nvPr>
        </p:nvSpPr>
        <p:spPr>
          <a:xfrm>
            <a:off x="7321600" y="9248139"/>
            <a:ext cx="388619" cy="6985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19" name="Shape 19"/>
          <p:cNvSpPr/>
          <p:nvPr/>
        </p:nvSpPr>
        <p:spPr>
          <a:xfrm>
            <a:off x="862737" y="-79"/>
            <a:ext cx="62178" cy="1005847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r>
              <a:rPr lang="en-US" kern="1200" smtClean="0">
                <a:solidFill>
                  <a:prstClr val="black">
                    <a:tint val="75000"/>
                  </a:prstClr>
                </a:solidFill>
                <a:latin typeface="Calibri"/>
                <a:ea typeface="+mn-ea"/>
                <a:cs typeface="+mn-cs"/>
              </a:rPr>
              <a:t>Rev. Control: 07/06/2015 HSD - OSP and Susan Richmond</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067246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body" idx="1"/>
          </p:nvPr>
        </p:nvSpPr>
        <p:spPr>
          <a:xfrm>
            <a:off x="388619" y="2346961"/>
            <a:ext cx="6995160" cy="663807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88619" y="402802"/>
            <a:ext cx="6995160" cy="167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8" name="Shape 178"/>
          <p:cNvSpPr txBox="1">
            <a:spLocks noGrp="1"/>
          </p:cNvSpPr>
          <p:nvPr>
            <p:ph type="body" idx="1"/>
          </p:nvPr>
        </p:nvSpPr>
        <p:spPr>
          <a:xfrm>
            <a:off x="388619" y="2346961"/>
            <a:ext cx="6995160" cy="6638078"/>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1"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5" marR="0" lvl="7" indent="-124835"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39"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388619" y="9322647"/>
            <a:ext cx="1813560" cy="535517"/>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2655569" y="9322647"/>
            <a:ext cx="2461260" cy="535517"/>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5" marR="0" lvl="1" indent="-1405"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4"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3" algn="l" rtl="0">
              <a:spcBef>
                <a:spcPts val="0"/>
              </a:spcBef>
              <a:buNone/>
              <a:defRPr sz="2000" b="0" i="0" u="none" strike="noStrike" cap="none">
                <a:solidFill>
                  <a:schemeClr val="dk1"/>
                </a:solidFill>
                <a:latin typeface="Calibri"/>
                <a:ea typeface="Calibri"/>
                <a:cs typeface="Calibri"/>
                <a:sym typeface="Calibri"/>
              </a:defRPr>
            </a:lvl6pPr>
            <a:lvl7pPr marL="3056428"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5570219" y="9322647"/>
            <a:ext cx="1813560" cy="535517"/>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88619" y="402802"/>
            <a:ext cx="6995100" cy="1676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3" name="Shape 253"/>
          <p:cNvSpPr txBox="1">
            <a:spLocks noGrp="1"/>
          </p:cNvSpPr>
          <p:nvPr>
            <p:ph type="body" idx="1"/>
          </p:nvPr>
        </p:nvSpPr>
        <p:spPr>
          <a:xfrm>
            <a:off x="388619" y="2346961"/>
            <a:ext cx="6995100" cy="6638100"/>
          </a:xfrm>
          <a:prstGeom prst="rect">
            <a:avLst/>
          </a:prstGeom>
          <a:noFill/>
          <a:ln>
            <a:noFill/>
          </a:ln>
        </p:spPr>
        <p:txBody>
          <a:bodyPr lIns="91425" tIns="91425" rIns="91425" bIns="91425" anchor="t" anchorCtr="0"/>
          <a:lstStyle>
            <a:lvl1pPr marL="382054" marR="0" lvl="0" indent="-153454" algn="l" rtl="0">
              <a:spcBef>
                <a:spcPts val="72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27782" marR="0" lvl="1" indent="-11658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273511" marR="0" lvl="2" indent="-92411" algn="l" rtl="0">
              <a:spcBef>
                <a:spcPts val="520"/>
              </a:spcBef>
              <a:buClr>
                <a:schemeClr val="dk1"/>
              </a:buClr>
              <a:buSzPct val="100000"/>
              <a:buFont typeface="Arial"/>
              <a:buChar char="•"/>
              <a:defRPr sz="2600" b="0" i="0" u="none" strike="noStrike" cap="none">
                <a:solidFill>
                  <a:schemeClr val="dk1"/>
                </a:solidFill>
                <a:latin typeface="Calibri"/>
                <a:ea typeface="Calibri"/>
                <a:cs typeface="Calibri"/>
                <a:sym typeface="Calibri"/>
              </a:defRPr>
            </a:lvl3pPr>
            <a:lvl4pPr marL="1782916" marR="0" lvl="3" indent="-11921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292320" marR="0" lvl="4" indent="-12062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5pPr>
            <a:lvl6pPr marL="2801726" marR="0" lvl="5" indent="-12202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30" marR="0" lvl="6" indent="-12343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34" marR="0" lvl="7" indent="-124834"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29940" marR="0" lvl="8" indent="-12624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dt" idx="10"/>
          </p:nvPr>
        </p:nvSpPr>
        <p:spPr>
          <a:xfrm>
            <a:off x="388619" y="9322647"/>
            <a:ext cx="1813500" cy="535500"/>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ftr" idx="11"/>
          </p:nvPr>
        </p:nvSpPr>
        <p:spPr>
          <a:xfrm>
            <a:off x="2655569" y="9322647"/>
            <a:ext cx="2914500" cy="535500"/>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888888"/>
                </a:solidFill>
                <a:latin typeface="Calibri"/>
                <a:ea typeface="Calibri"/>
                <a:cs typeface="Calibri"/>
                <a:sym typeface="Calibri"/>
              </a:defRPr>
            </a:lvl1pPr>
            <a:lvl2pPr marL="509404" marR="0" lvl="1" indent="-1404" algn="l" rtl="0">
              <a:spcBef>
                <a:spcPts val="0"/>
              </a:spcBef>
              <a:buNone/>
              <a:defRPr sz="2000" b="0" i="0" u="none" strike="noStrike" cap="none">
                <a:solidFill>
                  <a:schemeClr val="dk1"/>
                </a:solidFill>
                <a:latin typeface="Calibri"/>
                <a:ea typeface="Calibri"/>
                <a:cs typeface="Calibri"/>
                <a:sym typeface="Calibri"/>
              </a:defRPr>
            </a:lvl2pPr>
            <a:lvl3pPr marL="1018809" marR="0" lvl="2" indent="-2809" algn="l" rtl="0">
              <a:spcBef>
                <a:spcPts val="0"/>
              </a:spcBef>
              <a:buNone/>
              <a:defRPr sz="2000" b="0" i="0" u="none" strike="noStrike" cap="none">
                <a:solidFill>
                  <a:schemeClr val="dk1"/>
                </a:solidFill>
                <a:latin typeface="Calibri"/>
                <a:ea typeface="Calibri"/>
                <a:cs typeface="Calibri"/>
                <a:sym typeface="Calibri"/>
              </a:defRPr>
            </a:lvl3pPr>
            <a:lvl4pPr marL="1528213" marR="0" lvl="3" indent="-4213" algn="l" rtl="0">
              <a:spcBef>
                <a:spcPts val="0"/>
              </a:spcBef>
              <a:buNone/>
              <a:defRPr sz="2000" b="0" i="0" u="none" strike="noStrike" cap="none">
                <a:solidFill>
                  <a:schemeClr val="dk1"/>
                </a:solidFill>
                <a:latin typeface="Calibri"/>
                <a:ea typeface="Calibri"/>
                <a:cs typeface="Calibri"/>
                <a:sym typeface="Calibri"/>
              </a:defRPr>
            </a:lvl4pPr>
            <a:lvl5pPr marL="2037618" marR="0" lvl="4" indent="-5618" algn="l" rtl="0">
              <a:spcBef>
                <a:spcPts val="0"/>
              </a:spcBef>
              <a:buNone/>
              <a:defRPr sz="2000" b="0" i="0" u="none" strike="noStrike" cap="none">
                <a:solidFill>
                  <a:schemeClr val="dk1"/>
                </a:solidFill>
                <a:latin typeface="Calibri"/>
                <a:ea typeface="Calibri"/>
                <a:cs typeface="Calibri"/>
                <a:sym typeface="Calibri"/>
              </a:defRPr>
            </a:lvl5pPr>
            <a:lvl6pPr marL="2547024" marR="0" lvl="5" indent="-7024" algn="l" rtl="0">
              <a:spcBef>
                <a:spcPts val="0"/>
              </a:spcBef>
              <a:buNone/>
              <a:defRPr sz="2000" b="0" i="0" u="none" strike="noStrike" cap="none">
                <a:solidFill>
                  <a:schemeClr val="dk1"/>
                </a:solidFill>
                <a:latin typeface="Calibri"/>
                <a:ea typeface="Calibri"/>
                <a:cs typeface="Calibri"/>
                <a:sym typeface="Calibri"/>
              </a:defRPr>
            </a:lvl6pPr>
            <a:lvl7pPr marL="3056427" marR="0" lvl="6" indent="-8427" algn="l" rtl="0">
              <a:spcBef>
                <a:spcPts val="0"/>
              </a:spcBef>
              <a:buNone/>
              <a:defRPr sz="2000" b="0" i="0" u="none" strike="noStrike" cap="none">
                <a:solidFill>
                  <a:schemeClr val="dk1"/>
                </a:solidFill>
                <a:latin typeface="Calibri"/>
                <a:ea typeface="Calibri"/>
                <a:cs typeface="Calibri"/>
                <a:sym typeface="Calibri"/>
              </a:defRPr>
            </a:lvl7pPr>
            <a:lvl8pPr marL="3565833" marR="0" lvl="7" indent="-9833" algn="l" rtl="0">
              <a:spcBef>
                <a:spcPts val="0"/>
              </a:spcBef>
              <a:buNone/>
              <a:defRPr sz="2000" b="0" i="0" u="none" strike="noStrike" cap="none">
                <a:solidFill>
                  <a:schemeClr val="dk1"/>
                </a:solidFill>
                <a:latin typeface="Calibri"/>
                <a:ea typeface="Calibri"/>
                <a:cs typeface="Calibri"/>
                <a:sym typeface="Calibri"/>
              </a:defRPr>
            </a:lvl8pPr>
            <a:lvl9pPr marL="4075237" marR="0" lvl="8" indent="-11236"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sldNum" idx="12"/>
          </p:nvPr>
        </p:nvSpPr>
        <p:spPr>
          <a:xfrm>
            <a:off x="5570219" y="9322647"/>
            <a:ext cx="1813499" cy="5355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400">
                <a:solidFill>
                  <a:srgbClr val="888888"/>
                </a:solidFill>
                <a:latin typeface="Calibri"/>
                <a:ea typeface="Calibri"/>
                <a:cs typeface="Calibri"/>
                <a:sym typeface="Calibri"/>
              </a:rPr>
              <a:t>‹#›</a:t>
            </a:fld>
            <a:endParaRPr lang="en-US" sz="14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r>
              <a:rPr lang="en-US" kern="1200" smtClean="0">
                <a:solidFill>
                  <a:prstClr val="black">
                    <a:tint val="75000"/>
                  </a:prstClr>
                </a:solidFill>
                <a:latin typeface="Calibri"/>
                <a:ea typeface="+mn-ea"/>
                <a:cs typeface="+mn-cs"/>
              </a:rPr>
              <a:t>Rev. Control: 07/06/2015 HSD - OSP and Susan Richmond</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1745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r>
              <a:rPr lang="en-US" kern="1200" smtClean="0">
                <a:solidFill>
                  <a:prstClr val="black">
                    <a:tint val="75000"/>
                  </a:prstClr>
                </a:solidFill>
                <a:latin typeface="Calibri"/>
                <a:ea typeface="+mn-ea"/>
                <a:cs typeface="+mn-cs"/>
              </a:rPr>
              <a:t>Rev. Control: 07/06/2015 HSD - OSP and Susan Richmond</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4704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r>
              <a:rPr lang="en-US" kern="1200" smtClean="0">
                <a:solidFill>
                  <a:prstClr val="black">
                    <a:tint val="75000"/>
                  </a:prstClr>
                </a:solidFill>
                <a:latin typeface="Calibri"/>
                <a:ea typeface="+mn-ea"/>
                <a:cs typeface="+mn-cs"/>
              </a:rPr>
              <a:t>Rev. Control: 07/06/2015 HSD - OSP and Susan Richmond</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257495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r>
              <a:rPr lang="en-US" kern="1200" smtClean="0">
                <a:solidFill>
                  <a:prstClr val="black">
                    <a:tint val="75000"/>
                  </a:prstClr>
                </a:solidFill>
                <a:latin typeface="Calibri"/>
                <a:ea typeface="+mn-ea"/>
                <a:cs typeface="+mn-cs"/>
              </a:rPr>
              <a:t>Rev. Control: 07/06/2015 HSD - OSP and Susan Richmond</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449045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pPr defTabSz="1018809"/>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pPr defTabSz="1018809"/>
            <a:r>
              <a:rPr lang="en-US" kern="1200" smtClean="0">
                <a:solidFill>
                  <a:prstClr val="black">
                    <a:tint val="75000"/>
                  </a:prstClr>
                </a:solidFill>
                <a:latin typeface="Calibri"/>
                <a:ea typeface="+mn-ea"/>
                <a:cs typeface="+mn-cs"/>
              </a:rPr>
              <a:t>Rev. Control: 07/06/2015 HSD - OSP and Susan Richmond</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pPr defTabSz="1018809"/>
            <a:fld id="{F177B04D-AEB5-43ED-B9BA-B3D1EC9C9067}" type="slidenum">
              <a:rPr lang="en-US" kern="1200" smtClean="0">
                <a:solidFill>
                  <a:prstClr val="black">
                    <a:tint val="75000"/>
                  </a:prstClr>
                </a:solidFill>
                <a:latin typeface="Calibri"/>
                <a:ea typeface="+mn-ea"/>
                <a:cs typeface="+mn-cs"/>
              </a:rPr>
              <a:pPr defTabSz="1018809"/>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672557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hyperlink" Target="http://www.livebinders.com/play/play?id=77484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29" name="Shape 329"/>
          <p:cNvGrpSpPr/>
          <p:nvPr/>
        </p:nvGrpSpPr>
        <p:grpSpPr>
          <a:xfrm>
            <a:off x="653737" y="741188"/>
            <a:ext cx="3074464" cy="3042172"/>
            <a:chOff x="3747441" y="102343"/>
            <a:chExt cx="2956514" cy="3144939"/>
          </a:xfrm>
        </p:grpSpPr>
        <p:sp>
          <p:nvSpPr>
            <p:cNvPr id="330" name="Shape 330"/>
            <p:cNvSpPr/>
            <p:nvPr/>
          </p:nvSpPr>
          <p:spPr>
            <a:xfrm>
              <a:off x="3747441" y="102343"/>
              <a:ext cx="1298387" cy="1028008"/>
            </a:xfrm>
            <a:prstGeom prst="rect">
              <a:avLst/>
            </a:prstGeom>
            <a:solidFill>
              <a:srgbClr val="FFFFBD"/>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6000" b="1" i="0" u="none" strike="noStrike" cap="none" dirty="0">
                  <a:solidFill>
                    <a:srgbClr val="6875A1"/>
                  </a:solidFill>
                  <a:latin typeface="Cabin"/>
                  <a:ea typeface="Cabin"/>
                  <a:cs typeface="Cabin"/>
                  <a:sym typeface="Cabin"/>
                </a:rPr>
                <a:t>3</a:t>
              </a:r>
              <a:r>
                <a:rPr lang="en-US" sz="6000" b="1" baseline="30000" dirty="0">
                  <a:solidFill>
                    <a:srgbClr val="6875A1"/>
                  </a:solidFill>
                  <a:latin typeface="Cabin"/>
                  <a:ea typeface="Cabin"/>
                  <a:cs typeface="Cabin"/>
                  <a:sym typeface="Cabin"/>
                </a:rPr>
                <a:t>er</a:t>
              </a:r>
            </a:p>
          </p:txBody>
        </p:sp>
        <p:grpSp>
          <p:nvGrpSpPr>
            <p:cNvPr id="331" name="Shape 331"/>
            <p:cNvGrpSpPr/>
            <p:nvPr/>
          </p:nvGrpSpPr>
          <p:grpSpPr>
            <a:xfrm>
              <a:off x="4062674" y="577255"/>
              <a:ext cx="2641281" cy="2670027"/>
              <a:chOff x="1676400" y="882134"/>
              <a:chExt cx="3711740" cy="3501595"/>
            </a:xfrm>
          </p:grpSpPr>
          <p:sp>
            <p:nvSpPr>
              <p:cNvPr id="332" name="Shape 332"/>
              <p:cNvSpPr/>
              <p:nvPr/>
            </p:nvSpPr>
            <p:spPr>
              <a:xfrm rot="1584430" flipH="1">
                <a:off x="1975739" y="1498328"/>
                <a:ext cx="3113063" cy="2076476"/>
              </a:xfrm>
              <a:prstGeom prst="parallelogram">
                <a:avLst>
                  <a:gd name="adj" fmla="val 25000"/>
                </a:avLst>
              </a:prstGeom>
              <a:solidFill>
                <a:srgbClr val="002060"/>
              </a:solidFill>
              <a:ln>
                <a:noFill/>
              </a:ln>
            </p:spPr>
            <p:txBody>
              <a:bodyPr lIns="91425" tIns="45700" rIns="91425" bIns="45700" anchor="ctr" anchorCtr="0">
                <a:noAutofit/>
              </a:bodyPr>
              <a:lstStyle/>
              <a:p>
                <a:pPr marL="0" marR="0" lvl="0" indent="0" algn="ctr" rtl="0">
                  <a:spcBef>
                    <a:spcPts val="0"/>
                  </a:spcBef>
                  <a:buNone/>
                </a:pPr>
                <a:endParaRPr sz="1900" b="0" u="none">
                  <a:solidFill>
                    <a:schemeClr val="lt1"/>
                  </a:solidFill>
                  <a:latin typeface="Cabin"/>
                  <a:ea typeface="Cabin"/>
                  <a:cs typeface="Cabin"/>
                  <a:sym typeface="Cabin"/>
                </a:endParaRPr>
              </a:p>
            </p:txBody>
          </p:sp>
          <p:sp>
            <p:nvSpPr>
              <p:cNvPr id="333" name="Shape 333"/>
              <p:cNvSpPr/>
              <p:nvPr/>
            </p:nvSpPr>
            <p:spPr>
              <a:xfrm>
                <a:off x="2577440" y="882134"/>
                <a:ext cx="2505900" cy="1981199"/>
              </a:xfrm>
              <a:prstGeom prst="parallelogram">
                <a:avLst>
                  <a:gd name="adj" fmla="val 25000"/>
                </a:avLst>
              </a:prstGeom>
              <a:solidFill>
                <a:srgbClr val="C58C00"/>
              </a:solidFill>
              <a:ln>
                <a:noFill/>
              </a:ln>
            </p:spPr>
            <p:txBody>
              <a:bodyPr lIns="91425" tIns="45700" rIns="91425" bIns="45700" anchor="ctr" anchorCtr="0">
                <a:noAutofit/>
              </a:bodyPr>
              <a:lstStyle/>
              <a:p>
                <a:pPr marL="0" marR="0" lvl="0" indent="0" algn="ctr" rtl="0">
                  <a:spcBef>
                    <a:spcPts val="0"/>
                  </a:spcBef>
                  <a:buNone/>
                </a:pPr>
                <a:endParaRPr sz="1900" b="0" u="none">
                  <a:solidFill>
                    <a:schemeClr val="lt1"/>
                  </a:solidFill>
                  <a:latin typeface="Cabin"/>
                  <a:ea typeface="Cabin"/>
                  <a:cs typeface="Cabin"/>
                  <a:sym typeface="Cabin"/>
                </a:endParaRPr>
              </a:p>
            </p:txBody>
          </p:sp>
          <p:grpSp>
            <p:nvGrpSpPr>
              <p:cNvPr id="334" name="Shape 334"/>
              <p:cNvGrpSpPr/>
              <p:nvPr/>
            </p:nvGrpSpPr>
            <p:grpSpPr>
              <a:xfrm>
                <a:off x="2025447" y="1144858"/>
                <a:ext cx="2741598" cy="2311716"/>
                <a:chOff x="-3460605" y="398922"/>
                <a:chExt cx="3588821" cy="3186058"/>
              </a:xfrm>
            </p:grpSpPr>
            <p:sp>
              <p:nvSpPr>
                <p:cNvPr id="335" name="Shape 335"/>
                <p:cNvSpPr/>
                <p:nvPr/>
              </p:nvSpPr>
              <p:spPr>
                <a:xfrm rot="-908252">
                  <a:off x="-3190194" y="753938"/>
                  <a:ext cx="3048000" cy="2476026"/>
                </a:xfrm>
                <a:prstGeom prst="rect">
                  <a:avLst/>
                </a:prstGeom>
                <a:solidFill>
                  <a:srgbClr val="FFD46A"/>
                </a:solidFill>
                <a:ln w="25400" cap="flat" cmpd="sng">
                  <a:solidFill>
                    <a:srgbClr val="28697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pic>
              <p:nvPicPr>
                <p:cNvPr id="336" name="Shape 336"/>
                <p:cNvPicPr preferRelativeResize="0"/>
                <p:nvPr/>
              </p:nvPicPr>
              <p:blipFill rotWithShape="1">
                <a:blip r:embed="rId3">
                  <a:alphaModFix/>
                </a:blip>
                <a:srcRect t="8819" b="13667"/>
                <a:stretch/>
              </p:blipFill>
              <p:spPr>
                <a:xfrm rot="-547342">
                  <a:off x="-2990684" y="1008491"/>
                  <a:ext cx="2562183" cy="1655316"/>
                </a:xfrm>
                <a:prstGeom prst="rect">
                  <a:avLst/>
                </a:prstGeom>
                <a:solidFill>
                  <a:srgbClr val="ECECEC"/>
                </a:solidFill>
                <a:ln w="190500" cap="sq" cmpd="sng">
                  <a:solidFill>
                    <a:srgbClr val="FFFFFF"/>
                  </a:solidFill>
                  <a:prstDash val="solid"/>
                  <a:miter/>
                  <a:headEnd type="none" w="med" len="med"/>
                  <a:tailEnd type="none" w="med" len="med"/>
                </a:ln>
              </p:spPr>
            </p:pic>
          </p:grpSp>
          <p:grpSp>
            <p:nvGrpSpPr>
              <p:cNvPr id="337" name="Shape 337"/>
              <p:cNvGrpSpPr/>
              <p:nvPr/>
            </p:nvGrpSpPr>
            <p:grpSpPr>
              <a:xfrm>
                <a:off x="3031360" y="2220540"/>
                <a:ext cx="2270693" cy="2163189"/>
                <a:chOff x="4806019" y="2176605"/>
                <a:chExt cx="2270693" cy="2163189"/>
              </a:xfrm>
            </p:grpSpPr>
            <p:pic>
              <p:nvPicPr>
                <p:cNvPr id="338" name="Shape 338"/>
                <p:cNvPicPr preferRelativeResize="0"/>
                <p:nvPr/>
              </p:nvPicPr>
              <p:blipFill rotWithShape="1">
                <a:blip r:embed="rId4">
                  <a:alphaModFix/>
                </a:blip>
                <a:srcRect/>
                <a:stretch/>
              </p:blipFill>
              <p:spPr>
                <a:xfrm rot="-3765198">
                  <a:off x="5040110" y="2410696"/>
                  <a:ext cx="1349748" cy="1349748"/>
                </a:xfrm>
                <a:prstGeom prst="rect">
                  <a:avLst/>
                </a:prstGeom>
                <a:noFill/>
                <a:ln>
                  <a:noFill/>
                </a:ln>
              </p:spPr>
            </p:pic>
            <p:pic>
              <p:nvPicPr>
                <p:cNvPr id="339" name="Shape 339"/>
                <p:cNvPicPr preferRelativeResize="0"/>
                <p:nvPr/>
              </p:nvPicPr>
              <p:blipFill rotWithShape="1">
                <a:blip r:embed="rId5">
                  <a:alphaModFix/>
                </a:blip>
                <a:srcRect/>
                <a:stretch/>
              </p:blipFill>
              <p:spPr>
                <a:xfrm rot="-2029630">
                  <a:off x="5465512" y="2728594"/>
                  <a:ext cx="1349748" cy="1349748"/>
                </a:xfrm>
                <a:prstGeom prst="rect">
                  <a:avLst/>
                </a:prstGeom>
                <a:noFill/>
                <a:ln>
                  <a:noFill/>
                </a:ln>
              </p:spPr>
            </p:pic>
          </p:grpSp>
        </p:grpSp>
      </p:grpSp>
      <p:graphicFrame>
        <p:nvGraphicFramePr>
          <p:cNvPr id="340" name="Shape 340"/>
          <p:cNvGraphicFramePr/>
          <p:nvPr>
            <p:extLst>
              <p:ext uri="{D42A27DB-BD31-4B8C-83A1-F6EECF244321}">
                <p14:modId xmlns:p14="http://schemas.microsoft.com/office/powerpoint/2010/main" val="2806232461"/>
              </p:ext>
            </p:extLst>
          </p:nvPr>
        </p:nvGraphicFramePr>
        <p:xfrm>
          <a:off x="1143000" y="6509282"/>
          <a:ext cx="6111565" cy="2220530"/>
        </p:xfrm>
        <a:graphic>
          <a:graphicData uri="http://schemas.openxmlformats.org/drawingml/2006/table">
            <a:tbl>
              <a:tblPr firstRow="1" bandRow="1">
                <a:noFill/>
                <a:tableStyleId>{94240D0B-5ACD-4B12-8A84-92A61156AA3E}</a:tableStyleId>
              </a:tblPr>
              <a:tblGrid>
                <a:gridCol w="462564"/>
                <a:gridCol w="2405322"/>
                <a:gridCol w="2590353"/>
                <a:gridCol w="653326"/>
              </a:tblGrid>
              <a:tr h="285000">
                <a:tc gridSpan="4">
                  <a:txBody>
                    <a:bodyPr/>
                    <a:lstStyle/>
                    <a:p>
                      <a:pPr lvl="0" algn="ctr" rtl="0">
                        <a:spcBef>
                          <a:spcPts val="0"/>
                        </a:spcBef>
                        <a:buClr>
                          <a:schemeClr val="dk1"/>
                        </a:buClr>
                        <a:buSzPct val="25000"/>
                        <a:buFont typeface="Arial"/>
                        <a:buNone/>
                      </a:pPr>
                      <a:r>
                        <a:rPr lang="es-CR" sz="1200" b="1" noProof="0" dirty="0" smtClean="0">
                          <a:latin typeface="Calibri"/>
                          <a:ea typeface="Calibri"/>
                          <a:cs typeface="Calibri"/>
                          <a:sym typeface="Calibri"/>
                        </a:rPr>
                        <a:t>Escritura de opinión y lenguaje</a:t>
                      </a:r>
                      <a:endParaRPr lang="es-CR" sz="1200" b="1" noProof="0" dirty="0">
                        <a:latin typeface="Calibri"/>
                        <a:ea typeface="Calibri"/>
                        <a:cs typeface="Calibri"/>
                        <a:sym typeface="Calibri"/>
                      </a:endParaRPr>
                    </a:p>
                  </a:txBody>
                  <a:tcPr marL="103625" marR="103625" marT="50300" marB="50300">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3475">
                <a:tc gridSpan="2">
                  <a:txBody>
                    <a:bodyPr/>
                    <a:lstStyle/>
                    <a:p>
                      <a:pPr lvl="0" algn="ctr" rtl="0">
                        <a:spcBef>
                          <a:spcPts val="0"/>
                        </a:spcBef>
                        <a:buClr>
                          <a:schemeClr val="dk1"/>
                        </a:buClr>
                        <a:buSzPct val="25000"/>
                        <a:buFont typeface="Arial"/>
                        <a:buNone/>
                      </a:pPr>
                      <a:r>
                        <a:rPr lang="es-CR" sz="1200" b="1" noProof="0" dirty="0" smtClean="0">
                          <a:latin typeface="Calibri"/>
                          <a:ea typeface="Calibri"/>
                          <a:cs typeface="Calibri"/>
                          <a:sym typeface="Calibri"/>
                        </a:rPr>
                        <a:t>Objetivos</a:t>
                      </a:r>
                      <a:endParaRPr lang="es-CR" sz="1200" b="1" noProof="0" dirty="0">
                        <a:latin typeface="Calibri"/>
                        <a:ea typeface="Calibri"/>
                        <a:cs typeface="Calibri"/>
                        <a:sym typeface="Calibri"/>
                      </a:endParaRPr>
                    </a:p>
                  </a:txBody>
                  <a:tcPr marL="103625" marR="103625" marT="50300" marB="50300">
                    <a:solidFill>
                      <a:schemeClr val="lt1"/>
                    </a:solidFill>
                  </a:tcPr>
                </a:tc>
                <a:tc hMerge="1">
                  <a:txBody>
                    <a:bodyPr/>
                    <a:lstStyle/>
                    <a:p>
                      <a:endParaRPr lang="en-US"/>
                    </a:p>
                  </a:txBody>
                  <a:tcPr/>
                </a:tc>
                <a:tc>
                  <a:txBody>
                    <a:bodyPr/>
                    <a:lstStyle/>
                    <a:p>
                      <a:pPr marL="0" marR="0" lvl="0" indent="0" algn="ctr" rtl="0">
                        <a:spcBef>
                          <a:spcPts val="0"/>
                        </a:spcBef>
                        <a:buSzPct val="25000"/>
                        <a:buNone/>
                      </a:pPr>
                      <a:r>
                        <a:rPr lang="en-US" sz="1200" b="1" dirty="0" smtClean="0">
                          <a:solidFill>
                            <a:srgbClr val="000000"/>
                          </a:solidFill>
                          <a:latin typeface="Calibri" panose="020F0502020204030204" pitchFamily="34" charset="0"/>
                        </a:rPr>
                        <a:t>Estándares</a:t>
                      </a:r>
                      <a:endParaRPr lang="en-US" sz="1200" b="1" dirty="0">
                        <a:solidFill>
                          <a:srgbClr val="000000"/>
                        </a:solidFill>
                        <a:latin typeface="Calibri" panose="020F0502020204030204" pitchFamily="34" charset="0"/>
                      </a:endParaRPr>
                    </a:p>
                  </a:txBody>
                  <a:tcPr marL="103625" marR="103625" marT="50300" marB="50300">
                    <a:solidFill>
                      <a:srgbClr val="FFFFFF"/>
                    </a:solidFill>
                  </a:tcPr>
                </a:tc>
                <a:tc>
                  <a:txBody>
                    <a:bodyPr/>
                    <a:lstStyle/>
                    <a:p>
                      <a:pPr marL="0" marR="0" lvl="0" indent="0" algn="ctr" rtl="0">
                        <a:spcBef>
                          <a:spcPts val="0"/>
                        </a:spcBef>
                        <a:buSzPct val="25000"/>
                        <a:buNone/>
                      </a:pPr>
                      <a:r>
                        <a:rPr lang="en-US" sz="1200" b="1" u="none" strike="noStrike" cap="none">
                          <a:solidFill>
                            <a:schemeClr val="dk1"/>
                          </a:solidFill>
                        </a:rPr>
                        <a:t>DOK</a:t>
                      </a:r>
                    </a:p>
                  </a:txBody>
                  <a:tcPr marL="103625" marR="103625" marT="50300" marB="50300">
                    <a:solidFill>
                      <a:schemeClr val="lt1"/>
                    </a:solidFill>
                  </a:tcPr>
                </a:tc>
              </a:tr>
              <a:tr h="304800">
                <a:tc>
                  <a:txBody>
                    <a:bodyPr/>
                    <a:lstStyle/>
                    <a:p>
                      <a:pPr marL="0" marR="0" lvl="0" indent="0" algn="l" rtl="0">
                        <a:spcBef>
                          <a:spcPts val="0"/>
                        </a:spcBef>
                        <a:buSzPct val="25000"/>
                        <a:buNone/>
                      </a:pPr>
                      <a:r>
                        <a:rPr lang="en-US" sz="1200" b="1" u="none" strike="noStrike" cap="none">
                          <a:solidFill>
                            <a:schemeClr val="dk1"/>
                          </a:solidFill>
                        </a:rPr>
                        <a:t>1a</a:t>
                      </a:r>
                    </a:p>
                  </a:txBody>
                  <a:tcPr marL="103625" marR="103625" marT="50300" marB="50300">
                    <a:solidFill>
                      <a:srgbClr val="FFFFCC"/>
                    </a:solidFill>
                  </a:tcPr>
                </a:tc>
                <a:tc>
                  <a:txBody>
                    <a:bodyPr/>
                    <a:lstStyle/>
                    <a:p>
                      <a:pPr lvl="0" rtl="0">
                        <a:spcBef>
                          <a:spcPts val="0"/>
                        </a:spcBef>
                        <a:buClr>
                          <a:schemeClr val="dk1"/>
                        </a:buClr>
                        <a:buSzPct val="25000"/>
                        <a:buFont typeface="Arial"/>
                        <a:buNone/>
                      </a:pPr>
                      <a:r>
                        <a:rPr lang="es-CR" sz="1200" b="1" noProof="0" dirty="0" smtClean="0">
                          <a:latin typeface="Calibri"/>
                          <a:ea typeface="Calibri"/>
                          <a:cs typeface="Calibri"/>
                          <a:sym typeface="Calibri"/>
                        </a:rPr>
                        <a:t>Escrito breve</a:t>
                      </a:r>
                      <a:r>
                        <a:rPr lang="es-CR" sz="1200" b="1" baseline="0" noProof="0" dirty="0" smtClean="0">
                          <a:latin typeface="Calibri"/>
                          <a:ea typeface="Calibri"/>
                          <a:cs typeface="Calibri"/>
                          <a:sym typeface="Calibri"/>
                        </a:rPr>
                        <a:t> de una </a:t>
                      </a:r>
                      <a:r>
                        <a:rPr lang="es-CR" sz="1200" b="1" noProof="0" dirty="0" smtClean="0">
                          <a:latin typeface="Calibri"/>
                          <a:ea typeface="Calibri"/>
                          <a:cs typeface="Calibri"/>
                          <a:sym typeface="Calibri"/>
                        </a:rPr>
                        <a:t>opinión </a:t>
                      </a:r>
                      <a:endParaRPr lang="es-CR"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W.3.1a</a:t>
                      </a:r>
                      <a:r>
                        <a:rPr lang="en-US" sz="1200" b="1" dirty="0">
                          <a:solidFill>
                            <a:schemeClr val="dk1"/>
                          </a:solidFill>
                        </a:rPr>
                        <a:t>, </a:t>
                      </a:r>
                      <a:r>
                        <a:rPr lang="en-US" sz="1200" b="1" dirty="0" smtClean="0">
                          <a:solidFill>
                            <a:schemeClr val="dk1"/>
                          </a:solidFill>
                        </a:rPr>
                        <a:t>W.3.1b</a:t>
                      </a:r>
                      <a:r>
                        <a:rPr lang="en-US" sz="1200" b="1" dirty="0">
                          <a:solidFill>
                            <a:schemeClr val="dk1"/>
                          </a:solidFill>
                        </a:rPr>
                        <a:t>,  </a:t>
                      </a:r>
                      <a:r>
                        <a:rPr lang="en-US" sz="1200" b="1" dirty="0" smtClean="0">
                          <a:solidFill>
                            <a:schemeClr val="dk1"/>
                          </a:solidFill>
                        </a:rPr>
                        <a:t>W.3.1c</a:t>
                      </a:r>
                      <a:r>
                        <a:rPr lang="en-US" sz="1200" b="1" dirty="0">
                          <a:solidFill>
                            <a:schemeClr val="dk1"/>
                          </a:solidFill>
                        </a:rPr>
                        <a:t>, </a:t>
                      </a:r>
                      <a:r>
                        <a:rPr lang="en-US" sz="1200" b="1" dirty="0" smtClean="0">
                          <a:solidFill>
                            <a:schemeClr val="dk1"/>
                          </a:solidFill>
                        </a:rPr>
                        <a:t>W.3.1d</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3</a:t>
                      </a:r>
                    </a:p>
                  </a:txBody>
                  <a:tcPr marL="103625" marR="103625" marT="50300" marB="50300" anchor="ctr">
                    <a:solidFill>
                      <a:srgbClr val="FFFFCC"/>
                    </a:solidFill>
                  </a:tcPr>
                </a:tc>
              </a:tr>
              <a:tr h="304800">
                <a:tc>
                  <a:txBody>
                    <a:bodyPr/>
                    <a:lstStyle/>
                    <a:p>
                      <a:pPr marL="0" marR="0" lvl="0" indent="0" algn="l" rtl="0">
                        <a:spcBef>
                          <a:spcPts val="0"/>
                        </a:spcBef>
                        <a:buSzPct val="25000"/>
                        <a:buNone/>
                      </a:pPr>
                      <a:r>
                        <a:rPr lang="en-US" sz="1200" b="1">
                          <a:solidFill>
                            <a:schemeClr val="dk1"/>
                          </a:solidFill>
                        </a:rPr>
                        <a:t>1b</a:t>
                      </a:r>
                    </a:p>
                  </a:txBody>
                  <a:tcPr marL="103625" marR="103625" marT="50300" marB="50300">
                    <a:solidFill>
                      <a:srgbClr val="FFFFCC"/>
                    </a:solidFill>
                  </a:tcPr>
                </a:tc>
                <a:tc>
                  <a:txBody>
                    <a:bodyPr/>
                    <a:lstStyle/>
                    <a:p>
                      <a:pPr lvl="0" rtl="0">
                        <a:spcBef>
                          <a:spcPts val="0"/>
                        </a:spcBef>
                        <a:buClr>
                          <a:schemeClr val="dk1"/>
                        </a:buClr>
                        <a:buSzPct val="25000"/>
                        <a:buFont typeface="Arial"/>
                        <a:buNone/>
                      </a:pPr>
                      <a:r>
                        <a:rPr lang="es-CR" sz="1200" b="1" noProof="0" dirty="0" smtClean="0">
                          <a:latin typeface="Calibri"/>
                          <a:ea typeface="Calibri"/>
                          <a:cs typeface="Calibri"/>
                          <a:sym typeface="Calibri"/>
                        </a:rPr>
                        <a:t>Escribir-Revisar: Escrito de opinión</a:t>
                      </a:r>
                      <a:endParaRPr lang="es-CR"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W.3.1a</a:t>
                      </a:r>
                      <a:r>
                        <a:rPr lang="en-US" sz="1200" b="1" dirty="0">
                          <a:solidFill>
                            <a:schemeClr val="dk1"/>
                          </a:solidFill>
                        </a:rPr>
                        <a:t>, </a:t>
                      </a:r>
                      <a:r>
                        <a:rPr lang="en-US" sz="1200" b="1" dirty="0" smtClean="0">
                          <a:solidFill>
                            <a:schemeClr val="dk1"/>
                          </a:solidFill>
                        </a:rPr>
                        <a:t>W.3.1b</a:t>
                      </a:r>
                      <a:r>
                        <a:rPr lang="en-US" sz="1200" b="1" dirty="0">
                          <a:solidFill>
                            <a:schemeClr val="dk1"/>
                          </a:solidFill>
                        </a:rPr>
                        <a:t>,  </a:t>
                      </a:r>
                      <a:r>
                        <a:rPr lang="en-US" sz="1200" b="1" dirty="0" smtClean="0">
                          <a:solidFill>
                            <a:schemeClr val="dk1"/>
                          </a:solidFill>
                        </a:rPr>
                        <a:t>W.3.1c</a:t>
                      </a:r>
                      <a:r>
                        <a:rPr lang="en-US" sz="1200" b="1" dirty="0">
                          <a:solidFill>
                            <a:schemeClr val="dk1"/>
                          </a:solidFill>
                        </a:rPr>
                        <a:t>, </a:t>
                      </a:r>
                      <a:r>
                        <a:rPr lang="en-US" sz="1200" b="1" dirty="0" smtClean="0">
                          <a:solidFill>
                            <a:schemeClr val="dk1"/>
                          </a:solidFill>
                        </a:rPr>
                        <a:t>W.3.1d</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2</a:t>
                      </a:r>
                    </a:p>
                  </a:txBody>
                  <a:tcPr marL="103625" marR="103625" marT="50300" marB="50300" anchor="ctr">
                    <a:solidFill>
                      <a:srgbClr val="FFFFCC"/>
                    </a:solidFill>
                  </a:tcPr>
                </a:tc>
              </a:tr>
              <a:tr h="472450">
                <a:tc>
                  <a:txBody>
                    <a:bodyPr/>
                    <a:lstStyle/>
                    <a:p>
                      <a:pPr marL="0" marR="0" lvl="0" indent="0" algn="l" rtl="0">
                        <a:spcBef>
                          <a:spcPts val="0"/>
                        </a:spcBef>
                        <a:buSzPct val="25000"/>
                        <a:buNone/>
                      </a:pPr>
                      <a:r>
                        <a:rPr lang="en-US" sz="1200" b="1">
                          <a:solidFill>
                            <a:schemeClr val="dk1"/>
                          </a:solidFill>
                        </a:rPr>
                        <a:t>2</a:t>
                      </a:r>
                    </a:p>
                  </a:txBody>
                  <a:tcPr marL="103625" marR="103625" marT="50300" marB="50300">
                    <a:solidFill>
                      <a:srgbClr val="FFFFCC"/>
                    </a:solidFill>
                  </a:tcPr>
                </a:tc>
                <a:tc>
                  <a:txBody>
                    <a:bodyPr/>
                    <a:lstStyle/>
                    <a:p>
                      <a:pPr lvl="0" rtl="0">
                        <a:spcBef>
                          <a:spcPts val="0"/>
                        </a:spcBef>
                        <a:buClr>
                          <a:schemeClr val="dk1"/>
                        </a:buClr>
                        <a:buSzPct val="25000"/>
                        <a:buFont typeface="Arial"/>
                        <a:buNone/>
                      </a:pPr>
                      <a:r>
                        <a:rPr lang="es-CR" sz="1200" b="1" noProof="0" dirty="0" smtClean="0">
                          <a:latin typeface="Calibri"/>
                          <a:ea typeface="Calibri"/>
                          <a:cs typeface="Calibri"/>
                          <a:sym typeface="Calibri"/>
                        </a:rPr>
                        <a:t>Composición completa de una opinión</a:t>
                      </a:r>
                      <a:endParaRPr lang="es-CR"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W.3.1a</a:t>
                      </a:r>
                      <a:r>
                        <a:rPr lang="en-US" sz="1200" b="1" dirty="0">
                          <a:solidFill>
                            <a:schemeClr val="dk1"/>
                          </a:solidFill>
                        </a:rPr>
                        <a:t>, </a:t>
                      </a:r>
                      <a:r>
                        <a:rPr lang="en-US" sz="1200" b="1" dirty="0" smtClean="0">
                          <a:solidFill>
                            <a:schemeClr val="dk1"/>
                          </a:solidFill>
                        </a:rPr>
                        <a:t>W.3.1b</a:t>
                      </a:r>
                      <a:r>
                        <a:rPr lang="en-US" sz="1200" b="1" dirty="0">
                          <a:solidFill>
                            <a:schemeClr val="dk1"/>
                          </a:solidFill>
                        </a:rPr>
                        <a:t>, </a:t>
                      </a:r>
                      <a:r>
                        <a:rPr lang="en-US" sz="1200" b="1" dirty="0" smtClean="0">
                          <a:solidFill>
                            <a:schemeClr val="dk1"/>
                          </a:solidFill>
                        </a:rPr>
                        <a:t>W.3.1c</a:t>
                      </a:r>
                      <a:r>
                        <a:rPr lang="en-US" sz="1200" b="1" dirty="0">
                          <a:solidFill>
                            <a:schemeClr val="dk1"/>
                          </a:solidFill>
                        </a:rPr>
                        <a:t>, </a:t>
                      </a:r>
                      <a:r>
                        <a:rPr lang="en-US" sz="1200" b="1" dirty="0" smtClean="0">
                          <a:solidFill>
                            <a:schemeClr val="dk1"/>
                          </a:solidFill>
                        </a:rPr>
                        <a:t>W.3.1d</a:t>
                      </a:r>
                      <a:r>
                        <a:rPr lang="en-US" sz="1200" b="1" dirty="0">
                          <a:solidFill>
                            <a:schemeClr val="dk1"/>
                          </a:solidFill>
                        </a:rPr>
                        <a:t>, </a:t>
                      </a:r>
                      <a:r>
                        <a:rPr lang="en-US" sz="1200" b="1" dirty="0" smtClean="0">
                          <a:solidFill>
                            <a:schemeClr val="dk1"/>
                          </a:solidFill>
                        </a:rPr>
                        <a:t>W.3.4</a:t>
                      </a:r>
                      <a:r>
                        <a:rPr lang="en-US" sz="1200" b="1" dirty="0">
                          <a:solidFill>
                            <a:schemeClr val="dk1"/>
                          </a:solidFill>
                        </a:rPr>
                        <a:t>,      </a:t>
                      </a:r>
                      <a:r>
                        <a:rPr lang="en-US" sz="1200" b="1" dirty="0" smtClean="0">
                          <a:solidFill>
                            <a:schemeClr val="dk1"/>
                          </a:solidFill>
                        </a:rPr>
                        <a:t>W.3.5</a:t>
                      </a:r>
                      <a:r>
                        <a:rPr lang="en-US" sz="1200" b="1" dirty="0">
                          <a:solidFill>
                            <a:schemeClr val="dk1"/>
                          </a:solidFill>
                        </a:rPr>
                        <a:t>, </a:t>
                      </a:r>
                      <a:r>
                        <a:rPr lang="en-US" sz="1200" b="1" dirty="0" smtClean="0">
                          <a:solidFill>
                            <a:schemeClr val="dk1"/>
                          </a:solidFill>
                        </a:rPr>
                        <a:t>W.3.8</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4</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solidFill>
                            <a:schemeClr val="dk1"/>
                          </a:solidFill>
                        </a:rPr>
                        <a:t>8</a:t>
                      </a:r>
                    </a:p>
                  </a:txBody>
                  <a:tcPr marL="103625" marR="103625" marT="50300" marB="50300">
                    <a:solidFill>
                      <a:srgbClr val="FFFFCC"/>
                    </a:solidFill>
                  </a:tcPr>
                </a:tc>
                <a:tc>
                  <a:txBody>
                    <a:bodyPr/>
                    <a:lstStyle/>
                    <a:p>
                      <a:pPr lvl="0" rtl="0">
                        <a:spcBef>
                          <a:spcPts val="0"/>
                        </a:spcBef>
                        <a:buClr>
                          <a:schemeClr val="dk1"/>
                        </a:buClr>
                        <a:buSzPct val="25000"/>
                        <a:buFont typeface="Arial"/>
                        <a:buNone/>
                      </a:pPr>
                      <a:r>
                        <a:rPr lang="es-CR" sz="1200" b="1" noProof="0" dirty="0" smtClean="0">
                          <a:latin typeface="Calibri"/>
                          <a:ea typeface="Calibri"/>
                          <a:cs typeface="Calibri"/>
                          <a:sym typeface="Calibri"/>
                        </a:rPr>
                        <a:t>Uso de lenguaje-vocabulario</a:t>
                      </a:r>
                      <a:endParaRPr lang="es-CR"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L.3.3a</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1-2</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solidFill>
                            <a:schemeClr val="dk1"/>
                          </a:solidFill>
                        </a:rPr>
                        <a:t>9</a:t>
                      </a:r>
                    </a:p>
                  </a:txBody>
                  <a:tcPr marL="103625" marR="103625" marT="50300" marB="50300">
                    <a:solidFill>
                      <a:srgbClr val="FFFFCC"/>
                    </a:solidFill>
                  </a:tcPr>
                </a:tc>
                <a:tc>
                  <a:txBody>
                    <a:bodyPr/>
                    <a:lstStyle/>
                    <a:p>
                      <a:pPr lvl="0" rtl="0">
                        <a:spcBef>
                          <a:spcPts val="0"/>
                        </a:spcBef>
                        <a:buClr>
                          <a:schemeClr val="dk1"/>
                        </a:buClr>
                        <a:buSzPct val="25000"/>
                        <a:buFont typeface="Arial"/>
                        <a:buNone/>
                      </a:pPr>
                      <a:r>
                        <a:rPr lang="es-CR" sz="1200" b="1" noProof="0" dirty="0" smtClean="0">
                          <a:latin typeface="Calibri"/>
                          <a:ea typeface="Calibri"/>
                          <a:cs typeface="Calibri"/>
                          <a:sym typeface="Calibri"/>
                        </a:rPr>
                        <a:t>Editar y clarificar</a:t>
                      </a:r>
                      <a:endParaRPr lang="es-CR"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a:solidFill>
                            <a:schemeClr val="dk1"/>
                          </a:solidFill>
                        </a:rPr>
                        <a:t>L.3.2e</a:t>
                      </a:r>
                    </a:p>
                  </a:txBody>
                  <a:tcPr marL="103625" marR="103625" marT="50300" marB="50300">
                    <a:solidFill>
                      <a:srgbClr val="FFFFCC"/>
                    </a:solidFill>
                  </a:tcPr>
                </a:tc>
                <a:tc>
                  <a:txBody>
                    <a:bodyPr/>
                    <a:lstStyle/>
                    <a:p>
                      <a:pPr marL="0" marR="0" lvl="0" indent="0" algn="ctr" rtl="0">
                        <a:spcBef>
                          <a:spcPts val="0"/>
                        </a:spcBef>
                        <a:buSzPct val="25000"/>
                        <a:buNone/>
                      </a:pPr>
                      <a:r>
                        <a:rPr lang="en-US" sz="1200" b="1" dirty="0">
                          <a:solidFill>
                            <a:schemeClr val="dk1"/>
                          </a:solidFill>
                        </a:rPr>
                        <a:t>1-2</a:t>
                      </a:r>
                    </a:p>
                  </a:txBody>
                  <a:tcPr marL="103625" marR="103625" marT="50300" marB="50300" anchor="ctr">
                    <a:solidFill>
                      <a:srgbClr val="FFFFCC"/>
                    </a:solidFill>
                  </a:tcPr>
                </a:tc>
              </a:tr>
            </a:tbl>
          </a:graphicData>
        </a:graphic>
      </p:graphicFrame>
      <p:sp>
        <p:nvSpPr>
          <p:cNvPr id="341" name="Shape 341"/>
          <p:cNvSpPr txBox="1"/>
          <p:nvPr/>
        </p:nvSpPr>
        <p:spPr>
          <a:xfrm>
            <a:off x="3424649" y="1450525"/>
            <a:ext cx="3437100" cy="872400"/>
          </a:xfrm>
          <a:prstGeom prst="rect">
            <a:avLst/>
          </a:prstGeom>
          <a:noFill/>
          <a:ln>
            <a:noFill/>
          </a:ln>
        </p:spPr>
        <p:txBody>
          <a:bodyPr lIns="101875" tIns="50925" rIns="101875" bIns="50925" anchor="t" anchorCtr="0">
            <a:noAutofit/>
          </a:bodyPr>
          <a:lstStyle/>
          <a:p>
            <a:pPr marL="0" marR="0" lvl="0" indent="0" algn="l" rtl="0">
              <a:spcBef>
                <a:spcPts val="0"/>
              </a:spcBef>
              <a:buSzPct val="25000"/>
              <a:buNone/>
            </a:pPr>
            <a:r>
              <a:rPr lang="en-US" sz="2400" b="1">
                <a:solidFill>
                  <a:srgbClr val="296C7D"/>
                </a:solidFill>
                <a:latin typeface="Domine"/>
                <a:ea typeface="Domine"/>
                <a:cs typeface="Domine"/>
                <a:sym typeface="Domine"/>
              </a:rPr>
              <a:t>Trimestre cuatro</a:t>
            </a:r>
          </a:p>
          <a:p>
            <a:pPr marL="0" marR="0" lvl="0" indent="0" algn="l" rtl="0">
              <a:spcBef>
                <a:spcPts val="0"/>
              </a:spcBef>
              <a:buSzPct val="25000"/>
              <a:buNone/>
            </a:pPr>
            <a:r>
              <a:rPr lang="en-US" sz="2400" b="1">
                <a:solidFill>
                  <a:schemeClr val="dk1"/>
                </a:solidFill>
                <a:latin typeface="Domine"/>
                <a:ea typeface="Domine"/>
                <a:cs typeface="Domine"/>
                <a:sym typeface="Domine"/>
              </a:rPr>
              <a:t>         CFA</a:t>
            </a:r>
          </a:p>
        </p:txBody>
      </p:sp>
      <p:sp>
        <p:nvSpPr>
          <p:cNvPr id="342" name="Shape 342"/>
          <p:cNvSpPr/>
          <p:nvPr/>
        </p:nvSpPr>
        <p:spPr>
          <a:xfrm>
            <a:off x="4706749" y="7384559"/>
            <a:ext cx="580548" cy="321165"/>
          </a:xfrm>
          <a:prstGeom prst="rect">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43" name="Shape 343"/>
          <p:cNvSpPr/>
          <p:nvPr/>
        </p:nvSpPr>
        <p:spPr>
          <a:xfrm>
            <a:off x="5354751" y="7078590"/>
            <a:ext cx="566726" cy="289352"/>
          </a:xfrm>
          <a:prstGeom prst="rect">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44" name="Shape 344"/>
          <p:cNvSpPr/>
          <p:nvPr/>
        </p:nvSpPr>
        <p:spPr>
          <a:xfrm>
            <a:off x="4077974" y="7705724"/>
            <a:ext cx="2363592" cy="428626"/>
          </a:xfrm>
          <a:prstGeom prst="rect">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45" name="Shape 345"/>
          <p:cNvSpPr txBox="1"/>
          <p:nvPr/>
        </p:nvSpPr>
        <p:spPr>
          <a:xfrm>
            <a:off x="1143000" y="6067835"/>
            <a:ext cx="5718863" cy="358948"/>
          </a:xfrm>
          <a:prstGeom prst="rect">
            <a:avLst/>
          </a:prstGeom>
          <a:noFill/>
          <a:ln>
            <a:noFill/>
          </a:ln>
        </p:spPr>
        <p:txBody>
          <a:bodyPr lIns="101875" tIns="50925" rIns="101875" bIns="50925" anchor="t" anchorCtr="0">
            <a:noAutofit/>
          </a:bodyPr>
          <a:lstStyle/>
          <a:p>
            <a:pPr lvl="0" rtl="0">
              <a:spcBef>
                <a:spcPts val="0"/>
              </a:spcBef>
              <a:buClr>
                <a:schemeClr val="dk1"/>
              </a:buClr>
              <a:buSzPct val="25000"/>
              <a:buFont typeface="Arial"/>
              <a:buNone/>
            </a:pPr>
            <a:r>
              <a:rPr lang="es-MX" sz="1000" b="1" i="1" dirty="0" smtClean="0">
                <a:solidFill>
                  <a:schemeClr val="dk1"/>
                </a:solidFill>
                <a:latin typeface="Calibri"/>
                <a:ea typeface="Calibri"/>
                <a:cs typeface="Calibri"/>
                <a:sym typeface="Calibri"/>
              </a:rPr>
              <a:t>Nota:  Pueden haber más estándares por objetivo.  Los estándares de escritura evaluados aparecen dentro del recuadro.</a:t>
            </a:r>
          </a:p>
          <a:p>
            <a:pPr marL="0" marR="0" lvl="0" indent="0" algn="ctr" rtl="0">
              <a:spcBef>
                <a:spcPts val="0"/>
              </a:spcBef>
              <a:buNone/>
            </a:pPr>
            <a:endParaRPr lang="es-MX" sz="1000" b="1" i="1" dirty="0">
              <a:solidFill>
                <a:schemeClr val="dk1"/>
              </a:solidFill>
              <a:latin typeface="Calibri"/>
              <a:ea typeface="Calibri"/>
              <a:cs typeface="Calibri"/>
              <a:sym typeface="Calibri"/>
            </a:endParaRPr>
          </a:p>
        </p:txBody>
      </p:sp>
      <p:graphicFrame>
        <p:nvGraphicFramePr>
          <p:cNvPr id="346" name="Shape 346"/>
          <p:cNvGraphicFramePr/>
          <p:nvPr>
            <p:extLst>
              <p:ext uri="{D42A27DB-BD31-4B8C-83A1-F6EECF244321}">
                <p14:modId xmlns:p14="http://schemas.microsoft.com/office/powerpoint/2010/main" val="3506280631"/>
              </p:ext>
            </p:extLst>
          </p:nvPr>
        </p:nvGraphicFramePr>
        <p:xfrm>
          <a:off x="1681616" y="3106688"/>
          <a:ext cx="4759950" cy="1421960"/>
        </p:xfrm>
        <a:graphic>
          <a:graphicData uri="http://schemas.openxmlformats.org/drawingml/2006/table">
            <a:tbl>
              <a:tblPr firstRow="1" bandRow="1">
                <a:noFill/>
                <a:tableStyleId>{94240D0B-5ACD-4B12-8A84-92A61156AA3E}</a:tableStyleId>
              </a:tblPr>
              <a:tblGrid>
                <a:gridCol w="356775"/>
                <a:gridCol w="2665825"/>
                <a:gridCol w="1051550"/>
                <a:gridCol w="685800"/>
              </a:tblGrid>
              <a:tr h="285000">
                <a:tc gridSpan="4">
                  <a:txBody>
                    <a:bodyPr/>
                    <a:lstStyle/>
                    <a:p>
                      <a:pPr lvl="0" algn="ctr" rtl="0">
                        <a:spcBef>
                          <a:spcPts val="0"/>
                        </a:spcBef>
                        <a:buClr>
                          <a:schemeClr val="dk1"/>
                        </a:buClr>
                        <a:buSzPct val="25000"/>
                        <a:buFont typeface="Arial"/>
                        <a:buNone/>
                      </a:pPr>
                      <a:r>
                        <a:rPr lang="es-MX" sz="1200" b="1" noProof="0" dirty="0" smtClean="0">
                          <a:latin typeface="Calibri"/>
                          <a:ea typeface="Calibri"/>
                          <a:cs typeface="Calibri"/>
                          <a:sym typeface="Calibri"/>
                        </a:rPr>
                        <a:t>Lectura: Texto literario</a:t>
                      </a:r>
                      <a:endParaRPr lang="es-MX" sz="1200" b="1" noProof="0" dirty="0">
                        <a:latin typeface="Calibri"/>
                        <a:ea typeface="Calibri"/>
                        <a:cs typeface="Calibri"/>
                        <a:sym typeface="Calibri"/>
                      </a:endParaRPr>
                    </a:p>
                  </a:txBody>
                  <a:tcPr marL="103625" marR="103625" marT="50300" marB="50300">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3475">
                <a:tc gridSpan="2">
                  <a:txBody>
                    <a:bodyPr/>
                    <a:lstStyle/>
                    <a:p>
                      <a:pPr lvl="0" algn="ctr" rtl="0">
                        <a:spcBef>
                          <a:spcPts val="0"/>
                        </a:spcBef>
                        <a:buClr>
                          <a:schemeClr val="dk1"/>
                        </a:buClr>
                        <a:buSzPct val="25000"/>
                        <a:buFont typeface="Arial"/>
                        <a:buNone/>
                      </a:pPr>
                      <a:r>
                        <a:rPr lang="es-MX" sz="1200" b="1" noProof="0" dirty="0" smtClean="0">
                          <a:latin typeface="Calibri"/>
                          <a:ea typeface="Calibri"/>
                          <a:cs typeface="Calibri"/>
                          <a:sym typeface="Calibri"/>
                        </a:rPr>
                        <a:t>Objetivos</a:t>
                      </a:r>
                      <a:endParaRPr lang="es-MX" sz="1200" b="1" noProof="0" dirty="0">
                        <a:latin typeface="Calibri"/>
                        <a:ea typeface="Calibri"/>
                        <a:cs typeface="Calibri"/>
                        <a:sym typeface="Calibri"/>
                      </a:endParaRPr>
                    </a:p>
                  </a:txBody>
                  <a:tcPr marL="103625" marR="103625" marT="50300" marB="50300">
                    <a:solidFill>
                      <a:schemeClr val="lt1"/>
                    </a:solidFill>
                  </a:tcPr>
                </a:tc>
                <a:tc hMerge="1">
                  <a:txBody>
                    <a:bodyPr/>
                    <a:lstStyle/>
                    <a:p>
                      <a:endParaRPr lang="en-US"/>
                    </a:p>
                  </a:txBody>
                  <a:tcPr/>
                </a:tc>
                <a:tc>
                  <a:txBody>
                    <a:bodyPr/>
                    <a:lstStyle/>
                    <a:p>
                      <a:pPr marL="0" marR="0" lvl="0" indent="0" algn="ctr" rtl="0">
                        <a:spcBef>
                          <a:spcPts val="0"/>
                        </a:spcBef>
                        <a:buSzPct val="25000"/>
                        <a:buNone/>
                      </a:pPr>
                      <a:r>
                        <a:rPr lang="en-US" sz="1200" b="1" dirty="0">
                          <a:solidFill>
                            <a:srgbClr val="000000"/>
                          </a:solidFill>
                          <a:latin typeface="Calibri" panose="020F0502020204030204" pitchFamily="34" charset="0"/>
                        </a:rPr>
                        <a:t>Estándares</a:t>
                      </a:r>
                    </a:p>
                  </a:txBody>
                  <a:tcPr marL="103625" marR="103625" marT="50300" marB="50300">
                    <a:solidFill>
                      <a:srgbClr val="FFFFFF"/>
                    </a:solidFill>
                  </a:tcPr>
                </a:tc>
                <a:tc>
                  <a:txBody>
                    <a:bodyPr/>
                    <a:lstStyle/>
                    <a:p>
                      <a:pPr marL="0" marR="0" lvl="0" indent="0" algn="ctr" rtl="0">
                        <a:spcBef>
                          <a:spcPts val="0"/>
                        </a:spcBef>
                        <a:buSzPct val="25000"/>
                        <a:buNone/>
                      </a:pPr>
                      <a:r>
                        <a:rPr lang="en-US" sz="1200" b="1">
                          <a:solidFill>
                            <a:schemeClr val="dk1"/>
                          </a:solidFill>
                        </a:rPr>
                        <a:t>DOK</a:t>
                      </a:r>
                    </a:p>
                  </a:txBody>
                  <a:tcPr marL="103625" marR="103625" marT="50300" marB="50300">
                    <a:solidFill>
                      <a:schemeClr val="lt1"/>
                    </a:solidFill>
                  </a:tcPr>
                </a:tc>
              </a:tr>
              <a:tr h="285000">
                <a:tc>
                  <a:txBody>
                    <a:bodyPr/>
                    <a:lstStyle/>
                    <a:p>
                      <a:pPr marL="0" marR="0" lvl="0" indent="0" algn="l" rtl="0">
                        <a:spcBef>
                          <a:spcPts val="0"/>
                        </a:spcBef>
                        <a:buSzPct val="25000"/>
                        <a:buNone/>
                      </a:pPr>
                      <a:r>
                        <a:rPr lang="en-US" sz="1200" b="1">
                          <a:solidFill>
                            <a:schemeClr val="dk1"/>
                          </a:solidFill>
                        </a:rPr>
                        <a:t>3</a:t>
                      </a:r>
                    </a:p>
                  </a:txBody>
                  <a:tcPr marL="103625" marR="103625" marT="50300" marB="50300">
                    <a:solidFill>
                      <a:srgbClr val="FFFFCC"/>
                    </a:solidFill>
                  </a:tcPr>
                </a:tc>
                <a:tc>
                  <a:txBody>
                    <a:bodyPr/>
                    <a:lstStyle/>
                    <a:p>
                      <a:pPr lvl="0" rtl="0">
                        <a:spcBef>
                          <a:spcPts val="0"/>
                        </a:spcBef>
                        <a:buSzPct val="25000"/>
                        <a:buNone/>
                      </a:pPr>
                      <a:r>
                        <a:rPr lang="es-MX" sz="1200" b="1" noProof="0" dirty="0" smtClean="0">
                          <a:latin typeface="Calibri"/>
                          <a:ea typeface="Calibri"/>
                          <a:cs typeface="Calibri"/>
                          <a:sym typeface="Calibri"/>
                        </a:rPr>
                        <a:t>Razonamiento y evidencia</a:t>
                      </a:r>
                      <a:endParaRPr lang="es-MX"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RL.3.3</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1-2</a:t>
                      </a:r>
                    </a:p>
                  </a:txBody>
                  <a:tcPr marL="103625" marR="103625" marT="50300" marB="50300" anchor="ctr">
                    <a:solidFill>
                      <a:srgbClr val="FFFFCC"/>
                    </a:solidFill>
                  </a:tcPr>
                </a:tc>
              </a:tr>
              <a:tr h="283475">
                <a:tc>
                  <a:txBody>
                    <a:bodyPr/>
                    <a:lstStyle/>
                    <a:p>
                      <a:pPr marL="0" marR="0" lvl="0" indent="0" algn="l" rtl="0">
                        <a:spcBef>
                          <a:spcPts val="0"/>
                        </a:spcBef>
                        <a:buSzPct val="25000"/>
                        <a:buNone/>
                      </a:pPr>
                      <a:r>
                        <a:rPr lang="en-US" sz="1200" b="1">
                          <a:solidFill>
                            <a:schemeClr val="dk1"/>
                          </a:solidFill>
                        </a:rPr>
                        <a:t>6</a:t>
                      </a:r>
                    </a:p>
                  </a:txBody>
                  <a:tcPr marL="103625" marR="103625" marT="50300" marB="50300">
                    <a:solidFill>
                      <a:srgbClr val="FFFFCC"/>
                    </a:solidFill>
                  </a:tcPr>
                </a:tc>
                <a:tc>
                  <a:txBody>
                    <a:bodyPr/>
                    <a:lstStyle/>
                    <a:p>
                      <a:pPr lvl="0" rtl="0">
                        <a:spcBef>
                          <a:spcPts val="0"/>
                        </a:spcBef>
                        <a:buSzPct val="25000"/>
                        <a:buNone/>
                      </a:pPr>
                      <a:r>
                        <a:rPr lang="es-MX" sz="1200" b="1" noProof="0" dirty="0" smtClean="0">
                          <a:latin typeface="Calibri"/>
                          <a:ea typeface="Calibri"/>
                          <a:cs typeface="Calibri"/>
                          <a:sym typeface="Calibri"/>
                        </a:rPr>
                        <a:t>Razonamiento y evidencia</a:t>
                      </a:r>
                      <a:endParaRPr lang="es-MX"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RL.3.6</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2</a:t>
                      </a: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t>5</a:t>
                      </a:r>
                    </a:p>
                  </a:txBody>
                  <a:tcPr marL="103625" marR="103625" marT="50300" marB="50300">
                    <a:solidFill>
                      <a:srgbClr val="FFFFCC"/>
                    </a:solidFill>
                  </a:tcPr>
                </a:tc>
                <a:tc>
                  <a:txBody>
                    <a:bodyPr/>
                    <a:lstStyle/>
                    <a:p>
                      <a:pPr marL="0" marR="0" lvl="0" indent="0" algn="l" rtl="0">
                        <a:spcBef>
                          <a:spcPts val="0"/>
                        </a:spcBef>
                        <a:buSzPct val="25000"/>
                        <a:buNone/>
                      </a:pPr>
                      <a:r>
                        <a:rPr lang="es-MX" sz="1200" b="1" noProof="0" dirty="0" smtClean="0">
                          <a:latin typeface="Calibri"/>
                          <a:ea typeface="Calibri"/>
                          <a:cs typeface="Calibri"/>
                          <a:sym typeface="Calibri"/>
                        </a:rPr>
                        <a:t>Análisis dentro y entre textos</a:t>
                      </a:r>
                      <a:endParaRPr lang="es-MX"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n-US" sz="1200" b="1" dirty="0" smtClean="0">
                          <a:solidFill>
                            <a:schemeClr val="dk1"/>
                          </a:solidFill>
                        </a:rPr>
                        <a:t>RL.3.9</a:t>
                      </a:r>
                      <a:endParaRPr lang="en-US" sz="1200" b="1" dirty="0">
                        <a:solidFill>
                          <a:schemeClr val="dk1"/>
                        </a:solidFill>
                      </a:endParaRPr>
                    </a:p>
                  </a:txBody>
                  <a:tcPr marL="103625" marR="103625" marT="50300" marB="50300">
                    <a:solidFill>
                      <a:srgbClr val="FFFFCC"/>
                    </a:solidFill>
                  </a:tcPr>
                </a:tc>
                <a:tc>
                  <a:txBody>
                    <a:bodyPr/>
                    <a:lstStyle/>
                    <a:p>
                      <a:pPr marL="0" marR="0" lvl="0" indent="0" algn="ctr" rtl="0">
                        <a:spcBef>
                          <a:spcPts val="0"/>
                        </a:spcBef>
                        <a:buSzPct val="25000"/>
                        <a:buNone/>
                      </a:pPr>
                      <a:r>
                        <a:rPr lang="en-US" sz="1200" b="1">
                          <a:solidFill>
                            <a:schemeClr val="dk1"/>
                          </a:solidFill>
                        </a:rPr>
                        <a:t>4</a:t>
                      </a:r>
                    </a:p>
                  </a:txBody>
                  <a:tcPr marL="103625" marR="103625" marT="50300" marB="50300" anchor="ctr">
                    <a:solidFill>
                      <a:srgbClr val="FFFFCC"/>
                    </a:solidFill>
                  </a:tcPr>
                </a:tc>
              </a:tr>
            </a:tbl>
          </a:graphicData>
        </a:graphic>
      </p:graphicFrame>
      <p:graphicFrame>
        <p:nvGraphicFramePr>
          <p:cNvPr id="347" name="Shape 347"/>
          <p:cNvGraphicFramePr/>
          <p:nvPr>
            <p:extLst>
              <p:ext uri="{D42A27DB-BD31-4B8C-83A1-F6EECF244321}">
                <p14:modId xmlns:p14="http://schemas.microsoft.com/office/powerpoint/2010/main" val="4279761039"/>
              </p:ext>
            </p:extLst>
          </p:nvPr>
        </p:nvGraphicFramePr>
        <p:xfrm>
          <a:off x="1681616" y="4627636"/>
          <a:ext cx="4759950" cy="1423480"/>
        </p:xfrm>
        <a:graphic>
          <a:graphicData uri="http://schemas.openxmlformats.org/drawingml/2006/table">
            <a:tbl>
              <a:tblPr firstRow="1" bandRow="1">
                <a:noFill/>
                <a:tableStyleId>{94240D0B-5ACD-4B12-8A84-92A61156AA3E}</a:tableStyleId>
              </a:tblPr>
              <a:tblGrid>
                <a:gridCol w="464175"/>
                <a:gridCol w="2558425"/>
                <a:gridCol w="1051550"/>
                <a:gridCol w="685800"/>
              </a:tblGrid>
              <a:tr h="285000">
                <a:tc gridSpan="4">
                  <a:txBody>
                    <a:bodyPr/>
                    <a:lstStyle/>
                    <a:p>
                      <a:pPr lvl="0" algn="ctr" rtl="0">
                        <a:spcBef>
                          <a:spcPts val="0"/>
                        </a:spcBef>
                        <a:buSzPct val="25000"/>
                        <a:buNone/>
                      </a:pPr>
                      <a:r>
                        <a:rPr lang="es-PY" sz="1200" b="1" noProof="0" dirty="0" smtClean="0">
                          <a:latin typeface="Calibri"/>
                          <a:ea typeface="Calibri"/>
                          <a:cs typeface="Calibri"/>
                          <a:sym typeface="Calibri"/>
                        </a:rPr>
                        <a:t>Lectura: Texto informativo</a:t>
                      </a:r>
                      <a:endParaRPr lang="es-PY" sz="1200" b="1" noProof="0" dirty="0">
                        <a:latin typeface="Calibri"/>
                        <a:ea typeface="Calibri"/>
                        <a:cs typeface="Calibri"/>
                        <a:sym typeface="Calibri"/>
                      </a:endParaRPr>
                    </a:p>
                  </a:txBody>
                  <a:tcPr marL="103625" marR="103625" marT="50300" marB="50300">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3475">
                <a:tc gridSpan="2">
                  <a:txBody>
                    <a:bodyPr/>
                    <a:lstStyle/>
                    <a:p>
                      <a:pPr lvl="0" algn="ctr" rtl="0">
                        <a:spcBef>
                          <a:spcPts val="0"/>
                        </a:spcBef>
                        <a:buClr>
                          <a:schemeClr val="dk1"/>
                        </a:buClr>
                        <a:buSzPct val="25000"/>
                        <a:buFont typeface="Arial"/>
                        <a:buNone/>
                      </a:pPr>
                      <a:r>
                        <a:rPr lang="es-PY" sz="1200" b="1" noProof="0" dirty="0" smtClean="0">
                          <a:latin typeface="Calibri"/>
                          <a:ea typeface="Calibri"/>
                          <a:cs typeface="Calibri"/>
                          <a:sym typeface="Calibri"/>
                        </a:rPr>
                        <a:t>Objetivos</a:t>
                      </a:r>
                      <a:endParaRPr lang="es-PY" sz="1200" b="1" noProof="0" dirty="0">
                        <a:latin typeface="Calibri"/>
                        <a:ea typeface="Calibri"/>
                        <a:cs typeface="Calibri"/>
                        <a:sym typeface="Calibri"/>
                      </a:endParaRPr>
                    </a:p>
                  </a:txBody>
                  <a:tcPr marL="103625" marR="103625" marT="50300" marB="50300">
                    <a:solidFill>
                      <a:schemeClr val="lt1"/>
                    </a:solidFill>
                  </a:tcPr>
                </a:tc>
                <a:tc hMerge="1">
                  <a:txBody>
                    <a:bodyPr/>
                    <a:lstStyle/>
                    <a:p>
                      <a:endParaRPr lang="en-US"/>
                    </a:p>
                  </a:txBody>
                  <a:tcPr/>
                </a:tc>
                <a:tc>
                  <a:txBody>
                    <a:bodyPr/>
                    <a:lstStyle/>
                    <a:p>
                      <a:pPr marL="0" marR="0" lvl="0" indent="0" algn="ctr" rtl="0">
                        <a:spcBef>
                          <a:spcPts val="0"/>
                        </a:spcBef>
                        <a:buSzPct val="25000"/>
                        <a:buNone/>
                      </a:pPr>
                      <a:r>
                        <a:rPr lang="en-US" sz="1200" b="1" dirty="0" smtClean="0">
                          <a:solidFill>
                            <a:srgbClr val="000000"/>
                          </a:solidFill>
                          <a:latin typeface="Calibri" panose="020F0502020204030204" pitchFamily="34" charset="0"/>
                        </a:rPr>
                        <a:t>Estándares</a:t>
                      </a:r>
                      <a:endParaRPr lang="en-US" sz="1200" b="1" dirty="0">
                        <a:solidFill>
                          <a:srgbClr val="000000"/>
                        </a:solidFill>
                        <a:latin typeface="Calibri" panose="020F0502020204030204" pitchFamily="34" charset="0"/>
                      </a:endParaRPr>
                    </a:p>
                  </a:txBody>
                  <a:tcPr marL="103625" marR="103625" marT="50300" marB="50300">
                    <a:solidFill>
                      <a:schemeClr val="lt1"/>
                    </a:solidFill>
                  </a:tcPr>
                </a:tc>
                <a:tc>
                  <a:txBody>
                    <a:bodyPr/>
                    <a:lstStyle/>
                    <a:p>
                      <a:pPr marL="0" marR="0" lvl="0" indent="0" algn="ctr" rtl="0">
                        <a:spcBef>
                          <a:spcPts val="0"/>
                        </a:spcBef>
                        <a:buSzPct val="25000"/>
                        <a:buNone/>
                      </a:pPr>
                      <a:r>
                        <a:rPr lang="es-PY" sz="1200" b="1" noProof="0" dirty="0" smtClean="0">
                          <a:solidFill>
                            <a:schemeClr val="dk1"/>
                          </a:solidFill>
                        </a:rPr>
                        <a:t>DOK</a:t>
                      </a:r>
                      <a:endParaRPr lang="es-PY" sz="1200" b="1" noProof="0" dirty="0">
                        <a:solidFill>
                          <a:schemeClr val="dk1"/>
                        </a:solidFill>
                      </a:endParaRPr>
                    </a:p>
                  </a:txBody>
                  <a:tcPr marL="103625" marR="103625" marT="50300" marB="50300">
                    <a:solidFill>
                      <a:schemeClr val="lt1"/>
                    </a:solidFill>
                  </a:tcPr>
                </a:tc>
              </a:tr>
              <a:tr h="285000">
                <a:tc>
                  <a:txBody>
                    <a:bodyPr/>
                    <a:lstStyle/>
                    <a:p>
                      <a:pPr marL="0" marR="0" lvl="0" indent="0" algn="l" rtl="0">
                        <a:spcBef>
                          <a:spcPts val="0"/>
                        </a:spcBef>
                        <a:buSzPct val="25000"/>
                        <a:buNone/>
                      </a:pPr>
                      <a:r>
                        <a:rPr lang="en-US" sz="1200" b="1">
                          <a:solidFill>
                            <a:schemeClr val="dk1"/>
                          </a:solidFill>
                        </a:rPr>
                        <a:t>10</a:t>
                      </a:r>
                    </a:p>
                  </a:txBody>
                  <a:tcPr marL="103625" marR="103625" marT="50300" marB="50300">
                    <a:solidFill>
                      <a:srgbClr val="FFFFCC"/>
                    </a:solidFill>
                  </a:tcPr>
                </a:tc>
                <a:tc>
                  <a:txBody>
                    <a:bodyPr/>
                    <a:lstStyle/>
                    <a:p>
                      <a:pPr lvl="0" rtl="0">
                        <a:spcBef>
                          <a:spcPts val="0"/>
                        </a:spcBef>
                        <a:buSzPct val="25000"/>
                        <a:buNone/>
                      </a:pPr>
                      <a:r>
                        <a:rPr lang="es-PY" sz="1200" b="1" noProof="0" dirty="0" smtClean="0">
                          <a:latin typeface="Calibri"/>
                          <a:ea typeface="Calibri"/>
                          <a:cs typeface="Calibri"/>
                          <a:sym typeface="Calibri"/>
                        </a:rPr>
                        <a:t>Razonamiento y evidencia</a:t>
                      </a:r>
                      <a:endParaRPr lang="es-PY"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s-PY" sz="1200" b="1" noProof="0" dirty="0" smtClean="0">
                          <a:solidFill>
                            <a:schemeClr val="dk1"/>
                          </a:solidFill>
                        </a:rPr>
                        <a:t>RI.3.3</a:t>
                      </a:r>
                      <a:endParaRPr lang="es-PY" sz="1200" b="1" noProof="0" dirty="0">
                        <a:solidFill>
                          <a:schemeClr val="dk1"/>
                        </a:solidFill>
                      </a:endParaRPr>
                    </a:p>
                  </a:txBody>
                  <a:tcPr marL="103625" marR="103625" marT="50300" marB="50300" anchor="ctr">
                    <a:solidFill>
                      <a:srgbClr val="FFFFCC"/>
                    </a:solidFill>
                  </a:tcPr>
                </a:tc>
                <a:tc>
                  <a:txBody>
                    <a:bodyPr/>
                    <a:lstStyle/>
                    <a:p>
                      <a:pPr marL="0" marR="0" lvl="0" indent="0" algn="ctr" rtl="0">
                        <a:spcBef>
                          <a:spcPts val="0"/>
                        </a:spcBef>
                        <a:buSzPct val="25000"/>
                        <a:buNone/>
                      </a:pPr>
                      <a:r>
                        <a:rPr lang="es-PY" sz="1200" b="1" noProof="0" dirty="0" smtClean="0">
                          <a:solidFill>
                            <a:schemeClr val="dk1"/>
                          </a:solidFill>
                        </a:rPr>
                        <a:t>1-2</a:t>
                      </a:r>
                      <a:endParaRPr lang="es-PY" sz="1200" b="1" noProof="0" dirty="0">
                        <a:solidFill>
                          <a:schemeClr val="dk1"/>
                        </a:solidFill>
                      </a:endParaRP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a:solidFill>
                            <a:schemeClr val="dk1"/>
                          </a:solidFill>
                        </a:rPr>
                        <a:t>11</a:t>
                      </a:r>
                    </a:p>
                  </a:txBody>
                  <a:tcPr marL="103625" marR="103625" marT="50300" marB="50300">
                    <a:solidFill>
                      <a:srgbClr val="FFFFCC"/>
                    </a:solidFill>
                  </a:tcPr>
                </a:tc>
                <a:tc>
                  <a:txBody>
                    <a:bodyPr/>
                    <a:lstStyle/>
                    <a:p>
                      <a:pPr lvl="0" rtl="0">
                        <a:spcBef>
                          <a:spcPts val="0"/>
                        </a:spcBef>
                        <a:buSzPct val="25000"/>
                        <a:buNone/>
                      </a:pPr>
                      <a:r>
                        <a:rPr lang="es-PY" sz="1200" b="1" noProof="0" dirty="0" smtClean="0">
                          <a:latin typeface="Calibri"/>
                          <a:ea typeface="Calibri"/>
                          <a:cs typeface="Calibri"/>
                          <a:sym typeface="Calibri"/>
                        </a:rPr>
                        <a:t>Razonamiento y evidencia</a:t>
                      </a:r>
                      <a:endParaRPr lang="es-PY"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s-PY" sz="1200" b="1" noProof="0" dirty="0" smtClean="0">
                          <a:solidFill>
                            <a:schemeClr val="dk1"/>
                          </a:solidFill>
                        </a:rPr>
                        <a:t>RI.3.6</a:t>
                      </a:r>
                      <a:endParaRPr lang="es-PY" sz="1200" b="1" noProof="0" dirty="0">
                        <a:solidFill>
                          <a:schemeClr val="dk1"/>
                        </a:solidFill>
                      </a:endParaRPr>
                    </a:p>
                  </a:txBody>
                  <a:tcPr marL="103625" marR="103625" marT="50300" marB="50300" anchor="ctr">
                    <a:solidFill>
                      <a:srgbClr val="FFFFCC"/>
                    </a:solidFill>
                  </a:tcPr>
                </a:tc>
                <a:tc>
                  <a:txBody>
                    <a:bodyPr/>
                    <a:lstStyle/>
                    <a:p>
                      <a:pPr marL="0" marR="0" lvl="0" indent="0" algn="ctr" rtl="0">
                        <a:spcBef>
                          <a:spcPts val="0"/>
                        </a:spcBef>
                        <a:buSzPct val="25000"/>
                        <a:buNone/>
                      </a:pPr>
                      <a:r>
                        <a:rPr lang="es-PY" sz="1200" b="1" noProof="0" dirty="0" smtClean="0">
                          <a:solidFill>
                            <a:schemeClr val="dk1"/>
                          </a:solidFill>
                        </a:rPr>
                        <a:t>3</a:t>
                      </a:r>
                      <a:endParaRPr lang="es-PY" sz="1200" b="1" noProof="0" dirty="0">
                        <a:solidFill>
                          <a:schemeClr val="dk1"/>
                        </a:solidFill>
                      </a:endParaRPr>
                    </a:p>
                  </a:txBody>
                  <a:tcPr marL="103625" marR="103625" marT="50300" marB="50300" anchor="ctr">
                    <a:solidFill>
                      <a:srgbClr val="FFFFCC"/>
                    </a:solidFill>
                  </a:tcPr>
                </a:tc>
              </a:tr>
              <a:tr h="285000">
                <a:tc>
                  <a:txBody>
                    <a:bodyPr/>
                    <a:lstStyle/>
                    <a:p>
                      <a:pPr marL="0" marR="0" lvl="0" indent="0" algn="l" rtl="0">
                        <a:spcBef>
                          <a:spcPts val="0"/>
                        </a:spcBef>
                        <a:buSzPct val="25000"/>
                        <a:buNone/>
                      </a:pPr>
                      <a:r>
                        <a:rPr lang="en-US" sz="1200" b="1" dirty="0">
                          <a:solidFill>
                            <a:schemeClr val="dk1"/>
                          </a:solidFill>
                        </a:rPr>
                        <a:t>12</a:t>
                      </a:r>
                    </a:p>
                  </a:txBody>
                  <a:tcPr marL="103625" marR="103625" marT="50300" marB="50300">
                    <a:solidFill>
                      <a:srgbClr val="FFFFCC"/>
                    </a:solidFill>
                  </a:tcPr>
                </a:tc>
                <a:tc>
                  <a:txBody>
                    <a:bodyPr/>
                    <a:lstStyle/>
                    <a:p>
                      <a:pPr lvl="0" rtl="0">
                        <a:spcBef>
                          <a:spcPts val="0"/>
                        </a:spcBef>
                        <a:buClr>
                          <a:schemeClr val="dk1"/>
                        </a:buClr>
                        <a:buSzPct val="25000"/>
                        <a:buFont typeface="Arial"/>
                        <a:buNone/>
                      </a:pPr>
                      <a:r>
                        <a:rPr lang="es-PY" sz="1200" b="1" noProof="0" dirty="0" smtClean="0">
                          <a:latin typeface="Calibri"/>
                          <a:ea typeface="Calibri"/>
                          <a:cs typeface="Calibri"/>
                          <a:sym typeface="Calibri"/>
                        </a:rPr>
                        <a:t>Análisis dentro y entre textos</a:t>
                      </a:r>
                      <a:endParaRPr lang="es-PY" sz="1200" b="1" noProof="0" dirty="0">
                        <a:latin typeface="Calibri"/>
                        <a:ea typeface="Calibri"/>
                        <a:cs typeface="Calibri"/>
                        <a:sym typeface="Calibri"/>
                      </a:endParaRPr>
                    </a:p>
                  </a:txBody>
                  <a:tcPr marL="103625" marR="103625" marT="50300" marB="50300">
                    <a:solidFill>
                      <a:srgbClr val="FFFFCC"/>
                    </a:solidFill>
                  </a:tcPr>
                </a:tc>
                <a:tc>
                  <a:txBody>
                    <a:bodyPr/>
                    <a:lstStyle/>
                    <a:p>
                      <a:pPr marL="0" marR="0" lvl="0" indent="0" algn="l" rtl="0">
                        <a:spcBef>
                          <a:spcPts val="0"/>
                        </a:spcBef>
                        <a:buSzPct val="25000"/>
                        <a:buNone/>
                      </a:pPr>
                      <a:r>
                        <a:rPr lang="es-PY" sz="1200" b="1" noProof="0" dirty="0" smtClean="0">
                          <a:solidFill>
                            <a:schemeClr val="dk1"/>
                          </a:solidFill>
                        </a:rPr>
                        <a:t>RI.3.9</a:t>
                      </a:r>
                      <a:endParaRPr lang="es-PY" sz="1200" b="1" noProof="0" dirty="0">
                        <a:solidFill>
                          <a:schemeClr val="dk1"/>
                        </a:solidFill>
                      </a:endParaRPr>
                    </a:p>
                  </a:txBody>
                  <a:tcPr marL="103625" marR="103625" marT="50300" marB="50300" anchor="ctr">
                    <a:solidFill>
                      <a:srgbClr val="FFFFCC"/>
                    </a:solidFill>
                  </a:tcPr>
                </a:tc>
                <a:tc>
                  <a:txBody>
                    <a:bodyPr/>
                    <a:lstStyle/>
                    <a:p>
                      <a:pPr marL="0" marR="0" lvl="0" indent="0" algn="ctr" rtl="0">
                        <a:spcBef>
                          <a:spcPts val="0"/>
                        </a:spcBef>
                        <a:buSzPct val="25000"/>
                        <a:buNone/>
                      </a:pPr>
                      <a:r>
                        <a:rPr lang="es-PY" sz="1200" b="1" noProof="0" dirty="0" smtClean="0">
                          <a:solidFill>
                            <a:schemeClr val="dk1"/>
                          </a:solidFill>
                        </a:rPr>
                        <a:t>4</a:t>
                      </a:r>
                      <a:endParaRPr lang="es-PY" sz="1200" b="1" noProof="0" dirty="0">
                        <a:solidFill>
                          <a:schemeClr val="dk1"/>
                        </a:solidFill>
                      </a:endParaRPr>
                    </a:p>
                  </a:txBody>
                  <a:tcPr marL="103625" marR="103625" marT="50300" marB="50300" anchor="ctr">
                    <a:solidFill>
                      <a:srgbClr val="FFFFCC"/>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1874519" y="301966"/>
            <a:ext cx="3771900" cy="430886"/>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2200">
                <a:solidFill>
                  <a:schemeClr val="dk1"/>
                </a:solidFill>
                <a:latin typeface="Calibri"/>
                <a:ea typeface="Calibri"/>
                <a:cs typeface="Calibri"/>
                <a:sym typeface="Calibri"/>
              </a:rPr>
              <a:t>Materiales complementarios</a:t>
            </a:r>
          </a:p>
        </p:txBody>
      </p:sp>
      <p:sp>
        <p:nvSpPr>
          <p:cNvPr id="410" name="Shape 410"/>
          <p:cNvSpPr txBox="1"/>
          <p:nvPr/>
        </p:nvSpPr>
        <p:spPr>
          <a:xfrm>
            <a:off x="2755157" y="5676269"/>
            <a:ext cx="274433" cy="3293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40">
                <a:solidFill>
                  <a:schemeClr val="dk1"/>
                </a:solidFill>
                <a:latin typeface="Calibri"/>
                <a:ea typeface="Calibri"/>
                <a:cs typeface="Calibri"/>
                <a:sym typeface="Calibri"/>
              </a:rPr>
              <a:t>  </a:t>
            </a:r>
          </a:p>
        </p:txBody>
      </p:sp>
      <p:sp>
        <p:nvSpPr>
          <p:cNvPr id="411" name="Shape 411"/>
          <p:cNvSpPr txBox="1"/>
          <p:nvPr/>
        </p:nvSpPr>
        <p:spPr>
          <a:xfrm>
            <a:off x="2293619" y="922020"/>
            <a:ext cx="3134704" cy="5663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40" dirty="0">
                <a:solidFill>
                  <a:schemeClr val="dk1"/>
                </a:solidFill>
                <a:latin typeface="Calibri"/>
                <a:ea typeface="Calibri"/>
                <a:cs typeface="Calibri"/>
                <a:sym typeface="Calibri"/>
              </a:rPr>
              <a:t>                       Figura 6</a:t>
            </a:r>
          </a:p>
          <a:p>
            <a:pPr marL="0" marR="0" lvl="0" indent="0" algn="l" rtl="0">
              <a:spcBef>
                <a:spcPts val="0"/>
              </a:spcBef>
              <a:buSzPct val="25000"/>
              <a:buNone/>
            </a:pPr>
            <a:r>
              <a:rPr lang="en-US" sz="1540" dirty="0" err="1">
                <a:solidFill>
                  <a:schemeClr val="dk1"/>
                </a:solidFill>
                <a:latin typeface="Calibri"/>
                <a:ea typeface="Calibri"/>
                <a:cs typeface="Calibri"/>
                <a:sym typeface="Calibri"/>
              </a:rPr>
              <a:t>Diferentes</a:t>
            </a:r>
            <a:r>
              <a:rPr lang="en-US" sz="1540" dirty="0">
                <a:solidFill>
                  <a:schemeClr val="dk1"/>
                </a:solidFill>
                <a:latin typeface="Calibri"/>
                <a:ea typeface="Calibri"/>
                <a:cs typeface="Calibri"/>
                <a:sym typeface="Calibri"/>
              </a:rPr>
              <a:t> </a:t>
            </a:r>
            <a:r>
              <a:rPr lang="en-US" sz="1540" dirty="0" err="1">
                <a:solidFill>
                  <a:schemeClr val="dk1"/>
                </a:solidFill>
                <a:latin typeface="Calibri"/>
                <a:ea typeface="Calibri"/>
                <a:cs typeface="Calibri"/>
                <a:sym typeface="Calibri"/>
              </a:rPr>
              <a:t>organizaciones</a:t>
            </a:r>
            <a:r>
              <a:rPr lang="en-US" sz="1540" dirty="0">
                <a:solidFill>
                  <a:schemeClr val="dk1"/>
                </a:solidFill>
                <a:latin typeface="Calibri"/>
                <a:ea typeface="Calibri"/>
                <a:cs typeface="Calibri"/>
                <a:sym typeface="Calibri"/>
              </a:rPr>
              <a:t> de </a:t>
            </a:r>
            <a:r>
              <a:rPr lang="en-US" sz="1540" dirty="0" err="1">
                <a:solidFill>
                  <a:schemeClr val="dk1"/>
                </a:solidFill>
                <a:latin typeface="Calibri"/>
                <a:ea typeface="Calibri"/>
                <a:cs typeface="Calibri"/>
                <a:sym typeface="Calibri"/>
              </a:rPr>
              <a:t>socorro</a:t>
            </a:r>
            <a:r>
              <a:rPr lang="en-US" sz="1540" dirty="0">
                <a:solidFill>
                  <a:schemeClr val="dk1"/>
                </a:solidFill>
                <a:latin typeface="Calibri"/>
                <a:ea typeface="Calibri"/>
                <a:cs typeface="Calibri"/>
                <a:sym typeface="Calibri"/>
              </a:rPr>
              <a:t> </a:t>
            </a:r>
          </a:p>
        </p:txBody>
      </p:sp>
      <p:pic>
        <p:nvPicPr>
          <p:cNvPr id="412" name="Shape 412"/>
          <p:cNvPicPr preferRelativeResize="0"/>
          <p:nvPr/>
        </p:nvPicPr>
        <p:blipFill rotWithShape="1">
          <a:blip r:embed="rId3">
            <a:alphaModFix/>
          </a:blip>
          <a:srcRect/>
          <a:stretch/>
        </p:blipFill>
        <p:spPr>
          <a:xfrm>
            <a:off x="1203959" y="1825389"/>
            <a:ext cx="2350500" cy="1762799"/>
          </a:xfrm>
          <a:prstGeom prst="rect">
            <a:avLst/>
          </a:prstGeom>
          <a:noFill/>
          <a:ln>
            <a:noFill/>
          </a:ln>
        </p:spPr>
      </p:pic>
      <p:pic>
        <p:nvPicPr>
          <p:cNvPr id="413" name="Shape 413"/>
          <p:cNvPicPr preferRelativeResize="0"/>
          <p:nvPr/>
        </p:nvPicPr>
        <p:blipFill rotWithShape="1">
          <a:blip r:embed="rId4">
            <a:alphaModFix/>
          </a:blip>
          <a:srcRect/>
          <a:stretch/>
        </p:blipFill>
        <p:spPr>
          <a:xfrm>
            <a:off x="3718560" y="1826697"/>
            <a:ext cx="2665295" cy="1760218"/>
          </a:xfrm>
          <a:prstGeom prst="rect">
            <a:avLst/>
          </a:prstGeom>
          <a:noFill/>
          <a:ln>
            <a:noFill/>
          </a:ln>
        </p:spPr>
      </p:pic>
      <p:pic>
        <p:nvPicPr>
          <p:cNvPr id="414" name="Shape 414"/>
          <p:cNvPicPr preferRelativeResize="0"/>
          <p:nvPr/>
        </p:nvPicPr>
        <p:blipFill rotWithShape="1">
          <a:blip r:embed="rId5">
            <a:alphaModFix/>
          </a:blip>
          <a:srcRect/>
          <a:stretch/>
        </p:blipFill>
        <p:spPr>
          <a:xfrm>
            <a:off x="1203959" y="4107180"/>
            <a:ext cx="2084954" cy="2084954"/>
          </a:xfrm>
          <a:prstGeom prst="rect">
            <a:avLst/>
          </a:prstGeom>
          <a:noFill/>
          <a:ln>
            <a:noFill/>
          </a:ln>
        </p:spPr>
      </p:pic>
      <p:pic>
        <p:nvPicPr>
          <p:cNvPr id="415" name="Shape 415"/>
          <p:cNvPicPr preferRelativeResize="0"/>
          <p:nvPr/>
        </p:nvPicPr>
        <p:blipFill rotWithShape="1">
          <a:blip r:embed="rId6">
            <a:alphaModFix/>
          </a:blip>
          <a:srcRect/>
          <a:stretch/>
        </p:blipFill>
        <p:spPr>
          <a:xfrm>
            <a:off x="3970019" y="4024492"/>
            <a:ext cx="3101339" cy="1337454"/>
          </a:xfrm>
          <a:prstGeom prst="rect">
            <a:avLst/>
          </a:prstGeom>
          <a:noFill/>
          <a:ln>
            <a:noFill/>
          </a:ln>
        </p:spPr>
      </p:pic>
      <p:pic>
        <p:nvPicPr>
          <p:cNvPr id="416" name="Shape 416"/>
          <p:cNvPicPr preferRelativeResize="0"/>
          <p:nvPr/>
        </p:nvPicPr>
        <p:blipFill rotWithShape="1">
          <a:blip r:embed="rId7">
            <a:alphaModFix/>
          </a:blip>
          <a:srcRect/>
          <a:stretch/>
        </p:blipFill>
        <p:spPr>
          <a:xfrm>
            <a:off x="3970019" y="5448300"/>
            <a:ext cx="2807969" cy="2077898"/>
          </a:xfrm>
          <a:prstGeom prst="rect">
            <a:avLst/>
          </a:prstGeom>
          <a:noFill/>
          <a:ln>
            <a:noFill/>
          </a:ln>
        </p:spPr>
      </p:pic>
      <p:sp>
        <p:nvSpPr>
          <p:cNvPr id="10"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10</a:t>
            </a:r>
            <a:endParaRPr lang="en-US" sz="1200" dirty="0">
              <a:solidFill>
                <a:srgbClr val="888888"/>
              </a:solidFill>
              <a:latin typeface="Calibri"/>
              <a:ea typeface="Calibri"/>
              <a:cs typeface="Calibri"/>
              <a:sym typeface="Calibri"/>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defTabSz="1018809"/>
            <a:r>
              <a:rPr lang="x-none" sz="1484" b="1" kern="1200" dirty="0">
                <a:solidFill>
                  <a:prstClr val="black"/>
                </a:solidFill>
                <a:latin typeface="Calibri"/>
                <a:ea typeface="+mn-ea"/>
                <a:cs typeface="+mn-cs"/>
              </a:rPr>
              <a:t>Determinando textos a nivel de grado</a:t>
            </a:r>
          </a:p>
          <a:p>
            <a:pPr algn="ctr" defTabSz="1018809"/>
            <a:endParaRPr lang="x-none" sz="789" b="1" kern="1200" dirty="0">
              <a:solidFill>
                <a:prstClr val="black"/>
              </a:solidFill>
              <a:latin typeface="Calibri"/>
              <a:ea typeface="+mn-ea"/>
              <a:cs typeface="+mn-cs"/>
            </a:endParaRPr>
          </a:p>
          <a:p>
            <a:pPr defTabSz="1018809"/>
            <a:r>
              <a:rPr lang="x-none" sz="1484" kern="1200" dirty="0">
                <a:solidFill>
                  <a:prstClr val="black"/>
                </a:solidFill>
                <a:latin typeface="Calibri"/>
                <a:ea typeface="+mn-ea"/>
                <a:cs typeface="+mn-cs"/>
              </a:rPr>
              <a:t>El nivel de grado de un texto se determina utilizando una combinación tanto de las nuevas escalas cuantitativas como de las medidas cualitativas de los CCSS.</a:t>
            </a:r>
          </a:p>
          <a:p>
            <a:pPr defTabSz="1018809"/>
            <a:endParaRPr lang="x-none" sz="1484" kern="1200" dirty="0">
              <a:solidFill>
                <a:prstClr val="black"/>
              </a:solidFill>
              <a:latin typeface="Calibri"/>
              <a:ea typeface="+mn-ea"/>
              <a:cs typeface="+mn-cs"/>
            </a:endParaRPr>
          </a:p>
          <a:p>
            <a:pPr defTabSz="1018809"/>
            <a:r>
              <a:rPr lang="x-none" sz="1484" b="1" kern="1200" dirty="0">
                <a:solidFill>
                  <a:prstClr val="black"/>
                </a:solidFill>
                <a:latin typeface="Calibri"/>
                <a:ea typeface="+mn-ea"/>
                <a:cs typeface="+mn-cs"/>
              </a:rPr>
              <a:t>Ejemplo</a:t>
            </a:r>
            <a:r>
              <a:rPr lang="x-none" sz="1484" kern="1200" dirty="0">
                <a:solidFill>
                  <a:prstClr val="black"/>
                </a:solidFill>
                <a:latin typeface="Calibri"/>
                <a:ea typeface="+mn-ea"/>
                <a:cs typeface="+mn-cs"/>
              </a:rPr>
              <a:t>:  Si el grado equivalente de un texto es </a:t>
            </a:r>
            <a:r>
              <a:rPr lang="x-none" sz="1763" b="1" kern="1200" dirty="0">
                <a:solidFill>
                  <a:srgbClr val="0070C0"/>
                </a:solidFill>
                <a:latin typeface="Calibri"/>
                <a:ea typeface="+mn-ea"/>
                <a:cs typeface="+mn-cs"/>
              </a:rPr>
              <a:t>6.8</a:t>
            </a:r>
            <a:r>
              <a:rPr lang="x-none" sz="1484" kern="1200" dirty="0">
                <a:solidFill>
                  <a:prstClr val="black"/>
                </a:solidFill>
                <a:latin typeface="Calibri"/>
                <a:ea typeface="+mn-ea"/>
                <a:cs typeface="+mn-cs"/>
              </a:rPr>
              <a:t> y tiene una medida </a:t>
            </a:r>
            <a:r>
              <a:rPr lang="x-none" sz="1484" i="1" kern="1200" dirty="0" err="1">
                <a:solidFill>
                  <a:prstClr val="black"/>
                </a:solidFill>
                <a:latin typeface="Calibri"/>
                <a:ea typeface="+mn-ea"/>
                <a:cs typeface="+mn-cs"/>
              </a:rPr>
              <a:t>lexile</a:t>
            </a:r>
            <a:r>
              <a:rPr lang="x-none" sz="1484" kern="1200" dirty="0">
                <a:solidFill>
                  <a:prstClr val="black"/>
                </a:solidFill>
                <a:latin typeface="Calibri"/>
                <a:ea typeface="+mn-ea"/>
                <a:cs typeface="+mn-cs"/>
              </a:rPr>
              <a:t> de </a:t>
            </a:r>
            <a:r>
              <a:rPr lang="x-none" sz="1763" b="1" kern="1200" dirty="0">
                <a:solidFill>
                  <a:srgbClr val="0070C0"/>
                </a:solidFill>
                <a:latin typeface="Calibri"/>
                <a:ea typeface="+mn-ea"/>
                <a:cs typeface="+mn-cs"/>
              </a:rPr>
              <a:t>970</a:t>
            </a:r>
            <a:r>
              <a:rPr lang="x-none" sz="1484" kern="1200" dirty="0">
                <a:solidFill>
                  <a:prstClr val="black"/>
                </a:solidFill>
                <a:latin typeface="Calibri"/>
                <a:ea typeface="+mn-ea"/>
                <a:cs typeface="+mn-cs"/>
              </a:rPr>
              <a:t>, los datos cuantitativos muestran que la ubicación debe ser </a:t>
            </a:r>
            <a:r>
              <a:rPr lang="x-none" sz="1484" b="1" kern="1200" dirty="0">
                <a:solidFill>
                  <a:prstClr val="black"/>
                </a:solidFill>
                <a:latin typeface="Calibri"/>
                <a:ea typeface="+mn-ea"/>
                <a:cs typeface="+mn-cs"/>
              </a:rPr>
              <a:t>entre los grados  4 y 8.</a:t>
            </a: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r>
              <a:rPr lang="x-none" sz="1484" b="1" kern="1200" dirty="0">
                <a:solidFill>
                  <a:prstClr val="black"/>
                </a:solidFill>
                <a:latin typeface="Calibri"/>
                <a:ea typeface="+mn-ea"/>
                <a:cs typeface="+mn-cs"/>
              </a:rPr>
              <a:t>Cuatro medidas cualitativas</a:t>
            </a:r>
            <a:r>
              <a:rPr lang="x-none" sz="1484" kern="1200" dirty="0">
                <a:solidFill>
                  <a:prstClr val="black"/>
                </a:solidFill>
                <a:latin typeface="Calibri"/>
                <a:ea typeface="+mn-ea"/>
                <a:cs typeface="+mn-cs"/>
              </a:rPr>
              <a:t> pueden examinarse desde la banda inferior de 4</a:t>
            </a:r>
            <a:r>
              <a:rPr lang="x-none" sz="1484" kern="1200" baseline="30000" dirty="0">
                <a:solidFill>
                  <a:prstClr val="black"/>
                </a:solidFill>
                <a:latin typeface="Calibri"/>
                <a:ea typeface="+mn-ea"/>
                <a:cs typeface="+mn-cs"/>
              </a:rPr>
              <a:t>to</a:t>
            </a:r>
            <a:r>
              <a:rPr lang="x-none" sz="1484" kern="1200" dirty="0">
                <a:solidFill>
                  <a:prstClr val="black"/>
                </a:solidFill>
                <a:latin typeface="Calibri"/>
                <a:ea typeface="+mn-ea"/>
                <a:cs typeface="+mn-cs"/>
              </a:rPr>
              <a:t> grado  hasta la banda superior de 8</a:t>
            </a:r>
            <a:r>
              <a:rPr lang="x-none" sz="1484" kern="1200" baseline="30000" dirty="0">
                <a:solidFill>
                  <a:prstClr val="black"/>
                </a:solidFill>
                <a:latin typeface="Calibri"/>
                <a:ea typeface="+mn-ea"/>
                <a:cs typeface="+mn-cs"/>
              </a:rPr>
              <a:t>vo</a:t>
            </a:r>
            <a:r>
              <a:rPr lang="x-none" sz="1484" kern="1200" dirty="0">
                <a:solidFill>
                  <a:prstClr val="black"/>
                </a:solidFill>
                <a:latin typeface="Calibri"/>
                <a:ea typeface="+mn-ea"/>
                <a:cs typeface="+mn-cs"/>
              </a:rPr>
              <a:t> grado para determinar la legibilidad a nivel de grado.</a:t>
            </a: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endParaRPr lang="x-none" sz="1484" kern="1200" dirty="0">
              <a:solidFill>
                <a:prstClr val="black"/>
              </a:solidFill>
              <a:latin typeface="Calibri"/>
              <a:ea typeface="+mn-ea"/>
              <a:cs typeface="+mn-cs"/>
            </a:endParaRPr>
          </a:p>
          <a:p>
            <a:pPr defTabSz="1018809"/>
            <a:r>
              <a:rPr lang="x-none" sz="1484" kern="1200" dirty="0">
                <a:solidFill>
                  <a:prstClr val="black"/>
                </a:solidFill>
                <a:latin typeface="Calibri"/>
                <a:ea typeface="+mn-ea"/>
                <a:cs typeface="+mn-cs"/>
              </a:rPr>
              <a:t>La combinación de la escala </a:t>
            </a:r>
            <a:r>
              <a:rPr lang="x-none" sz="1484" b="1" kern="1200" dirty="0">
                <a:solidFill>
                  <a:prstClr val="black"/>
                </a:solidFill>
                <a:latin typeface="Calibri"/>
                <a:ea typeface="+mn-ea"/>
                <a:cs typeface="+mn-cs"/>
              </a:rPr>
              <a:t>cuantitativa</a:t>
            </a:r>
            <a:r>
              <a:rPr lang="x-none" sz="1484" kern="1200" dirty="0">
                <a:solidFill>
                  <a:prstClr val="black"/>
                </a:solidFill>
                <a:latin typeface="Calibri"/>
                <a:ea typeface="+mn-ea"/>
                <a:cs typeface="+mn-cs"/>
              </a:rPr>
              <a:t> y las medidas </a:t>
            </a:r>
            <a:r>
              <a:rPr lang="x-none" sz="1484" b="1" kern="1200" dirty="0">
                <a:solidFill>
                  <a:prstClr val="black"/>
                </a:solidFill>
                <a:latin typeface="Calibri"/>
                <a:ea typeface="+mn-ea"/>
                <a:cs typeface="+mn-cs"/>
              </a:rPr>
              <a:t>cualitativas</a:t>
            </a:r>
            <a:r>
              <a:rPr lang="x-none" sz="1484" kern="1200" dirty="0">
                <a:solidFill>
                  <a:prstClr val="black"/>
                </a:solidFill>
                <a:latin typeface="Calibri"/>
                <a:ea typeface="+mn-ea"/>
                <a:cs typeface="+mn-cs"/>
              </a:rPr>
              <a:t>, para este texto en particular, muestra que el mejor nivel de legibilidad para este texto sería 6</a:t>
            </a:r>
            <a:r>
              <a:rPr lang="x-none" sz="1484" kern="1200" baseline="30000" dirty="0">
                <a:solidFill>
                  <a:prstClr val="black"/>
                </a:solidFill>
                <a:latin typeface="Calibri"/>
                <a:ea typeface="+mn-ea"/>
                <a:cs typeface="+mn-cs"/>
              </a:rPr>
              <a:t>to </a:t>
            </a:r>
            <a:r>
              <a:rPr lang="x-none" sz="1484" kern="1200" dirty="0">
                <a:solidFill>
                  <a:prstClr val="black"/>
                </a:solidFill>
                <a:latin typeface="Calibri"/>
                <a:ea typeface="+mn-ea"/>
                <a:cs typeface="+mn-cs"/>
              </a:rPr>
              <a:t>grado.</a:t>
            </a:r>
          </a:p>
          <a:p>
            <a:pPr defTabSz="1018809"/>
            <a:endParaRPr lang="x-none" sz="1484" kern="1200" dirty="0">
              <a:solidFill>
                <a:prstClr val="black"/>
              </a:solidFill>
              <a:latin typeface="Calibri"/>
              <a:ea typeface="+mn-ea"/>
              <a:cs typeface="+mn-cs"/>
            </a:endParaRPr>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Core Band</a:t>
                      </a:r>
                    </a:p>
                    <a:p>
                      <a:pPr marL="0" marR="0" algn="ctr" defTabSz="1018809" rtl="0" eaLnBrk="1" fontAlgn="ctr" latinLnBrk="0" hangingPunct="1">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s-MX" sz="800" b="1" i="0" kern="1200" baseline="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basadas en los Estándares Fundamentales Comunes)</a:t>
                      </a:r>
                      <a:endParaRPr lang="es-MX" sz="800" b="1" i="0" kern="1200" baseline="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 de legibilidad)</a:t>
                      </a:r>
                      <a:endParaRPr lang="es-MX"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Lexile</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Framework®</a:t>
                      </a:r>
                    </a:p>
                    <a:p>
                      <a:pPr marL="0" marR="0" algn="ctr" fontAlgn="ctr">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a:t>
                      </a:r>
                      <a:r>
                        <a:rPr lang="es-MX" sz="800" b="1" i="0" kern="1200" noProof="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Lexile</a:t>
                      </a: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s-MX"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09"/>
              <a:endParaRPr lang="en-US" sz="1763" kern="1200">
                <a:solidFill>
                  <a:prstClr val="white"/>
                </a:solidFill>
              </a:endParaRPr>
            </a:p>
          </p:txBody>
        </p:sp>
      </p:grpSp>
      <p:sp>
        <p:nvSpPr>
          <p:cNvPr id="28" name="Rectangle 27"/>
          <p:cNvSpPr/>
          <p:nvPr/>
        </p:nvSpPr>
        <p:spPr>
          <a:xfrm>
            <a:off x="189452" y="8717497"/>
            <a:ext cx="6705600" cy="414857"/>
          </a:xfrm>
          <a:prstGeom prst="rect">
            <a:avLst/>
          </a:prstGeom>
        </p:spPr>
        <p:txBody>
          <a:bodyPr wrap="square">
            <a:spAutoFit/>
          </a:bodyPr>
          <a:lstStyle/>
          <a:p>
            <a:pPr algn="ctr" defTabSz="1018809"/>
            <a:r>
              <a:rPr lang="x-none" sz="1048" b="1" kern="1200" dirty="0">
                <a:solidFill>
                  <a:srgbClr val="1F497D"/>
                </a:solidFill>
                <a:latin typeface="Calibri"/>
                <a:ea typeface="+mn-ea"/>
                <a:cs typeface="+mn-cs"/>
              </a:rPr>
              <a:t>Para ver más detalles sobre cada una de las medidas cualitativas, favor de ir a la diapositiva 6 de:</a:t>
            </a:r>
          </a:p>
          <a:p>
            <a:pPr algn="ctr" defTabSz="1018809"/>
            <a:r>
              <a:rPr lang="x-none" sz="1048" kern="1200" dirty="0">
                <a:solidFill>
                  <a:prstClr val="black"/>
                </a:solidFill>
                <a:latin typeface="Calibri"/>
                <a:ea typeface="+mn-ea"/>
                <a:cs typeface="+mn-cs"/>
              </a:rPr>
              <a:t> </a:t>
            </a:r>
            <a:r>
              <a:rPr lang="x-none" sz="1048" b="1" kern="1200" dirty="0">
                <a:solidFill>
                  <a:srgbClr val="002060"/>
                </a:solidFill>
                <a:latin typeface="Calibri"/>
                <a:ea typeface="+mn-ea"/>
                <a:cs typeface="+mn-cs"/>
                <a:hlinkClick r:id="rId3"/>
              </a:rPr>
              <a:t>http://</a:t>
            </a:r>
            <a:r>
              <a:rPr lang="x-none" sz="1048" b="1" kern="1200" dirty="0" smtClean="0">
                <a:solidFill>
                  <a:srgbClr val="002060"/>
                </a:solidFill>
                <a:latin typeface="Calibri"/>
                <a:ea typeface="+mn-ea"/>
                <a:cs typeface="+mn-cs"/>
                <a:hlinkClick r:id="rId3"/>
              </a:rPr>
              <a:t>www.corestandards.org/assets/Appendix_A.pdf</a:t>
            </a:r>
            <a:endParaRPr lang="x-none" sz="1048" kern="1200" dirty="0">
              <a:solidFill>
                <a:prstClr val="black"/>
              </a:solidFill>
              <a:latin typeface="Calibri"/>
              <a:ea typeface="+mn-ea"/>
              <a:cs typeface="+mn-cs"/>
            </a:endParaRPr>
          </a:p>
        </p:txBody>
      </p:sp>
      <p:sp>
        <p:nvSpPr>
          <p:cNvPr id="6" name="Footer Placeholder 5"/>
          <p:cNvSpPr>
            <a:spLocks noGrp="1"/>
          </p:cNvSpPr>
          <p:nvPr>
            <p:ph type="ftr" sz="quarter" idx="11"/>
          </p:nvPr>
        </p:nvSpPr>
        <p:spPr>
          <a:xfrm>
            <a:off x="3886200" y="9393669"/>
            <a:ext cx="3145204"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7" name="Slide Number Placeholder 6"/>
          <p:cNvSpPr>
            <a:spLocks noGrp="1"/>
          </p:cNvSpPr>
          <p:nvPr>
            <p:ph type="sldNum" sz="quarter" idx="12"/>
          </p:nvPr>
        </p:nvSpPr>
        <p:spPr>
          <a:xfrm>
            <a:off x="5904768" y="9365873"/>
            <a:ext cx="1813560" cy="535517"/>
          </a:xfrm>
        </p:spPr>
        <p:txBody>
          <a:bodyPr/>
          <a:lstStyle/>
          <a:p>
            <a:fld id="{F177B04D-AEB5-43ED-B9BA-B3D1EC9C9067}" type="slidenum">
              <a:rPr lang="en-US" sz="1200" smtClean="0">
                <a:solidFill>
                  <a:prstClr val="black">
                    <a:tint val="75000"/>
                  </a:prstClr>
                </a:solidFill>
              </a:rPr>
              <a:pPr/>
              <a:t>11</a:t>
            </a:fld>
            <a:endParaRPr lang="en-US" sz="1200" dirty="0">
              <a:solidFill>
                <a:prstClr val="black">
                  <a:tint val="75000"/>
                </a:prstClr>
              </a:solidFill>
            </a:endParaRPr>
          </a:p>
        </p:txBody>
      </p:sp>
    </p:spTree>
    <p:extLst>
      <p:ext uri="{BB962C8B-B14F-4D97-AF65-F5344CB8AC3E}">
        <p14:creationId xmlns:p14="http://schemas.microsoft.com/office/powerpoint/2010/main" val="1003948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827631"/>
          </a:xfrm>
          <a:prstGeom prst="rect">
            <a:avLst/>
          </a:prstGeom>
          <a:noFill/>
        </p:spPr>
        <p:txBody>
          <a:bodyPr wrap="square" lIns="101231" tIns="50617" rIns="101231" bIns="50617" rtlCol="0">
            <a:spAutoFit/>
          </a:bodyPr>
          <a:lstStyle/>
          <a:p>
            <a:pPr defTabSz="1018809"/>
            <a:r>
              <a:rPr lang="es-ES" sz="1781" b="1" u="sng" kern="1200" dirty="0">
                <a:solidFill>
                  <a:prstClr val="black"/>
                </a:solidFill>
                <a:latin typeface="Calibri"/>
                <a:ea typeface="+mn-ea"/>
                <a:cs typeface="+mn-cs"/>
              </a:rPr>
              <a:t>Instrucciones</a:t>
            </a:r>
            <a:endParaRPr lang="es-ES" sz="1571" kern="1200" dirty="0">
              <a:solidFill>
                <a:prstClr val="black"/>
              </a:solidFill>
              <a:latin typeface="Calibri"/>
              <a:ea typeface="+mn-ea"/>
              <a:cs typeface="+mn-cs"/>
            </a:endParaRPr>
          </a:p>
          <a:p>
            <a:pPr defTabSz="1018809"/>
            <a:r>
              <a:rPr lang="es-ES" sz="1048" kern="1200" dirty="0">
                <a:solidFill>
                  <a:prstClr val="black"/>
                </a:solidFill>
                <a:latin typeface="Calibri"/>
                <a:ea typeface="+mn-ea"/>
                <a:cs typeface="+mn-cs"/>
              </a:rPr>
              <a:t>Las evaluaciones del HSD para las escuela primarias no son programadas, ni por tiempo. Son una herramienta que proveen información para la toma de decisiones de instrucción. No es la intención de estas evaluaciones que los estudiantes "adivinen y comprueben" las respuestas sólo para terminar una evaluación.</a:t>
            </a:r>
            <a:br>
              <a:rPr lang="es-ES" sz="1048" kern="1200" dirty="0">
                <a:solidFill>
                  <a:prstClr val="black"/>
                </a:solidFill>
                <a:latin typeface="Calibri"/>
                <a:ea typeface="+mn-ea"/>
                <a:cs typeface="+mn-cs"/>
              </a:rPr>
            </a:br>
            <a:r>
              <a:rPr lang="es-ES" sz="1048" kern="1200" dirty="0">
                <a:solidFill>
                  <a:prstClr val="black"/>
                </a:solidFill>
                <a:latin typeface="Calibri"/>
                <a:ea typeface="+mn-ea"/>
                <a:cs typeface="+mn-cs"/>
              </a:rPr>
              <a:t/>
            </a:r>
            <a:br>
              <a:rPr lang="es-ES" sz="1048" kern="1200" dirty="0">
                <a:solidFill>
                  <a:prstClr val="black"/>
                </a:solidFill>
                <a:latin typeface="Calibri"/>
                <a:ea typeface="+mn-ea"/>
                <a:cs typeface="+mn-cs"/>
              </a:rPr>
            </a:br>
            <a:r>
              <a:rPr lang="es-ES" sz="1048" kern="1200" dirty="0">
                <a:solidFill>
                  <a:prstClr val="black"/>
                </a:solidFill>
                <a:latin typeface="Calibri"/>
                <a:ea typeface="+mn-ea"/>
                <a:cs typeface="+mn-cs"/>
              </a:rPr>
              <a:t>Todos los estudiantes deben progresar hacia tomar las evaluaciones independientemente, pero muchos necesitarán estrategias que los ayuden a desarrollar académicamente. Si los estudiantes </a:t>
            </a:r>
            <a:r>
              <a:rPr lang="es-ES" sz="1048" b="1" kern="1200" dirty="0">
                <a:solidFill>
                  <a:prstClr val="black"/>
                </a:solidFill>
                <a:latin typeface="Calibri"/>
                <a:ea typeface="+mn-ea"/>
                <a:cs typeface="+mn-cs"/>
              </a:rPr>
              <a:t>no están </a:t>
            </a:r>
            <a:r>
              <a:rPr lang="es-ES" sz="1048" kern="1200" dirty="0">
                <a:solidFill>
                  <a:prstClr val="black"/>
                </a:solidFill>
                <a:latin typeface="Calibri"/>
                <a:ea typeface="+mn-ea"/>
                <a:cs typeface="+mn-cs"/>
              </a:rPr>
              <a:t>leyendo al nivel de grado y no pueden leer el texto, </a:t>
            </a:r>
            <a:r>
              <a:rPr lang="es-ES" sz="1048" b="1" kern="1200" dirty="0">
                <a:solidFill>
                  <a:prstClr val="black"/>
                </a:solidFill>
                <a:latin typeface="Calibri"/>
                <a:ea typeface="+mn-ea"/>
                <a:cs typeface="+mn-cs"/>
              </a:rPr>
              <a:t>por favor, lea los cuentos </a:t>
            </a:r>
            <a:r>
              <a:rPr lang="es-ES" sz="1048" kern="1200" dirty="0">
                <a:solidFill>
                  <a:prstClr val="black"/>
                </a:solidFill>
                <a:latin typeface="Calibri"/>
                <a:ea typeface="+mn-ea"/>
                <a:cs typeface="+mn-cs"/>
              </a:rPr>
              <a:t>a los estudiantes y haga las preguntas. Permita a los estudiantes leer las partes del texto que puedan. Favor de tomar en cuenta el nivel de diferenciación que un estudiante necesita.</a:t>
            </a:r>
          </a:p>
          <a:p>
            <a:pPr defTabSz="1018809"/>
            <a:endParaRPr lang="es-ES" sz="1048" kern="1200" dirty="0">
              <a:solidFill>
                <a:prstClr val="black"/>
              </a:solidFill>
              <a:latin typeface="Calibri"/>
              <a:ea typeface="+mn-ea"/>
              <a:cs typeface="+mn-cs"/>
            </a:endParaRPr>
          </a:p>
        </p:txBody>
      </p:sp>
      <p:sp>
        <p:nvSpPr>
          <p:cNvPr id="6" name="Rectangle 5"/>
          <p:cNvSpPr/>
          <p:nvPr/>
        </p:nvSpPr>
        <p:spPr>
          <a:xfrm>
            <a:off x="4934615" y="151231"/>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pPr defTabSz="1018809"/>
            <a:r>
              <a:rPr lang="es-ES" sz="1257" b="1" kern="1200" dirty="0">
                <a:solidFill>
                  <a:prstClr val="black"/>
                </a:solidFill>
              </a:rPr>
              <a:t>Ordenar en la Imprenta de HSD…</a:t>
            </a:r>
          </a:p>
          <a:p>
            <a:pPr defTabSz="1018809"/>
            <a:r>
              <a:rPr lang="es-ES" sz="943" kern="1200" dirty="0">
                <a:solidFill>
                  <a:prstClr val="black"/>
                </a:solidFill>
                <a:hlinkClick r:id="rId3"/>
              </a:rPr>
              <a:t>http://</a:t>
            </a:r>
            <a:r>
              <a:rPr lang="es-ES" sz="943" kern="1200" dirty="0" smtClean="0">
                <a:solidFill>
                  <a:prstClr val="black"/>
                </a:solidFill>
                <a:hlinkClick r:id="rId3"/>
              </a:rPr>
              <a:t>www.hsd.k12.or.us/Departments/PrintShop/WebSubmissionForms.aspx</a:t>
            </a:r>
            <a:endParaRPr lang="es-ES" sz="943" kern="1200" dirty="0">
              <a:solidFill>
                <a:prstClr val="black"/>
              </a:solidFill>
            </a:endParaRPr>
          </a:p>
          <a:p>
            <a:pPr defTabSz="1018809"/>
            <a:endParaRPr lang="es-ES" sz="943" kern="1200" dirty="0">
              <a:solidFill>
                <a:prstClr val="black"/>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defTabSz="1018809"/>
            <a:r>
              <a:rPr lang="es-ES" sz="1362" b="1" kern="1200">
                <a:solidFill>
                  <a:prstClr val="black"/>
                </a:solidFill>
                <a:latin typeface="Calibri"/>
                <a:ea typeface="+mn-ea"/>
                <a:cs typeface="+mn-cs"/>
              </a:rPr>
              <a:t>About this Assessment</a:t>
            </a:r>
          </a:p>
          <a:p>
            <a:pPr defTabSz="1018809"/>
            <a:endParaRPr lang="es-ES" sz="1048" b="1" kern="1200">
              <a:solidFill>
                <a:prstClr val="black"/>
              </a:solidFill>
              <a:latin typeface="Calibri"/>
              <a:ea typeface="+mn-ea"/>
              <a:cs typeface="+mn-cs"/>
            </a:endParaRPr>
          </a:p>
          <a:p>
            <a:pPr defTabSz="1018809"/>
            <a:r>
              <a:rPr lang="es-ES" sz="1048" b="1" kern="1200">
                <a:solidFill>
                  <a:prstClr val="black"/>
                </a:solidFill>
                <a:latin typeface="Calibri"/>
                <a:ea typeface="+mn-ea"/>
                <a:cs typeface="+mn-cs"/>
              </a:rPr>
              <a:t>This assessment includes:  </a:t>
            </a:r>
            <a:r>
              <a:rPr lang="es-ES" sz="1048" kern="1200">
                <a:solidFill>
                  <a:prstClr val="black"/>
                </a:solidFill>
                <a:latin typeface="Calibri"/>
                <a:ea typeface="+mn-ea"/>
                <a:cs typeface="+mn-cs"/>
              </a:rPr>
              <a:t>Selected-Response, Constructed-Response, and a Performance Task.</a:t>
            </a:r>
          </a:p>
        </p:txBody>
      </p:sp>
      <p:graphicFrame>
        <p:nvGraphicFramePr>
          <p:cNvPr id="3" name="Table 2"/>
          <p:cNvGraphicFramePr>
            <a:graphicFrameLocks noGrp="1"/>
          </p:cNvGraphicFramePr>
          <p:nvPr>
            <p:extLst/>
          </p:nvPr>
        </p:nvGraphicFramePr>
        <p:xfrm>
          <a:off x="501825" y="2554514"/>
          <a:ext cx="6737176" cy="1460863"/>
        </p:xfrm>
        <a:graphic>
          <a:graphicData uri="http://schemas.openxmlformats.org/drawingml/2006/table">
            <a:tbl>
              <a:tblPr firstRow="1" bandRow="1">
                <a:tableStyleId>{5940675A-B579-460E-94D1-54222C63F5DA}</a:tableStyleId>
              </a:tblPr>
              <a:tblGrid>
                <a:gridCol w="2027290"/>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dirty="0" smtClean="0"/>
                        <a:t>Lectura</a:t>
                      </a:r>
                    </a:p>
                    <a:p>
                      <a:pPr marL="114300" indent="-114300" algn="l">
                        <a:buFont typeface="Arial" panose="020B0604020202020204" pitchFamily="34" charset="0"/>
                        <a:buChar char="•"/>
                      </a:pPr>
                      <a:r>
                        <a:rPr lang="es-ES" sz="1000" b="0" noProof="0" dirty="0" smtClean="0"/>
                        <a:t>2 Puntos por respuesta corta</a:t>
                      </a:r>
                    </a:p>
                    <a:p>
                      <a:pPr marL="114300" indent="-114300" algn="l">
                        <a:buFont typeface="Arial" panose="020B0604020202020204" pitchFamily="34" charset="0"/>
                        <a:buChar char="•"/>
                      </a:pPr>
                      <a:r>
                        <a:rPr lang="es-ES" sz="1000" b="0" noProof="0" dirty="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 Escribir para revisar (cuando sea 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60330973"/>
              </p:ext>
            </p:extLst>
          </p:nvPr>
        </p:nvGraphicFramePr>
        <p:xfrm>
          <a:off x="533400" y="4151087"/>
          <a:ext cx="6785429" cy="4892040"/>
        </p:xfrm>
        <a:graphic>
          <a:graphicData uri="http://schemas.openxmlformats.org/drawingml/2006/table">
            <a:tbl>
              <a:tblPr firstRow="1" bandRow="1">
                <a:tableStyleId>{5940675A-B579-460E-94D1-54222C63F5DA}</a:tableStyleId>
              </a:tblPr>
              <a:tblGrid>
                <a:gridCol w="3653693"/>
                <a:gridCol w="3131736"/>
              </a:tblGrid>
              <a:tr h="594102">
                <a:tc gridSpan="2">
                  <a:txBody>
                    <a:bodyPr/>
                    <a:lstStyle/>
                    <a:p>
                      <a:pPr algn="ctr"/>
                      <a:r>
                        <a:rPr lang="es-ES" sz="1400" b="1" noProof="0" dirty="0" smtClean="0"/>
                        <a:t>Trimestre</a:t>
                      </a:r>
                      <a:r>
                        <a:rPr lang="es-ES" sz="1400" b="1" baseline="0" noProof="0" dirty="0" smtClean="0"/>
                        <a:t> 4: Tarea de Rendimiento</a:t>
                      </a:r>
                      <a:endParaRPr lang="es-ES" sz="14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7346">
                <a:tc>
                  <a:txBody>
                    <a:bodyPr/>
                    <a:lstStyle/>
                    <a:p>
                      <a:pPr algn="ctr"/>
                      <a:r>
                        <a:rPr lang="es-ES" sz="1200" b="1" u="sng" noProof="0" smtClean="0"/>
                        <a:t>Parte 1</a:t>
                      </a:r>
                      <a:endParaRPr lang="es-ES" sz="1200" b="1" u="sng" noProof="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dirty="0" smtClean="0"/>
                        <a:t>Parte 2</a:t>
                      </a:r>
                      <a:endParaRPr lang="es-ES" sz="1200" b="1" u="sng" noProof="0" dirty="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79067">
                <a:tc>
                  <a:txBody>
                    <a:bodyPr/>
                    <a:lstStyle/>
                    <a:p>
                      <a:pPr>
                        <a:buFont typeface="Arial" pitchFamily="34" charset="0"/>
                        <a:buChar char="•"/>
                      </a:pPr>
                      <a:r>
                        <a:rPr lang="es-ES" sz="1000" noProof="0" dirty="0" smtClean="0"/>
                        <a:t>     Actividad del salón de clase si lo desea/necesita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Arial" pitchFamily="34" charset="0"/>
                        <a:buChar char="•"/>
                        <a:tabLst/>
                        <a:defRPr/>
                      </a:pPr>
                      <a:r>
                        <a:rPr lang="es-ES" sz="1000" noProof="0" dirty="0" smtClean="0"/>
                        <a:t>     </a:t>
                      </a:r>
                      <a:r>
                        <a:rPr lang="es-ES" sz="1000" b="1" u="none" baseline="0" noProof="0" dirty="0" smtClean="0"/>
                        <a:t>Actividad de clase</a:t>
                      </a:r>
                      <a:endParaRPr lang="es-ES" sz="1000" b="1" u="none" noProof="0" dirty="0" smtClean="0"/>
                    </a:p>
                    <a:p>
                      <a:pPr marL="168275" indent="-168275">
                        <a:buFont typeface="Arial" pitchFamily="34" charset="0"/>
                        <a:buChar char="•"/>
                      </a:pPr>
                      <a:r>
                        <a:rPr lang="es-ES" sz="1000" noProof="0" dirty="0" smtClean="0"/>
                        <a:t> Planifica tu ensayo</a:t>
                      </a:r>
                      <a:r>
                        <a:rPr lang="es-ES" sz="1000" baseline="0" noProof="0" dirty="0" smtClean="0"/>
                        <a:t> (escribir las ideas).</a:t>
                      </a:r>
                    </a:p>
                    <a:p>
                      <a:pPr marL="168275" indent="-168275">
                        <a:buFont typeface="Arial" pitchFamily="34" charset="0"/>
                        <a:buChar char="•"/>
                      </a:pPr>
                      <a:r>
                        <a:rPr lang="es-ES" sz="1000" baseline="0" noProof="0" dirty="0" smtClean="0"/>
                        <a:t> Escribir, Revisar y Editar (W.2.5)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marR="0" lvl="0" indent="-169863" algn="l" defTabSz="1018824" rtl="0" eaLnBrk="1" fontAlgn="auto" latinLnBrk="0" hangingPunct="1">
                        <a:lnSpc>
                          <a:spcPct val="100000"/>
                        </a:lnSpc>
                        <a:spcBef>
                          <a:spcPts val="0"/>
                        </a:spcBef>
                        <a:spcAft>
                          <a:spcPts val="0"/>
                        </a:spcAft>
                        <a:buClrTx/>
                        <a:buSzTx/>
                        <a:buFont typeface="Arial" pitchFamily="34" charset="0"/>
                        <a:buNone/>
                        <a:tabLst/>
                        <a:defRPr/>
                      </a:pPr>
                      <a:r>
                        <a:rPr lang="es-ES" sz="900" b="0" u="none" baseline="0" noProof="0" dirty="0" smtClean="0">
                          <a:solidFill>
                            <a:schemeClr val="tx1"/>
                          </a:solidFill>
                        </a:rPr>
                        <a:t>      </a:t>
                      </a:r>
                      <a:r>
                        <a:rPr kumimoji="0" lang="es-419" sz="900" b="0" i="0" u="none" strike="noStrike" kern="1200" cap="none" spc="0" normalizeH="0" baseline="0" noProof="0" dirty="0" smtClean="0">
                          <a:ln>
                            <a:noFill/>
                          </a:ln>
                          <a:solidFill>
                            <a:prstClr val="black"/>
                          </a:solidFill>
                          <a:effectLst/>
                          <a:uLnTx/>
                          <a:uFillTx/>
                          <a:latin typeface="+mn-lt"/>
                          <a:ea typeface="+mn-ea"/>
                          <a:cs typeface="+mn-cs"/>
                        </a:rPr>
                        <a:t> Los estudiantes  escriben un borrador, revisan y editan su escrito. Las herramientas de procesadores de palabras deben estar disponibles para verificar la ortografía (pero no la gramática). Este protocolo se enfoca en los elementos clave de la </a:t>
                      </a:r>
                      <a:r>
                        <a:rPr kumimoji="0" lang="es-419" sz="900" b="1" i="0" u="none" strike="noStrike" kern="1200" cap="none" spc="0" normalizeH="0" baseline="0" noProof="0" dirty="0" smtClean="0">
                          <a:ln>
                            <a:noFill/>
                          </a:ln>
                          <a:solidFill>
                            <a:prstClr val="black"/>
                          </a:solidFill>
                          <a:effectLst/>
                          <a:uLnTx/>
                          <a:uFillTx/>
                          <a:latin typeface="+mn-lt"/>
                          <a:ea typeface="+mn-ea"/>
                          <a:cs typeface="+mn-cs"/>
                        </a:rPr>
                        <a:t>escritura de artículos de opinión</a:t>
                      </a:r>
                      <a:r>
                        <a:rPr kumimoji="0" lang="es-419" sz="900" b="1" i="0" u="none" strike="noStrike" kern="1200" cap="none" spc="0" normalizeH="0" baseline="0" noProof="0" dirty="0" smtClean="0">
                          <a:ln>
                            <a:noFill/>
                          </a:ln>
                          <a:solidFill>
                            <a:prstClr val="black"/>
                          </a:solidFill>
                          <a:effectLst/>
                          <a:uLnTx/>
                          <a:uFillTx/>
                          <a:latin typeface="+mn-lt"/>
                          <a:ea typeface="Calibri"/>
                          <a:cs typeface="Calibri"/>
                        </a:rPr>
                        <a:t>:</a:t>
                      </a:r>
                      <a:endParaRPr kumimoji="0" lang="es-419" sz="900" b="1" i="0" u="none" strike="noStrike" kern="1200" cap="none" spc="0" normalizeH="0" baseline="0" noProof="0" dirty="0" smtClean="0">
                        <a:ln>
                          <a:noFill/>
                        </a:ln>
                        <a:solidFill>
                          <a:prstClr val="black"/>
                        </a:solidFill>
                        <a:effectLst/>
                        <a:uLnTx/>
                        <a:uFillTx/>
                        <a:latin typeface="+mn-lt"/>
                        <a:ea typeface="Calibri"/>
                        <a:cs typeface="Times New Roman"/>
                      </a:endParaRP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prstClr val="black"/>
                          </a:solidFill>
                          <a:effectLst/>
                          <a:uLnTx/>
                          <a:uFillTx/>
                          <a:latin typeface="+mn-lt"/>
                          <a:ea typeface="Calibri"/>
                          <a:cs typeface="Times New Roman"/>
                        </a:rPr>
                        <a:t>Establecer el propósito/enfoque</a:t>
                      </a:r>
                      <a:r>
                        <a:rPr kumimoji="0" lang="es-419" sz="900" b="0" i="0" u="none" strike="noStrike" kern="1200" cap="none" spc="0" normalizeH="0" baseline="0" noProof="0" dirty="0" smtClean="0">
                          <a:ln>
                            <a:noFill/>
                          </a:ln>
                          <a:solidFill>
                            <a:prstClr val="black"/>
                          </a:solidFill>
                          <a:effectLst/>
                          <a:uLnTx/>
                          <a:uFillTx/>
                          <a:latin typeface="+mn-lt"/>
                          <a:ea typeface="Calibri"/>
                          <a:cs typeface="Times New Roman"/>
                        </a:rPr>
                        <a:t>:  ¿Estableces tu opinión claramente?  ¿Te mantienes en el tema?</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prstClr val="black"/>
                          </a:solidFill>
                          <a:effectLst/>
                          <a:uLnTx/>
                          <a:uFillTx/>
                          <a:latin typeface="+mn-lt"/>
                          <a:ea typeface="Calibri"/>
                          <a:cs typeface="Times New Roman"/>
                        </a:rPr>
                        <a:t>Organización: </a:t>
                      </a:r>
                      <a:r>
                        <a:rPr kumimoji="0" lang="es-419" sz="900" b="0" i="0" u="none" strike="noStrike" kern="1200" cap="none" spc="0" normalizeH="0" baseline="0" noProof="0" dirty="0" smtClean="0">
                          <a:ln>
                            <a:noFill/>
                          </a:ln>
                          <a:solidFill>
                            <a:prstClr val="black"/>
                          </a:solidFill>
                          <a:effectLst/>
                          <a:uLnTx/>
                          <a:uFillTx/>
                          <a:latin typeface="+mn-lt"/>
                          <a:ea typeface="Calibri"/>
                          <a:cs typeface="Times New Roman"/>
                        </a:rPr>
                        <a:t> ¿Fluyen tus ideas lógicamente desde la introducción hasta  la conclusión?  ¿Utilizas transiciones efectivas?</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prstClr val="black"/>
                          </a:solidFill>
                          <a:effectLst/>
                          <a:uLnTx/>
                          <a:uFillTx/>
                          <a:latin typeface="+mn-lt"/>
                          <a:ea typeface="Calibri"/>
                          <a:cs typeface="Times New Roman"/>
                        </a:rPr>
                        <a:t>Elaboración de evidencia:  </a:t>
                      </a:r>
                      <a:r>
                        <a:rPr kumimoji="0" lang="es-419" sz="900" b="0" i="0" u="none" strike="noStrike" kern="1200" cap="none" spc="0" normalizeH="0" baseline="0" noProof="0" dirty="0" smtClean="0">
                          <a:ln>
                            <a:noFill/>
                          </a:ln>
                          <a:solidFill>
                            <a:prstClr val="black"/>
                          </a:solidFill>
                          <a:effectLst/>
                          <a:uLnTx/>
                          <a:uFillTx/>
                          <a:latin typeface="+mn-lt"/>
                          <a:ea typeface="Calibri"/>
                          <a:cs typeface="Times New Roman"/>
                        </a:rPr>
                        <a:t>¿Proporcionas evidencias sobre tus opiniones tomadas de las fuentes de información, y elaboras utilizando información específica?</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prstClr val="black"/>
                          </a:solidFill>
                          <a:effectLst/>
                          <a:uLnTx/>
                          <a:uFillTx/>
                          <a:latin typeface="+mn-lt"/>
                          <a:ea typeface="Calibri"/>
                          <a:cs typeface="Times New Roman"/>
                        </a:rPr>
                        <a:t>Lenguaje y Vocabulario</a:t>
                      </a:r>
                      <a:r>
                        <a:rPr kumimoji="0" lang="es-419" sz="900" b="0" i="0" u="none" strike="noStrike" kern="1200" cap="none" spc="0" normalizeH="0" baseline="0" noProof="0" dirty="0" smtClean="0">
                          <a:ln>
                            <a:noFill/>
                          </a:ln>
                          <a:solidFill>
                            <a:prstClr val="black"/>
                          </a:solidFill>
                          <a:effectLst/>
                          <a:uLnTx/>
                          <a:uFillTx/>
                          <a:latin typeface="+mn-lt"/>
                          <a:ea typeface="Calibri"/>
                          <a:cs typeface="Times New Roman"/>
                        </a:rPr>
                        <a:t>:  ¿Expresas tus ideas efectivamente?  ¿Utilizas un lenguaje preciso que es apropiado para tu público y tu propósito?</a:t>
                      </a:r>
                    </a:p>
                    <a:p>
                      <a:pPr marL="168275" marR="0" lvl="0" indent="-168275" algn="l" defTabSz="1018824" rtl="0" eaLnBrk="1" fontAlgn="auto" latinLnBrk="0" hangingPunct="1">
                        <a:lnSpc>
                          <a:spcPct val="100000"/>
                        </a:lnSpc>
                        <a:spcBef>
                          <a:spcPts val="0"/>
                        </a:spcBef>
                        <a:spcAft>
                          <a:spcPts val="0"/>
                        </a:spcAft>
                        <a:buClrTx/>
                        <a:buSzTx/>
                        <a:buFont typeface="+mj-lt"/>
                        <a:buAutoNum type="arabicPeriod"/>
                        <a:tabLst/>
                        <a:defRPr/>
                      </a:pPr>
                      <a:r>
                        <a:rPr kumimoji="0" lang="es-419" sz="900" b="1" i="0" u="none" strike="noStrike" kern="1200" cap="none" spc="0" normalizeH="0" baseline="0" noProof="0" dirty="0" smtClean="0">
                          <a:ln>
                            <a:noFill/>
                          </a:ln>
                          <a:solidFill>
                            <a:prstClr val="black"/>
                          </a:solidFill>
                          <a:effectLst/>
                          <a:uLnTx/>
                          <a:uFillTx/>
                          <a:latin typeface="+mn-lt"/>
                          <a:ea typeface="Calibri"/>
                          <a:cs typeface="Times New Roman"/>
                        </a:rPr>
                        <a:t>Convenciones:  </a:t>
                      </a:r>
                      <a:r>
                        <a:rPr kumimoji="0" lang="es-419" sz="900" b="0" i="0" u="none" strike="noStrike" kern="1200" cap="none" spc="0" normalizeH="0" baseline="0" noProof="0" dirty="0" smtClean="0">
                          <a:ln>
                            <a:noFill/>
                          </a:ln>
                          <a:solidFill>
                            <a:prstClr val="black"/>
                          </a:solidFill>
                          <a:effectLst/>
                          <a:uLnTx/>
                          <a:uFillTx/>
                          <a:latin typeface="+mn-lt"/>
                          <a:ea typeface="Calibri"/>
                          <a:cs typeface="Times New Roman"/>
                        </a:rPr>
                        <a:t>¿Utilizas correctamente los signos de puntuación, letras mayúsculas y la ortografía?</a:t>
                      </a: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86030"/>
            <a:ext cx="7104743" cy="547809"/>
          </a:xfrm>
          <a:prstGeom prst="rect">
            <a:avLst/>
          </a:prstGeom>
          <a:noFill/>
        </p:spPr>
        <p:txBody>
          <a:bodyPr wrap="square" lIns="90880" tIns="45440" rIns="90880" bIns="45440">
            <a:spAutoFit/>
          </a:bodyPr>
          <a:lstStyle/>
          <a:p>
            <a:pPr defTabSz="1018809"/>
            <a:r>
              <a:rPr lang="es-MX" sz="943" b="1" kern="1200" dirty="0">
                <a:solidFill>
                  <a:prstClr val="black"/>
                </a:solidFill>
                <a:latin typeface="Calibri"/>
                <a:ea typeface="+mn-ea"/>
                <a:cs typeface="+mn-cs"/>
              </a:rPr>
              <a:t>No hay preguntas/elementos de tecnología (TE). Nota:  Se </a:t>
            </a:r>
            <a:r>
              <a:rPr lang="es-MX" sz="943" b="1" i="1" u="sng" kern="1200" dirty="0">
                <a:solidFill>
                  <a:prstClr val="black"/>
                </a:solidFill>
                <a:latin typeface="Calibri"/>
                <a:ea typeface="+mn-ea"/>
                <a:cs typeface="+mn-cs"/>
              </a:rPr>
              <a:t>recomienda enfáticamente </a:t>
            </a:r>
            <a:r>
              <a:rPr lang="es-MX" sz="943" b="1" kern="1200" dirty="0">
                <a:solidFill>
                  <a:prstClr val="black"/>
                </a:solidFill>
                <a:latin typeface="Calibri"/>
                <a:ea typeface="+mn-ea"/>
                <a:cs typeface="+mn-cs"/>
              </a:rPr>
              <a:t>que los estudiantes tengan experiencia con los siguientes tipos de tareas, en varios lugares de práctica educativa en línea (internet), ya que éstas no  están en las evaluaciones de primaria </a:t>
            </a:r>
            <a:r>
              <a:rPr lang="es-MX" sz="943" b="1" kern="1200" dirty="0" smtClean="0">
                <a:solidFill>
                  <a:prstClr val="black"/>
                </a:solidFill>
                <a:latin typeface="Calibri"/>
                <a:ea typeface="+mn-ea"/>
                <a:cs typeface="+mn-cs"/>
              </a:rPr>
              <a:t>de </a:t>
            </a:r>
            <a:r>
              <a:rPr lang="es-MX" sz="943" b="1" kern="1200" dirty="0">
                <a:solidFill>
                  <a:prstClr val="black"/>
                </a:solidFill>
                <a:latin typeface="Calibri"/>
                <a:ea typeface="+mn-ea"/>
                <a:cs typeface="+mn-cs"/>
              </a:rPr>
              <a:t>HSD: </a:t>
            </a:r>
            <a:r>
              <a:rPr lang="es-MX" sz="943" i="1" kern="1200" dirty="0">
                <a:solidFill>
                  <a:prstClr val="black"/>
                </a:solidFill>
                <a:latin typeface="Calibri"/>
                <a:ea typeface="+mn-ea"/>
                <a:cs typeface="+mn-cs"/>
              </a:rPr>
              <a:t>reordenar texto, seleccionar y cambiar texto, seleccionar texto, seleccionar de un menú desplegable (</a:t>
            </a:r>
            <a:r>
              <a:rPr lang="es-MX" sz="838" i="1" kern="1200" dirty="0" err="1">
                <a:solidFill>
                  <a:prstClr val="black"/>
                </a:solidFill>
                <a:latin typeface="Calibri"/>
                <a:ea typeface="+mn-ea"/>
                <a:cs typeface="+mn-cs"/>
              </a:rPr>
              <a:t>drop-down</a:t>
            </a:r>
            <a:r>
              <a:rPr lang="es-MX" sz="943" i="1" kern="1200" dirty="0">
                <a:solidFill>
                  <a:prstClr val="black"/>
                </a:solidFill>
                <a:latin typeface="Calibri"/>
                <a:ea typeface="+mn-ea"/>
                <a:cs typeface="+mn-cs"/>
              </a:rPr>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defTabSz="1018809"/>
            <a:r>
              <a:rPr lang="es-ES" sz="1362" b="1" kern="1200" dirty="0">
                <a:solidFill>
                  <a:prstClr val="black"/>
                </a:solidFill>
                <a:latin typeface="Calibri"/>
                <a:ea typeface="+mn-ea"/>
                <a:cs typeface="+mn-cs"/>
              </a:rPr>
              <a:t>Acerca de esta evaluación</a:t>
            </a:r>
          </a:p>
          <a:p>
            <a:pPr defTabSz="1018809"/>
            <a:endParaRPr lang="es-ES" sz="210" b="1" kern="1200" dirty="0">
              <a:solidFill>
                <a:prstClr val="black"/>
              </a:solidFill>
              <a:latin typeface="Calibri"/>
              <a:ea typeface="+mn-ea"/>
              <a:cs typeface="+mn-cs"/>
            </a:endParaRPr>
          </a:p>
          <a:p>
            <a:pPr defTabSz="1018809"/>
            <a:r>
              <a:rPr lang="es-ES" sz="1048" b="1" kern="1200" dirty="0">
                <a:solidFill>
                  <a:prstClr val="black"/>
                </a:solidFill>
                <a:latin typeface="Calibri"/>
                <a:ea typeface="+mn-ea"/>
                <a:cs typeface="+mn-cs"/>
              </a:rPr>
              <a:t>Esta evaluación incluye:  </a:t>
            </a:r>
            <a:r>
              <a:rPr lang="es-ES" sz="1048" kern="1200" dirty="0">
                <a:solidFill>
                  <a:prstClr val="black"/>
                </a:solidFill>
                <a:latin typeface="Calibri"/>
                <a:ea typeface="+mn-ea"/>
                <a:cs typeface="+mn-cs"/>
              </a:rPr>
              <a:t>Respuestas de selección múltiple, Respuesta construida y una Tarea de Rendimiento.</a:t>
            </a:r>
          </a:p>
        </p:txBody>
      </p:sp>
      <p:sp>
        <p:nvSpPr>
          <p:cNvPr id="12" name="Footer Placeholder 11"/>
          <p:cNvSpPr>
            <a:spLocks noGrp="1"/>
          </p:cNvSpPr>
          <p:nvPr>
            <p:ph type="ftr" sz="quarter" idx="11"/>
          </p:nvPr>
        </p:nvSpPr>
        <p:spPr>
          <a:xfrm>
            <a:off x="3986449" y="9541920"/>
            <a:ext cx="3382300"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13" name="Slide Number Placeholder 12"/>
          <p:cNvSpPr>
            <a:spLocks noGrp="1"/>
          </p:cNvSpPr>
          <p:nvPr>
            <p:ph type="sldNum" sz="quarter" idx="12"/>
          </p:nvPr>
        </p:nvSpPr>
        <p:spPr>
          <a:xfrm>
            <a:off x="6811087" y="9522883"/>
            <a:ext cx="842010" cy="535517"/>
          </a:xfrm>
        </p:spPr>
        <p:txBody>
          <a:bodyPr/>
          <a:lstStyle/>
          <a:p>
            <a:fld id="{F177B04D-AEB5-43ED-B9BA-B3D1EC9C9067}" type="slidenum">
              <a:rPr lang="en-US" sz="1200" smtClean="0">
                <a:solidFill>
                  <a:prstClr val="black">
                    <a:tint val="75000"/>
                  </a:prstClr>
                </a:solidFill>
                <a:latin typeface="+mn-lt"/>
              </a:rPr>
              <a:pPr/>
              <a:t>12</a:t>
            </a:fld>
            <a:endParaRPr lang="en-US" sz="1200" dirty="0">
              <a:solidFill>
                <a:prstClr val="black">
                  <a:tint val="75000"/>
                </a:prstClr>
              </a:solidFill>
              <a:latin typeface="+mn-lt"/>
            </a:endParaRPr>
          </a:p>
        </p:txBody>
      </p:sp>
    </p:spTree>
    <p:extLst>
      <p:ext uri="{BB962C8B-B14F-4D97-AF65-F5344CB8AC3E}">
        <p14:creationId xmlns:p14="http://schemas.microsoft.com/office/powerpoint/2010/main" val="4261596366"/>
      </p:ext>
    </p:extLst>
  </p:cSld>
  <p:clrMapOvr>
    <a:masterClrMapping/>
  </p:clrMapOvr>
  <p:transition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Idea clave</a:t>
            </a:r>
          </a:p>
          <a:p>
            <a:pPr defTabSz="1018809"/>
            <a:r>
              <a:rPr lang="es-ES_tradnl" sz="1300" kern="1200" dirty="0" smtClean="0">
                <a:solidFill>
                  <a:prstClr val="black"/>
                </a:solidFill>
                <a:latin typeface="Calibri"/>
                <a:ea typeface="+mn-ea"/>
                <a:cs typeface="+mn-cs"/>
              </a:rPr>
              <a:t>Escribe </a:t>
            </a:r>
            <a:r>
              <a:rPr lang="es-ES_tradnl" sz="1300" b="1" kern="1200" dirty="0" smtClean="0">
                <a:solidFill>
                  <a:prstClr val="black"/>
                </a:solidFill>
                <a:latin typeface="Calibri"/>
                <a:ea typeface="+mn-ea"/>
                <a:cs typeface="+mn-cs"/>
              </a:rPr>
              <a:t>una</a:t>
            </a:r>
            <a:r>
              <a:rPr lang="es-ES_tradnl" sz="1300" kern="1200" dirty="0" smtClean="0">
                <a:solidFill>
                  <a:prstClr val="black"/>
                </a:solidFill>
                <a:latin typeface="Calibri"/>
                <a:ea typeface="+mn-ea"/>
                <a:cs typeface="+mn-cs"/>
              </a:rPr>
              <a:t>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sobre </a:t>
            </a:r>
            <a:r>
              <a:rPr lang="es-ES_tradnl" sz="1300" u="sng" kern="1200" dirty="0" smtClean="0">
                <a:solidFill>
                  <a:prstClr val="black"/>
                </a:solidFill>
                <a:latin typeface="Calibri"/>
                <a:ea typeface="+mn-ea"/>
                <a:cs typeface="+mn-cs"/>
              </a:rPr>
              <a:t>la idea principal</a:t>
            </a:r>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Detalles clave</a:t>
            </a: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Explica más acerca de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Escribe dos </a:t>
            </a:r>
            <a:r>
              <a:rPr lang="es-ES_tradnl" sz="1300" u="sng" kern="1200" dirty="0" smtClean="0">
                <a:solidFill>
                  <a:prstClr val="black"/>
                </a:solidFill>
                <a:latin typeface="Calibri"/>
                <a:ea typeface="+mn-ea"/>
                <a:cs typeface="+mn-cs"/>
              </a:rPr>
              <a:t>detalles claves</a:t>
            </a:r>
            <a:r>
              <a:rPr lang="es-ES_tradnl" sz="1300" kern="1200" dirty="0" smtClean="0">
                <a:solidFill>
                  <a:prstClr val="black"/>
                </a:solidFill>
                <a:latin typeface="Calibri"/>
                <a:ea typeface="+mn-ea"/>
                <a:cs typeface="+mn-cs"/>
              </a:rPr>
              <a:t> del párrafo o la sección que apoya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a:t>
            </a: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buFont typeface="Arial" panose="020B0604020202020204" pitchFamily="34" charset="0"/>
              <a:buChar char="•"/>
            </a:pPr>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endParaRPr lang="es-ES_tradnl" sz="1300" kern="1200" dirty="0" smtClean="0">
              <a:solidFill>
                <a:prstClr val="black"/>
              </a:solidFill>
              <a:latin typeface="Calibri"/>
              <a:ea typeface="+mn-ea"/>
              <a:cs typeface="+mn-cs"/>
            </a:endParaRP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Una y otra vez</a:t>
            </a:r>
          </a:p>
          <a:p>
            <a:pPr defTabSz="1018809"/>
            <a:r>
              <a:rPr lang="es-ES_tradnl" sz="1300" kern="1200" dirty="0" smtClean="0">
                <a:solidFill>
                  <a:prstClr val="black"/>
                </a:solidFill>
                <a:latin typeface="Calibri"/>
                <a:ea typeface="+mn-ea"/>
                <a:cs typeface="+mn-cs"/>
              </a:rPr>
              <a:t>¿Qué palabras o frases el autor utiliza una y otra vez? Escríbelas aquí. Piensa por qué el autor sigue usándolas una y otra vez.</a:t>
            </a: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Escribe </a:t>
            </a:r>
            <a:r>
              <a:rPr lang="es-ES_tradnl" sz="1300" b="1" u="sng" kern="1200" dirty="0" smtClean="0">
                <a:solidFill>
                  <a:prstClr val="black"/>
                </a:solidFill>
                <a:latin typeface="Calibri"/>
                <a:ea typeface="+mn-ea"/>
                <a:cs typeface="+mn-cs"/>
              </a:rPr>
              <a:t>una oración de conclusión </a:t>
            </a:r>
            <a:r>
              <a:rPr lang="es-ES_tradnl" sz="1300" kern="1200" dirty="0" smtClean="0">
                <a:solidFill>
                  <a:prstClr val="black"/>
                </a:solidFill>
                <a:latin typeface="Calibri"/>
                <a:ea typeface="+mn-ea"/>
                <a:cs typeface="+mn-cs"/>
              </a:rPr>
              <a:t>que diga más acerca de la nueva </a:t>
            </a:r>
            <a:r>
              <a:rPr lang="es-ES_tradnl" sz="1300" u="sng" kern="1200" dirty="0" smtClean="0">
                <a:solidFill>
                  <a:prstClr val="black"/>
                </a:solidFill>
                <a:latin typeface="Calibri"/>
                <a:ea typeface="+mn-ea"/>
                <a:cs typeface="+mn-cs"/>
              </a:rPr>
              <a:t>idea clave </a:t>
            </a:r>
            <a:r>
              <a:rPr lang="es-ES_tradnl" sz="1300" kern="1200" dirty="0" smtClean="0">
                <a:solidFill>
                  <a:prstClr val="black"/>
                </a:solidFill>
                <a:latin typeface="Calibri"/>
                <a:ea typeface="+mn-ea"/>
                <a:cs typeface="+mn-cs"/>
              </a:rPr>
              <a:t>y </a:t>
            </a:r>
            <a:r>
              <a:rPr lang="es-ES_tradnl" sz="1300" u="sng" kern="1200" dirty="0" smtClean="0">
                <a:solidFill>
                  <a:prstClr val="black"/>
                </a:solidFill>
                <a:latin typeface="Calibri"/>
                <a:ea typeface="+mn-ea"/>
                <a:cs typeface="+mn-cs"/>
              </a:rPr>
              <a:t>los detalles claves</a:t>
            </a:r>
            <a:r>
              <a:rPr lang="es-ES_tradnl" sz="1300" kern="1200" dirty="0" smtClean="0">
                <a:solidFill>
                  <a:prstClr val="black"/>
                </a:solidFill>
                <a:latin typeface="Calibri"/>
                <a:ea typeface="+mn-ea"/>
                <a:cs typeface="+mn-cs"/>
              </a:rPr>
              <a:t>. Si puedes, utiliza algunas de las palabras de ‘</a:t>
            </a:r>
            <a:r>
              <a:rPr lang="es-ES_tradnl" sz="1300" u="sng" kern="1200" dirty="0" smtClean="0">
                <a:solidFill>
                  <a:prstClr val="black"/>
                </a:solidFill>
                <a:latin typeface="Calibri"/>
                <a:ea typeface="+mn-ea"/>
                <a:cs typeface="+mn-cs"/>
              </a:rPr>
              <a:t>una y otra vez</a:t>
            </a:r>
            <a:r>
              <a:rPr lang="es-ES_tradnl" sz="1300" kern="1200" dirty="0" smtClean="0">
                <a:solidFill>
                  <a:prstClr val="black"/>
                </a:solidFill>
                <a:latin typeface="Calibri"/>
                <a:ea typeface="+mn-ea"/>
                <a:cs typeface="+mn-cs"/>
              </a:rPr>
              <a:t>’.</a:t>
            </a: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p:txBody>
      </p:sp>
      <p:sp>
        <p:nvSpPr>
          <p:cNvPr id="19" name="TextBox 18"/>
          <p:cNvSpPr txBox="1"/>
          <p:nvPr/>
        </p:nvSpPr>
        <p:spPr>
          <a:xfrm>
            <a:off x="259080" y="142617"/>
            <a:ext cx="966153" cy="331078"/>
          </a:xfrm>
          <a:prstGeom prst="rect">
            <a:avLst/>
          </a:prstGeom>
          <a:solidFill>
            <a:schemeClr val="bg2">
              <a:lumMod val="90000"/>
            </a:schemeClr>
          </a:solidFill>
        </p:spPr>
        <p:txBody>
          <a:bodyPr wrap="square" lIns="99276" tIns="49638" rIns="99276" bIns="49638" rtlCol="0">
            <a:spAutoFit/>
          </a:bodyPr>
          <a:lstStyle/>
          <a:p>
            <a:pPr defTabSz="1018809"/>
            <a:r>
              <a:rPr lang="en-US" sz="1500" b="1" kern="1200" dirty="0" smtClean="0">
                <a:solidFill>
                  <a:prstClr val="black"/>
                </a:solidFill>
                <a:latin typeface="Calibri"/>
                <a:ea typeface="+mn-ea"/>
                <a:cs typeface="+mn-cs"/>
              </a:rPr>
              <a:t>Grado 3</a:t>
            </a:r>
            <a:endParaRPr lang="en-US" sz="1500" b="1" kern="1200" dirty="0">
              <a:solidFill>
                <a:prstClr val="black"/>
              </a:solidFill>
              <a:latin typeface="Calibri"/>
              <a:ea typeface="+mn-ea"/>
              <a:cs typeface="+mn-cs"/>
            </a:endParaRPr>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p:txBody>
      </p:sp>
      <p:sp>
        <p:nvSpPr>
          <p:cNvPr id="22" name="Rectangle 21"/>
          <p:cNvSpPr/>
          <p:nvPr/>
        </p:nvSpPr>
        <p:spPr>
          <a:xfrm>
            <a:off x="4150678" y="1150620"/>
            <a:ext cx="3017201" cy="229292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100" b="1" kern="1200" dirty="0" smtClean="0">
                <a:solidFill>
                  <a:prstClr val="black"/>
                </a:solidFill>
                <a:latin typeface="Calibri"/>
                <a:ea typeface="+mn-ea"/>
                <a:cs typeface="+mn-cs"/>
              </a:rPr>
              <a:t>Instruya a los estudiantes a </a:t>
            </a:r>
            <a:r>
              <a:rPr lang="es-419" sz="1100" b="1" u="sng" kern="1200" dirty="0" smtClean="0">
                <a:solidFill>
                  <a:prstClr val="black"/>
                </a:solidFill>
                <a:latin typeface="Calibri"/>
                <a:ea typeface="+mn-ea"/>
                <a:cs typeface="+mn-cs"/>
              </a:rPr>
              <a:t>volver a leer</a:t>
            </a:r>
            <a:r>
              <a:rPr lang="es-419" sz="1100" b="1" kern="1200" dirty="0" smtClean="0">
                <a:solidFill>
                  <a:prstClr val="black"/>
                </a:solidFill>
                <a:latin typeface="Calibri"/>
                <a:ea typeface="+mn-ea"/>
                <a:cs typeface="+mn-cs"/>
              </a:rPr>
              <a:t> un párrafo o sección del texto que les haya gustado o que usted haya escogido.</a:t>
            </a:r>
          </a:p>
          <a:p>
            <a:pPr defTabSz="1018809"/>
            <a:endParaRPr lang="es-419" sz="1100" b="1" kern="1200" dirty="0" smtClean="0">
              <a:solidFill>
                <a:prstClr val="black"/>
              </a:solidFill>
              <a:latin typeface="Calibri"/>
              <a:ea typeface="+mn-ea"/>
              <a:cs typeface="+mn-cs"/>
            </a:endParaRPr>
          </a:p>
          <a:p>
            <a:pPr defTabSz="1018809"/>
            <a:r>
              <a:rPr lang="es-419" sz="1100" b="1" kern="1200" dirty="0" smtClean="0">
                <a:solidFill>
                  <a:prstClr val="black"/>
                </a:solidFill>
                <a:latin typeface="Calibri"/>
                <a:ea typeface="+mn-ea"/>
                <a:cs typeface="+mn-cs"/>
              </a:rPr>
              <a:t>Pregunte: − </a:t>
            </a:r>
            <a:r>
              <a:rPr lang="es-419" sz="1100" b="1" i="1" kern="1200" dirty="0" smtClean="0">
                <a:solidFill>
                  <a:prstClr val="black"/>
                </a:solidFill>
                <a:latin typeface="Calibri"/>
                <a:ea typeface="+mn-ea"/>
                <a:cs typeface="+mn-cs"/>
              </a:rPr>
              <a:t>¿Esta sección o párrafo, presenta algo nuevo sobre la </a:t>
            </a:r>
            <a:r>
              <a:rPr lang="es-419" sz="1100" b="1" i="1" u="sng" kern="1200" dirty="0" smtClean="0">
                <a:solidFill>
                  <a:srgbClr val="C00000"/>
                </a:solidFill>
                <a:effectLst>
                  <a:outerShdw blurRad="38100" dist="38100" dir="2700000" algn="tl">
                    <a:srgbClr val="000000">
                      <a:alpha val="43137"/>
                    </a:srgbClr>
                  </a:outerShdw>
                </a:effectLst>
                <a:latin typeface="Calibri"/>
                <a:ea typeface="+mn-ea"/>
                <a:cs typeface="+mn-cs"/>
              </a:rPr>
              <a:t>idea principal</a:t>
            </a:r>
            <a:r>
              <a:rPr lang="es-419" sz="1100" b="1" i="1" kern="1200" dirty="0" smtClean="0">
                <a:solidFill>
                  <a:prstClr val="black"/>
                </a:solidFill>
                <a:latin typeface="Calibri"/>
                <a:ea typeface="+mn-ea"/>
                <a:cs typeface="+mn-cs"/>
              </a:rPr>
              <a:t>?” </a:t>
            </a:r>
          </a:p>
          <a:p>
            <a:pPr defTabSz="1018809"/>
            <a:r>
              <a:rPr lang="es-419" sz="1100" b="1" i="1" kern="1200" dirty="0" smtClean="0">
                <a:solidFill>
                  <a:prstClr val="black"/>
                </a:solidFill>
                <a:latin typeface="Calibri"/>
                <a:ea typeface="+mn-ea"/>
                <a:cs typeface="+mn-cs"/>
              </a:rPr>
              <a:t>Esto es una </a:t>
            </a:r>
            <a:r>
              <a:rPr lang="es-419" sz="1100" b="1" i="1" u="sng" kern="1200" dirty="0" smtClean="0">
                <a:solidFill>
                  <a:srgbClr val="C00000"/>
                </a:solidFill>
                <a:effectLst>
                  <a:outerShdw blurRad="38100" dist="38100" dir="2700000" algn="tl">
                    <a:srgbClr val="000000">
                      <a:alpha val="43137"/>
                    </a:srgbClr>
                  </a:outerShdw>
                </a:effectLst>
                <a:latin typeface="Calibri"/>
                <a:ea typeface="+mn-ea"/>
                <a:cs typeface="+mn-cs"/>
              </a:rPr>
              <a:t>idea clave</a:t>
            </a:r>
            <a:r>
              <a:rPr lang="es-419" sz="1100" b="1" i="1" kern="1200" dirty="0" smtClean="0">
                <a:solidFill>
                  <a:srgbClr val="C00000"/>
                </a:solidFill>
                <a:effectLst>
                  <a:outerShdw blurRad="38100" dist="38100" dir="2700000" algn="tl">
                    <a:srgbClr val="000000">
                      <a:alpha val="43137"/>
                    </a:srgbClr>
                  </a:outerShdw>
                </a:effectLst>
                <a:latin typeface="Calibri"/>
                <a:ea typeface="+mn-ea"/>
                <a:cs typeface="+mn-cs"/>
              </a:rPr>
              <a:t> </a:t>
            </a:r>
            <a:r>
              <a:rPr lang="es-419" sz="1100" b="1" i="1" kern="1200" dirty="0" smtClean="0">
                <a:solidFill>
                  <a:prstClr val="black"/>
                </a:solidFill>
                <a:effectLst>
                  <a:outerShdw blurRad="38100" dist="38100" dir="2700000" algn="tl">
                    <a:srgbClr val="000000">
                      <a:alpha val="43137"/>
                    </a:srgbClr>
                  </a:outerShdw>
                </a:effectLst>
                <a:latin typeface="Calibri"/>
                <a:ea typeface="+mn-ea"/>
                <a:cs typeface="+mn-cs"/>
              </a:rPr>
              <a:t>sobre la </a:t>
            </a:r>
            <a:r>
              <a:rPr lang="es-419" sz="1100" b="1" i="1" u="sng" kern="1200" dirty="0" smtClean="0">
                <a:solidFill>
                  <a:srgbClr val="C00000"/>
                </a:solidFill>
                <a:effectLst>
                  <a:outerShdw blurRad="38100" dist="38100" dir="2700000" algn="tl">
                    <a:srgbClr val="000000">
                      <a:alpha val="43137"/>
                    </a:srgbClr>
                  </a:outerShdw>
                </a:effectLst>
                <a:latin typeface="Calibri"/>
                <a:ea typeface="+mn-ea"/>
                <a:cs typeface="+mn-cs"/>
              </a:rPr>
              <a:t>idea principal</a:t>
            </a:r>
            <a:r>
              <a:rPr lang="es-419" sz="1100" b="1" i="1" kern="1200" dirty="0" smtClean="0">
                <a:solidFill>
                  <a:srgbClr val="C00000"/>
                </a:solidFill>
                <a:effectLst>
                  <a:outerShdw blurRad="38100" dist="38100" dir="2700000" algn="tl">
                    <a:srgbClr val="000000">
                      <a:alpha val="43137"/>
                    </a:srgbClr>
                  </a:outerShdw>
                </a:effectLst>
                <a:latin typeface="Calibri"/>
                <a:ea typeface="+mn-ea"/>
                <a:cs typeface="+mn-cs"/>
              </a:rPr>
              <a:t> </a:t>
            </a:r>
            <a:r>
              <a:rPr lang="es-419" sz="1100" b="1" kern="1200" dirty="0" smtClean="0">
                <a:solidFill>
                  <a:prstClr val="black"/>
                </a:solidFill>
                <a:latin typeface="Calibri"/>
                <a:ea typeface="+mn-ea"/>
                <a:cs typeface="+mn-cs"/>
              </a:rPr>
              <a:t>(asegúrese de que los estudiantes sepan qué es la </a:t>
            </a:r>
            <a:r>
              <a:rPr lang="es-419" sz="1100" b="1" u="sng" kern="1200" dirty="0" smtClean="0">
                <a:solidFill>
                  <a:srgbClr val="C00000"/>
                </a:solidFill>
                <a:effectLst>
                  <a:outerShdw blurRad="38100" dist="38100" dir="2700000" algn="tl">
                    <a:srgbClr val="000000">
                      <a:alpha val="43137"/>
                    </a:srgbClr>
                  </a:outerShdw>
                </a:effectLst>
                <a:latin typeface="Calibri"/>
                <a:ea typeface="+mn-ea"/>
                <a:cs typeface="+mn-cs"/>
              </a:rPr>
              <a:t>idea principal</a:t>
            </a:r>
            <a:r>
              <a:rPr lang="es-419" sz="1100" b="1" kern="1200" dirty="0" smtClean="0">
                <a:solidFill>
                  <a:prstClr val="black"/>
                </a:solidFill>
                <a:latin typeface="Calibri"/>
                <a:ea typeface="+mn-ea"/>
                <a:cs typeface="+mn-cs"/>
              </a:rPr>
              <a:t>).</a:t>
            </a:r>
          </a:p>
          <a:p>
            <a:pPr defTabSz="1018809"/>
            <a:endParaRPr lang="es-419" sz="1100" b="1" kern="1200" dirty="0" smtClean="0">
              <a:solidFill>
                <a:prstClr val="black"/>
              </a:solidFill>
              <a:latin typeface="Calibri"/>
              <a:ea typeface="+mn-ea"/>
              <a:cs typeface="+mn-cs"/>
            </a:endParaRPr>
          </a:p>
          <a:p>
            <a:pPr defTabSz="1018809"/>
            <a:r>
              <a:rPr lang="es-419" sz="1100" b="1" kern="1200" dirty="0" smtClean="0">
                <a:solidFill>
                  <a:prstClr val="black"/>
                </a:solidFill>
                <a:latin typeface="Calibri"/>
                <a:ea typeface="+mn-ea"/>
                <a:cs typeface="+mn-cs"/>
              </a:rPr>
              <a:t>Pida a los estudiantes que escriban </a:t>
            </a:r>
            <a:r>
              <a:rPr lang="es-419" sz="1100" b="1" u="sng" kern="1200" dirty="0" smtClean="0">
                <a:solidFill>
                  <a:srgbClr val="C00000"/>
                </a:solidFill>
                <a:effectLst>
                  <a:outerShdw blurRad="38100" dist="38100" dir="2700000" algn="tl">
                    <a:srgbClr val="000000">
                      <a:alpha val="43137"/>
                    </a:srgbClr>
                  </a:outerShdw>
                </a:effectLst>
                <a:latin typeface="Calibri"/>
                <a:ea typeface="+mn-ea"/>
                <a:cs typeface="+mn-cs"/>
              </a:rPr>
              <a:t>UNA</a:t>
            </a:r>
            <a:r>
              <a:rPr lang="es-419" sz="1100" b="1" kern="1200" dirty="0" smtClean="0">
                <a:solidFill>
                  <a:prstClr val="black"/>
                </a:solidFill>
                <a:effectLst>
                  <a:outerShdw blurRad="38100" dist="38100" dir="2700000" algn="tl">
                    <a:srgbClr val="000000">
                      <a:alpha val="43137"/>
                    </a:srgbClr>
                  </a:outerShdw>
                </a:effectLst>
                <a:latin typeface="Calibri"/>
                <a:ea typeface="+mn-ea"/>
                <a:cs typeface="+mn-cs"/>
              </a:rPr>
              <a:t> </a:t>
            </a:r>
            <a:r>
              <a:rPr lang="es-419" sz="1100" b="1" kern="1200" dirty="0" smtClean="0">
                <a:solidFill>
                  <a:prstClr val="black"/>
                </a:solidFill>
                <a:latin typeface="Calibri"/>
                <a:ea typeface="+mn-ea"/>
                <a:cs typeface="+mn-cs"/>
              </a:rPr>
              <a:t>oración breve sobre la nueva</a:t>
            </a:r>
            <a:r>
              <a:rPr lang="es-419" sz="1100" b="1" kern="1200" dirty="0" smtClean="0">
                <a:solidFill>
                  <a:prstClr val="black"/>
                </a:solidFill>
                <a:effectLst>
                  <a:outerShdw blurRad="38100" dist="38100" dir="2700000" algn="tl">
                    <a:srgbClr val="000000">
                      <a:alpha val="43137"/>
                    </a:srgbClr>
                  </a:outerShdw>
                </a:effectLst>
                <a:latin typeface="Calibri"/>
                <a:ea typeface="+mn-ea"/>
                <a:cs typeface="+mn-cs"/>
              </a:rPr>
              <a:t> </a:t>
            </a:r>
            <a:r>
              <a:rPr lang="es-419" sz="1100" b="1" u="sng" kern="1200" dirty="0" smtClean="0">
                <a:solidFill>
                  <a:srgbClr val="C00000"/>
                </a:solidFill>
                <a:effectLst>
                  <a:outerShdw blurRad="38100" dist="38100" dir="2700000" algn="tl">
                    <a:srgbClr val="000000">
                      <a:alpha val="43137"/>
                    </a:srgbClr>
                  </a:outerShdw>
                </a:effectLst>
                <a:latin typeface="Calibri"/>
                <a:ea typeface="+mn-ea"/>
                <a:cs typeface="+mn-cs"/>
              </a:rPr>
              <a:t>idea clave</a:t>
            </a:r>
            <a:r>
              <a:rPr lang="es-419" sz="1100" b="1" kern="1200" dirty="0" smtClean="0">
                <a:solidFill>
                  <a:srgbClr val="C00000"/>
                </a:solidFill>
                <a:effectLst>
                  <a:outerShdw blurRad="38100" dist="38100" dir="2700000" algn="tl">
                    <a:srgbClr val="000000">
                      <a:alpha val="43137"/>
                    </a:srgbClr>
                  </a:outerShdw>
                </a:effectLst>
                <a:latin typeface="Calibri"/>
                <a:ea typeface="+mn-ea"/>
                <a:cs typeface="+mn-cs"/>
              </a:rPr>
              <a:t> </a:t>
            </a:r>
            <a:r>
              <a:rPr lang="es-419" sz="1100" b="1" kern="1200" dirty="0" smtClean="0">
                <a:solidFill>
                  <a:prstClr val="black"/>
                </a:solidFill>
                <a:latin typeface="Calibri"/>
                <a:ea typeface="+mn-ea"/>
                <a:cs typeface="+mn-cs"/>
              </a:rPr>
              <a:t>.</a:t>
            </a:r>
          </a:p>
          <a:p>
            <a:pPr defTabSz="1018809"/>
            <a:endParaRPr lang="es-419" sz="1100" b="1" kern="1200" dirty="0" smtClean="0">
              <a:solidFill>
                <a:prstClr val="black"/>
              </a:solidFill>
              <a:latin typeface="Calibri"/>
              <a:ea typeface="+mn-ea"/>
              <a:cs typeface="+mn-cs"/>
            </a:endParaRPr>
          </a:p>
        </p:txBody>
      </p:sp>
      <p:sp>
        <p:nvSpPr>
          <p:cNvPr id="26" name="Rectangle 25"/>
          <p:cNvSpPr/>
          <p:nvPr/>
        </p:nvSpPr>
        <p:spPr>
          <a:xfrm>
            <a:off x="6799951" y="2522471"/>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1</a:t>
            </a:r>
            <a:endParaRPr lang="en-US" sz="2000" b="1" kern="1200"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85199" y="3653894"/>
            <a:ext cx="3368040" cy="210826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MX" sz="1000" b="1" kern="1200" dirty="0">
                <a:solidFill>
                  <a:prstClr val="black"/>
                </a:solidFill>
                <a:latin typeface="Calibri"/>
                <a:ea typeface="+mn-ea"/>
                <a:cs typeface="+mn-cs"/>
              </a:rPr>
              <a:t>Pida a los estudiantes que busquen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detalles clave</a:t>
            </a:r>
            <a:r>
              <a:rPr lang="es-MX" sz="1000" b="1" kern="1200" dirty="0">
                <a:solidFill>
                  <a:prstClr val="black"/>
                </a:solidFill>
                <a:latin typeface="Calibri"/>
                <a:ea typeface="+mn-ea"/>
                <a:cs typeface="+mn-cs"/>
              </a:rPr>
              <a:t>  que  </a:t>
            </a:r>
            <a:r>
              <a:rPr lang="es-MX" sz="1000" b="1" u="sng" kern="1200" dirty="0">
                <a:solidFill>
                  <a:prstClr val="black"/>
                </a:solidFill>
                <a:latin typeface="Calibri"/>
                <a:ea typeface="+mn-ea"/>
                <a:cs typeface="+mn-cs"/>
              </a:rPr>
              <a:t>expliquen más</a:t>
            </a:r>
            <a:r>
              <a:rPr lang="es-MX" sz="1000" b="1" kern="1200" dirty="0">
                <a:solidFill>
                  <a:prstClr val="black"/>
                </a:solidFill>
                <a:latin typeface="Calibri"/>
                <a:ea typeface="+mn-ea"/>
                <a:cs typeface="+mn-cs"/>
              </a:rPr>
              <a:t> sobre </a:t>
            </a:r>
            <a:r>
              <a:rPr lang="en-US" sz="1000" b="1" kern="1200" dirty="0">
                <a:solidFill>
                  <a:prstClr val="black"/>
                </a:solidFill>
                <a:latin typeface="Calibri"/>
                <a:ea typeface="+mn-ea"/>
                <a:cs typeface="+mn-cs"/>
              </a:rPr>
              <a:t>la nueva </a:t>
            </a:r>
            <a:r>
              <a:rPr lang="en-US" sz="1100" b="1" u="sng" kern="1200" dirty="0">
                <a:solidFill>
                  <a:srgbClr val="C00000"/>
                </a:solidFill>
                <a:effectLst>
                  <a:outerShdw blurRad="38100" dist="38100" dir="2700000" algn="tl">
                    <a:srgbClr val="000000">
                      <a:alpha val="43137"/>
                    </a:srgbClr>
                  </a:outerShdw>
                </a:effectLst>
                <a:latin typeface="Calibri"/>
                <a:ea typeface="+mn-ea"/>
                <a:cs typeface="+mn-cs"/>
              </a:rPr>
              <a:t>idea clave</a:t>
            </a:r>
            <a:r>
              <a:rPr lang="en-US" sz="1100" b="1" kern="1200" dirty="0">
                <a:solidFill>
                  <a:srgbClr val="C00000"/>
                </a:solidFill>
                <a:effectLst>
                  <a:outerShdw blurRad="38100" dist="38100" dir="2700000" algn="tl">
                    <a:srgbClr val="000000">
                      <a:alpha val="43137"/>
                    </a:srgbClr>
                  </a:outerShdw>
                </a:effectLst>
                <a:latin typeface="Calibri"/>
                <a:ea typeface="+mn-ea"/>
                <a:cs typeface="+mn-cs"/>
              </a:rPr>
              <a:t> </a:t>
            </a:r>
            <a:r>
              <a:rPr lang="en-US" sz="1100" b="1" kern="1200" dirty="0">
                <a:solidFill>
                  <a:prstClr val="black"/>
                </a:solidFill>
                <a:latin typeface="Calibri"/>
                <a:ea typeface="+mn-ea"/>
                <a:cs typeface="+mn-cs"/>
              </a:rPr>
              <a:t>.</a:t>
            </a:r>
          </a:p>
          <a:p>
            <a:pPr marL="109538" defTabSz="966612">
              <a:defRPr sz="1800"/>
            </a:pPr>
            <a:endParaRPr lang="es-MX" sz="1000" b="1" kern="1200" dirty="0">
              <a:solidFill>
                <a:prstClr val="black"/>
              </a:solidFill>
              <a:latin typeface="Calibri"/>
              <a:ea typeface="+mn-ea"/>
              <a:cs typeface="+mn-cs"/>
            </a:endParaRPr>
          </a:p>
          <a:p>
            <a:pPr marL="109538" defTabSz="966612">
              <a:defRPr sz="1800"/>
            </a:pPr>
            <a:r>
              <a:rPr lang="es-MX" sz="1000" b="1" kern="1200" dirty="0">
                <a:solidFill>
                  <a:prstClr val="black"/>
                </a:solidFill>
                <a:latin typeface="Calibri"/>
                <a:ea typeface="+mn-ea"/>
                <a:cs typeface="+mn-cs"/>
              </a:rPr>
              <a:t>Los</a:t>
            </a:r>
            <a:r>
              <a:rPr lang="es-MX" sz="1000" b="1" kern="1200" dirty="0" smtClean="0">
                <a:solidFill>
                  <a:prstClr val="black"/>
                </a:solidFill>
                <a:effectLst>
                  <a:outerShdw blurRad="38100" dist="38100" dir="2700000" rotWithShape="0">
                    <a:srgbClr val="000000">
                      <a:alpha val="43137"/>
                    </a:srgbClr>
                  </a:outerShdw>
                </a:effectLst>
                <a:latin typeface="Calibri"/>
                <a:ea typeface="+mn-ea"/>
                <a:cs typeface="+mn-cs"/>
              </a:rPr>
              <a:t> </a:t>
            </a:r>
            <a:r>
              <a:rPr lang="es-MX" sz="1000" b="1" u="sng" kern="1200" dirty="0" smtClean="0">
                <a:solidFill>
                  <a:srgbClr val="C00000"/>
                </a:solidFill>
                <a:effectLst>
                  <a:outerShdw blurRad="38100" dist="38100" dir="2700000" rotWithShape="0">
                    <a:srgbClr val="000000">
                      <a:alpha val="43137"/>
                    </a:srgbClr>
                  </a:outerShdw>
                </a:effectLst>
                <a:latin typeface="Calibri"/>
                <a:ea typeface="+mn-ea"/>
                <a:cs typeface="+mn-cs"/>
              </a:rPr>
              <a:t>detalles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clave</a:t>
            </a:r>
            <a:r>
              <a:rPr lang="es-MX" sz="1000" b="1" kern="1200" dirty="0">
                <a:solidFill>
                  <a:srgbClr val="C00000"/>
                </a:solidFill>
                <a:effectLst>
                  <a:outerShdw blurRad="38100" dist="38100" dir="2700000" rotWithShape="0">
                    <a:srgbClr val="000000">
                      <a:alpha val="43137"/>
                    </a:srgbClr>
                  </a:outerShdw>
                </a:effectLst>
                <a:latin typeface="Calibri"/>
                <a:ea typeface="+mn-ea"/>
                <a:cs typeface="+mn-cs"/>
              </a:rPr>
              <a:t>  </a:t>
            </a:r>
            <a:r>
              <a:rPr lang="es-MX" sz="1000" b="1" kern="1200" dirty="0" smtClean="0">
                <a:solidFill>
                  <a:prstClr val="black"/>
                </a:solidFill>
                <a:latin typeface="Calibri"/>
                <a:ea typeface="+mn-ea"/>
                <a:cs typeface="+mn-cs"/>
              </a:rPr>
              <a:t>son razones para apoyar una </a:t>
            </a:r>
            <a:r>
              <a:rPr lang="es-MX" sz="1000" b="1" u="sng" kern="1200" dirty="0" smtClean="0">
                <a:solidFill>
                  <a:srgbClr val="C00000"/>
                </a:solidFill>
                <a:effectLst>
                  <a:outerShdw blurRad="38100" dist="38100" dir="2700000" rotWithShape="0">
                    <a:srgbClr val="000000">
                      <a:alpha val="43137"/>
                    </a:srgbClr>
                  </a:outerShdw>
                </a:effectLst>
                <a:latin typeface="Calibri"/>
                <a:ea typeface="+mn-ea"/>
                <a:cs typeface="+mn-cs"/>
              </a:rPr>
              <a:t>idea clave.  </a:t>
            </a:r>
            <a:r>
              <a:rPr lang="es-MX" sz="1000" b="1" kern="1200" dirty="0">
                <a:solidFill>
                  <a:prstClr val="black"/>
                </a:solidFill>
                <a:latin typeface="Calibri"/>
                <a:ea typeface="+mn-ea"/>
                <a:cs typeface="+mn-cs"/>
              </a:rPr>
              <a:t>Instruya a los </a:t>
            </a:r>
            <a:r>
              <a:rPr lang="es-MX" sz="1000" b="1" kern="1200" dirty="0" smtClean="0">
                <a:solidFill>
                  <a:prstClr val="black"/>
                </a:solidFill>
                <a:latin typeface="Calibri"/>
                <a:ea typeface="+mn-ea"/>
                <a:cs typeface="+mn-cs"/>
              </a:rPr>
              <a:t>estudiantes a escribir </a:t>
            </a:r>
            <a:r>
              <a:rPr lang="es-MX" sz="1000" b="1" u="sng" kern="1200" dirty="0" smtClean="0">
                <a:solidFill>
                  <a:prstClr val="black"/>
                </a:solidFill>
                <a:latin typeface="Calibri"/>
                <a:ea typeface="+mn-ea"/>
                <a:cs typeface="+mn-cs"/>
              </a:rPr>
              <a:t>2 detalles clave breves </a:t>
            </a:r>
            <a:r>
              <a:rPr lang="es-MX" sz="1000" b="1" kern="1200" dirty="0" smtClean="0">
                <a:solidFill>
                  <a:prstClr val="black"/>
                </a:solidFill>
                <a:latin typeface="Calibri"/>
                <a:ea typeface="+mn-ea"/>
                <a:cs typeface="+mn-cs"/>
              </a:rPr>
              <a:t>que apoyen la idea clave.  </a:t>
            </a:r>
            <a:endParaRPr lang="es-MX" sz="1000" b="1" kern="1200" dirty="0">
              <a:solidFill>
                <a:prstClr val="black"/>
              </a:solidFill>
              <a:latin typeface="Calibri"/>
              <a:ea typeface="+mn-ea"/>
              <a:cs typeface="+mn-cs"/>
            </a:endParaRPr>
          </a:p>
          <a:p>
            <a:pPr marL="109538" defTabSz="966612">
              <a:defRPr sz="1800"/>
            </a:pPr>
            <a:endParaRPr lang="es-MX" sz="1000" b="1" kern="1200" dirty="0">
              <a:solidFill>
                <a:prstClr val="black"/>
              </a:solidFill>
              <a:latin typeface="Calibri"/>
              <a:ea typeface="+mn-ea"/>
              <a:cs typeface="+mn-cs"/>
            </a:endParaRPr>
          </a:p>
          <a:p>
            <a:pPr marL="109538" defTabSz="966612">
              <a:defRPr sz="1800"/>
            </a:pPr>
            <a:r>
              <a:rPr lang="es-MX" sz="1000" b="1" kern="1200" dirty="0">
                <a:solidFill>
                  <a:prstClr val="black"/>
                </a:solidFill>
                <a:latin typeface="Calibri"/>
                <a:ea typeface="+mn-ea"/>
                <a:cs typeface="+mn-cs"/>
              </a:rPr>
              <a:t>Ejemplo: si </a:t>
            </a:r>
            <a:r>
              <a:rPr lang="es-MX" sz="1000" b="1" kern="1200" dirty="0" smtClean="0">
                <a:solidFill>
                  <a:prstClr val="black"/>
                </a:solidFill>
                <a:latin typeface="Calibri"/>
                <a:ea typeface="+mn-ea"/>
                <a:cs typeface="+mn-cs"/>
              </a:rPr>
              <a:t>la  </a:t>
            </a:r>
            <a:r>
              <a:rPr lang="es-MX" sz="1000" b="1" u="sng" kern="1200" dirty="0" smtClean="0">
                <a:solidFill>
                  <a:srgbClr val="C00000"/>
                </a:solidFill>
                <a:effectLst>
                  <a:outerShdw blurRad="38100" dist="38100" dir="2700000" rotWithShape="0">
                    <a:srgbClr val="000000">
                      <a:alpha val="43137"/>
                    </a:srgbClr>
                  </a:outerShdw>
                </a:effectLst>
                <a:latin typeface="Calibri"/>
                <a:ea typeface="+mn-ea"/>
                <a:cs typeface="+mn-cs"/>
              </a:rPr>
              <a:t>idea  principal </a:t>
            </a:r>
            <a:r>
              <a:rPr lang="es-MX" sz="1000" b="1" kern="1200" dirty="0">
                <a:solidFill>
                  <a:prstClr val="black"/>
                </a:solidFill>
                <a:latin typeface="Calibri"/>
                <a:ea typeface="+mn-ea"/>
                <a:cs typeface="+mn-cs"/>
              </a:rPr>
              <a:t>es sobre perros y …</a:t>
            </a:r>
          </a:p>
          <a:p>
            <a:pPr marL="109538" defTabSz="966612">
              <a:defRPr sz="1800"/>
            </a:pPr>
            <a:endParaRPr lang="es-MX" sz="1000" b="1" kern="1200" dirty="0">
              <a:solidFill>
                <a:prstClr val="black"/>
              </a:solidFill>
              <a:latin typeface="Calibri"/>
              <a:ea typeface="+mn-ea"/>
              <a:cs typeface="+mn-cs"/>
            </a:endParaRPr>
          </a:p>
          <a:p>
            <a:pPr marL="109538" defTabSz="966612">
              <a:defRPr sz="1800"/>
            </a:pPr>
            <a:r>
              <a:rPr lang="es-MX" sz="1000" b="1" kern="1200" dirty="0">
                <a:solidFill>
                  <a:prstClr val="black"/>
                </a:solidFill>
                <a:latin typeface="Calibri"/>
                <a:ea typeface="+mn-ea"/>
                <a:cs typeface="+mn-cs"/>
              </a:rPr>
              <a:t>“Al perro le gusta jugar,” (es la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idea clave</a:t>
            </a:r>
            <a:r>
              <a:rPr lang="es-MX" sz="1000" b="1" kern="1200" dirty="0">
                <a:solidFill>
                  <a:prstClr val="black"/>
                </a:solidFill>
                <a:latin typeface="Calibri"/>
                <a:ea typeface="+mn-ea"/>
                <a:cs typeface="+mn-cs"/>
              </a:rPr>
              <a:t>),</a:t>
            </a:r>
          </a:p>
          <a:p>
            <a:pPr marL="109538" defTabSz="966612">
              <a:defRPr sz="1800"/>
            </a:pPr>
            <a:r>
              <a:rPr lang="es-MX" sz="1000" b="1" kern="1200" dirty="0">
                <a:solidFill>
                  <a:prstClr val="black"/>
                </a:solidFill>
                <a:latin typeface="Calibri"/>
                <a:ea typeface="+mn-ea"/>
                <a:cs typeface="+mn-cs"/>
              </a:rPr>
              <a:t>Entonces, algunos </a:t>
            </a:r>
            <a:r>
              <a:rPr lang="es-MX" sz="1000" b="1" u="sng" kern="1200" dirty="0">
                <a:solidFill>
                  <a:srgbClr val="C00000"/>
                </a:solidFill>
                <a:effectLst>
                  <a:outerShdw blurRad="38100" dist="38100" dir="2700000" rotWithShape="0">
                    <a:srgbClr val="000000">
                      <a:alpha val="43137"/>
                    </a:srgbClr>
                  </a:outerShdw>
                </a:effectLst>
                <a:latin typeface="Calibri"/>
                <a:ea typeface="+mn-ea"/>
                <a:cs typeface="+mn-cs"/>
              </a:rPr>
              <a:t>detalles clave </a:t>
            </a:r>
            <a:r>
              <a:rPr lang="es-MX" sz="1000" b="1" kern="1200" dirty="0">
                <a:solidFill>
                  <a:prstClr val="black"/>
                </a:solidFill>
                <a:latin typeface="Calibri"/>
                <a:ea typeface="+mn-ea"/>
                <a:cs typeface="+mn-cs"/>
              </a:rPr>
              <a:t>podrían ser:  </a:t>
            </a:r>
          </a:p>
          <a:p>
            <a:pPr marL="284163" defTabSz="966612">
              <a:buSzPct val="100000"/>
              <a:buFont typeface="Arial"/>
              <a:buChar char="•"/>
              <a:defRPr sz="1800"/>
            </a:pPr>
            <a:r>
              <a:rPr lang="es-MX" sz="1000" b="1" kern="1200" dirty="0">
                <a:solidFill>
                  <a:prstClr val="black"/>
                </a:solidFill>
                <a:latin typeface="Calibri"/>
                <a:ea typeface="+mn-ea"/>
                <a:cs typeface="+mn-cs"/>
              </a:rPr>
              <a:t>al perro le gusta jugar a buscar cosas.</a:t>
            </a:r>
          </a:p>
          <a:p>
            <a:pPr marL="284163" defTabSz="966612">
              <a:buSzPct val="100000"/>
              <a:buFont typeface="Arial"/>
              <a:buChar char="•"/>
              <a:defRPr sz="1800"/>
            </a:pPr>
            <a:r>
              <a:rPr lang="es-MX" sz="1000" b="1" kern="1200" dirty="0">
                <a:solidFill>
                  <a:prstClr val="black"/>
                </a:solidFill>
                <a:latin typeface="Calibri"/>
                <a:ea typeface="+mn-ea"/>
                <a:cs typeface="+mn-cs"/>
              </a:rPr>
              <a:t>al perro le gusta jugar con la pelota.</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2</a:t>
            </a:r>
            <a:endParaRPr lang="en-US" sz="2000" b="1" kern="1200" dirty="0">
              <a:solidFill>
                <a:prstClr val="white"/>
              </a:solidFill>
              <a:effectLst>
                <a:outerShdw blurRad="38100" dist="38100" dir="2700000" algn="tl">
                  <a:srgbClr val="000000">
                    <a:alpha val="43137"/>
                  </a:srgbClr>
                </a:outerShdw>
              </a:effectLst>
            </a:endParaRPr>
          </a:p>
        </p:txBody>
      </p:sp>
      <p:sp>
        <p:nvSpPr>
          <p:cNvPr id="29" name="Rectangle 28"/>
          <p:cNvSpPr/>
          <p:nvPr/>
        </p:nvSpPr>
        <p:spPr>
          <a:xfrm>
            <a:off x="477395" y="6233327"/>
            <a:ext cx="2590800" cy="14773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000" b="1" kern="1200" dirty="0" smtClean="0">
                <a:solidFill>
                  <a:prstClr val="black"/>
                </a:solidFill>
                <a:latin typeface="Calibri"/>
                <a:ea typeface="+mn-ea"/>
                <a:cs typeface="+mn-cs"/>
              </a:rPr>
              <a:t>Pida a los estudiantes que relean el párrafo o sección que escribieron, y que escriban en el recuadro las palabras e ideas que ellos ven </a:t>
            </a:r>
            <a:r>
              <a:rPr lang="es-419" sz="1000" b="1" u="sng" kern="1200" dirty="0" smtClean="0">
                <a:solidFill>
                  <a:srgbClr val="C00000"/>
                </a:solidFill>
                <a:effectLst>
                  <a:outerShdw blurRad="38100" dist="38100" dir="2700000" algn="tl">
                    <a:srgbClr val="000000">
                      <a:alpha val="43137"/>
                    </a:srgbClr>
                  </a:outerShdw>
                </a:effectLst>
                <a:latin typeface="Calibri"/>
                <a:ea typeface="+mn-ea"/>
                <a:cs typeface="+mn-cs"/>
              </a:rPr>
              <a:t>Una y otra vez</a:t>
            </a:r>
            <a:r>
              <a:rPr lang="es-419" sz="1000" b="1" kern="1200" dirty="0" smtClean="0">
                <a:solidFill>
                  <a:prstClr val="black"/>
                </a:solidFill>
                <a:latin typeface="Calibri"/>
                <a:ea typeface="+mn-ea"/>
                <a:cs typeface="+mn-cs"/>
              </a:rPr>
              <a:t>.</a:t>
            </a:r>
          </a:p>
          <a:p>
            <a:pPr defTabSz="1018809"/>
            <a:r>
              <a:rPr lang="es-419" sz="1000" b="1" kern="1200" dirty="0" smtClean="0">
                <a:solidFill>
                  <a:prstClr val="black"/>
                </a:solidFill>
                <a:latin typeface="Calibri"/>
                <a:ea typeface="+mn-ea"/>
                <a:cs typeface="+mn-cs"/>
              </a:rPr>
              <a:t> </a:t>
            </a:r>
          </a:p>
          <a:p>
            <a:pPr defTabSz="1018809"/>
            <a:r>
              <a:rPr lang="es-419" sz="1000" b="1" kern="1200" dirty="0" smtClean="0">
                <a:solidFill>
                  <a:prstClr val="black"/>
                </a:solidFill>
                <a:latin typeface="Calibri"/>
                <a:ea typeface="+mn-ea"/>
                <a:cs typeface="+mn-cs"/>
              </a:rPr>
              <a:t>Explique:  − </a:t>
            </a:r>
            <a:r>
              <a:rPr lang="es-419" sz="1000" b="1" i="1" kern="1200" dirty="0" smtClean="0">
                <a:solidFill>
                  <a:prstClr val="black"/>
                </a:solidFill>
                <a:latin typeface="Calibri"/>
                <a:ea typeface="+mn-ea"/>
                <a:cs typeface="+mn-cs"/>
              </a:rPr>
              <a:t>Cuando los autores utilizan las mismas palabras, frases o ideas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Una y otra vez, pregúntense a ustedes mismos “¿por qué?”</a:t>
            </a:r>
            <a:r>
              <a:rPr lang="es-419" sz="1000" b="1" i="1" kern="1200" dirty="0" smtClean="0">
                <a:solidFill>
                  <a:prstClr val="black"/>
                </a:solidFill>
                <a:latin typeface="Calibri"/>
                <a:ea typeface="+mn-ea"/>
                <a:cs typeface="+mn-cs"/>
              </a:rPr>
              <a:t>.  Esto significa algo importante.</a:t>
            </a:r>
            <a:endParaRPr lang="es-419" sz="1000" b="1" i="1" kern="1200" dirty="0">
              <a:solidFill>
                <a:prstClr val="black"/>
              </a:solidFill>
              <a:latin typeface="Calibri"/>
              <a:ea typeface="+mn-ea"/>
              <a:cs typeface="+mn-cs"/>
            </a:endParaRPr>
          </a:p>
        </p:txBody>
      </p:sp>
      <p:sp>
        <p:nvSpPr>
          <p:cNvPr id="30" name="Rectangle 29"/>
          <p:cNvSpPr/>
          <p:nvPr/>
        </p:nvSpPr>
        <p:spPr>
          <a:xfrm>
            <a:off x="2990023" y="656129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3</a:t>
            </a:r>
            <a:endParaRPr lang="en-US" sz="2000" b="1" kern="1200" dirty="0">
              <a:solidFill>
                <a:prstClr val="white"/>
              </a:solidFill>
              <a:effectLst>
                <a:outerShdw blurRad="38100" dist="38100" dir="2700000" algn="tl">
                  <a:srgbClr val="000000">
                    <a:alpha val="43137"/>
                  </a:srgbClr>
                </a:outerShdw>
              </a:effectLst>
            </a:endParaRPr>
          </a:p>
        </p:txBody>
      </p:sp>
      <p:sp>
        <p:nvSpPr>
          <p:cNvPr id="31" name="Rectangle 30"/>
          <p:cNvSpPr/>
          <p:nvPr/>
        </p:nvSpPr>
        <p:spPr>
          <a:xfrm>
            <a:off x="3491561" y="6127979"/>
            <a:ext cx="3453288" cy="178509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000" b="1" kern="1200" dirty="0" smtClean="0">
                <a:solidFill>
                  <a:prstClr val="black"/>
                </a:solidFill>
                <a:latin typeface="Calibri"/>
                <a:ea typeface="+mn-ea"/>
                <a:cs typeface="+mn-cs"/>
              </a:rPr>
              <a:t>Instruya a los estudiantes  a que observen las palabras o ideas ‘una y otra vez’, y pregunte: </a:t>
            </a:r>
            <a:r>
              <a:rPr lang="es-419" sz="1000" b="1" i="1" kern="1200" dirty="0" smtClean="0">
                <a:solidFill>
                  <a:prstClr val="black"/>
                </a:solidFill>
                <a:latin typeface="Calibri"/>
                <a:ea typeface="+mn-ea"/>
                <a:cs typeface="+mn-cs"/>
              </a:rPr>
              <a:t>−¿Ven ustedes algunas palabras o ideas ‘una y otra vez’ en las oraciones de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ideas clave</a:t>
            </a:r>
            <a:r>
              <a:rPr lang="es-419" sz="1000" b="1" i="1" kern="1200" dirty="0" smtClean="0">
                <a:solidFill>
                  <a:prstClr val="black"/>
                </a:solidFill>
                <a:effectLst>
                  <a:outerShdw blurRad="38100" dist="38100" dir="2700000" algn="tl">
                    <a:srgbClr val="000000">
                      <a:alpha val="43137"/>
                    </a:srgbClr>
                  </a:outerShdw>
                </a:effectLst>
                <a:latin typeface="Calibri"/>
                <a:ea typeface="+mn-ea"/>
                <a:cs typeface="+mn-cs"/>
              </a:rPr>
              <a:t> o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detalles clave </a:t>
            </a:r>
            <a:r>
              <a:rPr lang="es-419" sz="1000" b="1" i="1" kern="1200" dirty="0" smtClean="0">
                <a:solidFill>
                  <a:prstClr val="black"/>
                </a:solidFill>
                <a:latin typeface="Calibri"/>
                <a:ea typeface="+mn-ea"/>
                <a:cs typeface="+mn-cs"/>
              </a:rPr>
              <a:t>que escribieron?  ¿Pueden estas palabras ayudarles a escribir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una oración de conclusión </a:t>
            </a:r>
            <a:r>
              <a:rPr lang="es-419" sz="1000" b="1" i="1" kern="1200" dirty="0" smtClean="0">
                <a:solidFill>
                  <a:prstClr val="black"/>
                </a:solidFill>
                <a:latin typeface="Calibri"/>
                <a:ea typeface="+mn-ea"/>
                <a:cs typeface="+mn-cs"/>
              </a:rPr>
              <a:t>que diga más acerca de la </a:t>
            </a:r>
            <a:r>
              <a:rPr lang="es-419" sz="1000" b="1" i="1" u="sng" kern="1200" dirty="0" smtClean="0">
                <a:solidFill>
                  <a:srgbClr val="C00000"/>
                </a:solidFill>
                <a:effectLst>
                  <a:outerShdw blurRad="38100" dist="38100" dir="2700000" algn="tl">
                    <a:srgbClr val="000000">
                      <a:alpha val="43137"/>
                    </a:srgbClr>
                  </a:outerShdw>
                </a:effectLst>
                <a:latin typeface="Calibri"/>
                <a:ea typeface="+mn-ea"/>
                <a:cs typeface="+mn-cs"/>
              </a:rPr>
              <a:t>idea clave </a:t>
            </a:r>
            <a:r>
              <a:rPr lang="es-419" sz="1000" b="1" i="1" kern="1200" dirty="0" smtClean="0">
                <a:solidFill>
                  <a:prstClr val="black"/>
                </a:solidFill>
                <a:latin typeface="Calibri"/>
                <a:ea typeface="+mn-ea"/>
                <a:cs typeface="+mn-cs"/>
              </a:rPr>
              <a:t>que escogieron?  </a:t>
            </a:r>
          </a:p>
          <a:p>
            <a:pPr defTabSz="1018809"/>
            <a:endParaRPr lang="es-419" sz="1000" b="1" kern="1200" dirty="0" smtClean="0">
              <a:solidFill>
                <a:prstClr val="black"/>
              </a:solidFill>
              <a:latin typeface="Calibri"/>
              <a:ea typeface="+mn-ea"/>
              <a:cs typeface="+mn-cs"/>
            </a:endParaRPr>
          </a:p>
          <a:p>
            <a:pPr defTabSz="1018809"/>
            <a:r>
              <a:rPr lang="es-419" sz="1000" b="1" kern="1200" dirty="0" smtClean="0">
                <a:solidFill>
                  <a:prstClr val="black"/>
                </a:solidFill>
                <a:latin typeface="Calibri"/>
                <a:ea typeface="+mn-ea"/>
                <a:cs typeface="+mn-cs"/>
              </a:rPr>
              <a:t>Resumir es una parte importante de escribir conclusiones.  Es una estrategia sumamente importante que los estudiantes deben aprender para poder utilizar las destrezas de investigación de manera efectiva. </a:t>
            </a:r>
            <a:endParaRPr lang="es-419" sz="1000" b="1" kern="1200" dirty="0">
              <a:solidFill>
                <a:prstClr val="black"/>
              </a:solidFill>
              <a:latin typeface="Calibri"/>
              <a:ea typeface="+mn-ea"/>
              <a:cs typeface="+mn-cs"/>
            </a:endParaRPr>
          </a:p>
        </p:txBody>
      </p:sp>
      <p:sp>
        <p:nvSpPr>
          <p:cNvPr id="32" name="Rectangle 31"/>
          <p:cNvSpPr/>
          <p:nvPr/>
        </p:nvSpPr>
        <p:spPr>
          <a:xfrm>
            <a:off x="6757559" y="6844888"/>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1018809"/>
            <a:r>
              <a:rPr lang="en-US" sz="2000" b="1" kern="1200" dirty="0" smtClean="0">
                <a:solidFill>
                  <a:prstClr val="white"/>
                </a:solidFill>
                <a:effectLst>
                  <a:outerShdw blurRad="38100" dist="38100" dir="2700000" algn="tl">
                    <a:srgbClr val="000000">
                      <a:alpha val="43137"/>
                    </a:srgbClr>
                  </a:outerShdw>
                </a:effectLst>
              </a:rPr>
              <a:t>4</a:t>
            </a:r>
            <a:endParaRPr lang="en-US" sz="2000" b="1" kern="1200" dirty="0">
              <a:solidFill>
                <a:prstClr val="white"/>
              </a:solidFill>
              <a:effectLst>
                <a:outerShdw blurRad="38100" dist="38100" dir="2700000" algn="tl">
                  <a:srgbClr val="000000">
                    <a:alpha val="43137"/>
                  </a:srgbClr>
                </a:outerShdw>
              </a:effectLst>
            </a:endParaRPr>
          </a:p>
        </p:txBody>
      </p:sp>
      <p:sp>
        <p:nvSpPr>
          <p:cNvPr id="33" name="Rectangle 32"/>
          <p:cNvSpPr/>
          <p:nvPr/>
        </p:nvSpPr>
        <p:spPr>
          <a:xfrm>
            <a:off x="1312120" y="8026477"/>
            <a:ext cx="5931853" cy="16312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defTabSz="1018809"/>
            <a:r>
              <a:rPr lang="es-419" sz="1000" b="1" u="sng" kern="1200" dirty="0" smtClean="0">
                <a:solidFill>
                  <a:srgbClr val="002060"/>
                </a:solidFill>
                <a:latin typeface="Calibri"/>
                <a:ea typeface="+mn-ea"/>
                <a:cs typeface="+mn-cs"/>
              </a:rPr>
              <a:t>Diferenciación</a:t>
            </a:r>
            <a:r>
              <a:rPr lang="es-419" sz="1000" b="1" kern="1200" dirty="0" smtClean="0">
                <a:solidFill>
                  <a:srgbClr val="002060"/>
                </a:solidFill>
                <a:latin typeface="Calibri"/>
                <a:ea typeface="+mn-ea"/>
                <a:cs typeface="+mn-cs"/>
              </a:rPr>
              <a:t>:</a:t>
            </a:r>
          </a:p>
          <a:p>
            <a:pPr defTabSz="1018809"/>
            <a:r>
              <a:rPr lang="es-419" sz="900" b="1" kern="1200" dirty="0" smtClean="0">
                <a:solidFill>
                  <a:srgbClr val="002060"/>
                </a:solidFill>
                <a:latin typeface="Calibri"/>
                <a:ea typeface="+mn-ea"/>
                <a:cs typeface="+mn-cs"/>
              </a:rPr>
              <a:t>Estudiantes que necesiten más páginas – imprima cuántas sean necesarias. Estudiantes que se beneficiarían del enriquecimiento  –  pueden seguir adelante con más secciones o párrafos.  Estudiantes que necesitan instrucción más directa  – enseñe cada parte en mini lecciones. Estos conceptos pueden enseñarse por separado: </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Idea principal </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Idea clave</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Detalles clave</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Una y otra vez</a:t>
            </a:r>
          </a:p>
          <a:p>
            <a:pPr marL="171450" indent="-171450" defTabSz="1018809">
              <a:buFont typeface="Arial" panose="020B0604020202020204" pitchFamily="34" charset="0"/>
              <a:buChar char="•"/>
            </a:pPr>
            <a:r>
              <a:rPr lang="es-419" sz="900" b="1" kern="1200" dirty="0" smtClean="0">
                <a:solidFill>
                  <a:srgbClr val="002060"/>
                </a:solidFill>
                <a:latin typeface="Calibri"/>
                <a:ea typeface="+mn-ea"/>
                <a:cs typeface="+mn-cs"/>
              </a:rPr>
              <a:t>Conclusiones - Resumir</a:t>
            </a:r>
          </a:p>
          <a:p>
            <a:pPr defTabSz="1018809"/>
            <a:r>
              <a:rPr lang="es-419" sz="900" b="1" kern="1200" dirty="0" smtClean="0">
                <a:solidFill>
                  <a:srgbClr val="002060"/>
                </a:solidFill>
                <a:latin typeface="Calibri"/>
                <a:ea typeface="+mn-ea"/>
                <a:cs typeface="+mn-cs"/>
              </a:rPr>
              <a:t>Los estudiantes ELL pueden necesitar que cada parte sea enseñada usando una estructura del lenguaje (oración) que enfatice palabras de transición. </a:t>
            </a:r>
            <a:endParaRPr lang="es-419" sz="900" b="1" kern="1200" dirty="0">
              <a:solidFill>
                <a:srgbClr val="002060"/>
              </a:solidFill>
              <a:latin typeface="Calibri"/>
              <a:ea typeface="+mn-ea"/>
              <a:cs typeface="+mn-cs"/>
            </a:endParaRPr>
          </a:p>
        </p:txBody>
      </p:sp>
      <p:sp>
        <p:nvSpPr>
          <p:cNvPr id="17" name="TextBox 16"/>
          <p:cNvSpPr txBox="1"/>
          <p:nvPr/>
        </p:nvSpPr>
        <p:spPr>
          <a:xfrm>
            <a:off x="431800" y="3922404"/>
            <a:ext cx="2933350" cy="133135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pPr defTabSz="1018809"/>
            <a:r>
              <a:rPr lang="es-419" sz="2000" kern="1200" dirty="0">
                <a:solidFill>
                  <a:prstClr val="black"/>
                </a:solidFill>
                <a:latin typeface="Calibri"/>
                <a:ea typeface="+mn-ea"/>
                <a:cs typeface="+mn-cs"/>
              </a:rPr>
              <a:t>Recuerde que los estudiantes necesitarán tener una hoja para tomar notas por cada pasaje.</a:t>
            </a:r>
          </a:p>
        </p:txBody>
      </p:sp>
      <p:graphicFrame>
        <p:nvGraphicFramePr>
          <p:cNvPr id="21" name="Table 20"/>
          <p:cNvGraphicFramePr>
            <a:graphicFrameLocks noGrp="1"/>
          </p:cNvGraphicFramePr>
          <p:nvPr>
            <p:extLst/>
          </p:nvPr>
        </p:nvGraphicFramePr>
        <p:xfrm>
          <a:off x="1903728" y="274385"/>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4" name="TextBox 23"/>
          <p:cNvSpPr txBox="1"/>
          <p:nvPr/>
        </p:nvSpPr>
        <p:spPr>
          <a:xfrm>
            <a:off x="259080" y="577477"/>
            <a:ext cx="1778000" cy="523220"/>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s-419" sz="1400" b="1" dirty="0" smtClean="0">
                <a:solidFill>
                  <a:prstClr val="black"/>
                </a:solidFill>
              </a:rPr>
              <a:t>Notas  investigativas</a:t>
            </a:r>
          </a:p>
          <a:p>
            <a:pPr algn="ctr"/>
            <a:r>
              <a:rPr lang="es-419" sz="1400" b="1" dirty="0" smtClean="0">
                <a:solidFill>
                  <a:prstClr val="black"/>
                </a:solidFill>
              </a:rPr>
              <a:t>Guía del maestro</a:t>
            </a:r>
          </a:p>
        </p:txBody>
      </p:sp>
      <p:sp>
        <p:nvSpPr>
          <p:cNvPr id="5" name="Footer Placeholder 4"/>
          <p:cNvSpPr>
            <a:spLocks noGrp="1"/>
          </p:cNvSpPr>
          <p:nvPr>
            <p:ph type="ftr" sz="quarter" idx="11"/>
          </p:nvPr>
        </p:nvSpPr>
        <p:spPr>
          <a:xfrm>
            <a:off x="3964216" y="9557289"/>
            <a:ext cx="3240549"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6" name="Slide Number Placeholder 5"/>
          <p:cNvSpPr>
            <a:spLocks noGrp="1"/>
          </p:cNvSpPr>
          <p:nvPr>
            <p:ph type="sldNum" sz="quarter" idx="12"/>
          </p:nvPr>
        </p:nvSpPr>
        <p:spPr>
          <a:xfrm>
            <a:off x="6757559" y="9509023"/>
            <a:ext cx="842010" cy="535517"/>
          </a:xfrm>
        </p:spPr>
        <p:txBody>
          <a:bodyPr/>
          <a:lstStyle/>
          <a:p>
            <a:fld id="{F177B04D-AEB5-43ED-B9BA-B3D1EC9C9067}" type="slidenum">
              <a:rPr lang="en-US" sz="1200" smtClean="0">
                <a:solidFill>
                  <a:prstClr val="black">
                    <a:tint val="75000"/>
                  </a:prstClr>
                </a:solidFill>
                <a:latin typeface="+mn-lt"/>
              </a:rPr>
              <a:pPr/>
              <a:t>13</a:t>
            </a:fld>
            <a:endParaRPr lang="en-US" sz="1200" dirty="0">
              <a:solidFill>
                <a:prstClr val="black">
                  <a:tint val="75000"/>
                </a:prstClr>
              </a:solidFill>
              <a:latin typeface="+mn-lt"/>
            </a:endParaRPr>
          </a:p>
        </p:txBody>
      </p:sp>
    </p:spTree>
    <p:extLst>
      <p:ext uri="{BB962C8B-B14F-4D97-AF65-F5344CB8AC3E}">
        <p14:creationId xmlns:p14="http://schemas.microsoft.com/office/powerpoint/2010/main" val="1671006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104900"/>
            <a:ext cx="6908800" cy="8502546"/>
          </a:xfrm>
          <a:prstGeom prst="rect">
            <a:avLst/>
          </a:prstGeom>
          <a:solidFill>
            <a:schemeClr val="bg1"/>
          </a:solidFill>
          <a:ln>
            <a:solidFill>
              <a:schemeClr val="accent1"/>
            </a:solidFill>
          </a:ln>
        </p:spPr>
        <p:txBody>
          <a:bodyPr wrap="square" lIns="99276" tIns="49638" rIns="99276" bIns="49638" rtlCol="0">
            <a:spAutoFit/>
          </a:bodyPr>
          <a:lstStyle/>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Idea clave</a:t>
            </a:r>
          </a:p>
          <a:p>
            <a:pPr defTabSz="1018809"/>
            <a:r>
              <a:rPr lang="es-ES_tradnl" sz="1300" kern="1200" dirty="0" smtClean="0">
                <a:solidFill>
                  <a:prstClr val="black"/>
                </a:solidFill>
                <a:latin typeface="Calibri"/>
                <a:ea typeface="+mn-ea"/>
                <a:cs typeface="+mn-cs"/>
              </a:rPr>
              <a:t>Escribe </a:t>
            </a:r>
            <a:r>
              <a:rPr lang="es-ES_tradnl" sz="1300" b="1" kern="1200" dirty="0" smtClean="0">
                <a:solidFill>
                  <a:prstClr val="black"/>
                </a:solidFill>
                <a:latin typeface="Calibri"/>
                <a:ea typeface="+mn-ea"/>
                <a:cs typeface="+mn-cs"/>
              </a:rPr>
              <a:t>una</a:t>
            </a:r>
            <a:r>
              <a:rPr lang="es-ES_tradnl" sz="1300" kern="1200" dirty="0" smtClean="0">
                <a:solidFill>
                  <a:prstClr val="black"/>
                </a:solidFill>
                <a:latin typeface="Calibri"/>
                <a:ea typeface="+mn-ea"/>
                <a:cs typeface="+mn-cs"/>
              </a:rPr>
              <a:t>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sobre </a:t>
            </a:r>
            <a:r>
              <a:rPr lang="es-ES_tradnl" sz="1300" u="sng" kern="1200" dirty="0" smtClean="0">
                <a:solidFill>
                  <a:prstClr val="black"/>
                </a:solidFill>
                <a:latin typeface="Calibri"/>
                <a:ea typeface="+mn-ea"/>
                <a:cs typeface="+mn-cs"/>
              </a:rPr>
              <a:t>la idea principal</a:t>
            </a:r>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Detalles clave</a:t>
            </a: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Explica más acerca de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Escribe dos </a:t>
            </a:r>
            <a:r>
              <a:rPr lang="es-ES_tradnl" sz="1300" u="sng" kern="1200" dirty="0" smtClean="0">
                <a:solidFill>
                  <a:prstClr val="black"/>
                </a:solidFill>
                <a:latin typeface="Calibri"/>
                <a:ea typeface="+mn-ea"/>
                <a:cs typeface="+mn-cs"/>
              </a:rPr>
              <a:t>detalles clave</a:t>
            </a:r>
            <a:r>
              <a:rPr lang="es-ES_tradnl" sz="1300" kern="1200" dirty="0" smtClean="0">
                <a:solidFill>
                  <a:prstClr val="black"/>
                </a:solidFill>
                <a:latin typeface="Calibri"/>
                <a:ea typeface="+mn-ea"/>
                <a:cs typeface="+mn-cs"/>
              </a:rPr>
              <a:t> del párrafo o la sección que apoya la nueva </a:t>
            </a:r>
            <a:r>
              <a:rPr lang="es-ES_tradnl" sz="1300" u="sng" kern="1200" dirty="0" smtClean="0">
                <a:solidFill>
                  <a:prstClr val="black"/>
                </a:solidFill>
                <a:latin typeface="Calibri"/>
                <a:ea typeface="+mn-ea"/>
                <a:cs typeface="+mn-cs"/>
              </a:rPr>
              <a:t>idea clave</a:t>
            </a:r>
            <a:r>
              <a:rPr lang="es-ES_tradnl" sz="1300" kern="1200" dirty="0" smtClean="0">
                <a:solidFill>
                  <a:prstClr val="black"/>
                </a:solidFill>
                <a:latin typeface="Calibri"/>
                <a:ea typeface="+mn-ea"/>
                <a:cs typeface="+mn-cs"/>
              </a:rPr>
              <a:t>. </a:t>
            </a:r>
          </a:p>
          <a:p>
            <a:pPr defTabSz="1018809"/>
            <a:endParaRPr lang="es-ES_tradnl" sz="1300" kern="1200" dirty="0" smtClean="0">
              <a:solidFill>
                <a:prstClr val="black"/>
              </a:solidFill>
              <a:latin typeface="Calibri"/>
              <a:ea typeface="+mn-ea"/>
              <a:cs typeface="+mn-cs"/>
            </a:endParaRP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buFont typeface="Arial" panose="020B0604020202020204" pitchFamily="34" charset="0"/>
              <a:buChar char="•"/>
            </a:pPr>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endParaRPr lang="es-ES_tradnl" sz="1300" kern="1200" dirty="0" smtClean="0">
              <a:solidFill>
                <a:prstClr val="black"/>
              </a:solidFill>
              <a:latin typeface="Calibri"/>
              <a:ea typeface="+mn-ea"/>
              <a:cs typeface="+mn-cs"/>
            </a:endParaRPr>
          </a:p>
          <a:p>
            <a:pPr marL="171437" indent="-171437" defTabSz="1018809">
              <a:buFont typeface="Arial" panose="020B0604020202020204" pitchFamily="34" charset="0"/>
              <a:buChar char="•"/>
            </a:pPr>
            <a:r>
              <a:rPr lang="es-ES_tradnl" sz="1300" kern="1200" dirty="0" smtClean="0">
                <a:solidFill>
                  <a:prstClr val="black"/>
                </a:solidFill>
                <a:latin typeface="Calibri"/>
                <a:ea typeface="+mn-ea"/>
                <a:cs typeface="+mn-cs"/>
              </a:rPr>
              <a:t>Detalle clave     _________________________________________________________________________</a:t>
            </a:r>
          </a:p>
          <a:p>
            <a:pPr marL="171437" indent="-171437" defTabSz="1018809"/>
            <a:endParaRPr lang="es-ES_tradnl" sz="1300" kern="1200" dirty="0" smtClean="0">
              <a:solidFill>
                <a:prstClr val="black"/>
              </a:solidFill>
              <a:latin typeface="Calibri"/>
              <a:ea typeface="+mn-ea"/>
              <a:cs typeface="+mn-cs"/>
            </a:endParaRPr>
          </a:p>
          <a:p>
            <a:pPr marL="171437" indent="-171437" defTabSz="1018809"/>
            <a:r>
              <a:rPr lang="es-ES_tradnl" sz="1300" kern="1200" dirty="0" smtClean="0">
                <a:solidFill>
                  <a:prstClr val="black"/>
                </a:solidFill>
                <a:latin typeface="Calibri"/>
                <a:ea typeface="+mn-ea"/>
                <a:cs typeface="+mn-cs"/>
              </a:rPr>
              <a:t>      _________________________________________________________________________</a:t>
            </a: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r>
              <a:rPr lang="es-ES_tradnl" sz="1300" b="1" u="sng" kern="1200" dirty="0" smtClean="0">
                <a:solidFill>
                  <a:prstClr val="black"/>
                </a:solidFill>
                <a:latin typeface="Calibri"/>
                <a:ea typeface="+mn-ea"/>
                <a:cs typeface="+mn-cs"/>
              </a:rPr>
              <a:t>Una y otra vez</a:t>
            </a:r>
          </a:p>
          <a:p>
            <a:pPr defTabSz="1018809"/>
            <a:r>
              <a:rPr lang="es-ES_tradnl" sz="1300" kern="1200" dirty="0" smtClean="0">
                <a:solidFill>
                  <a:prstClr val="black"/>
                </a:solidFill>
                <a:latin typeface="Calibri"/>
                <a:ea typeface="+mn-ea"/>
                <a:cs typeface="+mn-cs"/>
              </a:rPr>
              <a:t>¿Qué palabras o frases el autor utiliza una y otra vez? Escríbelas aquí. Piensa por qué el autor sigue usándolas una y otra vez.</a:t>
            </a: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endParaRPr lang="es-ES_tradnl" sz="1300" b="1" u="sng"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Escribe </a:t>
            </a:r>
            <a:r>
              <a:rPr lang="es-ES_tradnl" sz="1300" b="1" u="sng" kern="1200" dirty="0" smtClean="0">
                <a:solidFill>
                  <a:prstClr val="black"/>
                </a:solidFill>
                <a:latin typeface="Calibri"/>
                <a:ea typeface="+mn-ea"/>
                <a:cs typeface="+mn-cs"/>
              </a:rPr>
              <a:t>una oración de conclusión </a:t>
            </a:r>
            <a:r>
              <a:rPr lang="es-ES_tradnl" sz="1300" kern="1200" dirty="0" smtClean="0">
                <a:solidFill>
                  <a:prstClr val="black"/>
                </a:solidFill>
                <a:latin typeface="Calibri"/>
                <a:ea typeface="+mn-ea"/>
                <a:cs typeface="+mn-cs"/>
              </a:rPr>
              <a:t>que diga más acerca de la nueva </a:t>
            </a:r>
            <a:r>
              <a:rPr lang="es-ES_tradnl" sz="1300" u="sng" kern="1200" dirty="0" smtClean="0">
                <a:solidFill>
                  <a:prstClr val="black"/>
                </a:solidFill>
                <a:latin typeface="Calibri"/>
                <a:ea typeface="+mn-ea"/>
                <a:cs typeface="+mn-cs"/>
              </a:rPr>
              <a:t>idea clave </a:t>
            </a:r>
            <a:r>
              <a:rPr lang="es-ES_tradnl" sz="1300" kern="1200" dirty="0" smtClean="0">
                <a:solidFill>
                  <a:prstClr val="black"/>
                </a:solidFill>
                <a:latin typeface="Calibri"/>
                <a:ea typeface="+mn-ea"/>
                <a:cs typeface="+mn-cs"/>
              </a:rPr>
              <a:t>y </a:t>
            </a:r>
            <a:r>
              <a:rPr lang="es-ES_tradnl" sz="1300" u="sng" kern="1200" dirty="0" smtClean="0">
                <a:solidFill>
                  <a:prstClr val="black"/>
                </a:solidFill>
                <a:latin typeface="Calibri"/>
                <a:ea typeface="+mn-ea"/>
                <a:cs typeface="+mn-cs"/>
              </a:rPr>
              <a:t>los detalles claves</a:t>
            </a:r>
            <a:r>
              <a:rPr lang="es-ES_tradnl" sz="1300" kern="1200" dirty="0" smtClean="0">
                <a:solidFill>
                  <a:prstClr val="black"/>
                </a:solidFill>
                <a:latin typeface="Calibri"/>
                <a:ea typeface="+mn-ea"/>
                <a:cs typeface="+mn-cs"/>
              </a:rPr>
              <a:t>. Si puedes, utiliza algunas de las palabras de ‘una y otra vez’.</a:t>
            </a:r>
          </a:p>
          <a:p>
            <a:pPr defTabSz="1018809"/>
            <a:r>
              <a:rPr lang="es-ES_tradnl" sz="1300" kern="1200" dirty="0" smtClean="0">
                <a:solidFill>
                  <a:prstClr val="black"/>
                </a:solidFill>
                <a:latin typeface="Calibri"/>
                <a:ea typeface="+mn-ea"/>
                <a:cs typeface="+mn-cs"/>
              </a:rPr>
              <a:t>____________________________________________________________________________</a:t>
            </a:r>
          </a:p>
          <a:p>
            <a:pPr defTabSz="1018809"/>
            <a:endParaRPr lang="es-ES_tradnl" sz="1300" kern="1200" dirty="0" smtClean="0">
              <a:solidFill>
                <a:prstClr val="black"/>
              </a:solidFill>
              <a:latin typeface="Calibri"/>
              <a:ea typeface="+mn-ea"/>
              <a:cs typeface="+mn-cs"/>
            </a:endParaRPr>
          </a:p>
          <a:p>
            <a:pPr defTabSz="1018809"/>
            <a:r>
              <a:rPr lang="es-ES_tradnl" sz="1300" kern="1200" dirty="0" smtClean="0">
                <a:solidFill>
                  <a:prstClr val="black"/>
                </a:solidFill>
                <a:latin typeface="Calibri"/>
                <a:ea typeface="+mn-ea"/>
                <a:cs typeface="+mn-cs"/>
              </a:rPr>
              <a:t>____________________________________________________________________________</a:t>
            </a:r>
          </a:p>
        </p:txBody>
      </p:sp>
      <p:sp>
        <p:nvSpPr>
          <p:cNvPr id="19" name="TextBox 18"/>
          <p:cNvSpPr txBox="1"/>
          <p:nvPr/>
        </p:nvSpPr>
        <p:spPr>
          <a:xfrm>
            <a:off x="212725" y="167104"/>
            <a:ext cx="1056640" cy="331078"/>
          </a:xfrm>
          <a:prstGeom prst="rect">
            <a:avLst/>
          </a:prstGeom>
          <a:solidFill>
            <a:schemeClr val="bg2">
              <a:lumMod val="90000"/>
            </a:schemeClr>
          </a:solidFill>
        </p:spPr>
        <p:txBody>
          <a:bodyPr wrap="square" lIns="99276" tIns="49638" rIns="99276" bIns="49638" rtlCol="0">
            <a:spAutoFit/>
          </a:bodyPr>
          <a:lstStyle/>
          <a:p>
            <a:pPr defTabSz="1018809"/>
            <a:r>
              <a:rPr lang="en-US" sz="1500" b="1" kern="1200" dirty="0" smtClean="0">
                <a:solidFill>
                  <a:prstClr val="black"/>
                </a:solidFill>
                <a:latin typeface="Calibri"/>
                <a:ea typeface="+mn-ea"/>
                <a:cs typeface="+mn-cs"/>
              </a:rPr>
              <a:t>3er Grado</a:t>
            </a:r>
            <a:endParaRPr lang="en-US" sz="1500" b="1" kern="1200" dirty="0">
              <a:solidFill>
                <a:prstClr val="black"/>
              </a:solidFill>
              <a:latin typeface="Calibri"/>
              <a:ea typeface="+mn-ea"/>
              <a:cs typeface="+mn-cs"/>
            </a:endParaRPr>
          </a:p>
        </p:txBody>
      </p:sp>
      <p:sp>
        <p:nvSpPr>
          <p:cNvPr id="20" name="TextBox 19"/>
          <p:cNvSpPr txBox="1"/>
          <p:nvPr/>
        </p:nvSpPr>
        <p:spPr>
          <a:xfrm>
            <a:off x="609600" y="6781800"/>
            <a:ext cx="6217920" cy="1562184"/>
          </a:xfrm>
          <a:prstGeom prst="rect">
            <a:avLst/>
          </a:prstGeom>
          <a:noFill/>
          <a:ln>
            <a:solidFill>
              <a:schemeClr val="accent1"/>
            </a:solidFill>
          </a:ln>
        </p:spPr>
        <p:txBody>
          <a:bodyPr wrap="square" lIns="99276" tIns="49638" rIns="99276" bIns="49638" rtlCol="0">
            <a:spAutoFit/>
          </a:bodyPr>
          <a:lstStyle/>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a:p>
            <a:pPr defTabSz="1018809"/>
            <a:endParaRPr lang="en-US" sz="2000" kern="1200" dirty="0" smtClean="0">
              <a:solidFill>
                <a:prstClr val="black"/>
              </a:solidFill>
              <a:latin typeface="Calibri"/>
              <a:ea typeface="+mn-ea"/>
              <a:cs typeface="+mn-cs"/>
            </a:endParaRPr>
          </a:p>
        </p:txBody>
      </p:sp>
      <p:sp>
        <p:nvSpPr>
          <p:cNvPr id="8" name="TextBox 7"/>
          <p:cNvSpPr txBox="1"/>
          <p:nvPr/>
        </p:nvSpPr>
        <p:spPr>
          <a:xfrm>
            <a:off x="431800" y="820129"/>
            <a:ext cx="6908800" cy="331078"/>
          </a:xfrm>
          <a:prstGeom prst="rect">
            <a:avLst/>
          </a:prstGeom>
          <a:noFill/>
        </p:spPr>
        <p:txBody>
          <a:bodyPr wrap="square" lIns="99276" tIns="49638" rIns="99276" bIns="49638" rtlCol="0">
            <a:spAutoFit/>
          </a:bodyPr>
          <a:lstStyle/>
          <a:p>
            <a:pPr defTabSz="1018809"/>
            <a:r>
              <a:rPr lang="en-US" sz="1500" kern="1200" dirty="0" smtClean="0">
                <a:solidFill>
                  <a:prstClr val="black"/>
                </a:solidFill>
                <a:latin typeface="Calibri"/>
                <a:ea typeface="+mn-ea"/>
                <a:cs typeface="+mn-cs"/>
              </a:rPr>
              <a:t>Nombre_________________     Pasaje _____________ Idea principal ______________</a:t>
            </a:r>
            <a:endParaRPr lang="en-US" sz="1500" kern="1200" dirty="0">
              <a:solidFill>
                <a:prstClr val="black"/>
              </a:solidFill>
              <a:latin typeface="Calibri"/>
              <a:ea typeface="+mn-ea"/>
              <a:cs typeface="+mn-cs"/>
            </a:endParaRPr>
          </a:p>
        </p:txBody>
      </p:sp>
      <p:graphicFrame>
        <p:nvGraphicFramePr>
          <p:cNvPr id="10" name="Table 9"/>
          <p:cNvGraphicFramePr>
            <a:graphicFrameLocks noGrp="1"/>
          </p:cNvGraphicFramePr>
          <p:nvPr>
            <p:extLst/>
          </p:nvPr>
        </p:nvGraphicFramePr>
        <p:xfrm>
          <a:off x="1990725" y="194848"/>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227633" y="521481"/>
            <a:ext cx="1778000" cy="307777"/>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400" b="1" dirty="0" smtClean="0">
                <a:solidFill>
                  <a:prstClr val="black"/>
                </a:solidFill>
              </a:rPr>
              <a:t>Notas </a:t>
            </a:r>
            <a:r>
              <a:rPr lang="es-MX" sz="1400" b="1" dirty="0" smtClean="0">
                <a:solidFill>
                  <a:prstClr val="black"/>
                </a:solidFill>
              </a:rPr>
              <a:t>investigativas</a:t>
            </a:r>
          </a:p>
        </p:txBody>
      </p:sp>
      <p:sp>
        <p:nvSpPr>
          <p:cNvPr id="5" name="Footer Placeholder 4"/>
          <p:cNvSpPr>
            <a:spLocks noGrp="1"/>
          </p:cNvSpPr>
          <p:nvPr>
            <p:ph type="ftr" sz="quarter" idx="11"/>
          </p:nvPr>
        </p:nvSpPr>
        <p:spPr>
          <a:xfrm>
            <a:off x="3933826" y="9526428"/>
            <a:ext cx="3187038"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6" name="Slide Number Placeholder 5"/>
          <p:cNvSpPr>
            <a:spLocks noGrp="1"/>
          </p:cNvSpPr>
          <p:nvPr>
            <p:ph type="sldNum" sz="quarter" idx="12"/>
          </p:nvPr>
        </p:nvSpPr>
        <p:spPr>
          <a:xfrm>
            <a:off x="6807955" y="9522883"/>
            <a:ext cx="842010" cy="535517"/>
          </a:xfrm>
        </p:spPr>
        <p:txBody>
          <a:bodyPr/>
          <a:lstStyle/>
          <a:p>
            <a:fld id="{F177B04D-AEB5-43ED-B9BA-B3D1EC9C9067}" type="slidenum">
              <a:rPr lang="en-US" sz="1200" smtClean="0">
                <a:solidFill>
                  <a:prstClr val="black">
                    <a:tint val="75000"/>
                  </a:prstClr>
                </a:solidFill>
                <a:latin typeface="+mn-lt"/>
              </a:rPr>
              <a:pPr/>
              <a:t>14</a:t>
            </a:fld>
            <a:endParaRPr lang="en-US" sz="1200" dirty="0">
              <a:solidFill>
                <a:prstClr val="black">
                  <a:tint val="75000"/>
                </a:prstClr>
              </a:solidFill>
              <a:latin typeface="+mn-lt"/>
            </a:endParaRPr>
          </a:p>
        </p:txBody>
      </p:sp>
    </p:spTree>
    <p:extLst>
      <p:ext uri="{BB962C8B-B14F-4D97-AF65-F5344CB8AC3E}">
        <p14:creationId xmlns:p14="http://schemas.microsoft.com/office/powerpoint/2010/main" val="3382738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noFill/>
        </p:spPr>
        <p:txBody>
          <a:bodyPr wrap="square" lIns="91330" tIns="45665" rIns="91330" bIns="45665">
            <a:spAutoFit/>
          </a:bodyPr>
          <a:lstStyle/>
          <a:p>
            <a:pPr defTabSz="1018809"/>
            <a:r>
              <a:rPr lang="es-419" sz="950" kern="1200" dirty="0">
                <a:solidFill>
                  <a:prstClr val="black"/>
                </a:solidFill>
                <a:latin typeface="Calibri"/>
                <a:ea typeface="+mn-ea"/>
                <a:cs typeface="+mn-cs"/>
              </a:rPr>
              <a:t>Esta tarea de rendimiento se basa en la escritura. Como una opción, si desea dar seguimiento al crecimiento ELP como un segundo objetivo, los maestros pueden optar por evaluar ELP estándar 4 porque se </a:t>
            </a:r>
            <a:r>
              <a:rPr lang="es-419" sz="950" kern="1200" dirty="0" smtClean="0">
                <a:solidFill>
                  <a:prstClr val="black"/>
                </a:solidFill>
                <a:latin typeface="Calibri"/>
                <a:ea typeface="+mn-ea"/>
                <a:cs typeface="+mn-cs"/>
              </a:rPr>
              <a:t>alinea </a:t>
            </a:r>
            <a:r>
              <a:rPr lang="es-419" sz="950" kern="1200" dirty="0">
                <a:solidFill>
                  <a:prstClr val="black"/>
                </a:solidFill>
                <a:latin typeface="Calibri"/>
                <a:ea typeface="+mn-ea"/>
                <a:cs typeface="+mn-cs"/>
              </a:rPr>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36593" y="414963"/>
          <a:ext cx="7299217" cy="6007243"/>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smtClean="0">
                          <a:solidFill>
                            <a:schemeClr val="bg1">
                              <a:lumMod val="50000"/>
                            </a:schemeClr>
                          </a:solidFill>
                          <a:effectLst/>
                          <a:latin typeface="+mn-lt"/>
                          <a:ea typeface="Calibri"/>
                          <a:cs typeface="Times New Roman"/>
                        </a:rPr>
                        <a:t>ón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dirty="0" smtClean="0">
                          <a:solidFill>
                            <a:schemeClr val="tx1"/>
                          </a:solidFill>
                          <a:effectLst/>
                          <a:latin typeface="+mn-lt"/>
                          <a:ea typeface="+mn-ea"/>
                          <a:cs typeface="+mn-cs"/>
                        </a:rPr>
                        <a:t>                comunicarse 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de presentaciones orales y de textos literarios e informativos, por medio de las siguientes destrezas  apropiadas para el nivel de grado: escuchar, leer 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16431" y="6448436"/>
          <a:ext cx="7299215" cy="2124930"/>
        </p:xfrm>
        <a:graphic>
          <a:graphicData uri="http://schemas.openxmlformats.org/drawingml/2006/table">
            <a:tbl>
              <a:tblPr firstRow="1" firstCol="1" bandRow="1"/>
              <a:tblGrid>
                <a:gridCol w="829562"/>
                <a:gridCol w="919209"/>
                <a:gridCol w="912403"/>
                <a:gridCol w="836369"/>
                <a:gridCol w="1064469"/>
                <a:gridCol w="1140502"/>
                <a:gridCol w="1596701"/>
              </a:tblGrid>
              <a:tr h="507631">
                <a:tc>
                  <a:txBody>
                    <a:bodyPr/>
                    <a:lstStyle/>
                    <a:p>
                      <a:pPr marL="0" marR="0" algn="ctr">
                        <a:lnSpc>
                          <a:spcPct val="115000"/>
                        </a:lnSpc>
                        <a:spcBef>
                          <a:spcPts val="0"/>
                        </a:spcBef>
                        <a:spcAft>
                          <a:spcPts val="0"/>
                        </a:spcAft>
                      </a:pPr>
                      <a:r>
                        <a:rPr lang="x-none" sz="1500" b="1" noProof="0" dirty="0" smtClean="0">
                          <a:solidFill>
                            <a:srgbClr val="000000"/>
                          </a:solidFill>
                          <a:effectLst/>
                          <a:latin typeface="+mn-lt"/>
                          <a:ea typeface="Times New Roman"/>
                          <a:cs typeface="Times New Roman"/>
                        </a:rPr>
                        <a:t>Estándar</a:t>
                      </a:r>
                      <a:endParaRPr lang="x-none" sz="15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800" b="1" dirty="0" smtClean="0">
                          <a:effectLst/>
                          <a:latin typeface="Calibri"/>
                          <a:ea typeface="Times New Roman"/>
                          <a:cs typeface="Times New Roman"/>
                        </a:rPr>
                        <a:t>Un </a:t>
                      </a:r>
                      <a:r>
                        <a:rPr lang="x-none" sz="1800" b="1" i="1" dirty="0" smtClean="0">
                          <a:effectLst/>
                          <a:latin typeface="Calibri"/>
                          <a:ea typeface="Times New Roman"/>
                          <a:cs typeface="Times New Roman"/>
                        </a:rPr>
                        <a:t>ELL </a:t>
                      </a:r>
                      <a:r>
                        <a:rPr lang="x-none" sz="1800" b="1" dirty="0" smtClean="0">
                          <a:effectLst/>
                          <a:latin typeface="Calibri"/>
                          <a:ea typeface="Times New Roman"/>
                          <a:cs typeface="Times New Roman"/>
                        </a:rPr>
                        <a:t>puede…</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800" b="1" noProof="0" dirty="0" smtClean="0">
                          <a:solidFill>
                            <a:srgbClr val="000000"/>
                          </a:solidFill>
                          <a:effectLst/>
                          <a:latin typeface="+mn-lt"/>
                          <a:ea typeface="Times New Roman"/>
                          <a:cs typeface="Times New Roman"/>
                        </a:rPr>
                        <a:t>Al final de un nivel de dominio del idioma inglés, un estudiante </a:t>
                      </a:r>
                      <a:r>
                        <a:rPr lang="x-none" sz="1800" b="1" i="1" noProof="0" dirty="0" smtClean="0">
                          <a:solidFill>
                            <a:srgbClr val="000000"/>
                          </a:solidFill>
                          <a:effectLst/>
                          <a:latin typeface="+mn-lt"/>
                          <a:ea typeface="Times New Roman"/>
                          <a:cs typeface="Times New Roman"/>
                        </a:rPr>
                        <a:t>ELL</a:t>
                      </a:r>
                      <a:r>
                        <a:rPr lang="x-none" sz="1800" b="1" baseline="0" noProof="0" dirty="0" smtClean="0">
                          <a:solidFill>
                            <a:srgbClr val="000000"/>
                          </a:solidFill>
                          <a:effectLst/>
                          <a:latin typeface="+mn-lt"/>
                          <a:ea typeface="Times New Roman"/>
                          <a:cs typeface="Times New Roman"/>
                        </a:rPr>
                        <a:t> en 2</a:t>
                      </a:r>
                      <a:r>
                        <a:rPr lang="x-none" sz="1800" b="1" baseline="30000" noProof="0" dirty="0" smtClean="0">
                          <a:solidFill>
                            <a:srgbClr val="000000"/>
                          </a:solidFill>
                          <a:effectLst/>
                          <a:latin typeface="+mn-lt"/>
                          <a:ea typeface="Times New Roman"/>
                          <a:cs typeface="Times New Roman"/>
                        </a:rPr>
                        <a:t>do</a:t>
                      </a:r>
                      <a:r>
                        <a:rPr lang="x-none" sz="1800" b="1" baseline="0" noProof="0" dirty="0" smtClean="0">
                          <a:solidFill>
                            <a:srgbClr val="000000"/>
                          </a:solidFill>
                          <a:effectLst/>
                          <a:latin typeface="+mn-lt"/>
                          <a:ea typeface="Times New Roman"/>
                          <a:cs typeface="Times New Roman"/>
                        </a:rPr>
                        <a:t>-3</a:t>
                      </a:r>
                      <a:r>
                        <a:rPr lang="x-none" sz="1800" b="1" baseline="30000" noProof="0" dirty="0" smtClean="0">
                          <a:solidFill>
                            <a:srgbClr val="000000"/>
                          </a:solidFill>
                          <a:effectLst/>
                          <a:latin typeface="+mn-lt"/>
                          <a:ea typeface="Times New Roman"/>
                          <a:cs typeface="Times New Roman"/>
                        </a:rPr>
                        <a:t>er  </a:t>
                      </a:r>
                      <a:r>
                        <a:rPr lang="x-none" sz="1800" b="1" baseline="0" noProof="0" dirty="0" smtClean="0">
                          <a:solidFill>
                            <a:srgbClr val="000000"/>
                          </a:solidFill>
                          <a:effectLst/>
                          <a:latin typeface="+mn-lt"/>
                          <a:ea typeface="Times New Roman"/>
                          <a:cs typeface="Times New Roman"/>
                        </a:rPr>
                        <a:t>grado </a:t>
                      </a:r>
                      <a:r>
                        <a:rPr lang="x-none" sz="1800" b="1" noProof="0" dirty="0" smtClean="0">
                          <a:solidFill>
                            <a:srgbClr val="000000"/>
                          </a:solidFill>
                          <a:effectLst/>
                          <a:latin typeface="+mn-lt"/>
                          <a:ea typeface="Times New Roman"/>
                          <a:cs typeface="Times New Roman"/>
                        </a:rPr>
                        <a:t>puede . . . </a:t>
                      </a:r>
                      <a:endParaRPr lang="x-none" sz="18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703">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x-none" sz="900" dirty="0" smtClean="0">
                          <a:solidFill>
                            <a:srgbClr val="000000"/>
                          </a:solidFill>
                          <a:effectLst/>
                          <a:latin typeface="+mn-lt"/>
                          <a:ea typeface="Times New Roman"/>
                          <a:cs typeface="Times New Roman"/>
                        </a:rPr>
                        <a:t> </a:t>
                      </a:r>
                      <a:r>
                        <a:rPr lang="x-none" sz="9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una opinión sobre  un tema conocido.</a:t>
                      </a:r>
                      <a:endParaRPr lang="x-none" sz="900" noProof="0" dirty="0" smtClean="0">
                        <a:effectLst/>
                        <a:latin typeface="+mn-lt"/>
                        <a:ea typeface="Calibri"/>
                        <a:cs typeface="Times New Roman"/>
                      </a:endParaRPr>
                    </a:p>
                    <a:p>
                      <a:pPr marL="0" marR="0">
                        <a:lnSpc>
                          <a:spcPct val="115000"/>
                        </a:lnSpc>
                        <a:spcBef>
                          <a:spcPts val="0"/>
                        </a:spcBef>
                        <a:spcAft>
                          <a:spcPts val="0"/>
                        </a:spcAft>
                      </a:pP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a:t>
                      </a:r>
                      <a:endParaRPr lang="x-none" sz="9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dando</a:t>
                      </a:r>
                      <a:r>
                        <a:rPr lang="x-none" sz="900" b="0" i="0" u="none" strike="noStrike" baseline="0" dirty="0" smtClean="0">
                          <a:solidFill>
                            <a:srgbClr val="000000"/>
                          </a:solidFill>
                          <a:effectLst/>
                          <a:latin typeface="+mn-lt"/>
                        </a:rPr>
                        <a:t> una o más razones para su opinión.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opiniones</a:t>
                      </a:r>
                      <a:r>
                        <a:rPr lang="x-none" sz="900" b="0" i="0" u="none" strike="noStrike" baseline="0" noProof="0" dirty="0" smtClean="0">
                          <a:solidFill>
                            <a:srgbClr val="000000"/>
                          </a:solidFill>
                          <a:effectLst/>
                          <a:latin typeface="+mn-lt"/>
                        </a:rPr>
                        <a:t> sobre una variedad de temas, introduciendo el tema y dando varias razones para la opinión.</a:t>
                      </a:r>
                      <a:r>
                        <a:rPr lang="x-none" sz="900" b="0" dirty="0" smtClean="0">
                          <a:effectLst/>
                          <a:latin typeface="+mn-lt"/>
                        </a:rPr>
                        <a:t/>
                      </a:r>
                      <a:br>
                        <a:rPr lang="x-none" sz="900" b="0" dirty="0" smtClean="0">
                          <a:effectLst/>
                          <a:latin typeface="+mn-lt"/>
                        </a:rPr>
                      </a:b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opiniones sobre una variedad de</a:t>
                      </a:r>
                      <a:r>
                        <a:rPr lang="x-none" sz="900" b="0" i="0" u="none" strike="noStrike" baseline="0" dirty="0" smtClean="0">
                          <a:solidFill>
                            <a:srgbClr val="000000"/>
                          </a:solidFill>
                          <a:effectLst/>
                          <a:latin typeface="+mn-lt"/>
                        </a:rPr>
                        <a:t> temas, </a:t>
                      </a:r>
                      <a:r>
                        <a:rPr lang="x-none" sz="900" b="0" i="0" u="none" strike="noStrike" baseline="0" noProof="0" dirty="0" smtClean="0">
                          <a:solidFill>
                            <a:srgbClr val="000000"/>
                          </a:solidFill>
                          <a:effectLst/>
                          <a:latin typeface="+mn-lt"/>
                        </a:rPr>
                        <a:t>introduciendo el tema, dando varias razones para la opinión, y proporcionando una declaración de conclusión.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6735" y="76200"/>
            <a:ext cx="7375248" cy="429969"/>
          </a:xfrm>
          <a:prstGeom prst="rect">
            <a:avLst/>
          </a:prstGeom>
        </p:spPr>
        <p:txBody>
          <a:bodyPr wrap="square" lIns="91330" tIns="45665" rIns="91330" bIns="45665">
            <a:spAutoFit/>
          </a:bodyPr>
          <a:lstStyle/>
          <a:p>
            <a:pPr algn="ctr" defTabSz="1018809"/>
            <a:r>
              <a:rPr lang="es-ES" sz="2095" b="1" i="1" kern="1200" dirty="0">
                <a:solidFill>
                  <a:prstClr val="black"/>
                </a:solidFill>
                <a:latin typeface="Calibri"/>
                <a:ea typeface="+mn-ea"/>
                <a:cs typeface="+mn-cs"/>
              </a:rPr>
              <a:t>Estándares ELP de </a:t>
            </a:r>
            <a:r>
              <a:rPr lang="es-ES" sz="2095" b="1" i="1" kern="1200" dirty="0" smtClean="0">
                <a:solidFill>
                  <a:prstClr val="black"/>
                </a:solidFill>
                <a:latin typeface="Calibri"/>
                <a:ea typeface="+mn-ea"/>
                <a:cs typeface="+mn-cs"/>
              </a:rPr>
              <a:t>2</a:t>
            </a:r>
            <a:r>
              <a:rPr lang="es-ES" sz="2095" b="1" i="1" kern="1200" baseline="30000" dirty="0">
                <a:solidFill>
                  <a:prstClr val="black"/>
                </a:solidFill>
                <a:latin typeface="Calibri"/>
                <a:ea typeface="+mn-ea"/>
                <a:cs typeface="+mn-cs"/>
              </a:rPr>
              <a:t>d</a:t>
            </a:r>
            <a:r>
              <a:rPr lang="es-ES" sz="2095" b="1" i="1" kern="1200" baseline="30000" dirty="0" smtClean="0">
                <a:solidFill>
                  <a:prstClr val="black"/>
                </a:solidFill>
                <a:latin typeface="Calibri"/>
                <a:ea typeface="+mn-ea"/>
                <a:cs typeface="+mn-cs"/>
              </a:rPr>
              <a:t>o</a:t>
            </a:r>
            <a:r>
              <a:rPr lang="es-ES" sz="2095" b="1" i="1" kern="1200" dirty="0" smtClean="0">
                <a:solidFill>
                  <a:prstClr val="black"/>
                </a:solidFill>
                <a:latin typeface="Calibri"/>
                <a:ea typeface="+mn-ea"/>
                <a:cs typeface="+mn-cs"/>
              </a:rPr>
              <a:t> – 3</a:t>
            </a:r>
            <a:r>
              <a:rPr lang="es-ES" sz="2095" b="1" i="1" kern="1200" baseline="30000" dirty="0" smtClean="0">
                <a:solidFill>
                  <a:prstClr val="black"/>
                </a:solidFill>
                <a:latin typeface="Calibri"/>
                <a:ea typeface="+mn-ea"/>
                <a:cs typeface="+mn-cs"/>
              </a:rPr>
              <a:t>ro</a:t>
            </a:r>
            <a:r>
              <a:rPr lang="es-ES" sz="2095" b="1" i="1" kern="1200" dirty="0" smtClean="0">
                <a:solidFill>
                  <a:prstClr val="black"/>
                </a:solidFill>
                <a:latin typeface="Calibri"/>
                <a:ea typeface="+mn-ea"/>
                <a:cs typeface="+mn-cs"/>
              </a:rPr>
              <a:t> organizados </a:t>
            </a:r>
            <a:r>
              <a:rPr lang="es-ES" sz="2095" b="1" i="1" kern="1200" dirty="0">
                <a:solidFill>
                  <a:prstClr val="black"/>
                </a:solidFill>
                <a:latin typeface="Calibri"/>
                <a:ea typeface="+mn-ea"/>
                <a:cs typeface="+mn-cs"/>
              </a:rPr>
              <a:t>por M</a:t>
            </a:r>
            <a:r>
              <a:rPr lang="es-ES" sz="2095" b="1" i="1" kern="1200" dirty="0" smtClean="0">
                <a:solidFill>
                  <a:prstClr val="black"/>
                </a:solidFill>
                <a:latin typeface="Calibri"/>
                <a:ea typeface="+mn-ea"/>
                <a:cs typeface="+mn-cs"/>
              </a:rPr>
              <a:t>odalidad</a:t>
            </a:r>
            <a:endParaRPr lang="es-ES" sz="2095" b="1" i="1" kern="1200" dirty="0">
              <a:solidFill>
                <a:prstClr val="black"/>
              </a:solidFill>
              <a:latin typeface="Calibri"/>
              <a:ea typeface="+mn-ea"/>
              <a:cs typeface="+mn-cs"/>
            </a:endParaRPr>
          </a:p>
        </p:txBody>
      </p:sp>
      <p:sp>
        <p:nvSpPr>
          <p:cNvPr id="6" name="TextBox 5"/>
          <p:cNvSpPr txBox="1"/>
          <p:nvPr/>
        </p:nvSpPr>
        <p:spPr>
          <a:xfrm>
            <a:off x="3541460" y="9471877"/>
            <a:ext cx="3768814" cy="221279"/>
          </a:xfrm>
          <a:prstGeom prst="rect">
            <a:avLst/>
          </a:prstGeom>
          <a:noFill/>
        </p:spPr>
        <p:txBody>
          <a:bodyPr wrap="square" rtlCol="0">
            <a:spAutoFit/>
          </a:bodyPr>
          <a:lstStyle/>
          <a:p>
            <a:pPr defTabSz="1018809"/>
            <a:r>
              <a:rPr lang="en-US" sz="838" b="1" i="1" kern="1200" dirty="0">
                <a:solidFill>
                  <a:prstClr val="black"/>
                </a:solidFill>
                <a:latin typeface="Calibri"/>
                <a:ea typeface="+mn-ea"/>
                <a:cs typeface="+mn-cs"/>
              </a:rPr>
              <a:t>Oregon ELP Standards Aligned with Performance Task, 2014; Arcema Tovar</a:t>
            </a:r>
          </a:p>
        </p:txBody>
      </p:sp>
      <p:sp>
        <p:nvSpPr>
          <p:cNvPr id="10" name="Footer Placeholder 4"/>
          <p:cNvSpPr>
            <a:spLocks noGrp="1"/>
          </p:cNvSpPr>
          <p:nvPr>
            <p:ph type="ftr" sz="quarter" idx="11"/>
          </p:nvPr>
        </p:nvSpPr>
        <p:spPr>
          <a:xfrm>
            <a:off x="3914776" y="9526428"/>
            <a:ext cx="3206088"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12" name="Slide Number Placeholder 5"/>
          <p:cNvSpPr>
            <a:spLocks noGrp="1"/>
          </p:cNvSpPr>
          <p:nvPr>
            <p:ph type="sldNum" sz="quarter" idx="12"/>
          </p:nvPr>
        </p:nvSpPr>
        <p:spPr>
          <a:xfrm>
            <a:off x="6788505" y="9526428"/>
            <a:ext cx="842010" cy="535517"/>
          </a:xfrm>
        </p:spPr>
        <p:txBody>
          <a:bodyPr/>
          <a:lstStyle/>
          <a:p>
            <a:r>
              <a:rPr lang="en-US" sz="1200" dirty="0" smtClean="0">
                <a:solidFill>
                  <a:prstClr val="black">
                    <a:tint val="75000"/>
                  </a:prstClr>
                </a:solidFill>
                <a:latin typeface="+mn-lt"/>
              </a:rPr>
              <a:t>15</a:t>
            </a:r>
            <a:endParaRPr lang="en-US" sz="1200" dirty="0">
              <a:solidFill>
                <a:prstClr val="black">
                  <a:tint val="75000"/>
                </a:prstClr>
              </a:solidFill>
              <a:latin typeface="+mn-lt"/>
            </a:endParaRPr>
          </a:p>
        </p:txBody>
      </p:sp>
    </p:spTree>
    <p:extLst>
      <p:ext uri="{BB962C8B-B14F-4D97-AF65-F5344CB8AC3E}">
        <p14:creationId xmlns:p14="http://schemas.microsoft.com/office/powerpoint/2010/main" val="3741496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3677449"/>
              </p:ext>
            </p:extLst>
          </p:nvPr>
        </p:nvGraphicFramePr>
        <p:xfrm>
          <a:off x="228600" y="193630"/>
          <a:ext cx="7383576" cy="9322166"/>
        </p:xfrm>
        <a:graphic>
          <a:graphicData uri="http://schemas.openxmlformats.org/drawingml/2006/table">
            <a:tbl>
              <a:tblPr/>
              <a:tblGrid>
                <a:gridCol w="380591"/>
                <a:gridCol w="477408"/>
                <a:gridCol w="2763039"/>
                <a:gridCol w="901626"/>
                <a:gridCol w="901626"/>
                <a:gridCol w="818006"/>
                <a:gridCol w="684080"/>
                <a:gridCol w="457200"/>
              </a:tblGrid>
              <a:tr h="236713">
                <a:tc gridSpan="8">
                  <a:txBody>
                    <a:bodyPr/>
                    <a:lstStyle/>
                    <a:p>
                      <a:pPr algn="l" fontAlgn="ctr"/>
                      <a:r>
                        <a:rPr lang="es-419" sz="1400" b="1" i="0" u="none" strike="noStrike" noProof="0" dirty="0" smtClean="0">
                          <a:solidFill>
                            <a:srgbClr val="000000"/>
                          </a:solidFill>
                          <a:latin typeface="Calibri"/>
                        </a:rPr>
                        <a:t>CFA: </a:t>
                      </a:r>
                      <a:r>
                        <a:rPr lang="es-419" sz="1400" b="1" i="0" u="none" strike="noStrike" baseline="0" noProof="0" dirty="0" smtClean="0">
                          <a:solidFill>
                            <a:srgbClr val="000000"/>
                          </a:solidFill>
                          <a:latin typeface="Calibri"/>
                        </a:rPr>
                        <a:t>Escrito de una opinión</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la clase</a:t>
                      </a:r>
                      <a:r>
                        <a:rPr lang="es-419" sz="1200" b="1" i="0" u="none" strike="noStrike" noProof="0" dirty="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Año escolar</a:t>
                      </a:r>
                      <a:r>
                        <a:rPr lang="es-419" sz="900" b="1" i="0" u="none" strike="noStrike" noProof="0" dirty="0" smtClean="0">
                          <a:solidFill>
                            <a:srgbClr val="000000"/>
                          </a:solidFill>
                          <a:latin typeface="Calibri"/>
                        </a:rPr>
                        <a:t>:</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1000" b="1" i="0" u="none" strike="noStrike" noProof="0" dirty="0" smtClean="0">
                          <a:solidFill>
                            <a:srgbClr val="000000"/>
                          </a:solidFill>
                          <a:latin typeface="Calibri"/>
                        </a:rPr>
                        <a:t>Grado: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Nombre del maestro: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Escuela:</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905">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1000" b="1" i="0" u="none" strike="noStrike" noProof="0" dirty="0" smtClean="0">
                          <a:solidFill>
                            <a:srgbClr val="FFFFFF"/>
                          </a:solidFill>
                          <a:latin typeface="Calibri"/>
                        </a:rPr>
                        <a:t>Nombre del estudiante</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1000" b="1" i="0" u="none" strike="noStrike" noProof="0" dirty="0" smtClean="0">
                          <a:solidFill>
                            <a:srgbClr val="FFFFFF"/>
                          </a:solidFill>
                          <a:latin typeface="Calibri"/>
                        </a:rPr>
                        <a:t>Enfoque y organización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Elaboración</a:t>
                      </a:r>
                      <a:r>
                        <a:rPr lang="es-419" sz="1000" b="1" i="0" u="none" strike="noStrike" baseline="0" noProof="0" dirty="0" smtClean="0">
                          <a:solidFill>
                            <a:srgbClr val="FFFFFF"/>
                          </a:solidFill>
                          <a:latin typeface="Calibri"/>
                        </a:rPr>
                        <a:t> y evidencia</a:t>
                      </a:r>
                      <a:r>
                        <a:rPr lang="es-419" sz="1000" b="1" i="0" u="none" strike="noStrike" noProof="0" dirty="0" smtClean="0">
                          <a:solidFill>
                            <a:srgbClr val="FFFFFF"/>
                          </a:solidFill>
                          <a:latin typeface="Calibri"/>
                        </a:rPr>
                        <a:t>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Convenciones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1000" b="1" i="0" u="none" strike="noStrike" noProof="0" dirty="0" smtClean="0">
                          <a:solidFill>
                            <a:srgbClr val="FFFFFF"/>
                          </a:solidFill>
                          <a:latin typeface="Calibri"/>
                        </a:rPr>
                        <a:t>Total</a:t>
                      </a:r>
                      <a:r>
                        <a:rPr lang="es-419" sz="1000" b="1" i="0" u="none" strike="noStrike" baseline="0" noProof="0" dirty="0" smtClean="0">
                          <a:solidFill>
                            <a:srgbClr val="FFFFFF"/>
                          </a:solidFill>
                          <a:latin typeface="Calibri"/>
                        </a:rPr>
                        <a:t> del estudiante</a:t>
                      </a:r>
                      <a:r>
                        <a:rPr lang="es-419" sz="1000" b="1" i="0" u="none" strike="noStrike" noProof="0" dirty="0" smtClean="0">
                          <a:solidFill>
                            <a:srgbClr val="FFFFFF"/>
                          </a:solidFill>
                          <a:latin typeface="Calibri"/>
                        </a:rPr>
                        <a:t> </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1000" b="1" i="0" u="none" strike="noStrike" noProof="0" dirty="0" smtClean="0">
                          <a:solidFill>
                            <a:srgbClr val="FFFFFF"/>
                          </a:solidFill>
                          <a:latin typeface="Calibri"/>
                        </a:rPr>
                        <a:t>Puntaje  ELP</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4528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1000" b="0" i="0" u="none" strike="noStrike" noProof="0" dirty="0" smtClean="0">
                          <a:solidFill>
                            <a:srgbClr val="FFFFFF"/>
                          </a:solidFill>
                          <a:latin typeface="Calibri"/>
                        </a:rPr>
                        <a:t>Puntaje</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Emergiendo</a:t>
            </a:r>
            <a:endParaRPr lang="es-419" sz="789" kern="1200"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En desarrollo</a:t>
            </a:r>
            <a:endParaRPr lang="es-419" sz="789" kern="1200"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Competente</a:t>
            </a:r>
            <a:endParaRPr lang="es-419" sz="789" kern="1200"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kern="1200" dirty="0" smtClean="0">
                <a:solidFill>
                  <a:prstClr val="black"/>
                </a:solidFill>
              </a:rPr>
              <a:t>= Ejemplar</a:t>
            </a:r>
            <a:endParaRPr lang="es-419" sz="789" kern="1200"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kern="1200" dirty="0">
                <a:solidFill>
                  <a:prstClr val="black"/>
                </a:solidFill>
              </a:rPr>
              <a:t>Clave para el puntaje:</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kern="1200">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kern="1200" dirty="0">
                  <a:solidFill>
                    <a:prstClr val="black"/>
                  </a:solidFill>
                </a:rPr>
                <a:t># total correcto</a:t>
              </a:r>
            </a:p>
          </p:txBody>
        </p:sp>
      </p:grpSp>
      <p:sp>
        <p:nvSpPr>
          <p:cNvPr id="22" name="Footer Placeholder 4"/>
          <p:cNvSpPr>
            <a:spLocks noGrp="1"/>
          </p:cNvSpPr>
          <p:nvPr>
            <p:ph type="ftr" sz="quarter" idx="11"/>
          </p:nvPr>
        </p:nvSpPr>
        <p:spPr>
          <a:xfrm>
            <a:off x="3876676" y="9526428"/>
            <a:ext cx="3244188"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23" name="Slide Number Placeholder 5"/>
          <p:cNvSpPr>
            <a:spLocks noGrp="1"/>
          </p:cNvSpPr>
          <p:nvPr>
            <p:ph type="sldNum" sz="quarter" idx="12"/>
          </p:nvPr>
        </p:nvSpPr>
        <p:spPr>
          <a:xfrm>
            <a:off x="6777848" y="9522883"/>
            <a:ext cx="842010" cy="535517"/>
          </a:xfrm>
        </p:spPr>
        <p:txBody>
          <a:bodyPr/>
          <a:lstStyle/>
          <a:p>
            <a:r>
              <a:rPr lang="en-US" sz="1200" dirty="0" smtClean="0">
                <a:solidFill>
                  <a:prstClr val="black">
                    <a:tint val="75000"/>
                  </a:prstClr>
                </a:solidFill>
                <a:latin typeface="+mn-lt"/>
              </a:rPr>
              <a:t>16</a:t>
            </a:r>
            <a:endParaRPr lang="en-US" sz="1200" dirty="0">
              <a:solidFill>
                <a:prstClr val="black">
                  <a:tint val="75000"/>
                </a:prstClr>
              </a:solidFill>
              <a:latin typeface="+mn-lt"/>
            </a:endParaRPr>
          </a:p>
        </p:txBody>
      </p:sp>
    </p:spTree>
    <p:extLst>
      <p:ext uri="{BB962C8B-B14F-4D97-AF65-F5344CB8AC3E}">
        <p14:creationId xmlns:p14="http://schemas.microsoft.com/office/powerpoint/2010/main" val="376952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aphicFrame>
        <p:nvGraphicFramePr>
          <p:cNvPr id="513" name="Shape 513"/>
          <p:cNvGraphicFramePr/>
          <p:nvPr>
            <p:extLst>
              <p:ext uri="{D42A27DB-BD31-4B8C-83A1-F6EECF244321}">
                <p14:modId xmlns:p14="http://schemas.microsoft.com/office/powerpoint/2010/main" val="2569935029"/>
              </p:ext>
            </p:extLst>
          </p:nvPr>
        </p:nvGraphicFramePr>
        <p:xfrm>
          <a:off x="184753" y="376668"/>
          <a:ext cx="7344801" cy="9191695"/>
        </p:xfrm>
        <a:graphic>
          <a:graphicData uri="http://schemas.openxmlformats.org/drawingml/2006/table">
            <a:tbl>
              <a:tblPr>
                <a:noFill/>
                <a:tableStyleId>{135E9D86-FBE3-4917-835E-6AACE4E3F487}</a:tableStyleId>
              </a:tblPr>
              <a:tblGrid>
                <a:gridCol w="662646"/>
                <a:gridCol w="1149843"/>
                <a:gridCol w="1563989"/>
                <a:gridCol w="1432287"/>
                <a:gridCol w="1281521"/>
                <a:gridCol w="1254515"/>
              </a:tblGrid>
              <a:tr h="389282">
                <a:tc rowSpan="2">
                  <a:txBody>
                    <a:bodyPr/>
                    <a:lstStyle/>
                    <a:p>
                      <a:pPr marL="0" marR="0" lvl="0" indent="0" algn="ctr" rtl="0">
                        <a:lnSpc>
                          <a:spcPct val="115000"/>
                        </a:lnSpc>
                        <a:spcBef>
                          <a:spcPts val="0"/>
                        </a:spcBef>
                        <a:spcAft>
                          <a:spcPts val="0"/>
                        </a:spcAft>
                        <a:buSzPct val="25000"/>
                        <a:buNone/>
                      </a:pPr>
                      <a:r>
                        <a:rPr lang="en-US" sz="1200" b="1" dirty="0">
                          <a:solidFill>
                            <a:srgbClr val="000000"/>
                          </a:solidFill>
                          <a:latin typeface="Calibri"/>
                          <a:ea typeface="Calibri"/>
                          <a:cs typeface="Calibri"/>
                          <a:sym typeface="Calibri"/>
                        </a:rPr>
                        <a:t>Score</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a:solidFill>
                            <a:srgbClr val="000000"/>
                          </a:solidFill>
                          <a:latin typeface="Calibri"/>
                          <a:ea typeface="Calibri"/>
                          <a:cs typeface="Calibri"/>
                          <a:sym typeface="Calibri"/>
                        </a:rPr>
                        <a:t>Statement of Purpose/Focus and Organization</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a:solidFill>
                            <a:srgbClr val="000000"/>
                          </a:solidFill>
                          <a:latin typeface="Calibri"/>
                          <a:ea typeface="Calibri"/>
                          <a:cs typeface="Calibri"/>
                          <a:sym typeface="Calibri"/>
                        </a:rPr>
                        <a:t>Development: Language and Elaboration of Evidence</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a:solidFill>
                            <a:srgbClr val="000000"/>
                          </a:solidFill>
                          <a:latin typeface="Calibri"/>
                          <a:ea typeface="Calibri"/>
                          <a:cs typeface="Calibri"/>
                          <a:sym typeface="Calibri"/>
                        </a:rPr>
                        <a:t>Conventions</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FAC090"/>
                    </a:solidFill>
                  </a:tcPr>
                </a:tc>
              </a:tr>
              <a:tr h="462862">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a:solidFill>
                            <a:srgbClr val="000000"/>
                          </a:solidFill>
                          <a:latin typeface="Calibri"/>
                          <a:ea typeface="Calibri"/>
                          <a:cs typeface="Calibri"/>
                          <a:sym typeface="Calibri"/>
                        </a:rPr>
                        <a:t>Statement of Purpose/Focus   </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a:latin typeface="Calibri"/>
                          <a:ea typeface="Calibri"/>
                          <a:cs typeface="Calibri"/>
                          <a:sym typeface="Calibri"/>
                        </a:rPr>
                        <a:t>Organization</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a:solidFill>
                            <a:srgbClr val="000000"/>
                          </a:solidFill>
                          <a:latin typeface="Calibri"/>
                          <a:ea typeface="Calibri"/>
                          <a:cs typeface="Calibri"/>
                          <a:sym typeface="Calibri"/>
                        </a:rPr>
                        <a:t>Elaboration of Evidence</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a:solidFill>
                            <a:srgbClr val="000000"/>
                          </a:solidFill>
                          <a:latin typeface="Calibri"/>
                          <a:ea typeface="Calibri"/>
                          <a:cs typeface="Calibri"/>
                          <a:sym typeface="Calibri"/>
                        </a:rPr>
                        <a:t>Language and Vocabulary</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solidFill>
                      <a:srgbClr val="D6E3BC"/>
                    </a:solidFill>
                  </a:tcPr>
                </a:tc>
                <a:tc vMerge="1">
                  <a:txBody>
                    <a:bodyPr/>
                    <a:lstStyle/>
                    <a:p>
                      <a:endParaRPr lang="en-US"/>
                    </a:p>
                  </a:txBody>
                  <a:tcPr/>
                </a:tc>
              </a:tr>
              <a:tr h="2046475">
                <a:tc>
                  <a:txBody>
                    <a:bodyPr/>
                    <a:lstStyle/>
                    <a:p>
                      <a:pPr marL="0" marR="0" lvl="0" indent="0" algn="ctr" rtl="0">
                        <a:lnSpc>
                          <a:spcPct val="115000"/>
                        </a:lnSpc>
                        <a:spcBef>
                          <a:spcPts val="0"/>
                        </a:spcBef>
                        <a:spcAft>
                          <a:spcPts val="0"/>
                        </a:spcAft>
                        <a:buSzPct val="25000"/>
                        <a:buNone/>
                      </a:pPr>
                      <a:r>
                        <a:rPr lang="en-US" sz="2000" b="1">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a:solidFill>
                            <a:srgbClr val="000000"/>
                          </a:solidFill>
                          <a:latin typeface="Calibri"/>
                          <a:ea typeface="Calibri"/>
                          <a:cs typeface="Calibri"/>
                          <a:sym typeface="Calibri"/>
                        </a:rPr>
                        <a:t>Exemplary</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a:solidFill>
                            <a:schemeClr val="dk1"/>
                          </a:solidFill>
                          <a:latin typeface="Calibri"/>
                          <a:ea typeface="Calibri"/>
                          <a:cs typeface="Calibri"/>
                          <a:sym typeface="Calibri"/>
                        </a:rPr>
                        <a:t>The response is fully sustained and consistently and purposefully focused: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is clearly stated, focused, and strongly maintained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is communicated clearly within the context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has a clear and effective organizational structure creating unity and completeness: </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consistent use of a variety of transitional strategies </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logical progression of ideas from beginning to end </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introduction and conclusion for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dirty="0">
                          <a:solidFill>
                            <a:srgbClr val="000000"/>
                          </a:solidFill>
                          <a:latin typeface="Calibri"/>
                          <a:ea typeface="Calibri"/>
                          <a:cs typeface="Calibri"/>
                          <a:sym typeface="Calibri"/>
                        </a:rPr>
                        <a:t>The response provides thorough and convincing support/evidence for the writer’s opinion that includes the effective use of sources, facts, and details: </a:t>
                      </a:r>
                    </a:p>
                    <a:p>
                      <a:pPr marL="117475" marR="0" lvl="0" indent="-117475" algn="l" rtl="0">
                        <a:spcBef>
                          <a:spcPts val="0"/>
                        </a:spcBef>
                        <a:buClr>
                          <a:srgbClr val="000000"/>
                        </a:buClr>
                        <a:buSzPct val="100000"/>
                        <a:buFont typeface="Arial"/>
                        <a:buChar char="•"/>
                      </a:pPr>
                      <a:r>
                        <a:rPr lang="en-US" sz="900" b="0" i="0" u="none" strike="noStrike" dirty="0">
                          <a:solidFill>
                            <a:srgbClr val="000000"/>
                          </a:solidFill>
                          <a:latin typeface="Calibri"/>
                          <a:ea typeface="Calibri"/>
                          <a:cs typeface="Calibri"/>
                          <a:sym typeface="Calibri"/>
                        </a:rPr>
                        <a:t>use of evidence from sources is smoothly integrated, comprehensive, and relevant </a:t>
                      </a:r>
                    </a:p>
                    <a:p>
                      <a:pPr marL="117475" marR="0" lvl="0" indent="-117475" algn="l" rtl="0">
                        <a:spcBef>
                          <a:spcPts val="0"/>
                        </a:spcBef>
                        <a:buClr>
                          <a:srgbClr val="000000"/>
                        </a:buClr>
                        <a:buSzPct val="100000"/>
                        <a:buFont typeface="Arial"/>
                        <a:buChar char="•"/>
                      </a:pPr>
                      <a:r>
                        <a:rPr lang="en-US" sz="900" b="0" i="0" u="none" strike="noStrike" dirty="0">
                          <a:solidFill>
                            <a:srgbClr val="000000"/>
                          </a:solidFill>
                          <a:latin typeface="Calibri"/>
                          <a:ea typeface="Calibri"/>
                          <a:cs typeface="Calibri"/>
                          <a:sym typeface="Calibri"/>
                        </a:rPr>
                        <a:t>effective use of a variety of elaborative techniques</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1000" b="0" i="0" u="none" strike="noStrike">
                          <a:solidFill>
                            <a:srgbClr val="000000"/>
                          </a:solidFill>
                          <a:latin typeface="Calibri"/>
                          <a:ea typeface="Calibri"/>
                          <a:cs typeface="Calibri"/>
                          <a:sym typeface="Calibri"/>
                        </a:rPr>
                        <a:t>use of academic and domain-specific vocabulary is clearly 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US" sz="1000" b="0" i="0" u="none" strike="noStrike">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few, if any, errors in usage and sentence formation e</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and consistent use of punctuation, capitalization, and spelling</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2000306">
                <a:tc>
                  <a:txBody>
                    <a:bodyPr/>
                    <a:lstStyle/>
                    <a:p>
                      <a:pPr marL="0" marR="0" lvl="0" indent="0" algn="ctr" rtl="0">
                        <a:lnSpc>
                          <a:spcPct val="115000"/>
                        </a:lnSpc>
                        <a:spcBef>
                          <a:spcPts val="0"/>
                        </a:spcBef>
                        <a:spcAft>
                          <a:spcPts val="0"/>
                        </a:spcAft>
                        <a:buSzPct val="25000"/>
                        <a:buNone/>
                      </a:pPr>
                      <a:r>
                        <a:rPr lang="en-US" sz="2000" b="1" dirty="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dirty="0">
                          <a:solidFill>
                            <a:srgbClr val="000000"/>
                          </a:solidFill>
                          <a:latin typeface="Calibri"/>
                          <a:ea typeface="Calibri"/>
                          <a:cs typeface="Calibri"/>
                          <a:sym typeface="Calibri"/>
                        </a:rPr>
                        <a:t>Proficient</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a:solidFill>
                            <a:schemeClr val="dk1"/>
                          </a:solidFill>
                          <a:latin typeface="Calibri"/>
                          <a:ea typeface="Calibri"/>
                          <a:cs typeface="Calibri"/>
                          <a:sym typeface="Calibri"/>
                        </a:rPr>
                        <a:t>The response is adequately sustained and generally focused: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is clear and for the most part maintained, though some loosely related material may be present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context provided for the claim is adequate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has an recognizable organizational structure, though there may be minor flaws and some ideas may be loosely connected: </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adequate use of transitional strategies with some variety</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 adequate progression of ideas from beginning to end</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 adequate introduction and conclusion</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provides adequate support/evidence for the writer’s opinion that includes the use of sources, facts, and details: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adequate use of some elaborative techniques</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use of domain-specific vocabulary is generally 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some errors in usage and sentence formation are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adequate use of punctuation, capitalization, and spelling</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2323437">
                <a:tc>
                  <a:txBody>
                    <a:bodyPr/>
                    <a:lstStyle/>
                    <a:p>
                      <a:pPr marL="0" marR="0" lvl="0" indent="0" algn="ctr" rtl="0">
                        <a:lnSpc>
                          <a:spcPct val="115000"/>
                        </a:lnSpc>
                        <a:spcBef>
                          <a:spcPts val="0"/>
                        </a:spcBef>
                        <a:spcAft>
                          <a:spcPts val="0"/>
                        </a:spcAft>
                        <a:buSzPct val="25000"/>
                        <a:buNone/>
                      </a:pPr>
                      <a:r>
                        <a:rPr lang="en-US" sz="2000" b="1">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a:solidFill>
                            <a:srgbClr val="000000"/>
                          </a:solidFill>
                          <a:latin typeface="Calibri"/>
                          <a:ea typeface="Calibri"/>
                          <a:cs typeface="Calibri"/>
                          <a:sym typeface="Calibri"/>
                        </a:rPr>
                        <a:t>Developing</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a:solidFill>
                            <a:schemeClr val="dk1"/>
                          </a:solidFill>
                          <a:latin typeface="Calibri"/>
                          <a:ea typeface="Calibri"/>
                          <a:cs typeface="Calibri"/>
                          <a:sym typeface="Calibri"/>
                        </a:rPr>
                        <a:t>The response is somewhat sustained with some extraneous material or a minor drift in focus: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may be clearly focused on the opinion but is insufficiently sustained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on the issue may be unclear and unfocused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inconsistent use of transitional strategies with little variety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conclusion and introduction, if present, are weak</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provides uneven, cursory support/evidence for the writer’s opinion that includes partial or uneven use of sources, facts, and details: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evidence from sources is weakly integrated, and citations, if present, are uneven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weak or uneven use of elaborative techniques</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US" sz="1000" b="0" i="0" u="none" strike="noStrike">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1600245">
                <a:tc>
                  <a:txBody>
                    <a:bodyPr/>
                    <a:lstStyle/>
                    <a:p>
                      <a:pPr marL="0" marR="0" lvl="0" indent="0" algn="ctr" rtl="0">
                        <a:lnSpc>
                          <a:spcPct val="115000"/>
                        </a:lnSpc>
                        <a:spcBef>
                          <a:spcPts val="0"/>
                        </a:spcBef>
                        <a:spcAft>
                          <a:spcPts val="0"/>
                        </a:spcAft>
                        <a:buSzPct val="25000"/>
                        <a:buNone/>
                      </a:pPr>
                      <a:r>
                        <a:rPr lang="en-US" sz="2000" b="1">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a:solidFill>
                            <a:srgbClr val="000000"/>
                          </a:solidFill>
                          <a:latin typeface="Calibri"/>
                          <a:ea typeface="Calibri"/>
                          <a:cs typeface="Calibri"/>
                          <a:sym typeface="Calibri"/>
                        </a:rPr>
                        <a:t>Merging</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a:solidFill>
                            <a:schemeClr val="dk1"/>
                          </a:solidFill>
                          <a:latin typeface="Calibri"/>
                          <a:ea typeface="Calibri"/>
                          <a:cs typeface="Calibri"/>
                          <a:sym typeface="Calibri"/>
                        </a:rPr>
                        <a:t>The response may be related to the purpose but may offer little or no focus: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may be very brief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may have a major drift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may be confusing or ambiguous </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dirty="0">
                          <a:solidFill>
                            <a:srgbClr val="000000"/>
                          </a:solidFill>
                          <a:latin typeface="Calibri"/>
                          <a:ea typeface="Calibri"/>
                          <a:cs typeface="Calibri"/>
                          <a:sym typeface="Calibri"/>
                        </a:rPr>
                        <a:t>The response has little or no discernible organizational structure: </a:t>
                      </a:r>
                    </a:p>
                    <a:p>
                      <a:pPr marL="117475" marR="0" lvl="0" indent="-117475" algn="l" rtl="0">
                        <a:spcBef>
                          <a:spcPts val="0"/>
                        </a:spcBef>
                        <a:buClr>
                          <a:srgbClr val="000000"/>
                        </a:buClr>
                        <a:buSzPct val="100000"/>
                        <a:buFont typeface="Arial"/>
                        <a:buChar char="•"/>
                      </a:pPr>
                      <a:r>
                        <a:rPr lang="en-US" sz="900" b="0" i="0" u="none" strike="noStrike" dirty="0">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dirty="0">
                          <a:solidFill>
                            <a:srgbClr val="000000"/>
                          </a:solidFill>
                          <a:latin typeface="Calibri"/>
                          <a:ea typeface="Calibri"/>
                          <a:cs typeface="Calibri"/>
                          <a:sym typeface="Calibri"/>
                        </a:rPr>
                        <a:t>frequent extraneous ideas may intrude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provides minimal support/evidence for the writer’s opinion that includes little or no use of sources, facts, and details: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use of evidence from sources is minimal, absent, in error, or irrelevant</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may have little sense of audience and purpose</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errors are frequent and severe and meaning is often obscured</a:t>
                      </a:r>
                    </a:p>
                  </a:txBody>
                  <a:tcPr marL="92525" marR="0" marT="0" marB="0">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r>
              <a:tr h="353893">
                <a:tc>
                  <a:txBody>
                    <a:bodyPr/>
                    <a:lstStyle/>
                    <a:p>
                      <a:pPr marL="0" marR="0" lvl="0" indent="0" algn="ctr" rtl="0">
                        <a:lnSpc>
                          <a:spcPct val="115000"/>
                        </a:lnSpc>
                        <a:spcBef>
                          <a:spcPts val="0"/>
                        </a:spcBef>
                        <a:spcAft>
                          <a:spcPts val="0"/>
                        </a:spcAft>
                        <a:buSzPct val="25000"/>
                        <a:buNone/>
                      </a:pPr>
                      <a:r>
                        <a:rPr lang="en-US" sz="2000" b="1">
                          <a:solidFill>
                            <a:srgbClr val="000000"/>
                          </a:solidFill>
                          <a:latin typeface="Calibri"/>
                          <a:ea typeface="Calibri"/>
                          <a:cs typeface="Calibri"/>
                          <a:sym typeface="Calibri"/>
                        </a:rPr>
                        <a:t>0</a:t>
                      </a:r>
                    </a:p>
                  </a:txBody>
                  <a:tcPr marL="92525" marR="28650" marT="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cmpd="sng">
                      <a:solidFill>
                        <a:srgbClr val="7F7F7F"/>
                      </a:solidFill>
                      <a:prstDash val="solid"/>
                      <a:round/>
                      <a:headEnd type="none" w="med" len="med"/>
                      <a:tailEnd type="none" w="med" len="med"/>
                    </a:lnL>
                    <a:lnR w="12700" cap="flat" cmpd="sng">
                      <a:solidFill>
                        <a:srgbClr val="7F7F7F"/>
                      </a:solidFill>
                      <a:prstDash val="solid"/>
                      <a:round/>
                      <a:headEnd type="none" w="med" len="med"/>
                      <a:tailEnd type="none" w="med" len="med"/>
                    </a:lnR>
                    <a:lnT w="12700" cap="flat" cmpd="sng">
                      <a:solidFill>
                        <a:srgbClr val="7F7F7F"/>
                      </a:solidFill>
                      <a:prstDash val="solid"/>
                      <a:round/>
                      <a:headEnd type="none" w="med" len="med"/>
                      <a:tailEnd type="none" w="med" len="med"/>
                    </a:lnT>
                    <a:lnB w="12700" cap="flat" cmpd="sng">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14" name="Shape 514"/>
          <p:cNvSpPr/>
          <p:nvPr/>
        </p:nvSpPr>
        <p:spPr>
          <a:xfrm>
            <a:off x="184751" y="30441"/>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 Grades 3 - 5: Generic 4-Point Opinion Writing Rubric </a:t>
            </a:r>
          </a:p>
        </p:txBody>
      </p:sp>
      <p:sp>
        <p:nvSpPr>
          <p:cNvPr id="515" name="Shape 515"/>
          <p:cNvSpPr/>
          <p:nvPr/>
        </p:nvSpPr>
        <p:spPr>
          <a:xfrm>
            <a:off x="369502" y="958161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dirty="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516" name="Shape 51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17</a:t>
            </a:fld>
            <a:endParaRPr lang="en-US" sz="1200" dirty="0">
              <a:solidFill>
                <a:srgbClr val="888888"/>
              </a:solidFill>
              <a:latin typeface="Calibri"/>
              <a:ea typeface="Calibri"/>
              <a:cs typeface="Calibri"/>
              <a:sym typeface="Calibri"/>
            </a:endParaRPr>
          </a:p>
        </p:txBody>
      </p:sp>
      <p:sp>
        <p:nvSpPr>
          <p:cNvPr id="6" name="TextBox 5"/>
          <p:cNvSpPr txBox="1"/>
          <p:nvPr/>
        </p:nvSpPr>
        <p:spPr>
          <a:xfrm rot="19851382">
            <a:off x="112276" y="4101510"/>
            <a:ext cx="7654486" cy="1015663"/>
          </a:xfrm>
          <a:prstGeom prst="rect">
            <a:avLst/>
          </a:prstGeom>
          <a:noFill/>
        </p:spPr>
        <p:txBody>
          <a:bodyPr wrap="square" rtlCol="0">
            <a:spAutoFit/>
          </a:bodyPr>
          <a:lstStyle/>
          <a:p>
            <a:pPr algn="ctr" defTabSz="1018824"/>
            <a:r>
              <a:rPr lang="en-US" sz="6000" kern="1200" dirty="0" smtClean="0">
                <a:solidFill>
                  <a:prstClr val="white">
                    <a:lumMod val="50000"/>
                  </a:prstClr>
                </a:solidFill>
                <a:latin typeface="Calibri"/>
                <a:ea typeface="+mn-ea"/>
                <a:cs typeface="+mn-cs"/>
              </a:rPr>
              <a:t>NOT YET TRANSLATED</a:t>
            </a:r>
            <a:endParaRPr lang="en-US" sz="6000" kern="1200" dirty="0">
              <a:solidFill>
                <a:prstClr val="white">
                  <a:lumMod val="50000"/>
                </a:prstClr>
              </a:solidFill>
              <a:latin typeface="Calibri"/>
              <a:ea typeface="+mn-ea"/>
              <a:cs typeface="+mn-cs"/>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18</a:t>
            </a:fld>
            <a:endParaRPr lang="en-US" sz="1200" dirty="0">
              <a:solidFill>
                <a:srgbClr val="888888"/>
              </a:solidFill>
              <a:latin typeface="Calibri"/>
              <a:ea typeface="Calibri"/>
              <a:cs typeface="Calibri"/>
              <a:sym typeface="Calibri"/>
            </a:endParaRPr>
          </a:p>
        </p:txBody>
      </p:sp>
      <p:graphicFrame>
        <p:nvGraphicFramePr>
          <p:cNvPr id="522" name="Shape 522"/>
          <p:cNvGraphicFramePr/>
          <p:nvPr>
            <p:extLst>
              <p:ext uri="{D42A27DB-BD31-4B8C-83A1-F6EECF244321}">
                <p14:modId xmlns:p14="http://schemas.microsoft.com/office/powerpoint/2010/main" val="1581396288"/>
              </p:ext>
            </p:extLst>
          </p:nvPr>
        </p:nvGraphicFramePr>
        <p:xfrm>
          <a:off x="385434" y="423318"/>
          <a:ext cx="6822450" cy="5537119"/>
        </p:xfrm>
        <a:graphic>
          <a:graphicData uri="http://schemas.openxmlformats.org/drawingml/2006/table">
            <a:tbl>
              <a:tblPr firstRow="1" bandRow="1">
                <a:noFill/>
                <a:tableStyleId>{94240D0B-5ACD-4B12-8A84-92A61156AA3E}</a:tableStyleId>
              </a:tblPr>
              <a:tblGrid>
                <a:gridCol w="539750"/>
                <a:gridCol w="6282700"/>
              </a:tblGrid>
              <a:tr h="335275">
                <a:tc gridSpan="2">
                  <a:txBody>
                    <a:bodyPr/>
                    <a:lstStyle/>
                    <a:p>
                      <a:pPr marL="0" marR="0" lvl="0" indent="0" algn="ctr" rtl="0">
                        <a:lnSpc>
                          <a:spcPct val="100000"/>
                        </a:lnSpc>
                        <a:spcBef>
                          <a:spcPts val="0"/>
                        </a:spcBef>
                        <a:spcAft>
                          <a:spcPts val="0"/>
                        </a:spcAft>
                        <a:buClr>
                          <a:schemeClr val="dk1"/>
                        </a:buClr>
                        <a:buSzPct val="25000"/>
                        <a:buFont typeface="Calibri"/>
                        <a:buNone/>
                      </a:pPr>
                      <a:r>
                        <a:rPr lang="es-PR" sz="1500" b="1" noProof="0" dirty="0" smtClean="0">
                          <a:solidFill>
                            <a:schemeClr val="dk1"/>
                          </a:solidFill>
                          <a:latin typeface="Calibri" panose="020F0502020204030204" pitchFamily="34" charset="0"/>
                        </a:rPr>
                        <a:t>CFA </a:t>
                      </a:r>
                      <a:r>
                        <a:rPr lang="es-PR" sz="1500" b="1" noProof="0" dirty="0" smtClean="0">
                          <a:latin typeface="Calibri" panose="020F0502020204030204" pitchFamily="34" charset="0"/>
                          <a:ea typeface="Calibri"/>
                          <a:cs typeface="Calibri"/>
                          <a:sym typeface="Calibri"/>
                        </a:rPr>
                        <a:t>Trimestre 4: Clave para la </a:t>
                      </a:r>
                      <a:r>
                        <a:rPr lang="es-PR" sz="1500" b="1" u="sng" noProof="0" dirty="0" smtClean="0">
                          <a:latin typeface="Calibri" panose="020F0502020204030204" pitchFamily="34" charset="0"/>
                          <a:ea typeface="Calibri"/>
                          <a:cs typeface="Calibri"/>
                          <a:sym typeface="Calibri"/>
                        </a:rPr>
                        <a:t>Respuesta construida de investigación</a:t>
                      </a:r>
                      <a:endParaRPr lang="es-PR" sz="1500" b="1" u="sng" noProof="0" dirty="0">
                        <a:latin typeface="Calibri" panose="020F0502020204030204" pitchFamily="34" charset="0"/>
                        <a:ea typeface="Calibri"/>
                        <a:cs typeface="Calibri"/>
                        <a:sym typeface="Calibri"/>
                      </a:endParaRPr>
                    </a:p>
                  </a:txBody>
                  <a:tcPr marL="103625" marR="103625" marT="50300" marB="50300"/>
                </a:tc>
                <a:tc hMerge="1">
                  <a:txBody>
                    <a:bodyPr/>
                    <a:lstStyle/>
                    <a:p>
                      <a:endParaRPr lang="en-US"/>
                    </a:p>
                  </a:txBody>
                  <a:tcPr/>
                </a:tc>
              </a:tr>
              <a:tr h="519675">
                <a:tc gridSpan="2">
                  <a:txBody>
                    <a:bodyPr/>
                    <a:lstStyle/>
                    <a:p>
                      <a:pPr marL="0" marR="0" lvl="0" indent="0" algn="ctr" rtl="0">
                        <a:lnSpc>
                          <a:spcPct val="115000"/>
                        </a:lnSpc>
                        <a:spcBef>
                          <a:spcPts val="0"/>
                        </a:spcBef>
                        <a:spcAft>
                          <a:spcPts val="0"/>
                        </a:spcAft>
                        <a:buSzPct val="25000"/>
                        <a:buNone/>
                      </a:pPr>
                      <a:r>
                        <a:rPr lang="es-PR" sz="1400" b="1" noProof="0" dirty="0" smtClean="0">
                          <a:latin typeface="Calibri"/>
                          <a:ea typeface="Calibri"/>
                          <a:cs typeface="Calibri"/>
                          <a:sym typeface="Calibri"/>
                        </a:rPr>
                        <a:t>Rúbricas para la Respuesta construida de investigación</a:t>
                      </a:r>
                      <a:r>
                        <a:rPr lang="es-PR" sz="1400" b="1" u="sng" noProof="0" dirty="0" smtClean="0">
                          <a:solidFill>
                            <a:srgbClr val="000000"/>
                          </a:solidFill>
                          <a:latin typeface="Calibri"/>
                          <a:ea typeface="Calibri"/>
                          <a:cs typeface="Calibri"/>
                          <a:sym typeface="Calibri"/>
                        </a:rPr>
                        <a:t> Objetivo 3</a:t>
                      </a:r>
                    </a:p>
                    <a:p>
                      <a:pPr lvl="0" algn="ctr" rtl="0">
                        <a:spcBef>
                          <a:spcPts val="0"/>
                        </a:spcBef>
                        <a:buSzPct val="25000"/>
                        <a:buNone/>
                      </a:pPr>
                      <a:r>
                        <a:rPr lang="es-PR" sz="1200" i="1" noProof="0" dirty="0" smtClean="0">
                          <a:latin typeface="Calibri"/>
                          <a:ea typeface="Calibri"/>
                          <a:cs typeface="Calibri"/>
                          <a:sym typeface="Calibri"/>
                        </a:rPr>
                        <a:t>evidencia de la  habilidad para distinguir la información </a:t>
                      </a:r>
                      <a:r>
                        <a:rPr lang="es-PR" sz="1200" i="1" u="sng" noProof="0" dirty="0" smtClean="0">
                          <a:latin typeface="Calibri"/>
                          <a:ea typeface="Calibri"/>
                          <a:cs typeface="Calibri"/>
                          <a:sym typeface="Calibri"/>
                        </a:rPr>
                        <a:t>relevante</a:t>
                      </a:r>
                      <a:r>
                        <a:rPr lang="es-PR" sz="1200" i="1" noProof="0" dirty="0" smtClean="0">
                          <a:latin typeface="Calibri"/>
                          <a:ea typeface="Calibri"/>
                          <a:cs typeface="Calibri"/>
                          <a:sym typeface="Calibri"/>
                        </a:rPr>
                        <a:t> de la irrelevante tal como lo es distinguir un hecho de una opinión</a:t>
                      </a:r>
                      <a:endParaRPr lang="es-PR" sz="1200" i="1" noProof="0" dirty="0">
                        <a:latin typeface="Calibri"/>
                        <a:ea typeface="Calibri"/>
                        <a:cs typeface="Calibri"/>
                        <a:sym typeface="Calibri"/>
                      </a:endParaRPr>
                    </a:p>
                  </a:txBody>
                  <a:tcPr marL="103625" marR="103625" marT="50300" marB="50300"/>
                </a:tc>
                <a:tc hMerge="1">
                  <a:txBody>
                    <a:bodyPr/>
                    <a:lstStyle/>
                    <a:p>
                      <a:endParaRPr lang="en-US"/>
                    </a:p>
                  </a:txBody>
                  <a:tcPr/>
                </a:tc>
              </a:tr>
              <a:tr h="353925">
                <a:tc gridSpan="2">
                  <a:txBody>
                    <a:bodyPr/>
                    <a:lstStyle/>
                    <a:p>
                      <a:pPr marL="1487488" marR="0" lvl="0" indent="-1487488" algn="l" rtl="0">
                        <a:lnSpc>
                          <a:spcPct val="100000"/>
                        </a:lnSpc>
                        <a:spcBef>
                          <a:spcPts val="0"/>
                        </a:spcBef>
                        <a:spcAft>
                          <a:spcPts val="0"/>
                        </a:spcAft>
                        <a:buClr>
                          <a:schemeClr val="dk1"/>
                        </a:buClr>
                        <a:buSzPct val="25000"/>
                        <a:buFont typeface="Calibri"/>
                        <a:buNone/>
                      </a:pPr>
                      <a:r>
                        <a:rPr lang="es-PR" sz="1400" b="1" noProof="0" dirty="0" smtClean="0">
                          <a:latin typeface="Calibri" panose="020F0502020204030204" pitchFamily="34" charset="0"/>
                          <a:ea typeface="Calibri"/>
                          <a:cs typeface="Calibri"/>
                          <a:sym typeface="Calibri"/>
                        </a:rPr>
                        <a:t>Pregunta</a:t>
                      </a:r>
                      <a:r>
                        <a:rPr lang="es-PR" sz="1400" b="1" noProof="0" dirty="0" smtClean="0">
                          <a:solidFill>
                            <a:schemeClr val="dk1"/>
                          </a:solidFill>
                          <a:latin typeface="Calibri" panose="020F0502020204030204" pitchFamily="34" charset="0"/>
                          <a:ea typeface="Calibri"/>
                          <a:cs typeface="Calibri"/>
                          <a:sym typeface="Calibri"/>
                        </a:rPr>
                        <a:t> #7 RL.3.6:</a:t>
                      </a:r>
                      <a:r>
                        <a:rPr lang="es-PR" sz="1400" b="0" i="0" u="none" strike="noStrike" cap="none" noProof="0" dirty="0" smtClean="0">
                          <a:solidFill>
                            <a:srgbClr val="000000"/>
                          </a:solidFill>
                          <a:latin typeface="Calibri" panose="020F0502020204030204" pitchFamily="34" charset="0"/>
                          <a:ea typeface="Calibri"/>
                          <a:cs typeface="Calibri"/>
                          <a:sym typeface="Calibri"/>
                        </a:rPr>
                        <a:t> </a:t>
                      </a:r>
                      <a:r>
                        <a:rPr lang="es-PR" sz="1400" b="1" noProof="0" dirty="0" smtClean="0">
                          <a:latin typeface="Calibri" panose="020F0502020204030204" pitchFamily="34" charset="0"/>
                          <a:ea typeface="Helvetica Neue"/>
                          <a:cs typeface="Helvetica Neue"/>
                          <a:sym typeface="Helvetica Neue"/>
                        </a:rPr>
                        <a:t>Explica por qué el autor probablemente escribió </a:t>
                      </a:r>
                      <a:r>
                        <a:rPr lang="es-PR" sz="1400" b="0" i="1" u="none" noProof="0" dirty="0" smtClean="0">
                          <a:latin typeface="Calibri" panose="020F0502020204030204" pitchFamily="34" charset="0"/>
                          <a:ea typeface="Helvetica Neue"/>
                          <a:cs typeface="Helvetica Neue"/>
                          <a:sym typeface="Helvetica Neue"/>
                        </a:rPr>
                        <a:t>El simulacro de tornado</a:t>
                      </a:r>
                      <a:r>
                        <a:rPr lang="es-PR" sz="1400" b="0" u="none" noProof="0" dirty="0" smtClean="0">
                          <a:latin typeface="Calibri" panose="020F0502020204030204" pitchFamily="34" charset="0"/>
                          <a:ea typeface="Helvetica Neue"/>
                          <a:cs typeface="Helvetica Neue"/>
                          <a:sym typeface="Helvetica Neue"/>
                        </a:rPr>
                        <a:t>.</a:t>
                      </a:r>
                      <a:endParaRPr lang="es-PR" b="1" noProof="0" dirty="0">
                        <a:solidFill>
                          <a:srgbClr val="000000"/>
                        </a:solidFill>
                        <a:latin typeface="Calibri"/>
                        <a:ea typeface="Calibri"/>
                        <a:cs typeface="Calibri"/>
                        <a:sym typeface="Calibri"/>
                      </a:endParaRPr>
                    </a:p>
                  </a:txBody>
                  <a:tcPr marL="103625" marR="103625" marT="50300" marB="50300"/>
                </a:tc>
                <a:tc hMerge="1">
                  <a:txBody>
                    <a:bodyPr/>
                    <a:lstStyle/>
                    <a:p>
                      <a:endParaRPr lang="en-US"/>
                    </a:p>
                  </a:txBody>
                  <a:tcPr/>
                </a:tc>
              </a:tr>
              <a:tr h="335275">
                <a:tc gridSpan="2">
                  <a:txBody>
                    <a:bodyPr/>
                    <a:lstStyle/>
                    <a:p>
                      <a:pPr lvl="0" algn="ctr" rtl="0">
                        <a:spcBef>
                          <a:spcPts val="0"/>
                        </a:spcBef>
                        <a:buClr>
                          <a:schemeClr val="dk1"/>
                        </a:buClr>
                        <a:buSzPct val="25000"/>
                        <a:buFont typeface="Calibri"/>
                        <a:buNone/>
                      </a:pPr>
                      <a:r>
                        <a:rPr lang="es-ES" sz="1500" b="1" noProof="0" dirty="0" smtClean="0">
                          <a:latin typeface="Calibri"/>
                          <a:ea typeface="Calibri"/>
                          <a:cs typeface="Calibri"/>
                          <a:sym typeface="Calibri"/>
                        </a:rPr>
                        <a:t>Lenguaje de la respuesta - maestro/rúbrica </a:t>
                      </a:r>
                    </a:p>
                  </a:txBody>
                  <a:tcPr marL="103625" marR="103625" marT="50300" marB="50300">
                    <a:solidFill>
                      <a:srgbClr val="D8D8D8"/>
                    </a:solidFill>
                  </a:tcPr>
                </a:tc>
                <a:tc hMerge="1">
                  <a:txBody>
                    <a:bodyPr/>
                    <a:lstStyle/>
                    <a:p>
                      <a:endParaRPr lang="en-US"/>
                    </a:p>
                  </a:txBody>
                  <a:tcPr/>
                </a:tc>
              </a:tr>
              <a:tr h="807725">
                <a:tc gridSpan="2">
                  <a:txBody>
                    <a:bodyPr/>
                    <a:lstStyle/>
                    <a:p>
                      <a:pPr marL="0" marR="0" lvl="0" indent="0" algn="l" rtl="0">
                        <a:lnSpc>
                          <a:spcPct val="100000"/>
                        </a:lnSpc>
                        <a:spcBef>
                          <a:spcPts val="0"/>
                        </a:spcBef>
                        <a:spcAft>
                          <a:spcPts val="0"/>
                        </a:spcAft>
                        <a:buSzPct val="25000"/>
                        <a:buNone/>
                      </a:pPr>
                      <a:r>
                        <a:rPr lang="es-PR" sz="1100" b="1" u="sng" noProof="0" dirty="0" smtClean="0">
                          <a:latin typeface="Calibri"/>
                          <a:ea typeface="Calibri"/>
                          <a:cs typeface="Calibri"/>
                          <a:sym typeface="Calibri"/>
                        </a:rPr>
                        <a:t>La respuesta ofrece suficiente evidencia</a:t>
                      </a:r>
                      <a:r>
                        <a:rPr lang="es-PR" sz="1100" b="1" u="sng" noProof="0" dirty="0" smtClean="0">
                          <a:solidFill>
                            <a:schemeClr val="dk1"/>
                          </a:solidFill>
                          <a:latin typeface="Calibri"/>
                          <a:ea typeface="Calibri"/>
                          <a:cs typeface="Calibri"/>
                          <a:sym typeface="Calibri"/>
                        </a:rPr>
                        <a:t> </a:t>
                      </a:r>
                      <a:r>
                        <a:rPr lang="es-PR" sz="1100" noProof="0" dirty="0" smtClean="0">
                          <a:solidFill>
                            <a:schemeClr val="dk1"/>
                          </a:solidFill>
                          <a:latin typeface="Calibri"/>
                          <a:ea typeface="Calibri"/>
                          <a:cs typeface="Calibri"/>
                          <a:sym typeface="Calibri"/>
                        </a:rPr>
                        <a:t>de la habilidad de distinguir </a:t>
                      </a:r>
                      <a:r>
                        <a:rPr lang="es-PR" sz="1100" noProof="0" dirty="0" smtClean="0">
                          <a:latin typeface="Calibri"/>
                          <a:ea typeface="Calibri"/>
                          <a:cs typeface="Calibri"/>
                          <a:sym typeface="Calibri"/>
                        </a:rPr>
                        <a:t>información</a:t>
                      </a:r>
                      <a:r>
                        <a:rPr lang="es-PR" sz="1100" noProof="0" dirty="0" smtClean="0">
                          <a:solidFill>
                            <a:schemeClr val="dk1"/>
                          </a:solidFill>
                          <a:latin typeface="Calibri"/>
                          <a:ea typeface="Calibri"/>
                          <a:cs typeface="Calibri"/>
                          <a:sym typeface="Calibri"/>
                        </a:rPr>
                        <a:t> relevante de la irrelevante tal com</a:t>
                      </a:r>
                      <a:r>
                        <a:rPr lang="es-PR" sz="1100" noProof="0" dirty="0" smtClean="0">
                          <a:latin typeface="Calibri"/>
                          <a:ea typeface="Calibri"/>
                          <a:cs typeface="Calibri"/>
                          <a:sym typeface="Calibri"/>
                        </a:rPr>
                        <a:t>o lo es distinguir un hecho de una opinión, al explicar por qué el autor probablemente escribió</a:t>
                      </a:r>
                      <a:r>
                        <a:rPr lang="es-PR" sz="1100" b="1" noProof="0" dirty="0" smtClean="0">
                          <a:latin typeface="Calibri"/>
                          <a:ea typeface="Calibri"/>
                          <a:cs typeface="Calibri"/>
                          <a:sym typeface="Calibri"/>
                        </a:rPr>
                        <a:t> </a:t>
                      </a:r>
                      <a:r>
                        <a:rPr lang="es-PR" sz="1100" b="1" u="sng" noProof="0" dirty="0" smtClean="0">
                          <a:solidFill>
                            <a:srgbClr val="000000"/>
                          </a:solidFill>
                          <a:latin typeface="Calibri"/>
                          <a:ea typeface="Calibri"/>
                          <a:cs typeface="Calibri"/>
                          <a:sym typeface="Calibri"/>
                        </a:rPr>
                        <a:t>El simulacro de tornado</a:t>
                      </a:r>
                      <a:r>
                        <a:rPr lang="es-PR" sz="1100" b="1" i="1" u="sng" noProof="0" dirty="0" smtClean="0">
                          <a:solidFill>
                            <a:srgbClr val="000000"/>
                          </a:solidFill>
                          <a:latin typeface="Calibri"/>
                          <a:ea typeface="Calibri"/>
                          <a:cs typeface="Calibri"/>
                          <a:sym typeface="Calibri"/>
                        </a:rPr>
                        <a:t>.</a:t>
                      </a:r>
                      <a:r>
                        <a:rPr lang="es-PR" sz="1100" b="1" i="1" u="none" noProof="0" dirty="0" smtClean="0">
                          <a:solidFill>
                            <a:schemeClr val="dk1"/>
                          </a:solidFill>
                          <a:latin typeface="Calibri"/>
                          <a:ea typeface="Calibri"/>
                          <a:cs typeface="Calibri"/>
                          <a:sym typeface="Calibri"/>
                        </a:rPr>
                        <a:t>  </a:t>
                      </a:r>
                      <a:r>
                        <a:rPr lang="es-PR" sz="1100" b="0" i="0" u="none" noProof="0" dirty="0" smtClean="0">
                          <a:solidFill>
                            <a:srgbClr val="000000"/>
                          </a:solidFill>
                          <a:latin typeface="Calibri"/>
                          <a:ea typeface="Calibri"/>
                          <a:cs typeface="Calibri"/>
                          <a:sym typeface="Calibri"/>
                        </a:rPr>
                        <a:t>R</a:t>
                      </a:r>
                      <a:r>
                        <a:rPr lang="es-PR" sz="1100" noProof="0" dirty="0" smtClean="0">
                          <a:solidFill>
                            <a:srgbClr val="000000"/>
                          </a:solidFill>
                          <a:latin typeface="Calibri"/>
                          <a:ea typeface="Calibri"/>
                          <a:cs typeface="Calibri"/>
                          <a:sym typeface="Calibri"/>
                        </a:rPr>
                        <a:t>espuestas</a:t>
                      </a:r>
                      <a:r>
                        <a:rPr lang="es-PR" sz="1100" baseline="0" noProof="0" dirty="0" smtClean="0">
                          <a:solidFill>
                            <a:srgbClr val="000000"/>
                          </a:solidFill>
                          <a:latin typeface="Calibri"/>
                          <a:ea typeface="Calibri"/>
                          <a:cs typeface="Calibri"/>
                          <a:sym typeface="Calibri"/>
                        </a:rPr>
                        <a:t> </a:t>
                      </a:r>
                      <a:r>
                        <a:rPr lang="es-PR" sz="1100" noProof="0" dirty="0" smtClean="0">
                          <a:solidFill>
                            <a:srgbClr val="000000"/>
                          </a:solidFill>
                          <a:latin typeface="Calibri"/>
                          <a:ea typeface="Calibri"/>
                          <a:cs typeface="Calibri"/>
                          <a:sym typeface="Calibri"/>
                        </a:rPr>
                        <a:t>suficientes del estudiante podrían</a:t>
                      </a:r>
                      <a:r>
                        <a:rPr lang="es-PR" sz="1100" baseline="0" noProof="0" dirty="0" smtClean="0">
                          <a:solidFill>
                            <a:srgbClr val="000000"/>
                          </a:solidFill>
                          <a:latin typeface="Calibri"/>
                          <a:ea typeface="Calibri"/>
                          <a:cs typeface="Calibri"/>
                          <a:sym typeface="Calibri"/>
                        </a:rPr>
                        <a:t> </a:t>
                      </a:r>
                      <a:r>
                        <a:rPr lang="es-PR" sz="1100" noProof="0" dirty="0" smtClean="0">
                          <a:solidFill>
                            <a:srgbClr val="000000"/>
                          </a:solidFill>
                          <a:latin typeface="Calibri"/>
                          <a:ea typeface="Calibri"/>
                          <a:cs typeface="Calibri"/>
                          <a:sym typeface="Calibri"/>
                        </a:rPr>
                        <a:t>incluir:  (1) Qué hacer en caso de que ocurra un tornado mientras estás</a:t>
                      </a:r>
                      <a:r>
                        <a:rPr lang="es-PR" sz="1100" baseline="0" noProof="0" dirty="0" smtClean="0">
                          <a:solidFill>
                            <a:srgbClr val="000000"/>
                          </a:solidFill>
                          <a:latin typeface="Calibri"/>
                          <a:ea typeface="Calibri"/>
                          <a:cs typeface="Calibri"/>
                          <a:sym typeface="Calibri"/>
                        </a:rPr>
                        <a:t> </a:t>
                      </a:r>
                      <a:r>
                        <a:rPr lang="es-PR" sz="1100" noProof="0" dirty="0" smtClean="0">
                          <a:solidFill>
                            <a:srgbClr val="000000"/>
                          </a:solidFill>
                          <a:latin typeface="Calibri"/>
                          <a:ea typeface="Calibri"/>
                          <a:cs typeface="Calibri"/>
                          <a:sym typeface="Calibri"/>
                        </a:rPr>
                        <a:t>en la escuela. (2) los pasos en un simulacro de tornado, y (3) las alarmas significan diferentes cosas en diferentes partes del país. </a:t>
                      </a:r>
                      <a:endParaRPr lang="es-PR" sz="1100" noProof="0" dirty="0">
                        <a:solidFill>
                          <a:srgbClr val="000000"/>
                        </a:solidFill>
                        <a:latin typeface="Calibri"/>
                        <a:ea typeface="Calibri"/>
                        <a:cs typeface="Calibri"/>
                        <a:sym typeface="Calibri"/>
                      </a:endParaRPr>
                    </a:p>
                  </a:txBody>
                  <a:tcPr marL="103625" marR="103625" marT="50300" marB="50300"/>
                </a:tc>
                <a:tc hMerge="1">
                  <a:txBody>
                    <a:bodyPr/>
                    <a:lstStyle/>
                    <a:p>
                      <a:endParaRPr lang="en-US"/>
                    </a:p>
                  </a:txBody>
                  <a:tcPr/>
                </a:tc>
              </a:tr>
              <a:tr h="301750">
                <a:tc gridSpan="2">
                  <a:txBody>
                    <a:bodyPr/>
                    <a:lstStyle/>
                    <a:p>
                      <a:pPr marL="0" marR="0" lvl="0" indent="0" algn="ctr" rtl="0">
                        <a:spcBef>
                          <a:spcPts val="0"/>
                        </a:spcBef>
                        <a:buClr>
                          <a:srgbClr val="000000"/>
                        </a:buClr>
                        <a:buSzPct val="25000"/>
                        <a:buFont typeface="Arial"/>
                        <a:buNone/>
                      </a:pPr>
                      <a:r>
                        <a:rPr lang="es-PR" sz="1300" b="1" noProof="0" dirty="0" smtClean="0">
                          <a:solidFill>
                            <a:schemeClr val="dk1"/>
                          </a:solidFill>
                          <a:latin typeface="Calibri" panose="020F0502020204030204" pitchFamily="34" charset="0"/>
                        </a:rPr>
                        <a:t>Ejemplo de respuesta en el “lenguaje” del estudiante</a:t>
                      </a:r>
                      <a:endParaRPr lang="es-PR" sz="1300" b="1" noProof="0" dirty="0">
                        <a:solidFill>
                          <a:schemeClr val="dk1"/>
                        </a:solidFill>
                        <a:latin typeface="Calibri" panose="020F0502020204030204" pitchFamily="34" charset="0"/>
                      </a:endParaRPr>
                    </a:p>
                  </a:txBody>
                  <a:tcPr marL="103625" marR="103625" marT="50300" marB="50300">
                    <a:solidFill>
                      <a:srgbClr val="D8D8D8"/>
                    </a:solidFill>
                  </a:tcPr>
                </a:tc>
                <a:tc hMerge="1">
                  <a:txBody>
                    <a:bodyPr/>
                    <a:lstStyle/>
                    <a:p>
                      <a:endParaRPr lang="en-US"/>
                    </a:p>
                  </a:txBody>
                  <a:tcPr/>
                </a:tc>
              </a:tr>
              <a:tr h="786750">
                <a:tc>
                  <a:txBody>
                    <a:bodyPr/>
                    <a:lstStyle/>
                    <a:p>
                      <a:pPr marL="0" marR="0" lvl="0" indent="0" algn="ctr" rtl="0">
                        <a:spcBef>
                          <a:spcPts val="0"/>
                        </a:spcBef>
                        <a:buSzPct val="25000"/>
                        <a:buNone/>
                      </a:pPr>
                      <a:r>
                        <a:rPr lang="en-US" sz="2000" b="1">
                          <a:solidFill>
                            <a:schemeClr val="dk1"/>
                          </a:solidFill>
                        </a:rPr>
                        <a:t>2</a:t>
                      </a:r>
                    </a:p>
                  </a:txBody>
                  <a:tcPr marL="103625" marR="103625" marT="50300" marB="50300" anchor="ctr"/>
                </a:tc>
                <a:tc>
                  <a:txBody>
                    <a:bodyPr/>
                    <a:lstStyle/>
                    <a:p>
                      <a:pPr marL="0" marR="0" lvl="0" indent="0" algn="l" rtl="0">
                        <a:lnSpc>
                          <a:spcPct val="100000"/>
                        </a:lnSpc>
                        <a:spcBef>
                          <a:spcPts val="0"/>
                        </a:spcBef>
                        <a:spcAft>
                          <a:spcPts val="0"/>
                        </a:spcAft>
                        <a:buSzPct val="25000"/>
                        <a:buNone/>
                      </a:pPr>
                      <a:r>
                        <a:rPr lang="es-PR" sz="1000" i="1" noProof="0" dirty="0" smtClean="0">
                          <a:latin typeface="Calibri"/>
                          <a:ea typeface="Calibri"/>
                          <a:cs typeface="Calibri"/>
                          <a:sym typeface="Calibri"/>
                        </a:rPr>
                        <a:t>El estudiante establece</a:t>
                      </a:r>
                      <a:r>
                        <a:rPr lang="es-PR" sz="1000" i="1" baseline="0" noProof="0" dirty="0" smtClean="0">
                          <a:latin typeface="Calibri"/>
                          <a:ea typeface="Calibri"/>
                          <a:cs typeface="Calibri"/>
                          <a:sym typeface="Calibri"/>
                        </a:rPr>
                        <a:t> </a:t>
                      </a:r>
                      <a:r>
                        <a:rPr lang="es-PR" sz="1000" i="1" noProof="0" dirty="0" smtClean="0">
                          <a:latin typeface="Calibri"/>
                          <a:ea typeface="Calibri"/>
                          <a:cs typeface="Calibri"/>
                          <a:sym typeface="Calibri"/>
                        </a:rPr>
                        <a:t>una razón por la cual el autor escribió el artículo, y luego apoya con suficientes ejemplos , relevantes e informativos.</a:t>
                      </a:r>
                    </a:p>
                    <a:p>
                      <a:pPr marL="0" marR="0" lvl="0" indent="0" algn="l" rtl="0">
                        <a:lnSpc>
                          <a:spcPct val="100000"/>
                        </a:lnSpc>
                        <a:spcBef>
                          <a:spcPts val="0"/>
                        </a:spcBef>
                        <a:spcAft>
                          <a:spcPts val="0"/>
                        </a:spcAft>
                        <a:buSzPct val="25000"/>
                        <a:buNone/>
                      </a:pPr>
                      <a:r>
                        <a:rPr lang="es-PR" sz="1200" noProof="0" dirty="0" smtClean="0">
                          <a:latin typeface="Calibri"/>
                          <a:ea typeface="Calibri"/>
                          <a:cs typeface="Calibri"/>
                          <a:sym typeface="Calibri"/>
                        </a:rPr>
                        <a:t>El autor escribió este cuento para explicar lo que los estudiantes deben hacer durante un simulacro de tornado. Primero, deben salir al pasillo con su clase y sentarse juntos. Entonces deben acurrucarse y poner sus manos sobre su cuello.  Esto los protegerá de cualquier cosa que pueda caerles.  Estas cosas te protegerán si ocurre un tornado cuando estás en la escuela.  Es por eso que el autor escribió este artículo.</a:t>
                      </a:r>
                      <a:endParaRPr lang="es-PR" sz="1200" noProof="0" dirty="0">
                        <a:latin typeface="Calibri"/>
                        <a:ea typeface="Calibri"/>
                        <a:cs typeface="Calibri"/>
                        <a:sym typeface="Calibri"/>
                      </a:endParaRPr>
                    </a:p>
                  </a:txBody>
                  <a:tcPr marL="121925" marR="121925" marT="34300" marB="34300"/>
                </a:tc>
              </a:tr>
              <a:tr h="626725">
                <a:tc>
                  <a:txBody>
                    <a:bodyPr/>
                    <a:lstStyle/>
                    <a:p>
                      <a:pPr marL="0" marR="0" lvl="0" indent="0" algn="ctr" rtl="0">
                        <a:spcBef>
                          <a:spcPts val="0"/>
                        </a:spcBef>
                        <a:buSzPct val="25000"/>
                        <a:buNone/>
                      </a:pPr>
                      <a:r>
                        <a:rPr lang="en-US" sz="2000" b="1">
                          <a:solidFill>
                            <a:schemeClr val="dk1"/>
                          </a:solidFill>
                        </a:rPr>
                        <a:t>1</a:t>
                      </a:r>
                    </a:p>
                  </a:txBody>
                  <a:tcPr marL="103625" marR="103625" marT="50300" marB="50300" anchor="ctr"/>
                </a:tc>
                <a:tc>
                  <a:txBody>
                    <a:bodyPr/>
                    <a:lstStyle/>
                    <a:p>
                      <a:pPr marL="0" marR="0" lvl="0" indent="0" algn="l" rtl="0">
                        <a:lnSpc>
                          <a:spcPct val="100000"/>
                        </a:lnSpc>
                        <a:spcBef>
                          <a:spcPts val="0"/>
                        </a:spcBef>
                        <a:spcAft>
                          <a:spcPts val="0"/>
                        </a:spcAft>
                        <a:buSzPct val="25000"/>
                        <a:buNone/>
                      </a:pPr>
                      <a:r>
                        <a:rPr lang="es-PR" sz="1000" i="1" noProof="0" dirty="0" smtClean="0">
                          <a:latin typeface="Calibri"/>
                          <a:ea typeface="Calibri"/>
                          <a:cs typeface="Calibri"/>
                          <a:sym typeface="Calibri"/>
                        </a:rPr>
                        <a:t>El estudiante infiere el propósito del autor pero no lo declara de manera clara.</a:t>
                      </a:r>
                    </a:p>
                    <a:p>
                      <a:pPr marL="0" marR="0" lvl="0" indent="0" algn="l" rtl="0">
                        <a:lnSpc>
                          <a:spcPct val="100000"/>
                        </a:lnSpc>
                        <a:spcBef>
                          <a:spcPts val="0"/>
                        </a:spcBef>
                        <a:spcAft>
                          <a:spcPts val="0"/>
                        </a:spcAft>
                        <a:buSzPct val="25000"/>
                        <a:buNone/>
                      </a:pPr>
                      <a:r>
                        <a:rPr lang="es-PR" sz="1200" noProof="0" dirty="0" smtClean="0">
                          <a:latin typeface="Calibri"/>
                          <a:ea typeface="Calibri"/>
                          <a:cs typeface="Calibri"/>
                          <a:sym typeface="Calibri"/>
                        </a:rPr>
                        <a:t>Respuesta del estudiante: Este cuento es sobre Jonás y </a:t>
                      </a:r>
                      <a:r>
                        <a:rPr lang="es-PR" sz="1200" noProof="0" dirty="0" err="1" smtClean="0">
                          <a:latin typeface="Calibri"/>
                          <a:ea typeface="Calibri"/>
                          <a:cs typeface="Calibri"/>
                          <a:sym typeface="Calibri"/>
                        </a:rPr>
                        <a:t>Molly</a:t>
                      </a:r>
                      <a:r>
                        <a:rPr lang="es-PR" sz="1200" noProof="0" dirty="0" smtClean="0">
                          <a:latin typeface="Calibri"/>
                          <a:ea typeface="Calibri"/>
                          <a:cs typeface="Calibri"/>
                          <a:sym typeface="Calibri"/>
                        </a:rPr>
                        <a:t> quienes le tienen miedo a las tormentas. Ellos tienen que prepararse para un tornado.</a:t>
                      </a:r>
                      <a:endParaRPr lang="es-PR" sz="1200" noProof="0" dirty="0">
                        <a:latin typeface="Calibri"/>
                        <a:ea typeface="Calibri"/>
                        <a:cs typeface="Calibri"/>
                        <a:sym typeface="Calibri"/>
                      </a:endParaRPr>
                    </a:p>
                  </a:txBody>
                  <a:tcPr marL="121925" marR="121925" marT="34300" marB="34300"/>
                </a:tc>
              </a:tr>
              <a:tr h="472450">
                <a:tc>
                  <a:txBody>
                    <a:bodyPr/>
                    <a:lstStyle/>
                    <a:p>
                      <a:pPr marL="0" marR="0" lvl="0" indent="0" algn="ctr" rtl="0">
                        <a:spcBef>
                          <a:spcPts val="0"/>
                        </a:spcBef>
                        <a:buSzPct val="25000"/>
                        <a:buNone/>
                      </a:pPr>
                      <a:r>
                        <a:rPr lang="en-US" sz="2000" b="1">
                          <a:solidFill>
                            <a:schemeClr val="dk1"/>
                          </a:solidFill>
                        </a:rPr>
                        <a:t>0</a:t>
                      </a:r>
                    </a:p>
                  </a:txBody>
                  <a:tcPr marL="103625" marR="103625" marT="50300" marB="50300" anchor="ctr"/>
                </a:tc>
                <a:tc>
                  <a:txBody>
                    <a:bodyPr/>
                    <a:lstStyle/>
                    <a:p>
                      <a:pPr marL="0" marR="0" lvl="0" indent="0" algn="l" rtl="0">
                        <a:lnSpc>
                          <a:spcPct val="100000"/>
                        </a:lnSpc>
                        <a:spcBef>
                          <a:spcPts val="0"/>
                        </a:spcBef>
                        <a:spcAft>
                          <a:spcPts val="0"/>
                        </a:spcAft>
                        <a:buSzPct val="25000"/>
                        <a:buNone/>
                      </a:pPr>
                      <a:r>
                        <a:rPr lang="es-PR" sz="1000" i="1" noProof="0" dirty="0" smtClean="0">
                          <a:latin typeface="Calibri"/>
                          <a:ea typeface="Calibri"/>
                          <a:cs typeface="Calibri"/>
                          <a:sym typeface="Calibri"/>
                        </a:rPr>
                        <a:t>El estudiante no ofrece suficiente información.</a:t>
                      </a:r>
                    </a:p>
                    <a:p>
                      <a:pPr marL="0" marR="0" lvl="0" indent="0" algn="l" rtl="0">
                        <a:lnSpc>
                          <a:spcPct val="100000"/>
                        </a:lnSpc>
                        <a:spcBef>
                          <a:spcPts val="0"/>
                        </a:spcBef>
                        <a:spcAft>
                          <a:spcPts val="0"/>
                        </a:spcAft>
                        <a:buSzPct val="25000"/>
                        <a:buNone/>
                      </a:pPr>
                      <a:r>
                        <a:rPr lang="es-PR" sz="1200" noProof="0" dirty="0" smtClean="0">
                          <a:latin typeface="Calibri"/>
                          <a:ea typeface="Calibri"/>
                          <a:cs typeface="Calibri"/>
                          <a:sym typeface="Calibri"/>
                        </a:rPr>
                        <a:t>Respuesta del estudiante: Los tornados</a:t>
                      </a:r>
                      <a:r>
                        <a:rPr lang="es-PR" sz="1200" baseline="0" noProof="0" dirty="0" smtClean="0">
                          <a:latin typeface="Calibri"/>
                          <a:ea typeface="Calibri"/>
                          <a:cs typeface="Calibri"/>
                          <a:sym typeface="Calibri"/>
                        </a:rPr>
                        <a:t> </a:t>
                      </a:r>
                      <a:r>
                        <a:rPr lang="es-PR" sz="1200" noProof="0" dirty="0" smtClean="0">
                          <a:latin typeface="Calibri"/>
                          <a:ea typeface="Calibri"/>
                          <a:cs typeface="Calibri"/>
                          <a:sym typeface="Calibri"/>
                        </a:rPr>
                        <a:t>son</a:t>
                      </a:r>
                      <a:r>
                        <a:rPr lang="es-PR" sz="1200" baseline="0" noProof="0" dirty="0" smtClean="0">
                          <a:latin typeface="Calibri"/>
                          <a:ea typeface="Calibri"/>
                          <a:cs typeface="Calibri"/>
                          <a:sym typeface="Calibri"/>
                        </a:rPr>
                        <a:t> </a:t>
                      </a:r>
                      <a:r>
                        <a:rPr lang="es-PR" sz="1200" noProof="0" dirty="0" smtClean="0">
                          <a:latin typeface="Calibri"/>
                          <a:ea typeface="Calibri"/>
                          <a:cs typeface="Calibri"/>
                          <a:sym typeface="Calibri"/>
                        </a:rPr>
                        <a:t>las tormentas más aterradoras.</a:t>
                      </a:r>
                      <a:endParaRPr lang="es-PR" sz="1200" noProof="0" dirty="0">
                        <a:latin typeface="Calibri"/>
                        <a:ea typeface="Calibri"/>
                        <a:cs typeface="Calibri"/>
                        <a:sym typeface="Calibri"/>
                      </a:endParaRPr>
                    </a:p>
                  </a:txBody>
                  <a:tcPr marL="121925" marR="121925" marT="34300" marB="34300"/>
                </a:tc>
              </a:tr>
            </a:tbl>
          </a:graphicData>
        </a:graphic>
      </p:graphicFrame>
      <p:graphicFrame>
        <p:nvGraphicFramePr>
          <p:cNvPr id="523" name="Shape 523"/>
          <p:cNvGraphicFramePr/>
          <p:nvPr>
            <p:extLst>
              <p:ext uri="{D42A27DB-BD31-4B8C-83A1-F6EECF244321}">
                <p14:modId xmlns:p14="http://schemas.microsoft.com/office/powerpoint/2010/main" val="2560909071"/>
              </p:ext>
            </p:extLst>
          </p:nvPr>
        </p:nvGraphicFramePr>
        <p:xfrm>
          <a:off x="4754880" y="6185625"/>
          <a:ext cx="2330670" cy="406392"/>
        </p:xfrm>
        <a:graphic>
          <a:graphicData uri="http://schemas.openxmlformats.org/drawingml/2006/table">
            <a:tbl>
              <a:tblPr>
                <a:noFill/>
                <a:tableStyleId>{135E9D86-FBE3-4917-835E-6AACE4E3F487}</a:tableStyleId>
              </a:tblPr>
              <a:tblGrid>
                <a:gridCol w="2330670"/>
              </a:tblGrid>
              <a:tr h="1016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RL.3.6</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274375">
                <a:tc>
                  <a:txBody>
                    <a:bodyPr/>
                    <a:lstStyle/>
                    <a:p>
                      <a:pPr marL="0" marR="0" lvl="0" indent="0" algn="l" rtl="0">
                        <a:lnSpc>
                          <a:spcPct val="100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Distinguen su propio punto de vista del punto de vista del narrador o del punto de vista de los personajes.</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sldNum" idx="12"/>
          </p:nvPr>
        </p:nvSpPr>
        <p:spPr>
          <a:xfrm>
            <a:off x="6677234" y="9674617"/>
            <a:ext cx="842011" cy="300837"/>
          </a:xfrm>
          <a:prstGeom prst="rect">
            <a:avLst/>
          </a:prstGeom>
          <a:noFill/>
          <a:ln>
            <a:noFill/>
          </a:ln>
        </p:spPr>
        <p:txBody>
          <a:bodyPr lIns="0" tIns="0" rIns="0" bIns="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19</a:t>
            </a:fld>
            <a:endParaRPr lang="en-US" sz="1200" dirty="0">
              <a:solidFill>
                <a:srgbClr val="888888"/>
              </a:solidFill>
              <a:latin typeface="Calibri"/>
              <a:ea typeface="Calibri"/>
              <a:cs typeface="Calibri"/>
              <a:sym typeface="Calibri"/>
            </a:endParaRPr>
          </a:p>
        </p:txBody>
      </p:sp>
      <p:graphicFrame>
        <p:nvGraphicFramePr>
          <p:cNvPr id="529" name="Shape 529"/>
          <p:cNvGraphicFramePr/>
          <p:nvPr>
            <p:extLst>
              <p:ext uri="{D42A27DB-BD31-4B8C-83A1-F6EECF244321}">
                <p14:modId xmlns:p14="http://schemas.microsoft.com/office/powerpoint/2010/main" val="3278126928"/>
              </p:ext>
            </p:extLst>
          </p:nvPr>
        </p:nvGraphicFramePr>
        <p:xfrm>
          <a:off x="480385" y="381000"/>
          <a:ext cx="6834825" cy="6407411"/>
        </p:xfrm>
        <a:graphic>
          <a:graphicData uri="http://schemas.openxmlformats.org/drawingml/2006/table">
            <a:tbl>
              <a:tblPr>
                <a:noFill/>
                <a:tableStyleId>{135E9D86-FBE3-4917-835E-6AACE4E3F487}</a:tableStyleId>
              </a:tblPr>
              <a:tblGrid>
                <a:gridCol w="586425"/>
                <a:gridCol w="6248400"/>
              </a:tblGrid>
              <a:tr h="280851">
                <a:tc gridSpan="2">
                  <a:txBody>
                    <a:bodyPr/>
                    <a:lstStyle/>
                    <a:p>
                      <a:pPr marL="0" marR="0" lvl="0" indent="0" algn="ctr" rtl="0">
                        <a:lnSpc>
                          <a:spcPct val="100000"/>
                        </a:lnSpc>
                        <a:spcBef>
                          <a:spcPts val="0"/>
                        </a:spcBef>
                        <a:spcAft>
                          <a:spcPts val="0"/>
                        </a:spcAft>
                        <a:buClr>
                          <a:schemeClr val="dk1"/>
                        </a:buClr>
                        <a:buSzPct val="25000"/>
                        <a:buFont typeface="Calibri"/>
                        <a:buNone/>
                      </a:pPr>
                      <a:r>
                        <a:rPr lang="es-MX" sz="1500" b="1" noProof="0" dirty="0" smtClean="0">
                          <a:latin typeface="Calibri" panose="020F0502020204030204" pitchFamily="34" charset="0"/>
                        </a:rPr>
                        <a:t>CFA</a:t>
                      </a:r>
                      <a:r>
                        <a:rPr lang="es-MX" sz="1500" b="1" baseline="0" noProof="0" dirty="0" smtClean="0">
                          <a:latin typeface="Calibri" panose="020F0502020204030204" pitchFamily="34" charset="0"/>
                        </a:rPr>
                        <a:t> </a:t>
                      </a:r>
                      <a:r>
                        <a:rPr lang="es-MX" sz="1500" b="1" noProof="0" dirty="0" smtClean="0">
                          <a:latin typeface="Calibri" panose="020F0502020204030204" pitchFamily="34" charset="0"/>
                        </a:rPr>
                        <a:t>Trimestre 4: </a:t>
                      </a:r>
                      <a:r>
                        <a:rPr lang="es-MX" sz="1500" b="1" noProof="0" dirty="0" smtClean="0">
                          <a:solidFill>
                            <a:schemeClr val="dk1"/>
                          </a:solidFill>
                          <a:latin typeface="Calibri" panose="020F0502020204030204" pitchFamily="34" charset="0"/>
                        </a:rPr>
                        <a:t>Clave para la </a:t>
                      </a:r>
                      <a:r>
                        <a:rPr lang="es-MX" sz="1500" b="1" u="none" noProof="0" dirty="0" smtClean="0">
                          <a:solidFill>
                            <a:schemeClr val="dk1"/>
                          </a:solidFill>
                          <a:latin typeface="Calibri" panose="020F0502020204030204" pitchFamily="34" charset="0"/>
                        </a:rPr>
                        <a:t>Respuesta construida</a:t>
                      </a:r>
                      <a:endParaRPr lang="es-MX" sz="1500" b="1" u="none" noProof="0" dirty="0">
                        <a:solidFill>
                          <a:schemeClr val="dk1"/>
                        </a:solidFill>
                        <a:latin typeface="Calibri" panose="020F0502020204030204" pitchFamily="34" charset="0"/>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304800">
                <a:tc gridSpan="2">
                  <a:txBody>
                    <a:bodyPr/>
                    <a:lstStyle/>
                    <a:p>
                      <a:pPr marL="112713" marR="0" lvl="0" indent="0" algn="l" defTabSz="1018737" rtl="0" eaLnBrk="1" fontAlgn="auto" latinLnBrk="0" hangingPunct="1">
                        <a:lnSpc>
                          <a:spcPct val="100000"/>
                        </a:lnSpc>
                        <a:spcBef>
                          <a:spcPts val="0"/>
                        </a:spcBef>
                        <a:spcAft>
                          <a:spcPts val="0"/>
                        </a:spcAft>
                        <a:buClrTx/>
                        <a:buSzTx/>
                        <a:buFontTx/>
                        <a:buNone/>
                        <a:tabLst/>
                        <a:defRPr/>
                      </a:pPr>
                      <a:r>
                        <a:rPr lang="es-MX" b="1" noProof="0" dirty="0" smtClean="0">
                          <a:latin typeface="Calibri" panose="020F0502020204030204" pitchFamily="34" charset="0"/>
                          <a:ea typeface="Calibri"/>
                          <a:cs typeface="Calibri"/>
                          <a:sym typeface="Calibri"/>
                        </a:rPr>
                        <a:t>Estándar</a:t>
                      </a:r>
                      <a:r>
                        <a:rPr lang="es-MX" sz="1400" b="1" noProof="0" dirty="0" smtClean="0">
                          <a:latin typeface="Calibri" panose="020F0502020204030204" pitchFamily="34" charset="0"/>
                          <a:ea typeface="Calibri"/>
                          <a:cs typeface="Calibri"/>
                          <a:sym typeface="Calibri"/>
                        </a:rPr>
                        <a:t> R</a:t>
                      </a:r>
                      <a:r>
                        <a:rPr lang="es-MX" sz="1400" b="1" noProof="0" dirty="0" smtClean="0">
                          <a:solidFill>
                            <a:schemeClr val="dk1"/>
                          </a:solidFill>
                          <a:latin typeface="Calibri" panose="020F0502020204030204" pitchFamily="34" charset="0"/>
                          <a:ea typeface="Calibri"/>
                          <a:cs typeface="Calibri"/>
                          <a:sym typeface="Calibri"/>
                        </a:rPr>
                        <a:t>L.3.9 </a:t>
                      </a:r>
                      <a:r>
                        <a:rPr lang="es-MX" sz="1400" b="1" noProof="0" dirty="0" smtClean="0">
                          <a:solidFill>
                            <a:srgbClr val="FF0000"/>
                          </a:solidFill>
                          <a:latin typeface="Calibri" panose="020F0502020204030204" pitchFamily="34" charset="0"/>
                          <a:ea typeface="Calibri"/>
                          <a:cs typeface="Calibri"/>
                          <a:sym typeface="Calibri"/>
                        </a:rPr>
                        <a:t> </a:t>
                      </a:r>
                      <a:r>
                        <a:rPr kumimoji="0" lang="es-419" sz="1400" b="1" i="0" u="none" strike="noStrike" kern="1200" cap="none" spc="0" normalizeH="0" baseline="0" noProof="0" dirty="0" smtClean="0">
                          <a:ln>
                            <a:noFill/>
                          </a:ln>
                          <a:solidFill>
                            <a:srgbClr val="000000"/>
                          </a:solidFill>
                          <a:effectLst/>
                          <a:uLnTx/>
                          <a:uFillTx/>
                          <a:latin typeface="Calibri"/>
                          <a:ea typeface="Times New Roman"/>
                          <a:cs typeface="Times New Roman"/>
                        </a:rPr>
                        <a:t>Rúbrica de 3 puntos: Respuesta Construida – </a:t>
                      </a:r>
                      <a:r>
                        <a:rPr kumimoji="0" lang="es-419" sz="1400" b="1" i="1" u="none" strike="noStrike" kern="1200" cap="none" spc="0" normalizeH="0" baseline="0" noProof="0" dirty="0" smtClean="0">
                          <a:ln>
                            <a:noFill/>
                          </a:ln>
                          <a:solidFill>
                            <a:srgbClr val="000000"/>
                          </a:solidFill>
                          <a:effectLst/>
                          <a:uLnTx/>
                          <a:uFillTx/>
                          <a:latin typeface="Calibri"/>
                          <a:ea typeface="Times New Roman"/>
                          <a:cs typeface="Times New Roman"/>
                        </a:rPr>
                        <a:t>Lectura </a:t>
                      </a:r>
                      <a:endParaRPr lang="es-MX" b="1" noProof="0" dirty="0">
                        <a:latin typeface="Calibri" panose="020F0502020204030204" pitchFamily="34" charset="0"/>
                        <a:ea typeface="Calibri"/>
                        <a:cs typeface="Calibri"/>
                        <a:sym typeface="Calibri"/>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478525">
                <a:tc gridSpan="2">
                  <a:txBody>
                    <a:bodyPr/>
                    <a:lstStyle/>
                    <a:p>
                      <a:pPr marL="115887" marR="0" lvl="0" indent="-1587" algn="l" rtl="0">
                        <a:lnSpc>
                          <a:spcPct val="100000"/>
                        </a:lnSpc>
                        <a:spcBef>
                          <a:spcPts val="0"/>
                        </a:spcBef>
                        <a:spcAft>
                          <a:spcPts val="0"/>
                        </a:spcAft>
                        <a:buClr>
                          <a:schemeClr val="dk1"/>
                        </a:buClr>
                        <a:buSzPct val="25000"/>
                        <a:buFont typeface="Calibri"/>
                        <a:buNone/>
                      </a:pPr>
                      <a:r>
                        <a:rPr lang="es-MX" b="1" noProof="0" dirty="0" smtClean="0">
                          <a:latin typeface="Calibri" panose="020F0502020204030204" pitchFamily="34" charset="0"/>
                          <a:ea typeface="Calibri"/>
                          <a:cs typeface="Calibri"/>
                          <a:sym typeface="Calibri"/>
                        </a:rPr>
                        <a:t>Pregunta</a:t>
                      </a:r>
                      <a:r>
                        <a:rPr lang="es-MX" sz="1400" b="1" noProof="0" dirty="0" smtClean="0">
                          <a:latin typeface="Calibri" panose="020F0502020204030204" pitchFamily="34" charset="0"/>
                          <a:ea typeface="Calibri"/>
                          <a:cs typeface="Calibri"/>
                          <a:sym typeface="Calibri"/>
                        </a:rPr>
                        <a:t> #8   </a:t>
                      </a:r>
                      <a:r>
                        <a:rPr lang="es-MX" b="1" noProof="0" dirty="0" smtClean="0">
                          <a:solidFill>
                            <a:schemeClr val="dk1"/>
                          </a:solidFill>
                          <a:latin typeface="Calibri" panose="020F0502020204030204" pitchFamily="34" charset="0"/>
                          <a:ea typeface="Helvetica Neue"/>
                          <a:cs typeface="Helvetica Neue"/>
                          <a:sym typeface="Helvetica Neue"/>
                        </a:rPr>
                        <a:t>Explica las similitudes y las diferencias que hay entre un simulacro de tornado y uno de terremoto.  Ofrece ejemplos tomados del cuento. </a:t>
                      </a:r>
                    </a:p>
                    <a:p>
                      <a:pPr marL="115888" marR="0" lvl="0" indent="-1587" algn="l" rtl="0">
                        <a:lnSpc>
                          <a:spcPct val="100000"/>
                        </a:lnSpc>
                        <a:spcBef>
                          <a:spcPts val="0"/>
                        </a:spcBef>
                        <a:spcAft>
                          <a:spcPts val="0"/>
                        </a:spcAft>
                        <a:buClr>
                          <a:schemeClr val="dk1"/>
                        </a:buClr>
                        <a:buSzPct val="25000"/>
                        <a:buFont typeface="Calibri"/>
                        <a:buNone/>
                      </a:pPr>
                      <a:endParaRPr lang="es-MX" b="1" noProof="0" dirty="0">
                        <a:latin typeface="Calibri" panose="020F0502020204030204" pitchFamily="34" charset="0"/>
                        <a:ea typeface="Calibri"/>
                        <a:cs typeface="Calibri"/>
                        <a:sym typeface="Calibri"/>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798575">
                <a:tc gridSpan="2">
                  <a:txBody>
                    <a:bodyPr/>
                    <a:lstStyle/>
                    <a:p>
                      <a:pPr marL="0" marR="0" lvl="0" indent="0" algn="l" rtl="0">
                        <a:lnSpc>
                          <a:spcPct val="100000"/>
                        </a:lnSpc>
                        <a:spcBef>
                          <a:spcPts val="0"/>
                        </a:spcBef>
                        <a:spcAft>
                          <a:spcPts val="0"/>
                        </a:spcAft>
                        <a:buClr>
                          <a:schemeClr val="dk1"/>
                        </a:buClr>
                        <a:buSzPct val="25000"/>
                        <a:buFont typeface="Calibri"/>
                        <a:buNone/>
                      </a:pPr>
                      <a:r>
                        <a:rPr lang="es-MX" sz="1000" b="1" i="0" u="sng" strike="noStrike" cap="none" noProof="0" dirty="0" smtClean="0">
                          <a:solidFill>
                            <a:schemeClr val="dk1"/>
                          </a:solidFill>
                          <a:latin typeface="Calibri" panose="020F0502020204030204" pitchFamily="34" charset="0"/>
                          <a:ea typeface="Calibri"/>
                          <a:cs typeface="Calibri"/>
                          <a:sym typeface="Calibri"/>
                        </a:rPr>
                        <a:t>Suficiente </a:t>
                      </a:r>
                      <a:r>
                        <a:rPr lang="es-MX" sz="1000" b="1" u="sng" noProof="0" dirty="0" smtClean="0">
                          <a:solidFill>
                            <a:schemeClr val="dk1"/>
                          </a:solidFill>
                          <a:latin typeface="Calibri" panose="020F0502020204030204" pitchFamily="34" charset="0"/>
                          <a:ea typeface="Calibri"/>
                          <a:cs typeface="Calibri"/>
                          <a:sym typeface="Calibri"/>
                        </a:rPr>
                        <a:t>e</a:t>
                      </a:r>
                      <a:r>
                        <a:rPr lang="es-MX" sz="1000" b="1" i="0" u="sng" strike="noStrike" cap="none" noProof="0" dirty="0" smtClean="0">
                          <a:solidFill>
                            <a:schemeClr val="dk1"/>
                          </a:solidFill>
                          <a:latin typeface="Calibri" panose="020F0502020204030204" pitchFamily="34" charset="0"/>
                          <a:ea typeface="Calibri"/>
                          <a:cs typeface="Calibri"/>
                          <a:sym typeface="Calibri"/>
                        </a:rPr>
                        <a:t>videnc</a:t>
                      </a:r>
                      <a:r>
                        <a:rPr lang="es-MX" sz="1000" b="1" u="sng" noProof="0" dirty="0" smtClean="0">
                          <a:solidFill>
                            <a:schemeClr val="dk1"/>
                          </a:solidFill>
                          <a:latin typeface="Calibri" panose="020F0502020204030204" pitchFamily="34" charset="0"/>
                          <a:ea typeface="Calibri"/>
                          <a:cs typeface="Calibri"/>
                          <a:sym typeface="Calibri"/>
                        </a:rPr>
                        <a:t>ia</a:t>
                      </a:r>
                      <a:r>
                        <a:rPr lang="es-MX" sz="1000" b="0" i="0" u="none" strike="noStrike" cap="none" noProof="0" dirty="0" smtClean="0">
                          <a:solidFill>
                            <a:schemeClr val="dk1"/>
                          </a:solidFill>
                          <a:latin typeface="Calibri" panose="020F0502020204030204" pitchFamily="34" charset="0"/>
                          <a:ea typeface="Calibri"/>
                          <a:cs typeface="Calibri"/>
                          <a:sym typeface="Calibri"/>
                        </a:rPr>
                        <a:t>: Los </a:t>
                      </a:r>
                      <a:r>
                        <a:rPr lang="es-MX" sz="1000" noProof="0" dirty="0" smtClean="0">
                          <a:solidFill>
                            <a:schemeClr val="dk1"/>
                          </a:solidFill>
                          <a:latin typeface="Calibri" panose="020F0502020204030204" pitchFamily="34" charset="0"/>
                          <a:ea typeface="Calibri"/>
                          <a:cs typeface="Calibri"/>
                          <a:sym typeface="Calibri"/>
                        </a:rPr>
                        <a:t>es</a:t>
                      </a:r>
                      <a:r>
                        <a:rPr lang="es-MX" sz="1000" b="0" i="0" u="none" strike="noStrike" cap="none" noProof="0" dirty="0" smtClean="0">
                          <a:solidFill>
                            <a:schemeClr val="dk1"/>
                          </a:solidFill>
                          <a:latin typeface="Calibri" panose="020F0502020204030204" pitchFamily="34" charset="0"/>
                          <a:ea typeface="Calibri"/>
                          <a:cs typeface="Calibri"/>
                          <a:sym typeface="Calibri"/>
                        </a:rPr>
                        <a:t>tud</a:t>
                      </a:r>
                      <a:r>
                        <a:rPr lang="es-MX" sz="1000" noProof="0" dirty="0" smtClean="0">
                          <a:solidFill>
                            <a:schemeClr val="dk1"/>
                          </a:solidFill>
                          <a:latin typeface="Calibri" panose="020F0502020204030204" pitchFamily="34" charset="0"/>
                          <a:ea typeface="Calibri"/>
                          <a:cs typeface="Calibri"/>
                          <a:sym typeface="Calibri"/>
                        </a:rPr>
                        <a:t>ia</a:t>
                      </a:r>
                      <a:r>
                        <a:rPr lang="es-MX" sz="1000" b="0" i="0" u="none" strike="noStrike" cap="none" noProof="0" dirty="0" smtClean="0">
                          <a:solidFill>
                            <a:schemeClr val="dk1"/>
                          </a:solidFill>
                          <a:latin typeface="Calibri" panose="020F0502020204030204" pitchFamily="34" charset="0"/>
                          <a:ea typeface="Calibri"/>
                          <a:cs typeface="Calibri"/>
                          <a:sym typeface="Calibri"/>
                        </a:rPr>
                        <a:t>ntes pueden id</a:t>
                      </a:r>
                      <a:r>
                        <a:rPr lang="es-MX" sz="1000" noProof="0" dirty="0" smtClean="0">
                          <a:solidFill>
                            <a:schemeClr val="dk1"/>
                          </a:solidFill>
                          <a:latin typeface="Calibri" panose="020F0502020204030204" pitchFamily="34" charset="0"/>
                          <a:ea typeface="Calibri"/>
                          <a:cs typeface="Calibri"/>
                          <a:sym typeface="Calibri"/>
                        </a:rPr>
                        <a:t>entificar las similitudes y las diferencias entre los simulacros de tornados y  los simulacros de terremotos de los detalles y ejemplos del cuento. </a:t>
                      </a:r>
                    </a:p>
                    <a:p>
                      <a:pPr marL="0" marR="0" lvl="0" indent="0" algn="l" rtl="0">
                        <a:lnSpc>
                          <a:spcPct val="100000"/>
                        </a:lnSpc>
                        <a:spcBef>
                          <a:spcPts val="0"/>
                        </a:spcBef>
                        <a:spcAft>
                          <a:spcPts val="0"/>
                        </a:spcAft>
                        <a:buClr>
                          <a:schemeClr val="dk1"/>
                        </a:buClr>
                        <a:buSzPct val="25000"/>
                        <a:buFont typeface="Calibri"/>
                        <a:buNone/>
                      </a:pPr>
                      <a:r>
                        <a:rPr lang="es-MX" sz="1000" b="1" u="sng" noProof="0" dirty="0" smtClean="0">
                          <a:solidFill>
                            <a:schemeClr val="dk1"/>
                          </a:solidFill>
                          <a:latin typeface="Calibri" panose="020F0502020204030204" pitchFamily="34" charset="0"/>
                          <a:ea typeface="Calibri"/>
                          <a:cs typeface="Calibri"/>
                          <a:sym typeface="Calibri"/>
                        </a:rPr>
                        <a:t>Identificaciones específicas </a:t>
                      </a:r>
                      <a:r>
                        <a:rPr lang="es-MX" sz="1000" b="1" i="0" u="sng" strike="noStrike" cap="none" noProof="0" dirty="0" smtClean="0">
                          <a:solidFill>
                            <a:schemeClr val="dk1"/>
                          </a:solidFill>
                          <a:latin typeface="Calibri" panose="020F0502020204030204" pitchFamily="34" charset="0"/>
                          <a:ea typeface="Calibri"/>
                          <a:cs typeface="Calibri"/>
                          <a:sym typeface="Calibri"/>
                        </a:rPr>
                        <a:t>(</a:t>
                      </a:r>
                      <a:r>
                        <a:rPr lang="es-MX" sz="1000" b="1" u="sng" noProof="0" dirty="0" smtClean="0">
                          <a:solidFill>
                            <a:schemeClr val="dk1"/>
                          </a:solidFill>
                          <a:latin typeface="Calibri" panose="020F0502020204030204" pitchFamily="34" charset="0"/>
                          <a:ea typeface="Calibri"/>
                          <a:cs typeface="Calibri"/>
                          <a:sym typeface="Calibri"/>
                        </a:rPr>
                        <a:t>detalles de apoyo</a:t>
                      </a:r>
                      <a:r>
                        <a:rPr lang="es-MX" sz="1000" b="1" i="0" u="none" strike="noStrike" cap="none" noProof="0" dirty="0" smtClean="0">
                          <a:solidFill>
                            <a:schemeClr val="dk1"/>
                          </a:solidFill>
                          <a:latin typeface="Calibri" panose="020F0502020204030204" pitchFamily="34" charset="0"/>
                          <a:ea typeface="Calibri"/>
                          <a:cs typeface="Calibri"/>
                          <a:sym typeface="Calibri"/>
                        </a:rPr>
                        <a:t>): </a:t>
                      </a:r>
                      <a:r>
                        <a:rPr lang="es-MX" sz="1000" noProof="0" dirty="0" smtClean="0">
                          <a:solidFill>
                            <a:schemeClr val="dk1"/>
                          </a:solidFill>
                          <a:latin typeface="Calibri" panose="020F0502020204030204" pitchFamily="34" charset="0"/>
                          <a:ea typeface="Calibri"/>
                          <a:cs typeface="Calibri"/>
                          <a:sym typeface="Calibri"/>
                        </a:rPr>
                        <a:t>Los es</a:t>
                      </a:r>
                      <a:r>
                        <a:rPr lang="es-MX" sz="1000" b="0" i="0" u="none" strike="noStrike" cap="none" noProof="0" dirty="0" smtClean="0">
                          <a:solidFill>
                            <a:schemeClr val="dk1"/>
                          </a:solidFill>
                          <a:latin typeface="Calibri" panose="020F0502020204030204" pitchFamily="34" charset="0"/>
                          <a:ea typeface="Calibri"/>
                          <a:cs typeface="Calibri"/>
                          <a:sym typeface="Calibri"/>
                        </a:rPr>
                        <a:t>tud</a:t>
                      </a:r>
                      <a:r>
                        <a:rPr lang="es-MX" sz="1000" noProof="0" dirty="0" smtClean="0">
                          <a:solidFill>
                            <a:schemeClr val="dk1"/>
                          </a:solidFill>
                          <a:latin typeface="Calibri" panose="020F0502020204030204" pitchFamily="34" charset="0"/>
                          <a:ea typeface="Calibri"/>
                          <a:cs typeface="Calibri"/>
                          <a:sym typeface="Calibri"/>
                        </a:rPr>
                        <a:t>ia</a:t>
                      </a:r>
                      <a:r>
                        <a:rPr lang="es-MX" sz="1000" b="0" i="0" u="none" strike="noStrike" cap="none" noProof="0" dirty="0" smtClean="0">
                          <a:solidFill>
                            <a:schemeClr val="dk1"/>
                          </a:solidFill>
                          <a:latin typeface="Calibri" panose="020F0502020204030204" pitchFamily="34" charset="0"/>
                          <a:ea typeface="Calibri"/>
                          <a:cs typeface="Calibri"/>
                          <a:sym typeface="Calibri"/>
                        </a:rPr>
                        <a:t>ntes pueden identif</a:t>
                      </a:r>
                      <a:r>
                        <a:rPr lang="es-MX" sz="1000" noProof="0" dirty="0" smtClean="0">
                          <a:solidFill>
                            <a:schemeClr val="dk1"/>
                          </a:solidFill>
                          <a:latin typeface="Calibri" panose="020F0502020204030204" pitchFamily="34" charset="0"/>
                          <a:ea typeface="Calibri"/>
                          <a:cs typeface="Calibri"/>
                          <a:sym typeface="Calibri"/>
                        </a:rPr>
                        <a:t>icar detalles clave o ejemplos del cuento diferenciando las semejanzas</a:t>
                      </a:r>
                      <a:r>
                        <a:rPr lang="es-MX" sz="1000" baseline="0" noProof="0" dirty="0" smtClean="0">
                          <a:solidFill>
                            <a:schemeClr val="dk1"/>
                          </a:solidFill>
                          <a:latin typeface="Calibri" panose="020F0502020204030204" pitchFamily="34" charset="0"/>
                          <a:ea typeface="Calibri"/>
                          <a:cs typeface="Calibri"/>
                          <a:sym typeface="Calibri"/>
                        </a:rPr>
                        <a:t> y diferencias </a:t>
                      </a:r>
                      <a:r>
                        <a:rPr lang="es-MX" sz="1000" noProof="0" dirty="0" smtClean="0">
                          <a:solidFill>
                            <a:schemeClr val="dk1"/>
                          </a:solidFill>
                          <a:latin typeface="Calibri" panose="020F0502020204030204" pitchFamily="34" charset="0"/>
                          <a:ea typeface="Calibri"/>
                          <a:cs typeface="Calibri"/>
                          <a:sym typeface="Calibri"/>
                        </a:rPr>
                        <a:t>entre los simulacros de tornados y los de terremotos.  Los estudiantes podrían incluir como similitudes que:</a:t>
                      </a:r>
                      <a:r>
                        <a:rPr lang="es-MX" sz="1000" b="0" i="0" u="none" strike="noStrike" cap="none" noProof="0" dirty="0" smtClean="0">
                          <a:solidFill>
                            <a:schemeClr val="dk1"/>
                          </a:solidFill>
                          <a:latin typeface="Calibri" panose="020F0502020204030204" pitchFamily="34" charset="0"/>
                          <a:ea typeface="Calibri"/>
                          <a:cs typeface="Calibri"/>
                          <a:sym typeface="Calibri"/>
                        </a:rPr>
                        <a:t> (1) en ambos simulacros se p</a:t>
                      </a:r>
                      <a:r>
                        <a:rPr lang="es-MX" sz="1000" noProof="0" dirty="0" smtClean="0">
                          <a:solidFill>
                            <a:schemeClr val="dk1"/>
                          </a:solidFill>
                          <a:latin typeface="Calibri" panose="020F0502020204030204" pitchFamily="34" charset="0"/>
                          <a:ea typeface="Calibri"/>
                          <a:cs typeface="Calibri"/>
                          <a:sym typeface="Calibri"/>
                        </a:rPr>
                        <a:t>ueden escuchar </a:t>
                      </a:r>
                      <a:r>
                        <a:rPr lang="es-MX" sz="1000" b="0" i="0" u="none" strike="noStrike" cap="none" noProof="0" dirty="0" smtClean="0">
                          <a:solidFill>
                            <a:schemeClr val="dk1"/>
                          </a:solidFill>
                          <a:latin typeface="Calibri" panose="020F0502020204030204" pitchFamily="34" charset="0"/>
                          <a:ea typeface="Calibri"/>
                          <a:cs typeface="Calibri"/>
                          <a:sym typeface="Calibri"/>
                        </a:rPr>
                        <a:t>alarmas,  (2) que ambos simulacros son inesperado</a:t>
                      </a:r>
                      <a:r>
                        <a:rPr lang="es-MX" sz="1000" noProof="0" dirty="0" smtClean="0">
                          <a:solidFill>
                            <a:schemeClr val="dk1"/>
                          </a:solidFill>
                          <a:latin typeface="Calibri" panose="020F0502020204030204" pitchFamily="34" charset="0"/>
                          <a:ea typeface="Calibri"/>
                          <a:cs typeface="Calibri"/>
                          <a:sym typeface="Calibri"/>
                        </a:rPr>
                        <a:t>s</a:t>
                      </a:r>
                      <a:r>
                        <a:rPr lang="es-MX" sz="1000" b="0" i="0" u="none" strike="noStrike" cap="none" noProof="0" dirty="0" smtClean="0">
                          <a:solidFill>
                            <a:schemeClr val="dk1"/>
                          </a:solidFill>
                          <a:latin typeface="Calibri" panose="020F0502020204030204" pitchFamily="34" charset="0"/>
                          <a:ea typeface="Calibri"/>
                          <a:cs typeface="Calibri"/>
                          <a:sym typeface="Calibri"/>
                        </a:rPr>
                        <a:t>.  Los </a:t>
                      </a:r>
                      <a:r>
                        <a:rPr lang="es-MX" sz="1000" noProof="0" dirty="0" smtClean="0">
                          <a:solidFill>
                            <a:schemeClr val="dk1"/>
                          </a:solidFill>
                          <a:latin typeface="Calibri" panose="020F0502020204030204" pitchFamily="34" charset="0"/>
                          <a:ea typeface="Calibri"/>
                          <a:cs typeface="Calibri"/>
                          <a:sym typeface="Calibri"/>
                        </a:rPr>
                        <a:t>es</a:t>
                      </a:r>
                      <a:r>
                        <a:rPr lang="es-MX" sz="1000" b="0" i="0" u="none" strike="noStrike" cap="none" noProof="0" dirty="0" smtClean="0">
                          <a:solidFill>
                            <a:schemeClr val="dk1"/>
                          </a:solidFill>
                          <a:latin typeface="Calibri" panose="020F0502020204030204" pitchFamily="34" charset="0"/>
                          <a:ea typeface="Calibri"/>
                          <a:cs typeface="Calibri"/>
                          <a:sym typeface="Calibri"/>
                        </a:rPr>
                        <a:t>tud</a:t>
                      </a:r>
                      <a:r>
                        <a:rPr lang="es-MX" sz="1000" noProof="0" dirty="0" smtClean="0">
                          <a:solidFill>
                            <a:schemeClr val="dk1"/>
                          </a:solidFill>
                          <a:latin typeface="Calibri" panose="020F0502020204030204" pitchFamily="34" charset="0"/>
                          <a:ea typeface="Calibri"/>
                          <a:cs typeface="Calibri"/>
                          <a:sym typeface="Calibri"/>
                        </a:rPr>
                        <a:t>ia</a:t>
                      </a:r>
                      <a:r>
                        <a:rPr lang="es-MX" sz="1000" b="0" i="0" u="none" strike="noStrike" cap="none" noProof="0" dirty="0" smtClean="0">
                          <a:solidFill>
                            <a:schemeClr val="dk1"/>
                          </a:solidFill>
                          <a:latin typeface="Calibri" panose="020F0502020204030204" pitchFamily="34" charset="0"/>
                          <a:ea typeface="Calibri"/>
                          <a:cs typeface="Calibri"/>
                          <a:sym typeface="Calibri"/>
                        </a:rPr>
                        <a:t>ntes </a:t>
                      </a:r>
                      <a:r>
                        <a:rPr lang="es-MX" sz="1000" noProof="0" dirty="0" smtClean="0">
                          <a:solidFill>
                            <a:schemeClr val="dk1"/>
                          </a:solidFill>
                          <a:latin typeface="Calibri" panose="020F0502020204030204" pitchFamily="34" charset="0"/>
                          <a:ea typeface="Calibri"/>
                          <a:cs typeface="Calibri"/>
                          <a:sym typeface="Calibri"/>
                        </a:rPr>
                        <a:t>podrían</a:t>
                      </a:r>
                      <a:r>
                        <a:rPr lang="es-MX" sz="1000" b="0" i="0" u="none" strike="noStrike" cap="none" noProof="0" dirty="0" smtClean="0">
                          <a:solidFill>
                            <a:schemeClr val="dk1"/>
                          </a:solidFill>
                          <a:latin typeface="Calibri" panose="020F0502020204030204" pitchFamily="34" charset="0"/>
                          <a:ea typeface="Calibri"/>
                          <a:cs typeface="Calibri"/>
                          <a:sym typeface="Calibri"/>
                        </a:rPr>
                        <a:t> i</a:t>
                      </a:r>
                      <a:r>
                        <a:rPr lang="es-MX" sz="1000" noProof="0" dirty="0" smtClean="0">
                          <a:solidFill>
                            <a:schemeClr val="dk1"/>
                          </a:solidFill>
                          <a:latin typeface="Calibri" panose="020F0502020204030204" pitchFamily="34" charset="0"/>
                          <a:ea typeface="Calibri"/>
                          <a:cs typeface="Calibri"/>
                          <a:sym typeface="Calibri"/>
                        </a:rPr>
                        <a:t>ncluir como diferencias que: </a:t>
                      </a:r>
                      <a:r>
                        <a:rPr lang="es-MX" sz="1000" b="0" i="0" u="none" strike="noStrike" cap="none" noProof="0" dirty="0" smtClean="0">
                          <a:solidFill>
                            <a:schemeClr val="dk1"/>
                          </a:solidFill>
                          <a:latin typeface="Calibri" panose="020F0502020204030204" pitchFamily="34" charset="0"/>
                          <a:ea typeface="Calibri"/>
                          <a:cs typeface="Calibri"/>
                          <a:sym typeface="Calibri"/>
                        </a:rPr>
                        <a:t>(1) dur</a:t>
                      </a:r>
                      <a:r>
                        <a:rPr lang="es-MX" sz="1000" noProof="0" dirty="0" smtClean="0">
                          <a:solidFill>
                            <a:schemeClr val="dk1"/>
                          </a:solidFill>
                          <a:latin typeface="Calibri" panose="020F0502020204030204" pitchFamily="34" charset="0"/>
                          <a:ea typeface="Calibri"/>
                          <a:cs typeface="Calibri"/>
                          <a:sym typeface="Calibri"/>
                        </a:rPr>
                        <a:t>ante un</a:t>
                      </a:r>
                      <a:r>
                        <a:rPr lang="es-MX" sz="1000" b="0" i="0" u="none" strike="noStrike" cap="none" noProof="0" dirty="0" smtClean="0">
                          <a:solidFill>
                            <a:schemeClr val="dk1"/>
                          </a:solidFill>
                          <a:latin typeface="Calibri" panose="020F0502020204030204" pitchFamily="34" charset="0"/>
                          <a:ea typeface="Calibri"/>
                          <a:cs typeface="Calibri"/>
                          <a:sym typeface="Calibri"/>
                        </a:rPr>
                        <a:t>  simulacro de tornado los estudiantes salen al pasillo, pero durante un simulacro de terremoto los </a:t>
                      </a:r>
                      <a:r>
                        <a:rPr lang="es-MX" sz="1000" noProof="0" dirty="0" smtClean="0">
                          <a:solidFill>
                            <a:schemeClr val="dk1"/>
                          </a:solidFill>
                          <a:latin typeface="Calibri" panose="020F0502020204030204" pitchFamily="34" charset="0"/>
                          <a:ea typeface="Calibri"/>
                          <a:cs typeface="Calibri"/>
                          <a:sym typeface="Calibri"/>
                        </a:rPr>
                        <a:t>estudiantes se esconden debajo de sus escritorios</a:t>
                      </a:r>
                      <a:r>
                        <a:rPr lang="es-MX" sz="1000" b="0" i="0" u="none" strike="noStrike" cap="none" noProof="0" dirty="0" smtClean="0">
                          <a:solidFill>
                            <a:schemeClr val="dk1"/>
                          </a:solidFill>
                          <a:latin typeface="Calibri" panose="020F0502020204030204" pitchFamily="34" charset="0"/>
                          <a:ea typeface="Calibri"/>
                          <a:cs typeface="Calibri"/>
                          <a:sym typeface="Calibri"/>
                        </a:rPr>
                        <a:t>, (2) dur</a:t>
                      </a:r>
                      <a:r>
                        <a:rPr lang="es-MX" sz="1000" noProof="0" dirty="0" smtClean="0">
                          <a:solidFill>
                            <a:schemeClr val="dk1"/>
                          </a:solidFill>
                          <a:latin typeface="Calibri" panose="020F0502020204030204" pitchFamily="34" charset="0"/>
                          <a:ea typeface="Calibri"/>
                          <a:cs typeface="Calibri"/>
                          <a:sym typeface="Calibri"/>
                        </a:rPr>
                        <a:t>ante un simulacro de </a:t>
                      </a:r>
                      <a:r>
                        <a:rPr lang="es-MX" sz="1000" b="0" i="0" u="none" strike="noStrike" cap="none" noProof="0" dirty="0" smtClean="0">
                          <a:solidFill>
                            <a:schemeClr val="dk1"/>
                          </a:solidFill>
                          <a:latin typeface="Calibri" panose="020F0502020204030204" pitchFamily="34" charset="0"/>
                          <a:ea typeface="Calibri"/>
                          <a:cs typeface="Calibri"/>
                          <a:sym typeface="Calibri"/>
                        </a:rPr>
                        <a:t>tornado los estudiantes se acurrucan y ponen sus </a:t>
                      </a:r>
                      <a:r>
                        <a:rPr lang="es-MX" sz="1000" noProof="0" dirty="0" smtClean="0">
                          <a:solidFill>
                            <a:schemeClr val="dk1"/>
                          </a:solidFill>
                          <a:latin typeface="Calibri" panose="020F0502020204030204" pitchFamily="34" charset="0"/>
                          <a:ea typeface="Calibri"/>
                          <a:cs typeface="Calibri"/>
                          <a:sym typeface="Calibri"/>
                        </a:rPr>
                        <a:t>manos sobre su cuello, pero no hacen esto durante un simulacro de terremoto, y </a:t>
                      </a:r>
                      <a:r>
                        <a:rPr lang="es-MX" sz="1000" b="0" i="0" u="none" strike="noStrike" cap="none" noProof="0" dirty="0" smtClean="0">
                          <a:solidFill>
                            <a:schemeClr val="dk1"/>
                          </a:solidFill>
                          <a:latin typeface="Calibri" panose="020F0502020204030204" pitchFamily="34" charset="0"/>
                          <a:ea typeface="Calibri"/>
                          <a:cs typeface="Calibri"/>
                          <a:sym typeface="Calibri"/>
                        </a:rPr>
                        <a:t> (3) un simulacro de tornado te </a:t>
                      </a:r>
                      <a:r>
                        <a:rPr lang="es-MX" sz="1000" noProof="0" dirty="0" smtClean="0">
                          <a:solidFill>
                            <a:schemeClr val="dk1"/>
                          </a:solidFill>
                          <a:latin typeface="Calibri" panose="020F0502020204030204" pitchFamily="34" charset="0"/>
                          <a:ea typeface="Calibri"/>
                          <a:cs typeface="Calibri"/>
                          <a:sym typeface="Calibri"/>
                        </a:rPr>
                        <a:t>protege</a:t>
                      </a:r>
                      <a:r>
                        <a:rPr lang="es-MX" sz="1000" b="0" i="0" u="none" strike="noStrike" cap="none" noProof="0" dirty="0" smtClean="0">
                          <a:solidFill>
                            <a:schemeClr val="dk1"/>
                          </a:solidFill>
                          <a:latin typeface="Calibri" panose="020F0502020204030204" pitchFamily="34" charset="0"/>
                          <a:ea typeface="Calibri"/>
                          <a:cs typeface="Calibri"/>
                          <a:sym typeface="Calibri"/>
                        </a:rPr>
                        <a:t> de ser </a:t>
                      </a:r>
                      <a:r>
                        <a:rPr lang="es-MX" sz="1000" noProof="0" dirty="0" smtClean="0">
                          <a:solidFill>
                            <a:schemeClr val="dk1"/>
                          </a:solidFill>
                          <a:latin typeface="Calibri" panose="020F0502020204030204" pitchFamily="34" charset="0"/>
                          <a:ea typeface="Calibri"/>
                          <a:cs typeface="Calibri"/>
                          <a:sym typeface="Calibri"/>
                        </a:rPr>
                        <a:t>golpeado por objetos, y los simulacros de terremotos te protegen de los edificios que son sacudidos</a:t>
                      </a:r>
                      <a:r>
                        <a:rPr lang="es-MX" sz="1000" b="0" i="0" u="none" strike="noStrike" cap="none" noProof="0" dirty="0" smtClean="0">
                          <a:solidFill>
                            <a:schemeClr val="dk1"/>
                          </a:solidFill>
                          <a:latin typeface="Calibri" panose="020F0502020204030204" pitchFamily="34" charset="0"/>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s-MX" sz="1000" b="1" noProof="0" dirty="0" smtClean="0">
                          <a:solidFill>
                            <a:schemeClr val="dk1"/>
                          </a:solidFill>
                          <a:latin typeface="Calibri" panose="020F0502020204030204" pitchFamily="34" charset="0"/>
                          <a:ea typeface="Calibri"/>
                          <a:cs typeface="Calibri"/>
                          <a:sym typeface="Calibri"/>
                        </a:rPr>
                        <a:t>Apoyo completo</a:t>
                      </a:r>
                      <a:r>
                        <a:rPr lang="es-MX" sz="1000" b="1" i="0" u="none" strike="noStrike" cap="none" noProof="0" dirty="0" smtClean="0">
                          <a:solidFill>
                            <a:schemeClr val="dk1"/>
                          </a:solidFill>
                          <a:latin typeface="Calibri" panose="020F0502020204030204" pitchFamily="34" charset="0"/>
                          <a:ea typeface="Calibri"/>
                          <a:cs typeface="Calibri"/>
                          <a:sym typeface="Calibri"/>
                        </a:rPr>
                        <a:t> (ot</a:t>
                      </a:r>
                      <a:r>
                        <a:rPr lang="es-MX" sz="1000" b="1" noProof="0" dirty="0" smtClean="0">
                          <a:solidFill>
                            <a:schemeClr val="dk1"/>
                          </a:solidFill>
                          <a:latin typeface="Calibri" panose="020F0502020204030204" pitchFamily="34" charset="0"/>
                          <a:ea typeface="Calibri"/>
                          <a:cs typeface="Calibri"/>
                          <a:sym typeface="Calibri"/>
                        </a:rPr>
                        <a:t>ros</a:t>
                      </a:r>
                      <a:r>
                        <a:rPr lang="es-MX" sz="1000" b="1" i="0" u="none" strike="noStrike" cap="none" noProof="0" dirty="0" smtClean="0">
                          <a:solidFill>
                            <a:schemeClr val="dk1"/>
                          </a:solidFill>
                          <a:latin typeface="Calibri" panose="020F0502020204030204" pitchFamily="34" charset="0"/>
                          <a:ea typeface="Calibri"/>
                          <a:cs typeface="Calibri"/>
                          <a:sym typeface="Calibri"/>
                        </a:rPr>
                        <a:t> deta</a:t>
                      </a:r>
                      <a:r>
                        <a:rPr lang="es-MX" sz="1000" b="1" noProof="0" dirty="0" smtClean="0">
                          <a:solidFill>
                            <a:schemeClr val="dk1"/>
                          </a:solidFill>
                          <a:latin typeface="Calibri" panose="020F0502020204030204" pitchFamily="34" charset="0"/>
                          <a:ea typeface="Calibri"/>
                          <a:cs typeface="Calibri"/>
                          <a:sym typeface="Calibri"/>
                        </a:rPr>
                        <a:t>lle</a:t>
                      </a:r>
                      <a:r>
                        <a:rPr lang="es-MX" sz="1000" b="1" i="0" u="none" strike="noStrike" cap="none" noProof="0" dirty="0" smtClean="0">
                          <a:solidFill>
                            <a:schemeClr val="dk1"/>
                          </a:solidFill>
                          <a:latin typeface="Calibri" panose="020F0502020204030204" pitchFamily="34" charset="0"/>
                          <a:ea typeface="Calibri"/>
                          <a:cs typeface="Calibri"/>
                          <a:sym typeface="Calibri"/>
                        </a:rPr>
                        <a:t>s):  </a:t>
                      </a:r>
                      <a:r>
                        <a:rPr lang="es-MX" sz="1000" noProof="0" dirty="0" smtClean="0">
                          <a:solidFill>
                            <a:schemeClr val="dk1"/>
                          </a:solidFill>
                          <a:latin typeface="Calibri" panose="020F0502020204030204" pitchFamily="34" charset="0"/>
                          <a:ea typeface="Calibri"/>
                          <a:cs typeface="Calibri"/>
                          <a:sym typeface="Calibri"/>
                        </a:rPr>
                        <a:t>Los es</a:t>
                      </a:r>
                      <a:r>
                        <a:rPr lang="es-MX" sz="1000" b="0" i="0" u="none" strike="noStrike" cap="none" noProof="0" dirty="0" smtClean="0">
                          <a:solidFill>
                            <a:schemeClr val="dk1"/>
                          </a:solidFill>
                          <a:latin typeface="Calibri" panose="020F0502020204030204" pitchFamily="34" charset="0"/>
                          <a:ea typeface="Calibri"/>
                          <a:cs typeface="Calibri"/>
                          <a:sym typeface="Calibri"/>
                        </a:rPr>
                        <a:t>tud</a:t>
                      </a:r>
                      <a:r>
                        <a:rPr lang="es-MX" sz="1000" noProof="0" dirty="0" smtClean="0">
                          <a:solidFill>
                            <a:schemeClr val="dk1"/>
                          </a:solidFill>
                          <a:latin typeface="Calibri" panose="020F0502020204030204" pitchFamily="34" charset="0"/>
                          <a:ea typeface="Calibri"/>
                          <a:cs typeface="Calibri"/>
                          <a:sym typeface="Calibri"/>
                        </a:rPr>
                        <a:t>ia</a:t>
                      </a:r>
                      <a:r>
                        <a:rPr lang="es-MX" sz="1000" b="0" i="0" u="none" strike="noStrike" cap="none" noProof="0" dirty="0" smtClean="0">
                          <a:solidFill>
                            <a:schemeClr val="dk1"/>
                          </a:solidFill>
                          <a:latin typeface="Calibri" panose="020F0502020204030204" pitchFamily="34" charset="0"/>
                          <a:ea typeface="Calibri"/>
                          <a:cs typeface="Calibri"/>
                          <a:sym typeface="Calibri"/>
                        </a:rPr>
                        <a:t>ntes pueden identificar en el pasaje los detalles cla</a:t>
                      </a:r>
                      <a:r>
                        <a:rPr lang="es-MX" sz="1000" noProof="0" dirty="0" smtClean="0">
                          <a:solidFill>
                            <a:schemeClr val="dk1"/>
                          </a:solidFill>
                          <a:latin typeface="Calibri" panose="020F0502020204030204" pitchFamily="34" charset="0"/>
                          <a:ea typeface="Calibri"/>
                          <a:cs typeface="Calibri"/>
                          <a:sym typeface="Calibri"/>
                        </a:rPr>
                        <a:t>ve que apoyan su respuesta. </a:t>
                      </a:r>
                      <a:r>
                        <a:rPr lang="es-MX" sz="1000" b="0" i="0" u="none" strike="noStrike" cap="none" noProof="0" dirty="0" smtClean="0">
                          <a:solidFill>
                            <a:schemeClr val="dk1"/>
                          </a:solidFill>
                          <a:latin typeface="Calibri" panose="020F0502020204030204" pitchFamily="34" charset="0"/>
                          <a:ea typeface="Calibri"/>
                          <a:cs typeface="Calibri"/>
                          <a:sym typeface="Calibri"/>
                        </a:rPr>
                        <a:t> Esto pudiera ser una </a:t>
                      </a:r>
                      <a:r>
                        <a:rPr lang="es-MX" sz="1000" noProof="0" dirty="0" smtClean="0">
                          <a:solidFill>
                            <a:schemeClr val="dk1"/>
                          </a:solidFill>
                          <a:latin typeface="Calibri" panose="020F0502020204030204" pitchFamily="34" charset="0"/>
                          <a:ea typeface="Calibri"/>
                          <a:cs typeface="Calibri"/>
                          <a:sym typeface="Calibri"/>
                        </a:rPr>
                        <a:t>explicación</a:t>
                      </a:r>
                      <a:r>
                        <a:rPr lang="es-MX" sz="1000" b="0" i="0" u="none" strike="noStrike" cap="none" noProof="0" dirty="0" smtClean="0">
                          <a:solidFill>
                            <a:schemeClr val="dk1"/>
                          </a:solidFill>
                          <a:latin typeface="Calibri" panose="020F0502020204030204" pitchFamily="34" charset="0"/>
                          <a:ea typeface="Calibri"/>
                          <a:cs typeface="Calibri"/>
                          <a:sym typeface="Calibri"/>
                        </a:rPr>
                        <a:t> detallada con evidencia del texto mo</a:t>
                      </a:r>
                      <a:r>
                        <a:rPr lang="es-MX" sz="1000" noProof="0" dirty="0" smtClean="0">
                          <a:solidFill>
                            <a:schemeClr val="dk1"/>
                          </a:solidFill>
                          <a:latin typeface="Calibri" panose="020F0502020204030204" pitchFamily="34" charset="0"/>
                          <a:ea typeface="Calibri"/>
                          <a:cs typeface="Calibri"/>
                          <a:sym typeface="Calibri"/>
                        </a:rPr>
                        <a:t>strando las similitudes y las diferencias entre los simulacros de tornado y los de terremoto </a:t>
                      </a:r>
                      <a:r>
                        <a:rPr lang="es-MX" sz="1000" b="0" i="0" u="none" strike="noStrike" cap="none" noProof="0" dirty="0" smtClean="0">
                          <a:solidFill>
                            <a:schemeClr val="dk1"/>
                          </a:solidFill>
                          <a:latin typeface="Calibri" panose="020F0502020204030204" pitchFamily="34" charset="0"/>
                          <a:ea typeface="Calibri"/>
                          <a:cs typeface="Calibri"/>
                          <a:sym typeface="Calibri"/>
                        </a:rPr>
                        <a:t>s (ejemplo: ambos son aterradores, etc…).</a:t>
                      </a:r>
                      <a:endParaRPr lang="es-MX" sz="1000" b="0" i="0" u="none" strike="noStrike" cap="none" noProof="0" dirty="0">
                        <a:solidFill>
                          <a:schemeClr val="dk1"/>
                        </a:solidFill>
                        <a:latin typeface="Calibri" panose="020F0502020204030204" pitchFamily="34" charset="0"/>
                        <a:ea typeface="Calibri"/>
                        <a:cs typeface="Calibri"/>
                        <a:sym typeface="Calibri"/>
                      </a:endParaRPr>
                    </a:p>
                  </a:txBody>
                  <a:tcPr marL="9145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304800">
                <a:tc>
                  <a:txBody>
                    <a:bodyPr/>
                    <a:lstStyle/>
                    <a:p>
                      <a:pPr marL="0" marR="0" lvl="0" indent="0" algn="ctr" rtl="0">
                        <a:lnSpc>
                          <a:spcPct val="100000"/>
                        </a:lnSpc>
                        <a:spcBef>
                          <a:spcPts val="0"/>
                        </a:spcBef>
                        <a:buSzPct val="25000"/>
                        <a:buNone/>
                      </a:pPr>
                      <a:r>
                        <a:rPr lang="en-US" sz="2000" b="1">
                          <a:solidFill>
                            <a:schemeClr val="dk1"/>
                          </a:solidFill>
                          <a:latin typeface="Calibri" panose="020F0502020204030204" pitchFamily="34" charset="0"/>
                          <a:ea typeface="Calibri"/>
                          <a:cs typeface="Calibri"/>
                          <a:sym typeface="Calibri"/>
                        </a:rPr>
                        <a:t>3</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s-MX" sz="1000" i="1" noProof="0" dirty="0" smtClean="0">
                          <a:solidFill>
                            <a:schemeClr val="dk1"/>
                          </a:solidFill>
                          <a:latin typeface="Calibri" panose="020F0502020204030204" pitchFamily="34" charset="0"/>
                          <a:ea typeface="Calibri"/>
                          <a:cs typeface="Calibri"/>
                          <a:sym typeface="Calibri"/>
                        </a:rPr>
                        <a:t>El estudiante establece las similitudes y diferencias con suficientes ejemplos relevantes.  El estudiante utiliza detalles del texto. </a:t>
                      </a:r>
                    </a:p>
                    <a:p>
                      <a:pPr marL="0" marR="0" lvl="0" indent="0" algn="l" rtl="0">
                        <a:lnSpc>
                          <a:spcPct val="100000"/>
                        </a:lnSpc>
                        <a:spcBef>
                          <a:spcPts val="0"/>
                        </a:spcBef>
                        <a:spcAft>
                          <a:spcPts val="0"/>
                        </a:spcAft>
                        <a:buClr>
                          <a:schemeClr val="dk1"/>
                        </a:buClr>
                        <a:buSzPct val="25000"/>
                        <a:buFont typeface="Calibri"/>
                        <a:buNone/>
                      </a:pPr>
                      <a:r>
                        <a:rPr lang="es-MX" sz="1100" noProof="0" dirty="0" smtClean="0">
                          <a:solidFill>
                            <a:schemeClr val="dk1"/>
                          </a:solidFill>
                          <a:latin typeface="Calibri" panose="020F0502020204030204" pitchFamily="34" charset="0"/>
                          <a:ea typeface="Calibri"/>
                          <a:cs typeface="Calibri"/>
                          <a:sym typeface="Calibri"/>
                        </a:rPr>
                        <a:t>Hay muchas cosas que son iguales y diferentes sobre los  terremotos y los tornados. Son iguales porque para ambos escucharías una alarma. Nunca sabes cuando ocurrirán.  También me puedo imaginar que ambos son muy aterradores. </a:t>
                      </a:r>
                      <a:r>
                        <a:rPr lang="es-MX" sz="1100" b="0" i="0" u="none" strike="noStrike" cap="none" noProof="0" dirty="0" smtClean="0">
                          <a:solidFill>
                            <a:schemeClr val="dk1"/>
                          </a:solidFill>
                          <a:latin typeface="Calibri" panose="020F0502020204030204" pitchFamily="34" charset="0"/>
                          <a:ea typeface="Calibri"/>
                          <a:cs typeface="Calibri"/>
                          <a:sym typeface="Calibri"/>
                        </a:rPr>
                        <a:t> </a:t>
                      </a:r>
                      <a:r>
                        <a:rPr lang="es-MX" sz="1100" noProof="0" dirty="0" smtClean="0">
                          <a:solidFill>
                            <a:schemeClr val="dk1"/>
                          </a:solidFill>
                          <a:latin typeface="Calibri" panose="020F0502020204030204" pitchFamily="34" charset="0"/>
                          <a:ea typeface="Calibri"/>
                          <a:cs typeface="Calibri"/>
                          <a:sym typeface="Calibri"/>
                        </a:rPr>
                        <a:t>Son diferentes porque en un simulacro de terremoto te escondes debajo de tu escritorio. Esto es probablemente para protegerte de edificios que se sacuden y de techos que se caen. </a:t>
                      </a:r>
                      <a:r>
                        <a:rPr lang="es-MX" sz="1100" b="0" i="0" u="none" strike="noStrike" cap="none" noProof="0" dirty="0" smtClean="0">
                          <a:solidFill>
                            <a:schemeClr val="dk1"/>
                          </a:solidFill>
                          <a:latin typeface="Calibri" panose="020F0502020204030204" pitchFamily="34" charset="0"/>
                          <a:ea typeface="Calibri"/>
                          <a:cs typeface="Calibri"/>
                          <a:sym typeface="Calibri"/>
                        </a:rPr>
                        <a:t> </a:t>
                      </a:r>
                      <a:r>
                        <a:rPr lang="es-MX" sz="1100" noProof="0" dirty="0" smtClean="0">
                          <a:solidFill>
                            <a:schemeClr val="dk1"/>
                          </a:solidFill>
                          <a:latin typeface="Calibri" panose="020F0502020204030204" pitchFamily="34" charset="0"/>
                          <a:ea typeface="Calibri"/>
                          <a:cs typeface="Calibri"/>
                          <a:sym typeface="Calibri"/>
                        </a:rPr>
                        <a:t>Sin embargo, en un simulacro de tor</a:t>
                      </a:r>
                      <a:r>
                        <a:rPr lang="es-MX" sz="1100" b="0" i="0" u="none" strike="noStrike" cap="none" noProof="0" dirty="0" smtClean="0">
                          <a:solidFill>
                            <a:schemeClr val="dk1"/>
                          </a:solidFill>
                          <a:latin typeface="Calibri" panose="020F0502020204030204" pitchFamily="34" charset="0"/>
                          <a:ea typeface="Calibri"/>
                          <a:cs typeface="Calibri"/>
                          <a:sym typeface="Calibri"/>
                        </a:rPr>
                        <a:t>nado sales al pasillo, te acurrucas, y po</a:t>
                      </a:r>
                      <a:r>
                        <a:rPr lang="es-MX" sz="1100" noProof="0" dirty="0" smtClean="0">
                          <a:solidFill>
                            <a:schemeClr val="dk1"/>
                          </a:solidFill>
                          <a:latin typeface="Calibri" panose="020F0502020204030204" pitchFamily="34" charset="0"/>
                          <a:ea typeface="Calibri"/>
                          <a:cs typeface="Calibri"/>
                          <a:sym typeface="Calibri"/>
                        </a:rPr>
                        <a:t>nes tus manos sobre tu cuello. Esto te protege para que no te golpeen objetos. </a:t>
                      </a:r>
                      <a:r>
                        <a:rPr lang="es-MX" sz="1100" b="0" i="0" u="none" strike="noStrike" cap="none" noProof="0" dirty="0" smtClean="0">
                          <a:solidFill>
                            <a:schemeClr val="dk1"/>
                          </a:solidFill>
                          <a:latin typeface="Calibri" panose="020F0502020204030204" pitchFamily="34" charset="0"/>
                          <a:ea typeface="Calibri"/>
                          <a:cs typeface="Calibri"/>
                          <a:sym typeface="Calibri"/>
                        </a:rPr>
                        <a:t> </a:t>
                      </a:r>
                      <a:r>
                        <a:rPr lang="es-MX" sz="1100" noProof="0" dirty="0" smtClean="0">
                          <a:solidFill>
                            <a:schemeClr val="dk1"/>
                          </a:solidFill>
                          <a:latin typeface="Calibri" panose="020F0502020204030204" pitchFamily="34" charset="0"/>
                          <a:ea typeface="Calibri"/>
                          <a:cs typeface="Calibri"/>
                          <a:sym typeface="Calibri"/>
                        </a:rPr>
                        <a:t>Así es como un simulacro de tornado y uno de terremoto son iguales y diferentes.</a:t>
                      </a:r>
                      <a:r>
                        <a:rPr lang="es-MX" sz="1100" b="0" i="0" u="none" strike="noStrike" cap="none" noProof="0" dirty="0" smtClean="0">
                          <a:solidFill>
                            <a:schemeClr val="dk1"/>
                          </a:solidFill>
                          <a:latin typeface="Calibri" panose="020F0502020204030204" pitchFamily="34" charset="0"/>
                          <a:ea typeface="Calibri"/>
                          <a:cs typeface="Calibri"/>
                          <a:sym typeface="Calibri"/>
                        </a:rPr>
                        <a:t> </a:t>
                      </a:r>
                      <a:endParaRPr lang="es-MX" sz="1100" b="0" i="0" u="none" strike="noStrike" cap="none" noProof="0" dirty="0">
                        <a:solidFill>
                          <a:schemeClr val="dk1"/>
                        </a:solidFill>
                        <a:latin typeface="Calibri" panose="020F0502020204030204" pitchFamily="34" charset="0"/>
                        <a:ea typeface="Calibri"/>
                        <a:cs typeface="Calibri"/>
                        <a:sym typeface="Calibri"/>
                      </a:endParaRPr>
                    </a:p>
                  </a:txBody>
                  <a:tcPr marL="121925" marR="121925"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04800">
                <a:tc>
                  <a:txBody>
                    <a:bodyPr/>
                    <a:lstStyle/>
                    <a:p>
                      <a:pPr marL="0" marR="0" lvl="0" indent="0" algn="ctr" rtl="0">
                        <a:lnSpc>
                          <a:spcPct val="100000"/>
                        </a:lnSpc>
                        <a:spcBef>
                          <a:spcPts val="0"/>
                        </a:spcBef>
                        <a:buSzPct val="25000"/>
                        <a:buNone/>
                      </a:pPr>
                      <a:r>
                        <a:rPr lang="en-US" sz="2000" b="1">
                          <a:solidFill>
                            <a:schemeClr val="dk1"/>
                          </a:solidFill>
                          <a:latin typeface="Calibri" panose="020F0502020204030204" pitchFamily="34" charset="0"/>
                          <a:ea typeface="Calibri"/>
                          <a:cs typeface="Calibri"/>
                          <a:sym typeface="Calibri"/>
                        </a:rPr>
                        <a:t>2</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s-MX" sz="1000" i="1" noProof="0" dirty="0" smtClean="0">
                          <a:solidFill>
                            <a:schemeClr val="dk1"/>
                          </a:solidFill>
                          <a:latin typeface="Calibri" panose="020F0502020204030204" pitchFamily="34" charset="0"/>
                          <a:ea typeface="Calibri"/>
                          <a:cs typeface="Calibri"/>
                          <a:sym typeface="Calibri"/>
                        </a:rPr>
                        <a:t>El estudiante establece algunas similitudes y diferencias con ejemplos relevantes.  El estudiante utiliza ejemplos del texto. </a:t>
                      </a:r>
                    </a:p>
                    <a:p>
                      <a:pPr marL="0" marR="0" lvl="0" indent="0" algn="l" rtl="0">
                        <a:lnSpc>
                          <a:spcPct val="100000"/>
                        </a:lnSpc>
                        <a:spcBef>
                          <a:spcPts val="0"/>
                        </a:spcBef>
                        <a:spcAft>
                          <a:spcPts val="0"/>
                        </a:spcAft>
                        <a:buSzPct val="25000"/>
                        <a:buNone/>
                      </a:pPr>
                      <a:r>
                        <a:rPr lang="es-MX" sz="1100" noProof="0" dirty="0" smtClean="0">
                          <a:solidFill>
                            <a:schemeClr val="dk1"/>
                          </a:solidFill>
                          <a:latin typeface="Calibri" panose="020F0502020204030204" pitchFamily="34" charset="0"/>
                          <a:ea typeface="Calibri"/>
                          <a:cs typeface="Calibri"/>
                          <a:sym typeface="Calibri"/>
                        </a:rPr>
                        <a:t>Son iguales porque para ambos escucharías una alarma y ambos son aterradores. Son diferentes porque en un simulacro de terremoto te escondes debajo de tu escritorio. En un simulacro de tornado sales al pasillo  pero en un simulacro de terremoto te escondes debajo de tu escritorio.</a:t>
                      </a:r>
                      <a:endParaRPr lang="es-MX" sz="1100" noProof="0" dirty="0">
                        <a:solidFill>
                          <a:schemeClr val="dk1"/>
                        </a:solidFill>
                        <a:latin typeface="Calibri" panose="020F0502020204030204" pitchFamily="34" charset="0"/>
                        <a:ea typeface="Calibri"/>
                        <a:cs typeface="Calibri"/>
                        <a:sym typeface="Calibri"/>
                      </a:endParaRPr>
                    </a:p>
                  </a:txBody>
                  <a:tcPr marL="121925" marR="121925"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4000">
                <a:tc>
                  <a:txBody>
                    <a:bodyPr/>
                    <a:lstStyle/>
                    <a:p>
                      <a:pPr marL="0" marR="0" lvl="0" indent="0" algn="ctr" rtl="0">
                        <a:lnSpc>
                          <a:spcPct val="100000"/>
                        </a:lnSpc>
                        <a:spcBef>
                          <a:spcPts val="0"/>
                        </a:spcBef>
                        <a:buSzPct val="25000"/>
                        <a:buNone/>
                      </a:pPr>
                      <a:r>
                        <a:rPr lang="en-US" sz="2000" b="1">
                          <a:solidFill>
                            <a:schemeClr val="dk1"/>
                          </a:solidFill>
                          <a:latin typeface="Calibri" panose="020F0502020204030204" pitchFamily="34" charset="0"/>
                          <a:ea typeface="Calibri"/>
                          <a:cs typeface="Calibri"/>
                          <a:sym typeface="Calibri"/>
                        </a:rPr>
                        <a:t>1</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s-MX" sz="1000" i="1" noProof="0" dirty="0" smtClean="0">
                          <a:solidFill>
                            <a:schemeClr val="dk1"/>
                          </a:solidFill>
                          <a:latin typeface="Calibri" panose="020F0502020204030204" pitchFamily="34" charset="0"/>
                          <a:ea typeface="Calibri"/>
                          <a:cs typeface="Calibri"/>
                          <a:sym typeface="Calibri"/>
                        </a:rPr>
                        <a:t>El estudiante establece pocos ejemplos pero no los explica </a:t>
                      </a:r>
                      <a:r>
                        <a:rPr lang="es-MX" sz="1000" b="0" i="1" noProof="0" dirty="0" smtClean="0">
                          <a:solidFill>
                            <a:schemeClr val="dk1"/>
                          </a:solidFill>
                          <a:latin typeface="Calibri" panose="020F0502020204030204" pitchFamily="34" charset="0"/>
                          <a:ea typeface="Calibri"/>
                          <a:cs typeface="Calibri"/>
                          <a:sym typeface="Calibri"/>
                        </a:rPr>
                        <a:t>.</a:t>
                      </a:r>
                    </a:p>
                    <a:p>
                      <a:pPr marL="0" marR="0" lvl="0" indent="0" algn="l" rtl="0">
                        <a:lnSpc>
                          <a:spcPct val="100000"/>
                        </a:lnSpc>
                        <a:spcBef>
                          <a:spcPts val="0"/>
                        </a:spcBef>
                        <a:spcAft>
                          <a:spcPts val="0"/>
                        </a:spcAft>
                        <a:buSzPct val="25000"/>
                        <a:buNone/>
                      </a:pPr>
                      <a:r>
                        <a:rPr lang="es-MX" sz="1100" noProof="0" dirty="0" smtClean="0">
                          <a:solidFill>
                            <a:schemeClr val="dk1"/>
                          </a:solidFill>
                          <a:latin typeface="Calibri" panose="020F0502020204030204" pitchFamily="34" charset="0"/>
                          <a:ea typeface="Calibri"/>
                          <a:cs typeface="Calibri"/>
                          <a:sym typeface="Calibri"/>
                        </a:rPr>
                        <a:t>Ambos, los terremotos y los tornados son aterradores. Son un</a:t>
                      </a:r>
                      <a:r>
                        <a:rPr lang="es-MX" sz="1100" baseline="0" noProof="0" dirty="0" smtClean="0">
                          <a:solidFill>
                            <a:schemeClr val="dk1"/>
                          </a:solidFill>
                          <a:latin typeface="Calibri" panose="020F0502020204030204" pitchFamily="34" charset="0"/>
                          <a:ea typeface="Calibri"/>
                          <a:cs typeface="Calibri"/>
                          <a:sym typeface="Calibri"/>
                        </a:rPr>
                        <a:t> tipo</a:t>
                      </a:r>
                      <a:r>
                        <a:rPr lang="es-MX" sz="1100" noProof="0" dirty="0" smtClean="0">
                          <a:solidFill>
                            <a:schemeClr val="dk1"/>
                          </a:solidFill>
                          <a:latin typeface="Calibri" panose="020F0502020204030204" pitchFamily="34" charset="0"/>
                          <a:ea typeface="Calibri"/>
                          <a:cs typeface="Calibri"/>
                          <a:sym typeface="Calibri"/>
                        </a:rPr>
                        <a:t> de tormenta.  </a:t>
                      </a:r>
                      <a:endParaRPr lang="es-MX" sz="1100" noProof="0" dirty="0">
                        <a:solidFill>
                          <a:schemeClr val="dk1"/>
                        </a:solidFill>
                        <a:latin typeface="Calibri" panose="020F0502020204030204" pitchFamily="34" charset="0"/>
                        <a:ea typeface="Calibri"/>
                        <a:cs typeface="Calibri"/>
                        <a:sym typeface="Calibri"/>
                      </a:endParaRPr>
                    </a:p>
                  </a:txBody>
                  <a:tcPr marL="121925" marR="121925"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0525">
                <a:tc>
                  <a:txBody>
                    <a:bodyPr/>
                    <a:lstStyle/>
                    <a:p>
                      <a:pPr marL="0" marR="0" lvl="0" indent="0" algn="ctr" rtl="0">
                        <a:lnSpc>
                          <a:spcPct val="100000"/>
                        </a:lnSpc>
                        <a:spcBef>
                          <a:spcPts val="0"/>
                        </a:spcBef>
                        <a:buSzPct val="25000"/>
                        <a:buNone/>
                      </a:pPr>
                      <a:r>
                        <a:rPr lang="en-US" sz="2000" b="1">
                          <a:latin typeface="Calibri" panose="020F0502020204030204" pitchFamily="34" charset="0"/>
                          <a:ea typeface="Calibri"/>
                          <a:cs typeface="Calibri"/>
                          <a:sym typeface="Calibri"/>
                        </a:rPr>
                        <a:t>0</a:t>
                      </a:r>
                    </a:p>
                  </a:txBody>
                  <a:tcPr marL="9145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s-MX" sz="1000" i="1" noProof="0" dirty="0" smtClean="0">
                          <a:latin typeface="Calibri" panose="020F0502020204030204" pitchFamily="34" charset="0"/>
                          <a:ea typeface="Calibri"/>
                          <a:cs typeface="Calibri"/>
                          <a:sym typeface="Calibri"/>
                        </a:rPr>
                        <a:t>El estudiante no ofrece suficiente información o es irrelevante.</a:t>
                      </a:r>
                    </a:p>
                    <a:p>
                      <a:pPr marL="0" marR="0" lvl="0" indent="0" algn="l" rtl="0">
                        <a:lnSpc>
                          <a:spcPct val="100000"/>
                        </a:lnSpc>
                        <a:spcBef>
                          <a:spcPts val="0"/>
                        </a:spcBef>
                        <a:spcAft>
                          <a:spcPts val="0"/>
                        </a:spcAft>
                        <a:buSzPct val="25000"/>
                        <a:buNone/>
                      </a:pPr>
                      <a:r>
                        <a:rPr lang="es-MX" sz="1100" noProof="0" dirty="0" smtClean="0">
                          <a:latin typeface="Calibri" panose="020F0502020204030204" pitchFamily="34" charset="0"/>
                          <a:ea typeface="Calibri"/>
                          <a:cs typeface="Calibri"/>
                          <a:sym typeface="Calibri"/>
                        </a:rPr>
                        <a:t>Hay cosas que son iguales y diferentes sobre los terremotos y tornados.</a:t>
                      </a:r>
                      <a:endParaRPr lang="es-MX" sz="1100" noProof="0" dirty="0">
                        <a:latin typeface="Calibri" panose="020F0502020204030204" pitchFamily="34" charset="0"/>
                        <a:ea typeface="Calibri"/>
                        <a:cs typeface="Calibri"/>
                        <a:sym typeface="Calibri"/>
                      </a:endParaRPr>
                    </a:p>
                  </a:txBody>
                  <a:tcPr marL="121925" marR="121925"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graphicFrame>
        <p:nvGraphicFramePr>
          <p:cNvPr id="530" name="Shape 530"/>
          <p:cNvGraphicFramePr/>
          <p:nvPr>
            <p:extLst>
              <p:ext uri="{D42A27DB-BD31-4B8C-83A1-F6EECF244321}">
                <p14:modId xmlns:p14="http://schemas.microsoft.com/office/powerpoint/2010/main" val="70296089"/>
              </p:ext>
            </p:extLst>
          </p:nvPr>
        </p:nvGraphicFramePr>
        <p:xfrm>
          <a:off x="5045675" y="7110550"/>
          <a:ext cx="2186000" cy="619697"/>
        </p:xfrm>
        <a:graphic>
          <a:graphicData uri="http://schemas.openxmlformats.org/drawingml/2006/table">
            <a:tbl>
              <a:tblPr>
                <a:noFill/>
                <a:tableStyleId>{135E9D86-FBE3-4917-835E-6AACE4E3F487}</a:tableStyleId>
              </a:tblPr>
              <a:tblGrid>
                <a:gridCol w="2186000"/>
              </a:tblGrid>
              <a:tr h="1016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443500">
                <a:tc>
                  <a:txBody>
                    <a:bodyPr/>
                    <a:lstStyle/>
                    <a:p>
                      <a:pPr marL="0" marR="0" lvl="0" indent="0" algn="l" rtl="0">
                        <a:lnSpc>
                          <a:spcPct val="100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Comparan y contrastan los temas, ambientes y tramas de los cuentos escritos por el mismo autor sobre los mismos personajes o personajes similares (ejemplo: en libros de una serie).</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p:nvPr/>
        </p:nvSpPr>
        <p:spPr>
          <a:xfrm>
            <a:off x="0" y="0"/>
            <a:ext cx="7772400" cy="10058400"/>
          </a:xfrm>
          <a:prstGeom prst="rect">
            <a:avLst/>
          </a:prstGeom>
          <a:solidFill>
            <a:srgbClr val="D8D8D8"/>
          </a:solidFill>
          <a:ln>
            <a:noFill/>
          </a:ln>
        </p:spPr>
        <p:txBody>
          <a:bodyPr lIns="101850" tIns="50925" rIns="101850" bIns="50925"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53" name="Shape 353"/>
          <p:cNvSpPr/>
          <p:nvPr/>
        </p:nvSpPr>
        <p:spPr>
          <a:xfrm>
            <a:off x="86400" y="202133"/>
            <a:ext cx="7599600" cy="9754850"/>
          </a:xfrm>
          <a:prstGeom prst="rect">
            <a:avLst/>
          </a:prstGeom>
          <a:gradFill>
            <a:gsLst>
              <a:gs pos="0">
                <a:srgbClr val="002060"/>
              </a:gs>
              <a:gs pos="50000">
                <a:srgbClr val="BFDAE3"/>
              </a:gs>
              <a:gs pos="100000">
                <a:srgbClr val="DFECF1"/>
              </a:gs>
            </a:gsLst>
            <a:lin ang="5400000" scaled="0"/>
          </a:gradFill>
          <a:ln>
            <a:noFill/>
          </a:ln>
        </p:spPr>
        <p:txBody>
          <a:bodyPr lIns="101850" tIns="50925" rIns="101850" bIns="50925" anchor="ctr" anchorCtr="0">
            <a:noAutofit/>
          </a:bodyPr>
          <a:lstStyle/>
          <a:p>
            <a:pPr marL="0" marR="0" lvl="0" indent="0" algn="ctr" rtl="0">
              <a:spcBef>
                <a:spcPts val="0"/>
              </a:spcBef>
              <a:buNone/>
            </a:pPr>
            <a:endParaRPr sz="2000">
              <a:solidFill>
                <a:schemeClr val="lt1"/>
              </a:solidFill>
              <a:latin typeface="Cabin"/>
              <a:ea typeface="Cabin"/>
              <a:cs typeface="Cabin"/>
              <a:sym typeface="Cabin"/>
            </a:endParaRPr>
          </a:p>
        </p:txBody>
      </p:sp>
      <p:sp>
        <p:nvSpPr>
          <p:cNvPr id="354" name="Shape 354"/>
          <p:cNvSpPr txBox="1">
            <a:spLocks noGrp="1"/>
          </p:cNvSpPr>
          <p:nvPr>
            <p:ph type="sldNum" idx="12"/>
          </p:nvPr>
        </p:nvSpPr>
        <p:spPr>
          <a:xfrm>
            <a:off x="7188609" y="9598169"/>
            <a:ext cx="474532" cy="358814"/>
          </a:xfrm>
          <a:prstGeom prst="rect">
            <a:avLst/>
          </a:prstGeom>
          <a:noFill/>
          <a:ln>
            <a:noFill/>
          </a:ln>
        </p:spPr>
        <p:txBody>
          <a:bodyPr lIns="101875" tIns="50925" rIns="101875" bIns="50925" anchor="b" anchorCtr="0">
            <a:noAutofit/>
          </a:bodyPr>
          <a:lstStyle/>
          <a:p>
            <a:pPr marL="0" marR="0" lvl="0" indent="0" algn="ctr" rtl="0">
              <a:spcBef>
                <a:spcPts val="0"/>
              </a:spcBef>
              <a:buSzPct val="25000"/>
              <a:buNone/>
            </a:pPr>
            <a:fld id="{00000000-1234-1234-1234-123412341234}" type="slidenum">
              <a:rPr lang="en-US" sz="1200">
                <a:solidFill>
                  <a:srgbClr val="B3A787"/>
                </a:solidFill>
                <a:latin typeface="Cabin"/>
                <a:ea typeface="Cabin"/>
                <a:cs typeface="Cabin"/>
                <a:sym typeface="Cabin"/>
              </a:rPr>
              <a:t>2</a:t>
            </a:fld>
            <a:endParaRPr lang="en-US" sz="1200" dirty="0">
              <a:solidFill>
                <a:srgbClr val="B3A787"/>
              </a:solidFill>
              <a:latin typeface="Cabin"/>
              <a:ea typeface="Cabin"/>
              <a:cs typeface="Cabin"/>
              <a:sym typeface="Cabin"/>
            </a:endParaRPr>
          </a:p>
        </p:txBody>
      </p:sp>
      <p:graphicFrame>
        <p:nvGraphicFramePr>
          <p:cNvPr id="355" name="Shape 355"/>
          <p:cNvGraphicFramePr/>
          <p:nvPr>
            <p:extLst>
              <p:ext uri="{D42A27DB-BD31-4B8C-83A1-F6EECF244321}">
                <p14:modId xmlns:p14="http://schemas.microsoft.com/office/powerpoint/2010/main" val="4231724348"/>
              </p:ext>
            </p:extLst>
          </p:nvPr>
        </p:nvGraphicFramePr>
        <p:xfrm>
          <a:off x="356875" y="5156692"/>
          <a:ext cx="7101850" cy="3234000"/>
        </p:xfrm>
        <a:graphic>
          <a:graphicData uri="http://schemas.openxmlformats.org/drawingml/2006/table">
            <a:tbl>
              <a:tblPr firstRow="1" bandRow="1">
                <a:noFill/>
                <a:tableStyleId>{94240D0B-5ACD-4B12-8A84-92A61156AA3E}</a:tableStyleId>
              </a:tblPr>
              <a:tblGrid>
                <a:gridCol w="2544350"/>
                <a:gridCol w="2042900"/>
                <a:gridCol w="2514600"/>
              </a:tblGrid>
              <a:tr h="460250">
                <a:tc gridSpan="3">
                  <a:txBody>
                    <a:bodyPr/>
                    <a:lstStyle/>
                    <a:p>
                      <a:pPr lvl="0" algn="ctr" rtl="0">
                        <a:spcBef>
                          <a:spcPts val="0"/>
                        </a:spcBef>
                        <a:buClr>
                          <a:schemeClr val="dk1"/>
                        </a:buClr>
                        <a:buSzPct val="25000"/>
                        <a:buFont typeface="Arial"/>
                        <a:buNone/>
                      </a:pPr>
                      <a:r>
                        <a:rPr lang="es-SV" sz="1200" b="1" noProof="0" dirty="0" smtClean="0">
                          <a:latin typeface="Gill Sans MT" panose="020B0502020104020203" pitchFamily="34" charset="0"/>
                          <a:ea typeface="Calibri"/>
                          <a:cs typeface="Calibri"/>
                          <a:sym typeface="Calibri"/>
                        </a:rPr>
                        <a:t>Todas las evaluaciones ELA de primaria fueron revisadas y actualizadas en junio del año 2015 por los siguientes excelentes y dedicados maestros de K-6</a:t>
                      </a:r>
                      <a:r>
                        <a:rPr lang="es-SV" sz="1200" b="1" baseline="30000" noProof="0" dirty="0" smtClean="0">
                          <a:latin typeface="Gill Sans MT" panose="020B0502020104020203" pitchFamily="34" charset="0"/>
                          <a:ea typeface="Calibri"/>
                          <a:cs typeface="Calibri"/>
                          <a:sym typeface="Calibri"/>
                        </a:rPr>
                        <a:t>to</a:t>
                      </a:r>
                      <a:r>
                        <a:rPr lang="es-SV" sz="1200" b="1" noProof="0" dirty="0" smtClean="0">
                          <a:latin typeface="Gill Sans MT" panose="020B0502020104020203" pitchFamily="34" charset="0"/>
                          <a:ea typeface="Calibri"/>
                          <a:cs typeface="Calibri"/>
                          <a:sym typeface="Calibri"/>
                        </a:rPr>
                        <a:t> de HSD</a:t>
                      </a:r>
                      <a:endParaRPr lang="es-SV" sz="1200" b="1" noProof="0" dirty="0">
                        <a:latin typeface="Gill Sans MT" panose="020B0502020104020203" pitchFamily="34" charset="0"/>
                        <a:ea typeface="Calibri"/>
                        <a:cs typeface="Calibri"/>
                        <a:sym typeface="Calibri"/>
                      </a:endParaRP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396250">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Deborah Alvarado</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Lincoln Street</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a:solidFill>
                            <a:schemeClr val="dk1"/>
                          </a:solidFill>
                          <a:latin typeface="Lucida Handwriting" panose="03010101010101010101" pitchFamily="66" charset="0"/>
                          <a:ea typeface="Dancing Script"/>
                          <a:cs typeface="Dancing Script"/>
                          <a:sym typeface="Dancing Script"/>
                        </a:rPr>
                        <a:t>Sonja Grabel</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a:solidFill>
                            <a:schemeClr val="dk1"/>
                          </a:solidFill>
                          <a:latin typeface="Lucida Handwriting" panose="03010101010101010101" pitchFamily="66" charset="0"/>
                          <a:ea typeface="Dancing Script"/>
                          <a:cs typeface="Dancing Script"/>
                          <a:sym typeface="Dancing Script"/>
                        </a:rPr>
                        <a:t>Patterson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Gina McLain</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TOSA</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dirty="0">
                          <a:solidFill>
                            <a:schemeClr val="dk1"/>
                          </a:solidFill>
                          <a:latin typeface="Lucida Handwriting" panose="03010101010101010101" pitchFamily="66" charset="0"/>
                          <a:ea typeface="Dancing Script"/>
                          <a:cs typeface="Dancing Script"/>
                          <a:sym typeface="Dancing Script"/>
                        </a:rPr>
                        <a:t>Linda Benson</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dirty="0">
                          <a:solidFill>
                            <a:schemeClr val="dk1"/>
                          </a:solidFill>
                          <a:latin typeface="Lucida Handwriting" panose="03010101010101010101" pitchFamily="66" charset="0"/>
                          <a:ea typeface="Dancing Script"/>
                          <a:cs typeface="Dancing Script"/>
                          <a:sym typeface="Dancing Script"/>
                        </a:rPr>
                        <a:t>West Union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Megan Harding</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Orenco</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Teresa Portinga</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Patterson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dirty="0">
                          <a:solidFill>
                            <a:schemeClr val="dk1"/>
                          </a:solidFill>
                          <a:latin typeface="Lucida Handwriting" panose="03010101010101010101" pitchFamily="66" charset="0"/>
                          <a:ea typeface="Dancing Script"/>
                          <a:cs typeface="Dancing Script"/>
                          <a:sym typeface="Dancing Script"/>
                        </a:rPr>
                        <a:t>Anne Berg</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dirty="0">
                          <a:solidFill>
                            <a:schemeClr val="dk1"/>
                          </a:solidFill>
                          <a:latin typeface="Lucida Handwriting" panose="03010101010101010101" pitchFamily="66" charset="0"/>
                          <a:ea typeface="Dancing Script"/>
                          <a:cs typeface="Dancing Script"/>
                          <a:sym typeface="Dancing Script"/>
                        </a:rPr>
                        <a:t>Eastwood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Renae</a:t>
                      </a: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 </a:t>
                      </a: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Iversen</a:t>
                      </a:r>
                      <a:endParaRPr lang="en-US" sz="1000" b="1" i="0" u="none" strike="noStrike" cap="none" dirty="0">
                        <a:solidFill>
                          <a:srgbClr val="000000"/>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TOSA</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Judy Ramer</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Consultant</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a:solidFill>
                            <a:schemeClr val="dk1"/>
                          </a:solidFill>
                          <a:latin typeface="Lucida Handwriting" panose="03010101010101010101" pitchFamily="66" charset="0"/>
                          <a:ea typeface="Dancing Script"/>
                          <a:cs typeface="Dancing Script"/>
                          <a:sym typeface="Dancing Script"/>
                        </a:rPr>
                        <a:t>Aliceson Brandt</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a:solidFill>
                            <a:schemeClr val="dk1"/>
                          </a:solidFill>
                          <a:latin typeface="Lucida Handwriting" panose="03010101010101010101" pitchFamily="66" charset="0"/>
                          <a:ea typeface="Dancing Script"/>
                          <a:cs typeface="Dancing Script"/>
                          <a:sym typeface="Dancing Script"/>
                        </a:rPr>
                        <a:t>Eastwood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Ginger Jay</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Witch Hazel</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Sara Retzlaff</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McKinney</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Sharon Carlson</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Minter Bridge</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Ko</a:t>
                      </a: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 Kagawa</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Minter Bridge</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Jami Rider</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Free Orchard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Deborah Deplanche</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Patterson</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Jamie Lentz</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err="1">
                          <a:solidFill>
                            <a:srgbClr val="000000"/>
                          </a:solidFill>
                          <a:latin typeface="Lucida Handwriting" panose="03010101010101010101" pitchFamily="66" charset="0"/>
                          <a:ea typeface="Dancing Script"/>
                          <a:cs typeface="Dancing Script"/>
                          <a:sym typeface="Dancing Script"/>
                        </a:rPr>
                        <a:t>Mooberry</a:t>
                      </a:r>
                      <a:endParaRPr lang="en-US" sz="1000" b="0" i="0" u="none" strike="noStrike" cap="none" dirty="0">
                        <a:solidFill>
                          <a:srgbClr val="000000"/>
                        </a:solidFill>
                        <a:latin typeface="Lucida Handwriting" panose="03010101010101010101" pitchFamily="66" charset="0"/>
                        <a:ea typeface="Dancing Script"/>
                        <a:cs typeface="Dancing Script"/>
                        <a:sym typeface="Dancing Script"/>
                      </a:endParaRP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Kelly </a:t>
                      </a:r>
                      <a:r>
                        <a:rPr lang="en-US" sz="1000" b="1" i="0" u="none" strike="noStrike" cap="none" dirty="0" err="1">
                          <a:solidFill>
                            <a:srgbClr val="000000"/>
                          </a:solidFill>
                          <a:latin typeface="Lucida Handwriting" panose="03010101010101010101" pitchFamily="66" charset="0"/>
                          <a:ea typeface="Dancing Script"/>
                          <a:cs typeface="Dancing Script"/>
                          <a:sym typeface="Dancing Script"/>
                        </a:rPr>
                        <a:t>Rooke</a:t>
                      </a:r>
                      <a:endParaRPr lang="en-US" sz="1000" b="1" i="0" u="none" strike="noStrike" cap="none" dirty="0">
                        <a:solidFill>
                          <a:srgbClr val="000000"/>
                        </a:solidFill>
                        <a:latin typeface="Lucida Handwriting" panose="03010101010101010101" pitchFamily="66" charset="0"/>
                        <a:ea typeface="Dancing Script"/>
                        <a:cs typeface="Dancing Script"/>
                        <a:sym typeface="Dancing Script"/>
                      </a:endParaRP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Free Orchard</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r h="396250">
                <a:tc>
                  <a:txBody>
                    <a:bodyPr/>
                    <a:lstStyle/>
                    <a:p>
                      <a:pPr marL="0" marR="0" lvl="0" indent="0" algn="ctr" rtl="0">
                        <a:lnSpc>
                          <a:spcPct val="100000"/>
                        </a:lnSpc>
                        <a:spcBef>
                          <a:spcPts val="0"/>
                        </a:spcBef>
                        <a:spcAft>
                          <a:spcPts val="0"/>
                        </a:spcAft>
                        <a:buClr>
                          <a:schemeClr val="dk1"/>
                        </a:buClr>
                        <a:buSzPct val="25000"/>
                        <a:buFont typeface="Dancing Script"/>
                        <a:buNone/>
                      </a:pPr>
                      <a:r>
                        <a:rPr lang="en-US" sz="1000" b="1" i="0" u="none" strike="noStrike" cap="none">
                          <a:solidFill>
                            <a:schemeClr val="dk1"/>
                          </a:solidFill>
                          <a:latin typeface="Lucida Handwriting" panose="03010101010101010101" pitchFamily="66" charset="0"/>
                          <a:ea typeface="Dancing Script"/>
                          <a:cs typeface="Dancing Script"/>
                          <a:sym typeface="Dancing Script"/>
                        </a:rPr>
                        <a:t>Alicia Glasscock</a:t>
                      </a:r>
                    </a:p>
                    <a:p>
                      <a:pPr marL="0" marR="0" lvl="0" indent="0" algn="ctr" rtl="0">
                        <a:lnSpc>
                          <a:spcPct val="100000"/>
                        </a:lnSpc>
                        <a:spcBef>
                          <a:spcPts val="0"/>
                        </a:spcBef>
                        <a:spcAft>
                          <a:spcPts val="0"/>
                        </a:spcAft>
                        <a:buClr>
                          <a:schemeClr val="dk1"/>
                        </a:buClr>
                        <a:buSzPct val="25000"/>
                        <a:buFont typeface="Dancing Script"/>
                        <a:buNone/>
                      </a:pPr>
                      <a:r>
                        <a:rPr lang="en-US" sz="1000" b="0" i="0" u="none" strike="noStrike" cap="none">
                          <a:solidFill>
                            <a:schemeClr val="dk1"/>
                          </a:solidFill>
                          <a:latin typeface="Lucida Handwriting" panose="03010101010101010101" pitchFamily="66" charset="0"/>
                          <a:ea typeface="Dancing Script"/>
                          <a:cs typeface="Dancing Script"/>
                          <a:sym typeface="Dancing Script"/>
                        </a:rPr>
                        <a:t>Imlay</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a:solidFill>
                            <a:srgbClr val="000000"/>
                          </a:solidFill>
                          <a:latin typeface="Lucida Handwriting" panose="03010101010101010101" pitchFamily="66" charset="0"/>
                          <a:ea typeface="Dancing Script"/>
                          <a:cs typeface="Dancing Script"/>
                          <a:sym typeface="Dancing Script"/>
                        </a:rPr>
                        <a:t>Sandra Maines</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a:solidFill>
                            <a:srgbClr val="000000"/>
                          </a:solidFill>
                          <a:latin typeface="Lucida Handwriting" panose="03010101010101010101" pitchFamily="66" charset="0"/>
                          <a:ea typeface="Dancing Script"/>
                          <a:cs typeface="Dancing Script"/>
                          <a:sym typeface="Dancing Script"/>
                        </a:rPr>
                        <a:t>Quatama</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ct val="25000"/>
                        <a:buFont typeface="Dancing Script"/>
                        <a:buNone/>
                      </a:pPr>
                      <a:r>
                        <a:rPr lang="en-US" sz="1000" b="1" i="0" u="none" strike="noStrike" cap="none" dirty="0">
                          <a:solidFill>
                            <a:srgbClr val="000000"/>
                          </a:solidFill>
                          <a:latin typeface="Lucida Handwriting" panose="03010101010101010101" pitchFamily="66" charset="0"/>
                          <a:ea typeface="Dancing Script"/>
                          <a:cs typeface="Dancing Script"/>
                          <a:sym typeface="Dancing Script"/>
                        </a:rPr>
                        <a:t>Angela Walsh</a:t>
                      </a:r>
                    </a:p>
                    <a:p>
                      <a:pPr marL="0" marR="0" lvl="0" indent="0" algn="ctr" rtl="0">
                        <a:lnSpc>
                          <a:spcPct val="100000"/>
                        </a:lnSpc>
                        <a:spcBef>
                          <a:spcPts val="0"/>
                        </a:spcBef>
                        <a:spcAft>
                          <a:spcPts val="0"/>
                        </a:spcAft>
                        <a:buClr>
                          <a:srgbClr val="000000"/>
                        </a:buClr>
                        <a:buSzPct val="25000"/>
                        <a:buFont typeface="Dancing Script"/>
                        <a:buNone/>
                      </a:pPr>
                      <a:r>
                        <a:rPr lang="en-US" sz="1000" b="0" i="0" u="none" strike="noStrike" cap="none" dirty="0">
                          <a:solidFill>
                            <a:srgbClr val="000000"/>
                          </a:solidFill>
                          <a:latin typeface="Lucida Handwriting" panose="03010101010101010101" pitchFamily="66" charset="0"/>
                          <a:ea typeface="Dancing Script"/>
                          <a:cs typeface="Dancing Script"/>
                          <a:sym typeface="Dancing Script"/>
                        </a:rPr>
                        <a:t>Witch Hazel</a:t>
                      </a:r>
                    </a:p>
                  </a:txBody>
                  <a:tcPr marL="91450" marR="91450" marT="45725" marB="45725">
                    <a:lnL w="12700" cap="flat" cmpd="sng">
                      <a:solidFill>
                        <a:srgbClr val="A5A5A5"/>
                      </a:solidFill>
                      <a:prstDash val="solid"/>
                      <a:round/>
                      <a:headEnd type="none" w="med" len="med"/>
                      <a:tailEnd type="none" w="med" len="med"/>
                    </a:lnL>
                    <a:lnR w="12700" cap="flat" cmpd="sng">
                      <a:solidFill>
                        <a:srgbClr val="A5A5A5"/>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solidFill>
                        <a:srgbClr val="A5A5A5"/>
                      </a:solidFill>
                      <a:prstDash val="solid"/>
                      <a:round/>
                      <a:headEnd type="none" w="med" len="med"/>
                      <a:tailEnd type="none" w="med" len="med"/>
                    </a:lnB>
                    <a:solidFill>
                      <a:schemeClr val="lt2"/>
                    </a:solidFill>
                  </a:tcPr>
                </a:tc>
              </a:tr>
            </a:tbl>
          </a:graphicData>
        </a:graphic>
      </p:graphicFrame>
      <p:sp>
        <p:nvSpPr>
          <p:cNvPr id="356" name="Shape 356"/>
          <p:cNvSpPr txBox="1"/>
          <p:nvPr/>
        </p:nvSpPr>
        <p:spPr>
          <a:xfrm>
            <a:off x="356875" y="863374"/>
            <a:ext cx="7120500" cy="4021500"/>
          </a:xfrm>
          <a:prstGeom prst="rect">
            <a:avLst/>
          </a:prstGeom>
          <a:solidFill>
            <a:schemeClr val="lt1"/>
          </a:solidFill>
          <a:ln>
            <a:noFill/>
          </a:ln>
        </p:spPr>
        <p:txBody>
          <a:bodyPr lIns="107350" tIns="53675" rIns="107350" bIns="53675" anchor="t" anchorCtr="0">
            <a:noAutofit/>
          </a:bodyPr>
          <a:lstStyle/>
          <a:p>
            <a:pPr lvl="0" algn="ctr" rtl="0">
              <a:spcBef>
                <a:spcPts val="0"/>
              </a:spcBef>
              <a:buClr>
                <a:schemeClr val="dk1"/>
              </a:buClr>
              <a:buSzPct val="25000"/>
              <a:buFont typeface="Arial"/>
              <a:buNone/>
            </a:pPr>
            <a:r>
              <a:rPr lang="es-CO" sz="1500" b="1" u="sng" dirty="0" smtClean="0">
                <a:solidFill>
                  <a:schemeClr val="dk1"/>
                </a:solidFill>
                <a:latin typeface="Gill Sans MT" panose="020B0502020104020203" pitchFamily="34" charset="0"/>
                <a:ea typeface="Cabin"/>
                <a:cs typeface="Cabin"/>
                <a:sym typeface="Cabin"/>
              </a:rPr>
              <a:t>Trimestre cuatro: Evaluación formativa común de artes del lenguaje inglés </a:t>
            </a:r>
          </a:p>
          <a:p>
            <a:pPr lvl="0" algn="ctr" rtl="0">
              <a:spcBef>
                <a:spcPts val="0"/>
              </a:spcBef>
              <a:buClr>
                <a:schemeClr val="dk1"/>
              </a:buClr>
              <a:buSzPct val="25000"/>
              <a:buFont typeface="Arial"/>
              <a:buNone/>
            </a:pPr>
            <a:r>
              <a:rPr lang="es-CO" sz="1500" b="1" u="sng" dirty="0" smtClean="0">
                <a:solidFill>
                  <a:schemeClr val="dk1"/>
                </a:solidFill>
                <a:latin typeface="Gill Sans MT" panose="020B0502020104020203" pitchFamily="34" charset="0"/>
                <a:ea typeface="Cabin"/>
                <a:cs typeface="Cabin"/>
                <a:sym typeface="Cabin"/>
              </a:rPr>
              <a:t>Equipo de miembros y escritores</a:t>
            </a:r>
          </a:p>
          <a:p>
            <a:pPr marL="0" marR="0" lvl="0" indent="0" algn="l" rtl="0">
              <a:spcBef>
                <a:spcPts val="0"/>
              </a:spcBef>
              <a:buNone/>
            </a:pPr>
            <a:endParaRPr lang="es-CO" sz="800" b="1" u="sng" dirty="0" smtClean="0">
              <a:solidFill>
                <a:schemeClr val="dk1"/>
              </a:solidFill>
              <a:latin typeface="Calibri" panose="020F0502020204030204" pitchFamily="34" charset="0"/>
              <a:ea typeface="Cabin"/>
              <a:cs typeface="Cabin"/>
              <a:sym typeface="Cabin"/>
            </a:endParaRPr>
          </a:p>
          <a:p>
            <a:pPr lvl="0" algn="ctr" rtl="0">
              <a:spcBef>
                <a:spcPts val="0"/>
              </a:spcBef>
              <a:buClr>
                <a:schemeClr val="dk1"/>
              </a:buClr>
              <a:buSzPct val="25000"/>
              <a:buFont typeface="Arial"/>
              <a:buNone/>
            </a:pPr>
            <a:r>
              <a:rPr lang="es-CO" sz="1300" dirty="0" smtClean="0">
                <a:solidFill>
                  <a:schemeClr val="dk1"/>
                </a:solidFill>
                <a:latin typeface="Gill Sans MT" panose="020B0502020104020203" pitchFamily="34" charset="0"/>
                <a:ea typeface="Cabin"/>
                <a:cs typeface="Cabin"/>
                <a:sym typeface="Cabin"/>
              </a:rPr>
              <a:t>Esta evaluación se desarrolló trabajando a la inversa, mediante la identificación de una comprensión profunda de los dos textos. Se identificaron ideas clave para apoyar las respuestas construidas, y detalles clave fueron alineados con las preguntas de selección múltiple. Todas las preguntas apoyan el conocimiento previo del estudiante, de una visión o mensaje central.</a:t>
            </a: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marL="0" marR="0" lvl="0" indent="0" algn="ctr" rtl="0">
              <a:spcBef>
                <a:spcPts val="0"/>
              </a:spcBef>
              <a:buNone/>
            </a:pPr>
            <a:endParaRPr sz="1300" dirty="0">
              <a:solidFill>
                <a:schemeClr val="dk1"/>
              </a:solidFill>
              <a:latin typeface="Cabin"/>
              <a:ea typeface="Cabin"/>
              <a:cs typeface="Cabin"/>
              <a:sym typeface="Cabin"/>
            </a:endParaRPr>
          </a:p>
          <a:p>
            <a:pPr lvl="0" algn="ctr" rtl="0">
              <a:spcBef>
                <a:spcPts val="0"/>
              </a:spcBef>
              <a:buClr>
                <a:schemeClr val="dk1"/>
              </a:buClr>
              <a:buSzPct val="25000"/>
              <a:buFont typeface="Arial"/>
              <a:buNone/>
            </a:pPr>
            <a:r>
              <a:rPr lang="es-419" sz="1300" b="1" i="1" dirty="0" smtClean="0">
                <a:solidFill>
                  <a:schemeClr val="dk1"/>
                </a:solidFill>
                <a:latin typeface="Gill Sans MT" panose="020B0502020104020203" pitchFamily="34" charset="0"/>
                <a:ea typeface="Cabin"/>
                <a:cs typeface="Cabin"/>
                <a:sym typeface="Cabin"/>
              </a:rPr>
              <a:t>Gracias a todos los que revisaron y editaron esta evaluación;</a:t>
            </a:r>
          </a:p>
          <a:p>
            <a:pPr lvl="0" algn="ctr" rtl="0">
              <a:spcBef>
                <a:spcPts val="0"/>
              </a:spcBef>
              <a:buSzPct val="25000"/>
              <a:buNone/>
            </a:pPr>
            <a:r>
              <a:rPr lang="es-419" sz="1300" b="1" i="1" dirty="0" smtClean="0">
                <a:solidFill>
                  <a:schemeClr val="dk1"/>
                </a:solidFill>
                <a:latin typeface="Gill Sans MT" panose="020B0502020104020203" pitchFamily="34" charset="0"/>
                <a:ea typeface="Cabin"/>
                <a:cs typeface="Cabin"/>
                <a:sym typeface="Cabin"/>
              </a:rPr>
              <a:t> un agradecimiento especial a </a:t>
            </a:r>
            <a:r>
              <a:rPr lang="es-419" sz="1300" b="1" i="1" dirty="0" err="1" smtClean="0">
                <a:solidFill>
                  <a:schemeClr val="dk1"/>
                </a:solidFill>
                <a:latin typeface="Gill Sans MT" panose="020B0502020104020203" pitchFamily="34" charset="0"/>
                <a:ea typeface="Cabin"/>
                <a:cs typeface="Cabin"/>
                <a:sym typeface="Cabin"/>
              </a:rPr>
              <a:t>Vicki</a:t>
            </a:r>
            <a:r>
              <a:rPr lang="es-419" sz="1300" b="1" i="1" dirty="0" smtClean="0">
                <a:solidFill>
                  <a:schemeClr val="dk1"/>
                </a:solidFill>
                <a:latin typeface="Gill Sans MT" panose="020B0502020104020203" pitchFamily="34" charset="0"/>
                <a:ea typeface="Cabin"/>
                <a:cs typeface="Cabin"/>
                <a:sym typeface="Cabin"/>
              </a:rPr>
              <a:t> Daniel y sus increíbles habilidades para editar.</a:t>
            </a:r>
            <a:endParaRPr lang="es-419" sz="1300" b="1" i="1" dirty="0">
              <a:solidFill>
                <a:schemeClr val="dk1"/>
              </a:solidFill>
              <a:latin typeface="Gill Sans MT" panose="020B0502020104020203" pitchFamily="34" charset="0"/>
              <a:ea typeface="Cabin"/>
              <a:cs typeface="Cabin"/>
              <a:sym typeface="Cabin"/>
            </a:endParaRPr>
          </a:p>
        </p:txBody>
      </p:sp>
      <p:graphicFrame>
        <p:nvGraphicFramePr>
          <p:cNvPr id="357" name="Shape 357"/>
          <p:cNvGraphicFramePr/>
          <p:nvPr>
            <p:extLst>
              <p:ext uri="{D42A27DB-BD31-4B8C-83A1-F6EECF244321}">
                <p14:modId xmlns:p14="http://schemas.microsoft.com/office/powerpoint/2010/main" val="2207809952"/>
              </p:ext>
            </p:extLst>
          </p:nvPr>
        </p:nvGraphicFramePr>
        <p:xfrm>
          <a:off x="346525" y="2342997"/>
          <a:ext cx="7079350" cy="1758925"/>
        </p:xfrm>
        <a:graphic>
          <a:graphicData uri="http://schemas.openxmlformats.org/drawingml/2006/table">
            <a:tbl>
              <a:tblPr firstRow="1" bandRow="1">
                <a:noFill/>
                <a:tableStyleId>{94240D0B-5ACD-4B12-8A84-92A61156AA3E}</a:tableStyleId>
              </a:tblPr>
              <a:tblGrid>
                <a:gridCol w="2255500"/>
                <a:gridCol w="1651625"/>
                <a:gridCol w="1831325"/>
                <a:gridCol w="1340900"/>
              </a:tblGrid>
              <a:tr h="512725">
                <a:tc>
                  <a:txBody>
                    <a:bodyPr/>
                    <a:lstStyle/>
                    <a:p>
                      <a:pPr marL="0" marR="0" lvl="0" indent="0" algn="l" rtl="0">
                        <a:spcBef>
                          <a:spcPts val="0"/>
                        </a:spcBef>
                        <a:buSzPct val="25000"/>
                        <a:buNone/>
                      </a:pPr>
                      <a:r>
                        <a:rPr lang="en-US" sz="1300" b="1" dirty="0">
                          <a:solidFill>
                            <a:schemeClr val="dk1"/>
                          </a:solidFill>
                          <a:latin typeface="Calibri" panose="020F0502020204030204" pitchFamily="34" charset="0"/>
                        </a:rPr>
                        <a:t>Deborah Alvarado</a:t>
                      </a:r>
                    </a:p>
                  </a:txBody>
                  <a:tcPr marL="117000" marR="117000" marT="55200" marB="5520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rgbClr val="000000"/>
                        </a:buClr>
                        <a:buSzPct val="25000"/>
                        <a:buFont typeface="Cabin"/>
                        <a:buNone/>
                      </a:pPr>
                      <a:r>
                        <a:rPr lang="en-US" sz="1300" b="1" i="0" u="none" strike="noStrike" cap="none">
                          <a:solidFill>
                            <a:srgbClr val="000000"/>
                          </a:solidFill>
                          <a:latin typeface="Calibri" panose="020F0502020204030204" pitchFamily="34" charset="0"/>
                          <a:ea typeface="Cabin"/>
                          <a:cs typeface="Cabin"/>
                          <a:sym typeface="Cabin"/>
                        </a:rPr>
                        <a:t>Patty Gallardo</a:t>
                      </a:r>
                    </a:p>
                  </a:txBody>
                  <a:tcPr marL="117000" marR="117000" marT="55200" marB="55200" anchor="ctr">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chemeClr val="dk1"/>
                        </a:buClr>
                        <a:buSzPct val="25000"/>
                        <a:buFont typeface="Cabin"/>
                        <a:buNone/>
                      </a:pPr>
                      <a:r>
                        <a:rPr lang="en-US" sz="1300" b="1">
                          <a:solidFill>
                            <a:schemeClr val="dk1"/>
                          </a:solidFill>
                          <a:latin typeface="Calibri" panose="020F0502020204030204" pitchFamily="34" charset="0"/>
                        </a:rPr>
                        <a:t>Sandra Maines</a:t>
                      </a:r>
                    </a:p>
                  </a:txBody>
                  <a:tcPr marL="117000" marR="117000" marT="55200" marB="55200" anchor="ctr">
                    <a:lnT w="12700" cap="flat" cmpd="sng">
                      <a:solidFill>
                        <a:schemeClr val="dk1"/>
                      </a:solidFill>
                      <a:prstDash val="solid"/>
                      <a:round/>
                      <a:headEnd type="none" w="med" len="med"/>
                      <a:tailEnd type="none" w="med" len="med"/>
                    </a:lnT>
                    <a:solidFill>
                      <a:srgbClr val="E7F1D2"/>
                    </a:solidFill>
                  </a:tcPr>
                </a:tc>
                <a:tc>
                  <a:txBody>
                    <a:bodyPr/>
                    <a:lstStyle/>
                    <a:p>
                      <a:pPr marL="0" marR="0" lvl="0" indent="0" algn="l" rtl="0">
                        <a:lnSpc>
                          <a:spcPct val="100000"/>
                        </a:lnSpc>
                        <a:spcBef>
                          <a:spcPts val="0"/>
                        </a:spcBef>
                        <a:spcAft>
                          <a:spcPts val="0"/>
                        </a:spcAft>
                        <a:buClr>
                          <a:schemeClr val="dk1"/>
                        </a:buClr>
                        <a:buSzPct val="25000"/>
                        <a:buFont typeface="Cabin"/>
                        <a:buNone/>
                      </a:pPr>
                      <a:r>
                        <a:rPr lang="en-US" sz="1300" b="1">
                          <a:solidFill>
                            <a:schemeClr val="dk1"/>
                          </a:solidFill>
                          <a:latin typeface="Calibri" panose="020F0502020204030204" pitchFamily="34" charset="0"/>
                        </a:rPr>
                        <a:t>Jennifer Robbins</a:t>
                      </a:r>
                    </a:p>
                  </a:txBody>
                  <a:tcPr marL="117000" marR="117000" marT="55200" marB="5520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solidFill>
                      <a:srgbClr val="E7F1D2"/>
                    </a:solidFill>
                  </a:tcPr>
                </a:tc>
              </a:tr>
              <a:tr h="311550">
                <a:tc>
                  <a:txBody>
                    <a:bodyPr/>
                    <a:lstStyle/>
                    <a:p>
                      <a:pPr marL="0" marR="0" lvl="0" indent="0" algn="l" rtl="0">
                        <a:lnSpc>
                          <a:spcPct val="100000"/>
                        </a:lnSpc>
                        <a:spcBef>
                          <a:spcPts val="0"/>
                        </a:spcBef>
                        <a:spcAft>
                          <a:spcPts val="0"/>
                        </a:spcAft>
                        <a:buClr>
                          <a:srgbClr val="000000"/>
                        </a:buClr>
                        <a:buSzPct val="25000"/>
                        <a:buFont typeface="Cabin"/>
                        <a:buNone/>
                      </a:pPr>
                      <a:r>
                        <a:rPr lang="en-US" sz="1300" b="1" i="0" u="none" strike="noStrike" cap="none" dirty="0" err="1">
                          <a:solidFill>
                            <a:srgbClr val="000000"/>
                          </a:solidFill>
                          <a:latin typeface="Calibri" panose="020F0502020204030204" pitchFamily="34" charset="0"/>
                          <a:ea typeface="Cabin"/>
                          <a:cs typeface="Cabin"/>
                          <a:sym typeface="Cabin"/>
                        </a:rPr>
                        <a:t>Aliceson</a:t>
                      </a:r>
                      <a:r>
                        <a:rPr lang="en-US" sz="1300" b="1" i="0" u="none" strike="noStrike" cap="none" dirty="0">
                          <a:solidFill>
                            <a:srgbClr val="000000"/>
                          </a:solidFill>
                          <a:latin typeface="Calibri" panose="020F0502020204030204" pitchFamily="34" charset="0"/>
                          <a:ea typeface="Cabin"/>
                          <a:cs typeface="Cabin"/>
                          <a:sym typeface="Cabin"/>
                        </a:rPr>
                        <a:t> Brandt</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300" b="1">
                          <a:latin typeface="Calibri" panose="020F0502020204030204" pitchFamily="34" charset="0"/>
                        </a:rPr>
                        <a:t>Dori George</a:t>
                      </a:r>
                    </a:p>
                  </a:txBody>
                  <a:tcPr marL="117000" marR="117000" marT="55200" marB="55200" anchor="ctr">
                    <a:solidFill>
                      <a:srgbClr val="E7F1D2"/>
                    </a:solidFill>
                  </a:tcPr>
                </a:tc>
                <a:tc>
                  <a:txBody>
                    <a:bodyPr/>
                    <a:lstStyle/>
                    <a:p>
                      <a:pPr marL="0" marR="0" lvl="0" indent="0" algn="l" rtl="0">
                        <a:spcBef>
                          <a:spcPts val="0"/>
                        </a:spcBef>
                        <a:buSzPct val="25000"/>
                        <a:buNone/>
                      </a:pPr>
                      <a:r>
                        <a:rPr lang="en-US" sz="1300" b="1">
                          <a:solidFill>
                            <a:schemeClr val="dk1"/>
                          </a:solidFill>
                          <a:latin typeface="Calibri" panose="020F0502020204030204" pitchFamily="34" charset="0"/>
                        </a:rPr>
                        <a:t>Gina McLain</a:t>
                      </a:r>
                    </a:p>
                  </a:txBody>
                  <a:tcPr marL="117000" marR="117000" marT="55200" marB="55200" anchor="ctr">
                    <a:solidFill>
                      <a:srgbClr val="E7F1D2"/>
                    </a:solidFill>
                  </a:tcPr>
                </a:tc>
                <a:tc>
                  <a:txBody>
                    <a:bodyPr/>
                    <a:lstStyle/>
                    <a:p>
                      <a:pPr marL="0" marR="0" lvl="0" indent="0" algn="l" rtl="0">
                        <a:spcBef>
                          <a:spcPts val="0"/>
                        </a:spcBef>
                        <a:buSzPct val="25000"/>
                        <a:buNone/>
                      </a:pPr>
                      <a:r>
                        <a:rPr lang="en-US" sz="1300" b="1">
                          <a:solidFill>
                            <a:schemeClr val="dk1"/>
                          </a:solidFill>
                          <a:latin typeface="Calibri" panose="020F0502020204030204" pitchFamily="34" charset="0"/>
                        </a:rPr>
                        <a:t>Kelly Rooke</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r>
              <a:tr h="311550">
                <a:tc>
                  <a:txBody>
                    <a:bodyPr/>
                    <a:lstStyle/>
                    <a:p>
                      <a:pPr marL="0" marR="0" lvl="0" indent="0" algn="l" rtl="0">
                        <a:lnSpc>
                          <a:spcPct val="100000"/>
                        </a:lnSpc>
                        <a:spcBef>
                          <a:spcPts val="0"/>
                        </a:spcBef>
                        <a:spcAft>
                          <a:spcPts val="0"/>
                        </a:spcAft>
                        <a:buClr>
                          <a:schemeClr val="dk1"/>
                        </a:buClr>
                        <a:buSzPct val="25000"/>
                        <a:buFont typeface="Cabin"/>
                        <a:buNone/>
                      </a:pPr>
                      <a:r>
                        <a:rPr lang="en-US" sz="1300" b="1" dirty="0">
                          <a:solidFill>
                            <a:schemeClr val="dk1"/>
                          </a:solidFill>
                          <a:latin typeface="Calibri" panose="020F0502020204030204" pitchFamily="34" charset="0"/>
                        </a:rPr>
                        <a:t>Linda Benson</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300" b="1" dirty="0">
                          <a:latin typeface="Calibri" panose="020F0502020204030204" pitchFamily="34" charset="0"/>
                        </a:rPr>
                        <a:t>Heather </a:t>
                      </a:r>
                      <a:r>
                        <a:rPr lang="en-US" sz="1300" b="1" dirty="0" err="1">
                          <a:latin typeface="Calibri" panose="020F0502020204030204" pitchFamily="34" charset="0"/>
                        </a:rPr>
                        <a:t>Giard</a:t>
                      </a:r>
                      <a:endParaRPr lang="en-US" sz="1300" b="1" dirty="0">
                        <a:latin typeface="Calibri" panose="020F0502020204030204" pitchFamily="34" charset="0"/>
                      </a:endParaRPr>
                    </a:p>
                  </a:txBody>
                  <a:tcPr marL="117000" marR="117000" marT="55200" marB="55200" anchor="ctr">
                    <a:solidFill>
                      <a:srgbClr val="E7F1D2"/>
                    </a:solidFill>
                  </a:tcPr>
                </a:tc>
                <a:tc gridSpan="2">
                  <a:txBody>
                    <a:bodyPr/>
                    <a:lstStyle/>
                    <a:p>
                      <a:pPr marL="0" marR="0" lvl="0" indent="0" algn="l" rtl="0">
                        <a:lnSpc>
                          <a:spcPct val="100000"/>
                        </a:lnSpc>
                        <a:spcBef>
                          <a:spcPts val="0"/>
                        </a:spcBef>
                        <a:spcAft>
                          <a:spcPts val="0"/>
                        </a:spcAft>
                        <a:buClr>
                          <a:schemeClr val="dk1"/>
                        </a:buClr>
                        <a:buSzPct val="25000"/>
                        <a:buFont typeface="Cabin"/>
                        <a:buNone/>
                      </a:pPr>
                      <a:r>
                        <a:rPr lang="en-US" sz="1300" b="1">
                          <a:solidFill>
                            <a:schemeClr val="dk1"/>
                          </a:solidFill>
                          <a:latin typeface="Calibri" panose="020F0502020204030204" pitchFamily="34" charset="0"/>
                        </a:rPr>
                        <a:t>Christina Orozco</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r h="311550">
                <a:tc>
                  <a:txBody>
                    <a:bodyPr/>
                    <a:lstStyle/>
                    <a:p>
                      <a:pPr marL="0" marR="0" lvl="0" indent="0" algn="l" rtl="0">
                        <a:lnSpc>
                          <a:spcPct val="100000"/>
                        </a:lnSpc>
                        <a:spcBef>
                          <a:spcPts val="0"/>
                        </a:spcBef>
                        <a:spcAft>
                          <a:spcPts val="0"/>
                        </a:spcAft>
                        <a:buClr>
                          <a:schemeClr val="dk1"/>
                        </a:buClr>
                        <a:buSzPct val="25000"/>
                        <a:buFont typeface="Cabin"/>
                        <a:buNone/>
                      </a:pPr>
                      <a:r>
                        <a:rPr lang="en-US" sz="1300" b="1" dirty="0">
                          <a:solidFill>
                            <a:schemeClr val="dk1"/>
                          </a:solidFill>
                          <a:latin typeface="Calibri" panose="020F0502020204030204" pitchFamily="34" charset="0"/>
                        </a:rPr>
                        <a:t>Hailey Christenson</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spcBef>
                          <a:spcPts val="0"/>
                        </a:spcBef>
                        <a:buSzPct val="25000"/>
                        <a:buNone/>
                      </a:pPr>
                      <a:r>
                        <a:rPr lang="en-US" sz="1300" b="1">
                          <a:latin typeface="Calibri" panose="020F0502020204030204" pitchFamily="34" charset="0"/>
                        </a:rPr>
                        <a:t>Sonja Grabel</a:t>
                      </a:r>
                    </a:p>
                  </a:txBody>
                  <a:tcPr marL="117000" marR="117000" marT="55200" marB="55200" anchor="ctr">
                    <a:solidFill>
                      <a:srgbClr val="E7F1D2"/>
                    </a:solidFill>
                  </a:tcPr>
                </a:tc>
                <a:tc gridSpan="2">
                  <a:txBody>
                    <a:bodyPr/>
                    <a:lstStyle/>
                    <a:p>
                      <a:pPr marL="0" marR="0" lvl="0" indent="0" algn="l" rtl="0">
                        <a:lnSpc>
                          <a:spcPct val="100000"/>
                        </a:lnSpc>
                        <a:spcBef>
                          <a:spcPts val="0"/>
                        </a:spcBef>
                        <a:spcAft>
                          <a:spcPts val="0"/>
                        </a:spcAft>
                        <a:buClr>
                          <a:schemeClr val="dk1"/>
                        </a:buClr>
                        <a:buSzPct val="25000"/>
                        <a:buFont typeface="Cabin"/>
                        <a:buNone/>
                      </a:pPr>
                      <a:r>
                        <a:rPr lang="en-US" sz="1300" b="1" i="0" u="none" strike="noStrike" cap="none">
                          <a:solidFill>
                            <a:schemeClr val="dk1"/>
                          </a:solidFill>
                          <a:latin typeface="Calibri" panose="020F0502020204030204" pitchFamily="34" charset="0"/>
                          <a:ea typeface="Cabin"/>
                          <a:cs typeface="Cabin"/>
                          <a:sym typeface="Cabin"/>
                        </a:rPr>
                        <a:t>Teresa Portinga</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r h="311550">
                <a:tc>
                  <a:txBody>
                    <a:bodyPr/>
                    <a:lstStyle/>
                    <a:p>
                      <a:pPr marL="0" marR="0" lvl="0" indent="0" algn="l" rtl="0">
                        <a:spcBef>
                          <a:spcPts val="0"/>
                        </a:spcBef>
                        <a:buSzPct val="25000"/>
                        <a:buNone/>
                      </a:pPr>
                      <a:r>
                        <a:rPr lang="en-US" sz="1300" b="1" dirty="0">
                          <a:solidFill>
                            <a:schemeClr val="dk1"/>
                          </a:solidFill>
                          <a:latin typeface="Calibri" panose="020F0502020204030204" pitchFamily="34" charset="0"/>
                        </a:rPr>
                        <a:t>Tammy Cole</a:t>
                      </a:r>
                    </a:p>
                  </a:txBody>
                  <a:tcPr marL="117000" marR="117000" marT="55200" marB="55200" anchor="ctr">
                    <a:lnL w="12700" cap="flat" cmpd="sng">
                      <a:solidFill>
                        <a:schemeClr val="dk1"/>
                      </a:solidFill>
                      <a:prstDash val="solid"/>
                      <a:round/>
                      <a:headEnd type="none" w="med" len="med"/>
                      <a:tailEnd type="none" w="med" len="med"/>
                    </a:lnL>
                    <a:solidFill>
                      <a:srgbClr val="E7F1D2"/>
                    </a:solidFill>
                  </a:tcPr>
                </a:tc>
                <a:tc>
                  <a:txBody>
                    <a:bodyPr/>
                    <a:lstStyle/>
                    <a:p>
                      <a:pPr marL="0" marR="0" lvl="0" indent="0" algn="l" rtl="0">
                        <a:lnSpc>
                          <a:spcPct val="100000"/>
                        </a:lnSpc>
                        <a:spcBef>
                          <a:spcPts val="0"/>
                        </a:spcBef>
                        <a:spcAft>
                          <a:spcPts val="0"/>
                        </a:spcAft>
                        <a:buClr>
                          <a:srgbClr val="000000"/>
                        </a:buClr>
                        <a:buSzPct val="25000"/>
                        <a:buFont typeface="Cabin"/>
                        <a:buNone/>
                      </a:pPr>
                      <a:r>
                        <a:rPr lang="en-US" sz="1300" b="1" i="0" u="none" strike="noStrike" cap="none" dirty="0" err="1">
                          <a:solidFill>
                            <a:srgbClr val="000000"/>
                          </a:solidFill>
                          <a:latin typeface="Calibri" panose="020F0502020204030204" pitchFamily="34" charset="0"/>
                          <a:ea typeface="Cabin"/>
                          <a:cs typeface="Cabin"/>
                          <a:sym typeface="Cabin"/>
                        </a:rPr>
                        <a:t>Dovina</a:t>
                      </a:r>
                      <a:r>
                        <a:rPr lang="en-US" sz="1300" b="1" i="0" u="none" strike="noStrike" cap="none" dirty="0">
                          <a:solidFill>
                            <a:srgbClr val="000000"/>
                          </a:solidFill>
                          <a:latin typeface="Calibri" panose="020F0502020204030204" pitchFamily="34" charset="0"/>
                          <a:ea typeface="Cabin"/>
                          <a:cs typeface="Cabin"/>
                          <a:sym typeface="Cabin"/>
                        </a:rPr>
                        <a:t> Greco</a:t>
                      </a:r>
                    </a:p>
                  </a:txBody>
                  <a:tcPr marL="117000" marR="117000" marT="55200" marB="55200" anchor="ctr">
                    <a:solidFill>
                      <a:srgbClr val="E7F1D2"/>
                    </a:solidFill>
                  </a:tcPr>
                </a:tc>
                <a:tc gridSpan="2">
                  <a:txBody>
                    <a:bodyPr/>
                    <a:lstStyle/>
                    <a:p>
                      <a:pPr marL="0" marR="0" lvl="0" indent="0" algn="l" rtl="0">
                        <a:spcBef>
                          <a:spcPts val="0"/>
                        </a:spcBef>
                        <a:buSzPct val="25000"/>
                        <a:buNone/>
                      </a:pPr>
                      <a:r>
                        <a:rPr lang="en-US" sz="1300" b="1" dirty="0">
                          <a:solidFill>
                            <a:schemeClr val="dk1"/>
                          </a:solidFill>
                          <a:latin typeface="Calibri" panose="020F0502020204030204" pitchFamily="34" charset="0"/>
                        </a:rPr>
                        <a:t>Judy Ramer</a:t>
                      </a:r>
                    </a:p>
                  </a:txBody>
                  <a:tcPr marL="117000" marR="117000" marT="55200" marB="55200" anchor="ctr">
                    <a:lnR w="12700" cap="flat" cmpd="sng">
                      <a:solidFill>
                        <a:schemeClr val="dk1"/>
                      </a:solidFill>
                      <a:prstDash val="solid"/>
                      <a:round/>
                      <a:headEnd type="none" w="med" len="med"/>
                      <a:tailEnd type="none" w="med" len="med"/>
                    </a:lnR>
                    <a:solidFill>
                      <a:srgbClr val="E7F1D2"/>
                    </a:solidFill>
                  </a:tcPr>
                </a:tc>
                <a:tc hMerge="1">
                  <a:txBody>
                    <a:bodyPr/>
                    <a:lstStyle/>
                    <a:p>
                      <a:endParaRPr lang="en-US"/>
                    </a:p>
                  </a:txBody>
                  <a:tcPr/>
                </a:tc>
              </a:tr>
            </a:tbl>
          </a:graphicData>
        </a:graphic>
      </p:graphicFrame>
      <p:graphicFrame>
        <p:nvGraphicFramePr>
          <p:cNvPr id="358" name="Shape 358"/>
          <p:cNvGraphicFramePr/>
          <p:nvPr>
            <p:extLst>
              <p:ext uri="{D42A27DB-BD31-4B8C-83A1-F6EECF244321}">
                <p14:modId xmlns:p14="http://schemas.microsoft.com/office/powerpoint/2010/main" val="3946417757"/>
              </p:ext>
            </p:extLst>
          </p:nvPr>
        </p:nvGraphicFramePr>
        <p:xfrm>
          <a:off x="213691" y="9049559"/>
          <a:ext cx="7449450" cy="548610"/>
        </p:xfrm>
        <a:graphic>
          <a:graphicData uri="http://schemas.openxmlformats.org/drawingml/2006/table">
            <a:tbl>
              <a:tblPr>
                <a:noFill/>
                <a:tableStyleId>{3A870A2F-A94F-4C39-8158-8340404FCA58}</a:tableStyleId>
              </a:tblPr>
              <a:tblGrid>
                <a:gridCol w="7449450"/>
              </a:tblGrid>
              <a:tr h="396200">
                <a:tc>
                  <a:txBody>
                    <a:bodyPr/>
                    <a:lstStyle/>
                    <a:p>
                      <a:pPr lvl="0" algn="ctr" rtl="0">
                        <a:spcBef>
                          <a:spcPts val="0"/>
                        </a:spcBef>
                        <a:buClr>
                          <a:schemeClr val="dk1"/>
                        </a:buClr>
                        <a:buSzPct val="25000"/>
                        <a:buFont typeface="Arial"/>
                        <a:buNone/>
                      </a:pPr>
                      <a:r>
                        <a:rPr lang="es-BO" sz="1200" b="1" noProof="0" dirty="0" smtClean="0">
                          <a:solidFill>
                            <a:schemeClr val="dk1"/>
                          </a:solidFill>
                          <a:latin typeface="Calibri" panose="020F0502020204030204" pitchFamily="34" charset="0"/>
                          <a:ea typeface="Gill Sans MT"/>
                          <a:cs typeface="Gill Sans MT"/>
                          <a:sym typeface="Gill Sans MT"/>
                        </a:rPr>
                        <a:t>Gracias a todos los que participaron en la traducción de esta evaluación, </a:t>
                      </a:r>
                    </a:p>
                    <a:p>
                      <a:pPr lvl="0" algn="ctr" rtl="0">
                        <a:spcBef>
                          <a:spcPts val="0"/>
                        </a:spcBef>
                        <a:buClr>
                          <a:schemeClr val="dk1"/>
                        </a:buClr>
                        <a:buSzPct val="25000"/>
                        <a:buFont typeface="Arial"/>
                        <a:buNone/>
                      </a:pPr>
                      <a:r>
                        <a:rPr lang="es-BO" sz="1200" b="1" noProof="0" dirty="0" smtClean="0">
                          <a:solidFill>
                            <a:schemeClr val="dk1"/>
                          </a:solidFill>
                          <a:latin typeface="Calibri" panose="020F0502020204030204" pitchFamily="34" charset="0"/>
                          <a:ea typeface="Gill Sans MT"/>
                          <a:cs typeface="Gill Sans MT"/>
                          <a:sym typeface="Gill Sans MT"/>
                        </a:rPr>
                        <a:t>bajo la coordinación de</a:t>
                      </a:r>
                      <a:r>
                        <a:rPr lang="es-BO" sz="1200" b="1" noProof="0" dirty="0" smtClean="0">
                          <a:solidFill>
                            <a:schemeClr val="dk1"/>
                          </a:solidFill>
                          <a:latin typeface="Gill Sans MT"/>
                          <a:ea typeface="Gill Sans MT"/>
                          <a:cs typeface="Gill Sans MT"/>
                          <a:sym typeface="Gill Sans MT"/>
                        </a:rPr>
                        <a:t> </a:t>
                      </a:r>
                      <a:r>
                        <a:rPr lang="es-BO" sz="1000" b="1" noProof="0" dirty="0" smtClean="0">
                          <a:solidFill>
                            <a:schemeClr val="dk1"/>
                          </a:solidFill>
                          <a:latin typeface="Dancing Script"/>
                          <a:ea typeface="Dancing Script"/>
                          <a:cs typeface="Dancing Script"/>
                          <a:sym typeface="Dancing Script"/>
                        </a:rPr>
                        <a:t>Z. Rosa  &amp; M. Méndez</a:t>
                      </a:r>
                      <a:endParaRPr lang="es-BO" sz="1000" b="1" noProof="0" dirty="0">
                        <a:solidFill>
                          <a:schemeClr val="dk1"/>
                        </a:solidFill>
                        <a:latin typeface="Dancing Script"/>
                        <a:ea typeface="Dancing Script"/>
                        <a:cs typeface="Dancing Script"/>
                        <a:sym typeface="Dancing Script"/>
                      </a:endParaRPr>
                    </a:p>
                  </a:txBody>
                  <a:tcPr marL="91425" marR="91425" marT="91425" marB="91425">
                    <a:lnL w="9525" cap="flat" cmpd="sng">
                      <a:solidFill>
                        <a:srgbClr val="317F92"/>
                      </a:solidFill>
                      <a:prstDash val="solid"/>
                      <a:round/>
                      <a:headEnd type="none" w="med" len="med"/>
                      <a:tailEnd type="none" w="med" len="med"/>
                    </a:lnL>
                    <a:lnR w="9525" cap="flat" cmpd="sng">
                      <a:solidFill>
                        <a:srgbClr val="317F92"/>
                      </a:solidFill>
                      <a:prstDash val="solid"/>
                      <a:round/>
                      <a:headEnd type="none" w="med" len="med"/>
                      <a:tailEnd type="none" w="med" len="med"/>
                    </a:lnR>
                    <a:lnT w="9525" cap="flat" cmpd="sng">
                      <a:solidFill>
                        <a:srgbClr val="317F92"/>
                      </a:solidFill>
                      <a:prstDash val="solid"/>
                      <a:round/>
                      <a:headEnd type="none" w="med" len="med"/>
                      <a:tailEnd type="none" w="med" len="med"/>
                    </a:lnT>
                    <a:lnB w="9525" cap="flat" cmpd="sng">
                      <a:solidFill>
                        <a:srgbClr val="317F92"/>
                      </a:solidFill>
                      <a:prstDash val="solid"/>
                      <a:round/>
                      <a:headEnd type="none" w="med" len="med"/>
                      <a:tailEnd type="none" w="med" len="med"/>
                    </a:lnB>
                    <a:solidFill>
                      <a:srgbClr val="2F8DA4">
                        <a:alpha val="60000"/>
                      </a:srgb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sldNum" idx="12"/>
          </p:nvPr>
        </p:nvSpPr>
        <p:spPr>
          <a:xfrm>
            <a:off x="678687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20</a:t>
            </a:fld>
            <a:endParaRPr lang="en-US" sz="1200" dirty="0">
              <a:solidFill>
                <a:srgbClr val="888888"/>
              </a:solidFill>
              <a:latin typeface="Calibri"/>
              <a:ea typeface="Calibri"/>
              <a:cs typeface="Calibri"/>
              <a:sym typeface="Calibri"/>
            </a:endParaRPr>
          </a:p>
        </p:txBody>
      </p:sp>
      <p:graphicFrame>
        <p:nvGraphicFramePr>
          <p:cNvPr id="536" name="Shape 536"/>
          <p:cNvGraphicFramePr/>
          <p:nvPr>
            <p:extLst>
              <p:ext uri="{D42A27DB-BD31-4B8C-83A1-F6EECF244321}">
                <p14:modId xmlns:p14="http://schemas.microsoft.com/office/powerpoint/2010/main" val="3030238492"/>
              </p:ext>
            </p:extLst>
          </p:nvPr>
        </p:nvGraphicFramePr>
        <p:xfrm>
          <a:off x="385434" y="423318"/>
          <a:ext cx="6822450" cy="6738542"/>
        </p:xfrm>
        <a:graphic>
          <a:graphicData uri="http://schemas.openxmlformats.org/drawingml/2006/table">
            <a:tbl>
              <a:tblPr firstRow="1" bandRow="1">
                <a:noFill/>
                <a:tableStyleId>{94240D0B-5ACD-4B12-8A84-92A61156AA3E}</a:tableStyleId>
              </a:tblPr>
              <a:tblGrid>
                <a:gridCol w="539750"/>
                <a:gridCol w="6282700"/>
              </a:tblGrid>
              <a:tr h="335275">
                <a:tc gridSpan="2">
                  <a:txBody>
                    <a:bodyPr/>
                    <a:lstStyle/>
                    <a:p>
                      <a:pPr marL="0" marR="0" lvl="0" indent="0" algn="ctr" rtl="0">
                        <a:lnSpc>
                          <a:spcPct val="100000"/>
                        </a:lnSpc>
                        <a:spcBef>
                          <a:spcPts val="0"/>
                        </a:spcBef>
                        <a:spcAft>
                          <a:spcPts val="0"/>
                        </a:spcAft>
                        <a:buClr>
                          <a:schemeClr val="dk1"/>
                        </a:buClr>
                        <a:buSzPct val="25000"/>
                        <a:buFont typeface="Calibri"/>
                        <a:buNone/>
                      </a:pPr>
                      <a:r>
                        <a:rPr lang="es-PA" sz="1500" b="1" noProof="0" dirty="0" smtClean="0">
                          <a:solidFill>
                            <a:schemeClr val="dk1"/>
                          </a:solidFill>
                          <a:latin typeface="Calibri" panose="020F0502020204030204" pitchFamily="34" charset="0"/>
                        </a:rPr>
                        <a:t>CFA </a:t>
                      </a:r>
                      <a:r>
                        <a:rPr lang="es-PA" sz="1500" b="1" noProof="0" dirty="0" smtClean="0">
                          <a:latin typeface="Calibri" panose="020F0502020204030204" pitchFamily="34" charset="0"/>
                        </a:rPr>
                        <a:t>Trimestre</a:t>
                      </a:r>
                      <a:r>
                        <a:rPr lang="es-PA" sz="1500" b="1" noProof="0" dirty="0" smtClean="0">
                          <a:solidFill>
                            <a:schemeClr val="dk1"/>
                          </a:solidFill>
                          <a:latin typeface="Calibri" panose="020F0502020204030204" pitchFamily="34" charset="0"/>
                        </a:rPr>
                        <a:t> 4: </a:t>
                      </a:r>
                      <a:r>
                        <a:rPr lang="es-PA" sz="1500" b="1" noProof="0" dirty="0" smtClean="0">
                          <a:latin typeface="Calibri" panose="020F0502020204030204" pitchFamily="34" charset="0"/>
                          <a:ea typeface="Calibri"/>
                          <a:cs typeface="Calibri"/>
                          <a:sym typeface="Calibri"/>
                        </a:rPr>
                        <a:t>Clave para la </a:t>
                      </a:r>
                      <a:r>
                        <a:rPr lang="es-PA" sz="1500" b="1" u="sng" noProof="0" dirty="0" smtClean="0">
                          <a:latin typeface="Calibri" panose="020F0502020204030204" pitchFamily="34" charset="0"/>
                          <a:ea typeface="Calibri"/>
                          <a:cs typeface="Calibri"/>
                          <a:sym typeface="Calibri"/>
                        </a:rPr>
                        <a:t>Respuesta construida de investigación</a:t>
                      </a:r>
                      <a:endParaRPr lang="es-PA" sz="1500" b="1" u="sng" noProof="0" dirty="0">
                        <a:latin typeface="Calibri" panose="020F0502020204030204" pitchFamily="34" charset="0"/>
                        <a:ea typeface="Calibri"/>
                        <a:cs typeface="Calibri"/>
                        <a:sym typeface="Calibri"/>
                      </a:endParaRPr>
                    </a:p>
                  </a:txBody>
                  <a:tcPr marL="103625" marR="103625" marT="50300" marB="50300"/>
                </a:tc>
                <a:tc hMerge="1">
                  <a:txBody>
                    <a:bodyPr/>
                    <a:lstStyle/>
                    <a:p>
                      <a:endParaRPr lang="en-US"/>
                    </a:p>
                  </a:txBody>
                  <a:tcPr/>
                </a:tc>
              </a:tr>
              <a:tr h="519675">
                <a:tc gridSpan="2">
                  <a:txBody>
                    <a:bodyPr/>
                    <a:lstStyle/>
                    <a:p>
                      <a:pPr marL="0" marR="0" lvl="0" indent="0" algn="ctr" rtl="0">
                        <a:lnSpc>
                          <a:spcPct val="100000"/>
                        </a:lnSpc>
                        <a:spcBef>
                          <a:spcPts val="0"/>
                        </a:spcBef>
                        <a:spcAft>
                          <a:spcPts val="0"/>
                        </a:spcAft>
                        <a:buClr>
                          <a:srgbClr val="000000"/>
                        </a:buClr>
                        <a:buSzPct val="25000"/>
                        <a:buFont typeface="Calibri"/>
                        <a:buNone/>
                      </a:pPr>
                      <a:r>
                        <a:rPr lang="es-PA" sz="1400" b="1" u="sng" noProof="0" dirty="0" smtClean="0">
                          <a:solidFill>
                            <a:srgbClr val="000000"/>
                          </a:solidFill>
                          <a:latin typeface="Calibri" panose="020F0502020204030204" pitchFamily="34" charset="0"/>
                          <a:ea typeface="Calibri"/>
                          <a:cs typeface="Calibri"/>
                          <a:sym typeface="Calibri"/>
                        </a:rPr>
                        <a:t>Rúbricas para la Respuesta construida de investigación - Objetivo 2</a:t>
                      </a:r>
                    </a:p>
                    <a:p>
                      <a:pPr marL="0" marR="0" lvl="0" indent="0" algn="ctr" rtl="0">
                        <a:lnSpc>
                          <a:spcPct val="100000"/>
                        </a:lnSpc>
                        <a:spcBef>
                          <a:spcPts val="0"/>
                        </a:spcBef>
                        <a:spcAft>
                          <a:spcPts val="0"/>
                        </a:spcAft>
                        <a:buClr>
                          <a:srgbClr val="000000"/>
                        </a:buClr>
                        <a:buSzPct val="25000"/>
                        <a:buFont typeface="Calibri"/>
                        <a:buNone/>
                      </a:pPr>
                      <a:r>
                        <a:rPr lang="es-PA" sz="1200" b="0" i="1" u="none" strike="noStrike" cap="none" noProof="0" dirty="0" smtClean="0">
                          <a:solidFill>
                            <a:srgbClr val="000000"/>
                          </a:solidFill>
                          <a:latin typeface="Calibri" panose="020F0502020204030204" pitchFamily="34" charset="0"/>
                          <a:ea typeface="Calibri"/>
                          <a:cs typeface="Calibri"/>
                          <a:sym typeface="Calibri"/>
                        </a:rPr>
                        <a:t>local</a:t>
                      </a:r>
                      <a:r>
                        <a:rPr lang="es-PA" sz="1200" i="1" noProof="0" dirty="0" smtClean="0">
                          <a:solidFill>
                            <a:srgbClr val="000000"/>
                          </a:solidFill>
                          <a:latin typeface="Calibri" panose="020F0502020204030204" pitchFamily="34" charset="0"/>
                          <a:ea typeface="Calibri"/>
                          <a:cs typeface="Calibri"/>
                          <a:sym typeface="Calibri"/>
                        </a:rPr>
                        <a:t>izar</a:t>
                      </a:r>
                      <a:r>
                        <a:rPr lang="es-PA" sz="1200" b="0" i="1" u="none" strike="noStrike" cap="none" noProof="0" dirty="0" smtClean="0">
                          <a:solidFill>
                            <a:srgbClr val="000000"/>
                          </a:solidFill>
                          <a:latin typeface="Calibri" panose="020F0502020204030204" pitchFamily="34" charset="0"/>
                          <a:ea typeface="Calibri"/>
                          <a:cs typeface="Calibri"/>
                          <a:sym typeface="Calibri"/>
                        </a:rPr>
                        <a:t>, selec</a:t>
                      </a:r>
                      <a:r>
                        <a:rPr lang="es-PA" sz="1200" i="1" noProof="0" dirty="0" smtClean="0">
                          <a:solidFill>
                            <a:srgbClr val="000000"/>
                          </a:solidFill>
                          <a:latin typeface="Calibri" panose="020F0502020204030204" pitchFamily="34" charset="0"/>
                          <a:ea typeface="Calibri"/>
                          <a:cs typeface="Calibri"/>
                          <a:sym typeface="Calibri"/>
                        </a:rPr>
                        <a:t>cionar</a:t>
                      </a:r>
                      <a:r>
                        <a:rPr lang="es-PA" sz="1200" b="0" i="1" u="none" strike="noStrike" cap="none" noProof="0" dirty="0" smtClean="0">
                          <a:solidFill>
                            <a:srgbClr val="000000"/>
                          </a:solidFill>
                          <a:latin typeface="Calibri" panose="020F0502020204030204" pitchFamily="34" charset="0"/>
                          <a:ea typeface="Calibri"/>
                          <a:cs typeface="Calibri"/>
                          <a:sym typeface="Calibri"/>
                        </a:rPr>
                        <a:t>, interpretar </a:t>
                      </a:r>
                      <a:r>
                        <a:rPr lang="es-PA" sz="1200" i="1" noProof="0" dirty="0" smtClean="0">
                          <a:solidFill>
                            <a:srgbClr val="000000"/>
                          </a:solidFill>
                          <a:latin typeface="Calibri" panose="020F0502020204030204" pitchFamily="34" charset="0"/>
                          <a:ea typeface="Calibri"/>
                          <a:cs typeface="Calibri"/>
                          <a:sym typeface="Calibri"/>
                        </a:rPr>
                        <a:t>e</a:t>
                      </a:r>
                      <a:r>
                        <a:rPr lang="es-PA" sz="1200" b="0" i="1" u="none" strike="noStrike" cap="none" noProof="0" dirty="0" smtClean="0">
                          <a:solidFill>
                            <a:srgbClr val="000000"/>
                          </a:solidFill>
                          <a:latin typeface="Calibri" panose="020F0502020204030204" pitchFamily="34" charset="0"/>
                          <a:ea typeface="Calibri"/>
                          <a:cs typeface="Calibri"/>
                          <a:sym typeface="Calibri"/>
                        </a:rPr>
                        <a:t> integra</a:t>
                      </a:r>
                      <a:r>
                        <a:rPr lang="es-PA" sz="1200" i="1" noProof="0" dirty="0" smtClean="0">
                          <a:solidFill>
                            <a:srgbClr val="000000"/>
                          </a:solidFill>
                          <a:latin typeface="Calibri" panose="020F0502020204030204" pitchFamily="34" charset="0"/>
                          <a:ea typeface="Calibri"/>
                          <a:cs typeface="Calibri"/>
                          <a:sym typeface="Calibri"/>
                        </a:rPr>
                        <a:t>r</a:t>
                      </a:r>
                      <a:r>
                        <a:rPr lang="es-PA" sz="1200" b="0" i="1" u="none" strike="noStrike" cap="none" noProof="0" dirty="0" smtClean="0">
                          <a:solidFill>
                            <a:srgbClr val="000000"/>
                          </a:solidFill>
                          <a:latin typeface="Calibri" panose="020F0502020204030204" pitchFamily="34" charset="0"/>
                          <a:ea typeface="Calibri"/>
                          <a:cs typeface="Calibri"/>
                          <a:sym typeface="Calibri"/>
                        </a:rPr>
                        <a:t> </a:t>
                      </a:r>
                      <a:r>
                        <a:rPr lang="es-PA" sz="1200" i="1" noProof="0" dirty="0" smtClean="0">
                          <a:solidFill>
                            <a:srgbClr val="000000"/>
                          </a:solidFill>
                          <a:latin typeface="Calibri" panose="020F0502020204030204" pitchFamily="34" charset="0"/>
                          <a:ea typeface="Calibri"/>
                          <a:cs typeface="Calibri"/>
                          <a:sym typeface="Calibri"/>
                        </a:rPr>
                        <a:t>Información</a:t>
                      </a:r>
                      <a:endParaRPr lang="es-PA" sz="1200" i="1" noProof="0" dirty="0">
                        <a:solidFill>
                          <a:srgbClr val="000000"/>
                        </a:solidFill>
                        <a:latin typeface="Calibri" panose="020F0502020204030204" pitchFamily="34" charset="0"/>
                        <a:ea typeface="Calibri"/>
                        <a:cs typeface="Calibri"/>
                        <a:sym typeface="Calibri"/>
                      </a:endParaRPr>
                    </a:p>
                  </a:txBody>
                  <a:tcPr marL="103625" marR="103625" marT="50300" marB="50300"/>
                </a:tc>
                <a:tc hMerge="1">
                  <a:txBody>
                    <a:bodyPr/>
                    <a:lstStyle/>
                    <a:p>
                      <a:endParaRPr lang="en-US"/>
                    </a:p>
                  </a:txBody>
                  <a:tcPr/>
                </a:tc>
              </a:tr>
              <a:tr h="569975">
                <a:tc gridSpan="2">
                  <a:txBody>
                    <a:bodyPr/>
                    <a:lstStyle/>
                    <a:p>
                      <a:pPr marL="1600200" marR="0" lvl="0" indent="-1600200" algn="l" rtl="0">
                        <a:lnSpc>
                          <a:spcPct val="100000"/>
                        </a:lnSpc>
                        <a:spcBef>
                          <a:spcPts val="0"/>
                        </a:spcBef>
                        <a:spcAft>
                          <a:spcPts val="0"/>
                        </a:spcAft>
                        <a:buClr>
                          <a:schemeClr val="dk1"/>
                        </a:buClr>
                        <a:buSzPct val="25000"/>
                        <a:buFont typeface="Calibri"/>
                        <a:buNone/>
                      </a:pPr>
                      <a:r>
                        <a:rPr lang="es-PA" b="1" noProof="0" dirty="0" smtClean="0">
                          <a:latin typeface="Calibri" panose="020F0502020204030204" pitchFamily="34" charset="0"/>
                        </a:rPr>
                        <a:t>Pregunta </a:t>
                      </a:r>
                      <a:r>
                        <a:rPr lang="es-PA" sz="1400" b="1" noProof="0" dirty="0" smtClean="0">
                          <a:solidFill>
                            <a:schemeClr val="dk1"/>
                          </a:solidFill>
                          <a:latin typeface="Calibri" panose="020F0502020204030204" pitchFamily="34" charset="0"/>
                        </a:rPr>
                        <a:t> #15 RI.3.6: </a:t>
                      </a:r>
                      <a:r>
                        <a:rPr lang="es-PA" b="1" noProof="0" dirty="0" smtClean="0">
                          <a:latin typeface="Calibri" panose="020F0502020204030204" pitchFamily="34" charset="0"/>
                        </a:rPr>
                        <a:t>Explica por qué probablemente el autor escribió  </a:t>
                      </a:r>
                      <a:r>
                        <a:rPr lang="es-PA" b="0" i="1" u="none" noProof="0" dirty="0" smtClean="0">
                          <a:latin typeface="Calibri" panose="020F0502020204030204" pitchFamily="34" charset="0"/>
                          <a:ea typeface="Helvetica Neue"/>
                          <a:cs typeface="Helvetica Neue"/>
                          <a:sym typeface="Helvetica Neue"/>
                        </a:rPr>
                        <a:t>Historia de la Cruz Roja: Un tornado, un niño y una rana</a:t>
                      </a:r>
                      <a:r>
                        <a:rPr lang="es-PA" b="0" u="none" noProof="0" dirty="0" smtClean="0">
                          <a:latin typeface="Calibri" panose="020F0502020204030204" pitchFamily="34" charset="0"/>
                          <a:ea typeface="Helvetica Neue"/>
                          <a:cs typeface="Helvetica Neue"/>
                          <a:sym typeface="Helvetica Neue"/>
                        </a:rPr>
                        <a:t>.</a:t>
                      </a:r>
                      <a:r>
                        <a:rPr lang="es-PA" b="1" i="1" noProof="0" dirty="0" smtClean="0">
                          <a:latin typeface="Calibri" panose="020F0502020204030204" pitchFamily="34" charset="0"/>
                          <a:ea typeface="Helvetica Neue"/>
                          <a:cs typeface="Helvetica Neue"/>
                          <a:sym typeface="Helvetica Neue"/>
                        </a:rPr>
                        <a:t> </a:t>
                      </a:r>
                      <a:r>
                        <a:rPr lang="es-PA" b="1" noProof="0" dirty="0" smtClean="0">
                          <a:latin typeface="Calibri" panose="020F0502020204030204" pitchFamily="34" charset="0"/>
                        </a:rPr>
                        <a:t> Utiliza detalles del texto para explicar tu respuesta.</a:t>
                      </a:r>
                      <a:endParaRPr lang="es-PA" b="1" noProof="0" dirty="0">
                        <a:latin typeface="Calibri" panose="020F0502020204030204" pitchFamily="34" charset="0"/>
                      </a:endParaRPr>
                    </a:p>
                  </a:txBody>
                  <a:tcPr marL="103625" marR="103625" marT="50300" marB="50300"/>
                </a:tc>
                <a:tc hMerge="1">
                  <a:txBody>
                    <a:bodyPr/>
                    <a:lstStyle/>
                    <a:p>
                      <a:endParaRPr lang="en-US"/>
                    </a:p>
                  </a:txBody>
                  <a:tcPr/>
                </a:tc>
              </a:tr>
              <a:tr h="335275">
                <a:tc gridSpan="2">
                  <a:txBody>
                    <a:bodyPr/>
                    <a:lstStyle/>
                    <a:p>
                      <a:pPr lvl="0" algn="ctr" rtl="0">
                        <a:spcBef>
                          <a:spcPts val="0"/>
                        </a:spcBef>
                        <a:buClr>
                          <a:schemeClr val="dk1"/>
                        </a:buClr>
                        <a:buSzPct val="25000"/>
                        <a:buFont typeface="Calibri"/>
                        <a:buNone/>
                      </a:pPr>
                      <a:r>
                        <a:rPr lang="es-ES" sz="1500" b="1" noProof="0" dirty="0" smtClean="0">
                          <a:latin typeface="Calibri"/>
                          <a:ea typeface="Calibri"/>
                          <a:cs typeface="Calibri"/>
                          <a:sym typeface="Calibri"/>
                        </a:rPr>
                        <a:t>Lenguaje de la respuesta - maestro/rúbrica </a:t>
                      </a:r>
                    </a:p>
                  </a:txBody>
                  <a:tcPr marL="103625" marR="103625" marT="50300" marB="50300">
                    <a:solidFill>
                      <a:srgbClr val="D8D8D8"/>
                    </a:solidFill>
                  </a:tcPr>
                </a:tc>
                <a:tc hMerge="1">
                  <a:txBody>
                    <a:bodyPr/>
                    <a:lstStyle/>
                    <a:p>
                      <a:endParaRPr lang="en-US"/>
                    </a:p>
                  </a:txBody>
                  <a:tcPr/>
                </a:tc>
              </a:tr>
              <a:tr h="1257300">
                <a:tc gridSpan="2">
                  <a:txBody>
                    <a:bodyPr/>
                    <a:lstStyle/>
                    <a:p>
                      <a:pPr marL="0" marR="0" lvl="0" indent="0" algn="l" rtl="0">
                        <a:lnSpc>
                          <a:spcPct val="100000"/>
                        </a:lnSpc>
                        <a:spcBef>
                          <a:spcPts val="0"/>
                        </a:spcBef>
                        <a:spcAft>
                          <a:spcPts val="0"/>
                        </a:spcAft>
                        <a:buClr>
                          <a:srgbClr val="000000"/>
                        </a:buClr>
                        <a:buSzPct val="25000"/>
                        <a:buFont typeface="Calibri"/>
                        <a:buNone/>
                      </a:pPr>
                      <a:r>
                        <a:rPr lang="es-PA" sz="1100" b="1" u="sng" noProof="0" dirty="0" smtClean="0">
                          <a:solidFill>
                            <a:srgbClr val="000000"/>
                          </a:solidFill>
                          <a:latin typeface="Calibri"/>
                          <a:ea typeface="Calibri"/>
                          <a:cs typeface="Calibri"/>
                          <a:sym typeface="Calibri"/>
                        </a:rPr>
                        <a:t>La respuesta contiene suficiente evidencia</a:t>
                      </a:r>
                      <a:r>
                        <a:rPr lang="es-PA" sz="1100" noProof="0" dirty="0" smtClean="0">
                          <a:solidFill>
                            <a:srgbClr val="000000"/>
                          </a:solidFill>
                          <a:latin typeface="Calibri"/>
                          <a:ea typeface="Calibri"/>
                          <a:cs typeface="Calibri"/>
                          <a:sym typeface="Calibri"/>
                        </a:rPr>
                        <a:t> de la habilidad para</a:t>
                      </a:r>
                      <a:r>
                        <a:rPr lang="es-PA" sz="1100" b="0" i="0" u="none" strike="noStrike" cap="none" noProof="0" dirty="0" smtClean="0">
                          <a:solidFill>
                            <a:srgbClr val="000000"/>
                          </a:solidFill>
                          <a:latin typeface="Calibri"/>
                          <a:ea typeface="Calibri"/>
                          <a:cs typeface="Calibri"/>
                          <a:sym typeface="Calibri"/>
                        </a:rPr>
                        <a:t> </a:t>
                      </a:r>
                      <a:r>
                        <a:rPr lang="es-PA" sz="1100" b="0" i="0" u="sng" strike="noStrike" cap="none" noProof="0" dirty="0" smtClean="0">
                          <a:solidFill>
                            <a:srgbClr val="000000"/>
                          </a:solidFill>
                          <a:latin typeface="Calibri"/>
                          <a:ea typeface="Calibri"/>
                          <a:cs typeface="Calibri"/>
                          <a:sym typeface="Calibri"/>
                        </a:rPr>
                        <a:t>loca</a:t>
                      </a:r>
                      <a:r>
                        <a:rPr lang="es-PA" sz="1100" u="sng" noProof="0" dirty="0" smtClean="0">
                          <a:solidFill>
                            <a:srgbClr val="000000"/>
                          </a:solidFill>
                          <a:latin typeface="Calibri"/>
                          <a:ea typeface="Calibri"/>
                          <a:cs typeface="Calibri"/>
                          <a:sym typeface="Calibri"/>
                        </a:rPr>
                        <a:t>lizar</a:t>
                      </a:r>
                      <a:r>
                        <a:rPr lang="es-PA" sz="1100" b="0" i="0" u="sng" strike="noStrike" cap="none" noProof="0" dirty="0" smtClean="0">
                          <a:solidFill>
                            <a:srgbClr val="000000"/>
                          </a:solidFill>
                          <a:latin typeface="Calibri"/>
                          <a:ea typeface="Calibri"/>
                          <a:cs typeface="Calibri"/>
                          <a:sym typeface="Calibri"/>
                        </a:rPr>
                        <a:t> </a:t>
                      </a:r>
                      <a:r>
                        <a:rPr lang="es-PA" sz="1100" u="sng" noProof="0" dirty="0" smtClean="0">
                          <a:solidFill>
                            <a:srgbClr val="000000"/>
                          </a:solidFill>
                          <a:latin typeface="Calibri"/>
                          <a:ea typeface="Calibri"/>
                          <a:cs typeface="Calibri"/>
                          <a:sym typeface="Calibri"/>
                        </a:rPr>
                        <a:t>y</a:t>
                      </a:r>
                      <a:r>
                        <a:rPr lang="es-PA" sz="1100" b="0" i="0" u="sng" strike="noStrike" cap="none" noProof="0" dirty="0" smtClean="0">
                          <a:solidFill>
                            <a:srgbClr val="000000"/>
                          </a:solidFill>
                          <a:latin typeface="Calibri"/>
                          <a:ea typeface="Calibri"/>
                          <a:cs typeface="Calibri"/>
                          <a:sym typeface="Calibri"/>
                        </a:rPr>
                        <a:t> selec</a:t>
                      </a:r>
                      <a:r>
                        <a:rPr lang="es-PA" sz="1100" u="sng" noProof="0" dirty="0" smtClean="0">
                          <a:solidFill>
                            <a:srgbClr val="000000"/>
                          </a:solidFill>
                          <a:latin typeface="Calibri"/>
                          <a:ea typeface="Calibri"/>
                          <a:cs typeface="Calibri"/>
                          <a:sym typeface="Calibri"/>
                        </a:rPr>
                        <a:t>cionar</a:t>
                      </a:r>
                      <a:r>
                        <a:rPr lang="es-PA" sz="1100" b="0" i="0" u="sng" strike="noStrike" cap="none" noProof="0" dirty="0" smtClean="0">
                          <a:solidFill>
                            <a:srgbClr val="000000"/>
                          </a:solidFill>
                          <a:latin typeface="Calibri"/>
                          <a:ea typeface="Calibri"/>
                          <a:cs typeface="Calibri"/>
                          <a:sym typeface="Calibri"/>
                        </a:rPr>
                        <a:t> </a:t>
                      </a:r>
                      <a:r>
                        <a:rPr lang="es-PA" sz="1100" u="sng" noProof="0" dirty="0" smtClean="0">
                          <a:solidFill>
                            <a:srgbClr val="000000"/>
                          </a:solidFill>
                          <a:latin typeface="Calibri"/>
                          <a:ea typeface="Calibri"/>
                          <a:cs typeface="Calibri"/>
                          <a:sym typeface="Calibri"/>
                        </a:rPr>
                        <a:t>información</a:t>
                      </a:r>
                      <a:r>
                        <a:rPr lang="es-PA" sz="1100" b="0" i="0" u="none" strike="noStrike" cap="none" noProof="0" dirty="0" smtClean="0">
                          <a:solidFill>
                            <a:srgbClr val="000000"/>
                          </a:solidFill>
                          <a:latin typeface="Calibri"/>
                          <a:ea typeface="Calibri"/>
                          <a:cs typeface="Calibri"/>
                          <a:sym typeface="Calibri"/>
                        </a:rPr>
                        <a:t> sobre la pre</a:t>
                      </a:r>
                      <a:r>
                        <a:rPr lang="es-PA" sz="1100" noProof="0" dirty="0" smtClean="0">
                          <a:solidFill>
                            <a:srgbClr val="000000"/>
                          </a:solidFill>
                          <a:latin typeface="Calibri"/>
                          <a:ea typeface="Calibri"/>
                          <a:cs typeface="Calibri"/>
                          <a:sym typeface="Calibri"/>
                        </a:rPr>
                        <a:t>gunta</a:t>
                      </a:r>
                      <a:r>
                        <a:rPr lang="es-PA" sz="1100" b="0" i="0" u="none" strike="noStrike" cap="none" noProof="0" dirty="0" smtClean="0">
                          <a:solidFill>
                            <a:srgbClr val="000000"/>
                          </a:solidFill>
                          <a:latin typeface="Calibri"/>
                          <a:ea typeface="Calibri"/>
                          <a:cs typeface="Calibri"/>
                          <a:sym typeface="Calibri"/>
                        </a:rPr>
                        <a:t>. Los estudiantes de</a:t>
                      </a:r>
                      <a:r>
                        <a:rPr lang="es-PA" sz="1100" noProof="0" dirty="0" smtClean="0">
                          <a:solidFill>
                            <a:srgbClr val="000000"/>
                          </a:solidFill>
                          <a:latin typeface="Calibri"/>
                          <a:ea typeface="Calibri"/>
                          <a:cs typeface="Calibri"/>
                          <a:sym typeface="Calibri"/>
                        </a:rPr>
                        <a:t>ben localizar y entonces seleccionar información de </a:t>
                      </a:r>
                      <a:r>
                        <a:rPr lang="es-PA" sz="1100" b="1" i="1" u="none" noProof="0" dirty="0" smtClean="0">
                          <a:solidFill>
                            <a:srgbClr val="000000"/>
                          </a:solidFill>
                          <a:latin typeface="Calibri"/>
                          <a:ea typeface="Calibri"/>
                          <a:cs typeface="Calibri"/>
                          <a:sym typeface="Calibri"/>
                        </a:rPr>
                        <a:t>Historia de la Cruz Roja: Un Tornado, un niño y una rana.</a:t>
                      </a:r>
                    </a:p>
                    <a:p>
                      <a:pPr marL="0" marR="0" lvl="0" indent="0" algn="l" rtl="0">
                        <a:lnSpc>
                          <a:spcPct val="100000"/>
                        </a:lnSpc>
                        <a:spcBef>
                          <a:spcPts val="0"/>
                        </a:spcBef>
                        <a:spcAft>
                          <a:spcPts val="0"/>
                        </a:spcAft>
                        <a:buClr>
                          <a:srgbClr val="000000"/>
                        </a:buClr>
                        <a:buSzPct val="25000"/>
                        <a:buFont typeface="Calibri"/>
                        <a:buNone/>
                      </a:pPr>
                      <a:r>
                        <a:rPr lang="es-PA" sz="1100" b="1" u="sng" noProof="0" dirty="0" smtClean="0">
                          <a:solidFill>
                            <a:srgbClr val="000000"/>
                          </a:solidFill>
                          <a:latin typeface="Calibri"/>
                          <a:ea typeface="Calibri"/>
                          <a:cs typeface="Calibri"/>
                          <a:sym typeface="Calibri"/>
                        </a:rPr>
                        <a:t>La respuesta da suficiente evidencia</a:t>
                      </a:r>
                      <a:r>
                        <a:rPr lang="es-PA" sz="1100" b="1" i="0" u="sng" strike="noStrike" cap="none" noProof="0" dirty="0" smtClean="0">
                          <a:solidFill>
                            <a:srgbClr val="000000"/>
                          </a:solidFill>
                          <a:latin typeface="Calibri"/>
                          <a:ea typeface="Calibri"/>
                          <a:cs typeface="Calibri"/>
                          <a:sym typeface="Calibri"/>
                        </a:rPr>
                        <a:t> </a:t>
                      </a:r>
                      <a:r>
                        <a:rPr lang="es-PA" sz="1100" noProof="0" dirty="0" smtClean="0">
                          <a:solidFill>
                            <a:srgbClr val="000000"/>
                          </a:solidFill>
                          <a:latin typeface="Calibri"/>
                          <a:ea typeface="Calibri"/>
                          <a:cs typeface="Calibri"/>
                          <a:sym typeface="Calibri"/>
                        </a:rPr>
                        <a:t>de la habilidad para </a:t>
                      </a:r>
                      <a:r>
                        <a:rPr lang="es-PA" sz="1100" u="sng" noProof="0" dirty="0" smtClean="0">
                          <a:solidFill>
                            <a:srgbClr val="000000"/>
                          </a:solidFill>
                          <a:latin typeface="Calibri"/>
                          <a:ea typeface="Calibri"/>
                          <a:cs typeface="Calibri"/>
                          <a:sym typeface="Calibri"/>
                        </a:rPr>
                        <a:t>interpretar e integrar información</a:t>
                      </a:r>
                      <a:r>
                        <a:rPr lang="es-PA" sz="1100" noProof="0" dirty="0" smtClean="0">
                          <a:solidFill>
                            <a:srgbClr val="000000"/>
                          </a:solidFill>
                          <a:latin typeface="Calibri"/>
                          <a:ea typeface="Calibri"/>
                          <a:cs typeface="Calibri"/>
                          <a:sym typeface="Calibri"/>
                        </a:rPr>
                        <a:t> de acuerdo a la pregunta.</a:t>
                      </a:r>
                      <a:r>
                        <a:rPr lang="es-PA" sz="1100" b="0" i="0" u="none" strike="noStrike" cap="none" noProof="0" dirty="0" smtClean="0">
                          <a:solidFill>
                            <a:srgbClr val="000000"/>
                          </a:solidFill>
                          <a:latin typeface="Calibri"/>
                          <a:ea typeface="Calibri"/>
                          <a:cs typeface="Calibri"/>
                          <a:sym typeface="Calibri"/>
                        </a:rPr>
                        <a:t> Los estudiantes  interpretan la  </a:t>
                      </a:r>
                      <a:r>
                        <a:rPr lang="es-PA" sz="1100" noProof="0" dirty="0" smtClean="0">
                          <a:solidFill>
                            <a:srgbClr val="000000"/>
                          </a:solidFill>
                          <a:latin typeface="Calibri"/>
                          <a:ea typeface="Calibri"/>
                          <a:cs typeface="Calibri"/>
                          <a:sym typeface="Calibri"/>
                        </a:rPr>
                        <a:t>información</a:t>
                      </a:r>
                      <a:r>
                        <a:rPr lang="es-PA" sz="1100" b="0" i="0" u="none" strike="noStrike" cap="none" noProof="0" dirty="0" smtClean="0">
                          <a:solidFill>
                            <a:srgbClr val="000000"/>
                          </a:solidFill>
                          <a:latin typeface="Calibri"/>
                          <a:ea typeface="Calibri"/>
                          <a:cs typeface="Calibri"/>
                          <a:sym typeface="Calibri"/>
                        </a:rPr>
                        <a:t> cuando localizan apoyo relevante </a:t>
                      </a:r>
                      <a:r>
                        <a:rPr lang="es-PA" sz="1100" noProof="0" dirty="0" smtClean="0">
                          <a:solidFill>
                            <a:srgbClr val="000000"/>
                          </a:solidFill>
                          <a:latin typeface="Calibri"/>
                          <a:ea typeface="Calibri"/>
                          <a:cs typeface="Calibri"/>
                          <a:sym typeface="Calibri"/>
                        </a:rPr>
                        <a:t>e integran</a:t>
                      </a:r>
                      <a:r>
                        <a:rPr lang="es-PA" sz="1100" b="0" i="0" u="none" strike="noStrike" cap="none" noProof="0" dirty="0" smtClean="0">
                          <a:solidFill>
                            <a:srgbClr val="000000"/>
                          </a:solidFill>
                          <a:latin typeface="Calibri"/>
                          <a:ea typeface="Calibri"/>
                          <a:cs typeface="Calibri"/>
                          <a:sym typeface="Calibri"/>
                        </a:rPr>
                        <a:t> la </a:t>
                      </a:r>
                      <a:r>
                        <a:rPr lang="es-PA" sz="1100" noProof="0" dirty="0" smtClean="0">
                          <a:solidFill>
                            <a:srgbClr val="000000"/>
                          </a:solidFill>
                          <a:latin typeface="Calibri"/>
                          <a:ea typeface="Calibri"/>
                          <a:cs typeface="Calibri"/>
                          <a:sym typeface="Calibri"/>
                        </a:rPr>
                        <a:t>información</a:t>
                      </a:r>
                      <a:r>
                        <a:rPr lang="es-PA" sz="1100" b="0" i="0" u="none" strike="noStrike" cap="none" noProof="0" dirty="0" smtClean="0">
                          <a:solidFill>
                            <a:srgbClr val="000000"/>
                          </a:solidFill>
                          <a:latin typeface="Calibri"/>
                          <a:ea typeface="Calibri"/>
                          <a:cs typeface="Calibri"/>
                          <a:sym typeface="Calibri"/>
                        </a:rPr>
                        <a:t> c</a:t>
                      </a:r>
                      <a:r>
                        <a:rPr lang="es-PA" sz="1100" noProof="0" dirty="0" smtClean="0">
                          <a:solidFill>
                            <a:srgbClr val="000000"/>
                          </a:solidFill>
                          <a:latin typeface="Calibri"/>
                          <a:ea typeface="Calibri"/>
                          <a:cs typeface="Calibri"/>
                          <a:sym typeface="Calibri"/>
                        </a:rPr>
                        <a:t>uando escriben una respuesta completa.</a:t>
                      </a:r>
                    </a:p>
                    <a:p>
                      <a:pPr marL="0" marR="0" lvl="0" indent="0" algn="l" rtl="0">
                        <a:lnSpc>
                          <a:spcPct val="100000"/>
                        </a:lnSpc>
                        <a:spcBef>
                          <a:spcPts val="0"/>
                        </a:spcBef>
                        <a:spcAft>
                          <a:spcPts val="0"/>
                        </a:spcAft>
                        <a:buClr>
                          <a:srgbClr val="000000"/>
                        </a:buClr>
                        <a:buSzPct val="25000"/>
                        <a:buFont typeface="Calibri"/>
                        <a:buNone/>
                      </a:pPr>
                      <a:r>
                        <a:rPr lang="es-PA" sz="1100" b="1" u="sng" noProof="0" dirty="0" smtClean="0">
                          <a:solidFill>
                            <a:srgbClr val="000000"/>
                          </a:solidFill>
                          <a:latin typeface="Calibri"/>
                          <a:ea typeface="Calibri"/>
                          <a:cs typeface="Calibri"/>
                          <a:sym typeface="Calibri"/>
                        </a:rPr>
                        <a:t>Las respuestas de los estudiantes</a:t>
                      </a:r>
                      <a:r>
                        <a:rPr lang="es-PA" sz="1100" b="1" i="0" u="sng" strike="noStrike" cap="none" noProof="0" dirty="0" smtClean="0">
                          <a:solidFill>
                            <a:srgbClr val="000000"/>
                          </a:solidFill>
                          <a:latin typeface="Calibri"/>
                          <a:ea typeface="Calibri"/>
                          <a:cs typeface="Calibri"/>
                          <a:sym typeface="Calibri"/>
                        </a:rPr>
                        <a:t> </a:t>
                      </a:r>
                      <a:r>
                        <a:rPr lang="es-PA" sz="1100" noProof="0" dirty="0" smtClean="0">
                          <a:solidFill>
                            <a:srgbClr val="000000"/>
                          </a:solidFill>
                          <a:latin typeface="Calibri"/>
                          <a:ea typeface="Calibri"/>
                          <a:cs typeface="Calibri"/>
                          <a:sym typeface="Calibri"/>
                        </a:rPr>
                        <a:t> que indican  esta habilidad pudieran incluir</a:t>
                      </a:r>
                      <a:r>
                        <a:rPr lang="es-PA" sz="1100" b="0" i="0" u="none" strike="noStrike" cap="none" noProof="0" dirty="0" smtClean="0">
                          <a:solidFill>
                            <a:srgbClr val="000000"/>
                          </a:solidFill>
                          <a:latin typeface="Calibri"/>
                          <a:ea typeface="Calibri"/>
                          <a:cs typeface="Calibri"/>
                          <a:sym typeface="Calibri"/>
                        </a:rPr>
                        <a:t>: (1) r</a:t>
                      </a:r>
                      <a:r>
                        <a:rPr lang="es-PA" sz="1100" noProof="0" dirty="0" smtClean="0">
                          <a:solidFill>
                            <a:srgbClr val="000000"/>
                          </a:solidFill>
                          <a:latin typeface="Calibri"/>
                          <a:ea typeface="Calibri"/>
                          <a:cs typeface="Calibri"/>
                          <a:sym typeface="Calibri"/>
                        </a:rPr>
                        <a:t>azone</a:t>
                      </a:r>
                      <a:r>
                        <a:rPr lang="es-PA" sz="1100" b="0" i="0" u="none" strike="noStrike" cap="none" noProof="0" dirty="0" smtClean="0">
                          <a:solidFill>
                            <a:srgbClr val="000000"/>
                          </a:solidFill>
                          <a:latin typeface="Calibri"/>
                          <a:ea typeface="Calibri"/>
                          <a:cs typeface="Calibri"/>
                          <a:sym typeface="Calibri"/>
                        </a:rPr>
                        <a:t>s por las que el autor e</a:t>
                      </a:r>
                      <a:r>
                        <a:rPr lang="es-PA" sz="1100" noProof="0" dirty="0" smtClean="0">
                          <a:solidFill>
                            <a:srgbClr val="000000"/>
                          </a:solidFill>
                          <a:latin typeface="Calibri"/>
                          <a:ea typeface="Calibri"/>
                          <a:cs typeface="Calibri"/>
                          <a:sym typeface="Calibri"/>
                        </a:rPr>
                        <a:t>staba agradecida a la cruz roja y </a:t>
                      </a:r>
                      <a:r>
                        <a:rPr lang="es-PA" sz="1100" b="0" i="0" u="none" strike="noStrike" cap="none" noProof="0" dirty="0" smtClean="0">
                          <a:solidFill>
                            <a:srgbClr val="000000"/>
                          </a:solidFill>
                          <a:latin typeface="Calibri"/>
                          <a:ea typeface="Calibri"/>
                          <a:cs typeface="Calibri"/>
                          <a:sym typeface="Calibri"/>
                        </a:rPr>
                        <a:t>(2) para decir a lo</a:t>
                      </a:r>
                      <a:r>
                        <a:rPr lang="es-PA" sz="1100" noProof="0" dirty="0" smtClean="0">
                          <a:solidFill>
                            <a:srgbClr val="000000"/>
                          </a:solidFill>
                          <a:latin typeface="Calibri"/>
                          <a:ea typeface="Calibri"/>
                          <a:cs typeface="Calibri"/>
                          <a:sym typeface="Calibri"/>
                        </a:rPr>
                        <a:t>s demás porque la autora siempre dará a la Cruz Roja. Todas las razones son aceptables si se encuentran en el texto. </a:t>
                      </a:r>
                      <a:endParaRPr lang="es-PA" sz="1100" noProof="0" dirty="0">
                        <a:solidFill>
                          <a:srgbClr val="000000"/>
                        </a:solidFill>
                        <a:latin typeface="Calibri"/>
                        <a:ea typeface="Calibri"/>
                        <a:cs typeface="Calibri"/>
                        <a:sym typeface="Calibri"/>
                      </a:endParaRPr>
                    </a:p>
                  </a:txBody>
                  <a:tcPr marL="103625" marR="103625" marT="50300" marB="50300"/>
                </a:tc>
                <a:tc hMerge="1">
                  <a:txBody>
                    <a:bodyPr/>
                    <a:lstStyle/>
                    <a:p>
                      <a:endParaRPr lang="en-US"/>
                    </a:p>
                  </a:txBody>
                  <a:tcPr/>
                </a:tc>
              </a:tr>
              <a:tr h="301750">
                <a:tc gridSpan="2">
                  <a:txBody>
                    <a:bodyPr/>
                    <a:lstStyle/>
                    <a:p>
                      <a:pPr lvl="0" algn="ctr" rtl="0">
                        <a:spcBef>
                          <a:spcPts val="0"/>
                        </a:spcBef>
                        <a:buClr>
                          <a:schemeClr val="dk1"/>
                        </a:buClr>
                        <a:buSzPct val="25000"/>
                        <a:buFont typeface="Arial"/>
                        <a:buNone/>
                      </a:pPr>
                      <a:r>
                        <a:rPr lang="es-PA" sz="1300" b="1" noProof="0" dirty="0" smtClean="0">
                          <a:latin typeface="Calibri"/>
                          <a:ea typeface="Calibri"/>
                          <a:cs typeface="Calibri"/>
                          <a:sym typeface="Calibri"/>
                        </a:rPr>
                        <a:t>Ejemplo de respuesta en el “lenguaje” del estudiante</a:t>
                      </a:r>
                      <a:endParaRPr lang="es-PA" sz="1300" b="1" noProof="0" dirty="0">
                        <a:latin typeface="Calibri"/>
                        <a:ea typeface="Calibri"/>
                        <a:cs typeface="Calibri"/>
                        <a:sym typeface="Calibri"/>
                      </a:endParaRPr>
                    </a:p>
                  </a:txBody>
                  <a:tcPr marL="103625" marR="103625" marT="50300" marB="50300">
                    <a:solidFill>
                      <a:srgbClr val="D8D8D8"/>
                    </a:solidFill>
                  </a:tcPr>
                </a:tc>
                <a:tc hMerge="1">
                  <a:txBody>
                    <a:bodyPr/>
                    <a:lstStyle/>
                    <a:p>
                      <a:endParaRPr lang="en-US"/>
                    </a:p>
                  </a:txBody>
                  <a:tcPr/>
                </a:tc>
              </a:tr>
              <a:tr h="786750">
                <a:tc>
                  <a:txBody>
                    <a:bodyPr/>
                    <a:lstStyle/>
                    <a:p>
                      <a:pPr marL="0" marR="0" lvl="0" indent="0" algn="ctr" rtl="0">
                        <a:spcBef>
                          <a:spcPts val="0"/>
                        </a:spcBef>
                        <a:buSzPct val="25000"/>
                        <a:buNone/>
                      </a:pPr>
                      <a:r>
                        <a:rPr lang="es-PA" sz="2000" b="1" noProof="0" dirty="0" smtClean="0">
                          <a:solidFill>
                            <a:schemeClr val="dk1"/>
                          </a:solidFill>
                        </a:rPr>
                        <a:t>2</a:t>
                      </a:r>
                      <a:endParaRPr lang="es-PA" sz="2000" b="1" noProof="0" dirty="0">
                        <a:solidFill>
                          <a:schemeClr val="dk1"/>
                        </a:solidFill>
                      </a:endParaRPr>
                    </a:p>
                  </a:txBody>
                  <a:tcPr marL="103625" marR="103625" marT="50300" marB="50300" anchor="ctr"/>
                </a:tc>
                <a:tc>
                  <a:txBody>
                    <a:bodyPr/>
                    <a:lstStyle/>
                    <a:p>
                      <a:pPr marL="0" marR="0" lvl="0" indent="0" algn="l" rtl="0">
                        <a:lnSpc>
                          <a:spcPct val="115000"/>
                        </a:lnSpc>
                        <a:spcBef>
                          <a:spcPts val="0"/>
                        </a:spcBef>
                        <a:spcAft>
                          <a:spcPts val="0"/>
                        </a:spcAft>
                        <a:buSzPct val="25000"/>
                        <a:buNone/>
                      </a:pPr>
                      <a:r>
                        <a:rPr lang="es-PA" sz="1000" i="1" noProof="0" dirty="0" smtClean="0">
                          <a:latin typeface="Calibri"/>
                          <a:ea typeface="Calibri"/>
                          <a:cs typeface="Calibri"/>
                          <a:sym typeface="Calibri"/>
                        </a:rPr>
                        <a:t>El estudiante establece una razón por la cual la autora escribió el artículo, y luego la apoya con suficientes ejemplos de información relevantes del artículo, utilizando muchos detalles y hechos. </a:t>
                      </a:r>
                    </a:p>
                    <a:p>
                      <a:pPr marL="0" marR="0" lvl="0" indent="0" algn="l" rtl="0">
                        <a:lnSpc>
                          <a:spcPct val="115000"/>
                        </a:lnSpc>
                        <a:spcBef>
                          <a:spcPts val="0"/>
                        </a:spcBef>
                        <a:spcAft>
                          <a:spcPts val="0"/>
                        </a:spcAft>
                        <a:buSzPct val="25000"/>
                        <a:buNone/>
                      </a:pPr>
                      <a:r>
                        <a:rPr lang="es-PA" sz="1100" noProof="0" dirty="0" smtClean="0">
                          <a:latin typeface="Calibri"/>
                          <a:ea typeface="Calibri"/>
                          <a:cs typeface="Calibri"/>
                          <a:sym typeface="Calibri"/>
                        </a:rPr>
                        <a:t>La autora escribió este artículo para explicar cuan agradecida ella estaba por la ayuda de la Cruz </a:t>
                      </a:r>
                      <a:r>
                        <a:rPr lang="es-PA" sz="1100" noProof="0" dirty="0" err="1" smtClean="0">
                          <a:latin typeface="Calibri"/>
                          <a:ea typeface="Calibri"/>
                          <a:cs typeface="Calibri"/>
                          <a:sym typeface="Calibri"/>
                        </a:rPr>
                        <a:t>Roja.La</a:t>
                      </a:r>
                      <a:r>
                        <a:rPr lang="es-PA" sz="1100" noProof="0" dirty="0" smtClean="0">
                          <a:latin typeface="Calibri"/>
                          <a:ea typeface="Calibri"/>
                          <a:cs typeface="Calibri"/>
                          <a:sym typeface="Calibri"/>
                        </a:rPr>
                        <a:t> casa de la autora fue azotada por un tornado </a:t>
                      </a:r>
                      <a:r>
                        <a:rPr lang="es-PA" sz="1100" i="0" noProof="0" dirty="0" smtClean="0">
                          <a:latin typeface="Calibri"/>
                          <a:ea typeface="Calibri"/>
                          <a:cs typeface="Calibri"/>
                          <a:sym typeface="Calibri"/>
                        </a:rPr>
                        <a:t>F5.  El tornado </a:t>
                      </a:r>
                      <a:r>
                        <a:rPr lang="es-PA" sz="1100" noProof="0" dirty="0" smtClean="0">
                          <a:latin typeface="Calibri"/>
                          <a:ea typeface="Calibri"/>
                          <a:cs typeface="Calibri"/>
                          <a:sym typeface="Calibri"/>
                        </a:rPr>
                        <a:t>arrancó la casa y causó mucho daño como demoler cemento y ladrillos, y arrancar un tanque de gas. La familia no tenía donde vivir y la Cruz Roja los ayudó. Recibieron comida y ropa de la Cruz Roja. El niñito estaba muy asustado y le dieron un peluche que le ayudó a él y al resto de la familia a sentirse mejor.  La Cruz Roja fue tan servicial que la autora donará a la organización para ayudar a otros cada vez que pueda </a:t>
                      </a:r>
                      <a:r>
                        <a:rPr lang="es-PA" sz="1100" i="0" noProof="0" dirty="0" smtClean="0">
                          <a:latin typeface="Calibri"/>
                          <a:ea typeface="Calibri"/>
                          <a:cs typeface="Calibri"/>
                          <a:sym typeface="Calibri"/>
                        </a:rPr>
                        <a:t>. </a:t>
                      </a:r>
                      <a:endParaRPr lang="es-PA" sz="1100" i="0" noProof="0" dirty="0">
                        <a:latin typeface="Calibri"/>
                        <a:ea typeface="Calibri"/>
                        <a:cs typeface="Calibri"/>
                        <a:sym typeface="Calibri"/>
                      </a:endParaRPr>
                    </a:p>
                  </a:txBody>
                  <a:tcPr marL="103625" marR="103625" marT="50300" marB="50300"/>
                </a:tc>
              </a:tr>
              <a:tr h="771150">
                <a:tc>
                  <a:txBody>
                    <a:bodyPr/>
                    <a:lstStyle/>
                    <a:p>
                      <a:pPr marL="0" marR="0" lvl="0" indent="0" algn="ctr" rtl="0">
                        <a:spcBef>
                          <a:spcPts val="0"/>
                        </a:spcBef>
                        <a:buSzPct val="25000"/>
                        <a:buNone/>
                      </a:pPr>
                      <a:r>
                        <a:rPr lang="es-PA" sz="2000" b="1" noProof="0" dirty="0" smtClean="0">
                          <a:solidFill>
                            <a:schemeClr val="dk1"/>
                          </a:solidFill>
                        </a:rPr>
                        <a:t>1</a:t>
                      </a:r>
                      <a:endParaRPr lang="es-PA" sz="2000" b="1" noProof="0" dirty="0">
                        <a:solidFill>
                          <a:schemeClr val="dk1"/>
                        </a:solidFill>
                      </a:endParaRPr>
                    </a:p>
                  </a:txBody>
                  <a:tcPr marL="103625" marR="103625" marT="50300" marB="50300" anchor="ctr"/>
                </a:tc>
                <a:tc>
                  <a:txBody>
                    <a:bodyPr/>
                    <a:lstStyle/>
                    <a:p>
                      <a:pPr marL="0" marR="0" lvl="0" indent="0" algn="l" rtl="0">
                        <a:spcBef>
                          <a:spcPts val="0"/>
                        </a:spcBef>
                        <a:buSzPct val="25000"/>
                        <a:buNone/>
                      </a:pPr>
                      <a:r>
                        <a:rPr lang="es-PA" sz="1000" i="1" noProof="0" dirty="0" smtClean="0">
                          <a:latin typeface="Calibri" panose="020F0502020204030204" pitchFamily="34" charset="0"/>
                        </a:rPr>
                        <a:t>El </a:t>
                      </a:r>
                      <a:r>
                        <a:rPr lang="es-PA" sz="1000" b="1" i="1" u="sng" noProof="0" dirty="0" smtClean="0">
                          <a:latin typeface="Calibri" panose="020F0502020204030204" pitchFamily="34" charset="0"/>
                        </a:rPr>
                        <a:t>estudiante infiere el propósito de la autora</a:t>
                      </a:r>
                      <a:r>
                        <a:rPr lang="es-PA" sz="1000" i="1" noProof="0" dirty="0" smtClean="0">
                          <a:latin typeface="Calibri" panose="020F0502020204030204" pitchFamily="34" charset="0"/>
                        </a:rPr>
                        <a:t>, pero no lo declara de forma clara.  El estudiante ofrece </a:t>
                      </a:r>
                      <a:r>
                        <a:rPr lang="es-PA" sz="1000" b="1" i="1" u="sng" noProof="0" dirty="0" smtClean="0">
                          <a:latin typeface="Calibri" panose="020F0502020204030204" pitchFamily="34" charset="0"/>
                        </a:rPr>
                        <a:t>un par de ejemplos</a:t>
                      </a:r>
                      <a:r>
                        <a:rPr lang="es-PA" sz="1000" i="1" noProof="0" dirty="0" smtClean="0">
                          <a:latin typeface="Calibri" panose="020F0502020204030204" pitchFamily="34" charset="0"/>
                        </a:rPr>
                        <a:t>, pero con </a:t>
                      </a:r>
                      <a:r>
                        <a:rPr lang="es-PA" sz="1000" b="1" i="1" u="sng" noProof="0" dirty="0" smtClean="0">
                          <a:latin typeface="Calibri" panose="020F0502020204030204" pitchFamily="34" charset="0"/>
                        </a:rPr>
                        <a:t>detalles o hechos limitados.</a:t>
                      </a:r>
                    </a:p>
                    <a:p>
                      <a:pPr marL="0" marR="0" lvl="0" indent="0" algn="l" rtl="0">
                        <a:spcBef>
                          <a:spcPts val="0"/>
                        </a:spcBef>
                        <a:buSzPct val="25000"/>
                        <a:buNone/>
                      </a:pPr>
                      <a:r>
                        <a:rPr lang="es-PA" sz="1100" noProof="0" dirty="0" smtClean="0">
                          <a:latin typeface="Calibri" panose="020F0502020204030204" pitchFamily="34" charset="0"/>
                        </a:rPr>
                        <a:t>El</a:t>
                      </a:r>
                      <a:r>
                        <a:rPr lang="es-PA" sz="1100" baseline="0" noProof="0" dirty="0" smtClean="0">
                          <a:latin typeface="Calibri" panose="020F0502020204030204" pitchFamily="34" charset="0"/>
                        </a:rPr>
                        <a:t> artículo</a:t>
                      </a:r>
                      <a:r>
                        <a:rPr lang="es-PA" sz="1100" noProof="0" dirty="0" smtClean="0">
                          <a:latin typeface="Calibri" panose="020F0502020204030204" pitchFamily="34" charset="0"/>
                        </a:rPr>
                        <a:t> se trataba de cómo la Cruz Roja ayuda</a:t>
                      </a:r>
                      <a:r>
                        <a:rPr lang="es-PA" sz="1100" b="0" i="0" noProof="0" dirty="0" smtClean="0">
                          <a:latin typeface="Calibri" panose="020F0502020204030204" pitchFamily="34" charset="0"/>
                        </a:rPr>
                        <a:t>.  La autora </a:t>
                      </a:r>
                      <a:r>
                        <a:rPr lang="es-PA" sz="1100" noProof="0" dirty="0" smtClean="0">
                          <a:latin typeface="Calibri" panose="020F0502020204030204" pitchFamily="34" charset="0"/>
                        </a:rPr>
                        <a:t>te dice cómo la Cruz Roja ayudó a su familia</a:t>
                      </a:r>
                      <a:r>
                        <a:rPr lang="es-PA" sz="1100" b="0" i="0" noProof="0" dirty="0" smtClean="0">
                          <a:latin typeface="Calibri" panose="020F0502020204030204" pitchFamily="34" charset="0"/>
                        </a:rPr>
                        <a:t>.  La Cruz Roja le dio al niño</a:t>
                      </a:r>
                      <a:r>
                        <a:rPr lang="es-PA" sz="1100" noProof="0" dirty="0" smtClean="0">
                          <a:latin typeface="Calibri" panose="020F0502020204030204" pitchFamily="34" charset="0"/>
                        </a:rPr>
                        <a:t> un peluche y otras cosas. </a:t>
                      </a:r>
                      <a:endParaRPr lang="es-PA" sz="1100" noProof="0" dirty="0">
                        <a:latin typeface="Calibri" panose="020F0502020204030204" pitchFamily="34" charset="0"/>
                      </a:endParaRPr>
                    </a:p>
                  </a:txBody>
                  <a:tcPr marL="103625" marR="103625" marT="50300" marB="50300"/>
                </a:tc>
              </a:tr>
              <a:tr h="472450">
                <a:tc>
                  <a:txBody>
                    <a:bodyPr/>
                    <a:lstStyle/>
                    <a:p>
                      <a:pPr marL="0" marR="0" lvl="0" indent="0" algn="ctr" rtl="0">
                        <a:spcBef>
                          <a:spcPts val="0"/>
                        </a:spcBef>
                        <a:buSzPct val="25000"/>
                        <a:buNone/>
                      </a:pPr>
                      <a:r>
                        <a:rPr lang="es-PA" sz="2000" b="1" noProof="0" dirty="0" smtClean="0">
                          <a:solidFill>
                            <a:schemeClr val="dk1"/>
                          </a:solidFill>
                        </a:rPr>
                        <a:t>0</a:t>
                      </a:r>
                      <a:endParaRPr lang="es-PA" sz="2000" b="1" noProof="0" dirty="0">
                        <a:solidFill>
                          <a:schemeClr val="dk1"/>
                        </a:solidFill>
                      </a:endParaRPr>
                    </a:p>
                  </a:txBody>
                  <a:tcPr marL="103625" marR="103625" marT="50300" marB="50300" anchor="ctr"/>
                </a:tc>
                <a:tc>
                  <a:txBody>
                    <a:bodyPr/>
                    <a:lstStyle/>
                    <a:p>
                      <a:pPr marL="0" marR="0" lvl="0" indent="0" algn="l" rtl="0">
                        <a:lnSpc>
                          <a:spcPct val="171000"/>
                        </a:lnSpc>
                        <a:spcBef>
                          <a:spcPts val="0"/>
                        </a:spcBef>
                        <a:spcAft>
                          <a:spcPts val="0"/>
                        </a:spcAft>
                        <a:buSzPct val="25000"/>
                        <a:buNone/>
                      </a:pPr>
                      <a:r>
                        <a:rPr lang="es-PA" sz="1000" i="1" noProof="0" dirty="0" smtClean="0">
                          <a:latin typeface="Calibri"/>
                          <a:ea typeface="Calibri"/>
                          <a:cs typeface="Calibri"/>
                          <a:sym typeface="Calibri"/>
                        </a:rPr>
                        <a:t>El estudiante no ofrece suficiente información relevante ni contesta la pregunta.</a:t>
                      </a:r>
                    </a:p>
                    <a:p>
                      <a:pPr marL="0" marR="0" lvl="0" indent="0" algn="l" rtl="0">
                        <a:spcBef>
                          <a:spcPts val="0"/>
                        </a:spcBef>
                        <a:buSzPct val="25000"/>
                        <a:buNone/>
                      </a:pPr>
                      <a:r>
                        <a:rPr lang="es-PA" sz="1100" noProof="0" dirty="0" smtClean="0">
                          <a:latin typeface="Calibri"/>
                          <a:ea typeface="Calibri"/>
                          <a:cs typeface="Calibri"/>
                          <a:sym typeface="Calibri"/>
                        </a:rPr>
                        <a:t>La Cruz Roja es útil.</a:t>
                      </a:r>
                      <a:endParaRPr lang="es-PA" sz="1100" noProof="0" dirty="0">
                        <a:latin typeface="Calibri"/>
                        <a:ea typeface="Calibri"/>
                        <a:cs typeface="Calibri"/>
                        <a:sym typeface="Calibri"/>
                      </a:endParaRPr>
                    </a:p>
                  </a:txBody>
                  <a:tcPr marL="103625" marR="103625" marT="50300" marB="50300"/>
                </a:tc>
              </a:tr>
            </a:tbl>
          </a:graphicData>
        </a:graphic>
      </p:graphicFrame>
      <p:graphicFrame>
        <p:nvGraphicFramePr>
          <p:cNvPr id="537" name="Shape 537"/>
          <p:cNvGraphicFramePr/>
          <p:nvPr>
            <p:extLst>
              <p:ext uri="{D42A27DB-BD31-4B8C-83A1-F6EECF244321}">
                <p14:modId xmlns:p14="http://schemas.microsoft.com/office/powerpoint/2010/main" val="3370436164"/>
              </p:ext>
            </p:extLst>
          </p:nvPr>
        </p:nvGraphicFramePr>
        <p:xfrm>
          <a:off x="5455284" y="7491763"/>
          <a:ext cx="1752600" cy="515200"/>
        </p:xfrm>
        <a:graphic>
          <a:graphicData uri="http://schemas.openxmlformats.org/drawingml/2006/table">
            <a:tbl>
              <a:tblPr>
                <a:noFill/>
                <a:tableStyleId>{135E9D86-FBE3-4917-835E-6AACE4E3F487}</a:tableStyleId>
              </a:tblPr>
              <a:tblGrid>
                <a:gridCol w="1752600"/>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RI.3.6</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35400">
                <a:tc>
                  <a:txBody>
                    <a:bodyPr/>
                    <a:lstStyle/>
                    <a:p>
                      <a:pPr marL="0" marR="0" lvl="0" indent="0" algn="l" rtl="0">
                        <a:lnSpc>
                          <a:spcPct val="115000"/>
                        </a:lnSpc>
                        <a:spcBef>
                          <a:spcPts val="0"/>
                        </a:spcBef>
                        <a:spcAft>
                          <a:spcPts val="0"/>
                        </a:spcAft>
                        <a:buClr>
                          <a:schemeClr val="dk1"/>
                        </a:buClr>
                        <a:buSzPct val="25000"/>
                        <a:buFont typeface="Calibri"/>
                        <a:buNone/>
                      </a:pPr>
                      <a:r>
                        <a:rPr lang="es-ES" sz="800" dirty="0" smtClean="0">
                          <a:latin typeface="Calibri" panose="020F0502020204030204" pitchFamily="34" charset="0"/>
                        </a:rPr>
                        <a:t>Distinguen su propio punto de vista del punto de vista del autor del texto</a:t>
                      </a:r>
                      <a:r>
                        <a:rPr lang="es-ES" sz="800" dirty="0" smtClean="0"/>
                        <a:t>. </a:t>
                      </a:r>
                      <a:endParaRPr lang="en-US" sz="800" dirty="0"/>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sldNum" idx="12"/>
          </p:nvPr>
        </p:nvSpPr>
        <p:spPr>
          <a:xfrm>
            <a:off x="6782343"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21</a:t>
            </a:fld>
            <a:endParaRPr lang="en-US" sz="1200" dirty="0">
              <a:solidFill>
                <a:srgbClr val="888888"/>
              </a:solidFill>
              <a:latin typeface="Calibri"/>
              <a:ea typeface="Calibri"/>
              <a:cs typeface="Calibri"/>
              <a:sym typeface="Calibri"/>
            </a:endParaRPr>
          </a:p>
        </p:txBody>
      </p:sp>
      <p:graphicFrame>
        <p:nvGraphicFramePr>
          <p:cNvPr id="543" name="Shape 543"/>
          <p:cNvGraphicFramePr/>
          <p:nvPr>
            <p:extLst>
              <p:ext uri="{D42A27DB-BD31-4B8C-83A1-F6EECF244321}">
                <p14:modId xmlns:p14="http://schemas.microsoft.com/office/powerpoint/2010/main" val="1755060012"/>
              </p:ext>
            </p:extLst>
          </p:nvPr>
        </p:nvGraphicFramePr>
        <p:xfrm>
          <a:off x="568960" y="685800"/>
          <a:ext cx="6822450" cy="7479870"/>
        </p:xfrm>
        <a:graphic>
          <a:graphicData uri="http://schemas.openxmlformats.org/drawingml/2006/table">
            <a:tbl>
              <a:tblPr firstRow="1" bandRow="1">
                <a:noFill/>
                <a:tableStyleId>{94240D0B-5ACD-4B12-8A84-92A61156AA3E}</a:tableStyleId>
              </a:tblPr>
              <a:tblGrid>
                <a:gridCol w="539750"/>
                <a:gridCol w="6282700"/>
              </a:tblGrid>
              <a:tr h="335275">
                <a:tc gridSpan="2">
                  <a:txBody>
                    <a:bodyPr/>
                    <a:lstStyle/>
                    <a:p>
                      <a:pPr marL="0" marR="0" lvl="0" indent="0" algn="ctr" rtl="0">
                        <a:lnSpc>
                          <a:spcPct val="100000"/>
                        </a:lnSpc>
                        <a:spcBef>
                          <a:spcPts val="0"/>
                        </a:spcBef>
                        <a:spcAft>
                          <a:spcPts val="0"/>
                        </a:spcAft>
                        <a:buClr>
                          <a:schemeClr val="dk1"/>
                        </a:buClr>
                        <a:buSzPct val="25000"/>
                        <a:buFont typeface="Calibri"/>
                        <a:buNone/>
                      </a:pPr>
                      <a:r>
                        <a:rPr lang="es-ES" sz="1500" b="1" noProof="0" dirty="0" smtClean="0">
                          <a:solidFill>
                            <a:schemeClr val="dk1"/>
                          </a:solidFill>
                          <a:latin typeface="Calibri" panose="020F0502020204030204" pitchFamily="34" charset="0"/>
                        </a:rPr>
                        <a:t>CFA </a:t>
                      </a:r>
                      <a:r>
                        <a:rPr lang="es-ES" sz="1500" b="1" noProof="0" dirty="0" smtClean="0">
                          <a:latin typeface="Calibri" panose="020F0502020204030204" pitchFamily="34" charset="0"/>
                        </a:rPr>
                        <a:t>Trimestre</a:t>
                      </a:r>
                      <a:r>
                        <a:rPr lang="es-ES" sz="1500" b="1" noProof="0" dirty="0" smtClean="0">
                          <a:solidFill>
                            <a:schemeClr val="dk1"/>
                          </a:solidFill>
                          <a:latin typeface="Calibri" panose="020F0502020204030204" pitchFamily="34" charset="0"/>
                        </a:rPr>
                        <a:t> 4: Clave para la </a:t>
                      </a:r>
                      <a:r>
                        <a:rPr lang="es-ES" sz="1500" b="1" u="sng" noProof="0" dirty="0" smtClean="0">
                          <a:latin typeface="Calibri" panose="020F0502020204030204" pitchFamily="34" charset="0"/>
                        </a:rPr>
                        <a:t>Respuesta construida de investigación</a:t>
                      </a:r>
                      <a:endParaRPr lang="es-ES" sz="1500" b="1" u="sng" noProof="0" dirty="0">
                        <a:latin typeface="Calibri" panose="020F0502020204030204" pitchFamily="34" charset="0"/>
                      </a:endParaRPr>
                    </a:p>
                  </a:txBody>
                  <a:tcPr marL="103625" marR="103625" marT="50300" marB="50300"/>
                </a:tc>
                <a:tc hMerge="1">
                  <a:txBody>
                    <a:bodyPr/>
                    <a:lstStyle/>
                    <a:p>
                      <a:endParaRPr lang="en-US"/>
                    </a:p>
                  </a:txBody>
                  <a:tcPr/>
                </a:tc>
              </a:tr>
              <a:tr h="426725">
                <a:tc gridSpan="2">
                  <a:txBody>
                    <a:bodyPr/>
                    <a:lstStyle/>
                    <a:p>
                      <a:pPr marL="0" marR="0" lvl="0" indent="0" algn="ctr" rtl="0">
                        <a:lnSpc>
                          <a:spcPct val="100000"/>
                        </a:lnSpc>
                        <a:spcBef>
                          <a:spcPts val="0"/>
                        </a:spcBef>
                        <a:spcAft>
                          <a:spcPts val="0"/>
                        </a:spcAft>
                        <a:buClr>
                          <a:schemeClr val="dk1"/>
                        </a:buClr>
                        <a:buSzPct val="25000"/>
                        <a:buFont typeface="Calibri"/>
                        <a:buNone/>
                      </a:pPr>
                      <a:r>
                        <a:rPr lang="es-ES" sz="1400" b="1" u="sng" noProof="0" dirty="0" smtClean="0">
                          <a:latin typeface="Calibri" panose="020F0502020204030204" pitchFamily="34" charset="0"/>
                        </a:rPr>
                        <a:t>Rúbricas para la Respuesta construida de investigación - Objetivo</a:t>
                      </a:r>
                      <a:r>
                        <a:rPr lang="es-ES" sz="1400" b="1" u="sng" noProof="0" dirty="0" smtClean="0">
                          <a:solidFill>
                            <a:schemeClr val="dk1"/>
                          </a:solidFill>
                          <a:latin typeface="Calibri" panose="020F0502020204030204" pitchFamily="34" charset="0"/>
                        </a:rPr>
                        <a:t> 4</a:t>
                      </a:r>
                    </a:p>
                    <a:p>
                      <a:pPr marL="0" marR="0" lvl="0" indent="0" algn="ctr" rtl="0">
                        <a:lnSpc>
                          <a:spcPct val="100000"/>
                        </a:lnSpc>
                        <a:spcBef>
                          <a:spcPts val="0"/>
                        </a:spcBef>
                        <a:spcAft>
                          <a:spcPts val="0"/>
                        </a:spcAft>
                        <a:buClr>
                          <a:schemeClr val="dk1"/>
                        </a:buClr>
                        <a:buSzPct val="25000"/>
                        <a:buFont typeface="Calibri"/>
                        <a:buNone/>
                      </a:pPr>
                      <a:r>
                        <a:rPr lang="es-ES" sz="1200" i="1" noProof="0" dirty="0" smtClean="0">
                          <a:latin typeface="Calibri" panose="020F0502020204030204" pitchFamily="34" charset="0"/>
                        </a:rPr>
                        <a:t>habilidad de citar </a:t>
                      </a:r>
                      <a:r>
                        <a:rPr lang="es-ES" sz="1200" b="0" i="1" u="none" noProof="0" dirty="0" smtClean="0">
                          <a:solidFill>
                            <a:schemeClr val="dk1"/>
                          </a:solidFill>
                          <a:latin typeface="Calibri" panose="020F0502020204030204" pitchFamily="34" charset="0"/>
                        </a:rPr>
                        <a:t>eviden</a:t>
                      </a:r>
                      <a:r>
                        <a:rPr lang="es-ES" sz="1200" i="1" noProof="0" dirty="0" smtClean="0">
                          <a:latin typeface="Calibri" panose="020F0502020204030204" pitchFamily="34" charset="0"/>
                        </a:rPr>
                        <a:t>cias</a:t>
                      </a:r>
                      <a:r>
                        <a:rPr lang="es-ES" sz="1200" b="0" i="1" u="none" noProof="0" dirty="0" smtClean="0">
                          <a:solidFill>
                            <a:schemeClr val="dk1"/>
                          </a:solidFill>
                          <a:latin typeface="Calibri" panose="020F0502020204030204" pitchFamily="34" charset="0"/>
                        </a:rPr>
                        <a:t> para apoyar las  opiniones </a:t>
                      </a:r>
                      <a:r>
                        <a:rPr lang="es-ES" sz="1200" i="1" noProof="0" dirty="0" smtClean="0">
                          <a:latin typeface="Calibri" panose="020F0502020204030204" pitchFamily="34" charset="0"/>
                        </a:rPr>
                        <a:t>y</a:t>
                      </a:r>
                      <a:r>
                        <a:rPr lang="es-ES" sz="1200" b="0" i="1" u="none" noProof="0" dirty="0" smtClean="0">
                          <a:solidFill>
                            <a:srgbClr val="000000"/>
                          </a:solidFill>
                          <a:latin typeface="Calibri" panose="020F0502020204030204" pitchFamily="34" charset="0"/>
                        </a:rPr>
                        <a:t>/o</a:t>
                      </a:r>
                      <a:r>
                        <a:rPr lang="es-ES" sz="1200" i="1" noProof="0" dirty="0" smtClean="0">
                          <a:solidFill>
                            <a:srgbClr val="000000"/>
                          </a:solidFill>
                          <a:latin typeface="Calibri" panose="020F0502020204030204" pitchFamily="34" charset="0"/>
                        </a:rPr>
                        <a:t> las</a:t>
                      </a:r>
                      <a:r>
                        <a:rPr lang="es-ES" sz="1200" b="0" i="1" u="none" noProof="0" dirty="0" smtClean="0">
                          <a:solidFill>
                            <a:srgbClr val="000000"/>
                          </a:solidFill>
                          <a:latin typeface="Calibri" panose="020F0502020204030204" pitchFamily="34" charset="0"/>
                        </a:rPr>
                        <a:t> </a:t>
                      </a:r>
                      <a:r>
                        <a:rPr lang="es-ES" sz="1200" b="0" i="1" u="none" noProof="0" dirty="0" smtClean="0">
                          <a:solidFill>
                            <a:schemeClr val="dk1"/>
                          </a:solidFill>
                          <a:latin typeface="Calibri" panose="020F0502020204030204" pitchFamily="34" charset="0"/>
                        </a:rPr>
                        <a:t>ideas</a:t>
                      </a:r>
                      <a:endParaRPr lang="es-ES" sz="1200" b="0" i="1" u="none" noProof="0" dirty="0">
                        <a:solidFill>
                          <a:schemeClr val="dk1"/>
                        </a:solidFill>
                        <a:latin typeface="Calibri" panose="020F0502020204030204" pitchFamily="34" charset="0"/>
                      </a:endParaRPr>
                    </a:p>
                  </a:txBody>
                  <a:tcPr marL="103625" marR="103625" marT="50300" marB="50300"/>
                </a:tc>
                <a:tc hMerge="1">
                  <a:txBody>
                    <a:bodyPr/>
                    <a:lstStyle/>
                    <a:p>
                      <a:endParaRPr lang="en-US"/>
                    </a:p>
                  </a:txBody>
                  <a:tcPr/>
                </a:tc>
              </a:tr>
              <a:tr h="569975">
                <a:tc gridSpan="2">
                  <a:txBody>
                    <a:bodyPr/>
                    <a:lstStyle/>
                    <a:p>
                      <a:pPr marL="1600200" marR="0" lvl="0" indent="-1600200" algn="l" rtl="0">
                        <a:spcBef>
                          <a:spcPts val="0"/>
                        </a:spcBef>
                        <a:spcAft>
                          <a:spcPts val="0"/>
                        </a:spcAft>
                        <a:buSzPct val="25000"/>
                        <a:buNone/>
                      </a:pPr>
                      <a:r>
                        <a:rPr lang="es-ES" sz="1400" b="1" noProof="0" dirty="0" smtClean="0">
                          <a:latin typeface="Calibri" panose="020F0502020204030204" pitchFamily="34" charset="0"/>
                        </a:rPr>
                        <a:t>Pregunta</a:t>
                      </a:r>
                      <a:r>
                        <a:rPr lang="es-ES" sz="1400" b="1" noProof="0" dirty="0" smtClean="0">
                          <a:solidFill>
                            <a:schemeClr val="dk1"/>
                          </a:solidFill>
                          <a:latin typeface="Calibri" panose="020F0502020204030204" pitchFamily="34" charset="0"/>
                        </a:rPr>
                        <a:t> #16  RI.3.9: </a:t>
                      </a:r>
                      <a:r>
                        <a:rPr lang="es-ES" sz="1400" b="1" noProof="0" dirty="0" smtClean="0">
                          <a:latin typeface="Calibri" panose="020F0502020204030204" pitchFamily="34" charset="0"/>
                        </a:rPr>
                        <a:t> Explica lo que aprendiste de la Cruz Roja Americana utilizando ejemplos y detalles de ambos textos y luego haz un resumen de cómo ambos textos son iguales y diferentes.   </a:t>
                      </a:r>
                      <a:endParaRPr lang="es-ES" sz="1400" b="1" noProof="0" dirty="0">
                        <a:latin typeface="Calibri" panose="020F0502020204030204" pitchFamily="34" charset="0"/>
                      </a:endParaRPr>
                    </a:p>
                  </a:txBody>
                  <a:tcPr marL="103625" marR="103625" marT="50300" marB="50300"/>
                </a:tc>
                <a:tc hMerge="1">
                  <a:txBody>
                    <a:bodyPr/>
                    <a:lstStyle/>
                    <a:p>
                      <a:endParaRPr lang="en-US"/>
                    </a:p>
                  </a:txBody>
                  <a:tcPr/>
                </a:tc>
              </a:tr>
              <a:tr h="335275">
                <a:tc gridSpan="2">
                  <a:txBody>
                    <a:bodyPr/>
                    <a:lstStyle/>
                    <a:p>
                      <a:pPr marL="0" marR="0" lvl="0" indent="0" algn="ctr" rtl="0">
                        <a:lnSpc>
                          <a:spcPct val="100000"/>
                        </a:lnSpc>
                        <a:spcBef>
                          <a:spcPts val="0"/>
                        </a:spcBef>
                        <a:spcAft>
                          <a:spcPts val="0"/>
                        </a:spcAft>
                        <a:buClr>
                          <a:schemeClr val="dk1"/>
                        </a:buClr>
                        <a:buSzPct val="25000"/>
                        <a:buFont typeface="Calibri"/>
                        <a:buNone/>
                      </a:pPr>
                      <a:r>
                        <a:rPr lang="es-ES" sz="1500" b="1" noProof="0" dirty="0" smtClean="0">
                          <a:latin typeface="Calibri" panose="020F0502020204030204" pitchFamily="34" charset="0"/>
                        </a:rPr>
                        <a:t>Lenguaje de la respuesta - maestro/rúbrica </a:t>
                      </a:r>
                    </a:p>
                  </a:txBody>
                  <a:tcPr marL="103625" marR="103625" marT="50300" marB="50300">
                    <a:solidFill>
                      <a:srgbClr val="D8D8D8"/>
                    </a:solidFill>
                  </a:tcPr>
                </a:tc>
                <a:tc hMerge="1">
                  <a:txBody>
                    <a:bodyPr/>
                    <a:lstStyle/>
                    <a:p>
                      <a:endParaRPr lang="en-US"/>
                    </a:p>
                  </a:txBody>
                  <a:tcPr/>
                </a:tc>
              </a:tr>
              <a:tr h="944875">
                <a:tc gridSpan="2">
                  <a:txBody>
                    <a:bodyPr/>
                    <a:lstStyle/>
                    <a:p>
                      <a:pPr marL="0" marR="0" lvl="0" indent="0" algn="l" rtl="0">
                        <a:lnSpc>
                          <a:spcPct val="100000"/>
                        </a:lnSpc>
                        <a:spcBef>
                          <a:spcPts val="0"/>
                        </a:spcBef>
                        <a:spcAft>
                          <a:spcPts val="0"/>
                        </a:spcAft>
                        <a:buClr>
                          <a:schemeClr val="dk1"/>
                        </a:buClr>
                        <a:buSzPct val="25000"/>
                        <a:buFont typeface="Calibri"/>
                        <a:buNone/>
                      </a:pPr>
                      <a:r>
                        <a:rPr lang="es-ES" sz="1100" b="1" u="sng" noProof="0" dirty="0" smtClean="0">
                          <a:latin typeface="Calibri"/>
                          <a:ea typeface="Calibri"/>
                          <a:cs typeface="Calibri"/>
                          <a:sym typeface="Calibri"/>
                        </a:rPr>
                        <a:t>La respuesta</a:t>
                      </a:r>
                      <a:r>
                        <a:rPr lang="es-ES" sz="1100" b="1" i="0" u="none" strike="noStrike" cap="none" noProof="0" dirty="0" smtClean="0">
                          <a:solidFill>
                            <a:schemeClr val="dk1"/>
                          </a:solidFill>
                          <a:latin typeface="Calibri"/>
                          <a:ea typeface="Calibri"/>
                          <a:cs typeface="Calibri"/>
                          <a:sym typeface="Calibri"/>
                        </a:rPr>
                        <a:t> </a:t>
                      </a:r>
                      <a:r>
                        <a:rPr lang="es-ES" sz="1100" b="0" i="0" u="none" strike="noStrike" cap="none" noProof="0" dirty="0" smtClean="0">
                          <a:solidFill>
                            <a:schemeClr val="dk1"/>
                          </a:solidFill>
                          <a:latin typeface="Calibri"/>
                          <a:ea typeface="Calibri"/>
                          <a:cs typeface="Calibri"/>
                          <a:sym typeface="Calibri"/>
                        </a:rPr>
                        <a:t>ofrece</a:t>
                      </a:r>
                      <a:r>
                        <a:rPr lang="es-ES" sz="1100" noProof="0" dirty="0" smtClean="0">
                          <a:latin typeface="Calibri"/>
                          <a:ea typeface="Calibri"/>
                          <a:cs typeface="Calibri"/>
                          <a:sym typeface="Calibri"/>
                        </a:rPr>
                        <a:t> suficiente evidencia de la habilidad para citar evidencia para apoyar opiniones o ideas sobre la Cruz Roja Americana, tomando</a:t>
                      </a:r>
                      <a:r>
                        <a:rPr lang="es-ES" sz="1100" baseline="0" noProof="0" dirty="0" smtClean="0">
                          <a:latin typeface="Calibri"/>
                          <a:ea typeface="Calibri"/>
                          <a:cs typeface="Calibri"/>
                          <a:sym typeface="Calibri"/>
                        </a:rPr>
                        <a:t> i</a:t>
                      </a:r>
                      <a:r>
                        <a:rPr lang="es-ES" sz="1100" noProof="0" dirty="0" smtClean="0">
                          <a:latin typeface="Calibri"/>
                          <a:ea typeface="Calibri"/>
                          <a:cs typeface="Calibri"/>
                          <a:sym typeface="Calibri"/>
                        </a:rPr>
                        <a:t>nformación de ambos textos. </a:t>
                      </a:r>
                      <a:r>
                        <a:rPr lang="es-ES" sz="1100" b="0" i="0" u="none" strike="noStrike" cap="none" baseline="0" noProof="0" dirty="0" smtClean="0">
                          <a:solidFill>
                            <a:schemeClr val="dk1"/>
                          </a:solidFill>
                          <a:latin typeface="Calibri"/>
                          <a:ea typeface="Calibri"/>
                          <a:cs typeface="Calibri"/>
                          <a:sym typeface="Calibri"/>
                        </a:rPr>
                        <a:t> E</a:t>
                      </a:r>
                      <a:r>
                        <a:rPr lang="es-ES" sz="1100" b="0" i="0" u="none" strike="noStrike" cap="none" noProof="0" dirty="0" smtClean="0">
                          <a:solidFill>
                            <a:schemeClr val="dk1"/>
                          </a:solidFill>
                          <a:latin typeface="Calibri"/>
                          <a:ea typeface="Calibri"/>
                          <a:cs typeface="Calibri"/>
                          <a:sym typeface="Calibri"/>
                        </a:rPr>
                        <a:t>videnc</a:t>
                      </a:r>
                      <a:r>
                        <a:rPr lang="es-ES" sz="1100" noProof="0" dirty="0" smtClean="0">
                          <a:latin typeface="Calibri"/>
                          <a:ea typeface="Calibri"/>
                          <a:cs typeface="Calibri"/>
                          <a:sym typeface="Calibri"/>
                        </a:rPr>
                        <a:t>ia</a:t>
                      </a:r>
                      <a:r>
                        <a:rPr lang="es-ES" sz="1100" b="0" i="0" u="none" strike="noStrike" cap="none" noProof="0" dirty="0" smtClean="0">
                          <a:solidFill>
                            <a:schemeClr val="dk1"/>
                          </a:solidFill>
                          <a:latin typeface="Calibri"/>
                          <a:ea typeface="Calibri"/>
                          <a:cs typeface="Calibri"/>
                          <a:sym typeface="Calibri"/>
                        </a:rPr>
                        <a:t> para apoyar ideas sobre la Cruz Roja Americana tomadas de </a:t>
                      </a:r>
                      <a:r>
                        <a:rPr lang="es-ES" sz="1100" b="1" i="1" u="none" strike="noStrike" cap="none" noProof="0" dirty="0" smtClean="0">
                          <a:solidFill>
                            <a:schemeClr val="dk1"/>
                          </a:solidFill>
                          <a:latin typeface="Calibri"/>
                          <a:ea typeface="Calibri"/>
                          <a:cs typeface="Calibri"/>
                          <a:sym typeface="Calibri"/>
                        </a:rPr>
                        <a:t>Clara Barton </a:t>
                      </a:r>
                      <a:r>
                        <a:rPr lang="es-ES" sz="1100" b="1" i="1" u="none" noProof="0" dirty="0" smtClean="0">
                          <a:latin typeface="Calibri"/>
                          <a:ea typeface="Calibri"/>
                          <a:cs typeface="Calibri"/>
                          <a:sym typeface="Calibri"/>
                        </a:rPr>
                        <a:t>Fundadora de la Cruz Roja Americana</a:t>
                      </a:r>
                      <a:r>
                        <a:rPr lang="es-ES" sz="1100" b="0" i="0" u="none" strike="noStrike" cap="none" noProof="0" dirty="0" smtClean="0">
                          <a:solidFill>
                            <a:schemeClr val="dk1"/>
                          </a:solidFill>
                          <a:latin typeface="Calibri"/>
                          <a:ea typeface="Calibri"/>
                          <a:cs typeface="Calibri"/>
                          <a:sym typeface="Calibri"/>
                        </a:rPr>
                        <a:t> podrían</a:t>
                      </a:r>
                      <a:r>
                        <a:rPr lang="es-ES" sz="1100" noProof="0" dirty="0" smtClean="0">
                          <a:latin typeface="Calibri"/>
                          <a:ea typeface="Calibri"/>
                          <a:cs typeface="Calibri"/>
                          <a:sym typeface="Calibri"/>
                        </a:rPr>
                        <a:t> incluir</a:t>
                      </a:r>
                      <a:r>
                        <a:rPr lang="es-ES" sz="1100" b="0" i="0" u="none" strike="noStrike" cap="none" noProof="0" dirty="0" smtClean="0">
                          <a:solidFill>
                            <a:schemeClr val="dk1"/>
                          </a:solidFill>
                          <a:latin typeface="Calibri"/>
                          <a:ea typeface="Calibri"/>
                          <a:cs typeface="Calibri"/>
                          <a:sym typeface="Calibri"/>
                        </a:rPr>
                        <a:t>: (1) L a Cruz Roja </a:t>
                      </a:r>
                      <a:r>
                        <a:rPr lang="es-ES" sz="1100" noProof="0" dirty="0" smtClean="0">
                          <a:latin typeface="Calibri"/>
                          <a:ea typeface="Calibri"/>
                          <a:cs typeface="Calibri"/>
                          <a:sym typeface="Calibri"/>
                        </a:rPr>
                        <a:t>comenzó</a:t>
                      </a:r>
                      <a:r>
                        <a:rPr lang="es-ES" sz="1100" b="0" i="0" u="none" strike="noStrike" cap="none" noProof="0" dirty="0" smtClean="0">
                          <a:solidFill>
                            <a:schemeClr val="dk1"/>
                          </a:solidFill>
                          <a:latin typeface="Calibri"/>
                          <a:ea typeface="Calibri"/>
                          <a:cs typeface="Calibri"/>
                          <a:sym typeface="Calibri"/>
                        </a:rPr>
                        <a:t> en </a:t>
                      </a:r>
                      <a:r>
                        <a:rPr lang="es-ES" sz="1100" noProof="0" dirty="0" smtClean="0">
                          <a:latin typeface="Calibri"/>
                          <a:ea typeface="Calibri"/>
                          <a:cs typeface="Calibri"/>
                          <a:sym typeface="Calibri"/>
                        </a:rPr>
                        <a:t>América</a:t>
                      </a:r>
                      <a:r>
                        <a:rPr lang="es-ES" sz="1100" b="0" i="0" u="none" strike="noStrike" cap="none" noProof="0" dirty="0" smtClean="0">
                          <a:solidFill>
                            <a:schemeClr val="dk1"/>
                          </a:solidFill>
                          <a:latin typeface="Calibri"/>
                          <a:ea typeface="Calibri"/>
                          <a:cs typeface="Calibri"/>
                          <a:sym typeface="Calibri"/>
                        </a:rPr>
                        <a:t> </a:t>
                      </a:r>
                      <a:r>
                        <a:rPr lang="es-ES" sz="1100" noProof="0" dirty="0" smtClean="0">
                          <a:latin typeface="Calibri"/>
                          <a:ea typeface="Calibri"/>
                          <a:cs typeface="Calibri"/>
                          <a:sym typeface="Calibri"/>
                        </a:rPr>
                        <a:t>después</a:t>
                      </a:r>
                      <a:r>
                        <a:rPr lang="es-ES" sz="1100" b="0" i="0" u="none" strike="noStrike" cap="none" noProof="0" dirty="0" smtClean="0">
                          <a:solidFill>
                            <a:schemeClr val="dk1"/>
                          </a:solidFill>
                          <a:latin typeface="Calibri"/>
                          <a:ea typeface="Calibri"/>
                          <a:cs typeface="Calibri"/>
                          <a:sym typeface="Calibri"/>
                        </a:rPr>
                        <a:t> que Clara Barton vio la Cruz Roja en Europ</a:t>
                      </a:r>
                      <a:r>
                        <a:rPr lang="es-ES" sz="1100" noProof="0" dirty="0" smtClean="0">
                          <a:latin typeface="Calibri"/>
                          <a:ea typeface="Calibri"/>
                          <a:cs typeface="Calibri"/>
                          <a:sym typeface="Calibri"/>
                        </a:rPr>
                        <a:t>a</a:t>
                      </a:r>
                      <a:r>
                        <a:rPr lang="es-ES" sz="1100" b="0" i="0" u="none" strike="noStrike" cap="none" noProof="0" dirty="0" smtClean="0">
                          <a:solidFill>
                            <a:schemeClr val="dk1"/>
                          </a:solidFill>
                          <a:latin typeface="Calibri"/>
                          <a:ea typeface="Calibri"/>
                          <a:cs typeface="Calibri"/>
                          <a:sym typeface="Calibri"/>
                        </a:rPr>
                        <a:t>, (2) la Cruz Roj</a:t>
                      </a:r>
                      <a:r>
                        <a:rPr lang="es-ES" sz="1100" noProof="0" dirty="0" smtClean="0">
                          <a:latin typeface="Calibri"/>
                          <a:ea typeface="Calibri"/>
                          <a:cs typeface="Calibri"/>
                          <a:sym typeface="Calibri"/>
                        </a:rPr>
                        <a:t>a ayuda a la gente cuando hay un incendio o una inundación</a:t>
                      </a:r>
                      <a:r>
                        <a:rPr lang="es-ES" sz="1100" b="0" i="0" u="none" strike="noStrike" cap="none" noProof="0" dirty="0" smtClean="0">
                          <a:solidFill>
                            <a:schemeClr val="dk1"/>
                          </a:solidFill>
                          <a:latin typeface="Calibri"/>
                          <a:ea typeface="Calibri"/>
                          <a:cs typeface="Calibri"/>
                          <a:sym typeface="Calibri"/>
                        </a:rPr>
                        <a:t>, (3) </a:t>
                      </a:r>
                      <a:r>
                        <a:rPr lang="es-ES" sz="1100" noProof="0" dirty="0" smtClean="0">
                          <a:latin typeface="Calibri"/>
                          <a:ea typeface="Calibri"/>
                          <a:cs typeface="Calibri"/>
                          <a:sym typeface="Calibri"/>
                        </a:rPr>
                        <a:t>e</a:t>
                      </a:r>
                      <a:r>
                        <a:rPr lang="es-ES" sz="1100" b="0" i="0" u="none" strike="noStrike" cap="none" noProof="0" dirty="0" smtClean="0">
                          <a:solidFill>
                            <a:schemeClr val="dk1"/>
                          </a:solidFill>
                          <a:latin typeface="Calibri"/>
                          <a:ea typeface="Calibri"/>
                          <a:cs typeface="Calibri"/>
                          <a:sym typeface="Calibri"/>
                        </a:rPr>
                        <a:t>n 1881 la gente envi</a:t>
                      </a:r>
                      <a:r>
                        <a:rPr lang="es-ES" sz="1100" noProof="0" dirty="0" smtClean="0">
                          <a:latin typeface="Calibri"/>
                          <a:ea typeface="Calibri"/>
                          <a:cs typeface="Calibri"/>
                          <a:sym typeface="Calibri"/>
                        </a:rPr>
                        <a:t>ó</a:t>
                      </a:r>
                      <a:r>
                        <a:rPr lang="es-ES" sz="1100" b="0" i="0" u="none" strike="noStrike" cap="none" noProof="0" dirty="0" smtClean="0">
                          <a:solidFill>
                            <a:schemeClr val="dk1"/>
                          </a:solidFill>
                          <a:latin typeface="Calibri"/>
                          <a:ea typeface="Calibri"/>
                          <a:cs typeface="Calibri"/>
                          <a:sym typeface="Calibri"/>
                        </a:rPr>
                        <a:t> dinero a la C</a:t>
                      </a:r>
                      <a:r>
                        <a:rPr lang="es-ES" sz="1100" noProof="0" dirty="0" smtClean="0">
                          <a:latin typeface="Calibri"/>
                          <a:ea typeface="Calibri"/>
                          <a:cs typeface="Calibri"/>
                          <a:sym typeface="Calibri"/>
                        </a:rPr>
                        <a:t>ruz Roja para ayudar a combatir los incendios en </a:t>
                      </a:r>
                      <a:r>
                        <a:rPr lang="es-ES" sz="1100" b="0" i="0" u="none" strike="noStrike" cap="none" noProof="0" dirty="0" smtClean="0">
                          <a:solidFill>
                            <a:schemeClr val="dk1"/>
                          </a:solidFill>
                          <a:latin typeface="Calibri"/>
                          <a:ea typeface="Calibri"/>
                          <a:cs typeface="Calibri"/>
                          <a:sym typeface="Calibri"/>
                        </a:rPr>
                        <a:t>Michigan, </a:t>
                      </a:r>
                      <a:r>
                        <a:rPr lang="es-ES" sz="1100" noProof="0" dirty="0" smtClean="0">
                          <a:latin typeface="Calibri"/>
                          <a:ea typeface="Calibri"/>
                          <a:cs typeface="Calibri"/>
                          <a:sym typeface="Calibri"/>
                        </a:rPr>
                        <a:t>y</a:t>
                      </a:r>
                      <a:r>
                        <a:rPr lang="es-ES" sz="1100" b="0" i="0" u="none" strike="noStrike" cap="none" noProof="0" dirty="0" smtClean="0">
                          <a:solidFill>
                            <a:schemeClr val="dk1"/>
                          </a:solidFill>
                          <a:latin typeface="Calibri"/>
                          <a:ea typeface="Calibri"/>
                          <a:cs typeface="Calibri"/>
                          <a:sym typeface="Calibri"/>
                        </a:rPr>
                        <a:t> (4) abri</a:t>
                      </a:r>
                      <a:r>
                        <a:rPr lang="es-ES" sz="1100" noProof="0" dirty="0" smtClean="0">
                          <a:latin typeface="Calibri"/>
                          <a:ea typeface="Calibri"/>
                          <a:cs typeface="Calibri"/>
                          <a:sym typeface="Calibri"/>
                        </a:rPr>
                        <a:t>ó</a:t>
                      </a:r>
                      <a:r>
                        <a:rPr lang="es-ES" sz="1100" b="0" i="0" u="none" strike="noStrike" cap="none" noProof="0" dirty="0" smtClean="0">
                          <a:solidFill>
                            <a:schemeClr val="dk1"/>
                          </a:solidFill>
                          <a:latin typeface="Calibri"/>
                          <a:ea typeface="Calibri"/>
                          <a:cs typeface="Calibri"/>
                          <a:sym typeface="Calibri"/>
                        </a:rPr>
                        <a:t> su primer edificio en D.C. </a:t>
                      </a:r>
                      <a:r>
                        <a:rPr lang="es-ES" sz="1100" noProof="0" dirty="0" smtClean="0">
                          <a:latin typeface="Calibri"/>
                          <a:ea typeface="Calibri"/>
                          <a:cs typeface="Calibri"/>
                          <a:sym typeface="Calibri"/>
                        </a:rPr>
                        <a:t>en</a:t>
                      </a:r>
                      <a:r>
                        <a:rPr lang="es-ES" sz="1100" b="0" i="0" u="none" strike="noStrike" cap="none" noProof="0" dirty="0" smtClean="0">
                          <a:solidFill>
                            <a:schemeClr val="dk1"/>
                          </a:solidFill>
                          <a:latin typeface="Calibri"/>
                          <a:ea typeface="Calibri"/>
                          <a:cs typeface="Calibri"/>
                          <a:sym typeface="Calibri"/>
                        </a:rPr>
                        <a:t> 1893.  Evidencia de</a:t>
                      </a:r>
                      <a:r>
                        <a:rPr lang="es-ES" sz="1100" noProof="0" dirty="0" smtClean="0">
                          <a:latin typeface="Calibri"/>
                          <a:ea typeface="Calibri"/>
                          <a:cs typeface="Calibri"/>
                          <a:sym typeface="Calibri"/>
                        </a:rPr>
                        <a:t> </a:t>
                      </a:r>
                      <a:r>
                        <a:rPr lang="es-ES" sz="1100" b="1" i="1" u="none" noProof="0" dirty="0" smtClean="0">
                          <a:latin typeface="Calibri"/>
                          <a:ea typeface="Calibri"/>
                          <a:cs typeface="Calibri"/>
                          <a:sym typeface="Calibri"/>
                        </a:rPr>
                        <a:t>Historia de la Cruz Roja</a:t>
                      </a:r>
                      <a:r>
                        <a:rPr lang="es-ES" sz="1100" u="none" noProof="0" dirty="0" smtClean="0">
                          <a:latin typeface="Calibri"/>
                          <a:ea typeface="Calibri"/>
                          <a:cs typeface="Calibri"/>
                          <a:sym typeface="Calibri"/>
                        </a:rPr>
                        <a:t> </a:t>
                      </a:r>
                      <a:r>
                        <a:rPr lang="es-ES" sz="1100" noProof="0" dirty="0" smtClean="0">
                          <a:latin typeface="Calibri"/>
                          <a:ea typeface="Calibri"/>
                          <a:cs typeface="Calibri"/>
                          <a:sym typeface="Calibri"/>
                        </a:rPr>
                        <a:t>que apoya las ideas sobre la Cruz Roja pudieran incluir</a:t>
                      </a:r>
                      <a:r>
                        <a:rPr lang="es-ES" sz="1100" b="0" i="0" u="none" strike="noStrike" cap="none" noProof="0" dirty="0" smtClean="0">
                          <a:solidFill>
                            <a:schemeClr val="dk1"/>
                          </a:solidFill>
                          <a:latin typeface="Calibri"/>
                          <a:ea typeface="Calibri"/>
                          <a:cs typeface="Calibri"/>
                          <a:sym typeface="Calibri"/>
                        </a:rPr>
                        <a:t>: (1) La Cruz Roja </a:t>
                      </a:r>
                      <a:r>
                        <a:rPr lang="es-ES" sz="1100" noProof="0" dirty="0" smtClean="0">
                          <a:latin typeface="Calibri"/>
                          <a:ea typeface="Calibri"/>
                          <a:cs typeface="Calibri"/>
                          <a:sym typeface="Calibri"/>
                        </a:rPr>
                        <a:t>proveyó comida y ropa a una familia después que un tornado destruyó su casa</a:t>
                      </a:r>
                      <a:r>
                        <a:rPr lang="es-ES" sz="1100" b="0" i="0" u="none" strike="noStrike" cap="none" noProof="0" dirty="0" smtClean="0">
                          <a:solidFill>
                            <a:schemeClr val="dk1"/>
                          </a:solidFill>
                          <a:latin typeface="Calibri"/>
                          <a:ea typeface="Calibri"/>
                          <a:cs typeface="Calibri"/>
                          <a:sym typeface="Calibri"/>
                        </a:rPr>
                        <a:t>, (2)</a:t>
                      </a:r>
                      <a:r>
                        <a:rPr lang="es-ES" sz="1100" noProof="0" dirty="0" smtClean="0">
                          <a:latin typeface="Calibri"/>
                          <a:ea typeface="Calibri"/>
                          <a:cs typeface="Calibri"/>
                          <a:sym typeface="Calibri"/>
                        </a:rPr>
                        <a:t>pusieron</a:t>
                      </a:r>
                      <a:r>
                        <a:rPr lang="es-ES" sz="1100" b="0" i="0" u="none" strike="noStrike" cap="none" noProof="0" dirty="0" smtClean="0">
                          <a:solidFill>
                            <a:schemeClr val="dk1"/>
                          </a:solidFill>
                          <a:latin typeface="Calibri"/>
                          <a:ea typeface="Calibri"/>
                          <a:cs typeface="Calibri"/>
                          <a:sym typeface="Calibri"/>
                        </a:rPr>
                        <a:t> una </a:t>
                      </a:r>
                      <a:r>
                        <a:rPr lang="es-ES" sz="1100" noProof="0" dirty="0" smtClean="0">
                          <a:latin typeface="Calibri"/>
                          <a:ea typeface="Calibri"/>
                          <a:cs typeface="Calibri"/>
                          <a:sym typeface="Calibri"/>
                        </a:rPr>
                        <a:t>“</a:t>
                      </a:r>
                      <a:r>
                        <a:rPr lang="es-ES" sz="1100" b="0" i="0" u="none" strike="noStrike" cap="none" noProof="0" dirty="0" smtClean="0">
                          <a:solidFill>
                            <a:schemeClr val="dk1"/>
                          </a:solidFill>
                          <a:latin typeface="Calibri"/>
                          <a:ea typeface="Calibri"/>
                          <a:cs typeface="Calibri"/>
                          <a:sym typeface="Calibri"/>
                        </a:rPr>
                        <a:t>tienda</a:t>
                      </a:r>
                      <a:r>
                        <a:rPr lang="es-ES" sz="1100" noProof="0" dirty="0" smtClean="0">
                          <a:latin typeface="Calibri"/>
                          <a:ea typeface="Calibri"/>
                          <a:cs typeface="Calibri"/>
                          <a:sym typeface="Calibri"/>
                        </a:rPr>
                        <a:t>”</a:t>
                      </a:r>
                      <a:r>
                        <a:rPr lang="es-ES" sz="1100" b="0" i="0" u="none" strike="noStrike" cap="none" noProof="0" dirty="0" smtClean="0">
                          <a:solidFill>
                            <a:schemeClr val="dk1"/>
                          </a:solidFill>
                          <a:latin typeface="Calibri"/>
                          <a:ea typeface="Calibri"/>
                          <a:cs typeface="Calibri"/>
                          <a:sym typeface="Calibri"/>
                        </a:rPr>
                        <a:t> </a:t>
                      </a:r>
                      <a:r>
                        <a:rPr lang="es-ES" sz="1100" noProof="0" dirty="0" smtClean="0">
                          <a:latin typeface="Calibri"/>
                          <a:ea typeface="Calibri"/>
                          <a:cs typeface="Calibri"/>
                          <a:sym typeface="Calibri"/>
                        </a:rPr>
                        <a:t>para que las personas obtuvieran las cosas que necesitaban, y</a:t>
                      </a:r>
                      <a:r>
                        <a:rPr lang="es-ES" sz="1100" b="0" i="0" u="none" strike="noStrike" cap="none" noProof="0" dirty="0" smtClean="0">
                          <a:solidFill>
                            <a:schemeClr val="dk1"/>
                          </a:solidFill>
                          <a:latin typeface="Calibri"/>
                          <a:ea typeface="Calibri"/>
                          <a:cs typeface="Calibri"/>
                          <a:sym typeface="Calibri"/>
                        </a:rPr>
                        <a:t> (3) </a:t>
                      </a:r>
                      <a:r>
                        <a:rPr lang="es-ES" sz="1100" noProof="0" dirty="0" smtClean="0">
                          <a:latin typeface="Calibri"/>
                          <a:ea typeface="Calibri"/>
                          <a:cs typeface="Calibri"/>
                          <a:sym typeface="Calibri"/>
                        </a:rPr>
                        <a:t>ayudó al hijo de la autora a encontrar consuelo en un peluche llamado Sr. Rana.</a:t>
                      </a:r>
                      <a:r>
                        <a:rPr lang="es-ES" sz="1100" b="0" i="0" u="none" strike="noStrike" cap="none" noProof="0" dirty="0" smtClean="0">
                          <a:solidFill>
                            <a:schemeClr val="dk1"/>
                          </a:solidFill>
                          <a:latin typeface="Calibri"/>
                          <a:ea typeface="Calibri"/>
                          <a:cs typeface="Calibri"/>
                          <a:sym typeface="Calibri"/>
                        </a:rPr>
                        <a:t> Los estudi</a:t>
                      </a:r>
                      <a:r>
                        <a:rPr lang="es-ES" sz="1100" noProof="0" dirty="0" smtClean="0">
                          <a:latin typeface="Calibri"/>
                          <a:ea typeface="Calibri"/>
                          <a:cs typeface="Calibri"/>
                          <a:sym typeface="Calibri"/>
                        </a:rPr>
                        <a:t>antes deben hacer un resumen explicando cómo ambos textos son iguales </a:t>
                      </a:r>
                      <a:r>
                        <a:rPr lang="es-ES" sz="1100" b="0" i="0" u="none" strike="noStrike" cap="none" noProof="0" dirty="0" smtClean="0">
                          <a:solidFill>
                            <a:schemeClr val="dk1"/>
                          </a:solidFill>
                          <a:latin typeface="Calibri"/>
                          <a:ea typeface="Calibri"/>
                          <a:cs typeface="Calibri"/>
                          <a:sym typeface="Calibri"/>
                        </a:rPr>
                        <a:t>(ambos </a:t>
                      </a:r>
                      <a:r>
                        <a:rPr lang="es-ES" sz="1100" noProof="0" dirty="0" smtClean="0">
                          <a:latin typeface="Calibri"/>
                          <a:ea typeface="Calibri"/>
                          <a:cs typeface="Calibri"/>
                          <a:sym typeface="Calibri"/>
                        </a:rPr>
                        <a:t>comparten como la Cruz Roja ayuda a las personas</a:t>
                      </a:r>
                      <a:r>
                        <a:rPr lang="es-ES" sz="1100" b="0" i="0" u="none" strike="noStrike" cap="none" noProof="0" dirty="0" smtClean="0">
                          <a:solidFill>
                            <a:schemeClr val="dk1"/>
                          </a:solidFill>
                          <a:latin typeface="Calibri"/>
                          <a:ea typeface="Calibri"/>
                          <a:cs typeface="Calibri"/>
                          <a:sym typeface="Calibri"/>
                        </a:rPr>
                        <a:t>), y c</a:t>
                      </a:r>
                      <a:r>
                        <a:rPr lang="es-ES" sz="1100" noProof="0" dirty="0" smtClean="0">
                          <a:latin typeface="Calibri"/>
                          <a:ea typeface="Calibri"/>
                          <a:cs typeface="Calibri"/>
                          <a:sym typeface="Calibri"/>
                        </a:rPr>
                        <a:t>ómo son diferentes </a:t>
                      </a:r>
                      <a:r>
                        <a:rPr lang="es-ES" sz="1100" b="0" i="0" u="none" strike="noStrike" cap="none" noProof="0" dirty="0" smtClean="0">
                          <a:solidFill>
                            <a:schemeClr val="dk1"/>
                          </a:solidFill>
                          <a:latin typeface="Calibri"/>
                          <a:ea typeface="Calibri"/>
                          <a:cs typeface="Calibri"/>
                          <a:sym typeface="Calibri"/>
                        </a:rPr>
                        <a:t>(</a:t>
                      </a:r>
                      <a:r>
                        <a:rPr lang="es-ES" sz="1100" noProof="0" dirty="0" smtClean="0">
                          <a:latin typeface="Calibri"/>
                          <a:ea typeface="Calibri"/>
                          <a:cs typeface="Calibri"/>
                          <a:sym typeface="Calibri"/>
                        </a:rPr>
                        <a:t>uno trata de </a:t>
                      </a:r>
                      <a:r>
                        <a:rPr lang="es-ES" sz="1100" b="0" i="0" u="none" strike="noStrike" cap="none" noProof="0" dirty="0" smtClean="0">
                          <a:solidFill>
                            <a:schemeClr val="dk1"/>
                          </a:solidFill>
                          <a:latin typeface="Calibri"/>
                          <a:ea typeface="Calibri"/>
                          <a:cs typeface="Calibri"/>
                          <a:sym typeface="Calibri"/>
                        </a:rPr>
                        <a:t>Clara Barton y uno </a:t>
                      </a:r>
                      <a:r>
                        <a:rPr lang="es-ES" sz="1100" noProof="0" dirty="0" smtClean="0">
                          <a:latin typeface="Calibri"/>
                          <a:ea typeface="Calibri"/>
                          <a:cs typeface="Calibri"/>
                          <a:sym typeface="Calibri"/>
                        </a:rPr>
                        <a:t>trata de la experiencia de  una familia que necesitaba ayuda</a:t>
                      </a:r>
                      <a:r>
                        <a:rPr lang="es-ES" sz="1100" b="0" i="0" u="none" strike="noStrike" cap="none" noProof="0" dirty="0" smtClean="0">
                          <a:solidFill>
                            <a:schemeClr val="dk1"/>
                          </a:solidFill>
                          <a:latin typeface="Calibri"/>
                          <a:ea typeface="Calibri"/>
                          <a:cs typeface="Calibri"/>
                          <a:sym typeface="Calibri"/>
                        </a:rPr>
                        <a:t>).</a:t>
                      </a:r>
                      <a:endParaRPr lang="es-ES" sz="1100" b="0" i="0" u="none" strike="noStrike" cap="none" noProof="0" dirty="0">
                        <a:solidFill>
                          <a:schemeClr val="dk1"/>
                        </a:solidFill>
                        <a:latin typeface="Calibri"/>
                        <a:ea typeface="Calibri"/>
                        <a:cs typeface="Calibri"/>
                        <a:sym typeface="Calibri"/>
                      </a:endParaRPr>
                    </a:p>
                  </a:txBody>
                  <a:tcPr marL="103625" marR="103625" marT="50300" marB="50300"/>
                </a:tc>
                <a:tc hMerge="1">
                  <a:txBody>
                    <a:bodyPr/>
                    <a:lstStyle/>
                    <a:p>
                      <a:endParaRPr lang="en-US"/>
                    </a:p>
                  </a:txBody>
                  <a:tcPr/>
                </a:tc>
              </a:tr>
              <a:tr h="301750">
                <a:tc gridSpan="2">
                  <a:txBody>
                    <a:bodyPr/>
                    <a:lstStyle/>
                    <a:p>
                      <a:pPr marL="0" marR="0" lvl="0" indent="0" algn="ctr" rtl="0">
                        <a:spcBef>
                          <a:spcPts val="0"/>
                        </a:spcBef>
                        <a:buSzPct val="25000"/>
                        <a:buNone/>
                      </a:pPr>
                      <a:r>
                        <a:rPr lang="es-ES" sz="1300" b="1" noProof="0" dirty="0" smtClean="0">
                          <a:latin typeface="Calibri" panose="020F0502020204030204" pitchFamily="34" charset="0"/>
                        </a:rPr>
                        <a:t>Ejemplo de respuesta en el “lenguaje” del estudiante</a:t>
                      </a:r>
                      <a:endParaRPr lang="es-ES" sz="1300" b="1" noProof="0" dirty="0">
                        <a:latin typeface="Calibri" panose="020F0502020204030204" pitchFamily="34" charset="0"/>
                      </a:endParaRPr>
                    </a:p>
                  </a:txBody>
                  <a:tcPr marL="103625" marR="103625" marT="50300" marB="50300">
                    <a:solidFill>
                      <a:srgbClr val="D8D8D8"/>
                    </a:solidFill>
                  </a:tcPr>
                </a:tc>
                <a:tc hMerge="1">
                  <a:txBody>
                    <a:bodyPr/>
                    <a:lstStyle/>
                    <a:p>
                      <a:endParaRPr lang="en-US"/>
                    </a:p>
                  </a:txBody>
                  <a:tcPr/>
                </a:tc>
              </a:tr>
              <a:tr h="786750">
                <a:tc>
                  <a:txBody>
                    <a:bodyPr/>
                    <a:lstStyle/>
                    <a:p>
                      <a:pPr marL="0" marR="0" lvl="0" indent="0" algn="ctr" rtl="0">
                        <a:spcBef>
                          <a:spcPts val="0"/>
                        </a:spcBef>
                        <a:buSzPct val="25000"/>
                        <a:buNone/>
                      </a:pPr>
                      <a:r>
                        <a:rPr lang="en-US" sz="2000" b="1">
                          <a:solidFill>
                            <a:schemeClr val="dk1"/>
                          </a:solidFill>
                        </a:rPr>
                        <a:t>2</a:t>
                      </a:r>
                    </a:p>
                  </a:txBody>
                  <a:tcPr marL="103625" marR="103625" marT="50300" marB="50300" anchor="ctr"/>
                </a:tc>
                <a:tc>
                  <a:txBody>
                    <a:bodyPr/>
                    <a:lstStyle/>
                    <a:p>
                      <a:pPr marL="0" marR="0" lvl="0" indent="0" algn="l" rtl="0">
                        <a:spcBef>
                          <a:spcPts val="0"/>
                        </a:spcBef>
                        <a:buSzPct val="25000"/>
                        <a:buNone/>
                      </a:pPr>
                      <a:r>
                        <a:rPr lang="es-ES" sz="1000" i="1" noProof="0" dirty="0" smtClean="0">
                          <a:latin typeface="Calibri" panose="020F0502020204030204" pitchFamily="34" charset="0"/>
                        </a:rPr>
                        <a:t>El estudiante ofrece </a:t>
                      </a:r>
                      <a:r>
                        <a:rPr lang="es-ES" sz="1000" b="1" i="1" noProof="0" dirty="0" smtClean="0">
                          <a:solidFill>
                            <a:schemeClr val="dk1"/>
                          </a:solidFill>
                          <a:latin typeface="Calibri" panose="020F0502020204030204" pitchFamily="34" charset="0"/>
                        </a:rPr>
                        <a:t>suficientes e</a:t>
                      </a:r>
                      <a:r>
                        <a:rPr lang="es-ES" sz="1000" b="1" i="1" noProof="0" dirty="0" smtClean="0">
                          <a:latin typeface="Calibri" panose="020F0502020204030204" pitchFamily="34" charset="0"/>
                        </a:rPr>
                        <a:t>je</a:t>
                      </a:r>
                      <a:r>
                        <a:rPr lang="es-ES" sz="1000" b="1" i="1" noProof="0" dirty="0" smtClean="0">
                          <a:solidFill>
                            <a:schemeClr val="dk1"/>
                          </a:solidFill>
                          <a:latin typeface="Calibri" panose="020F0502020204030204" pitchFamily="34" charset="0"/>
                        </a:rPr>
                        <a:t>mpl</a:t>
                      </a:r>
                      <a:r>
                        <a:rPr lang="es-ES" sz="1000" b="1" i="1" noProof="0" dirty="0" smtClean="0">
                          <a:latin typeface="Calibri" panose="020F0502020204030204" pitchFamily="34" charset="0"/>
                        </a:rPr>
                        <a:t>o</a:t>
                      </a:r>
                      <a:r>
                        <a:rPr lang="es-ES" sz="1000" b="1" i="1" noProof="0" dirty="0" smtClean="0">
                          <a:solidFill>
                            <a:schemeClr val="dk1"/>
                          </a:solidFill>
                          <a:latin typeface="Calibri" panose="020F0502020204030204" pitchFamily="34" charset="0"/>
                        </a:rPr>
                        <a:t>s </a:t>
                      </a:r>
                      <a:r>
                        <a:rPr lang="es-ES" sz="1000" b="1" i="1" noProof="0" dirty="0" smtClean="0">
                          <a:latin typeface="Calibri" panose="020F0502020204030204" pitchFamily="34" charset="0"/>
                        </a:rPr>
                        <a:t>y</a:t>
                      </a:r>
                      <a:r>
                        <a:rPr lang="es-ES" sz="1000" b="1" i="1" noProof="0" dirty="0" smtClean="0">
                          <a:solidFill>
                            <a:schemeClr val="dk1"/>
                          </a:solidFill>
                          <a:latin typeface="Calibri" panose="020F0502020204030204" pitchFamily="34" charset="0"/>
                        </a:rPr>
                        <a:t> detalles, </a:t>
                      </a:r>
                      <a:r>
                        <a:rPr lang="es-ES" sz="1000" b="0" i="1" noProof="0" dirty="0" smtClean="0">
                          <a:solidFill>
                            <a:schemeClr val="dk1"/>
                          </a:solidFill>
                          <a:latin typeface="Calibri" panose="020F0502020204030204" pitchFamily="34" charset="0"/>
                        </a:rPr>
                        <a:t>luego</a:t>
                      </a:r>
                      <a:r>
                        <a:rPr lang="es-ES" sz="1000" i="1" noProof="0" dirty="0" smtClean="0">
                          <a:solidFill>
                            <a:schemeClr val="dk1"/>
                          </a:solidFill>
                          <a:latin typeface="Calibri" panose="020F0502020204030204" pitchFamily="34" charset="0"/>
                        </a:rPr>
                        <a:t> </a:t>
                      </a:r>
                      <a:r>
                        <a:rPr lang="es-ES" sz="1000" b="1" i="1" noProof="0" dirty="0" smtClean="0">
                          <a:latin typeface="Calibri" panose="020F0502020204030204" pitchFamily="34" charset="0"/>
                        </a:rPr>
                        <a:t>resume</a:t>
                      </a:r>
                      <a:r>
                        <a:rPr lang="es-ES" sz="1000" i="1" noProof="0" dirty="0" smtClean="0">
                          <a:solidFill>
                            <a:schemeClr val="dk1"/>
                          </a:solidFill>
                          <a:latin typeface="Calibri" panose="020F0502020204030204" pitchFamily="34" charset="0"/>
                        </a:rPr>
                        <a:t> como son iguales y di</a:t>
                      </a:r>
                      <a:r>
                        <a:rPr lang="es-ES" sz="1000" i="1" noProof="0" dirty="0" smtClean="0">
                          <a:latin typeface="Calibri" panose="020F0502020204030204" pitchFamily="34" charset="0"/>
                        </a:rPr>
                        <a:t>ferentes. </a:t>
                      </a:r>
                    </a:p>
                    <a:p>
                      <a:pPr marL="0" marR="0" lvl="0" indent="0" algn="l" rtl="0">
                        <a:spcBef>
                          <a:spcPts val="0"/>
                        </a:spcBef>
                        <a:buSzPct val="25000"/>
                        <a:buNone/>
                      </a:pPr>
                      <a:r>
                        <a:rPr lang="es-ES" sz="1100" noProof="0" dirty="0" smtClean="0">
                          <a:latin typeface="Calibri" panose="020F0502020204030204" pitchFamily="34" charset="0"/>
                        </a:rPr>
                        <a:t>De </a:t>
                      </a:r>
                      <a:r>
                        <a:rPr lang="es-ES" sz="1100" b="1" i="1" u="none" noProof="0" dirty="0" smtClean="0">
                          <a:latin typeface="Calibri" panose="020F0502020204030204" pitchFamily="34" charset="0"/>
                          <a:ea typeface="Calibri"/>
                          <a:cs typeface="Calibri"/>
                          <a:sym typeface="Calibri"/>
                        </a:rPr>
                        <a:t>Clara Barton Fundadora de la Cruz Roja</a:t>
                      </a:r>
                      <a:r>
                        <a:rPr lang="es-ES" sz="1100" b="0" i="0" u="none" strike="noStrike" cap="none" noProof="0" dirty="0" smtClean="0">
                          <a:solidFill>
                            <a:schemeClr val="dk1"/>
                          </a:solidFill>
                          <a:latin typeface="Calibri" panose="020F0502020204030204" pitchFamily="34" charset="0"/>
                          <a:ea typeface="Calibri"/>
                          <a:cs typeface="Calibri"/>
                          <a:sym typeface="Calibri"/>
                        </a:rPr>
                        <a:t> </a:t>
                      </a:r>
                      <a:r>
                        <a:rPr lang="es-ES" sz="1100" b="0" i="0" u="none" strike="noStrike" cap="none" noProof="0" dirty="0" smtClean="0">
                          <a:solidFill>
                            <a:schemeClr val="dk1"/>
                          </a:solidFill>
                          <a:latin typeface="Calibri" panose="020F0502020204030204" pitchFamily="34" charset="0"/>
                          <a:ea typeface="Calibri"/>
                          <a:cs typeface="Calibri"/>
                          <a:sym typeface="Arial"/>
                        </a:rPr>
                        <a:t>a</a:t>
                      </a:r>
                      <a:r>
                        <a:rPr lang="es-ES" sz="1100" noProof="0" dirty="0" smtClean="0">
                          <a:latin typeface="Calibri" panose="020F0502020204030204" pitchFamily="34" charset="0"/>
                        </a:rPr>
                        <a:t>prendí que </a:t>
                      </a:r>
                      <a:r>
                        <a:rPr lang="es-ES" sz="1100" i="0" noProof="0" dirty="0" smtClean="0">
                          <a:solidFill>
                            <a:schemeClr val="dk1"/>
                          </a:solidFill>
                          <a:latin typeface="Calibri" panose="020F0502020204030204" pitchFamily="34" charset="0"/>
                        </a:rPr>
                        <a:t>Clara Barton </a:t>
                      </a:r>
                      <a:r>
                        <a:rPr lang="es-ES" sz="1100" noProof="0" dirty="0" smtClean="0">
                          <a:latin typeface="Calibri" panose="020F0502020204030204" pitchFamily="34" charset="0"/>
                        </a:rPr>
                        <a:t>empezó</a:t>
                      </a:r>
                      <a:r>
                        <a:rPr lang="es-ES" sz="1100" i="0" noProof="0" dirty="0" smtClean="0">
                          <a:solidFill>
                            <a:schemeClr val="dk1"/>
                          </a:solidFill>
                          <a:latin typeface="Calibri" panose="020F0502020204030204" pitchFamily="34" charset="0"/>
                        </a:rPr>
                        <a:t> la Cruz Roja </a:t>
                      </a:r>
                      <a:r>
                        <a:rPr lang="es-ES" sz="1100" noProof="0" dirty="0" smtClean="0">
                          <a:latin typeface="Calibri" panose="020F0502020204030204" pitchFamily="34" charset="0"/>
                        </a:rPr>
                        <a:t>después</a:t>
                      </a:r>
                      <a:r>
                        <a:rPr lang="es-ES" sz="1100" i="0" noProof="0" dirty="0" smtClean="0">
                          <a:solidFill>
                            <a:schemeClr val="dk1"/>
                          </a:solidFill>
                          <a:latin typeface="Calibri" panose="020F0502020204030204" pitchFamily="34" charset="0"/>
                        </a:rPr>
                        <a:t> que ella la vio en Europ</a:t>
                      </a:r>
                      <a:r>
                        <a:rPr lang="es-ES" sz="1100" noProof="0" dirty="0" smtClean="0">
                          <a:latin typeface="Calibri" panose="020F0502020204030204" pitchFamily="34" charset="0"/>
                        </a:rPr>
                        <a:t>a</a:t>
                      </a:r>
                      <a:r>
                        <a:rPr lang="es-ES" sz="1100" i="0" noProof="0" dirty="0" smtClean="0">
                          <a:solidFill>
                            <a:schemeClr val="dk1"/>
                          </a:solidFill>
                          <a:latin typeface="Calibri" panose="020F0502020204030204" pitchFamily="34" charset="0"/>
                        </a:rPr>
                        <a:t>.  La Cruz Roja ayuda a las personas cuando hay un desa</a:t>
                      </a:r>
                      <a:r>
                        <a:rPr lang="es-ES" sz="1100" noProof="0" dirty="0" smtClean="0">
                          <a:latin typeface="Calibri" panose="020F0502020204030204" pitchFamily="34" charset="0"/>
                        </a:rPr>
                        <a:t>stre como inundaciones e incendios. La primera vez que la Cruz Roja ayudó a otros fue en </a:t>
                      </a:r>
                      <a:r>
                        <a:rPr lang="es-ES" sz="1100" i="0" noProof="0" dirty="0" smtClean="0">
                          <a:solidFill>
                            <a:schemeClr val="dk1"/>
                          </a:solidFill>
                          <a:latin typeface="Calibri" panose="020F0502020204030204" pitchFamily="34" charset="0"/>
                        </a:rPr>
                        <a:t>1881 cuando estall</a:t>
                      </a:r>
                      <a:r>
                        <a:rPr lang="es-ES" sz="1100" noProof="0" dirty="0" smtClean="0">
                          <a:latin typeface="Calibri" panose="020F0502020204030204" pitchFamily="34" charset="0"/>
                        </a:rPr>
                        <a:t>ó</a:t>
                      </a:r>
                      <a:r>
                        <a:rPr lang="es-ES" sz="1100" i="0" noProof="0" dirty="0" smtClean="0">
                          <a:solidFill>
                            <a:schemeClr val="dk1"/>
                          </a:solidFill>
                          <a:latin typeface="Calibri" panose="020F0502020204030204" pitchFamily="34" charset="0"/>
                        </a:rPr>
                        <a:t> un incendio en Michigan.  La Cruz Roja abri</a:t>
                      </a:r>
                      <a:r>
                        <a:rPr lang="es-ES" sz="1100" noProof="0" dirty="0" smtClean="0">
                          <a:latin typeface="Calibri" panose="020F0502020204030204" pitchFamily="34" charset="0"/>
                        </a:rPr>
                        <a:t>ó</a:t>
                      </a:r>
                      <a:r>
                        <a:rPr lang="es-ES" sz="1100" i="0" noProof="0" dirty="0" smtClean="0">
                          <a:solidFill>
                            <a:schemeClr val="dk1"/>
                          </a:solidFill>
                          <a:latin typeface="Calibri" panose="020F0502020204030204" pitchFamily="34" charset="0"/>
                        </a:rPr>
                        <a:t> su primer edificio en 1893 </a:t>
                      </a:r>
                      <a:r>
                        <a:rPr lang="es-ES" sz="1100" noProof="0" dirty="0" smtClean="0">
                          <a:latin typeface="Calibri" panose="020F0502020204030204" pitchFamily="34" charset="0"/>
                        </a:rPr>
                        <a:t>e</a:t>
                      </a:r>
                      <a:r>
                        <a:rPr lang="es-ES" sz="1100" i="0" noProof="0" dirty="0" smtClean="0">
                          <a:solidFill>
                            <a:schemeClr val="dk1"/>
                          </a:solidFill>
                          <a:latin typeface="Calibri" panose="020F0502020204030204" pitchFamily="34" charset="0"/>
                        </a:rPr>
                        <a:t>n Washington D.C.   </a:t>
                      </a:r>
                      <a:r>
                        <a:rPr lang="es-ES" sz="1100" noProof="0" dirty="0" smtClean="0">
                          <a:latin typeface="Calibri" panose="020F0502020204030204" pitchFamily="34" charset="0"/>
                        </a:rPr>
                        <a:t>De</a:t>
                      </a:r>
                      <a:r>
                        <a:rPr lang="es-ES" sz="1100" i="0" noProof="0" dirty="0" smtClean="0">
                          <a:solidFill>
                            <a:schemeClr val="dk1"/>
                          </a:solidFill>
                          <a:latin typeface="Calibri" panose="020F0502020204030204" pitchFamily="34" charset="0"/>
                        </a:rPr>
                        <a:t> </a:t>
                      </a:r>
                      <a:r>
                        <a:rPr lang="es-ES" sz="1100" b="1" i="1" u="none" noProof="0" dirty="0" smtClean="0">
                          <a:latin typeface="Calibri" panose="020F0502020204030204" pitchFamily="34" charset="0"/>
                          <a:ea typeface="Helvetica Neue"/>
                          <a:cs typeface="Helvetica Neue"/>
                          <a:sym typeface="Helvetica Neue"/>
                        </a:rPr>
                        <a:t>Historia de la Cruz Roja</a:t>
                      </a:r>
                      <a:r>
                        <a:rPr lang="es-ES" sz="1100" b="1" i="1" u="none" strike="noStrike" cap="none" noProof="0" dirty="0" smtClean="0">
                          <a:solidFill>
                            <a:schemeClr val="dk1"/>
                          </a:solidFill>
                          <a:latin typeface="Calibri" panose="020F0502020204030204" pitchFamily="34" charset="0"/>
                          <a:ea typeface="Calibri"/>
                          <a:cs typeface="Calibri"/>
                          <a:sym typeface="Calibri"/>
                        </a:rPr>
                        <a:t> </a:t>
                      </a:r>
                      <a:r>
                        <a:rPr lang="es-ES" sz="1100" b="0" i="0" u="none" strike="noStrike" cap="none" noProof="0" dirty="0" smtClean="0">
                          <a:solidFill>
                            <a:schemeClr val="dk1"/>
                          </a:solidFill>
                          <a:latin typeface="Calibri" panose="020F0502020204030204" pitchFamily="34" charset="0"/>
                          <a:ea typeface="Calibri"/>
                          <a:cs typeface="Calibri"/>
                          <a:sym typeface="Arial"/>
                        </a:rPr>
                        <a:t>a</a:t>
                      </a:r>
                      <a:r>
                        <a:rPr lang="es-ES" sz="1100" noProof="0" dirty="0" smtClean="0">
                          <a:latin typeface="Calibri" panose="020F0502020204030204" pitchFamily="34" charset="0"/>
                        </a:rPr>
                        <a:t>prendí que la Cruz Roja </a:t>
                      </a:r>
                      <a:r>
                        <a:rPr lang="es-ES" sz="1100" i="0" noProof="0" dirty="0" smtClean="0">
                          <a:solidFill>
                            <a:schemeClr val="dk1"/>
                          </a:solidFill>
                          <a:latin typeface="Calibri" panose="020F0502020204030204" pitchFamily="34" charset="0"/>
                        </a:rPr>
                        <a:t>Americana ayuda a las personas </a:t>
                      </a:r>
                      <a:r>
                        <a:rPr lang="es-ES" sz="1100" noProof="0" dirty="0" smtClean="0">
                          <a:latin typeface="Calibri" panose="020F0502020204030204" pitchFamily="34" charset="0"/>
                        </a:rPr>
                        <a:t>que han sido afectados por</a:t>
                      </a:r>
                      <a:r>
                        <a:rPr lang="es-ES" sz="1100" i="0" noProof="0" dirty="0" smtClean="0">
                          <a:solidFill>
                            <a:schemeClr val="dk1"/>
                          </a:solidFill>
                          <a:latin typeface="Calibri" panose="020F0502020204030204" pitchFamily="34" charset="0"/>
                        </a:rPr>
                        <a:t> tornados. </a:t>
                      </a:r>
                      <a:r>
                        <a:rPr lang="es-ES" sz="1100" noProof="0" dirty="0" smtClean="0">
                          <a:latin typeface="Calibri" panose="020F0502020204030204" pitchFamily="34" charset="0"/>
                        </a:rPr>
                        <a:t>L</a:t>
                      </a:r>
                      <a:r>
                        <a:rPr lang="es-ES" sz="1100" i="0" noProof="0" dirty="0" smtClean="0">
                          <a:solidFill>
                            <a:schemeClr val="dk1"/>
                          </a:solidFill>
                          <a:latin typeface="Calibri" panose="020F0502020204030204" pitchFamily="34" charset="0"/>
                        </a:rPr>
                        <a:t>es pro</a:t>
                      </a:r>
                      <a:r>
                        <a:rPr lang="es-ES" sz="1100" noProof="0" dirty="0" smtClean="0">
                          <a:latin typeface="Calibri" panose="020F0502020204030204" pitchFamily="34" charset="0"/>
                        </a:rPr>
                        <a:t>vee ropa, comida y cualquier cosa que necesiten, hasta juguetes para los niños. </a:t>
                      </a:r>
                      <a:r>
                        <a:rPr lang="es-ES" sz="1100" i="0" noProof="0" dirty="0" smtClean="0">
                          <a:solidFill>
                            <a:schemeClr val="dk1"/>
                          </a:solidFill>
                          <a:latin typeface="Calibri" panose="020F0502020204030204" pitchFamily="34" charset="0"/>
                        </a:rPr>
                        <a:t>La</a:t>
                      </a:r>
                      <a:r>
                        <a:rPr lang="es-ES" sz="1100" i="0" baseline="0" noProof="0" dirty="0" smtClean="0">
                          <a:solidFill>
                            <a:schemeClr val="dk1"/>
                          </a:solidFill>
                          <a:latin typeface="Calibri" panose="020F0502020204030204" pitchFamily="34" charset="0"/>
                        </a:rPr>
                        <a:t> </a:t>
                      </a:r>
                      <a:r>
                        <a:rPr lang="es-ES" sz="1100" b="1" i="1" u="none" noProof="0" dirty="0" smtClean="0">
                          <a:latin typeface="Calibri" panose="020F0502020204030204" pitchFamily="34" charset="0"/>
                        </a:rPr>
                        <a:t>Historia de la Cruz Roja</a:t>
                      </a:r>
                      <a:r>
                        <a:rPr lang="es-ES" sz="1100" i="0" u="none" noProof="0" dirty="0" smtClean="0">
                          <a:solidFill>
                            <a:schemeClr val="dk1"/>
                          </a:solidFill>
                          <a:latin typeface="Calibri" panose="020F0502020204030204" pitchFamily="34" charset="0"/>
                        </a:rPr>
                        <a:t> </a:t>
                      </a:r>
                      <a:r>
                        <a:rPr lang="es-ES" sz="1100" i="0" noProof="0" dirty="0" smtClean="0">
                          <a:solidFill>
                            <a:schemeClr val="dk1"/>
                          </a:solidFill>
                          <a:latin typeface="Calibri" panose="020F0502020204030204" pitchFamily="34" charset="0"/>
                        </a:rPr>
                        <a:t>trata de una familia que </a:t>
                      </a:r>
                      <a:r>
                        <a:rPr lang="es-ES" sz="1100" noProof="0" dirty="0" smtClean="0">
                          <a:latin typeface="Calibri" panose="020F0502020204030204" pitchFamily="34" charset="0"/>
                        </a:rPr>
                        <a:t>recibió</a:t>
                      </a:r>
                      <a:r>
                        <a:rPr lang="es-ES" sz="1100" i="0" noProof="0" dirty="0" smtClean="0">
                          <a:solidFill>
                            <a:schemeClr val="dk1"/>
                          </a:solidFill>
                          <a:latin typeface="Calibri" panose="020F0502020204030204" pitchFamily="34" charset="0"/>
                        </a:rPr>
                        <a:t> ayuda durante una emergencia, mientras que “Clara </a:t>
                      </a:r>
                      <a:r>
                        <a:rPr lang="es-ES" sz="1100" i="0" noProof="0" dirty="0" err="1" smtClean="0">
                          <a:solidFill>
                            <a:schemeClr val="dk1"/>
                          </a:solidFill>
                          <a:latin typeface="Calibri" panose="020F0502020204030204" pitchFamily="34" charset="0"/>
                        </a:rPr>
                        <a:t>Barton</a:t>
                      </a:r>
                      <a:r>
                        <a:rPr lang="es-ES" sz="1100" i="0" noProof="0" dirty="0" smtClean="0">
                          <a:solidFill>
                            <a:schemeClr val="dk1"/>
                          </a:solidFill>
                          <a:latin typeface="Calibri" panose="020F0502020204030204" pitchFamily="34" charset="0"/>
                        </a:rPr>
                        <a:t>” trata de</a:t>
                      </a:r>
                      <a:r>
                        <a:rPr lang="es-ES" sz="1100" noProof="0" dirty="0" smtClean="0">
                          <a:latin typeface="Calibri" panose="020F0502020204030204" pitchFamily="34" charset="0"/>
                        </a:rPr>
                        <a:t> </a:t>
                      </a:r>
                      <a:r>
                        <a:rPr lang="es-ES" sz="1100" i="0" noProof="0" dirty="0" smtClean="0">
                          <a:solidFill>
                            <a:schemeClr val="dk1"/>
                          </a:solidFill>
                          <a:latin typeface="Calibri" panose="020F0502020204030204" pitchFamily="34" charset="0"/>
                        </a:rPr>
                        <a:t>c</a:t>
                      </a:r>
                      <a:r>
                        <a:rPr lang="es-ES" sz="1100" noProof="0" dirty="0" smtClean="0">
                          <a:latin typeface="Calibri" panose="020F0502020204030204" pitchFamily="34" charset="0"/>
                        </a:rPr>
                        <a:t>ó</a:t>
                      </a:r>
                      <a:r>
                        <a:rPr lang="es-ES" sz="1100" i="0" noProof="0" dirty="0" smtClean="0">
                          <a:solidFill>
                            <a:schemeClr val="dk1"/>
                          </a:solidFill>
                          <a:latin typeface="Calibri" panose="020F0502020204030204" pitchFamily="34" charset="0"/>
                        </a:rPr>
                        <a:t>mo la </a:t>
                      </a:r>
                      <a:r>
                        <a:rPr lang="es-ES" sz="1100" noProof="0" dirty="0" smtClean="0">
                          <a:latin typeface="Calibri" panose="020F0502020204030204" pitchFamily="34" charset="0"/>
                        </a:rPr>
                        <a:t>Cruz Roja Americana comenzó</a:t>
                      </a:r>
                      <a:r>
                        <a:rPr lang="es-ES" sz="1100" i="0" noProof="0" dirty="0" smtClean="0">
                          <a:solidFill>
                            <a:schemeClr val="dk1"/>
                          </a:solidFill>
                          <a:latin typeface="Calibri" panose="020F0502020204030204" pitchFamily="34" charset="0"/>
                        </a:rPr>
                        <a:t>.  Ambos textos </a:t>
                      </a:r>
                      <a:r>
                        <a:rPr lang="es-ES" sz="1100" noProof="0" dirty="0" smtClean="0">
                          <a:latin typeface="Calibri" panose="020F0502020204030204" pitchFamily="34" charset="0"/>
                        </a:rPr>
                        <a:t>hablan de cómo la Cruz Roja </a:t>
                      </a:r>
                      <a:r>
                        <a:rPr lang="es-ES" sz="1100" i="0" noProof="0" dirty="0" smtClean="0">
                          <a:solidFill>
                            <a:schemeClr val="dk1"/>
                          </a:solidFill>
                          <a:latin typeface="Calibri" panose="020F0502020204030204" pitchFamily="34" charset="0"/>
                        </a:rPr>
                        <a:t>Americana ayuda a las personas p</a:t>
                      </a:r>
                      <a:r>
                        <a:rPr lang="es-ES" sz="1100" noProof="0" dirty="0" smtClean="0">
                          <a:latin typeface="Calibri" panose="020F0502020204030204" pitchFamily="34" charset="0"/>
                        </a:rPr>
                        <a:t>or todo el país. </a:t>
                      </a:r>
                      <a:r>
                        <a:rPr lang="es-ES" sz="1100" i="0" noProof="0" dirty="0" smtClean="0">
                          <a:solidFill>
                            <a:schemeClr val="dk1"/>
                          </a:solidFill>
                          <a:latin typeface="Calibri" panose="020F0502020204030204" pitchFamily="34" charset="0"/>
                        </a:rPr>
                        <a:t> </a:t>
                      </a:r>
                      <a:endParaRPr lang="es-ES" sz="1100" i="0" noProof="0" dirty="0">
                        <a:solidFill>
                          <a:schemeClr val="dk1"/>
                        </a:solidFill>
                        <a:latin typeface="Calibri" panose="020F0502020204030204" pitchFamily="34" charset="0"/>
                      </a:endParaRPr>
                    </a:p>
                  </a:txBody>
                  <a:tcPr marL="103625" marR="103625" marT="50300" marB="50300"/>
                </a:tc>
              </a:tr>
              <a:tr h="580300">
                <a:tc>
                  <a:txBody>
                    <a:bodyPr/>
                    <a:lstStyle/>
                    <a:p>
                      <a:pPr marL="0" marR="0" lvl="0" indent="0" algn="ctr" rtl="0">
                        <a:spcBef>
                          <a:spcPts val="0"/>
                        </a:spcBef>
                        <a:buSzPct val="25000"/>
                        <a:buNone/>
                      </a:pPr>
                      <a:r>
                        <a:rPr lang="en-US" sz="2000" b="1" dirty="0">
                          <a:solidFill>
                            <a:schemeClr val="dk1"/>
                          </a:solidFill>
                        </a:rPr>
                        <a:t>1</a:t>
                      </a:r>
                    </a:p>
                  </a:txBody>
                  <a:tcPr marL="103625" marR="103625" marT="50300" marB="50300" anchor="ctr"/>
                </a:tc>
                <a:tc>
                  <a:txBody>
                    <a:bodyPr/>
                    <a:lstStyle/>
                    <a:p>
                      <a:pPr marL="0" marR="0" lvl="0" indent="0" algn="l" rtl="0">
                        <a:spcBef>
                          <a:spcPts val="0"/>
                        </a:spcBef>
                        <a:buSzPct val="25000"/>
                        <a:buNone/>
                      </a:pPr>
                      <a:r>
                        <a:rPr lang="es-ES" sz="1000" i="1" noProof="0" dirty="0" smtClean="0">
                          <a:latin typeface="Calibri" panose="020F0502020204030204" pitchFamily="34" charset="0"/>
                        </a:rPr>
                        <a:t>El estudiante ofrece</a:t>
                      </a:r>
                      <a:r>
                        <a:rPr lang="es-ES" sz="1000" i="1" baseline="0" noProof="0" dirty="0" smtClean="0">
                          <a:latin typeface="Calibri" panose="020F0502020204030204" pitchFamily="34" charset="0"/>
                        </a:rPr>
                        <a:t> </a:t>
                      </a:r>
                      <a:r>
                        <a:rPr lang="es-ES" sz="1000" b="1" i="1" noProof="0" dirty="0" smtClean="0">
                          <a:latin typeface="Calibri" panose="020F0502020204030204" pitchFamily="34" charset="0"/>
                        </a:rPr>
                        <a:t>algunos </a:t>
                      </a:r>
                      <a:r>
                        <a:rPr lang="es-ES" sz="1000" b="1" i="1" noProof="0" dirty="0" smtClean="0">
                          <a:solidFill>
                            <a:schemeClr val="dk1"/>
                          </a:solidFill>
                          <a:latin typeface="Calibri" panose="020F0502020204030204" pitchFamily="34" charset="0"/>
                        </a:rPr>
                        <a:t>e</a:t>
                      </a:r>
                      <a:r>
                        <a:rPr lang="es-ES" sz="1000" b="1" i="1" noProof="0" dirty="0" smtClean="0">
                          <a:latin typeface="Calibri" panose="020F0502020204030204" pitchFamily="34" charset="0"/>
                        </a:rPr>
                        <a:t>je</a:t>
                      </a:r>
                      <a:r>
                        <a:rPr lang="es-ES" sz="1000" b="1" i="1" noProof="0" dirty="0" smtClean="0">
                          <a:solidFill>
                            <a:schemeClr val="dk1"/>
                          </a:solidFill>
                          <a:latin typeface="Calibri" panose="020F0502020204030204" pitchFamily="34" charset="0"/>
                        </a:rPr>
                        <a:t>mpl</a:t>
                      </a:r>
                      <a:r>
                        <a:rPr lang="es-ES" sz="1000" b="1" i="1" noProof="0" dirty="0" smtClean="0">
                          <a:latin typeface="Calibri" panose="020F0502020204030204" pitchFamily="34" charset="0"/>
                        </a:rPr>
                        <a:t>o</a:t>
                      </a:r>
                      <a:r>
                        <a:rPr lang="es-ES" sz="1000" b="1" i="1" noProof="0" dirty="0" smtClean="0">
                          <a:solidFill>
                            <a:schemeClr val="dk1"/>
                          </a:solidFill>
                          <a:latin typeface="Calibri" panose="020F0502020204030204" pitchFamily="34" charset="0"/>
                        </a:rPr>
                        <a:t>s </a:t>
                      </a:r>
                      <a:r>
                        <a:rPr lang="es-ES" sz="1000" b="1" i="1" noProof="0" dirty="0" smtClean="0">
                          <a:latin typeface="Calibri" panose="020F0502020204030204" pitchFamily="34" charset="0"/>
                        </a:rPr>
                        <a:t>y</a:t>
                      </a:r>
                      <a:r>
                        <a:rPr lang="es-ES" sz="1000" b="1" i="1" noProof="0" dirty="0" smtClean="0">
                          <a:solidFill>
                            <a:schemeClr val="dk1"/>
                          </a:solidFill>
                          <a:latin typeface="Calibri" panose="020F0502020204030204" pitchFamily="34" charset="0"/>
                        </a:rPr>
                        <a:t> deta</a:t>
                      </a:r>
                      <a:r>
                        <a:rPr lang="es-ES" sz="1000" b="1" i="1" noProof="0" dirty="0" smtClean="0">
                          <a:latin typeface="Calibri" panose="020F0502020204030204" pitchFamily="34" charset="0"/>
                        </a:rPr>
                        <a:t>l</a:t>
                      </a:r>
                      <a:r>
                        <a:rPr lang="es-ES" sz="1000" b="1" i="1" noProof="0" dirty="0" smtClean="0">
                          <a:solidFill>
                            <a:schemeClr val="dk1"/>
                          </a:solidFill>
                          <a:latin typeface="Calibri" panose="020F0502020204030204" pitchFamily="34" charset="0"/>
                        </a:rPr>
                        <a:t>les, </a:t>
                      </a:r>
                      <a:r>
                        <a:rPr lang="es-ES" sz="1000" i="1" noProof="0" dirty="0" smtClean="0">
                          <a:latin typeface="Calibri" panose="020F0502020204030204" pitchFamily="34" charset="0"/>
                        </a:rPr>
                        <a:t>y luego</a:t>
                      </a:r>
                      <a:r>
                        <a:rPr lang="es-ES" sz="1000" i="1" noProof="0" dirty="0" smtClean="0">
                          <a:solidFill>
                            <a:schemeClr val="dk1"/>
                          </a:solidFill>
                          <a:latin typeface="Calibri" panose="020F0502020204030204" pitchFamily="34" charset="0"/>
                        </a:rPr>
                        <a:t> </a:t>
                      </a:r>
                      <a:r>
                        <a:rPr lang="es-ES" sz="1000" b="1" i="1" noProof="0" dirty="0" smtClean="0">
                          <a:latin typeface="Calibri" panose="020F0502020204030204" pitchFamily="34" charset="0"/>
                        </a:rPr>
                        <a:t>resume</a:t>
                      </a:r>
                      <a:r>
                        <a:rPr lang="es-ES" sz="1000" i="1" noProof="0" dirty="0" smtClean="0">
                          <a:solidFill>
                            <a:schemeClr val="dk1"/>
                          </a:solidFill>
                          <a:latin typeface="Calibri" panose="020F0502020204030204" pitchFamily="34" charset="0"/>
                        </a:rPr>
                        <a:t> </a:t>
                      </a:r>
                      <a:r>
                        <a:rPr lang="es-ES" sz="1000" i="1" noProof="0" dirty="0" smtClean="0">
                          <a:latin typeface="Calibri" panose="020F0502020204030204" pitchFamily="34" charset="0"/>
                        </a:rPr>
                        <a:t>cómo son iguales</a:t>
                      </a:r>
                      <a:r>
                        <a:rPr lang="es-ES" sz="1000" i="1" baseline="0" noProof="0" dirty="0" smtClean="0">
                          <a:latin typeface="Calibri" panose="020F0502020204030204" pitchFamily="34" charset="0"/>
                        </a:rPr>
                        <a:t> </a:t>
                      </a:r>
                      <a:r>
                        <a:rPr lang="es-ES" sz="1000" i="1" noProof="0" dirty="0" smtClean="0">
                          <a:latin typeface="Calibri" panose="020F0502020204030204" pitchFamily="34" charset="0"/>
                        </a:rPr>
                        <a:t>y diferentes. </a:t>
                      </a:r>
                    </a:p>
                    <a:p>
                      <a:pPr marL="0" marR="0" lvl="0" indent="0" algn="l" rtl="0">
                        <a:spcBef>
                          <a:spcPts val="0"/>
                        </a:spcBef>
                        <a:buSzPct val="25000"/>
                        <a:buNone/>
                      </a:pPr>
                      <a:r>
                        <a:rPr lang="es-ES" sz="1100" noProof="0" dirty="0" smtClean="0">
                          <a:latin typeface="Calibri" panose="020F0502020204030204" pitchFamily="34" charset="0"/>
                        </a:rPr>
                        <a:t>En </a:t>
                      </a:r>
                      <a:r>
                        <a:rPr lang="es-ES" sz="1100" i="0" noProof="0" dirty="0" smtClean="0">
                          <a:solidFill>
                            <a:schemeClr val="dk1"/>
                          </a:solidFill>
                          <a:latin typeface="Calibri" panose="020F0502020204030204" pitchFamily="34" charset="0"/>
                          <a:ea typeface="Helvetica Neue"/>
                          <a:cs typeface="Helvetica Neue"/>
                          <a:sym typeface="Helvetica Neue"/>
                        </a:rPr>
                        <a:t> </a:t>
                      </a:r>
                      <a:r>
                        <a:rPr lang="es-ES" sz="1100" b="1" i="1" u="none" noProof="0" dirty="0" smtClean="0">
                          <a:latin typeface="Calibri" panose="020F0502020204030204" pitchFamily="34" charset="0"/>
                          <a:ea typeface="Helvetica Neue"/>
                          <a:cs typeface="Helvetica Neue"/>
                          <a:sym typeface="Helvetica Neue"/>
                        </a:rPr>
                        <a:t>Clara Barton Fundadora de la Cruz Roja</a:t>
                      </a:r>
                      <a:r>
                        <a:rPr lang="es-ES" sz="1100" u="none" noProof="0" dirty="0" smtClean="0">
                          <a:latin typeface="Calibri" panose="020F0502020204030204" pitchFamily="34" charset="0"/>
                          <a:ea typeface="Helvetica Neue"/>
                          <a:cs typeface="Helvetica Neue"/>
                          <a:sym typeface="Helvetica Neue"/>
                        </a:rPr>
                        <a:t> a</a:t>
                      </a:r>
                      <a:r>
                        <a:rPr lang="es-ES" sz="1100" u="none" noProof="0" dirty="0" smtClean="0">
                          <a:latin typeface="Calibri" panose="020F0502020204030204" pitchFamily="34" charset="0"/>
                        </a:rPr>
                        <a:t>prendí que la Cruz Roja </a:t>
                      </a:r>
                      <a:r>
                        <a:rPr lang="es-ES" sz="1100" i="0" u="none" noProof="0" dirty="0" smtClean="0">
                          <a:solidFill>
                            <a:schemeClr val="dk1"/>
                          </a:solidFill>
                          <a:latin typeface="Calibri" panose="020F0502020204030204" pitchFamily="34" charset="0"/>
                        </a:rPr>
                        <a:t>Americana empez</a:t>
                      </a:r>
                      <a:r>
                        <a:rPr lang="es-ES" sz="1100" u="none" noProof="0" dirty="0" smtClean="0">
                          <a:latin typeface="Calibri" panose="020F0502020204030204" pitchFamily="34" charset="0"/>
                        </a:rPr>
                        <a:t>ó</a:t>
                      </a:r>
                      <a:r>
                        <a:rPr lang="es-ES" sz="1100" i="0" u="none" noProof="0" dirty="0" smtClean="0">
                          <a:solidFill>
                            <a:schemeClr val="dk1"/>
                          </a:solidFill>
                          <a:latin typeface="Calibri" panose="020F0502020204030204" pitchFamily="34" charset="0"/>
                        </a:rPr>
                        <a:t> en </a:t>
                      </a:r>
                      <a:r>
                        <a:rPr lang="es-ES" sz="1100" u="none" noProof="0" dirty="0" smtClean="0">
                          <a:latin typeface="Calibri" panose="020F0502020204030204" pitchFamily="34" charset="0"/>
                        </a:rPr>
                        <a:t>América debido a </a:t>
                      </a:r>
                      <a:r>
                        <a:rPr lang="es-ES" sz="1100" i="0" u="none" noProof="0" dirty="0" smtClean="0">
                          <a:solidFill>
                            <a:schemeClr val="dk1"/>
                          </a:solidFill>
                          <a:latin typeface="Calibri" panose="020F0502020204030204" pitchFamily="34" charset="0"/>
                        </a:rPr>
                        <a:t>Clara Barton.  Ella se asegur</a:t>
                      </a:r>
                      <a:r>
                        <a:rPr lang="es-ES" sz="1100" u="none" noProof="0" dirty="0" smtClean="0">
                          <a:latin typeface="Calibri" panose="020F0502020204030204" pitchFamily="34" charset="0"/>
                        </a:rPr>
                        <a:t>ó</a:t>
                      </a:r>
                      <a:r>
                        <a:rPr lang="es-ES" sz="1100" i="0" u="none" noProof="0" dirty="0" smtClean="0">
                          <a:solidFill>
                            <a:schemeClr val="dk1"/>
                          </a:solidFill>
                          <a:latin typeface="Calibri" panose="020F0502020204030204" pitchFamily="34" charset="0"/>
                        </a:rPr>
                        <a:t> de que la Cruz R</a:t>
                      </a:r>
                      <a:r>
                        <a:rPr lang="es-ES" sz="1100" u="none" noProof="0" dirty="0" smtClean="0">
                          <a:latin typeface="Calibri" panose="020F0502020204030204" pitchFamily="34" charset="0"/>
                        </a:rPr>
                        <a:t>oja ayudara a las personas cuando hubo un gran incendio en Michigan</a:t>
                      </a:r>
                      <a:r>
                        <a:rPr lang="es-ES" sz="1100" i="0" u="none" noProof="0" dirty="0" smtClean="0">
                          <a:solidFill>
                            <a:schemeClr val="dk1"/>
                          </a:solidFill>
                          <a:latin typeface="Calibri" panose="020F0502020204030204" pitchFamily="34" charset="0"/>
                        </a:rPr>
                        <a:t>.  En </a:t>
                      </a:r>
                      <a:r>
                        <a:rPr lang="es-ES" sz="1100" b="1" i="1" u="none" noProof="0" dirty="0" smtClean="0">
                          <a:latin typeface="Calibri" panose="020F0502020204030204" pitchFamily="34" charset="0"/>
                        </a:rPr>
                        <a:t>Historia de la Cruz Roja</a:t>
                      </a:r>
                      <a:r>
                        <a:rPr lang="es-ES" sz="1100" i="0" u="none" noProof="0" dirty="0" smtClean="0">
                          <a:solidFill>
                            <a:schemeClr val="dk1"/>
                          </a:solidFill>
                          <a:latin typeface="Calibri" panose="020F0502020204030204" pitchFamily="34" charset="0"/>
                        </a:rPr>
                        <a:t>  ap</a:t>
                      </a:r>
                      <a:r>
                        <a:rPr lang="es-ES" sz="1100" u="none" noProof="0" dirty="0" smtClean="0">
                          <a:latin typeface="Calibri" panose="020F0502020204030204" pitchFamily="34" charset="0"/>
                        </a:rPr>
                        <a:t>rendí </a:t>
                      </a:r>
                      <a:r>
                        <a:rPr lang="es-ES" sz="1100" noProof="0" dirty="0" smtClean="0">
                          <a:latin typeface="Calibri" panose="020F0502020204030204" pitchFamily="34" charset="0"/>
                        </a:rPr>
                        <a:t>que la Cruz Roja ayuda aun cuando hay </a:t>
                      </a:r>
                      <a:r>
                        <a:rPr lang="es-ES" sz="1100" i="0" noProof="0" dirty="0" smtClean="0">
                          <a:solidFill>
                            <a:schemeClr val="dk1"/>
                          </a:solidFill>
                          <a:latin typeface="Calibri" panose="020F0502020204030204" pitchFamily="34" charset="0"/>
                        </a:rPr>
                        <a:t>tornados. Ambos textos tra</a:t>
                      </a:r>
                      <a:r>
                        <a:rPr lang="es-ES" sz="1100" noProof="0" dirty="0" smtClean="0">
                          <a:latin typeface="Calibri" panose="020F0502020204030204" pitchFamily="34" charset="0"/>
                        </a:rPr>
                        <a:t>tan sobre la Cruz Roja </a:t>
                      </a:r>
                      <a:r>
                        <a:rPr lang="es-ES" sz="1100" i="0" noProof="0" dirty="0" smtClean="0">
                          <a:solidFill>
                            <a:schemeClr val="dk1"/>
                          </a:solidFill>
                          <a:latin typeface="Calibri" panose="020F0502020204030204" pitchFamily="34" charset="0"/>
                        </a:rPr>
                        <a:t>Americana ayudando a pe</a:t>
                      </a:r>
                      <a:r>
                        <a:rPr lang="es-ES" sz="1100" noProof="0" dirty="0" smtClean="0">
                          <a:latin typeface="Calibri" panose="020F0502020204030204" pitchFamily="34" charset="0"/>
                        </a:rPr>
                        <a:t>rsonas</a:t>
                      </a:r>
                      <a:r>
                        <a:rPr lang="es-ES" sz="1100" i="0" noProof="0" dirty="0" smtClean="0">
                          <a:solidFill>
                            <a:schemeClr val="dk1"/>
                          </a:solidFill>
                          <a:latin typeface="Calibri" panose="020F0502020204030204" pitchFamily="34" charset="0"/>
                        </a:rPr>
                        <a:t>.  Una es una historia sobre una familia.  La o</a:t>
                      </a:r>
                      <a:r>
                        <a:rPr lang="es-ES" sz="1100" noProof="0" dirty="0" smtClean="0">
                          <a:latin typeface="Calibri" panose="020F0502020204030204" pitchFamily="34" charset="0"/>
                        </a:rPr>
                        <a:t>tra es sobre </a:t>
                      </a:r>
                      <a:r>
                        <a:rPr lang="es-ES" sz="1100" i="0" noProof="0" dirty="0" smtClean="0">
                          <a:solidFill>
                            <a:schemeClr val="dk1"/>
                          </a:solidFill>
                          <a:latin typeface="Calibri" panose="020F0502020204030204" pitchFamily="34" charset="0"/>
                        </a:rPr>
                        <a:t>Clara Barton.</a:t>
                      </a:r>
                      <a:endParaRPr lang="es-ES" sz="1100" i="0" noProof="0" dirty="0">
                        <a:solidFill>
                          <a:schemeClr val="dk1"/>
                        </a:solidFill>
                        <a:latin typeface="Calibri" panose="020F0502020204030204" pitchFamily="34" charset="0"/>
                      </a:endParaRPr>
                    </a:p>
                  </a:txBody>
                  <a:tcPr marL="103625" marR="103625" marT="50300" marB="50300"/>
                </a:tc>
              </a:tr>
              <a:tr h="472450">
                <a:tc>
                  <a:txBody>
                    <a:bodyPr/>
                    <a:lstStyle/>
                    <a:p>
                      <a:pPr marL="0" marR="0" lvl="0" indent="0" algn="ctr" rtl="0">
                        <a:spcBef>
                          <a:spcPts val="0"/>
                        </a:spcBef>
                        <a:buSzPct val="25000"/>
                        <a:buNone/>
                      </a:pPr>
                      <a:r>
                        <a:rPr lang="en-US" sz="2000" b="1">
                          <a:solidFill>
                            <a:schemeClr val="dk1"/>
                          </a:solidFill>
                        </a:rPr>
                        <a:t>0</a:t>
                      </a:r>
                    </a:p>
                  </a:txBody>
                  <a:tcPr marL="103625" marR="103625" marT="50300" marB="50300" anchor="ctr"/>
                </a:tc>
                <a:tc>
                  <a:txBody>
                    <a:bodyPr/>
                    <a:lstStyle/>
                    <a:p>
                      <a:pPr marL="0" marR="0" lvl="0" indent="0" algn="l" rtl="0">
                        <a:spcBef>
                          <a:spcPts val="0"/>
                        </a:spcBef>
                        <a:buSzPct val="25000"/>
                        <a:buNone/>
                      </a:pPr>
                      <a:r>
                        <a:rPr lang="es-ES" sz="1000" i="1" noProof="0" dirty="0" smtClean="0">
                          <a:latin typeface="Calibri" panose="020F0502020204030204" pitchFamily="34" charset="0"/>
                        </a:rPr>
                        <a:t>El estudiante no apoya la pregunta</a:t>
                      </a:r>
                      <a:r>
                        <a:rPr lang="es-ES" sz="1000" i="0" noProof="0" dirty="0" smtClean="0">
                          <a:solidFill>
                            <a:schemeClr val="dk1"/>
                          </a:solidFill>
                          <a:latin typeface="Calibri" panose="020F0502020204030204" pitchFamily="34" charset="0"/>
                        </a:rPr>
                        <a:t>.</a:t>
                      </a:r>
                    </a:p>
                    <a:p>
                      <a:pPr marL="0" marR="0" lvl="0" indent="0" algn="l" rtl="0">
                        <a:spcBef>
                          <a:spcPts val="0"/>
                        </a:spcBef>
                        <a:buSzPct val="25000"/>
                        <a:buNone/>
                      </a:pPr>
                      <a:r>
                        <a:rPr lang="es-ES" sz="1100" noProof="0" dirty="0" smtClean="0">
                          <a:latin typeface="Calibri" panose="020F0502020204030204" pitchFamily="34" charset="0"/>
                        </a:rPr>
                        <a:t>La Cruz Roja está en </a:t>
                      </a:r>
                      <a:r>
                        <a:rPr lang="es-ES" sz="1100" i="0" noProof="0" dirty="0" smtClean="0">
                          <a:solidFill>
                            <a:schemeClr val="dk1"/>
                          </a:solidFill>
                          <a:latin typeface="Calibri" panose="020F0502020204030204" pitchFamily="34" charset="0"/>
                        </a:rPr>
                        <a:t>Am</a:t>
                      </a:r>
                      <a:r>
                        <a:rPr lang="es-ES" sz="1100" noProof="0" dirty="0" smtClean="0">
                          <a:latin typeface="Calibri" panose="020F0502020204030204" pitchFamily="34" charset="0"/>
                        </a:rPr>
                        <a:t>é</a:t>
                      </a:r>
                      <a:r>
                        <a:rPr lang="es-ES" sz="1100" i="0" noProof="0" dirty="0" smtClean="0">
                          <a:solidFill>
                            <a:schemeClr val="dk1"/>
                          </a:solidFill>
                          <a:latin typeface="Calibri" panose="020F0502020204030204" pitchFamily="34" charset="0"/>
                        </a:rPr>
                        <a:t>rica.</a:t>
                      </a:r>
                      <a:endParaRPr lang="es-ES" sz="1100" i="0" noProof="0" dirty="0">
                        <a:solidFill>
                          <a:schemeClr val="dk1"/>
                        </a:solidFill>
                        <a:latin typeface="Calibri" panose="020F0502020204030204" pitchFamily="34" charset="0"/>
                      </a:endParaRPr>
                    </a:p>
                  </a:txBody>
                  <a:tcPr marL="103625" marR="103625" marT="50300" marB="50300"/>
                </a:tc>
              </a:tr>
            </a:tbl>
          </a:graphicData>
        </a:graphic>
      </p:graphicFrame>
      <p:graphicFrame>
        <p:nvGraphicFramePr>
          <p:cNvPr id="544" name="Shape 544"/>
          <p:cNvGraphicFramePr/>
          <p:nvPr>
            <p:extLst>
              <p:ext uri="{D42A27DB-BD31-4B8C-83A1-F6EECF244321}">
                <p14:modId xmlns:p14="http://schemas.microsoft.com/office/powerpoint/2010/main" val="2163810420"/>
              </p:ext>
            </p:extLst>
          </p:nvPr>
        </p:nvGraphicFramePr>
        <p:xfrm>
          <a:off x="5205410" y="8378024"/>
          <a:ext cx="2186000" cy="575517"/>
        </p:xfrm>
        <a:graphic>
          <a:graphicData uri="http://schemas.openxmlformats.org/drawingml/2006/table">
            <a:tbl>
              <a:tblPr>
                <a:noFill/>
                <a:tableStyleId>{135E9D86-FBE3-4917-835E-6AACE4E3F487}</a:tableStyleId>
              </a:tblPr>
              <a:tblGrid>
                <a:gridCol w="2186000"/>
              </a:tblGrid>
              <a:tr h="1016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443500">
                <a:tc>
                  <a:txBody>
                    <a:bodyPr/>
                    <a:lstStyle/>
                    <a:p>
                      <a:pPr marL="0" marR="0" lvl="0" indent="0" algn="l" rtl="0">
                        <a:lnSpc>
                          <a:spcPct val="100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Comparan y contrastan los puntos más importantes y los detalles clave que se presentan en dos textos sobre el mismo tema.</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sldNum" idx="12"/>
          </p:nvPr>
        </p:nvSpPr>
        <p:spPr>
          <a:xfrm>
            <a:off x="678687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22</a:t>
            </a:fld>
            <a:endParaRPr lang="en-US" sz="1200" dirty="0">
              <a:solidFill>
                <a:srgbClr val="888888"/>
              </a:solidFill>
              <a:latin typeface="Calibri"/>
              <a:ea typeface="Calibri"/>
              <a:cs typeface="Calibri"/>
              <a:sym typeface="Calibri"/>
            </a:endParaRPr>
          </a:p>
        </p:txBody>
      </p:sp>
      <p:graphicFrame>
        <p:nvGraphicFramePr>
          <p:cNvPr id="550" name="Shape 550"/>
          <p:cNvGraphicFramePr/>
          <p:nvPr>
            <p:extLst>
              <p:ext uri="{D42A27DB-BD31-4B8C-83A1-F6EECF244321}">
                <p14:modId xmlns:p14="http://schemas.microsoft.com/office/powerpoint/2010/main" val="1286729845"/>
              </p:ext>
            </p:extLst>
          </p:nvPr>
        </p:nvGraphicFramePr>
        <p:xfrm>
          <a:off x="385434" y="251460"/>
          <a:ext cx="6822450" cy="9314830"/>
        </p:xfrm>
        <a:graphic>
          <a:graphicData uri="http://schemas.openxmlformats.org/drawingml/2006/table">
            <a:tbl>
              <a:tblPr firstRow="1" bandRow="1">
                <a:noFill/>
                <a:tableStyleId>{94240D0B-5ACD-4B12-8A84-92A61156AA3E}</a:tableStyleId>
              </a:tblPr>
              <a:tblGrid>
                <a:gridCol w="539750"/>
                <a:gridCol w="6282700"/>
              </a:tblGrid>
              <a:tr h="434350">
                <a:tc gridSpan="2">
                  <a:txBody>
                    <a:bodyPr/>
                    <a:lstStyle/>
                    <a:p>
                      <a:pPr lvl="0" rtl="0">
                        <a:spcBef>
                          <a:spcPts val="0"/>
                        </a:spcBef>
                        <a:buClr>
                          <a:schemeClr val="dk1"/>
                        </a:buClr>
                        <a:buSzPct val="25000"/>
                        <a:buFont typeface="Calibri"/>
                        <a:buNone/>
                      </a:pPr>
                      <a:r>
                        <a:rPr lang="es-NI" sz="1000" noProof="0" dirty="0" smtClean="0">
                          <a:latin typeface="Calibri"/>
                          <a:ea typeface="Calibri"/>
                          <a:cs typeface="Calibri"/>
                          <a:sym typeface="Calibri"/>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lang="es-NI" sz="1000" b="1" noProof="0" dirty="0" smtClean="0">
                          <a:latin typeface="Calibri"/>
                          <a:ea typeface="Calibri"/>
                          <a:cs typeface="Calibri"/>
                          <a:sym typeface="Calibri"/>
                        </a:rPr>
                        <a:t>Rúbrica de Escrito Breve está evaluando el dominio de la escritura </a:t>
                      </a:r>
                      <a:r>
                        <a:rPr lang="es-NI" sz="1000" noProof="0" dirty="0" smtClean="0">
                          <a:latin typeface="Calibri"/>
                          <a:ea typeface="Calibri"/>
                          <a:cs typeface="Calibri"/>
                          <a:sym typeface="Calibri"/>
                        </a:rPr>
                        <a:t>en un área específica, mientras que </a:t>
                      </a:r>
                      <a:r>
                        <a:rPr lang="es-NI" sz="1000" b="1" noProof="0" dirty="0" smtClean="0">
                          <a:latin typeface="Calibri"/>
                          <a:ea typeface="Calibri"/>
                          <a:cs typeface="Calibri"/>
                          <a:sym typeface="Calibri"/>
                        </a:rPr>
                        <a:t>las rúbricas de lectura están evaluando la comprensión.</a:t>
                      </a:r>
                      <a:r>
                        <a:rPr lang="es-NI" sz="1000" noProof="0" dirty="0" smtClean="0">
                          <a:latin typeface="Calibri"/>
                          <a:ea typeface="Calibri"/>
                          <a:cs typeface="Calibri"/>
                          <a:sym typeface="Calibri"/>
                        </a:rPr>
                        <a:t> </a:t>
                      </a:r>
                      <a:endParaRPr lang="es-NI" sz="1000" noProof="0" dirty="0">
                        <a:latin typeface="Calibri"/>
                        <a:ea typeface="Calibri"/>
                        <a:cs typeface="Calibri"/>
                        <a:sym typeface="Calibri"/>
                      </a:endParaRPr>
                    </a:p>
                  </a:txBody>
                  <a:tcPr marL="103625" marR="103625" marT="50300" marB="50300"/>
                </a:tc>
                <a:tc hMerge="1">
                  <a:txBody>
                    <a:bodyPr/>
                    <a:lstStyle/>
                    <a:p>
                      <a:endParaRPr lang="en-US"/>
                    </a:p>
                  </a:txBody>
                  <a:tcPr/>
                </a:tc>
              </a:tr>
              <a:tr h="152400">
                <a:tc gridSpan="2">
                  <a:txBody>
                    <a:bodyPr/>
                    <a:lstStyle/>
                    <a:p>
                      <a:pPr marL="0" marR="0" lvl="0" indent="0" algn="ctr" rtl="0">
                        <a:lnSpc>
                          <a:spcPct val="100000"/>
                        </a:lnSpc>
                        <a:spcBef>
                          <a:spcPts val="0"/>
                        </a:spcBef>
                        <a:spcAft>
                          <a:spcPts val="0"/>
                        </a:spcAft>
                        <a:buClr>
                          <a:schemeClr val="dk1"/>
                        </a:buClr>
                        <a:buSzPct val="25000"/>
                        <a:buFont typeface="Calibri"/>
                        <a:buNone/>
                      </a:pPr>
                      <a:r>
                        <a:rPr lang="es-NI" sz="1500" b="1" i="0" u="none" strike="noStrike" cap="none" noProof="0" dirty="0" smtClean="0">
                          <a:solidFill>
                            <a:schemeClr val="dk1"/>
                          </a:solidFill>
                          <a:latin typeface="Calibri"/>
                          <a:ea typeface="Calibri"/>
                          <a:cs typeface="Calibri"/>
                          <a:sym typeface="Calibri"/>
                        </a:rPr>
                        <a:t>CFA </a:t>
                      </a:r>
                      <a:r>
                        <a:rPr lang="es-NI" sz="1500" b="1" noProof="0" dirty="0" smtClean="0">
                          <a:latin typeface="Calibri"/>
                          <a:ea typeface="Calibri"/>
                          <a:cs typeface="Calibri"/>
                          <a:sym typeface="Calibri"/>
                        </a:rPr>
                        <a:t>Trimestre</a:t>
                      </a:r>
                      <a:r>
                        <a:rPr lang="es-NI" sz="1500" b="1" i="0" u="none" strike="noStrike" cap="none" noProof="0" dirty="0" smtClean="0">
                          <a:solidFill>
                            <a:schemeClr val="dk1"/>
                          </a:solidFill>
                          <a:latin typeface="Calibri"/>
                          <a:ea typeface="Calibri"/>
                          <a:cs typeface="Calibri"/>
                          <a:sym typeface="Calibri"/>
                        </a:rPr>
                        <a:t> 4: </a:t>
                      </a:r>
                      <a:r>
                        <a:rPr lang="es-NI" sz="1500" b="1" noProof="0" dirty="0" smtClean="0">
                          <a:latin typeface="Calibri"/>
                          <a:ea typeface="Calibri"/>
                          <a:cs typeface="Calibri"/>
                          <a:sym typeface="Calibri"/>
                        </a:rPr>
                        <a:t>Clave para la </a:t>
                      </a:r>
                      <a:r>
                        <a:rPr lang="es-NI" sz="1500" b="1" u="sng" noProof="0" dirty="0" smtClean="0">
                          <a:latin typeface="Calibri"/>
                          <a:ea typeface="Calibri"/>
                          <a:cs typeface="Calibri"/>
                          <a:sym typeface="Calibri"/>
                        </a:rPr>
                        <a:t>Respuesta Construida del Escrito Breve</a:t>
                      </a:r>
                      <a:endParaRPr lang="es-NI" sz="1500" b="1" u="sng" noProof="0" dirty="0">
                        <a:latin typeface="Calibri"/>
                        <a:ea typeface="Calibri"/>
                        <a:cs typeface="Calibri"/>
                        <a:sym typeface="Calibri"/>
                      </a:endParaRPr>
                    </a:p>
                  </a:txBody>
                  <a:tcPr marL="103625" marR="103625" marT="50300" marB="50300"/>
                </a:tc>
                <a:tc hMerge="1">
                  <a:txBody>
                    <a:bodyPr/>
                    <a:lstStyle/>
                    <a:p>
                      <a:endParaRPr lang="en-US"/>
                    </a:p>
                  </a:txBody>
                  <a:tcPr/>
                </a:tc>
              </a:tr>
              <a:tr h="278900">
                <a:tc gridSpan="2">
                  <a:txBody>
                    <a:bodyPr/>
                    <a:lstStyle/>
                    <a:p>
                      <a:pPr marL="0" marR="0" lvl="0" indent="0" algn="ctr" rtl="0">
                        <a:lnSpc>
                          <a:spcPct val="100000"/>
                        </a:lnSpc>
                        <a:spcBef>
                          <a:spcPts val="0"/>
                        </a:spcBef>
                        <a:spcAft>
                          <a:spcPts val="0"/>
                        </a:spcAft>
                        <a:buClr>
                          <a:schemeClr val="dk1"/>
                        </a:buClr>
                        <a:buSzPct val="25000"/>
                        <a:buFont typeface="Calibri"/>
                        <a:buNone/>
                      </a:pPr>
                      <a:r>
                        <a:rPr lang="es-NI" sz="1100" noProof="0" dirty="0" smtClean="0">
                          <a:solidFill>
                            <a:schemeClr val="dk1"/>
                          </a:solidFill>
                          <a:latin typeface="Calibri"/>
                          <a:ea typeface="Calibri"/>
                          <a:cs typeface="Calibri"/>
                          <a:sym typeface="Calibri"/>
                        </a:rPr>
                        <a:t>W.3.1c  </a:t>
                      </a:r>
                      <a:r>
                        <a:rPr lang="es-NI" sz="1100" noProof="0" dirty="0" smtClean="0">
                          <a:latin typeface="Calibri"/>
                          <a:ea typeface="Calibri"/>
                          <a:cs typeface="Calibri"/>
                          <a:sym typeface="Calibri"/>
                        </a:rPr>
                        <a:t>Objetivo</a:t>
                      </a:r>
                      <a:r>
                        <a:rPr lang="es-NI" sz="1100" noProof="0" dirty="0" smtClean="0">
                          <a:solidFill>
                            <a:schemeClr val="dk1"/>
                          </a:solidFill>
                          <a:latin typeface="Calibri"/>
                          <a:ea typeface="Calibri"/>
                          <a:cs typeface="Calibri"/>
                          <a:sym typeface="Calibri"/>
                        </a:rPr>
                        <a:t> 6a</a:t>
                      </a:r>
                    </a:p>
                    <a:p>
                      <a:pPr lvl="0" algn="ctr" rtl="0">
                        <a:spcBef>
                          <a:spcPts val="0"/>
                        </a:spcBef>
                        <a:buClr>
                          <a:schemeClr val="dk1"/>
                        </a:buClr>
                        <a:buSzPct val="25000"/>
                        <a:buFont typeface="Calibri"/>
                        <a:buNone/>
                      </a:pPr>
                      <a:r>
                        <a:rPr lang="es-NI" sz="1100" b="1" noProof="0" dirty="0" smtClean="0">
                          <a:latin typeface="Calibri"/>
                          <a:ea typeface="Calibri"/>
                          <a:cs typeface="Calibri"/>
                          <a:sym typeface="Calibri"/>
                        </a:rPr>
                        <a:t>Escrito breve, W.3.1c, conectar la opinión a la razón con palabras de enlace, Objetivo de escritura 6a</a:t>
                      </a:r>
                      <a:endParaRPr lang="es-NI" sz="1100" b="1" noProof="0" dirty="0">
                        <a:latin typeface="Calibri"/>
                        <a:ea typeface="Calibri"/>
                        <a:cs typeface="Calibri"/>
                        <a:sym typeface="Calibri"/>
                      </a:endParaRPr>
                    </a:p>
                  </a:txBody>
                  <a:tcPr marL="103625" marR="103625" marT="50300" marB="50300"/>
                </a:tc>
                <a:tc hMerge="1">
                  <a:txBody>
                    <a:bodyPr/>
                    <a:lstStyle/>
                    <a:p>
                      <a:endParaRPr lang="en-US"/>
                    </a:p>
                  </a:txBody>
                  <a:tcPr/>
                </a:tc>
              </a:tr>
              <a:tr h="1854700">
                <a:tc gridSpan="2">
                  <a:txBody>
                    <a:bodyPr/>
                    <a:lstStyle/>
                    <a:p>
                      <a:pPr marL="290513" marR="0" lvl="0" indent="-239713" algn="l" rtl="0">
                        <a:lnSpc>
                          <a:spcPct val="100000"/>
                        </a:lnSpc>
                        <a:spcBef>
                          <a:spcPts val="0"/>
                        </a:spcBef>
                        <a:spcAft>
                          <a:spcPts val="0"/>
                        </a:spcAft>
                        <a:buClr>
                          <a:srgbClr val="000000"/>
                        </a:buClr>
                        <a:buSzPct val="25000"/>
                        <a:buFont typeface="Calibri"/>
                        <a:buNone/>
                      </a:pPr>
                      <a:r>
                        <a:rPr lang="es-NI" sz="1400" b="1" i="0" u="none" strike="noStrike" cap="none" noProof="0" dirty="0" smtClean="0">
                          <a:solidFill>
                            <a:srgbClr val="000000"/>
                          </a:solidFill>
                          <a:latin typeface="Calibri" panose="020F0502020204030204" pitchFamily="34" charset="0"/>
                          <a:ea typeface="Helvetica Neue"/>
                          <a:cs typeface="Helvetica Neue"/>
                          <a:sym typeface="Helvetica Neue"/>
                        </a:rPr>
                        <a:t>17. </a:t>
                      </a:r>
                      <a:r>
                        <a:rPr lang="es-NI" sz="1400" b="1" noProof="0" dirty="0" smtClean="0">
                          <a:latin typeface="Calibri" panose="020F0502020204030204" pitchFamily="34" charset="0"/>
                          <a:ea typeface="Helvetica Neue"/>
                          <a:cs typeface="Helvetica Neue"/>
                          <a:sym typeface="Helvetica Neue"/>
                        </a:rPr>
                        <a:t>Un estudiante está escribiendo un discurso de opinión para su clase sobre la Cruz Roja Americana. Lee el borrador de su escrito de opinión y completa la tarea que sigue.</a:t>
                      </a:r>
                      <a:r>
                        <a:rPr lang="es-NI" sz="1400" b="1" i="0" u="none" strike="noStrike" cap="none" noProof="0" dirty="0" smtClean="0">
                          <a:solidFill>
                            <a:srgbClr val="000000"/>
                          </a:solidFill>
                          <a:latin typeface="Calibri" panose="020F0502020204030204" pitchFamily="34" charset="0"/>
                          <a:ea typeface="Helvetica Neue"/>
                          <a:cs typeface="Helvetica Neue"/>
                          <a:sym typeface="Helvetica Neue"/>
                        </a:rPr>
                        <a:t> </a:t>
                      </a:r>
                    </a:p>
                    <a:p>
                      <a:pPr marL="290513" marR="0" lvl="0" indent="-239713" algn="r" rtl="0">
                        <a:lnSpc>
                          <a:spcPct val="100000"/>
                        </a:lnSpc>
                        <a:spcBef>
                          <a:spcPts val="0"/>
                        </a:spcBef>
                        <a:spcAft>
                          <a:spcPts val="0"/>
                        </a:spcAft>
                        <a:buClr>
                          <a:srgbClr val="000000"/>
                        </a:buClr>
                        <a:buSzPct val="25000"/>
                        <a:buFont typeface="Calibri"/>
                        <a:buNone/>
                      </a:pPr>
                      <a:r>
                        <a:rPr lang="es-NI" sz="900" b="0" i="1" u="none" strike="noStrike" cap="none" noProof="0" dirty="0" smtClean="0">
                          <a:solidFill>
                            <a:srgbClr val="000000"/>
                          </a:solidFill>
                          <a:latin typeface="Helvetica Neue"/>
                          <a:ea typeface="Helvetica Neue"/>
                          <a:cs typeface="Helvetica Neue"/>
                          <a:sym typeface="Helvetica Neue"/>
                        </a:rPr>
                        <a:t>Escrito breve, W.3.1c, conectar la </a:t>
                      </a:r>
                      <a:r>
                        <a:rPr lang="es-NI" sz="900" b="1" i="1" u="none" strike="noStrike" cap="none" noProof="0" dirty="0" smtClean="0">
                          <a:solidFill>
                            <a:srgbClr val="000000"/>
                          </a:solidFill>
                          <a:latin typeface="Helvetica Neue"/>
                          <a:ea typeface="Helvetica Neue"/>
                          <a:cs typeface="Helvetica Neue"/>
                          <a:sym typeface="Helvetica Neue"/>
                        </a:rPr>
                        <a:t>opinión a</a:t>
                      </a:r>
                      <a:r>
                        <a:rPr lang="es-NI" sz="900" b="1" i="1" u="none" strike="noStrike" cap="none" baseline="0" noProof="0" dirty="0" smtClean="0">
                          <a:solidFill>
                            <a:srgbClr val="000000"/>
                          </a:solidFill>
                          <a:latin typeface="Helvetica Neue"/>
                          <a:ea typeface="Helvetica Neue"/>
                          <a:cs typeface="Helvetica Neue"/>
                          <a:sym typeface="Helvetica Neue"/>
                        </a:rPr>
                        <a:t> la</a:t>
                      </a:r>
                      <a:r>
                        <a:rPr lang="es-NI" sz="900" b="1" i="1" u="none" strike="noStrike" cap="none" noProof="0" dirty="0" smtClean="0">
                          <a:solidFill>
                            <a:srgbClr val="000000"/>
                          </a:solidFill>
                          <a:latin typeface="Helvetica Neue"/>
                          <a:ea typeface="Helvetica Neue"/>
                          <a:cs typeface="Helvetica Neue"/>
                          <a:sym typeface="Helvetica Neue"/>
                        </a:rPr>
                        <a:t> razón </a:t>
                      </a:r>
                      <a:r>
                        <a:rPr lang="es-NI" sz="900" b="0" i="1" u="none" strike="noStrike" cap="none" noProof="0" dirty="0" smtClean="0">
                          <a:solidFill>
                            <a:srgbClr val="000000"/>
                          </a:solidFill>
                          <a:latin typeface="Helvetica Neue"/>
                          <a:ea typeface="Helvetica Neue"/>
                          <a:cs typeface="Helvetica Neue"/>
                          <a:sym typeface="Helvetica Neue"/>
                        </a:rPr>
                        <a:t>con</a:t>
                      </a:r>
                      <a:r>
                        <a:rPr lang="es-NI" sz="900" b="0" i="1" u="none" strike="noStrike" cap="none" baseline="0" noProof="0" dirty="0" smtClean="0">
                          <a:solidFill>
                            <a:srgbClr val="000000"/>
                          </a:solidFill>
                          <a:latin typeface="Helvetica Neue"/>
                          <a:ea typeface="Helvetica Neue"/>
                          <a:cs typeface="Helvetica Neue"/>
                          <a:sym typeface="Helvetica Neue"/>
                        </a:rPr>
                        <a:t> palabras de enlace</a:t>
                      </a:r>
                      <a:r>
                        <a:rPr lang="es-NI" sz="900" b="0" i="1" u="none" strike="noStrike" cap="none" noProof="0" dirty="0" smtClean="0">
                          <a:solidFill>
                            <a:srgbClr val="000000"/>
                          </a:solidFill>
                          <a:latin typeface="Helvetica Neue"/>
                          <a:ea typeface="Helvetica Neue"/>
                          <a:cs typeface="Helvetica Neue"/>
                          <a:sym typeface="Helvetica Neue"/>
                        </a:rPr>
                        <a:t>, Objetivo de Escritura. 6a</a:t>
                      </a:r>
                    </a:p>
                    <a:p>
                      <a:pPr marL="1768475" marR="0" lvl="0" indent="-3175" algn="l" rtl="0">
                        <a:lnSpc>
                          <a:spcPct val="100000"/>
                        </a:lnSpc>
                        <a:spcBef>
                          <a:spcPts val="0"/>
                        </a:spcBef>
                        <a:spcAft>
                          <a:spcPts val="0"/>
                        </a:spcAft>
                        <a:buClr>
                          <a:srgbClr val="000000"/>
                        </a:buClr>
                        <a:buSzPct val="25000"/>
                        <a:buFont typeface="Calibri"/>
                        <a:buNone/>
                      </a:pPr>
                      <a:r>
                        <a:rPr lang="es-NI" sz="1200" b="1" u="sng" noProof="0" dirty="0" smtClean="0">
                          <a:solidFill>
                            <a:srgbClr val="000000"/>
                          </a:solidFill>
                          <a:latin typeface="Helvetica Neue"/>
                          <a:ea typeface="Helvetica Neue"/>
                          <a:cs typeface="Helvetica Neue"/>
                          <a:sym typeface="Helvetica Neue"/>
                        </a:rPr>
                        <a:t>Por qué la Cruz Roja es importante para América</a:t>
                      </a:r>
                      <a:br>
                        <a:rPr lang="es-NI" sz="1200" b="1" u="sng"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Párrafo 1</a:t>
                      </a:r>
                      <a:br>
                        <a:rPr lang="es-NI" sz="1200"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La fundadora de la Cruz Roja Americana fue Clara Barton.  Ella empezó a ayudar a los soldados durante la Guerra Civil.  Desde entonces su legado sigue vivo.  </a:t>
                      </a:r>
                      <a:br>
                        <a:rPr lang="es-NI" sz="1200"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
                      </a:r>
                      <a:br>
                        <a:rPr lang="es-NI" sz="1200"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Párrafo 2</a:t>
                      </a:r>
                      <a:br>
                        <a:rPr lang="es-NI" sz="1200"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Hay datos sobre la Cruz Roja Americana que nos puede ayudar a todos a entender su importancia. </a:t>
                      </a:r>
                      <a:br>
                        <a:rPr lang="es-NI" sz="1200"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
                      </a:r>
                      <a:br>
                        <a:rPr lang="es-NI" sz="1200"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Párrafo 3</a:t>
                      </a:r>
                      <a:br>
                        <a:rPr lang="es-NI" sz="1200" noProof="0" dirty="0" smtClean="0">
                          <a:solidFill>
                            <a:srgbClr val="000000"/>
                          </a:solidFill>
                          <a:latin typeface="Helvetica Neue"/>
                          <a:ea typeface="Helvetica Neue"/>
                          <a:cs typeface="Helvetica Neue"/>
                          <a:sym typeface="Helvetica Neue"/>
                        </a:rPr>
                      </a:br>
                      <a:r>
                        <a:rPr lang="es-NI" sz="1200" noProof="0" dirty="0" smtClean="0">
                          <a:solidFill>
                            <a:srgbClr val="000000"/>
                          </a:solidFill>
                          <a:latin typeface="Helvetica Neue"/>
                          <a:ea typeface="Helvetica Neue"/>
                          <a:cs typeface="Helvetica Neue"/>
                          <a:sym typeface="Helvetica Neue"/>
                        </a:rPr>
                        <a:t>¡Agradezco que siempre podamos contar con la Cruz Roja!</a:t>
                      </a:r>
                      <a:br>
                        <a:rPr lang="es-NI" sz="1200" noProof="0" dirty="0" smtClean="0">
                          <a:solidFill>
                            <a:srgbClr val="000000"/>
                          </a:solidFill>
                          <a:latin typeface="Helvetica Neue"/>
                          <a:ea typeface="Helvetica Neue"/>
                          <a:cs typeface="Helvetica Neue"/>
                          <a:sym typeface="Helvetica Neue"/>
                        </a:rPr>
                      </a:br>
                      <a:endParaRPr lang="es-NI" sz="1200" noProof="0" dirty="0" smtClean="0">
                        <a:solidFill>
                          <a:srgbClr val="000000"/>
                        </a:solidFill>
                        <a:latin typeface="Helvetica Neue"/>
                        <a:ea typeface="Helvetica Neue"/>
                        <a:cs typeface="Helvetica Neue"/>
                        <a:sym typeface="Helvetica Neue"/>
                      </a:endParaRPr>
                    </a:p>
                    <a:p>
                      <a:pPr marL="1768475" marR="0" lvl="0" indent="-3175" algn="l" rtl="0">
                        <a:lnSpc>
                          <a:spcPct val="100000"/>
                        </a:lnSpc>
                        <a:spcBef>
                          <a:spcPts val="0"/>
                        </a:spcBef>
                        <a:spcAft>
                          <a:spcPts val="0"/>
                        </a:spcAft>
                        <a:buClr>
                          <a:schemeClr val="dk1"/>
                        </a:buClr>
                        <a:buSzPct val="25000"/>
                        <a:buFont typeface="Calibri"/>
                        <a:buNone/>
                      </a:pPr>
                      <a:endParaRPr lang="es-NI" sz="1200" b="0" i="0" u="none" strike="noStrike" cap="none" noProof="0" dirty="0" smtClean="0">
                        <a:solidFill>
                          <a:srgbClr val="000000"/>
                        </a:solidFill>
                        <a:latin typeface="Helvetica Neue"/>
                        <a:ea typeface="Helvetica Neue"/>
                        <a:cs typeface="Helvetica Neue"/>
                        <a:sym typeface="Helvetica Neue"/>
                      </a:endParaRPr>
                    </a:p>
                    <a:p>
                      <a:pPr marL="290513" marR="0" lvl="0" indent="-11113" algn="l" rtl="0">
                        <a:lnSpc>
                          <a:spcPct val="100000"/>
                        </a:lnSpc>
                        <a:spcBef>
                          <a:spcPts val="0"/>
                        </a:spcBef>
                        <a:spcAft>
                          <a:spcPts val="0"/>
                        </a:spcAft>
                        <a:buClr>
                          <a:srgbClr val="000000"/>
                        </a:buClr>
                        <a:buSzPct val="25000"/>
                        <a:buFont typeface="Calibri"/>
                        <a:buNone/>
                      </a:pPr>
                      <a:r>
                        <a:rPr lang="es-NI" b="1" noProof="0" dirty="0" smtClean="0">
                          <a:solidFill>
                            <a:srgbClr val="000000"/>
                          </a:solidFill>
                          <a:latin typeface="Calibri" panose="020F0502020204030204" pitchFamily="34" charset="0"/>
                          <a:ea typeface="Helvetica Neue"/>
                          <a:cs typeface="Helvetica Neue"/>
                          <a:sym typeface="Helvetica Neue"/>
                        </a:rPr>
                        <a:t>Utilizando información de la tabla, y en tus propias palabras, añade una o más oraciones al párrafo dos que den más detalles para apoyar y ayudar a convencer a otros sobre la opinión del estudiante</a:t>
                      </a:r>
                      <a:r>
                        <a:rPr lang="es-NI" b="1" noProof="0" dirty="0" smtClean="0">
                          <a:solidFill>
                            <a:srgbClr val="000000"/>
                          </a:solidFill>
                          <a:latin typeface="Helvetica Neue"/>
                          <a:ea typeface="Helvetica Neue"/>
                          <a:cs typeface="Helvetica Neue"/>
                          <a:sym typeface="Helvetica Neue"/>
                        </a:rPr>
                        <a:t>. </a:t>
                      </a:r>
                      <a:endParaRPr lang="es-NI" b="1" noProof="0" dirty="0">
                        <a:solidFill>
                          <a:srgbClr val="000000"/>
                        </a:solidFill>
                        <a:latin typeface="Helvetica Neue"/>
                        <a:ea typeface="Helvetica Neue"/>
                        <a:cs typeface="Helvetica Neue"/>
                        <a:sym typeface="Helvetica Neue"/>
                      </a:endParaRPr>
                    </a:p>
                  </a:txBody>
                  <a:tcPr marL="103625" marR="103625" marT="50300" marB="50300"/>
                </a:tc>
                <a:tc hMerge="1">
                  <a:txBody>
                    <a:bodyPr/>
                    <a:lstStyle/>
                    <a:p>
                      <a:endParaRPr lang="en-US"/>
                    </a:p>
                  </a:txBody>
                  <a:tcPr/>
                </a:tc>
              </a:tr>
              <a:tr h="17780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smtClean="0">
                          <a:ln>
                            <a:noFill/>
                          </a:ln>
                          <a:solidFill>
                            <a:prstClr val="black"/>
                          </a:solidFill>
                          <a:effectLst/>
                          <a:uLnTx/>
                          <a:uFillTx/>
                          <a:latin typeface="Calibri"/>
                          <a:ea typeface="+mn-ea"/>
                          <a:cs typeface="+mn-cs"/>
                        </a:rPr>
                        <a:t>Lenguaje de la respuesta - maestro/rúbrica </a:t>
                      </a:r>
                    </a:p>
                  </a:txBody>
                  <a:tcPr marL="103625" marR="103625" marT="50300" marB="50300">
                    <a:solidFill>
                      <a:srgbClr val="D8D8D8"/>
                    </a:solidFill>
                  </a:tcPr>
                </a:tc>
                <a:tc hMerge="1">
                  <a:txBody>
                    <a:bodyPr/>
                    <a:lstStyle/>
                    <a:p>
                      <a:endParaRPr lang="en-US"/>
                    </a:p>
                  </a:txBody>
                  <a:tcPr/>
                </a:tc>
              </a:tr>
              <a:tr h="541025">
                <a:tc gridSpan="2">
                  <a:txBody>
                    <a:bodyPr/>
                    <a:lstStyle/>
                    <a:p>
                      <a:pPr marL="0" marR="0" lvl="0" indent="0" algn="l" rtl="0">
                        <a:spcBef>
                          <a:spcPts val="0"/>
                        </a:spcBef>
                        <a:buSzPct val="25000"/>
                        <a:buNone/>
                      </a:pPr>
                      <a:r>
                        <a:rPr lang="es-NI" sz="1000" u="sng" noProof="0" dirty="0" smtClean="0"/>
                        <a:t>Lenguaje del maestro y notas de calificación</a:t>
                      </a:r>
                      <a:r>
                        <a:rPr lang="es-NI" sz="1000" noProof="0" dirty="0" smtClean="0">
                          <a:solidFill>
                            <a:schemeClr val="dk1"/>
                          </a:solidFill>
                          <a:latin typeface="Calibri"/>
                          <a:ea typeface="Calibri"/>
                          <a:cs typeface="Calibri"/>
                          <a:sym typeface="Calibri"/>
                        </a:rPr>
                        <a:t>:</a:t>
                      </a:r>
                    </a:p>
                    <a:p>
                      <a:pPr marL="0" marR="0" lvl="0" indent="0" algn="l" rtl="0">
                        <a:spcBef>
                          <a:spcPts val="0"/>
                        </a:spcBef>
                        <a:buSzPct val="25000"/>
                        <a:buNone/>
                      </a:pPr>
                      <a:r>
                        <a:rPr lang="es-NI" sz="1000" b="1" noProof="0" dirty="0" smtClean="0">
                          <a:latin typeface="Calibri"/>
                          <a:ea typeface="Calibri"/>
                          <a:cs typeface="Calibri"/>
                          <a:sym typeface="Calibri"/>
                        </a:rPr>
                        <a:t>La respuesta del estudiante</a:t>
                      </a:r>
                      <a:r>
                        <a:rPr lang="es-NI" sz="1000" b="1" noProof="0" dirty="0" smtClean="0">
                          <a:solidFill>
                            <a:schemeClr val="dk1"/>
                          </a:solidFill>
                          <a:latin typeface="Calibri"/>
                          <a:ea typeface="Calibri"/>
                          <a:cs typeface="Calibri"/>
                          <a:sym typeface="Calibri"/>
                        </a:rPr>
                        <a:t> </a:t>
                      </a:r>
                      <a:r>
                        <a:rPr lang="es-NI" sz="1000" noProof="0" dirty="0" smtClean="0">
                          <a:latin typeface="Calibri"/>
                          <a:ea typeface="Calibri"/>
                          <a:cs typeface="Calibri"/>
                          <a:sym typeface="Calibri"/>
                        </a:rPr>
                        <a:t>debe apoyar la opinión dada, proporcionar información de los textos y de la tabla de Datos sobre la Cruz Roja, y hacer una transición fácil de un párrafo al otro. </a:t>
                      </a:r>
                      <a:endParaRPr lang="es-NI" sz="1000" noProof="0" dirty="0">
                        <a:latin typeface="Calibri"/>
                        <a:ea typeface="Calibri"/>
                        <a:cs typeface="Calibri"/>
                        <a:sym typeface="Calibri"/>
                      </a:endParaRPr>
                    </a:p>
                  </a:txBody>
                  <a:tcPr marL="103625" marR="103625" marT="50300" marB="50300"/>
                </a:tc>
                <a:tc hMerge="1">
                  <a:txBody>
                    <a:bodyPr/>
                    <a:lstStyle/>
                    <a:p>
                      <a:endParaRPr lang="en-US"/>
                    </a:p>
                  </a:txBody>
                  <a:tcPr/>
                </a:tc>
              </a:tr>
              <a:tr h="301750">
                <a:tc gridSpan="2">
                  <a:txBody>
                    <a:bodyPr/>
                    <a:lstStyle/>
                    <a:p>
                      <a:pPr marL="0" marR="0" lvl="0" indent="0" algn="ctr" rtl="0">
                        <a:spcBef>
                          <a:spcPts val="0"/>
                        </a:spcBef>
                        <a:buSzPct val="25000"/>
                        <a:buNone/>
                      </a:pPr>
                      <a:r>
                        <a:rPr lang="es-NI" sz="1300" b="1" noProof="0" dirty="0" smtClean="0"/>
                        <a:t>Ejemplo de respuesta en el “lenguaje” del estudiante</a:t>
                      </a:r>
                      <a:endParaRPr lang="es-NI" sz="1300" b="1" noProof="0" dirty="0"/>
                    </a:p>
                  </a:txBody>
                  <a:tcPr marL="103625" marR="103625" marT="50300" marB="50300">
                    <a:solidFill>
                      <a:srgbClr val="D8D8D8"/>
                    </a:solidFill>
                  </a:tcPr>
                </a:tc>
                <a:tc hMerge="1">
                  <a:txBody>
                    <a:bodyPr/>
                    <a:lstStyle/>
                    <a:p>
                      <a:endParaRPr lang="en-US"/>
                    </a:p>
                  </a:txBody>
                  <a:tcPr/>
                </a:tc>
              </a:tr>
              <a:tr h="612650">
                <a:tc>
                  <a:txBody>
                    <a:bodyPr/>
                    <a:lstStyle/>
                    <a:p>
                      <a:pPr marL="0" marR="0" lvl="0" indent="0" algn="ctr" rtl="0">
                        <a:spcBef>
                          <a:spcPts val="0"/>
                        </a:spcBef>
                        <a:buSzPct val="25000"/>
                        <a:buNone/>
                      </a:pPr>
                      <a:r>
                        <a:rPr lang="es-NI" sz="2000" b="1" noProof="0" dirty="0" smtClean="0">
                          <a:solidFill>
                            <a:schemeClr val="dk1"/>
                          </a:solidFill>
                        </a:rPr>
                        <a:t>2</a:t>
                      </a:r>
                      <a:endParaRPr lang="es-NI" sz="2000" b="1" noProof="0" dirty="0">
                        <a:solidFill>
                          <a:schemeClr val="dk1"/>
                        </a:solidFill>
                      </a:endParaRPr>
                    </a:p>
                  </a:txBody>
                  <a:tcPr marL="103625" marR="103625" marT="50300" marB="50300" anchor="ctr"/>
                </a:tc>
                <a:tc>
                  <a:txBody>
                    <a:bodyPr/>
                    <a:lstStyle/>
                    <a:p>
                      <a:pPr marL="0" marR="0" lvl="0" indent="0" algn="l" rtl="0">
                        <a:spcBef>
                          <a:spcPts val="0"/>
                        </a:spcBef>
                        <a:buSzPct val="25000"/>
                        <a:buNone/>
                      </a:pPr>
                      <a:r>
                        <a:rPr lang="es-NI" sz="1000" i="1" noProof="0" dirty="0" smtClean="0">
                          <a:latin typeface="Calibri" panose="020F0502020204030204" pitchFamily="34" charset="0"/>
                        </a:rPr>
                        <a:t>La respuesta del estudiante apoya de forma suficiente la opinión, proporciona información y hechos de los textos para extender el párrafo 2,</a:t>
                      </a:r>
                      <a:r>
                        <a:rPr lang="es-NI" sz="1000" i="1" baseline="0" noProof="0" dirty="0" smtClean="0">
                          <a:latin typeface="Calibri" panose="020F0502020204030204" pitchFamily="34" charset="0"/>
                        </a:rPr>
                        <a:t> </a:t>
                      </a:r>
                      <a:r>
                        <a:rPr lang="es-NI" sz="1000" i="1" noProof="0" dirty="0" smtClean="0">
                          <a:latin typeface="Calibri" panose="020F0502020204030204" pitchFamily="34" charset="0"/>
                        </a:rPr>
                        <a:t>y hace una transición lógica entre los párrafos. </a:t>
                      </a:r>
                    </a:p>
                    <a:p>
                      <a:pPr marL="0" marR="0" lvl="0" indent="0" algn="l" rtl="0">
                        <a:spcBef>
                          <a:spcPts val="0"/>
                        </a:spcBef>
                        <a:buSzPct val="25000"/>
                        <a:buNone/>
                      </a:pPr>
                      <a:r>
                        <a:rPr lang="es-NI" sz="1100" noProof="0" dirty="0" smtClean="0">
                          <a:latin typeface="Calibri" panose="020F0502020204030204" pitchFamily="34" charset="0"/>
                        </a:rPr>
                        <a:t>En </a:t>
                      </a:r>
                      <a:r>
                        <a:rPr lang="es-NI" sz="1100" b="0" i="0" noProof="0" dirty="0" smtClean="0">
                          <a:solidFill>
                            <a:schemeClr val="dk1"/>
                          </a:solidFill>
                          <a:latin typeface="Calibri" panose="020F0502020204030204" pitchFamily="34" charset="0"/>
                        </a:rPr>
                        <a:t>188</a:t>
                      </a:r>
                      <a:r>
                        <a:rPr lang="es-NI" sz="1100" noProof="0" dirty="0" smtClean="0">
                          <a:latin typeface="Calibri" panose="020F0502020204030204" pitchFamily="34" charset="0"/>
                        </a:rPr>
                        <a:t>1, el estado de </a:t>
                      </a:r>
                      <a:r>
                        <a:rPr lang="es-NI" sz="1100" b="0" i="0" noProof="0" dirty="0" smtClean="0">
                          <a:solidFill>
                            <a:schemeClr val="dk1"/>
                          </a:solidFill>
                          <a:latin typeface="Calibri" panose="020F0502020204030204" pitchFamily="34" charset="0"/>
                        </a:rPr>
                        <a:t>Michigan tuvo muchos incendios forestales y </a:t>
                      </a:r>
                      <a:r>
                        <a:rPr lang="es-NI" sz="1100" noProof="0" dirty="0" smtClean="0">
                          <a:latin typeface="Calibri" panose="020F0502020204030204" pitchFamily="34" charset="0"/>
                        </a:rPr>
                        <a:t>las personas enviaron dinero a la Cruz Roja </a:t>
                      </a:r>
                      <a:r>
                        <a:rPr lang="es-NI" sz="1100" b="0" i="0" noProof="0" dirty="0" smtClean="0">
                          <a:solidFill>
                            <a:schemeClr val="dk1"/>
                          </a:solidFill>
                          <a:latin typeface="Calibri" panose="020F0502020204030204" pitchFamily="34" charset="0"/>
                        </a:rPr>
                        <a:t>American</a:t>
                      </a:r>
                      <a:r>
                        <a:rPr lang="es-NI" sz="1100" noProof="0" dirty="0" smtClean="0">
                          <a:latin typeface="Calibri" panose="020F0502020204030204" pitchFamily="34" charset="0"/>
                        </a:rPr>
                        <a:t>a por primera vez para ayudar a combatir los incendio.</a:t>
                      </a:r>
                      <a:r>
                        <a:rPr lang="es-NI" sz="1100" b="0" i="0" noProof="0" dirty="0" smtClean="0">
                          <a:solidFill>
                            <a:schemeClr val="dk1"/>
                          </a:solidFill>
                          <a:latin typeface="Calibri" panose="020F0502020204030204" pitchFamily="34" charset="0"/>
                        </a:rPr>
                        <a:t> Desde entonces la Cruz Roja ha estado ahí para aquellos que </a:t>
                      </a:r>
                      <a:r>
                        <a:rPr lang="es-NI" sz="1100" noProof="0" dirty="0" smtClean="0">
                          <a:latin typeface="Calibri" panose="020F0502020204030204" pitchFamily="34" charset="0"/>
                        </a:rPr>
                        <a:t>necesiten ayuda. Cuando los t</a:t>
                      </a:r>
                      <a:r>
                        <a:rPr lang="es-NI" sz="1100" b="0" i="0" noProof="0" dirty="0" smtClean="0">
                          <a:solidFill>
                            <a:schemeClr val="dk1"/>
                          </a:solidFill>
                          <a:latin typeface="Calibri" panose="020F0502020204030204" pitchFamily="34" charset="0"/>
                        </a:rPr>
                        <a:t>ornados o l</a:t>
                      </a:r>
                      <a:r>
                        <a:rPr lang="es-NI" sz="1100" noProof="0" dirty="0" smtClean="0">
                          <a:latin typeface="Calibri" panose="020F0502020204030204" pitchFamily="34" charset="0"/>
                        </a:rPr>
                        <a:t>os huracanes dejan a las personas sin hogar, la Cruz Roja les suministra comida, ropa y hasta techo. </a:t>
                      </a:r>
                      <a:endParaRPr lang="es-NI" sz="1100" noProof="0" dirty="0">
                        <a:latin typeface="Calibri" panose="020F0502020204030204" pitchFamily="34" charset="0"/>
                      </a:endParaRPr>
                    </a:p>
                  </a:txBody>
                  <a:tcPr marL="103625" marR="103625" marT="50300" marB="50300"/>
                </a:tc>
              </a:tr>
              <a:tr h="771150">
                <a:tc>
                  <a:txBody>
                    <a:bodyPr/>
                    <a:lstStyle/>
                    <a:p>
                      <a:pPr marL="0" marR="0" lvl="0" indent="0" algn="ctr" rtl="0">
                        <a:spcBef>
                          <a:spcPts val="0"/>
                        </a:spcBef>
                        <a:buSzPct val="25000"/>
                        <a:buNone/>
                      </a:pPr>
                      <a:r>
                        <a:rPr lang="es-NI" sz="2000" b="1" noProof="0" dirty="0" smtClean="0">
                          <a:solidFill>
                            <a:schemeClr val="dk1"/>
                          </a:solidFill>
                        </a:rPr>
                        <a:t>1</a:t>
                      </a:r>
                      <a:endParaRPr lang="es-NI" sz="2000" b="1" noProof="0" dirty="0">
                        <a:solidFill>
                          <a:schemeClr val="dk1"/>
                        </a:solidFill>
                      </a:endParaRPr>
                    </a:p>
                  </a:txBody>
                  <a:tcPr marL="103625" marR="103625" marT="50300" marB="50300" anchor="ctr"/>
                </a:tc>
                <a:tc>
                  <a:txBody>
                    <a:bodyPr/>
                    <a:lstStyle/>
                    <a:p>
                      <a:pPr marL="0" marR="0" lvl="0" indent="0" algn="l" rtl="0">
                        <a:lnSpc>
                          <a:spcPct val="100000"/>
                        </a:lnSpc>
                        <a:spcBef>
                          <a:spcPts val="0"/>
                        </a:spcBef>
                        <a:spcAft>
                          <a:spcPts val="0"/>
                        </a:spcAft>
                        <a:buClr>
                          <a:srgbClr val="000000"/>
                        </a:buClr>
                        <a:buSzPct val="25000"/>
                        <a:buFont typeface="Calibri"/>
                        <a:buNone/>
                      </a:pPr>
                      <a:r>
                        <a:rPr lang="es-NI" sz="1000" i="1" noProof="0" dirty="0" smtClean="0">
                          <a:solidFill>
                            <a:srgbClr val="000000"/>
                          </a:solidFill>
                          <a:latin typeface="Calibri" panose="020F0502020204030204" pitchFamily="34" charset="0"/>
                          <a:ea typeface="Calibri"/>
                          <a:cs typeface="Calibri"/>
                          <a:sym typeface="Calibri"/>
                        </a:rPr>
                        <a:t>La respuesta del estudiante apoya de forma parcial la opinión, proporciona información y hechos parciales o limitados de los textos para extender el párrafo 2, y hace una transición lógica,</a:t>
                      </a:r>
                      <a:r>
                        <a:rPr lang="es-NI" sz="1000" i="1" baseline="0" noProof="0" dirty="0" smtClean="0">
                          <a:solidFill>
                            <a:srgbClr val="000000"/>
                          </a:solidFill>
                          <a:latin typeface="Calibri" panose="020F0502020204030204" pitchFamily="34" charset="0"/>
                          <a:ea typeface="Calibri"/>
                          <a:cs typeface="Calibri"/>
                          <a:sym typeface="Calibri"/>
                        </a:rPr>
                        <a:t> pero parcial, </a:t>
                      </a:r>
                      <a:r>
                        <a:rPr lang="es-NI" sz="1000" i="1" noProof="0" dirty="0" smtClean="0">
                          <a:solidFill>
                            <a:srgbClr val="000000"/>
                          </a:solidFill>
                          <a:latin typeface="Calibri" panose="020F0502020204030204" pitchFamily="34" charset="0"/>
                          <a:ea typeface="Calibri"/>
                          <a:cs typeface="Calibri"/>
                          <a:sym typeface="Calibri"/>
                        </a:rPr>
                        <a:t>entre los párrafos. </a:t>
                      </a:r>
                    </a:p>
                    <a:p>
                      <a:pPr marL="0" marR="0" lvl="0" indent="0" algn="l" rtl="0">
                        <a:lnSpc>
                          <a:spcPct val="100000"/>
                        </a:lnSpc>
                        <a:spcBef>
                          <a:spcPts val="0"/>
                        </a:spcBef>
                        <a:spcAft>
                          <a:spcPts val="0"/>
                        </a:spcAft>
                        <a:buClr>
                          <a:srgbClr val="000000"/>
                        </a:buClr>
                        <a:buSzPct val="25000"/>
                        <a:buFont typeface="Calibri"/>
                        <a:buNone/>
                      </a:pPr>
                      <a:r>
                        <a:rPr lang="es-NI" sz="1100" noProof="0" dirty="0" smtClean="0">
                          <a:solidFill>
                            <a:srgbClr val="000000"/>
                          </a:solidFill>
                          <a:latin typeface="Calibri" panose="020F0502020204030204" pitchFamily="34" charset="0"/>
                          <a:ea typeface="Calibri"/>
                          <a:cs typeface="Calibri"/>
                          <a:sym typeface="Calibri"/>
                        </a:rPr>
                        <a:t>Pienso que es importante por lo menos. Sí necesitamos la Cruz roja para ayudar con comida y otras cosas que necesitamos, a menos que tengamos familia que pueda ayudar.  Eso también sería excelente.  ¿No te parece?</a:t>
                      </a:r>
                      <a:endParaRPr lang="es-NI" sz="1100" noProof="0" dirty="0">
                        <a:solidFill>
                          <a:srgbClr val="000000"/>
                        </a:solidFill>
                        <a:latin typeface="Calibri" panose="020F0502020204030204" pitchFamily="34" charset="0"/>
                        <a:ea typeface="Calibri"/>
                        <a:cs typeface="Calibri"/>
                        <a:sym typeface="Calibri"/>
                      </a:endParaRPr>
                    </a:p>
                  </a:txBody>
                  <a:tcPr marL="103625" marR="103625" marT="50300" marB="50300"/>
                </a:tc>
              </a:tr>
              <a:tr h="472450">
                <a:tc>
                  <a:txBody>
                    <a:bodyPr/>
                    <a:lstStyle/>
                    <a:p>
                      <a:pPr marL="0" marR="0" lvl="0" indent="0" algn="ctr" rtl="0">
                        <a:spcBef>
                          <a:spcPts val="0"/>
                        </a:spcBef>
                        <a:buSzPct val="25000"/>
                        <a:buNone/>
                      </a:pPr>
                      <a:r>
                        <a:rPr lang="es-NI" sz="2000" b="1" noProof="0" dirty="0" smtClean="0">
                          <a:solidFill>
                            <a:schemeClr val="dk1"/>
                          </a:solidFill>
                        </a:rPr>
                        <a:t>0</a:t>
                      </a:r>
                      <a:endParaRPr lang="es-NI" sz="2000" b="1" noProof="0" dirty="0">
                        <a:solidFill>
                          <a:schemeClr val="dk1"/>
                        </a:solidFill>
                      </a:endParaRPr>
                    </a:p>
                  </a:txBody>
                  <a:tcPr marL="103625" marR="103625" marT="50300" marB="50300" anchor="ctr"/>
                </a:tc>
                <a:tc>
                  <a:txBody>
                    <a:bodyPr/>
                    <a:lstStyle/>
                    <a:p>
                      <a:pPr marL="0" marR="0" lvl="0" indent="0" algn="l" rtl="0">
                        <a:lnSpc>
                          <a:spcPct val="100000"/>
                        </a:lnSpc>
                        <a:spcBef>
                          <a:spcPts val="0"/>
                        </a:spcBef>
                        <a:spcAft>
                          <a:spcPts val="0"/>
                        </a:spcAft>
                        <a:buClr>
                          <a:srgbClr val="000000"/>
                        </a:buClr>
                        <a:buSzPct val="25000"/>
                        <a:buFont typeface="Calibri"/>
                        <a:buNone/>
                      </a:pPr>
                      <a:r>
                        <a:rPr lang="es-NI" sz="1000" i="1" noProof="0" dirty="0" smtClean="0">
                          <a:solidFill>
                            <a:srgbClr val="000000"/>
                          </a:solidFill>
                          <a:latin typeface="Calibri" panose="020F0502020204030204" pitchFamily="34" charset="0"/>
                          <a:ea typeface="Calibri"/>
                          <a:cs typeface="Calibri"/>
                          <a:sym typeface="Calibri"/>
                        </a:rPr>
                        <a:t>La respuesta del estudiante no apoya de manera específica la opinión ni proporciona información de los textos.</a:t>
                      </a:r>
                    </a:p>
                    <a:p>
                      <a:pPr marL="0" marR="0" lvl="0" indent="0" algn="l" rtl="0">
                        <a:lnSpc>
                          <a:spcPct val="100000"/>
                        </a:lnSpc>
                        <a:spcBef>
                          <a:spcPts val="0"/>
                        </a:spcBef>
                        <a:spcAft>
                          <a:spcPts val="0"/>
                        </a:spcAft>
                        <a:buClr>
                          <a:srgbClr val="000000"/>
                        </a:buClr>
                        <a:buSzPct val="25000"/>
                        <a:buFont typeface="Calibri"/>
                        <a:buNone/>
                      </a:pPr>
                      <a:r>
                        <a:rPr lang="es-NI" sz="1100" noProof="0" dirty="0" smtClean="0">
                          <a:solidFill>
                            <a:srgbClr val="000000"/>
                          </a:solidFill>
                          <a:latin typeface="Calibri" panose="020F0502020204030204" pitchFamily="34" charset="0"/>
                          <a:ea typeface="Calibri"/>
                          <a:cs typeface="Calibri"/>
                          <a:sym typeface="Calibri"/>
                        </a:rPr>
                        <a:t>Una vez cuando hubo un huracán en las afueras mi pueblo,</a:t>
                      </a:r>
                      <a:r>
                        <a:rPr lang="es-NI" sz="1100" baseline="0" noProof="0" dirty="0" smtClean="0">
                          <a:solidFill>
                            <a:srgbClr val="000000"/>
                          </a:solidFill>
                          <a:latin typeface="Calibri" panose="020F0502020204030204" pitchFamily="34" charset="0"/>
                          <a:ea typeface="Calibri"/>
                          <a:cs typeface="Calibri"/>
                          <a:sym typeface="Calibri"/>
                        </a:rPr>
                        <a:t> </a:t>
                      </a:r>
                      <a:r>
                        <a:rPr lang="es-NI" sz="1100" noProof="0" dirty="0" smtClean="0">
                          <a:solidFill>
                            <a:srgbClr val="000000"/>
                          </a:solidFill>
                          <a:latin typeface="Calibri" panose="020F0502020204030204" pitchFamily="34" charset="0"/>
                          <a:ea typeface="Calibri"/>
                          <a:cs typeface="Calibri"/>
                          <a:sym typeface="Calibri"/>
                        </a:rPr>
                        <a:t>todos nos preparamos.</a:t>
                      </a:r>
                      <a:r>
                        <a:rPr lang="es-NI" sz="1100" b="0" i="0" u="none" strike="noStrike" cap="none" noProof="0" dirty="0" smtClean="0">
                          <a:solidFill>
                            <a:srgbClr val="000000"/>
                          </a:solidFill>
                          <a:latin typeface="Calibri" panose="020F0502020204030204" pitchFamily="34" charset="0"/>
                          <a:ea typeface="Calibri"/>
                          <a:cs typeface="Calibri"/>
                          <a:sym typeface="Calibri"/>
                        </a:rPr>
                        <a:t>  </a:t>
                      </a:r>
                      <a:r>
                        <a:rPr lang="es-NI" sz="1100" noProof="0" dirty="0" smtClean="0">
                          <a:solidFill>
                            <a:srgbClr val="000000"/>
                          </a:solidFill>
                          <a:latin typeface="Calibri" panose="020F0502020204030204" pitchFamily="34" charset="0"/>
                          <a:ea typeface="Calibri"/>
                          <a:cs typeface="Calibri"/>
                          <a:sym typeface="Calibri"/>
                        </a:rPr>
                        <a:t>Algunos de nosotros teníamos sacos de arena en las puertas, pero más bien clavamos la casa y salimos del pueblo.</a:t>
                      </a:r>
                      <a:endParaRPr lang="es-NI" sz="1100" noProof="0" dirty="0">
                        <a:solidFill>
                          <a:srgbClr val="000000"/>
                        </a:solidFill>
                        <a:latin typeface="Calibri" panose="020F0502020204030204" pitchFamily="34" charset="0"/>
                        <a:ea typeface="Calibri"/>
                        <a:cs typeface="Calibri"/>
                        <a:sym typeface="Calibri"/>
                      </a:endParaRPr>
                    </a:p>
                  </a:txBody>
                  <a:tcPr marL="103625" marR="103625" marT="50300" marB="50300"/>
                </a:tc>
              </a:tr>
            </a:tbl>
          </a:graphicData>
        </a:graphic>
      </p:graphicFrame>
      <p:sp>
        <p:nvSpPr>
          <p:cNvPr id="551" name="Shape 551"/>
          <p:cNvSpPr/>
          <p:nvPr/>
        </p:nvSpPr>
        <p:spPr>
          <a:xfrm>
            <a:off x="464574" y="2713703"/>
            <a:ext cx="1600200" cy="1967100"/>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171450" marR="0" lvl="0" indent="-171450" algn="l" rtl="0">
              <a:spcBef>
                <a:spcPts val="0"/>
              </a:spcBef>
              <a:buClr>
                <a:schemeClr val="dk1"/>
              </a:buClr>
              <a:buSzPct val="112500"/>
              <a:buFont typeface="Arial"/>
              <a:buChar char="•"/>
            </a:pPr>
            <a:r>
              <a:rPr lang="en-US" sz="800" b="1" u="sng" dirty="0" err="1">
                <a:solidFill>
                  <a:schemeClr val="dk1"/>
                </a:solidFill>
                <a:latin typeface="Helvetica Neue"/>
                <a:ea typeface="Helvetica Neue"/>
                <a:cs typeface="Helvetica Neue"/>
                <a:sym typeface="Helvetica Neue"/>
              </a:rPr>
              <a:t>Datos</a:t>
            </a:r>
            <a:r>
              <a:rPr lang="en-US" sz="800" b="1" u="sng" dirty="0">
                <a:solidFill>
                  <a:schemeClr val="dk1"/>
                </a:solidFill>
                <a:latin typeface="Helvetica Neue"/>
                <a:ea typeface="Helvetica Neue"/>
                <a:cs typeface="Helvetica Neue"/>
                <a:sym typeface="Helvetica Neue"/>
              </a:rPr>
              <a:t> </a:t>
            </a:r>
            <a:r>
              <a:rPr lang="en-US" sz="800" b="1" u="sng" dirty="0" err="1">
                <a:solidFill>
                  <a:schemeClr val="dk1"/>
                </a:solidFill>
                <a:latin typeface="Helvetica Neue"/>
                <a:ea typeface="Helvetica Neue"/>
                <a:cs typeface="Helvetica Neue"/>
                <a:sym typeface="Helvetica Neue"/>
              </a:rPr>
              <a:t>sobre</a:t>
            </a:r>
            <a:r>
              <a:rPr lang="en-US" sz="800" b="1" u="sng" dirty="0">
                <a:solidFill>
                  <a:schemeClr val="dk1"/>
                </a:solidFill>
                <a:latin typeface="Helvetica Neue"/>
                <a:ea typeface="Helvetica Neue"/>
                <a:cs typeface="Helvetica Neue"/>
                <a:sym typeface="Helvetica Neue"/>
              </a:rPr>
              <a:t> la </a:t>
            </a:r>
            <a:r>
              <a:rPr lang="en-US" sz="800" b="1" u="sng" dirty="0" err="1">
                <a:solidFill>
                  <a:schemeClr val="dk1"/>
                </a:solidFill>
                <a:latin typeface="Helvetica Neue"/>
                <a:ea typeface="Helvetica Neue"/>
                <a:cs typeface="Helvetica Neue"/>
                <a:sym typeface="Helvetica Neue"/>
              </a:rPr>
              <a:t>CruzRoja</a:t>
            </a:r>
            <a:r>
              <a:rPr lang="en-US" sz="800" b="1" u="sng" dirty="0">
                <a:solidFill>
                  <a:schemeClr val="dk1"/>
                </a:solidFill>
                <a:latin typeface="Helvetica Neue"/>
                <a:ea typeface="Helvetica Neue"/>
                <a:cs typeface="Helvetica Neue"/>
                <a:sym typeface="Helvetica Neue"/>
              </a:rPr>
              <a:t/>
            </a:r>
            <a:br>
              <a:rPr lang="en-US" sz="800" b="1" u="sng" dirty="0">
                <a:solidFill>
                  <a:schemeClr val="dk1"/>
                </a:solidFill>
                <a:latin typeface="Helvetica Neue"/>
                <a:ea typeface="Helvetica Neue"/>
                <a:cs typeface="Helvetica Neue"/>
                <a:sym typeface="Helvetica Neue"/>
              </a:rPr>
            </a:br>
            <a:r>
              <a:rPr lang="en-US" sz="900" dirty="0">
                <a:solidFill>
                  <a:schemeClr val="dk1"/>
                </a:solidFill>
                <a:latin typeface="Helvetica Neue"/>
                <a:ea typeface="Helvetica Neue"/>
                <a:cs typeface="Helvetica Neue"/>
                <a:sym typeface="Helvetica Neue"/>
              </a:rPr>
              <a:t>La Cruz </a:t>
            </a:r>
            <a:r>
              <a:rPr lang="en-US" sz="900" dirty="0" err="1">
                <a:solidFill>
                  <a:schemeClr val="dk1"/>
                </a:solidFill>
                <a:latin typeface="Helvetica Neue"/>
                <a:ea typeface="Helvetica Neue"/>
                <a:cs typeface="Helvetica Neue"/>
                <a:sym typeface="Helvetica Neue"/>
              </a:rPr>
              <a:t>Roja</a:t>
            </a:r>
            <a:r>
              <a:rPr lang="en-US" sz="900" dirty="0">
                <a:solidFill>
                  <a:schemeClr val="dk1"/>
                </a:solidFill>
                <a:latin typeface="Helvetica Neue"/>
                <a:ea typeface="Helvetica Neue"/>
                <a:cs typeface="Helvetica Neue"/>
                <a:sym typeface="Helvetica Neue"/>
              </a:rPr>
              <a:t> Americana </a:t>
            </a:r>
            <a:r>
              <a:rPr lang="en-US" sz="900" dirty="0" err="1">
                <a:solidFill>
                  <a:schemeClr val="dk1"/>
                </a:solidFill>
                <a:latin typeface="Helvetica Neue"/>
                <a:ea typeface="Helvetica Neue"/>
                <a:cs typeface="Helvetica Neue"/>
                <a:sym typeface="Helvetica Neue"/>
              </a:rPr>
              <a:t>abrió</a:t>
            </a:r>
            <a:r>
              <a:rPr lang="en-US" sz="900" dirty="0">
                <a:solidFill>
                  <a:schemeClr val="dk1"/>
                </a:solidFill>
                <a:latin typeface="Helvetica Neue"/>
                <a:ea typeface="Helvetica Neue"/>
                <a:cs typeface="Helvetica Neue"/>
                <a:sym typeface="Helvetica Neue"/>
              </a:rPr>
              <a:t> un </a:t>
            </a:r>
            <a:r>
              <a:rPr lang="en-US" sz="900" dirty="0" err="1">
                <a:solidFill>
                  <a:schemeClr val="dk1"/>
                </a:solidFill>
                <a:latin typeface="Helvetica Neue"/>
                <a:ea typeface="Helvetica Neue"/>
                <a:cs typeface="Helvetica Neue"/>
                <a:sym typeface="Helvetica Neue"/>
              </a:rPr>
              <a:t>edificio</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en</a:t>
            </a:r>
            <a:r>
              <a:rPr lang="en-US" sz="900" dirty="0">
                <a:solidFill>
                  <a:schemeClr val="dk1"/>
                </a:solidFill>
                <a:latin typeface="Helvetica Neue"/>
                <a:ea typeface="Helvetica Neue"/>
                <a:cs typeface="Helvetica Neue"/>
                <a:sym typeface="Helvetica Neue"/>
              </a:rPr>
              <a:t> Washington, D.C. </a:t>
            </a:r>
            <a:r>
              <a:rPr lang="en-US" sz="900" dirty="0" err="1">
                <a:solidFill>
                  <a:schemeClr val="dk1"/>
                </a:solidFill>
                <a:latin typeface="Helvetica Neue"/>
                <a:ea typeface="Helvetica Neue"/>
                <a:cs typeface="Helvetica Neue"/>
                <a:sym typeface="Helvetica Neue"/>
              </a:rPr>
              <a:t>en</a:t>
            </a:r>
            <a:r>
              <a:rPr lang="en-US" sz="900" dirty="0">
                <a:solidFill>
                  <a:schemeClr val="dk1"/>
                </a:solidFill>
                <a:latin typeface="Helvetica Neue"/>
                <a:ea typeface="Helvetica Neue"/>
                <a:cs typeface="Helvetica Neue"/>
                <a:sym typeface="Helvetica Neue"/>
              </a:rPr>
              <a:t> 1893. </a:t>
            </a:r>
            <a:br>
              <a:rPr lang="en-US" sz="900" dirty="0">
                <a:solidFill>
                  <a:schemeClr val="dk1"/>
                </a:solidFill>
                <a:latin typeface="Helvetica Neue"/>
                <a:ea typeface="Helvetica Neue"/>
                <a:cs typeface="Helvetica Neue"/>
                <a:sym typeface="Helvetica Neue"/>
              </a:rPr>
            </a:br>
            <a:r>
              <a:rPr lang="en-US" sz="900" dirty="0">
                <a:solidFill>
                  <a:schemeClr val="dk1"/>
                </a:solidFill>
                <a:latin typeface="Helvetica Neue"/>
                <a:ea typeface="Helvetica Neue"/>
                <a:cs typeface="Helvetica Neue"/>
                <a:sym typeface="Helvetica Neue"/>
              </a:rPr>
              <a:t>La Cruz </a:t>
            </a:r>
            <a:r>
              <a:rPr lang="en-US" sz="900" dirty="0" err="1">
                <a:solidFill>
                  <a:schemeClr val="dk1"/>
                </a:solidFill>
                <a:latin typeface="Helvetica Neue"/>
                <a:ea typeface="Helvetica Neue"/>
                <a:cs typeface="Helvetica Neue"/>
                <a:sym typeface="Helvetica Neue"/>
              </a:rPr>
              <a:t>Roja</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brinda</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asistencia</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en</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todos</a:t>
            </a:r>
            <a:r>
              <a:rPr lang="en-US" sz="900" dirty="0">
                <a:solidFill>
                  <a:schemeClr val="dk1"/>
                </a:solidFill>
                <a:latin typeface="Helvetica Neue"/>
                <a:ea typeface="Helvetica Neue"/>
                <a:cs typeface="Helvetica Neue"/>
                <a:sym typeface="Helvetica Neue"/>
              </a:rPr>
              <a:t> o </a:t>
            </a:r>
            <a:r>
              <a:rPr lang="en-US" sz="900" dirty="0" err="1">
                <a:solidFill>
                  <a:schemeClr val="dk1"/>
                </a:solidFill>
                <a:latin typeface="Helvetica Neue"/>
                <a:ea typeface="Helvetica Neue"/>
                <a:cs typeface="Helvetica Neue"/>
                <a:sym typeface="Helvetica Neue"/>
              </a:rPr>
              <a:t>cualquier</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desastre</a:t>
            </a:r>
            <a:r>
              <a:rPr lang="en-US" sz="900" dirty="0">
                <a:solidFill>
                  <a:schemeClr val="dk1"/>
                </a:solidFill>
                <a:latin typeface="Helvetica Neue"/>
                <a:ea typeface="Helvetica Neue"/>
                <a:cs typeface="Helvetica Neue"/>
                <a:sym typeface="Helvetica Neue"/>
              </a:rPr>
              <a:t>.</a:t>
            </a:r>
            <a:br>
              <a:rPr lang="en-US" sz="900" dirty="0">
                <a:solidFill>
                  <a:schemeClr val="dk1"/>
                </a:solidFill>
                <a:latin typeface="Helvetica Neue"/>
                <a:ea typeface="Helvetica Neue"/>
                <a:cs typeface="Helvetica Neue"/>
                <a:sym typeface="Helvetica Neue"/>
              </a:rPr>
            </a:br>
            <a:r>
              <a:rPr lang="en-US" sz="900" dirty="0">
                <a:solidFill>
                  <a:schemeClr val="dk1"/>
                </a:solidFill>
                <a:latin typeface="Helvetica Neue"/>
                <a:ea typeface="Helvetica Neue"/>
                <a:cs typeface="Helvetica Neue"/>
                <a:sym typeface="Helvetica Neue"/>
              </a:rPr>
              <a:t>La Cruz </a:t>
            </a:r>
            <a:r>
              <a:rPr lang="en-US" sz="900" dirty="0" err="1">
                <a:solidFill>
                  <a:schemeClr val="dk1"/>
                </a:solidFill>
                <a:latin typeface="Helvetica Neue"/>
                <a:ea typeface="Helvetica Neue"/>
                <a:cs typeface="Helvetica Neue"/>
                <a:sym typeface="Helvetica Neue"/>
              </a:rPr>
              <a:t>Roja</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comenzó</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en</a:t>
            </a:r>
            <a:r>
              <a:rPr lang="en-US" sz="900" dirty="0">
                <a:solidFill>
                  <a:schemeClr val="dk1"/>
                </a:solidFill>
                <a:latin typeface="Helvetica Neue"/>
                <a:ea typeface="Helvetica Neue"/>
                <a:cs typeface="Helvetica Neue"/>
                <a:sym typeface="Helvetica Neue"/>
              </a:rPr>
              <a:t> Europa.</a:t>
            </a:r>
            <a:br>
              <a:rPr lang="en-US" sz="900" dirty="0">
                <a:solidFill>
                  <a:schemeClr val="dk1"/>
                </a:solidFill>
                <a:latin typeface="Helvetica Neue"/>
                <a:ea typeface="Helvetica Neue"/>
                <a:cs typeface="Helvetica Neue"/>
                <a:sym typeface="Helvetica Neue"/>
              </a:rPr>
            </a:br>
            <a:r>
              <a:rPr lang="en-US" sz="900" dirty="0">
                <a:solidFill>
                  <a:schemeClr val="dk1"/>
                </a:solidFill>
                <a:latin typeface="Helvetica Neue"/>
                <a:ea typeface="Helvetica Neue"/>
                <a:cs typeface="Helvetica Neue"/>
                <a:sym typeface="Helvetica Neue"/>
              </a:rPr>
              <a:t>La personas </a:t>
            </a:r>
            <a:r>
              <a:rPr lang="en-US" sz="900" dirty="0" err="1">
                <a:solidFill>
                  <a:schemeClr val="dk1"/>
                </a:solidFill>
                <a:latin typeface="Helvetica Neue"/>
                <a:ea typeface="Helvetica Neue"/>
                <a:cs typeface="Helvetica Neue"/>
                <a:sym typeface="Helvetica Neue"/>
              </a:rPr>
              <a:t>han</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estado</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dependiendo</a:t>
            </a:r>
            <a:r>
              <a:rPr lang="en-US" sz="900" dirty="0">
                <a:solidFill>
                  <a:schemeClr val="dk1"/>
                </a:solidFill>
                <a:latin typeface="Helvetica Neue"/>
                <a:ea typeface="Helvetica Neue"/>
                <a:cs typeface="Helvetica Neue"/>
                <a:sym typeface="Helvetica Neue"/>
              </a:rPr>
              <a:t> de la Cruz </a:t>
            </a:r>
            <a:r>
              <a:rPr lang="en-US" sz="900" dirty="0" err="1">
                <a:solidFill>
                  <a:schemeClr val="dk1"/>
                </a:solidFill>
                <a:latin typeface="Helvetica Neue"/>
                <a:ea typeface="Helvetica Neue"/>
                <a:cs typeface="Helvetica Neue"/>
                <a:sym typeface="Helvetica Neue"/>
              </a:rPr>
              <a:t>Roja</a:t>
            </a:r>
            <a:r>
              <a:rPr lang="en-US" sz="900" dirty="0">
                <a:solidFill>
                  <a:schemeClr val="dk1"/>
                </a:solidFill>
                <a:latin typeface="Helvetica Neue"/>
                <a:ea typeface="Helvetica Neue"/>
                <a:cs typeface="Helvetica Neue"/>
                <a:sym typeface="Helvetica Neue"/>
              </a:rPr>
              <a:t> </a:t>
            </a:r>
            <a:r>
              <a:rPr lang="en-US" sz="900" dirty="0" err="1">
                <a:solidFill>
                  <a:schemeClr val="dk1"/>
                </a:solidFill>
                <a:latin typeface="Helvetica Neue"/>
                <a:ea typeface="Helvetica Neue"/>
                <a:cs typeface="Helvetica Neue"/>
                <a:sym typeface="Helvetica Neue"/>
              </a:rPr>
              <a:t>desde</a:t>
            </a:r>
            <a:r>
              <a:rPr lang="en-US" sz="900" dirty="0">
                <a:solidFill>
                  <a:schemeClr val="dk1"/>
                </a:solidFill>
                <a:latin typeface="Helvetica Neue"/>
                <a:ea typeface="Helvetica Neue"/>
                <a:cs typeface="Helvetica Neue"/>
                <a:sym typeface="Helvetica Neue"/>
              </a:rPr>
              <a:t> 1881.</a:t>
            </a:r>
            <a:br>
              <a:rPr lang="en-US" sz="900" dirty="0">
                <a:solidFill>
                  <a:schemeClr val="dk1"/>
                </a:solidFill>
                <a:latin typeface="Helvetica Neue"/>
                <a:ea typeface="Helvetica Neue"/>
                <a:cs typeface="Helvetica Neue"/>
                <a:sym typeface="Helvetica Neue"/>
              </a:rPr>
            </a:br>
            <a:endParaRPr lang="en-US" sz="900" dirty="0">
              <a:solidFill>
                <a:schemeClr val="dk1"/>
              </a:solidFill>
              <a:latin typeface="Helvetica Neue"/>
              <a:ea typeface="Helvetica Neue"/>
              <a:cs typeface="Helvetica Neue"/>
              <a:sym typeface="Helvetica Neue"/>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23</a:t>
            </a:fld>
            <a:endParaRPr lang="en-US" sz="1200" dirty="0">
              <a:solidFill>
                <a:srgbClr val="888888"/>
              </a:solidFill>
              <a:latin typeface="Calibri"/>
              <a:ea typeface="Calibri"/>
              <a:cs typeface="Calibri"/>
              <a:sym typeface="Calibri"/>
            </a:endParaRPr>
          </a:p>
        </p:txBody>
      </p:sp>
      <p:graphicFrame>
        <p:nvGraphicFramePr>
          <p:cNvPr id="557" name="Shape 557"/>
          <p:cNvGraphicFramePr/>
          <p:nvPr/>
        </p:nvGraphicFramePr>
        <p:xfrm>
          <a:off x="161925" y="164123"/>
          <a:ext cx="7458550" cy="5502015"/>
        </p:xfrm>
        <a:graphic>
          <a:graphicData uri="http://schemas.openxmlformats.org/drawingml/2006/table">
            <a:tbl>
              <a:tblPr firstRow="1" bandRow="1">
                <a:noFill/>
                <a:tableStyleId>{94240D0B-5ACD-4B12-8A84-92A61156AA3E}</a:tableStyleId>
              </a:tblPr>
              <a:tblGrid>
                <a:gridCol w="676275"/>
                <a:gridCol w="1143000"/>
                <a:gridCol w="1371600"/>
                <a:gridCol w="1491825"/>
                <a:gridCol w="1421525"/>
                <a:gridCol w="1354325"/>
              </a:tblGrid>
              <a:tr h="508075">
                <a:tc gridSpan="6">
                  <a:txBody>
                    <a:bodyPr/>
                    <a:lstStyle/>
                    <a:p>
                      <a:pPr marL="0" marR="0" lvl="0" indent="0" algn="l" rtl="0">
                        <a:spcBef>
                          <a:spcPts val="0"/>
                        </a:spcBef>
                        <a:buSzPct val="25000"/>
                        <a:buNone/>
                      </a:pPr>
                      <a:r>
                        <a:rPr lang="en-US" sz="900">
                          <a:solidFill>
                            <a:schemeClr val="dk1"/>
                          </a:solidFill>
                        </a:rPr>
                        <a:t>W.3.1 Write opinion pieces on topics or texts, supporting a point of view with reasons.</a:t>
                      </a:r>
                    </a:p>
                    <a:p>
                      <a:pPr marL="0" marR="0" lvl="0" indent="0" algn="l" rtl="0">
                        <a:spcBef>
                          <a:spcPts val="0"/>
                        </a:spcBef>
                        <a:buSzPct val="25000"/>
                        <a:buNone/>
                      </a:pPr>
                      <a:r>
                        <a:rPr lang="en-US" sz="900">
                          <a:solidFill>
                            <a:schemeClr val="dk1"/>
                          </a:solidFill>
                        </a:rPr>
                        <a:t>W.3.1.a Introduce the topic or text they are writing about, state an opinion, and create an organizational structure that lists reasons.</a:t>
                      </a:r>
                    </a:p>
                    <a:p>
                      <a:pPr marL="0" marR="0" lvl="0" indent="0" algn="l" rtl="0">
                        <a:spcBef>
                          <a:spcPts val="0"/>
                        </a:spcBef>
                        <a:buSzPct val="25000"/>
                        <a:buNone/>
                      </a:pPr>
                      <a:r>
                        <a:rPr lang="en-US" sz="900">
                          <a:solidFill>
                            <a:schemeClr val="dk1"/>
                          </a:solidFill>
                        </a:rPr>
                        <a:t>W.3.1.b Provide reasons that support the opinion.</a:t>
                      </a:r>
                    </a:p>
                    <a:p>
                      <a:pPr marL="0" marR="0" lvl="0" indent="0" algn="l" rtl="0">
                        <a:spcBef>
                          <a:spcPts val="0"/>
                        </a:spcBef>
                        <a:buSzPct val="25000"/>
                        <a:buNone/>
                      </a:pPr>
                      <a:r>
                        <a:rPr lang="en-US" sz="900">
                          <a:solidFill>
                            <a:schemeClr val="dk1"/>
                          </a:solidFill>
                        </a:rPr>
                        <a:t>W.3.1.c Use linking words and phrases (e.g., because, therefore, since, for example) to connect opinion and reasons.</a:t>
                      </a:r>
                    </a:p>
                    <a:p>
                      <a:pPr marL="0" marR="0" lvl="0" indent="0" algn="l" rtl="0">
                        <a:spcBef>
                          <a:spcPts val="0"/>
                        </a:spcBef>
                        <a:buSzPct val="25000"/>
                        <a:buNone/>
                      </a:pPr>
                      <a:r>
                        <a:rPr lang="en-US" sz="900">
                          <a:solidFill>
                            <a:schemeClr val="dk1"/>
                          </a:solidFill>
                        </a:rPr>
                        <a:t>W.3.1.d Provide a concluding statement or section.</a:t>
                      </a:r>
                    </a:p>
                  </a:txBody>
                  <a:tcPr marL="97150" marR="77000" marT="38500" marB="38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75">
                <a:tc gridSpan="6">
                  <a:txBody>
                    <a:bodyPr/>
                    <a:lstStyle/>
                    <a:p>
                      <a:pPr marL="0" marR="0" lvl="0" indent="0" algn="ctr" rtl="0">
                        <a:lnSpc>
                          <a:spcPct val="100000"/>
                        </a:lnSpc>
                        <a:spcBef>
                          <a:spcPts val="0"/>
                        </a:spcBef>
                        <a:spcAft>
                          <a:spcPts val="0"/>
                        </a:spcAft>
                        <a:buSzPct val="25000"/>
                        <a:buNone/>
                      </a:pPr>
                      <a:r>
                        <a:rPr lang="en-US" sz="1300" b="1"/>
                        <a:t>Opinion </a:t>
                      </a:r>
                      <a:r>
                        <a:rPr lang="en-US" sz="1300"/>
                        <a:t>Full Composition Performance Task Score </a:t>
                      </a:r>
                      <a:r>
                        <a:rPr lang="en-US" sz="1300" b="1"/>
                        <a:t>“4” </a:t>
                      </a:r>
                      <a:r>
                        <a:rPr lang="en-US" sz="1300"/>
                        <a:t>Example </a:t>
                      </a:r>
                      <a:r>
                        <a:rPr lang="en-US" sz="1300" b="1" i="1"/>
                        <a:t>SBAC Rubric Grades 3 - 5</a:t>
                      </a:r>
                    </a:p>
                  </a:txBody>
                  <a:tcPr marL="97150" marR="77000" marT="38500" marB="38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rowSpan="2">
                  <a:txBody>
                    <a:bodyPr/>
                    <a:lstStyle/>
                    <a:p>
                      <a:pPr marL="0" marR="0" lvl="0" indent="0" algn="ctr" rtl="0">
                        <a:lnSpc>
                          <a:spcPct val="100000"/>
                        </a:lnSpc>
                        <a:spcBef>
                          <a:spcPts val="0"/>
                        </a:spcBef>
                        <a:spcAft>
                          <a:spcPts val="0"/>
                        </a:spcAft>
                        <a:buSzPct val="25000"/>
                        <a:buNone/>
                      </a:pPr>
                      <a:r>
                        <a:rPr lang="en-US" sz="1500" b="1"/>
                        <a:t>score</a:t>
                      </a:r>
                    </a:p>
                  </a:txBody>
                  <a:tcPr marL="97150" marR="77000" marT="38500" marB="38500" anchor="ctr"/>
                </a:tc>
                <a:tc gridSpan="2">
                  <a:txBody>
                    <a:bodyPr/>
                    <a:lstStyle/>
                    <a:p>
                      <a:pPr marL="0" marR="0" lvl="0" indent="0" algn="ctr" rtl="0">
                        <a:lnSpc>
                          <a:spcPct val="100000"/>
                        </a:lnSpc>
                        <a:spcBef>
                          <a:spcPts val="0"/>
                        </a:spcBef>
                        <a:spcAft>
                          <a:spcPts val="0"/>
                        </a:spcAft>
                        <a:buSzPct val="25000"/>
                        <a:buNone/>
                      </a:pPr>
                      <a:r>
                        <a:rPr lang="en-US" sz="1000"/>
                        <a:t>Statement of Purpose/Focus and Organization</a:t>
                      </a:r>
                    </a:p>
                  </a:txBody>
                  <a:tcPr marL="97150" marR="77000" marT="38500" marB="38500" anchor="ctr">
                    <a:solidFill>
                      <a:srgbClr val="93B3D7"/>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r>
                        <a:rPr lang="en-US" sz="1000"/>
                        <a:t>Development: Language and Elaboration</a:t>
                      </a:r>
                    </a:p>
                    <a:p>
                      <a:pPr marL="0" marR="0" lvl="0" indent="0" algn="ctr" rtl="0">
                        <a:lnSpc>
                          <a:spcPct val="100000"/>
                        </a:lnSpc>
                        <a:spcBef>
                          <a:spcPts val="0"/>
                        </a:spcBef>
                        <a:spcAft>
                          <a:spcPts val="0"/>
                        </a:spcAft>
                        <a:buSzPct val="25000"/>
                        <a:buNone/>
                      </a:pPr>
                      <a:r>
                        <a:rPr lang="en-US" sz="1000"/>
                        <a:t>of Evidence</a:t>
                      </a:r>
                    </a:p>
                  </a:txBody>
                  <a:tcPr marL="97150" marR="77000" marT="38500" marB="38500" anchor="ctr">
                    <a:solidFill>
                      <a:srgbClr val="D6E3BC"/>
                    </a:solidFill>
                  </a:tcPr>
                </a:tc>
                <a:tc hMerge="1">
                  <a:txBody>
                    <a:bodyPr/>
                    <a:lstStyle/>
                    <a:p>
                      <a:endParaRPr lang="en-US"/>
                    </a:p>
                  </a:txBody>
                  <a:tcPr/>
                </a:tc>
                <a:tc rowSpan="2">
                  <a:txBody>
                    <a:bodyPr/>
                    <a:lstStyle/>
                    <a:p>
                      <a:pPr marL="0" marR="0" lvl="0" indent="0" algn="ctr" rtl="0">
                        <a:lnSpc>
                          <a:spcPct val="100000"/>
                        </a:lnSpc>
                        <a:spcBef>
                          <a:spcPts val="0"/>
                        </a:spcBef>
                        <a:spcAft>
                          <a:spcPts val="0"/>
                        </a:spcAft>
                        <a:buSzPct val="25000"/>
                        <a:buNone/>
                      </a:pPr>
                      <a:r>
                        <a:rPr lang="en-US" sz="900">
                          <a:latin typeface="Calibri"/>
                          <a:ea typeface="Calibri"/>
                          <a:cs typeface="Calibri"/>
                          <a:sym typeface="Calibri"/>
                        </a:rPr>
                        <a:t>Conventions</a:t>
                      </a:r>
                    </a:p>
                  </a:txBody>
                  <a:tcPr marL="97150" marR="77000" marT="38500" marB="38500" anchor="ctr">
                    <a:solidFill>
                      <a:srgbClr val="FBD4B4"/>
                    </a:solidFill>
                  </a:tcPr>
                </a:tc>
              </a:tr>
              <a:tr h="168750">
                <a:tc vMerge="1">
                  <a:txBody>
                    <a:bodyPr/>
                    <a:lstStyle/>
                    <a:p>
                      <a:endParaRPr lang="en-US"/>
                    </a:p>
                  </a:txBody>
                  <a:tcPr/>
                </a:tc>
                <a:tc>
                  <a:txBody>
                    <a:bodyPr/>
                    <a:lstStyle/>
                    <a:p>
                      <a:pPr marL="0" marR="0" lvl="0" indent="0" algn="ctr" rtl="0">
                        <a:lnSpc>
                          <a:spcPct val="100000"/>
                        </a:lnSpc>
                        <a:spcBef>
                          <a:spcPts val="0"/>
                        </a:spcBef>
                        <a:spcAft>
                          <a:spcPts val="0"/>
                        </a:spcAft>
                        <a:buSzPct val="25000"/>
                        <a:buNone/>
                      </a:pPr>
                      <a:r>
                        <a:rPr lang="en-US" sz="1000"/>
                        <a:t>Statement of</a:t>
                      </a:r>
                    </a:p>
                    <a:p>
                      <a:pPr marL="0" marR="0" lvl="0" indent="0" algn="ctr" rtl="0">
                        <a:lnSpc>
                          <a:spcPct val="100000"/>
                        </a:lnSpc>
                        <a:spcBef>
                          <a:spcPts val="0"/>
                        </a:spcBef>
                        <a:spcAft>
                          <a:spcPts val="0"/>
                        </a:spcAft>
                        <a:buSzPct val="25000"/>
                        <a:buNone/>
                      </a:pPr>
                      <a:r>
                        <a:rPr lang="en-US" sz="1000"/>
                        <a:t>Purpose/Focus</a:t>
                      </a:r>
                    </a:p>
                  </a:txBody>
                  <a:tcPr marL="97150" marR="77000" marT="38500" marB="38500" anchor="ctr">
                    <a:solidFill>
                      <a:srgbClr val="DAE5F1"/>
                    </a:solidFill>
                  </a:tcPr>
                </a:tc>
                <a:tc>
                  <a:txBody>
                    <a:bodyPr/>
                    <a:lstStyle/>
                    <a:p>
                      <a:pPr marL="0" marR="0" lvl="0" indent="0" algn="ctr" rtl="0">
                        <a:lnSpc>
                          <a:spcPct val="100000"/>
                        </a:lnSpc>
                        <a:spcBef>
                          <a:spcPts val="0"/>
                        </a:spcBef>
                        <a:spcAft>
                          <a:spcPts val="0"/>
                        </a:spcAft>
                        <a:buSzPct val="25000"/>
                        <a:buNone/>
                      </a:pPr>
                      <a:r>
                        <a:rPr lang="en-US" sz="1000"/>
                        <a:t>Organization</a:t>
                      </a:r>
                    </a:p>
                  </a:txBody>
                  <a:tcPr marL="97150" marR="77000" marT="38500" marB="38500" anchor="ctr">
                    <a:solidFill>
                      <a:srgbClr val="DAE5F1"/>
                    </a:solidFill>
                  </a:tcPr>
                </a:tc>
                <a:tc>
                  <a:txBody>
                    <a:bodyPr/>
                    <a:lstStyle/>
                    <a:p>
                      <a:pPr marL="0" marR="0" lvl="0" indent="0" algn="ctr" rtl="0">
                        <a:lnSpc>
                          <a:spcPct val="100000"/>
                        </a:lnSpc>
                        <a:spcBef>
                          <a:spcPts val="0"/>
                        </a:spcBef>
                        <a:spcAft>
                          <a:spcPts val="0"/>
                        </a:spcAft>
                        <a:buSzPct val="25000"/>
                        <a:buNone/>
                      </a:pPr>
                      <a:r>
                        <a:rPr lang="en-US" sz="1000"/>
                        <a:t>Elaboration of</a:t>
                      </a:r>
                    </a:p>
                    <a:p>
                      <a:pPr marL="0" marR="0" lvl="0" indent="0" algn="ctr" rtl="0">
                        <a:lnSpc>
                          <a:spcPct val="100000"/>
                        </a:lnSpc>
                        <a:spcBef>
                          <a:spcPts val="0"/>
                        </a:spcBef>
                        <a:spcAft>
                          <a:spcPts val="0"/>
                        </a:spcAft>
                        <a:buSzPct val="25000"/>
                        <a:buNone/>
                      </a:pPr>
                      <a:r>
                        <a:rPr lang="en-US" sz="1000"/>
                        <a:t>Evidence</a:t>
                      </a:r>
                    </a:p>
                  </a:txBody>
                  <a:tcPr marL="97150" marR="77000" marT="38500" marB="38500" anchor="ctr">
                    <a:solidFill>
                      <a:srgbClr val="EAF1DD"/>
                    </a:solidFill>
                  </a:tcPr>
                </a:tc>
                <a:tc>
                  <a:txBody>
                    <a:bodyPr/>
                    <a:lstStyle/>
                    <a:p>
                      <a:pPr marL="0" marR="0" lvl="0" indent="0" algn="ctr" rtl="0">
                        <a:lnSpc>
                          <a:spcPct val="100000"/>
                        </a:lnSpc>
                        <a:spcBef>
                          <a:spcPts val="0"/>
                        </a:spcBef>
                        <a:spcAft>
                          <a:spcPts val="0"/>
                        </a:spcAft>
                        <a:buSzPct val="25000"/>
                        <a:buNone/>
                      </a:pPr>
                      <a:r>
                        <a:rPr lang="en-US" sz="1000"/>
                        <a:t>Language and</a:t>
                      </a:r>
                    </a:p>
                    <a:p>
                      <a:pPr marL="0" marR="0" lvl="0" indent="0" algn="ctr" rtl="0">
                        <a:lnSpc>
                          <a:spcPct val="100000"/>
                        </a:lnSpc>
                        <a:spcBef>
                          <a:spcPts val="0"/>
                        </a:spcBef>
                        <a:spcAft>
                          <a:spcPts val="0"/>
                        </a:spcAft>
                        <a:buSzPct val="25000"/>
                        <a:buNone/>
                      </a:pPr>
                      <a:r>
                        <a:rPr lang="en-US" sz="1000"/>
                        <a:t>Vocabulary</a:t>
                      </a:r>
                    </a:p>
                  </a:txBody>
                  <a:tcPr marL="97150" marR="77000" marT="38500" marB="38500" anchor="ctr">
                    <a:solidFill>
                      <a:srgbClr val="EAF1DD"/>
                    </a:solidFill>
                  </a:tcPr>
                </a:tc>
                <a:tc vMerge="1">
                  <a:txBody>
                    <a:bodyPr/>
                    <a:lstStyle/>
                    <a:p>
                      <a:endParaRPr lang="en-US"/>
                    </a:p>
                  </a:txBody>
                  <a:tcPr/>
                </a:tc>
              </a:tr>
              <a:tr h="1006150">
                <a:tc>
                  <a:txBody>
                    <a:bodyPr/>
                    <a:lstStyle/>
                    <a:p>
                      <a:pPr marL="0" marR="0" lvl="0" indent="0" algn="ctr" rtl="0">
                        <a:lnSpc>
                          <a:spcPct val="100000"/>
                        </a:lnSpc>
                        <a:spcBef>
                          <a:spcPts val="0"/>
                        </a:spcBef>
                        <a:spcAft>
                          <a:spcPts val="0"/>
                        </a:spcAft>
                        <a:buSzPct val="25000"/>
                        <a:buNone/>
                      </a:pPr>
                      <a:r>
                        <a:rPr lang="en-US" sz="2000" b="1">
                          <a:solidFill>
                            <a:srgbClr val="000000"/>
                          </a:solidFill>
                          <a:latin typeface="Calibri"/>
                          <a:ea typeface="Calibri"/>
                          <a:cs typeface="Calibri"/>
                          <a:sym typeface="Calibri"/>
                        </a:rPr>
                        <a:t>4</a:t>
                      </a:r>
                    </a:p>
                    <a:p>
                      <a:pPr marL="0" marR="0" lvl="0" indent="0" algn="ctr" rtl="0">
                        <a:lnSpc>
                          <a:spcPct val="100000"/>
                        </a:lnSpc>
                        <a:spcBef>
                          <a:spcPts val="0"/>
                        </a:spcBef>
                        <a:spcAft>
                          <a:spcPts val="0"/>
                        </a:spcAft>
                        <a:buSzPct val="25000"/>
                        <a:buNone/>
                      </a:pPr>
                      <a:r>
                        <a:rPr lang="en-US" sz="900" b="1">
                          <a:solidFill>
                            <a:srgbClr val="000000"/>
                          </a:solidFill>
                          <a:latin typeface="Calibri"/>
                          <a:ea typeface="Calibri"/>
                          <a:cs typeface="Calibri"/>
                          <a:sym typeface="Calibri"/>
                        </a:rPr>
                        <a:t>Exemplary</a:t>
                      </a:r>
                    </a:p>
                  </a:txBody>
                  <a:tcPr marL="92525" marR="28650" marT="0" marB="0" anchor="ctr"/>
                </a:tc>
                <a:tc>
                  <a:txBody>
                    <a:bodyPr/>
                    <a:lstStyle/>
                    <a:p>
                      <a:pPr marL="0" marR="0" lvl="0" indent="0" algn="l" rtl="0">
                        <a:spcBef>
                          <a:spcPts val="0"/>
                        </a:spcBef>
                        <a:buSzPct val="25000"/>
                        <a:buNone/>
                      </a:pPr>
                      <a:r>
                        <a:rPr lang="en-US" sz="1000">
                          <a:solidFill>
                            <a:schemeClr val="dk1"/>
                          </a:solidFill>
                          <a:latin typeface="Calibri"/>
                          <a:ea typeface="Calibri"/>
                          <a:cs typeface="Calibri"/>
                          <a:sym typeface="Calibri"/>
                        </a:rPr>
                        <a:t>The response is fully sustained and consistently and purposefully focused: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is clearly stated, focused, and strongly maintained </a:t>
                      </a:r>
                    </a:p>
                    <a:p>
                      <a:pPr marL="119063" marR="0" lvl="0" indent="-119063" algn="l" rtl="0">
                        <a:spcBef>
                          <a:spcPts val="0"/>
                        </a:spcBef>
                        <a:buClr>
                          <a:schemeClr val="dk1"/>
                        </a:buClr>
                        <a:buSzPct val="100000"/>
                        <a:buFont typeface="Arial"/>
                        <a:buChar char="•"/>
                      </a:pPr>
                      <a:r>
                        <a:rPr lang="en-US" sz="900">
                          <a:solidFill>
                            <a:schemeClr val="dk1"/>
                          </a:solidFill>
                          <a:latin typeface="Calibri"/>
                          <a:ea typeface="Calibri"/>
                          <a:cs typeface="Calibri"/>
                          <a:sym typeface="Calibri"/>
                        </a:rPr>
                        <a:t>opinion is communicated clearly within the context </a:t>
                      </a:r>
                    </a:p>
                  </a:txBody>
                  <a:tcPr marL="92525" marR="0" marT="0" marB="0"/>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has a clear and effective organizational structure creating unity and completeness: </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consistent use of a variety of transitional strategies </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logical progression of ideas from beginning to end </a:t>
                      </a:r>
                    </a:p>
                    <a:p>
                      <a:pPr marL="119063" marR="0" lvl="0" indent="-119063"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introduction and conclusion for audience and purpose</a:t>
                      </a:r>
                    </a:p>
                  </a:txBody>
                  <a:tcPr marL="92525" marR="0" marT="0" marB="0"/>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provides thorough and convincing support/evidence for the writer’s opinion that includes the effective use of sources, facts, and details: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use of evidence from sources is smoothly integrated, comprehensive, and relevant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use of a variety of elaborative techniques</a:t>
                      </a:r>
                    </a:p>
                  </a:txBody>
                  <a:tcPr marL="92525" marR="0" marT="0" marB="0"/>
                </a:tc>
                <a:tc>
                  <a:txBody>
                    <a:bodyPr/>
                    <a:lstStyle/>
                    <a:p>
                      <a:pPr marL="0" marR="0" lvl="0" indent="0" algn="l" rtl="0">
                        <a:spcBef>
                          <a:spcPts val="0"/>
                        </a:spcBef>
                        <a:buSzPct val="25000"/>
                        <a:buNone/>
                      </a:pPr>
                      <a:r>
                        <a:rPr lang="en-US" sz="1000" b="0" i="0" u="none" strike="noStrike">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1000" b="0" i="0" u="none" strike="noStrike">
                          <a:solidFill>
                            <a:srgbClr val="000000"/>
                          </a:solidFill>
                          <a:latin typeface="Calibri"/>
                          <a:ea typeface="Calibri"/>
                          <a:cs typeface="Calibri"/>
                          <a:sym typeface="Calibri"/>
                        </a:rPr>
                        <a:t>use of academic and domain-specific vocabulary is clearly appropriate for the audience and purpose</a:t>
                      </a:r>
                    </a:p>
                  </a:txBody>
                  <a:tcPr marL="92525" marR="0" marT="0" marB="0"/>
                </a:tc>
                <a:tc>
                  <a:txBody>
                    <a:bodyPr/>
                    <a:lstStyle/>
                    <a:p>
                      <a:pPr marL="0" marR="0" lvl="0" indent="0" algn="l" rtl="0">
                        <a:spcBef>
                          <a:spcPts val="0"/>
                        </a:spcBef>
                        <a:buClr>
                          <a:srgbClr val="000000"/>
                        </a:buClr>
                        <a:buSzPct val="25000"/>
                        <a:buFont typeface="Arial"/>
                        <a:buNone/>
                      </a:pPr>
                      <a:r>
                        <a:rPr lang="en-US" sz="1000" b="0" i="0" u="none" strike="noStrike">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few, if any, errors in usage and sentence formation </a:t>
                      </a:r>
                    </a:p>
                    <a:p>
                      <a:pPr marL="117475" marR="0" lvl="0" indent="-117475" algn="l" rtl="0">
                        <a:spcBef>
                          <a:spcPts val="0"/>
                        </a:spcBef>
                        <a:buClr>
                          <a:srgbClr val="000000"/>
                        </a:buClr>
                        <a:buSzPct val="100000"/>
                        <a:buFont typeface="Arial"/>
                        <a:buChar char="•"/>
                      </a:pPr>
                      <a:r>
                        <a:rPr lang="en-US" sz="900" b="0" i="0" u="none" strike="noStrike">
                          <a:solidFill>
                            <a:srgbClr val="000000"/>
                          </a:solidFill>
                          <a:latin typeface="Calibri"/>
                          <a:ea typeface="Calibri"/>
                          <a:cs typeface="Calibri"/>
                          <a:sym typeface="Calibri"/>
                        </a:rPr>
                        <a:t>effective and consistent use of punctuation, capitalization, and spelling</a:t>
                      </a:r>
                    </a:p>
                  </a:txBody>
                  <a:tcPr marL="92525" marR="0" marT="0" marB="0"/>
                </a:tc>
              </a:tr>
              <a:tr h="1673575">
                <a:tc>
                  <a:txBody>
                    <a:bodyPr/>
                    <a:lstStyle/>
                    <a:p>
                      <a:pPr marL="0" marR="0" lvl="0" indent="0" algn="ctr" rtl="0">
                        <a:lnSpc>
                          <a:spcPct val="100000"/>
                        </a:lnSpc>
                        <a:spcBef>
                          <a:spcPts val="0"/>
                        </a:spcBef>
                        <a:spcAft>
                          <a:spcPts val="0"/>
                        </a:spcAft>
                        <a:buSzPct val="25000"/>
                        <a:buNone/>
                      </a:pPr>
                      <a:r>
                        <a:rPr lang="en-US" sz="900" b="1">
                          <a:solidFill>
                            <a:schemeClr val="dk1"/>
                          </a:solidFill>
                        </a:rPr>
                        <a:t>Student score explained</a:t>
                      </a:r>
                    </a:p>
                  </a:txBody>
                  <a:tcPr marL="97150" marR="77000" marT="38500" marB="38500" anchor="ctr"/>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 student response is sustained throughout and focused on the prompt continually supporting a specifically stated opinion.</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 response has a clear organizational structure of examples and reasons supporting an opinion. The student uses transitional language to help the writing flow from the introduction to the conclusion.  </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There is evidence within each section of the response that supports why the writer wants to work for the Red Cross. The information is relevant to the opinion.  The student uses elaboration techniques – such as persuasion,  with a variety of description.</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a:solidFill>
                            <a:schemeClr val="dk1"/>
                          </a:solidFill>
                          <a:latin typeface="Calibri"/>
                          <a:ea typeface="Calibri"/>
                          <a:cs typeface="Calibri"/>
                          <a:sym typeface="Calibri"/>
                        </a:rPr>
                        <a:t>The student uses domain and text- specific vocabulary to make specific points                      ( Red Cross, Clara Barton, Civil War, disasters, tornado, earthquake). The writing is appropriate for the audience ( a class).</a:t>
                      </a:r>
                    </a:p>
                  </a:txBody>
                  <a:tcPr marL="97150" marR="77000" marT="38500" marB="38500"/>
                </a:tc>
                <a:tc>
                  <a:txBody>
                    <a:bodyPr/>
                    <a:lstStyle/>
                    <a:p>
                      <a:pPr marL="0" marR="0" lvl="0" indent="0" algn="l" rtl="0">
                        <a:lnSpc>
                          <a:spcPct val="100000"/>
                        </a:lnSpc>
                        <a:spcBef>
                          <a:spcPts val="0"/>
                        </a:spcBef>
                        <a:spcAft>
                          <a:spcPts val="0"/>
                        </a:spcAft>
                        <a:buSzPct val="25000"/>
                        <a:buNone/>
                      </a:pPr>
                      <a:r>
                        <a:rPr lang="en-US" sz="900" b="0">
                          <a:solidFill>
                            <a:schemeClr val="dk1"/>
                          </a:solidFill>
                          <a:latin typeface="Calibri"/>
                          <a:ea typeface="Calibri"/>
                          <a:cs typeface="Calibri"/>
                          <a:sym typeface="Calibri"/>
                        </a:rPr>
                        <a:t>The student has few, if any, errors in usage and sentence formation.  There are a variety of sentence types.  Punctuation, capitalization and spelling is accurate.</a:t>
                      </a:r>
                    </a:p>
                  </a:txBody>
                  <a:tcPr marL="97150" marR="77000" marT="38500" marB="38500"/>
                </a:tc>
              </a:tr>
            </a:tbl>
          </a:graphicData>
        </a:graphic>
      </p:graphicFrame>
      <p:grpSp>
        <p:nvGrpSpPr>
          <p:cNvPr id="558" name="Shape 558"/>
          <p:cNvGrpSpPr/>
          <p:nvPr/>
        </p:nvGrpSpPr>
        <p:grpSpPr>
          <a:xfrm>
            <a:off x="429125" y="5761910"/>
            <a:ext cx="7010400" cy="3439403"/>
            <a:chOff x="429125" y="5761910"/>
            <a:chExt cx="7010400" cy="3439403"/>
          </a:xfrm>
        </p:grpSpPr>
        <p:sp>
          <p:nvSpPr>
            <p:cNvPr id="559" name="Shape 559"/>
            <p:cNvSpPr/>
            <p:nvPr/>
          </p:nvSpPr>
          <p:spPr>
            <a:xfrm>
              <a:off x="429125" y="5761910"/>
              <a:ext cx="7010400" cy="33239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u="sng" dirty="0">
                  <a:solidFill>
                    <a:schemeClr val="dk1"/>
                  </a:solidFill>
                  <a:latin typeface="Calibri"/>
                  <a:ea typeface="Calibri"/>
                  <a:cs typeface="Calibri"/>
                  <a:sym typeface="Calibri"/>
                </a:rPr>
                <a:t>Example Performance Task</a:t>
              </a:r>
            </a:p>
            <a:p>
              <a:pPr marL="0" marR="0" lvl="0" indent="0" algn="l" rtl="0">
                <a:spcBef>
                  <a:spcPts val="0"/>
                </a:spcBef>
                <a:buSzPct val="25000"/>
                <a:buNone/>
              </a:pPr>
              <a:r>
                <a:rPr lang="en-US" sz="1000" i="1" dirty="0">
                  <a:solidFill>
                    <a:schemeClr val="dk1"/>
                  </a:solidFill>
                  <a:latin typeface="Calibri"/>
                  <a:ea typeface="Calibri"/>
                  <a:cs typeface="Calibri"/>
                  <a:sym typeface="Calibri"/>
                </a:rPr>
                <a:t>You have been asked to write an opinion piece about why you someday want to work for the American Red Cross for a class report.  </a:t>
              </a:r>
            </a:p>
            <a:p>
              <a:pPr marL="0" marR="0" lvl="0" indent="0" algn="l" rtl="0">
                <a:spcBef>
                  <a:spcPts val="0"/>
                </a:spcBef>
                <a:buNone/>
              </a:pPr>
              <a:endParaRPr sz="1000" b="1" u="sng" dirty="0">
                <a:solidFill>
                  <a:schemeClr val="dk1"/>
                </a:solidFill>
                <a:latin typeface="Calibri"/>
                <a:ea typeface="Calibri"/>
                <a:cs typeface="Calibri"/>
                <a:sym typeface="Calibri"/>
              </a:endParaRPr>
            </a:p>
            <a:p>
              <a:pPr marL="0" marR="0" lvl="0" indent="0" algn="l" rtl="0">
                <a:spcBef>
                  <a:spcPts val="0"/>
                </a:spcBef>
                <a:buSzPct val="25000"/>
                <a:buNone/>
              </a:pPr>
              <a:r>
                <a:rPr lang="en-US" sz="1000" dirty="0">
                  <a:solidFill>
                    <a:schemeClr val="dk1"/>
                  </a:solidFill>
                  <a:latin typeface="Calibri"/>
                  <a:ea typeface="Calibri"/>
                  <a:cs typeface="Calibri"/>
                  <a:sym typeface="Calibri"/>
                </a:rPr>
                <a:t>There are many reasons why I would like to someday work for the Red Cross. </a:t>
              </a:r>
            </a:p>
            <a:p>
              <a:pPr marL="0" marR="0" lvl="0" indent="0" algn="l" rtl="0">
                <a:spcBef>
                  <a:spcPts val="0"/>
                </a:spcBef>
                <a:buNone/>
              </a:pPr>
              <a:endParaRPr sz="1000" b="1" dirty="0">
                <a:solidFill>
                  <a:schemeClr val="dk1"/>
                </a:solidFill>
                <a:latin typeface="Calibri"/>
                <a:ea typeface="Calibri"/>
                <a:cs typeface="Calibri"/>
                <a:sym typeface="Calibri"/>
              </a:endParaRPr>
            </a:p>
            <a:p>
              <a:pPr marL="0" marR="0" lvl="0" indent="0" algn="l" rtl="0">
                <a:spcBef>
                  <a:spcPts val="0"/>
                </a:spcBef>
                <a:buSzPct val="25000"/>
                <a:buNone/>
              </a:pPr>
              <a:r>
                <a:rPr lang="en-US" sz="1000" b="1" dirty="0">
                  <a:solidFill>
                    <a:schemeClr val="dk1"/>
                  </a:solidFill>
                  <a:latin typeface="Calibri"/>
                  <a:ea typeface="Calibri"/>
                  <a:cs typeface="Calibri"/>
                  <a:sym typeface="Calibri"/>
                </a:rPr>
                <a:t>First</a:t>
              </a:r>
              <a:r>
                <a:rPr lang="en-US" sz="1000" dirty="0">
                  <a:solidFill>
                    <a:schemeClr val="dk1"/>
                  </a:solidFill>
                  <a:latin typeface="Calibri"/>
                  <a:ea typeface="Calibri"/>
                  <a:cs typeface="Calibri"/>
                  <a:sym typeface="Calibri"/>
                </a:rPr>
                <a:t>, you help people that really need help.  The Red Cross is always there to help when disasters happen.  Just imagine what it would be like without them.  </a:t>
              </a:r>
              <a:r>
                <a:rPr lang="en-US" sz="1000" b="1" dirty="0">
                  <a:solidFill>
                    <a:schemeClr val="dk1"/>
                  </a:solidFill>
                  <a:latin typeface="Calibri"/>
                  <a:ea typeface="Calibri"/>
                  <a:cs typeface="Calibri"/>
                  <a:sym typeface="Calibri"/>
                </a:rPr>
                <a:t>Also</a:t>
              </a:r>
              <a:r>
                <a:rPr lang="en-US" sz="1000" dirty="0">
                  <a:solidFill>
                    <a:schemeClr val="dk1"/>
                  </a:solidFill>
                  <a:latin typeface="Calibri"/>
                  <a:ea typeface="Calibri"/>
                  <a:cs typeface="Calibri"/>
                  <a:sym typeface="Calibri"/>
                </a:rPr>
                <a:t>, if you worked for the Red Cross you could be one of the first people to help others after a tornado, a flood or any disaster.</a:t>
              </a:r>
            </a:p>
            <a:p>
              <a:pPr marL="0" marR="0" lvl="0" indent="0" algn="l" rtl="0">
                <a:spcBef>
                  <a:spcPts val="0"/>
                </a:spcBef>
                <a:buNone/>
              </a:pPr>
              <a:endParaRPr sz="1000" dirty="0">
                <a:solidFill>
                  <a:schemeClr val="dk1"/>
                </a:solidFill>
                <a:latin typeface="Calibri"/>
                <a:ea typeface="Calibri"/>
                <a:cs typeface="Calibri"/>
                <a:sym typeface="Calibri"/>
              </a:endParaRPr>
            </a:p>
            <a:p>
              <a:pPr marL="0" marR="0" lvl="0" indent="0" algn="l" rtl="0">
                <a:spcBef>
                  <a:spcPts val="0"/>
                </a:spcBef>
                <a:buSzPct val="25000"/>
                <a:buNone/>
              </a:pPr>
              <a:r>
                <a:rPr lang="en-US" sz="1000" b="1" dirty="0">
                  <a:solidFill>
                    <a:schemeClr val="dk1"/>
                  </a:solidFill>
                  <a:latin typeface="Calibri"/>
                  <a:ea typeface="Calibri"/>
                  <a:cs typeface="Calibri"/>
                  <a:sym typeface="Calibri"/>
                </a:rPr>
                <a:t>Secondly, </a:t>
              </a:r>
              <a:r>
                <a:rPr lang="en-US" sz="1000" dirty="0">
                  <a:solidFill>
                    <a:schemeClr val="dk1"/>
                  </a:solidFill>
                  <a:latin typeface="Calibri"/>
                  <a:ea typeface="Calibri"/>
                  <a:cs typeface="Calibri"/>
                  <a:sym typeface="Calibri"/>
                </a:rPr>
                <a:t>I want to work for the American Red Cross because it would be like being Clara Barton. She is kind of my hero.  She started the Red Cross.  She loved to help others and nurse those who were ill, even soldiers during the Civil War.  Those are things I love to do too.  There are many other examples too as to why I would love that job.</a:t>
              </a:r>
            </a:p>
            <a:p>
              <a:pPr marL="0" marR="0" lvl="0" indent="0" algn="l" rtl="0">
                <a:spcBef>
                  <a:spcPts val="0"/>
                </a:spcBef>
                <a:buNone/>
              </a:pPr>
              <a:endParaRPr sz="1000" dirty="0">
                <a:solidFill>
                  <a:schemeClr val="dk1"/>
                </a:solidFill>
                <a:latin typeface="Calibri"/>
                <a:ea typeface="Calibri"/>
                <a:cs typeface="Calibri"/>
                <a:sym typeface="Calibri"/>
              </a:endParaRPr>
            </a:p>
            <a:p>
              <a:pPr marL="0" marR="0" lvl="0" indent="0" algn="l" rtl="0">
                <a:spcBef>
                  <a:spcPts val="0"/>
                </a:spcBef>
                <a:buNone/>
              </a:pPr>
              <a:endParaRPr sz="1000" dirty="0">
                <a:solidFill>
                  <a:schemeClr val="dk1"/>
                </a:solidFill>
                <a:latin typeface="Calibri"/>
                <a:ea typeface="Calibri"/>
                <a:cs typeface="Calibri"/>
                <a:sym typeface="Calibri"/>
              </a:endParaRPr>
            </a:p>
            <a:p>
              <a:pPr marL="0" marR="0" lvl="0" indent="0" algn="l" rtl="0">
                <a:spcBef>
                  <a:spcPts val="0"/>
                </a:spcBef>
                <a:buSzPct val="25000"/>
                <a:buNone/>
              </a:pPr>
              <a:r>
                <a:rPr lang="en-US" sz="1000" b="1" dirty="0">
                  <a:solidFill>
                    <a:schemeClr val="dk1"/>
                  </a:solidFill>
                  <a:latin typeface="Calibri"/>
                  <a:ea typeface="Calibri"/>
                  <a:cs typeface="Calibri"/>
                  <a:sym typeface="Calibri"/>
                </a:rPr>
                <a:t>One example </a:t>
              </a:r>
              <a:r>
                <a:rPr lang="en-US" sz="1000" dirty="0">
                  <a:solidFill>
                    <a:schemeClr val="dk1"/>
                  </a:solidFill>
                  <a:latin typeface="Calibri"/>
                  <a:ea typeface="Calibri"/>
                  <a:cs typeface="Calibri"/>
                  <a:sym typeface="Calibri"/>
                </a:rPr>
                <a:t>of how the American Red Cross once helped someone was in 1999.  A tornado struck Oklahoma.  It was very strong.  One family was hit hard and their entire house was ripped away.  They had to climb their way out of the basement through lumber, nails and glass.  They had a two year old son who was so scared and quiet.  The Red Cross helped the family and the little boy found a stuffed frog from the Red Cross store that sang a lullaby.  </a:t>
              </a:r>
            </a:p>
            <a:p>
              <a:pPr marL="0" marR="0" lvl="0" indent="0" algn="l" rtl="0">
                <a:spcBef>
                  <a:spcPts val="0"/>
                </a:spcBef>
                <a:buNone/>
              </a:pPr>
              <a:endParaRPr sz="1000" dirty="0">
                <a:solidFill>
                  <a:schemeClr val="dk1"/>
                </a:solidFill>
                <a:latin typeface="Calibri"/>
                <a:ea typeface="Calibri"/>
                <a:cs typeface="Calibri"/>
                <a:sym typeface="Calibri"/>
              </a:endParaRPr>
            </a:p>
            <a:p>
              <a:pPr marL="0" marR="0" lvl="0" indent="0" algn="l" rtl="0">
                <a:spcBef>
                  <a:spcPts val="0"/>
                </a:spcBef>
                <a:buSzPct val="25000"/>
                <a:buNone/>
              </a:pPr>
              <a:r>
                <a:rPr lang="en-US" sz="1000" b="1" dirty="0">
                  <a:solidFill>
                    <a:schemeClr val="dk1"/>
                  </a:solidFill>
                  <a:latin typeface="Calibri"/>
                  <a:ea typeface="Calibri"/>
                  <a:cs typeface="Calibri"/>
                  <a:sym typeface="Calibri"/>
                </a:rPr>
                <a:t>So, </a:t>
              </a:r>
              <a:r>
                <a:rPr lang="en-US" sz="1000" dirty="0">
                  <a:solidFill>
                    <a:schemeClr val="dk1"/>
                  </a:solidFill>
                  <a:latin typeface="Calibri"/>
                  <a:ea typeface="Calibri"/>
                  <a:cs typeface="Calibri"/>
                  <a:sym typeface="Calibri"/>
                </a:rPr>
                <a:t>when tornado or earthquake drills happen in schools, it’s for a good reason.  Practicing to be ready for disasters is part of the Red Cross’s job too.  We all need to be ready!</a:t>
              </a:r>
            </a:p>
          </p:txBody>
        </p:sp>
        <p:sp>
          <p:nvSpPr>
            <p:cNvPr id="560" name="Shape 560"/>
            <p:cNvSpPr/>
            <p:nvPr/>
          </p:nvSpPr>
          <p:spPr>
            <a:xfrm>
              <a:off x="4572000" y="6248400"/>
              <a:ext cx="1904999" cy="230832"/>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900" b="1" i="1">
                  <a:solidFill>
                    <a:schemeClr val="dk1"/>
                  </a:solidFill>
                  <a:latin typeface="Calibri"/>
                  <a:ea typeface="Calibri"/>
                  <a:cs typeface="Calibri"/>
                  <a:sym typeface="Calibri"/>
                </a:rPr>
                <a:t>The writer states a definite opinion.</a:t>
              </a:r>
            </a:p>
          </p:txBody>
        </p:sp>
        <p:sp>
          <p:nvSpPr>
            <p:cNvPr id="561" name="Shape 561"/>
            <p:cNvSpPr/>
            <p:nvPr/>
          </p:nvSpPr>
          <p:spPr>
            <a:xfrm>
              <a:off x="2209800" y="6934200"/>
              <a:ext cx="4035286" cy="230832"/>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900" b="1" i="1">
                  <a:solidFill>
                    <a:schemeClr val="dk1"/>
                  </a:solidFill>
                  <a:latin typeface="Calibri"/>
                  <a:ea typeface="Calibri"/>
                  <a:cs typeface="Calibri"/>
                  <a:sym typeface="Calibri"/>
                </a:rPr>
                <a:t>The writer stays on topic throughout using transitional language First, Next, etc..</a:t>
              </a:r>
            </a:p>
          </p:txBody>
        </p:sp>
        <p:sp>
          <p:nvSpPr>
            <p:cNvPr id="562" name="Shape 562"/>
            <p:cNvSpPr/>
            <p:nvPr/>
          </p:nvSpPr>
          <p:spPr>
            <a:xfrm>
              <a:off x="507627" y="7683907"/>
              <a:ext cx="4452643" cy="230832"/>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900" b="1" i="1">
                  <a:solidFill>
                    <a:schemeClr val="dk1"/>
                  </a:solidFill>
                  <a:latin typeface="Calibri"/>
                  <a:ea typeface="Calibri"/>
                  <a:cs typeface="Calibri"/>
                  <a:sym typeface="Calibri"/>
                </a:rPr>
                <a:t>The writer expresses ideas, using precise language from the passages to elaborate ideas.</a:t>
              </a:r>
            </a:p>
          </p:txBody>
        </p:sp>
        <p:sp>
          <p:nvSpPr>
            <p:cNvPr id="563" name="Shape 563"/>
            <p:cNvSpPr/>
            <p:nvPr/>
          </p:nvSpPr>
          <p:spPr>
            <a:xfrm>
              <a:off x="2856994" y="8970481"/>
              <a:ext cx="2172205" cy="230832"/>
            </a:xfrm>
            <a:prstGeom prst="rect">
              <a:avLst/>
            </a:prstGeom>
            <a:solidFill>
              <a:schemeClr val="l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900" b="1" i="1">
                  <a:solidFill>
                    <a:schemeClr val="dk1"/>
                  </a:solidFill>
                  <a:latin typeface="Calibri"/>
                  <a:ea typeface="Calibri"/>
                  <a:cs typeface="Calibri"/>
                  <a:sym typeface="Calibri"/>
                </a:rPr>
                <a:t>The writer concludes the opinion piece.</a:t>
              </a:r>
            </a:p>
          </p:txBody>
        </p:sp>
      </p:grpSp>
      <p:sp>
        <p:nvSpPr>
          <p:cNvPr id="10" name="TextBox 9"/>
          <p:cNvSpPr txBox="1"/>
          <p:nvPr/>
        </p:nvSpPr>
        <p:spPr>
          <a:xfrm rot="19851382">
            <a:off x="112276" y="4101510"/>
            <a:ext cx="7654486" cy="1015663"/>
          </a:xfrm>
          <a:prstGeom prst="rect">
            <a:avLst/>
          </a:prstGeom>
          <a:noFill/>
        </p:spPr>
        <p:txBody>
          <a:bodyPr wrap="square" rtlCol="0">
            <a:spAutoFit/>
          </a:bodyPr>
          <a:lstStyle/>
          <a:p>
            <a:pPr algn="ctr" defTabSz="1018824"/>
            <a:r>
              <a:rPr lang="en-US" sz="6000" kern="1200" dirty="0" smtClean="0">
                <a:solidFill>
                  <a:prstClr val="white">
                    <a:lumMod val="50000"/>
                  </a:prstClr>
                </a:solidFill>
                <a:latin typeface="Calibri"/>
                <a:ea typeface="+mn-ea"/>
                <a:cs typeface="+mn-cs"/>
              </a:rPr>
              <a:t>NOT YET TRANSLATED</a:t>
            </a:r>
            <a:endParaRPr lang="en-US" sz="6000" kern="1200" dirty="0">
              <a:solidFill>
                <a:prstClr val="white">
                  <a:lumMod val="50000"/>
                </a:prstClr>
              </a:solidFill>
              <a:latin typeface="Calibri"/>
              <a:ea typeface="+mn-ea"/>
              <a:cs typeface="+mn-cs"/>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sldNum" idx="12"/>
          </p:nvPr>
        </p:nvSpPr>
        <p:spPr>
          <a:xfrm>
            <a:off x="6813431"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24</a:t>
            </a:fld>
            <a:endParaRPr lang="es-419" sz="1200" dirty="0">
              <a:solidFill>
                <a:srgbClr val="888888"/>
              </a:solidFill>
              <a:latin typeface="Calibri"/>
              <a:ea typeface="Calibri"/>
              <a:cs typeface="Calibri"/>
              <a:sym typeface="Calibri"/>
            </a:endParaRPr>
          </a:p>
        </p:txBody>
      </p:sp>
      <p:graphicFrame>
        <p:nvGraphicFramePr>
          <p:cNvPr id="569" name="Shape 569"/>
          <p:cNvGraphicFramePr/>
          <p:nvPr>
            <p:extLst>
              <p:ext uri="{D42A27DB-BD31-4B8C-83A1-F6EECF244321}">
                <p14:modId xmlns:p14="http://schemas.microsoft.com/office/powerpoint/2010/main" val="3225527413"/>
              </p:ext>
            </p:extLst>
          </p:nvPr>
        </p:nvGraphicFramePr>
        <p:xfrm>
          <a:off x="347661" y="792412"/>
          <a:ext cx="7043750" cy="8290515"/>
        </p:xfrm>
        <a:graphic>
          <a:graphicData uri="http://schemas.openxmlformats.org/drawingml/2006/table">
            <a:tbl>
              <a:tblPr firstRow="1" bandRow="1">
                <a:noFill/>
                <a:tableStyleId>{0D966C73-F18D-41B7-AA95-0B86C88FAF3B}</a:tableStyleId>
              </a:tblPr>
              <a:tblGrid>
                <a:gridCol w="5824550"/>
                <a:gridCol w="639650"/>
                <a:gridCol w="579550"/>
              </a:tblGrid>
              <a:tr h="319325">
                <a:tc gridSpan="3">
                  <a:txBody>
                    <a:bodyPr/>
                    <a:lstStyle/>
                    <a:p>
                      <a:pPr marL="0" marR="0" lvl="0" indent="0" algn="ctr" defTabSz="1018737" rtl="0" eaLnBrk="1" fontAlgn="auto" latinLnBrk="0" hangingPunct="1">
                        <a:lnSpc>
                          <a:spcPct val="100000"/>
                        </a:lnSpc>
                        <a:spcBef>
                          <a:spcPts val="0"/>
                        </a:spcBef>
                        <a:spcAft>
                          <a:spcPts val="0"/>
                        </a:spcAft>
                        <a:buClrTx/>
                        <a:buSzTx/>
                        <a:buFontTx/>
                        <a:buNone/>
                        <a:tabLst/>
                        <a:defRPr/>
                      </a:pPr>
                      <a:r>
                        <a:rPr kumimoji="0" lang="es-419"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CFA Trimestre 4 - 3</a:t>
                      </a:r>
                      <a:r>
                        <a:rPr kumimoji="0" lang="es-419" sz="1600" b="1" i="0" u="none" strike="noStrike" kern="1200" cap="none" spc="0" normalizeH="0" baseline="3000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er</a:t>
                      </a:r>
                      <a:r>
                        <a:rPr kumimoji="0" lang="es-419"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 grado</a:t>
                      </a:r>
                    </a:p>
                    <a:p>
                      <a:pPr marL="0" marR="0" lvl="0" indent="0" algn="ctr" defTabSz="1018737"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Clave/Puntos para las </a:t>
                      </a:r>
                      <a:r>
                        <a:rPr kumimoji="0" lang="es-419"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respuestas de selección múltiple</a:t>
                      </a:r>
                      <a:endParaRPr kumimoji="0" lang="es-419"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r>
              <a:tr h="319325">
                <a:tc>
                  <a:txBody>
                    <a:bodyPr/>
                    <a:lstStyle/>
                    <a:p>
                      <a:pPr marL="0" marR="0" lvl="0" indent="0" algn="l" rtl="0">
                        <a:spcBef>
                          <a:spcPts val="0"/>
                        </a:spcBef>
                        <a:buSzPct val="25000"/>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a:t>
                      </a:r>
                      <a:r>
                        <a:rPr lang="es-419" sz="1100" b="1" u="none" noProof="0" dirty="0" smtClean="0">
                          <a:solidFill>
                            <a:schemeClr val="dk1"/>
                          </a:solidFill>
                          <a:latin typeface="Calibri"/>
                          <a:ea typeface="Calibri"/>
                          <a:cs typeface="Calibri"/>
                          <a:sym typeface="Calibri"/>
                        </a:rPr>
                        <a:t> </a:t>
                      </a:r>
                      <a:r>
                        <a:rPr lang="es-419" sz="1100" noProof="0" dirty="0" smtClean="0"/>
                        <a:t>¿Por qué Jonás fue</a:t>
                      </a:r>
                      <a:r>
                        <a:rPr lang="es-419" sz="1100" baseline="0" noProof="0" dirty="0" smtClean="0"/>
                        <a:t> </a:t>
                      </a:r>
                      <a:r>
                        <a:rPr lang="es-419" sz="1100" noProof="0" dirty="0" smtClean="0"/>
                        <a:t>al pasillo? </a:t>
                      </a:r>
                      <a:r>
                        <a:rPr lang="es-419" sz="1100" b="0" u="none" noProof="0" dirty="0" smtClean="0">
                          <a:solidFill>
                            <a:schemeClr val="dk1"/>
                          </a:solidFill>
                          <a:latin typeface="Calibri"/>
                          <a:ea typeface="Calibri"/>
                          <a:cs typeface="Calibri"/>
                          <a:sym typeface="Calibri"/>
                        </a:rPr>
                        <a:t> </a:t>
                      </a:r>
                      <a:r>
                        <a:rPr lang="es-419" sz="1100" b="0" u="none" strike="noStrike" noProof="0" dirty="0" smtClean="0">
                          <a:solidFill>
                            <a:schemeClr val="dk1"/>
                          </a:solidFill>
                          <a:latin typeface="Calibri"/>
                          <a:ea typeface="Calibri"/>
                          <a:cs typeface="Calibri"/>
                          <a:sym typeface="Calibri"/>
                        </a:rPr>
                        <a:t>RL.3.3</a:t>
                      </a:r>
                      <a:endParaRPr lang="es-419" sz="1100" b="0" u="none" strike="noStrik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A</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rgbClr val="D8D8D8"/>
                    </a:solidFill>
                  </a:tcPr>
                </a:tc>
              </a:tr>
              <a:tr h="2873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2</a:t>
                      </a:r>
                      <a:r>
                        <a:rPr lang="es-419" sz="1100" b="1" u="none" noProof="0" dirty="0" smtClean="0">
                          <a:solidFill>
                            <a:schemeClr val="dk1"/>
                          </a:solidFill>
                          <a:latin typeface="Calibri"/>
                          <a:ea typeface="Calibri"/>
                          <a:cs typeface="Calibri"/>
                          <a:sym typeface="Calibri"/>
                        </a:rPr>
                        <a:t> </a:t>
                      </a:r>
                      <a:r>
                        <a:rPr lang="es-419" sz="1100" b="0" u="none" noProof="0" dirty="0" smtClean="0">
                          <a:solidFill>
                            <a:schemeClr val="dk1"/>
                          </a:solidFill>
                          <a:latin typeface="Calibri"/>
                          <a:ea typeface="Calibri"/>
                          <a:cs typeface="Calibri"/>
                          <a:sym typeface="Calibri"/>
                        </a:rPr>
                        <a:t>  </a:t>
                      </a:r>
                      <a:r>
                        <a:rPr lang="es-419" sz="1100" noProof="0" dirty="0" smtClean="0"/>
                        <a:t>¿Por qué </a:t>
                      </a:r>
                      <a:r>
                        <a:rPr lang="es-419" sz="1100" noProof="0" dirty="0" err="1" smtClean="0"/>
                        <a:t>Molly</a:t>
                      </a:r>
                      <a:r>
                        <a:rPr lang="es-419" sz="1100" noProof="0" dirty="0" smtClean="0"/>
                        <a:t> se escondió debajo de su escritorio?</a:t>
                      </a:r>
                      <a:r>
                        <a:rPr lang="es-419" sz="1100" b="0" u="none" noProof="0" dirty="0" smtClean="0">
                          <a:solidFill>
                            <a:schemeClr val="dk1"/>
                          </a:solidFill>
                          <a:latin typeface="Calibri"/>
                          <a:ea typeface="Calibri"/>
                          <a:cs typeface="Calibri"/>
                          <a:sym typeface="Calibri"/>
                        </a:rPr>
                        <a:t> RL.3.3</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C</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chemeClr val="lt2"/>
                    </a:solidFill>
                  </a:tcPr>
                </a:tc>
              </a:tr>
              <a:tr h="287375">
                <a:tc>
                  <a:txBody>
                    <a:bodyPr/>
                    <a:lstStyle/>
                    <a:p>
                      <a:pPr marL="744538" marR="0" lvl="0" indent="-74453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3</a:t>
                      </a:r>
                      <a:r>
                        <a:rPr lang="es-419" sz="1100" b="1" u="none" noProof="0" dirty="0" smtClean="0">
                          <a:solidFill>
                            <a:schemeClr val="dk1"/>
                          </a:solidFill>
                          <a:latin typeface="Calibri"/>
                          <a:ea typeface="Calibri"/>
                          <a:cs typeface="Calibri"/>
                          <a:sym typeface="Calibri"/>
                        </a:rPr>
                        <a:t>    </a:t>
                      </a:r>
                      <a:r>
                        <a:rPr lang="es-419" sz="1100" noProof="0" dirty="0" smtClean="0"/>
                        <a:t>En </a:t>
                      </a:r>
                      <a:r>
                        <a:rPr lang="es-419" sz="1100" b="1" i="1" noProof="0" dirty="0" smtClean="0"/>
                        <a:t>El simulacro de tornado</a:t>
                      </a:r>
                      <a:r>
                        <a:rPr lang="es-419" sz="1100" noProof="0" dirty="0" smtClean="0"/>
                        <a:t>, ¿Que hace el autor para ayudar a los lectores a entender mejor el</a:t>
                      </a:r>
                      <a:r>
                        <a:rPr lang="es-419" sz="1100" baseline="0" noProof="0" dirty="0" smtClean="0"/>
                        <a:t> cuento</a:t>
                      </a:r>
                      <a:r>
                        <a:rPr lang="es-419" sz="1100" noProof="0" dirty="0" smtClean="0"/>
                        <a:t>? </a:t>
                      </a:r>
                      <a:r>
                        <a:rPr lang="es-419" sz="1100" b="0" i="0" u="none" strike="noStrike" cap="none" noProof="0" dirty="0" smtClean="0">
                          <a:solidFill>
                            <a:schemeClr val="dk1"/>
                          </a:solidFill>
                          <a:latin typeface="Calibri"/>
                          <a:ea typeface="Calibri"/>
                          <a:cs typeface="Calibri"/>
                          <a:sym typeface="Calibri"/>
                        </a:rPr>
                        <a:t>RL.3.6</a:t>
                      </a:r>
                      <a:endParaRPr lang="es-419" sz="1100" b="0" i="0" u="none" strike="noStrike" cap="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A</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rgbClr val="D8D8D8"/>
                    </a:solidFill>
                  </a:tcPr>
                </a:tc>
              </a:tr>
              <a:tr h="287375">
                <a:tc>
                  <a:txBody>
                    <a:bodyPr/>
                    <a:lstStyle/>
                    <a:p>
                      <a:pPr marL="742950" marR="0" lvl="0" indent="-74295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4</a:t>
                      </a:r>
                      <a:r>
                        <a:rPr lang="es-419" sz="1100" b="0" u="none" noProof="0" dirty="0" smtClean="0">
                          <a:solidFill>
                            <a:schemeClr val="dk1"/>
                          </a:solidFill>
                          <a:latin typeface="Calibri"/>
                          <a:ea typeface="Calibri"/>
                          <a:cs typeface="Calibri"/>
                          <a:sym typeface="Calibri"/>
                        </a:rPr>
                        <a:t>    ¿</a:t>
                      </a:r>
                      <a:r>
                        <a:rPr lang="es-ES" sz="1100" noProof="0" dirty="0" smtClean="0"/>
                        <a:t>Por qué el autor probablemente escribió  </a:t>
                      </a:r>
                      <a:r>
                        <a:rPr lang="es-ES" sz="1100" b="1" i="1" noProof="0" dirty="0" smtClean="0"/>
                        <a:t>El simulacro de tornado</a:t>
                      </a:r>
                      <a:r>
                        <a:rPr lang="es-ES" sz="1100" noProof="0" dirty="0" smtClean="0"/>
                        <a:t>? </a:t>
                      </a:r>
                      <a:r>
                        <a:rPr lang="es-419" sz="1100" b="0" u="none" noProof="0" dirty="0" smtClean="0">
                          <a:solidFill>
                            <a:schemeClr val="dk1"/>
                          </a:solidFill>
                          <a:latin typeface="Calibri"/>
                          <a:ea typeface="Calibri"/>
                          <a:cs typeface="Calibri"/>
                          <a:sym typeface="Calibri"/>
                        </a:rPr>
                        <a:t>RL.3.6</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B</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chemeClr val="lt2"/>
                    </a:solidFill>
                  </a:tcPr>
                </a:tc>
              </a:tr>
              <a:tr h="2873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5</a:t>
                      </a:r>
                      <a:r>
                        <a:rPr lang="es-419" sz="1100" b="0" u="none" noProof="0" dirty="0" smtClean="0">
                          <a:solidFill>
                            <a:schemeClr val="dk1"/>
                          </a:solidFill>
                          <a:latin typeface="Calibri"/>
                          <a:ea typeface="Calibri"/>
                          <a:cs typeface="Calibri"/>
                          <a:sym typeface="Calibri"/>
                        </a:rPr>
                        <a:t>    </a:t>
                      </a:r>
                      <a:r>
                        <a:rPr lang="es-419" sz="1100" noProof="0" dirty="0" smtClean="0"/>
                        <a:t>¿Por qué </a:t>
                      </a:r>
                      <a:r>
                        <a:rPr lang="es-419" sz="1100" noProof="0" dirty="0" err="1" smtClean="0"/>
                        <a:t>Molly</a:t>
                      </a:r>
                      <a:r>
                        <a:rPr lang="es-419" sz="1100" noProof="0" dirty="0" smtClean="0"/>
                        <a:t> y Jonás reaccionaron de forma diferente al simulacro? </a:t>
                      </a:r>
                      <a:r>
                        <a:rPr lang="es-419" sz="1100" b="0" u="none" noProof="0" dirty="0" smtClean="0">
                          <a:solidFill>
                            <a:schemeClr val="dk1"/>
                          </a:solidFill>
                          <a:latin typeface="Calibri"/>
                          <a:ea typeface="Calibri"/>
                          <a:cs typeface="Calibri"/>
                          <a:sym typeface="Calibri"/>
                        </a:rPr>
                        <a:t> RL.3.9</a:t>
                      </a:r>
                      <a:endParaRPr lang="es-419" sz="1100" b="0"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B</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rgbClr val="D8D8D8"/>
                    </a:solidFill>
                  </a:tcPr>
                </a:tc>
              </a:tr>
              <a:tr h="449800">
                <a:tc>
                  <a:txBody>
                    <a:bodyPr/>
                    <a:lstStyle/>
                    <a:p>
                      <a:pPr marL="744538" marR="0" lvl="0" indent="-74453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6</a:t>
                      </a:r>
                      <a:r>
                        <a:rPr lang="es-419" sz="1100" b="0" u="none" noProof="0" dirty="0" smtClean="0">
                          <a:solidFill>
                            <a:schemeClr val="dk1"/>
                          </a:solidFill>
                          <a:latin typeface="Calibri"/>
                          <a:ea typeface="Calibri"/>
                          <a:cs typeface="Calibri"/>
                          <a:sym typeface="Calibri"/>
                        </a:rPr>
                        <a:t>    </a:t>
                      </a:r>
                      <a:r>
                        <a:rPr lang="es-419" sz="1100" noProof="0" dirty="0" smtClean="0"/>
                        <a:t>De acuerdo con </a:t>
                      </a:r>
                      <a:r>
                        <a:rPr lang="es-419" sz="1100" b="1" i="1" noProof="0" dirty="0" smtClean="0"/>
                        <a:t>El simulacro de tornado</a:t>
                      </a:r>
                      <a:r>
                        <a:rPr lang="es-419" sz="1100" noProof="0" dirty="0" smtClean="0"/>
                        <a:t>, ¿cómo</a:t>
                      </a:r>
                      <a:r>
                        <a:rPr lang="es-419" sz="1100" baseline="0" noProof="0" dirty="0" smtClean="0"/>
                        <a:t> </a:t>
                      </a:r>
                      <a:r>
                        <a:rPr lang="es-419" sz="1100" noProof="0" dirty="0" smtClean="0"/>
                        <a:t>prepararse para un tornado es diferente a prepararse para un  huracán?</a:t>
                      </a:r>
                      <a:r>
                        <a:rPr lang="es-419" sz="1100" b="0" u="none" noProof="0" dirty="0" smtClean="0">
                          <a:solidFill>
                            <a:schemeClr val="dk1"/>
                          </a:solidFill>
                          <a:latin typeface="Calibri"/>
                          <a:ea typeface="Calibri"/>
                          <a:cs typeface="Calibri"/>
                          <a:sym typeface="Calibri"/>
                        </a:rPr>
                        <a:t>  RL.3.9</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D</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chemeClr val="lt2"/>
                    </a:solidFill>
                  </a:tcPr>
                </a:tc>
              </a:tr>
              <a:tr h="287375">
                <a:tc>
                  <a:txBody>
                    <a:bodyPr/>
                    <a:lstStyle/>
                    <a:p>
                      <a:pPr lvl="0" rtl="0">
                        <a:spcBef>
                          <a:spcPts val="0"/>
                        </a:spcBef>
                        <a:buClr>
                          <a:schemeClr val="dk1"/>
                        </a:buClr>
                        <a:buSzPct val="25000"/>
                        <a:buFont typeface="Arial"/>
                        <a:buNone/>
                      </a:pPr>
                      <a:r>
                        <a:rPr lang="es-419" sz="1100" b="1" u="sng" noProof="0" dirty="0" smtClean="0"/>
                        <a:t>Pregunta 7</a:t>
                      </a:r>
                      <a:r>
                        <a:rPr lang="es-419" sz="1100" b="1" noProof="0" dirty="0" smtClean="0"/>
                        <a:t>                                            </a:t>
                      </a:r>
                      <a:r>
                        <a:rPr lang="es-419" sz="1100" b="1" u="sng" noProof="0" dirty="0" smtClean="0"/>
                        <a:t>Respuesta construida de literatura</a:t>
                      </a:r>
                      <a:endParaRPr lang="es-419" sz="1100" b="1" u="sng" noProof="0" dirty="0"/>
                    </a:p>
                  </a:txBody>
                  <a:tcPr marL="97150" marR="97150" marT="47900" marB="47900" anchor="ctr">
                    <a:solidFill>
                      <a:srgbClr val="D8D8D8"/>
                    </a:solidFill>
                  </a:tcPr>
                </a:tc>
                <a:tc>
                  <a:txBody>
                    <a:bodyPr/>
                    <a:lstStyle/>
                    <a:p>
                      <a:pPr marL="0" marR="0" lvl="0" indent="0" algn="ctr" rtl="0">
                        <a:spcBef>
                          <a:spcPts val="0"/>
                        </a:spcBef>
                        <a:buSzPct val="25000"/>
                        <a:buNone/>
                      </a:pPr>
                      <a:r>
                        <a:rPr lang="en-US" sz="1200" b="1">
                          <a:solidFill>
                            <a:schemeClr val="dk1"/>
                          </a:solidFill>
                          <a:latin typeface="Calibri"/>
                          <a:ea typeface="Calibri"/>
                          <a:cs typeface="Calibri"/>
                          <a:sym typeface="Calibri"/>
                        </a:rPr>
                        <a:t>RL.3.6</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2</a:t>
                      </a:r>
                    </a:p>
                  </a:txBody>
                  <a:tcPr marL="97150" marR="97150" marT="47900" marB="47900" anchor="ctr">
                    <a:solidFill>
                      <a:srgbClr val="D8D8D8"/>
                    </a:solidFill>
                  </a:tcPr>
                </a:tc>
              </a:tr>
              <a:tr h="287375">
                <a:tc>
                  <a:txBody>
                    <a:bodyPr/>
                    <a:lstStyle/>
                    <a:p>
                      <a:pPr marL="0" marR="0" lvl="0" indent="0" algn="l" rtl="0">
                        <a:spcBef>
                          <a:spcPts val="0"/>
                        </a:spcBef>
                        <a:buSzPct val="25000"/>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8</a:t>
                      </a:r>
                      <a:r>
                        <a:rPr lang="es-419" sz="1100" b="1" u="none" noProof="0" dirty="0" smtClean="0">
                          <a:solidFill>
                            <a:schemeClr val="dk1"/>
                          </a:solidFill>
                          <a:latin typeface="Calibri"/>
                          <a:ea typeface="Calibri"/>
                          <a:cs typeface="Calibri"/>
                          <a:sym typeface="Calibri"/>
                        </a:rPr>
                        <a:t>                                            </a:t>
                      </a:r>
                      <a:r>
                        <a:rPr lang="es-419" sz="1100" b="1" u="sng" noProof="0" dirty="0" smtClean="0"/>
                        <a:t>Respuesta construida de literatura</a:t>
                      </a:r>
                    </a:p>
                    <a:p>
                      <a:pPr marL="0" marR="0" lvl="0" indent="0" algn="l" rtl="0">
                        <a:spcBef>
                          <a:spcPts val="0"/>
                        </a:spcBef>
                        <a:buSzPct val="25000"/>
                        <a:buNone/>
                      </a:pPr>
                      <a:endParaRPr lang="es-419" sz="1100" b="1" u="sng" noProof="0" dirty="0"/>
                    </a:p>
                  </a:txBody>
                  <a:tcPr marL="97150" marR="97150" marT="47900" marB="47900" anchor="ctr">
                    <a:solidFill>
                      <a:schemeClr val="lt2"/>
                    </a:solidFill>
                  </a:tcPr>
                </a:tc>
                <a:tc>
                  <a:txBody>
                    <a:bodyPr/>
                    <a:lstStyle/>
                    <a:p>
                      <a:pPr marL="0" marR="0" lvl="0" indent="0" algn="ctr" rtl="0">
                        <a:spcBef>
                          <a:spcPts val="0"/>
                        </a:spcBef>
                        <a:buSzPct val="25000"/>
                        <a:buNone/>
                      </a:pPr>
                      <a:r>
                        <a:rPr lang="en-US" sz="1200" b="1">
                          <a:solidFill>
                            <a:schemeClr val="dk1"/>
                          </a:solidFill>
                          <a:latin typeface="Calibri"/>
                          <a:ea typeface="Calibri"/>
                          <a:cs typeface="Calibri"/>
                          <a:sym typeface="Calibri"/>
                        </a:rPr>
                        <a:t>RL.3.9</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3</a:t>
                      </a:r>
                    </a:p>
                  </a:txBody>
                  <a:tcPr marL="97150" marR="97150" marT="47900" marB="47900" anchor="ctr">
                    <a:solidFill>
                      <a:schemeClr val="lt2"/>
                    </a:solidFill>
                  </a:tcPr>
                </a:tc>
              </a:tr>
              <a:tr h="2873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9</a:t>
                      </a:r>
                      <a:r>
                        <a:rPr lang="es-419" sz="1100" b="0" u="none" noProof="0" dirty="0" smtClean="0">
                          <a:solidFill>
                            <a:schemeClr val="dk1"/>
                          </a:solidFill>
                          <a:latin typeface="Calibri"/>
                          <a:ea typeface="Calibri"/>
                          <a:cs typeface="Calibri"/>
                          <a:sym typeface="Calibri"/>
                        </a:rPr>
                        <a:t>  </a:t>
                      </a:r>
                      <a:r>
                        <a:rPr lang="es-419" sz="1100" noProof="0" dirty="0" smtClean="0"/>
                        <a:t>¿Qué hacía Clara </a:t>
                      </a:r>
                      <a:r>
                        <a:rPr lang="es-419" sz="1100" noProof="0" dirty="0" err="1" smtClean="0"/>
                        <a:t>Barton</a:t>
                      </a:r>
                      <a:r>
                        <a:rPr lang="es-419" sz="1100" noProof="0" dirty="0" smtClean="0"/>
                        <a:t> antes de ayudar en la Guerra Civil? </a:t>
                      </a:r>
                      <a:r>
                        <a:rPr lang="es-419" sz="1100" b="0" u="none" noProof="0" dirty="0" smtClean="0">
                          <a:solidFill>
                            <a:schemeClr val="dk1"/>
                          </a:solidFill>
                          <a:latin typeface="Calibri"/>
                          <a:ea typeface="Calibri"/>
                          <a:cs typeface="Calibri"/>
                          <a:sym typeface="Calibri"/>
                        </a:rPr>
                        <a:t> </a:t>
                      </a:r>
                      <a:r>
                        <a:rPr lang="es-419" sz="1100" b="0" i="0" u="none" strike="noStrike" cap="none" noProof="0" dirty="0" smtClean="0">
                          <a:solidFill>
                            <a:schemeClr val="dk1"/>
                          </a:solidFill>
                          <a:latin typeface="Calibri"/>
                          <a:ea typeface="Calibri"/>
                          <a:cs typeface="Calibri"/>
                          <a:sym typeface="Calibri"/>
                        </a:rPr>
                        <a:t>RI.3.3</a:t>
                      </a:r>
                      <a:endParaRPr lang="es-419" sz="1100" b="0" i="0" u="none" strike="noStrike" cap="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B</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rgbClr val="D8D8D8"/>
                    </a:solidFill>
                  </a:tcPr>
                </a:tc>
              </a:tr>
              <a:tr h="252175">
                <a:tc>
                  <a:txBody>
                    <a:bodyPr/>
                    <a:lstStyle/>
                    <a:p>
                      <a:pPr marL="744538" marR="0" lvl="0" indent="-74453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10</a:t>
                      </a:r>
                      <a:r>
                        <a:rPr lang="es-419" sz="1100" b="1" u="none" noProof="0" dirty="0" smtClean="0">
                          <a:solidFill>
                            <a:schemeClr val="dk1"/>
                          </a:solidFill>
                          <a:latin typeface="Calibri"/>
                          <a:ea typeface="Calibri"/>
                          <a:cs typeface="Calibri"/>
                          <a:sym typeface="Calibri"/>
                        </a:rPr>
                        <a:t>  </a:t>
                      </a:r>
                      <a:r>
                        <a:rPr lang="es-419" sz="1100" noProof="0" dirty="0" smtClean="0"/>
                        <a:t>Después de la Guerra Civil, ¿Qué acontecimiento motivó a Clara a empezar la Cruz Roja Americana? </a:t>
                      </a:r>
                      <a:r>
                        <a:rPr lang="es-419" sz="1100" b="0" u="none" noProof="0" dirty="0" smtClean="0">
                          <a:solidFill>
                            <a:schemeClr val="dk1"/>
                          </a:solidFill>
                          <a:latin typeface="Calibri"/>
                          <a:ea typeface="Calibri"/>
                          <a:cs typeface="Calibri"/>
                          <a:sym typeface="Calibri"/>
                        </a:rPr>
                        <a:t> RL.3.6</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D</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chemeClr val="lt2"/>
                    </a:solidFill>
                  </a:tcPr>
                </a:tc>
              </a:tr>
              <a:tr h="202100">
                <a:tc>
                  <a:txBody>
                    <a:bodyPr/>
                    <a:lstStyle/>
                    <a:p>
                      <a:pPr marL="744538" marR="0" lvl="0" indent="-74453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11</a:t>
                      </a:r>
                      <a:r>
                        <a:rPr lang="es-419" sz="1100" b="0" u="none" noProof="0" dirty="0" smtClean="0">
                          <a:solidFill>
                            <a:schemeClr val="dk1"/>
                          </a:solidFill>
                          <a:latin typeface="Calibri"/>
                          <a:ea typeface="Calibri"/>
                          <a:cs typeface="Calibri"/>
                          <a:sym typeface="Calibri"/>
                        </a:rPr>
                        <a:t>  </a:t>
                      </a:r>
                      <a:r>
                        <a:rPr lang="es-419" sz="1100" noProof="0" dirty="0" smtClean="0"/>
                        <a:t>¿Cómo probablemente se siente la autora de </a:t>
                      </a:r>
                      <a:r>
                        <a:rPr lang="es-419" sz="1100" i="1" noProof="0" dirty="0" smtClean="0"/>
                        <a:t>H</a:t>
                      </a:r>
                      <a:r>
                        <a:rPr lang="es-419" sz="1100" b="1" i="1" noProof="0" dirty="0" smtClean="0"/>
                        <a:t>istoria de la Cruz Roja: Un tornado, un niño y una rana </a:t>
                      </a:r>
                      <a:r>
                        <a:rPr lang="es-419" sz="1100" noProof="0" dirty="0" smtClean="0"/>
                        <a:t> en cuanto a la Cruz Roja? </a:t>
                      </a:r>
                      <a:r>
                        <a:rPr lang="es-419" sz="1100" b="0" u="none" noProof="0" dirty="0" smtClean="0">
                          <a:solidFill>
                            <a:schemeClr val="dk1"/>
                          </a:solidFill>
                          <a:latin typeface="Calibri"/>
                          <a:ea typeface="Calibri"/>
                          <a:cs typeface="Calibri"/>
                          <a:sym typeface="Calibri"/>
                        </a:rPr>
                        <a:t> </a:t>
                      </a:r>
                      <a:r>
                        <a:rPr lang="es-419" sz="1100" b="0" i="0" u="none" strike="noStrike" cap="none" noProof="0" dirty="0" smtClean="0">
                          <a:solidFill>
                            <a:schemeClr val="dk1"/>
                          </a:solidFill>
                          <a:latin typeface="Calibri"/>
                          <a:ea typeface="Calibri"/>
                          <a:cs typeface="Calibri"/>
                          <a:sym typeface="Calibri"/>
                        </a:rPr>
                        <a:t>RI.3.6</a:t>
                      </a:r>
                      <a:endParaRPr lang="es-419" sz="1100" b="0" i="0" u="none" strike="noStrike" cap="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C</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rgbClr val="D8D8D8"/>
                    </a:solidFill>
                  </a:tcPr>
                </a:tc>
              </a:tr>
              <a:tr h="287375">
                <a:tc>
                  <a:txBody>
                    <a:bodyPr/>
                    <a:lstStyle/>
                    <a:p>
                      <a:pPr marL="744538" marR="0" lvl="0" indent="-74453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12</a:t>
                      </a:r>
                      <a:r>
                        <a:rPr lang="es-419" sz="1100" b="0" u="none" noProof="0" dirty="0" smtClean="0">
                          <a:solidFill>
                            <a:schemeClr val="dk1"/>
                          </a:solidFill>
                          <a:latin typeface="Calibri"/>
                          <a:ea typeface="Calibri"/>
                          <a:cs typeface="Calibri"/>
                          <a:sym typeface="Calibri"/>
                        </a:rPr>
                        <a:t>  </a:t>
                      </a:r>
                      <a:r>
                        <a:rPr lang="es-419" sz="1100" noProof="0" dirty="0" smtClean="0"/>
                        <a:t>¿Por qué probablemente la autora escribió </a:t>
                      </a:r>
                      <a:r>
                        <a:rPr lang="es-419" sz="1100" b="1" i="1" noProof="0" dirty="0" smtClean="0"/>
                        <a:t>Historia de la Cruz Roja: Un tornado, un niño y una rana?</a:t>
                      </a:r>
                      <a:r>
                        <a:rPr lang="es-419" sz="1100" noProof="0" dirty="0" smtClean="0"/>
                        <a:t> </a:t>
                      </a:r>
                      <a:r>
                        <a:rPr lang="es-419" sz="1100" b="0" u="none" noProof="0" dirty="0" smtClean="0">
                          <a:solidFill>
                            <a:schemeClr val="dk1"/>
                          </a:solidFill>
                          <a:latin typeface="Calibri"/>
                          <a:ea typeface="Calibri"/>
                          <a:cs typeface="Calibri"/>
                          <a:sym typeface="Calibri"/>
                        </a:rPr>
                        <a:t> RI.3.6</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B</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chemeClr val="lt2"/>
                    </a:solidFill>
                  </a:tcPr>
                </a:tc>
              </a:tr>
              <a:tr h="297750">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13</a:t>
                      </a:r>
                      <a:r>
                        <a:rPr lang="es-419" sz="1100" b="0" u="none" noProof="0" dirty="0" smtClean="0">
                          <a:solidFill>
                            <a:schemeClr val="dk1"/>
                          </a:solidFill>
                          <a:latin typeface="Calibri"/>
                          <a:ea typeface="Calibri"/>
                          <a:cs typeface="Calibri"/>
                          <a:sym typeface="Calibri"/>
                        </a:rPr>
                        <a:t>  </a:t>
                      </a:r>
                      <a:r>
                        <a:rPr lang="es-419" sz="1100" noProof="0" dirty="0" smtClean="0"/>
                        <a:t>¿Qué detalle clave se puede encontrar en ambos textos?</a:t>
                      </a:r>
                      <a:r>
                        <a:rPr lang="es-419" sz="1100" b="0" u="none" noProof="0" dirty="0" smtClean="0">
                          <a:solidFill>
                            <a:schemeClr val="dk1"/>
                          </a:solidFill>
                          <a:latin typeface="Calibri"/>
                          <a:ea typeface="Calibri"/>
                          <a:cs typeface="Calibri"/>
                          <a:sym typeface="Calibri"/>
                        </a:rPr>
                        <a:t> RI.3.9</a:t>
                      </a:r>
                      <a:endParaRPr lang="es-419" sz="1100" b="0"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D</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rgbClr val="D8D8D8"/>
                    </a:solidFill>
                  </a:tcPr>
                </a:tc>
              </a:tr>
              <a:tr h="336075">
                <a:tc>
                  <a:txBody>
                    <a:bodyPr/>
                    <a:lstStyle/>
                    <a:p>
                      <a:pPr marL="744538" marR="0" lvl="0" indent="-74453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14</a:t>
                      </a:r>
                      <a:r>
                        <a:rPr lang="es-419" sz="1100" b="1" u="none" noProof="0" dirty="0" smtClean="0">
                          <a:solidFill>
                            <a:schemeClr val="dk1"/>
                          </a:solidFill>
                          <a:latin typeface="Calibri"/>
                          <a:ea typeface="Calibri"/>
                          <a:cs typeface="Calibri"/>
                          <a:sym typeface="Calibri"/>
                        </a:rPr>
                        <a:t>  </a:t>
                      </a:r>
                      <a:r>
                        <a:rPr lang="es-419" sz="1100" noProof="0" dirty="0" smtClean="0"/>
                        <a:t>¿Cuál es la diferencia más significativa entre </a:t>
                      </a:r>
                      <a:r>
                        <a:rPr lang="es-419" sz="1100" b="1" i="1" noProof="0" dirty="0" smtClean="0"/>
                        <a:t>Historia de la Cruz Roja</a:t>
                      </a:r>
                      <a:r>
                        <a:rPr lang="es-419" sz="1100" noProof="0" dirty="0" smtClean="0"/>
                        <a:t> y </a:t>
                      </a:r>
                      <a:r>
                        <a:rPr lang="es-419" sz="1100" b="1" i="1" noProof="0" dirty="0" smtClean="0"/>
                        <a:t>Clara </a:t>
                      </a:r>
                      <a:r>
                        <a:rPr lang="es-419" sz="1100" b="1" i="1" noProof="0" dirty="0" err="1" smtClean="0"/>
                        <a:t>Barton</a:t>
                      </a:r>
                      <a:r>
                        <a:rPr lang="es-419" sz="1100" noProof="0" dirty="0" smtClean="0"/>
                        <a:t>?</a:t>
                      </a:r>
                      <a:br>
                        <a:rPr lang="es-419" sz="1100" noProof="0" dirty="0" smtClean="0"/>
                      </a:br>
                      <a:r>
                        <a:rPr lang="es-419" sz="1100" b="0" u="none" noProof="0" dirty="0" smtClean="0">
                          <a:solidFill>
                            <a:schemeClr val="dk1"/>
                          </a:solidFill>
                          <a:latin typeface="Calibri"/>
                          <a:ea typeface="Calibri"/>
                          <a:cs typeface="Calibri"/>
                          <a:sym typeface="Calibri"/>
                        </a:rPr>
                        <a:t> </a:t>
                      </a:r>
                      <a:r>
                        <a:rPr lang="es-419" sz="1100" b="0" i="0" noProof="0" dirty="0" smtClean="0">
                          <a:solidFill>
                            <a:schemeClr val="dk1"/>
                          </a:solidFill>
                          <a:latin typeface="Calibri"/>
                          <a:ea typeface="Calibri"/>
                          <a:cs typeface="Calibri"/>
                          <a:sym typeface="Calibri"/>
                        </a:rPr>
                        <a:t>RI.3.9</a:t>
                      </a:r>
                      <a:endParaRPr lang="es-419" sz="1100" b="0" i="0"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A</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chemeClr val="lt2"/>
                    </a:solidFill>
                  </a:tcPr>
                </a:tc>
              </a:tr>
              <a:tr h="36002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15</a:t>
                      </a:r>
                      <a:r>
                        <a:rPr lang="es-419" sz="1100" b="1" u="none" noProof="0" dirty="0" smtClean="0">
                          <a:solidFill>
                            <a:schemeClr val="dk1"/>
                          </a:solidFill>
                          <a:latin typeface="Calibri"/>
                          <a:ea typeface="Calibri"/>
                          <a:cs typeface="Calibri"/>
                          <a:sym typeface="Calibri"/>
                        </a:rPr>
                        <a:t>                                </a:t>
                      </a:r>
                      <a:r>
                        <a:rPr lang="es-419" sz="1100" b="1" u="sng" noProof="0" dirty="0" smtClean="0"/>
                        <a:t>Respuesta construida de texto informativo</a:t>
                      </a:r>
                      <a:r>
                        <a:rPr lang="es-419" sz="1100" b="0" i="1" u="none" noProof="0" dirty="0" smtClean="0">
                          <a:solidFill>
                            <a:schemeClr val="dk1"/>
                          </a:solidFill>
                          <a:latin typeface="Calibri"/>
                          <a:ea typeface="Calibri"/>
                          <a:cs typeface="Calibri"/>
                          <a:sym typeface="Calibri"/>
                        </a:rPr>
                        <a:t>         </a:t>
                      </a:r>
                      <a:endParaRPr lang="es-419" sz="1100" b="0" i="1"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200" b="1">
                          <a:solidFill>
                            <a:schemeClr val="dk1"/>
                          </a:solidFill>
                          <a:latin typeface="Calibri"/>
                          <a:ea typeface="Calibri"/>
                          <a:cs typeface="Calibri"/>
                          <a:sym typeface="Calibri"/>
                        </a:rPr>
                        <a:t>RI.3.6</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2</a:t>
                      </a:r>
                    </a:p>
                  </a:txBody>
                  <a:tcPr marL="97150" marR="97150" marT="47900" marB="47900" anchor="ctr">
                    <a:solidFill>
                      <a:srgbClr val="D8D8D8"/>
                    </a:solidFill>
                  </a:tcPr>
                </a:tc>
              </a:tr>
              <a:tr h="33527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16</a:t>
                      </a:r>
                      <a:r>
                        <a:rPr lang="es-419" sz="1100" b="1" u="none" noProof="0" dirty="0" smtClean="0">
                          <a:solidFill>
                            <a:schemeClr val="dk1"/>
                          </a:solidFill>
                          <a:latin typeface="Calibri"/>
                          <a:ea typeface="Calibri"/>
                          <a:cs typeface="Calibri"/>
                          <a:sym typeface="Calibri"/>
                        </a:rPr>
                        <a:t>                                 </a:t>
                      </a:r>
                      <a:r>
                        <a:rPr lang="es-419" sz="1100" b="1" u="sng" noProof="0" dirty="0" smtClean="0"/>
                        <a:t>Respuesta construida de texto informativo</a:t>
                      </a:r>
                      <a:r>
                        <a:rPr lang="es-419" sz="1100" i="1" noProof="0" dirty="0" smtClean="0"/>
                        <a:t> </a:t>
                      </a:r>
                      <a:endParaRPr lang="es-419" sz="1100" i="1" noProof="0" dirty="0"/>
                    </a:p>
                  </a:txBody>
                  <a:tcPr marL="97150" marR="97150" marT="47900" marB="47900" anchor="ctr">
                    <a:solidFill>
                      <a:schemeClr val="lt2"/>
                    </a:solidFill>
                  </a:tcPr>
                </a:tc>
                <a:tc>
                  <a:txBody>
                    <a:bodyPr/>
                    <a:lstStyle/>
                    <a:p>
                      <a:pPr marL="0" marR="0" lvl="0" indent="0" algn="ctr" rtl="0">
                        <a:spcBef>
                          <a:spcPts val="0"/>
                        </a:spcBef>
                        <a:buSzPct val="25000"/>
                        <a:buNone/>
                      </a:pPr>
                      <a:r>
                        <a:rPr lang="en-US" sz="1200" b="1">
                          <a:solidFill>
                            <a:schemeClr val="dk1"/>
                          </a:solidFill>
                          <a:latin typeface="Calibri"/>
                          <a:ea typeface="Calibri"/>
                          <a:cs typeface="Calibri"/>
                          <a:sym typeface="Calibri"/>
                        </a:rPr>
                        <a:t>RI.3.9</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2</a:t>
                      </a:r>
                    </a:p>
                  </a:txBody>
                  <a:tcPr marL="97150" marR="97150" marT="47900" marB="47900" anchor="ctr">
                    <a:solidFill>
                      <a:schemeClr val="lt2"/>
                    </a:solidFill>
                  </a:tcPr>
                </a:tc>
              </a:tr>
              <a:tr h="287375">
                <a:tc>
                  <a:txBody>
                    <a:bodyPr/>
                    <a:lstStyle/>
                    <a:p>
                      <a:pPr lvl="0" rtl="0">
                        <a:spcBef>
                          <a:spcPts val="0"/>
                        </a:spcBef>
                        <a:buClr>
                          <a:schemeClr val="dk1"/>
                        </a:buClr>
                        <a:buSzPct val="25000"/>
                        <a:buFont typeface="Calibri"/>
                        <a:buNone/>
                      </a:pPr>
                      <a:r>
                        <a:rPr lang="es-419" sz="1100" b="1" u="sng" noProof="0" dirty="0" smtClean="0"/>
                        <a:t>Escribe y revisa</a:t>
                      </a:r>
                      <a:endParaRPr lang="es-419" sz="1100" b="1" u="sng" noProof="0" dirty="0"/>
                    </a:p>
                  </a:txBody>
                  <a:tcPr marL="97150" marR="97150" marT="47900" marB="47900" anchor="ctr">
                    <a:solidFill>
                      <a:srgbClr val="D8D8D8"/>
                    </a:solidFill>
                  </a:tcPr>
                </a:tc>
                <a:tc>
                  <a:txBody>
                    <a:bodyPr/>
                    <a:lstStyle/>
                    <a:p>
                      <a:pPr marL="0" marR="0" lvl="0" indent="0" algn="ctr" rtl="0">
                        <a:spcBef>
                          <a:spcPts val="0"/>
                        </a:spcBef>
                        <a:buSzPct val="25000"/>
                        <a:buNone/>
                      </a:pPr>
                      <a:endParaRPr sz="1400" b="1">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endParaRPr sz="1400" b="1">
                        <a:solidFill>
                          <a:schemeClr val="dk1"/>
                        </a:solidFill>
                        <a:latin typeface="Calibri"/>
                        <a:ea typeface="Calibri"/>
                        <a:cs typeface="Calibri"/>
                        <a:sym typeface="Calibri"/>
                      </a:endParaRPr>
                    </a:p>
                  </a:txBody>
                  <a:tcPr marL="97150" marR="97150" marT="47900" marB="47900" anchor="ctr">
                    <a:solidFill>
                      <a:srgbClr val="D8D8D8"/>
                    </a:solidFill>
                  </a:tcPr>
                </a:tc>
              </a:tr>
              <a:tr h="310525">
                <a:tc>
                  <a:txBody>
                    <a:bodyPr/>
                    <a:lstStyle/>
                    <a:p>
                      <a:pPr marL="0" marR="0" lvl="0" indent="0" algn="l" rtl="0">
                        <a:spcBef>
                          <a:spcPts val="0"/>
                        </a:spcBef>
                        <a:buSzPct val="25000"/>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17</a:t>
                      </a:r>
                      <a:r>
                        <a:rPr lang="es-419" sz="1100" b="1" u="none" noProof="0" dirty="0" smtClean="0">
                          <a:solidFill>
                            <a:schemeClr val="dk1"/>
                          </a:solidFill>
                          <a:latin typeface="Calibri"/>
                          <a:ea typeface="Calibri"/>
                          <a:cs typeface="Calibri"/>
                          <a:sym typeface="Calibri"/>
                        </a:rPr>
                        <a:t>                                                </a:t>
                      </a:r>
                      <a:r>
                        <a:rPr lang="es-419" sz="1100" b="1" noProof="0" dirty="0" smtClean="0"/>
                        <a:t>Escrito breve de opinión</a:t>
                      </a:r>
                      <a:endParaRPr lang="es-419" sz="1100" b="1" noProof="0" dirty="0"/>
                    </a:p>
                  </a:txBody>
                  <a:tcPr marL="97150" marR="97150" marT="47900" marB="47900" anchor="ctr">
                    <a:solidFill>
                      <a:schemeClr val="lt2"/>
                    </a:solidFill>
                  </a:tcPr>
                </a:tc>
                <a:tc>
                  <a:txBody>
                    <a:bodyPr/>
                    <a:lstStyle/>
                    <a:p>
                      <a:pPr marL="0" marR="0" lvl="0" indent="0" algn="ctr" rtl="0">
                        <a:spcBef>
                          <a:spcPts val="0"/>
                        </a:spcBef>
                        <a:buSzPct val="25000"/>
                        <a:buNone/>
                      </a:pPr>
                      <a:r>
                        <a:rPr lang="en-US" sz="1200" b="1">
                          <a:solidFill>
                            <a:schemeClr val="dk1"/>
                          </a:solidFill>
                          <a:latin typeface="Calibri"/>
                          <a:ea typeface="Calibri"/>
                          <a:cs typeface="Calibri"/>
                          <a:sym typeface="Calibri"/>
                        </a:rPr>
                        <a:t>W.3.1c</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2</a:t>
                      </a:r>
                    </a:p>
                  </a:txBody>
                  <a:tcPr marL="97150" marR="97150" marT="47900" marB="47900" anchor="ctr">
                    <a:solidFill>
                      <a:schemeClr val="lt2"/>
                    </a:solidFill>
                  </a:tcPr>
                </a:tc>
              </a:tr>
              <a:tr h="319325">
                <a:tc>
                  <a:txBody>
                    <a:bodyPr/>
                    <a:lstStyle/>
                    <a:p>
                      <a:pPr marL="803275" marR="0" lvl="0" indent="-803275" algn="l" rtl="0">
                        <a:lnSpc>
                          <a:spcPct val="100000"/>
                        </a:lnSpc>
                        <a:spcBef>
                          <a:spcPts val="0"/>
                        </a:spcBef>
                        <a:spcAft>
                          <a:spcPts val="0"/>
                        </a:spcAft>
                        <a:buClr>
                          <a:schemeClr val="dk1"/>
                        </a:buClr>
                        <a:buSzPct val="25000"/>
                        <a:buFont typeface="Calibri"/>
                        <a:buNone/>
                      </a:pPr>
                      <a:r>
                        <a:rPr lang="es-419" sz="1100" b="1" u="sng" noProof="0" dirty="0" smtClean="0"/>
                        <a:t>Pregunta </a:t>
                      </a:r>
                      <a:r>
                        <a:rPr lang="es-419" sz="1100" b="1" u="sng" noProof="0" dirty="0" smtClean="0">
                          <a:solidFill>
                            <a:schemeClr val="dk1"/>
                          </a:solidFill>
                          <a:latin typeface="Calibri"/>
                          <a:ea typeface="Calibri"/>
                          <a:cs typeface="Calibri"/>
                          <a:sym typeface="Calibri"/>
                        </a:rPr>
                        <a:t>18</a:t>
                      </a:r>
                      <a:r>
                        <a:rPr lang="es-419" sz="1100" b="1" u="none" noProof="0" dirty="0" smtClean="0">
                          <a:solidFill>
                            <a:schemeClr val="dk1"/>
                          </a:solidFill>
                          <a:latin typeface="Calibri"/>
                          <a:ea typeface="Calibri"/>
                          <a:cs typeface="Calibri"/>
                          <a:sym typeface="Calibri"/>
                        </a:rPr>
                        <a:t>    </a:t>
                      </a:r>
                      <a:r>
                        <a:rPr lang="es-ES" sz="1100" noProof="0" dirty="0" smtClean="0"/>
                        <a:t>¿Cuáles de las siguientes declaraciones podrían añadir detalles de apoyo apropiados en los espacios en blanco del párrafo de opinión?</a:t>
                      </a:r>
                      <a:r>
                        <a:rPr lang="es-ES" sz="1100" baseline="0" noProof="0" dirty="0" smtClean="0"/>
                        <a:t>  </a:t>
                      </a:r>
                      <a:r>
                        <a:rPr lang="es-419" sz="1100" b="0" u="none" noProof="0" dirty="0" smtClean="0">
                          <a:solidFill>
                            <a:schemeClr val="dk1"/>
                          </a:solidFill>
                          <a:latin typeface="Calibri"/>
                          <a:ea typeface="Calibri"/>
                          <a:cs typeface="Calibri"/>
                          <a:sym typeface="Calibri"/>
                        </a:rPr>
                        <a:t>W.3.1b</a:t>
                      </a:r>
                      <a:endParaRPr lang="es-419" sz="1100" b="0"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B</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rgbClr val="D8D8D8"/>
                    </a:solidFill>
                  </a:tcPr>
                </a:tc>
              </a:tr>
              <a:tr h="319325">
                <a:tc>
                  <a:txBody>
                    <a:bodyPr/>
                    <a:lstStyle/>
                    <a:p>
                      <a:pPr marL="801688" marR="0" lvl="0" indent="-801688" algn="l" rtl="0">
                        <a:lnSpc>
                          <a:spcPct val="100000"/>
                        </a:lnSpc>
                        <a:spcBef>
                          <a:spcPts val="0"/>
                        </a:spcBef>
                        <a:spcAft>
                          <a:spcPts val="0"/>
                        </a:spcAft>
                        <a:buClr>
                          <a:schemeClr val="dk1"/>
                        </a:buClr>
                        <a:buSzPct val="25000"/>
                        <a:buFont typeface="Calibri"/>
                        <a:buNone/>
                      </a:pPr>
                      <a:r>
                        <a:rPr lang="es-419" sz="1100" b="1" u="sng" noProof="0" dirty="0" smtClean="0"/>
                        <a:t>Pregunta</a:t>
                      </a:r>
                      <a:r>
                        <a:rPr lang="es-419" sz="1100" b="1" u="sng" noProof="0" dirty="0" smtClean="0">
                          <a:solidFill>
                            <a:schemeClr val="dk1"/>
                          </a:solidFill>
                          <a:latin typeface="Calibri"/>
                          <a:ea typeface="Calibri"/>
                          <a:cs typeface="Calibri"/>
                          <a:sym typeface="Calibri"/>
                        </a:rPr>
                        <a:t> 19</a:t>
                      </a:r>
                      <a:r>
                        <a:rPr lang="es-419" sz="1100" b="1" u="none" noProof="0" dirty="0" smtClean="0">
                          <a:solidFill>
                            <a:schemeClr val="dk1"/>
                          </a:solidFill>
                          <a:latin typeface="Calibri"/>
                          <a:ea typeface="Calibri"/>
                          <a:cs typeface="Calibri"/>
                          <a:sym typeface="Calibri"/>
                        </a:rPr>
                        <a:t>    </a:t>
                      </a:r>
                      <a:r>
                        <a:rPr lang="es-ES" sz="1100" noProof="0" dirty="0" smtClean="0"/>
                        <a:t>El estudiante quiere escoger palabras que sean más convincentes para su maestro. ¿Qué palabras reemplazarían mejor a las palabras subrayadas?  </a:t>
                      </a:r>
                      <a:r>
                        <a:rPr lang="es-419" sz="1100" b="0" u="none" noProof="0" dirty="0" smtClean="0">
                          <a:solidFill>
                            <a:schemeClr val="dk1"/>
                          </a:solidFill>
                          <a:latin typeface="Calibri"/>
                          <a:ea typeface="Calibri"/>
                          <a:cs typeface="Calibri"/>
                          <a:sym typeface="Calibri"/>
                        </a:rPr>
                        <a:t>L 3.3.a </a:t>
                      </a:r>
                      <a:endParaRPr lang="es-419" sz="1100" b="0" u="none" noProof="0" dirty="0">
                        <a:solidFill>
                          <a:schemeClr val="dk1"/>
                        </a:solidFill>
                        <a:latin typeface="Calibri"/>
                        <a:ea typeface="Calibri"/>
                        <a:cs typeface="Calibri"/>
                        <a:sym typeface="Calibri"/>
                      </a:endParaRP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A</a:t>
                      </a:r>
                    </a:p>
                  </a:txBody>
                  <a:tcPr marL="97150" marR="97150" marT="47900" marB="47900" anchor="ctr">
                    <a:solidFill>
                      <a:schemeClr val="lt2"/>
                    </a:solidFill>
                  </a:tcPr>
                </a:tc>
                <a:tc>
                  <a:txBody>
                    <a:bodyPr/>
                    <a:lstStyle/>
                    <a:p>
                      <a:pPr marL="0" marR="0" lvl="0" indent="0" algn="ctr" rtl="0">
                        <a:spcBef>
                          <a:spcPts val="0"/>
                        </a:spcBef>
                        <a:buSzPct val="25000"/>
                        <a:buNone/>
                      </a:pPr>
                      <a:r>
                        <a:rPr lang="en-US" sz="1400" b="1">
                          <a:solidFill>
                            <a:schemeClr val="dk1"/>
                          </a:solidFill>
                          <a:latin typeface="Calibri"/>
                          <a:ea typeface="Calibri"/>
                          <a:cs typeface="Calibri"/>
                          <a:sym typeface="Calibri"/>
                        </a:rPr>
                        <a:t>1</a:t>
                      </a:r>
                    </a:p>
                  </a:txBody>
                  <a:tcPr marL="97150" marR="97150" marT="47900" marB="47900" anchor="ctr">
                    <a:solidFill>
                      <a:schemeClr val="lt2"/>
                    </a:solidFill>
                  </a:tcPr>
                </a:tc>
              </a:tr>
              <a:tr h="319325">
                <a:tc>
                  <a:txBody>
                    <a:bodyPr/>
                    <a:lstStyle/>
                    <a:p>
                      <a:pPr marL="0" marR="0" lvl="0" indent="0" algn="l" rtl="0">
                        <a:lnSpc>
                          <a:spcPct val="100000"/>
                        </a:lnSpc>
                        <a:spcBef>
                          <a:spcPts val="0"/>
                        </a:spcBef>
                        <a:spcAft>
                          <a:spcPts val="0"/>
                        </a:spcAft>
                        <a:buClr>
                          <a:schemeClr val="dk1"/>
                        </a:buClr>
                        <a:buSzPct val="25000"/>
                        <a:buFont typeface="Calibri"/>
                        <a:buNone/>
                      </a:pPr>
                      <a:r>
                        <a:rPr lang="es-419" sz="1100" b="1" u="sng" noProof="0" dirty="0" smtClean="0"/>
                        <a:t>Pregunta </a:t>
                      </a:r>
                      <a:r>
                        <a:rPr lang="es-419" sz="1100" b="1" u="sng" noProof="0" dirty="0" smtClean="0">
                          <a:solidFill>
                            <a:schemeClr val="dk1"/>
                          </a:solidFill>
                          <a:latin typeface="Calibri"/>
                          <a:ea typeface="Calibri"/>
                          <a:cs typeface="Calibri"/>
                          <a:sym typeface="Calibri"/>
                        </a:rPr>
                        <a:t>20</a:t>
                      </a:r>
                      <a:r>
                        <a:rPr lang="es-419" sz="1100" b="0" u="none" noProof="0" dirty="0" smtClean="0">
                          <a:solidFill>
                            <a:schemeClr val="dk1"/>
                          </a:solidFill>
                          <a:latin typeface="Calibri"/>
                          <a:ea typeface="Calibri"/>
                          <a:cs typeface="Calibri"/>
                          <a:sym typeface="Calibri"/>
                        </a:rPr>
                        <a:t>    </a:t>
                      </a:r>
                      <a:r>
                        <a:rPr lang="es-419" sz="1100" noProof="0" dirty="0" smtClean="0"/>
                        <a:t>¿Qué oración corrige el error de gramática subrayado? </a:t>
                      </a:r>
                      <a:r>
                        <a:rPr lang="es-419" sz="1100" b="0" u="none" noProof="0" dirty="0" smtClean="0">
                          <a:solidFill>
                            <a:schemeClr val="dk1"/>
                          </a:solidFill>
                          <a:latin typeface="Calibri"/>
                          <a:ea typeface="Calibri"/>
                          <a:cs typeface="Calibri"/>
                          <a:sym typeface="Calibri"/>
                        </a:rPr>
                        <a:t> L.3.2e</a:t>
                      </a:r>
                      <a:endParaRPr lang="es-419" sz="1100" b="0" u="none" noProof="0" dirty="0">
                        <a:solidFill>
                          <a:schemeClr val="dk1"/>
                        </a:solidFill>
                        <a:latin typeface="Calibri"/>
                        <a:ea typeface="Calibri"/>
                        <a:cs typeface="Calibri"/>
                        <a:sym typeface="Calibri"/>
                      </a:endParaRPr>
                    </a:p>
                  </a:txBody>
                  <a:tcPr marL="97150" marR="97150" marT="47900" marB="47900" anchor="ctr">
                    <a:solidFill>
                      <a:srgbClr val="D8D8D8"/>
                    </a:solidFill>
                  </a:tcPr>
                </a:tc>
                <a:tc>
                  <a:txBody>
                    <a:bodyPr/>
                    <a:lstStyle/>
                    <a:p>
                      <a:pPr marL="0" marR="0" lvl="0" indent="0" algn="ctr" rtl="0">
                        <a:spcBef>
                          <a:spcPts val="0"/>
                        </a:spcBef>
                        <a:buSzPct val="25000"/>
                        <a:buNone/>
                      </a:pPr>
                      <a:r>
                        <a:rPr lang="en-US" sz="1200" b="1">
                          <a:solidFill>
                            <a:schemeClr val="dk1"/>
                          </a:solidFill>
                          <a:latin typeface="Calibri"/>
                          <a:ea typeface="Calibri"/>
                          <a:cs typeface="Calibri"/>
                          <a:sym typeface="Calibri"/>
                        </a:rPr>
                        <a:t>D</a:t>
                      </a:r>
                    </a:p>
                  </a:txBody>
                  <a:tcPr marL="97150" marR="97150" marT="47900" marB="47900" anchor="ctr">
                    <a:solidFill>
                      <a:srgbClr val="D8D8D8"/>
                    </a:solidFill>
                  </a:tcPr>
                </a:tc>
                <a:tc>
                  <a:txBody>
                    <a:bodyPr/>
                    <a:lstStyle/>
                    <a:p>
                      <a:pPr marL="0" marR="0" lvl="0" indent="0" algn="ctr" rtl="0">
                        <a:spcBef>
                          <a:spcPts val="0"/>
                        </a:spcBef>
                        <a:buSzPct val="25000"/>
                        <a:buNone/>
                      </a:pPr>
                      <a:r>
                        <a:rPr lang="en-US" sz="1200" b="1" dirty="0">
                          <a:solidFill>
                            <a:schemeClr val="dk1"/>
                          </a:solidFill>
                          <a:latin typeface="Calibri"/>
                          <a:ea typeface="Calibri"/>
                          <a:cs typeface="Calibri"/>
                          <a:sym typeface="Calibri"/>
                        </a:rPr>
                        <a:t>1</a:t>
                      </a:r>
                    </a:p>
                  </a:txBody>
                  <a:tcPr marL="97150" marR="97150" marT="47900" marB="47900" anchor="ctr">
                    <a:solidFill>
                      <a:srgbClr val="D8D8D8"/>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4" name="Shape 574"/>
          <p:cNvGrpSpPr/>
          <p:nvPr/>
        </p:nvGrpSpPr>
        <p:grpSpPr>
          <a:xfrm>
            <a:off x="-1460337" y="-914279"/>
            <a:ext cx="10813158" cy="10427849"/>
            <a:chOff x="-1303411" y="-1326463"/>
            <a:chExt cx="9541022" cy="9479862"/>
          </a:xfrm>
        </p:grpSpPr>
        <p:sp>
          <p:nvSpPr>
            <p:cNvPr id="575" name="Shape 575"/>
            <p:cNvSpPr/>
            <p:nvPr/>
          </p:nvSpPr>
          <p:spPr>
            <a:xfrm>
              <a:off x="381000" y="228600"/>
              <a:ext cx="6172199" cy="7924799"/>
            </a:xfrm>
            <a:prstGeom prst="rect">
              <a:avLst/>
            </a:prstGeom>
            <a:gradFill>
              <a:gsLst>
                <a:gs pos="0">
                  <a:srgbClr val="FFDE7E"/>
                </a:gs>
                <a:gs pos="50000">
                  <a:srgbClr val="FFE9B1"/>
                </a:gs>
                <a:gs pos="100000">
                  <a:srgbClr val="FFF2D9"/>
                </a:gs>
              </a:gsLst>
              <a:lin ang="18900000" scaled="0"/>
            </a:gradFill>
            <a:ln>
              <a:noFill/>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nvGrpSpPr>
            <p:cNvPr id="576" name="Shape 576"/>
            <p:cNvGrpSpPr/>
            <p:nvPr/>
          </p:nvGrpSpPr>
          <p:grpSpPr>
            <a:xfrm>
              <a:off x="-1303411" y="-1326463"/>
              <a:ext cx="9541022" cy="9346333"/>
              <a:chOff x="-1056968" y="-1473668"/>
              <a:chExt cx="9541022" cy="9346333"/>
            </a:xfrm>
          </p:grpSpPr>
          <p:sp>
            <p:nvSpPr>
              <p:cNvPr id="577" name="Shape 577"/>
              <p:cNvSpPr/>
              <p:nvPr/>
            </p:nvSpPr>
            <p:spPr>
              <a:xfrm rot="2132198">
                <a:off x="119309" y="23912"/>
                <a:ext cx="7188468" cy="6351171"/>
              </a:xfrm>
              <a:prstGeom prst="diamond">
                <a:avLst/>
              </a:prstGeom>
              <a:solidFill>
                <a:srgbClr val="E36C09"/>
              </a:solidFill>
              <a:ln>
                <a:noFill/>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578" name="Shape 578"/>
              <p:cNvSpPr txBox="1"/>
              <p:nvPr/>
            </p:nvSpPr>
            <p:spPr>
              <a:xfrm>
                <a:off x="1710741" y="2875369"/>
                <a:ext cx="4162220" cy="1384995"/>
              </a:xfrm>
              <a:prstGeom prst="rect">
                <a:avLst/>
              </a:prstGeom>
              <a:solidFill>
                <a:srgbClr val="FBD4B4"/>
              </a:solidFill>
              <a:ln>
                <a:noFill/>
              </a:ln>
            </p:spPr>
            <p:txBody>
              <a:bodyPr lIns="91425" tIns="45700" rIns="91425" bIns="45700" anchor="t" anchorCtr="0">
                <a:noAutofit/>
              </a:bodyPr>
              <a:lstStyle/>
              <a:p>
                <a:pPr marL="0" marR="0" lvl="0" indent="0" algn="ctr" rtl="0">
                  <a:spcBef>
                    <a:spcPts val="0"/>
                  </a:spcBef>
                  <a:buSzPct val="25000"/>
                  <a:buNone/>
                </a:pPr>
                <a:r>
                  <a:rPr lang="en-US" sz="4500" b="1" dirty="0" err="1">
                    <a:solidFill>
                      <a:schemeClr val="dk1"/>
                    </a:solidFill>
                    <a:latin typeface="Calibri"/>
                    <a:ea typeface="Calibri"/>
                    <a:cs typeface="Calibri"/>
                    <a:sym typeface="Calibri"/>
                  </a:rPr>
                  <a:t>Trimestre</a:t>
                </a:r>
                <a:r>
                  <a:rPr lang="en-US" sz="4500" b="1" dirty="0">
                    <a:solidFill>
                      <a:schemeClr val="dk1"/>
                    </a:solidFill>
                    <a:latin typeface="Calibri"/>
                    <a:ea typeface="Calibri"/>
                    <a:cs typeface="Calibri"/>
                    <a:sym typeface="Calibri"/>
                  </a:rPr>
                  <a:t> </a:t>
                </a:r>
                <a:r>
                  <a:rPr lang="en-US" sz="4500" b="1" dirty="0" err="1">
                    <a:solidFill>
                      <a:schemeClr val="dk1"/>
                    </a:solidFill>
                    <a:latin typeface="Calibri"/>
                    <a:ea typeface="Calibri"/>
                    <a:cs typeface="Calibri"/>
                    <a:sym typeface="Calibri"/>
                  </a:rPr>
                  <a:t>cuatro</a:t>
                </a:r>
                <a:r>
                  <a:rPr lang="en-US" sz="4500" b="1" dirty="0">
                    <a:solidFill>
                      <a:schemeClr val="dk1"/>
                    </a:solidFill>
                    <a:latin typeface="Calibri"/>
                    <a:ea typeface="Calibri"/>
                    <a:cs typeface="Calibri"/>
                    <a:sym typeface="Calibri"/>
                  </a:rPr>
                  <a:t> </a:t>
                </a:r>
              </a:p>
              <a:p>
                <a:pPr marL="0" marR="0" lvl="0" indent="0" algn="ctr" rtl="0">
                  <a:spcBef>
                    <a:spcPts val="0"/>
                  </a:spcBef>
                  <a:buSzPct val="25000"/>
                  <a:buNone/>
                </a:pPr>
                <a:r>
                  <a:rPr lang="en-US" sz="2300" b="1" dirty="0" smtClean="0">
                    <a:solidFill>
                      <a:schemeClr val="dk1"/>
                    </a:solidFill>
                    <a:latin typeface="Calibri"/>
                    <a:ea typeface="Calibri"/>
                    <a:cs typeface="Calibri"/>
                    <a:sym typeface="Calibri"/>
                  </a:rPr>
                  <a:t>ELA </a:t>
                </a:r>
                <a:r>
                  <a:rPr lang="en-US" sz="2300" b="1" dirty="0">
                    <a:solidFill>
                      <a:schemeClr val="dk1"/>
                    </a:solidFill>
                    <a:latin typeface="Calibri"/>
                    <a:ea typeface="Calibri"/>
                    <a:cs typeface="Calibri"/>
                    <a:sym typeface="Calibri"/>
                  </a:rPr>
                  <a:t>CFA</a:t>
                </a:r>
              </a:p>
              <a:p>
                <a:pPr marL="0" marR="0" lvl="0" indent="0" algn="ctr" rtl="0">
                  <a:spcBef>
                    <a:spcPts val="0"/>
                  </a:spcBef>
                  <a:buSzPct val="25000"/>
                  <a:buNone/>
                </a:pPr>
                <a:r>
                  <a:rPr lang="en-US" sz="2500" b="1" dirty="0" err="1">
                    <a:solidFill>
                      <a:schemeClr val="dk1"/>
                    </a:solidFill>
                    <a:latin typeface="Calibri"/>
                    <a:ea typeface="Calibri"/>
                    <a:cs typeface="Calibri"/>
                    <a:sym typeface="Calibri"/>
                  </a:rPr>
                  <a:t>Copia</a:t>
                </a:r>
                <a:r>
                  <a:rPr lang="en-US" sz="2500" b="1" dirty="0">
                    <a:solidFill>
                      <a:schemeClr val="dk1"/>
                    </a:solidFill>
                    <a:latin typeface="Calibri"/>
                    <a:ea typeface="Calibri"/>
                    <a:cs typeface="Calibri"/>
                    <a:sym typeface="Calibri"/>
                  </a:rPr>
                  <a:t> del </a:t>
                </a:r>
                <a:r>
                  <a:rPr lang="en-US" sz="2500" b="1" dirty="0" err="1">
                    <a:solidFill>
                      <a:schemeClr val="dk1"/>
                    </a:solidFill>
                    <a:latin typeface="Calibri"/>
                    <a:ea typeface="Calibri"/>
                    <a:cs typeface="Calibri"/>
                    <a:sym typeface="Calibri"/>
                  </a:rPr>
                  <a:t>estudiante</a:t>
                </a:r>
                <a:endParaRPr lang="en-US" sz="2500" b="1" dirty="0">
                  <a:solidFill>
                    <a:schemeClr val="dk1"/>
                  </a:solidFill>
                  <a:latin typeface="Calibri"/>
                  <a:ea typeface="Calibri"/>
                  <a:cs typeface="Calibri"/>
                  <a:sym typeface="Calibri"/>
                </a:endParaRPr>
              </a:p>
            </p:txBody>
          </p:sp>
        </p:grpSp>
        <p:sp>
          <p:nvSpPr>
            <p:cNvPr id="579" name="Shape 579"/>
            <p:cNvSpPr/>
            <p:nvPr/>
          </p:nvSpPr>
          <p:spPr>
            <a:xfrm>
              <a:off x="877411" y="6057900"/>
              <a:ext cx="5486399" cy="1961972"/>
            </a:xfrm>
            <a:prstGeom prst="rect">
              <a:avLst/>
            </a:prstGeom>
            <a:solidFill>
              <a:srgbClr val="FBD4B4"/>
            </a:solidFill>
            <a:ln>
              <a:noFill/>
            </a:ln>
          </p:spPr>
          <p:txBody>
            <a:bodyPr lIns="91425" tIns="45700" rIns="91425" bIns="45700" anchor="ctr" anchorCtr="0">
              <a:noAutofit/>
            </a:bodyPr>
            <a:lstStyle/>
            <a:p>
              <a:pPr marL="0" marR="0" lvl="0" indent="0" algn="ctr" rtl="0">
                <a:spcBef>
                  <a:spcPts val="0"/>
                </a:spcBef>
                <a:buSzPct val="25000"/>
                <a:buNone/>
              </a:pPr>
              <a:r>
                <a:rPr lang="en-US" sz="3600" b="1">
                  <a:solidFill>
                    <a:schemeClr val="dk1"/>
                  </a:solidFill>
                  <a:latin typeface="Calibri"/>
                  <a:ea typeface="Calibri"/>
                  <a:cs typeface="Calibri"/>
                  <a:sym typeface="Calibri"/>
                </a:rPr>
                <a:t>Nombre del estudiante</a:t>
              </a:r>
            </a:p>
            <a:p>
              <a:pPr marL="0" marR="0" lvl="0" indent="0" algn="ctr" rtl="0">
                <a:spcBef>
                  <a:spcPts val="0"/>
                </a:spcBef>
                <a:buSzPct val="25000"/>
                <a:buNone/>
              </a:pPr>
              <a:r>
                <a:rPr lang="en-US" sz="3600" b="1">
                  <a:solidFill>
                    <a:schemeClr val="dk1"/>
                  </a:solidFill>
                  <a:latin typeface="Calibri"/>
                  <a:ea typeface="Calibri"/>
                  <a:cs typeface="Calibri"/>
                  <a:sym typeface="Calibri"/>
                </a:rPr>
                <a:t>_______________________</a:t>
              </a:r>
            </a:p>
          </p:txBody>
        </p:sp>
      </p:grpSp>
      <p:grpSp>
        <p:nvGrpSpPr>
          <p:cNvPr id="580" name="Shape 580"/>
          <p:cNvGrpSpPr/>
          <p:nvPr/>
        </p:nvGrpSpPr>
        <p:grpSpPr>
          <a:xfrm>
            <a:off x="3815419" y="1153956"/>
            <a:ext cx="3256118" cy="2690111"/>
            <a:chOff x="3733800" y="524470"/>
            <a:chExt cx="2970156" cy="2722813"/>
          </a:xfrm>
        </p:grpSpPr>
        <p:sp>
          <p:nvSpPr>
            <p:cNvPr id="581" name="Shape 581"/>
            <p:cNvSpPr/>
            <p:nvPr/>
          </p:nvSpPr>
          <p:spPr>
            <a:xfrm>
              <a:off x="3733800" y="524470"/>
              <a:ext cx="1298387" cy="1028009"/>
            </a:xfrm>
            <a:prstGeom prst="rect">
              <a:avLst/>
            </a:prstGeom>
            <a:solidFill>
              <a:srgbClr val="FDE9D8"/>
            </a:solidFill>
            <a:ln w="9525" cap="flat" cmpd="sng">
              <a:solidFill>
                <a:srgbClr val="97480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6000" b="1">
                  <a:solidFill>
                    <a:srgbClr val="FFA15D"/>
                  </a:solidFill>
                  <a:latin typeface="Calibri"/>
                  <a:ea typeface="Calibri"/>
                  <a:cs typeface="Calibri"/>
                  <a:sym typeface="Calibri"/>
                </a:rPr>
                <a:t>3</a:t>
              </a:r>
              <a:r>
                <a:rPr lang="en-US" sz="6000" b="1" baseline="30000">
                  <a:solidFill>
                    <a:srgbClr val="FFA15D"/>
                  </a:solidFill>
                  <a:latin typeface="Calibri"/>
                  <a:ea typeface="Calibri"/>
                  <a:cs typeface="Calibri"/>
                  <a:sym typeface="Calibri"/>
                </a:rPr>
                <a:t>er</a:t>
              </a:r>
            </a:p>
          </p:txBody>
        </p:sp>
        <p:grpSp>
          <p:nvGrpSpPr>
            <p:cNvPr id="582" name="Shape 582"/>
            <p:cNvGrpSpPr/>
            <p:nvPr/>
          </p:nvGrpSpPr>
          <p:grpSpPr>
            <a:xfrm>
              <a:off x="4062674" y="577255"/>
              <a:ext cx="2641281" cy="2670027"/>
              <a:chOff x="1676400" y="882134"/>
              <a:chExt cx="3711740" cy="3501595"/>
            </a:xfrm>
          </p:grpSpPr>
          <p:sp>
            <p:nvSpPr>
              <p:cNvPr id="583" name="Shape 583"/>
              <p:cNvSpPr/>
              <p:nvPr/>
            </p:nvSpPr>
            <p:spPr>
              <a:xfrm rot="1584430" flipH="1">
                <a:off x="1975739" y="1498328"/>
                <a:ext cx="3113063" cy="2076476"/>
              </a:xfrm>
              <a:prstGeom prst="parallelogram">
                <a:avLst>
                  <a:gd name="adj" fmla="val 25000"/>
                </a:avLst>
              </a:prstGeom>
              <a:solidFill>
                <a:srgbClr val="002060"/>
              </a:solidFill>
              <a:ln>
                <a:noFill/>
              </a:ln>
            </p:spPr>
            <p:txBody>
              <a:bodyPr lIns="91425" tIns="45700" rIns="91425" bIns="45700" anchor="ctr" anchorCtr="0">
                <a:noAutofit/>
              </a:bodyPr>
              <a:lstStyle/>
              <a:p>
                <a:pPr marL="0" marR="0" lvl="0" indent="0" algn="ctr" rtl="0">
                  <a:spcBef>
                    <a:spcPts val="0"/>
                  </a:spcBef>
                  <a:buNone/>
                </a:pPr>
                <a:endParaRPr sz="1900">
                  <a:solidFill>
                    <a:schemeClr val="lt1"/>
                  </a:solidFill>
                  <a:latin typeface="Calibri"/>
                  <a:ea typeface="Calibri"/>
                  <a:cs typeface="Calibri"/>
                  <a:sym typeface="Calibri"/>
                </a:endParaRPr>
              </a:p>
            </p:txBody>
          </p:sp>
          <p:sp>
            <p:nvSpPr>
              <p:cNvPr id="584" name="Shape 584"/>
              <p:cNvSpPr/>
              <p:nvPr/>
            </p:nvSpPr>
            <p:spPr>
              <a:xfrm>
                <a:off x="2577440" y="882134"/>
                <a:ext cx="2505900" cy="1981199"/>
              </a:xfrm>
              <a:prstGeom prst="parallelogram">
                <a:avLst>
                  <a:gd name="adj" fmla="val 25000"/>
                </a:avLst>
              </a:prstGeom>
              <a:solidFill>
                <a:srgbClr val="953734"/>
              </a:solidFill>
              <a:ln>
                <a:noFill/>
              </a:ln>
            </p:spPr>
            <p:txBody>
              <a:bodyPr lIns="91425" tIns="45700" rIns="91425" bIns="45700" anchor="ctr" anchorCtr="0">
                <a:noAutofit/>
              </a:bodyPr>
              <a:lstStyle/>
              <a:p>
                <a:pPr marL="0" marR="0" lvl="0" indent="0" algn="ctr" rtl="0">
                  <a:spcBef>
                    <a:spcPts val="0"/>
                  </a:spcBef>
                  <a:buNone/>
                </a:pPr>
                <a:endParaRPr sz="1900">
                  <a:solidFill>
                    <a:schemeClr val="lt1"/>
                  </a:solidFill>
                  <a:latin typeface="Calibri"/>
                  <a:ea typeface="Calibri"/>
                  <a:cs typeface="Calibri"/>
                  <a:sym typeface="Calibri"/>
                </a:endParaRPr>
              </a:p>
            </p:txBody>
          </p:sp>
          <p:grpSp>
            <p:nvGrpSpPr>
              <p:cNvPr id="585" name="Shape 585"/>
              <p:cNvGrpSpPr/>
              <p:nvPr/>
            </p:nvGrpSpPr>
            <p:grpSpPr>
              <a:xfrm>
                <a:off x="2025447" y="1144858"/>
                <a:ext cx="2741598" cy="2311716"/>
                <a:chOff x="-3460605" y="398922"/>
                <a:chExt cx="3588821" cy="3186058"/>
              </a:xfrm>
            </p:grpSpPr>
            <p:sp>
              <p:nvSpPr>
                <p:cNvPr id="586" name="Shape 586"/>
                <p:cNvSpPr/>
                <p:nvPr/>
              </p:nvSpPr>
              <p:spPr>
                <a:xfrm rot="-908252">
                  <a:off x="-3190194" y="753938"/>
                  <a:ext cx="3048000" cy="2476026"/>
                </a:xfrm>
                <a:prstGeom prst="rect">
                  <a:avLst/>
                </a:prstGeom>
                <a:solidFill>
                  <a:srgbClr val="D9959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pic>
              <p:nvPicPr>
                <p:cNvPr id="587" name="Shape 587"/>
                <p:cNvPicPr preferRelativeResize="0"/>
                <p:nvPr/>
              </p:nvPicPr>
              <p:blipFill rotWithShape="1">
                <a:blip r:embed="rId3">
                  <a:alphaModFix/>
                </a:blip>
                <a:srcRect t="8819" b="13667"/>
                <a:stretch/>
              </p:blipFill>
              <p:spPr>
                <a:xfrm rot="-547342">
                  <a:off x="-2990684" y="1008491"/>
                  <a:ext cx="2562183" cy="1655316"/>
                </a:xfrm>
                <a:prstGeom prst="rect">
                  <a:avLst/>
                </a:prstGeom>
                <a:solidFill>
                  <a:srgbClr val="ECECEC"/>
                </a:solidFill>
                <a:ln w="190500" cap="sq" cmpd="sng">
                  <a:solidFill>
                    <a:srgbClr val="FFFFFF"/>
                  </a:solidFill>
                  <a:prstDash val="solid"/>
                  <a:miter/>
                  <a:headEnd type="none" w="med" len="med"/>
                  <a:tailEnd type="none" w="med" len="med"/>
                </a:ln>
              </p:spPr>
            </p:pic>
          </p:grpSp>
          <p:grpSp>
            <p:nvGrpSpPr>
              <p:cNvPr id="588" name="Shape 588"/>
              <p:cNvGrpSpPr/>
              <p:nvPr/>
            </p:nvGrpSpPr>
            <p:grpSpPr>
              <a:xfrm>
                <a:off x="3031360" y="2220540"/>
                <a:ext cx="2270693" cy="2163189"/>
                <a:chOff x="4806019" y="2176605"/>
                <a:chExt cx="2270693" cy="2163189"/>
              </a:xfrm>
            </p:grpSpPr>
            <p:pic>
              <p:nvPicPr>
                <p:cNvPr id="589" name="Shape 589"/>
                <p:cNvPicPr preferRelativeResize="0"/>
                <p:nvPr/>
              </p:nvPicPr>
              <p:blipFill rotWithShape="1">
                <a:blip r:embed="rId4">
                  <a:alphaModFix/>
                </a:blip>
                <a:srcRect/>
                <a:stretch/>
              </p:blipFill>
              <p:spPr>
                <a:xfrm rot="-3765198">
                  <a:off x="5040110" y="2410696"/>
                  <a:ext cx="1349748" cy="1349748"/>
                </a:xfrm>
                <a:prstGeom prst="rect">
                  <a:avLst/>
                </a:prstGeom>
                <a:noFill/>
                <a:ln>
                  <a:noFill/>
                </a:ln>
              </p:spPr>
            </p:pic>
            <p:pic>
              <p:nvPicPr>
                <p:cNvPr id="590" name="Shape 590"/>
                <p:cNvPicPr preferRelativeResize="0"/>
                <p:nvPr/>
              </p:nvPicPr>
              <p:blipFill rotWithShape="1">
                <a:blip r:embed="rId5">
                  <a:alphaModFix/>
                </a:blip>
                <a:srcRect/>
                <a:stretch/>
              </p:blipFill>
              <p:spPr>
                <a:xfrm rot="-2029630">
                  <a:off x="5465512" y="2728594"/>
                  <a:ext cx="1349748" cy="1349748"/>
                </a:xfrm>
                <a:prstGeom prst="rect">
                  <a:avLst/>
                </a:prstGeom>
                <a:noFill/>
                <a:ln>
                  <a:noFill/>
                </a:ln>
              </p:spPr>
            </p:pic>
          </p:grpSp>
        </p:grpSp>
      </p:gr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26</a:t>
            </a:fld>
            <a:endParaRPr lang="en-US" sz="1200">
              <a:solidFill>
                <a:srgbClr val="888888"/>
              </a:solidFill>
              <a:latin typeface="Calibri"/>
              <a:ea typeface="Calibri"/>
              <a:cs typeface="Calibri"/>
              <a:sym typeface="Calibri"/>
            </a:endParaRPr>
          </a:p>
        </p:txBody>
      </p:sp>
      <p:sp>
        <p:nvSpPr>
          <p:cNvPr id="596" name="Shape 596"/>
          <p:cNvSpPr txBox="1"/>
          <p:nvPr/>
        </p:nvSpPr>
        <p:spPr>
          <a:xfrm>
            <a:off x="228600" y="157726"/>
            <a:ext cx="7248825" cy="6744006"/>
          </a:xfrm>
          <a:prstGeom prst="rect">
            <a:avLst/>
          </a:prstGeom>
          <a:noFill/>
          <a:ln>
            <a:noFill/>
          </a:ln>
        </p:spPr>
        <p:txBody>
          <a:bodyPr lIns="91425" tIns="45700" rIns="91425" bIns="45700" anchor="t" anchorCtr="0">
            <a:noAutofit/>
          </a:bodyPr>
          <a:lstStyle/>
          <a:p>
            <a:pPr marL="0" marR="0" lvl="0" indent="0" algn="l" rtl="0">
              <a:spcBef>
                <a:spcPts val="0"/>
              </a:spcBef>
              <a:buNone/>
            </a:pPr>
            <a:r>
              <a:rPr lang="es-CR" b="1" u="sng" dirty="0" smtClean="0">
                <a:solidFill>
                  <a:schemeClr val="dk1"/>
                </a:solidFill>
                <a:latin typeface="Calibri"/>
                <a:ea typeface="Calibri"/>
                <a:cs typeface="Calibri"/>
                <a:sym typeface="Calibri"/>
              </a:rPr>
              <a:t>Instrucciones para el estudiante:</a:t>
            </a:r>
            <a:r>
              <a:rPr lang="es-CR" sz="1400" b="1" dirty="0" smtClean="0">
                <a:solidFill>
                  <a:schemeClr val="dk1"/>
                </a:solidFill>
                <a:latin typeface="Calibri"/>
                <a:ea typeface="Calibri"/>
                <a:cs typeface="Calibri"/>
                <a:sym typeface="Calibri"/>
              </a:rPr>
              <a:t>:</a:t>
            </a:r>
          </a:p>
          <a:p>
            <a:pPr marL="0" marR="0" lvl="0" indent="0" algn="l" rtl="0">
              <a:spcBef>
                <a:spcPts val="0"/>
              </a:spcBef>
              <a:buNone/>
            </a:pPr>
            <a:endParaRPr lang="es-CR" sz="1200" u="sng" dirty="0" smtClean="0">
              <a:solidFill>
                <a:schemeClr val="dk1"/>
              </a:solidFill>
              <a:latin typeface="Calibri"/>
              <a:ea typeface="Calibri"/>
              <a:cs typeface="Calibri"/>
              <a:sym typeface="Calibri"/>
            </a:endParaRPr>
          </a:p>
          <a:p>
            <a:pPr marL="0" marR="0" lvl="0" indent="0" algn="l" rtl="0">
              <a:spcBef>
                <a:spcPts val="0"/>
              </a:spcBef>
              <a:buSzPct val="25000"/>
              <a:buNone/>
            </a:pPr>
            <a:r>
              <a:rPr lang="es-CR" sz="1100" b="1" u="sng" dirty="0" smtClean="0">
                <a:solidFill>
                  <a:schemeClr val="dk1"/>
                </a:solidFill>
                <a:latin typeface="Calibri"/>
                <a:ea typeface="Calibri"/>
                <a:cs typeface="Calibri"/>
                <a:sym typeface="Calibri"/>
              </a:rPr>
              <a:t>Parte 1</a:t>
            </a:r>
            <a:r>
              <a:rPr lang="es-CR" sz="1100" b="1" dirty="0" smtClean="0">
                <a:solidFill>
                  <a:schemeClr val="dk1"/>
                </a:solidFill>
                <a:latin typeface="Calibri"/>
                <a:ea typeface="Calibri"/>
                <a:cs typeface="Calibri"/>
                <a:sym typeface="Calibri"/>
              </a:rPr>
              <a:t> </a:t>
            </a:r>
          </a:p>
          <a:p>
            <a:pPr marL="0" marR="0" lvl="0" indent="0" algn="l" rtl="0">
              <a:spcBef>
                <a:spcPts val="0"/>
              </a:spcBef>
              <a:buNone/>
            </a:pPr>
            <a:endParaRPr lang="es-CR" sz="1100" b="1" dirty="0" smtClean="0">
              <a:solidFill>
                <a:schemeClr val="dk1"/>
              </a:solidFill>
              <a:latin typeface="Calibri"/>
              <a:ea typeface="Calibri"/>
              <a:cs typeface="Calibri"/>
              <a:sym typeface="Calibri"/>
            </a:endParaRPr>
          </a:p>
          <a:p>
            <a:pPr marL="0" marR="0" lvl="0" indent="0" algn="l" rtl="0">
              <a:spcBef>
                <a:spcPts val="0"/>
              </a:spcBef>
              <a:buSzPct val="25000"/>
              <a:buNone/>
            </a:pPr>
            <a:r>
              <a:rPr lang="es-CR" sz="1100" b="1" dirty="0" smtClean="0">
                <a:solidFill>
                  <a:schemeClr val="dk1"/>
                </a:solidFill>
                <a:latin typeface="Calibri"/>
                <a:ea typeface="Calibri"/>
                <a:cs typeface="Calibri"/>
                <a:sym typeface="Calibri"/>
              </a:rPr>
              <a:t>Tu tarea:</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Vas a leer artículos sobre desastres naturales y la Cruz Roja.</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Mientras lees, toma notas de estas fuentes de información.   </a:t>
            </a:r>
          </a:p>
          <a:p>
            <a:pPr lvl="0" rtl="0">
              <a:spcBef>
                <a:spcPts val="0"/>
              </a:spcBef>
              <a:buSzPct val="25000"/>
              <a:buNone/>
            </a:pPr>
            <a:r>
              <a:rPr lang="es-CR" sz="1100" dirty="0" smtClean="0">
                <a:solidFill>
                  <a:schemeClr val="dk1"/>
                </a:solidFill>
                <a:latin typeface="Calibri"/>
                <a:ea typeface="Calibri"/>
                <a:cs typeface="Calibri"/>
                <a:sym typeface="Calibri"/>
              </a:rPr>
              <a:t>Entonces vas a contestar varias preguntas de investigación sobre estas fuentes.  </a:t>
            </a:r>
          </a:p>
          <a:p>
            <a:pPr lvl="0" rtl="0">
              <a:spcBef>
                <a:spcPts val="0"/>
              </a:spcBef>
              <a:buClr>
                <a:schemeClr val="dk1"/>
              </a:buClr>
              <a:buSzPct val="25000"/>
              <a:buFont typeface="Arial"/>
              <a:buNone/>
            </a:pPr>
            <a:r>
              <a:rPr lang="es-CR" sz="1100" dirty="0" smtClean="0">
                <a:solidFill>
                  <a:schemeClr val="dk1"/>
                </a:solidFill>
                <a:latin typeface="Calibri"/>
                <a:ea typeface="Calibri"/>
                <a:cs typeface="Calibri"/>
                <a:sym typeface="Calibri"/>
              </a:rPr>
              <a:t>Estas te ayudarán a planificar tu escrito de opinión</a:t>
            </a:r>
          </a:p>
          <a:p>
            <a:pPr marL="0" marR="0" lvl="0" indent="0" algn="l" rtl="0">
              <a:spcBef>
                <a:spcPts val="0"/>
              </a:spcBef>
              <a:buNone/>
            </a:pPr>
            <a:endParaRPr lang="es-CR" sz="1100" b="1" dirty="0" smtClean="0">
              <a:solidFill>
                <a:schemeClr val="dk1"/>
              </a:solidFill>
              <a:latin typeface="Calibri"/>
              <a:ea typeface="Calibri"/>
              <a:cs typeface="Calibri"/>
              <a:sym typeface="Calibri"/>
            </a:endParaRPr>
          </a:p>
          <a:p>
            <a:pPr lvl="0" rtl="0">
              <a:spcBef>
                <a:spcPts val="0"/>
              </a:spcBef>
              <a:buSzPct val="25000"/>
              <a:buNone/>
            </a:pPr>
            <a:r>
              <a:rPr lang="es-CR" sz="1100" b="1" dirty="0" smtClean="0">
                <a:solidFill>
                  <a:schemeClr val="dk1"/>
                </a:solidFill>
                <a:latin typeface="Calibri"/>
                <a:ea typeface="Calibri"/>
                <a:cs typeface="Calibri"/>
                <a:sym typeface="Calibri"/>
              </a:rPr>
              <a:t>Los pasos que vas a seguir:</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Con el fin de ayudarte a planificar y escribir tu reporte, harás lo siguiente:</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1. Lee los textos sobre </a:t>
            </a:r>
            <a:r>
              <a:rPr lang="es-CR" sz="1100" u="sng" dirty="0" smtClean="0">
                <a:solidFill>
                  <a:schemeClr val="dk1"/>
                </a:solidFill>
                <a:latin typeface="Calibri"/>
                <a:ea typeface="Calibri"/>
                <a:cs typeface="Calibri"/>
                <a:sym typeface="Calibri"/>
              </a:rPr>
              <a:t>desastres naturales.</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2. Contesta varias preguntas sobre las fuentes de información.</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3. Planifica tu artículo de opinión. </a:t>
            </a:r>
          </a:p>
          <a:p>
            <a:pPr marL="0" marR="0" lvl="0" indent="0" algn="l" rtl="0">
              <a:spcBef>
                <a:spcPts val="0"/>
              </a:spcBef>
              <a:buNone/>
            </a:pPr>
            <a:endParaRPr lang="es-CR" sz="1100" b="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CR" sz="1100" b="1" dirty="0" smtClean="0">
                <a:solidFill>
                  <a:schemeClr val="dk1"/>
                </a:solidFill>
                <a:latin typeface="Calibri"/>
                <a:ea typeface="Calibri"/>
                <a:cs typeface="Calibri"/>
                <a:sym typeface="Calibri"/>
              </a:rPr>
              <a:t>Instrucciones para empezar:</a:t>
            </a:r>
          </a:p>
          <a:p>
            <a:pPr lvl="0" rtl="0">
              <a:spcBef>
                <a:spcPts val="0"/>
              </a:spcBef>
              <a:buClr>
                <a:schemeClr val="dk1"/>
              </a:buClr>
              <a:buSzPct val="25000"/>
              <a:buFont typeface="Arial"/>
              <a:buNone/>
            </a:pPr>
            <a:r>
              <a:rPr lang="es-CR" sz="1100" dirty="0" smtClean="0">
                <a:solidFill>
                  <a:schemeClr val="dk1"/>
                </a:solidFill>
                <a:latin typeface="Calibri"/>
                <a:ea typeface="Calibri"/>
                <a:cs typeface="Calibri"/>
                <a:sym typeface="Calibri"/>
              </a:rPr>
              <a:t>Ahora vas a leer los textos. Toma notas porque quizás vas a querer hacer referencias a tus notas mientras planificas tu artículo de opinión. Puedes referirte a cualquiera de tus fuentes de información cuantas veces desees.</a:t>
            </a:r>
          </a:p>
          <a:p>
            <a:pPr marL="0" marR="0" lvl="0" indent="0" algn="l" rtl="0">
              <a:spcBef>
                <a:spcPts val="0"/>
              </a:spcBef>
              <a:buSzPct val="25000"/>
              <a:buNone/>
            </a:pPr>
            <a:r>
              <a:rPr lang="es-CR" sz="1100" b="1" dirty="0" smtClean="0">
                <a:solidFill>
                  <a:schemeClr val="dk1"/>
                </a:solidFill>
                <a:latin typeface="Calibri"/>
                <a:ea typeface="Calibri"/>
                <a:cs typeface="Calibri"/>
                <a:sym typeface="Calibri"/>
              </a:rPr>
              <a:t> </a:t>
            </a:r>
          </a:p>
          <a:p>
            <a:pPr lvl="0" rtl="0">
              <a:spcBef>
                <a:spcPts val="0"/>
              </a:spcBef>
              <a:buClr>
                <a:schemeClr val="dk1"/>
              </a:buClr>
              <a:buSzPct val="25000"/>
              <a:buFont typeface="Arial"/>
              <a:buNone/>
            </a:pPr>
            <a:r>
              <a:rPr lang="es-CR" sz="1100" b="1" dirty="0" smtClean="0">
                <a:solidFill>
                  <a:schemeClr val="dk1"/>
                </a:solidFill>
                <a:latin typeface="Calibri"/>
                <a:ea typeface="Calibri"/>
                <a:cs typeface="Calibri"/>
                <a:sym typeface="Calibri"/>
              </a:rPr>
              <a:t>Preguntas:</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Contesta las preguntas.  Tus respuestas a estas preguntas serán calificadas. Además, te ayudarán a pensar sobre las fuentes de información que has leído, lo que debe ayudarte a planificar tu artículo de opinión.</a:t>
            </a:r>
          </a:p>
          <a:p>
            <a:pPr marL="0" marR="0" lvl="0" indent="0" algn="l" rtl="0">
              <a:spcBef>
                <a:spcPts val="0"/>
              </a:spcBef>
              <a:buNone/>
            </a:pPr>
            <a:endParaRPr lang="es-CR" sz="1100" dirty="0" smtClean="0">
              <a:solidFill>
                <a:schemeClr val="dk1"/>
              </a:solidFill>
              <a:latin typeface="Calibri"/>
              <a:ea typeface="Calibri"/>
              <a:cs typeface="Calibri"/>
              <a:sym typeface="Calibri"/>
            </a:endParaRPr>
          </a:p>
          <a:p>
            <a:pPr marL="0" marR="0" lvl="0" indent="0" algn="l" rtl="0">
              <a:spcBef>
                <a:spcPts val="0"/>
              </a:spcBef>
              <a:buSzPct val="25000"/>
              <a:buNone/>
            </a:pPr>
            <a:r>
              <a:rPr lang="es-CR" sz="1100" b="1" u="sng" dirty="0" smtClean="0">
                <a:solidFill>
                  <a:schemeClr val="dk1"/>
                </a:solidFill>
                <a:latin typeface="Calibri"/>
                <a:ea typeface="Calibri"/>
                <a:cs typeface="Calibri"/>
                <a:sym typeface="Calibri"/>
              </a:rPr>
              <a:t>Parte 2</a:t>
            </a:r>
          </a:p>
          <a:p>
            <a:pPr marL="0" marR="0" lvl="0" indent="0" algn="l" rtl="0">
              <a:spcBef>
                <a:spcPts val="0"/>
              </a:spcBef>
              <a:buSzPct val="25000"/>
              <a:buNone/>
            </a:pPr>
            <a:r>
              <a:rPr lang="es-CR" sz="1100" dirty="0" smtClean="0">
                <a:solidFill>
                  <a:schemeClr val="dk1"/>
                </a:solidFill>
                <a:latin typeface="Calibri"/>
                <a:ea typeface="Calibri"/>
                <a:cs typeface="Calibri"/>
                <a:sym typeface="Calibri"/>
              </a:rPr>
              <a:t>Tarea de rendimiento</a:t>
            </a:r>
          </a:p>
          <a:p>
            <a:pPr marL="0" marR="0" lvl="0" indent="0" algn="l" rtl="0">
              <a:lnSpc>
                <a:spcPct val="115000"/>
              </a:lnSpc>
              <a:spcBef>
                <a:spcPts val="0"/>
              </a:spcBef>
              <a:spcAft>
                <a:spcPts val="0"/>
              </a:spcAft>
              <a:buSzPct val="25000"/>
              <a:buNone/>
            </a:pPr>
            <a:r>
              <a:rPr lang="es-CR" sz="1100" b="1" u="sng" dirty="0" smtClean="0">
                <a:latin typeface="Calibri"/>
                <a:ea typeface="Calibri"/>
                <a:cs typeface="Calibri"/>
                <a:sym typeface="Calibri"/>
              </a:rPr>
              <a:t>Tu tarea:</a:t>
            </a:r>
            <a:r>
              <a:rPr lang="es-CR" sz="1100" b="1" dirty="0" smtClean="0">
                <a:solidFill>
                  <a:srgbClr val="000000"/>
                </a:solidFill>
                <a:latin typeface="Calibri"/>
                <a:ea typeface="Calibri"/>
                <a:cs typeface="Calibri"/>
                <a:sym typeface="Calibri"/>
              </a:rPr>
              <a:t> </a:t>
            </a:r>
            <a:r>
              <a:rPr lang="es-CR" sz="1100" dirty="0" smtClean="0">
                <a:solidFill>
                  <a:srgbClr val="000000"/>
                </a:solidFill>
                <a:latin typeface="Calibri"/>
                <a:ea typeface="Calibri"/>
                <a:cs typeface="Calibri"/>
                <a:sym typeface="Calibri"/>
              </a:rPr>
              <a:t> Se te ha pedido q</a:t>
            </a:r>
            <a:r>
              <a:rPr lang="es-CR" sz="1100" dirty="0" smtClean="0">
                <a:latin typeface="Calibri"/>
                <a:ea typeface="Calibri"/>
                <a:cs typeface="Calibri"/>
                <a:sym typeface="Calibri"/>
              </a:rPr>
              <a:t>ue escribas un artículo de opinión para un reporte de tu clase sobre por qué te gustaría algún día trabajar para la Cruz Roja Americana</a:t>
            </a:r>
            <a:r>
              <a:rPr lang="es-CR" sz="1100" dirty="0" smtClean="0">
                <a:solidFill>
                  <a:srgbClr val="000000"/>
                </a:solidFill>
                <a:latin typeface="Calibri"/>
                <a:ea typeface="Calibri"/>
                <a:cs typeface="Calibri"/>
                <a:sym typeface="Calibri"/>
              </a:rPr>
              <a:t>.  Apoya tus razones utilizando e</a:t>
            </a:r>
            <a:r>
              <a:rPr lang="es-CR" sz="1100" dirty="0" smtClean="0">
                <a:latin typeface="Calibri"/>
                <a:ea typeface="Calibri"/>
                <a:cs typeface="Calibri"/>
                <a:sym typeface="Calibri"/>
              </a:rPr>
              <a:t>videncias tomadas  de </a:t>
            </a:r>
            <a:r>
              <a:rPr lang="es-CR" sz="1100" b="1" i="1" u="sng" dirty="0" smtClean="0">
                <a:solidFill>
                  <a:schemeClr val="dk1"/>
                </a:solidFill>
                <a:latin typeface="Calibri"/>
                <a:ea typeface="Calibri"/>
                <a:cs typeface="Calibri"/>
                <a:sym typeface="Calibri"/>
              </a:rPr>
              <a:t>El simulacro de tornado</a:t>
            </a:r>
            <a:r>
              <a:rPr lang="es-CR" sz="1100" dirty="0" smtClean="0">
                <a:solidFill>
                  <a:srgbClr val="000000"/>
                </a:solidFill>
                <a:latin typeface="Calibri"/>
                <a:ea typeface="Calibri"/>
                <a:cs typeface="Calibri"/>
                <a:sym typeface="Calibri"/>
              </a:rPr>
              <a:t>, </a:t>
            </a:r>
            <a:r>
              <a:rPr lang="es-CR" sz="1100" b="1" i="1" u="sng" dirty="0" smtClean="0">
                <a:latin typeface="Calibri"/>
                <a:ea typeface="Calibri"/>
                <a:cs typeface="Calibri"/>
                <a:sym typeface="Calibri"/>
              </a:rPr>
              <a:t>Historia de la Cruz Roja: Un tornado, un niño y una rana</a:t>
            </a:r>
            <a:r>
              <a:rPr lang="es-CR" sz="1100" dirty="0" smtClean="0">
                <a:solidFill>
                  <a:srgbClr val="000000"/>
                </a:solidFill>
                <a:latin typeface="Calibri"/>
                <a:ea typeface="Calibri"/>
                <a:cs typeface="Calibri"/>
                <a:sym typeface="Calibri"/>
              </a:rPr>
              <a:t>,  </a:t>
            </a:r>
            <a:r>
              <a:rPr lang="es-CR" sz="1100" dirty="0" smtClean="0">
                <a:latin typeface="Calibri"/>
                <a:ea typeface="Calibri"/>
                <a:cs typeface="Calibri"/>
                <a:sym typeface="Calibri"/>
              </a:rPr>
              <a:t>y</a:t>
            </a:r>
            <a:r>
              <a:rPr lang="es-CR" sz="1100" dirty="0" smtClean="0">
                <a:solidFill>
                  <a:srgbClr val="000000"/>
                </a:solidFill>
                <a:latin typeface="Calibri"/>
                <a:ea typeface="Calibri"/>
                <a:cs typeface="Calibri"/>
                <a:sym typeface="Calibri"/>
              </a:rPr>
              <a:t> </a:t>
            </a:r>
            <a:r>
              <a:rPr lang="es-CR" sz="1100" b="1" i="1" u="sng" dirty="0" smtClean="0">
                <a:latin typeface="Calibri"/>
                <a:ea typeface="Calibri"/>
                <a:cs typeface="Calibri"/>
                <a:sym typeface="Calibri"/>
              </a:rPr>
              <a:t>Clara Barton, fundadora de la Cruz Roja Americana</a:t>
            </a:r>
            <a:r>
              <a:rPr lang="es-CR" sz="1100" b="1" i="1" dirty="0" smtClean="0">
                <a:solidFill>
                  <a:srgbClr val="000000"/>
                </a:solidFill>
                <a:latin typeface="Calibri"/>
                <a:ea typeface="Calibri"/>
                <a:cs typeface="Calibri"/>
                <a:sym typeface="Calibri"/>
              </a:rPr>
              <a:t>.</a:t>
            </a:r>
          </a:p>
          <a:p>
            <a:pPr marL="0" marR="0" lvl="0" indent="0" algn="l" rtl="0">
              <a:lnSpc>
                <a:spcPct val="115000"/>
              </a:lnSpc>
              <a:spcBef>
                <a:spcPts val="0"/>
              </a:spcBef>
              <a:spcAft>
                <a:spcPts val="0"/>
              </a:spcAft>
              <a:buSzPct val="25000"/>
              <a:buNone/>
            </a:pPr>
            <a:endParaRPr lang="es-CR" sz="1100" b="1" i="1" dirty="0" smtClean="0">
              <a:solidFill>
                <a:srgbClr val="000000"/>
              </a:solidFill>
              <a:latin typeface="Calibri"/>
              <a:ea typeface="Calibri"/>
              <a:cs typeface="Calibri"/>
              <a:sym typeface="Calibri"/>
            </a:endParaRPr>
          </a:p>
          <a:p>
            <a:pPr marL="0" marR="0" lvl="0" indent="0" algn="l" rtl="0">
              <a:lnSpc>
                <a:spcPct val="115000"/>
              </a:lnSpc>
              <a:spcBef>
                <a:spcPts val="1000"/>
              </a:spcBef>
              <a:spcAft>
                <a:spcPts val="0"/>
              </a:spcAft>
              <a:buSzPct val="25000"/>
              <a:buNone/>
            </a:pPr>
            <a:r>
              <a:rPr lang="es-CR" sz="1100" b="1" u="sng" dirty="0" smtClean="0">
                <a:solidFill>
                  <a:schemeClr val="dk1"/>
                </a:solidFill>
                <a:latin typeface="Calibri"/>
                <a:ea typeface="Calibri"/>
                <a:cs typeface="Calibri"/>
                <a:sym typeface="Calibri"/>
              </a:rPr>
              <a:t>Vas a</a:t>
            </a:r>
            <a:r>
              <a:rPr lang="es-CR" sz="1100" dirty="0" smtClean="0">
                <a:solidFill>
                  <a:schemeClr val="dk1"/>
                </a:solidFill>
                <a:latin typeface="Calibri"/>
                <a:ea typeface="Calibri"/>
                <a:cs typeface="Calibri"/>
                <a:sym typeface="Calibri"/>
              </a:rPr>
              <a:t>:</a:t>
            </a:r>
          </a:p>
          <a:p>
            <a:pPr marL="6350" marR="0" lvl="0" algn="l" rtl="0">
              <a:spcBef>
                <a:spcPts val="1000"/>
              </a:spcBef>
              <a:buClr>
                <a:schemeClr val="dk1"/>
              </a:buClr>
              <a:buSzPct val="100000"/>
            </a:pPr>
            <a:r>
              <a:rPr lang="es-CR" sz="1100" dirty="0" smtClean="0">
                <a:solidFill>
                  <a:schemeClr val="dk1"/>
                </a:solidFill>
                <a:latin typeface="Calibri"/>
                <a:ea typeface="Calibri"/>
                <a:cs typeface="Calibri"/>
                <a:sym typeface="Calibri"/>
              </a:rPr>
              <a:t>1. Planificar  tu escrito.  Puedes utilizar tus notas y respuestas.</a:t>
            </a:r>
          </a:p>
          <a:p>
            <a:pPr marL="6350" marR="0" lvl="0" algn="l" rtl="0">
              <a:spcBef>
                <a:spcPts val="0"/>
              </a:spcBef>
              <a:buClr>
                <a:schemeClr val="dk1"/>
              </a:buClr>
              <a:buSzPct val="100000"/>
            </a:pPr>
            <a:endParaRPr lang="es-CR" sz="1100" dirty="0" smtClean="0">
              <a:solidFill>
                <a:schemeClr val="dk1"/>
              </a:solidFill>
              <a:latin typeface="Calibri"/>
              <a:ea typeface="Calibri"/>
              <a:cs typeface="Calibri"/>
              <a:sym typeface="Calibri"/>
            </a:endParaRPr>
          </a:p>
          <a:p>
            <a:pPr marL="6350" marR="0" lvl="0" algn="l" rtl="0">
              <a:spcBef>
                <a:spcPts val="0"/>
              </a:spcBef>
              <a:buClr>
                <a:schemeClr val="dk1"/>
              </a:buClr>
              <a:buSzPct val="100000"/>
            </a:pPr>
            <a:r>
              <a:rPr lang="es-CR" sz="1100" dirty="0" smtClean="0">
                <a:solidFill>
                  <a:schemeClr val="dk1"/>
                </a:solidFill>
                <a:latin typeface="Calibri"/>
                <a:ea typeface="Calibri"/>
                <a:cs typeface="Calibri"/>
                <a:sym typeface="Calibri"/>
              </a:rPr>
              <a:t>2. Escribir, revisar  y editar tu primer borrador (tu maestro te dará papel).</a:t>
            </a:r>
          </a:p>
          <a:p>
            <a:pPr marL="6350" marR="0" lvl="0" algn="l" rtl="0">
              <a:spcBef>
                <a:spcPts val="0"/>
              </a:spcBef>
              <a:buClr>
                <a:schemeClr val="dk1"/>
              </a:buClr>
              <a:buSzPct val="100000"/>
            </a:pPr>
            <a:endParaRPr lang="es-CR" sz="1100" dirty="0">
              <a:solidFill>
                <a:schemeClr val="dk1"/>
              </a:solidFill>
              <a:latin typeface="Calibri"/>
              <a:ea typeface="Calibri"/>
              <a:cs typeface="Calibri"/>
              <a:sym typeface="Calibri"/>
            </a:endParaRPr>
          </a:p>
          <a:p>
            <a:pPr marL="6350" marR="0" lvl="0" algn="l" rtl="0">
              <a:spcBef>
                <a:spcPts val="0"/>
              </a:spcBef>
              <a:buClr>
                <a:schemeClr val="dk1"/>
              </a:buClr>
              <a:buSzPct val="100000"/>
            </a:pPr>
            <a:r>
              <a:rPr lang="es-CR" sz="1100" dirty="0" smtClean="0">
                <a:solidFill>
                  <a:schemeClr val="dk1"/>
                </a:solidFill>
                <a:latin typeface="Calibri"/>
                <a:ea typeface="Calibri"/>
                <a:cs typeface="Calibri"/>
                <a:sym typeface="Calibri"/>
              </a:rPr>
              <a:t>3.  Escribir la versión final de tu artículo de opinión.</a:t>
            </a:r>
          </a:p>
          <a:p>
            <a:pPr marL="342900" marR="0" lvl="0" indent="-342900" algn="l" rtl="0">
              <a:spcBef>
                <a:spcPts val="0"/>
              </a:spcBef>
              <a:buClr>
                <a:schemeClr val="dk1"/>
              </a:buClr>
              <a:buFont typeface="Calibri"/>
              <a:buNone/>
            </a:pPr>
            <a:endParaRPr lang="es-CR" sz="1200" dirty="0" smtClean="0">
              <a:solidFill>
                <a:schemeClr val="dk1"/>
              </a:solidFill>
              <a:latin typeface="Calibri"/>
              <a:ea typeface="Calibri"/>
              <a:cs typeface="Calibri"/>
              <a:sym typeface="Calibri"/>
            </a:endParaRPr>
          </a:p>
          <a:p>
            <a:pPr marL="0" marR="0" lvl="0" indent="0" algn="ctr" rtl="0">
              <a:spcBef>
                <a:spcPts val="0"/>
              </a:spcBef>
              <a:buNone/>
            </a:pPr>
            <a:endParaRPr lang="es-CR" b="1" dirty="0" smtClean="0">
              <a:solidFill>
                <a:schemeClr val="dk1"/>
              </a:solidFill>
              <a:latin typeface="Calibri"/>
              <a:ea typeface="Calibri"/>
              <a:cs typeface="Calibri"/>
              <a:sym typeface="Calibri"/>
            </a:endParaRPr>
          </a:p>
          <a:p>
            <a:pPr marL="0" marR="0" lvl="0" indent="0" algn="ctr" rtl="0">
              <a:spcBef>
                <a:spcPts val="0"/>
              </a:spcBef>
              <a:buNone/>
            </a:pPr>
            <a:r>
              <a:rPr lang="es-CR" sz="1600" i="1" dirty="0" smtClean="0">
                <a:solidFill>
                  <a:schemeClr val="dk1"/>
                </a:solidFill>
                <a:latin typeface="Calibri"/>
                <a:ea typeface="Calibri"/>
                <a:cs typeface="Calibri"/>
                <a:sym typeface="Calibri"/>
              </a:rPr>
              <a:t>Cómo serás calificado</a:t>
            </a:r>
            <a:endParaRPr lang="es-CR" i="1" dirty="0">
              <a:solidFill>
                <a:schemeClr val="dk1"/>
              </a:solidFill>
              <a:latin typeface="Calibri"/>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4235971300"/>
              </p:ext>
            </p:extLst>
          </p:nvPr>
        </p:nvGraphicFramePr>
        <p:xfrm>
          <a:off x="1236598" y="7331104"/>
          <a:ext cx="5232828" cy="2034775"/>
        </p:xfrm>
        <a:graphic>
          <a:graphicData uri="http://schemas.openxmlformats.org/drawingml/2006/table">
            <a:tbl>
              <a:tblPr firstRow="1" bandRow="1"/>
              <a:tblGrid>
                <a:gridCol w="1112099"/>
                <a:gridCol w="4120729"/>
              </a:tblGrid>
              <a:tr h="279999">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Times New Roman"/>
                        </a:rPr>
                        <a:t>¿Estableces tu opinión claramente? ¿Te mantienes en el tema? </a:t>
                      </a:r>
                      <a:endParaRPr kumimoji="0" lang="es-419" sz="1000" b="1" i="0" u="none" strike="noStrike" kern="1200" cap="none" spc="0" normalizeH="0" baseline="0" noProof="0" dirty="0">
                        <a:ln>
                          <a:noFill/>
                        </a:ln>
                        <a:solidFill>
                          <a:prstClr val="black"/>
                        </a:solidFill>
                        <a:effectLst/>
                        <a:uLnTx/>
                        <a:uFillTx/>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¿Fluyen lógicamente tus ideas desde la introducción hasta la conclusión?  ¿Utilizas transiciones efectivas?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¿Proporcionas evidencia tomadas de</a:t>
                      </a:r>
                      <a:r>
                        <a:rPr lang="es-419" sz="1000" baseline="0" noProof="0" dirty="0" smtClean="0">
                          <a:solidFill>
                            <a:prstClr val="black"/>
                          </a:solidFill>
                          <a:latin typeface="Calibri" panose="020F0502020204030204" pitchFamily="34" charset="0"/>
                          <a:ea typeface="Calibri"/>
                          <a:cs typeface="Times New Roman"/>
                        </a:rPr>
                        <a:t> las fuentes para tus opiniones y elaboras con información específica?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93910">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¿Expresas</a:t>
                      </a:r>
                      <a:r>
                        <a:rPr lang="es-419" sz="1000" baseline="0" noProof="0" dirty="0" smtClean="0">
                          <a:solidFill>
                            <a:prstClr val="black"/>
                          </a:solidFill>
                          <a:latin typeface="Calibri" panose="020F0502020204030204" pitchFamily="34" charset="0"/>
                          <a:ea typeface="Calibri"/>
                          <a:cs typeface="Times New Roman"/>
                        </a:rPr>
                        <a:t> tus ideas de manera eficaz?  ¿Utilizas lenguaje preciso que resulta apropiado para tu audiencia y propósito?</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kern="1200" noProof="0" dirty="0" smtClean="0">
                          <a:solidFill>
                            <a:prstClr val="black"/>
                          </a:solidFill>
                          <a:latin typeface="Calibri" panose="020F0502020204030204" pitchFamily="34" charset="0"/>
                          <a:ea typeface="Calibri"/>
                          <a:cs typeface="Times New Roman"/>
                        </a:rPr>
                        <a:t> ¿Utilizas correctamente las reglas de puntuación, uso de mayúsculas y ortografía?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27</a:t>
            </a:fld>
            <a:endParaRPr lang="en-US" sz="1200">
              <a:solidFill>
                <a:srgbClr val="888888"/>
              </a:solidFill>
              <a:latin typeface="Calibri"/>
              <a:ea typeface="Calibri"/>
              <a:cs typeface="Calibri"/>
              <a:sym typeface="Calibri"/>
            </a:endParaRPr>
          </a:p>
        </p:txBody>
      </p:sp>
      <p:sp>
        <p:nvSpPr>
          <p:cNvPr id="603" name="Shape 603"/>
          <p:cNvSpPr/>
          <p:nvPr/>
        </p:nvSpPr>
        <p:spPr>
          <a:xfrm>
            <a:off x="457299" y="667240"/>
            <a:ext cx="6894094" cy="787907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s-UY" sz="1600" b="1" u="sng" dirty="0" smtClean="0">
              <a:solidFill>
                <a:schemeClr val="dk1"/>
              </a:solidFill>
              <a:latin typeface="Calibri"/>
              <a:ea typeface="Calibri"/>
              <a:cs typeface="Calibri"/>
              <a:sym typeface="Calibri"/>
            </a:endParaRPr>
          </a:p>
          <a:p>
            <a:pPr marL="0" marR="0" lvl="0" indent="0" algn="ctr" rtl="0">
              <a:spcBef>
                <a:spcPts val="0"/>
              </a:spcBef>
              <a:buSzPct val="25000"/>
              <a:buNone/>
            </a:pPr>
            <a:endParaRPr lang="es-UY" sz="1600" b="1" u="sng" dirty="0">
              <a:solidFill>
                <a:schemeClr val="dk1"/>
              </a:solidFill>
              <a:latin typeface="Calibri"/>
              <a:ea typeface="Calibri"/>
              <a:cs typeface="Calibri"/>
              <a:sym typeface="Calibri"/>
            </a:endParaRPr>
          </a:p>
          <a:p>
            <a:pPr marL="0" marR="0" lvl="0" indent="0" algn="ctr" rtl="0">
              <a:spcBef>
                <a:spcPts val="0"/>
              </a:spcBef>
              <a:buSzPct val="25000"/>
              <a:buNone/>
            </a:pPr>
            <a:r>
              <a:rPr lang="es-UY" sz="1800" i="1" dirty="0" smtClean="0">
                <a:solidFill>
                  <a:schemeClr val="dk1"/>
                </a:solidFill>
                <a:latin typeface="Calibri"/>
                <a:ea typeface="Calibri"/>
                <a:cs typeface="Calibri"/>
                <a:sym typeface="Calibri"/>
              </a:rPr>
              <a:t>El simulacro de tornado</a:t>
            </a:r>
          </a:p>
          <a:p>
            <a:pPr marL="0" marR="0" lvl="0" indent="0" algn="ctr" rtl="0">
              <a:spcBef>
                <a:spcPts val="0"/>
              </a:spcBef>
              <a:buSzPct val="25000"/>
              <a:buNone/>
            </a:pPr>
            <a:r>
              <a:rPr lang="es-UY" sz="1200" dirty="0" smtClean="0">
                <a:solidFill>
                  <a:schemeClr val="dk1"/>
                </a:solidFill>
                <a:latin typeface="Calibri"/>
                <a:ea typeface="Calibri"/>
                <a:cs typeface="Calibri"/>
                <a:sym typeface="Calibri"/>
              </a:rPr>
              <a:t> </a:t>
            </a:r>
            <a:r>
              <a:rPr lang="es-UY" sz="1200" i="1" dirty="0" err="1" smtClean="0">
                <a:solidFill>
                  <a:schemeClr val="dk1"/>
                </a:solidFill>
                <a:latin typeface="Calibri"/>
                <a:ea typeface="Calibri"/>
                <a:cs typeface="Calibri"/>
                <a:sym typeface="Calibri"/>
              </a:rPr>
              <a:t>Ginger</a:t>
            </a:r>
            <a:r>
              <a:rPr lang="es-UY" sz="1200" i="1" dirty="0" smtClean="0">
                <a:solidFill>
                  <a:schemeClr val="dk1"/>
                </a:solidFill>
                <a:latin typeface="Calibri"/>
                <a:ea typeface="Calibri"/>
                <a:cs typeface="Calibri"/>
                <a:sym typeface="Calibri"/>
              </a:rPr>
              <a:t> </a:t>
            </a:r>
            <a:r>
              <a:rPr lang="es-UY" sz="1200" i="1" dirty="0" err="1" smtClean="0">
                <a:solidFill>
                  <a:schemeClr val="dk1"/>
                </a:solidFill>
                <a:latin typeface="Calibri"/>
                <a:ea typeface="Calibri"/>
                <a:cs typeface="Calibri"/>
                <a:sym typeface="Calibri"/>
              </a:rPr>
              <a:t>Jay</a:t>
            </a:r>
            <a:endParaRPr lang="es-UY" sz="1200" i="1" dirty="0" smtClean="0">
              <a:solidFill>
                <a:schemeClr val="dk1"/>
              </a:solidFill>
              <a:latin typeface="Calibri"/>
              <a:ea typeface="Calibri"/>
              <a:cs typeface="Calibri"/>
              <a:sym typeface="Calibri"/>
            </a:endParaRPr>
          </a:p>
          <a:p>
            <a:pPr marL="0" marR="0" lvl="0" indent="0" algn="ctr" rtl="0">
              <a:spcBef>
                <a:spcPts val="0"/>
              </a:spcBef>
              <a:buNone/>
            </a:pPr>
            <a:endParaRPr lang="es-UY" sz="1400" dirty="0" smtClean="0">
              <a:solidFill>
                <a:schemeClr val="dk1"/>
              </a:solidFill>
              <a:latin typeface="Calibri"/>
              <a:ea typeface="Calibri"/>
              <a:cs typeface="Calibri"/>
              <a:sym typeface="Calibri"/>
            </a:endParaRPr>
          </a:p>
          <a:p>
            <a:pPr marL="0" marR="0" lvl="0" indent="0" algn="l" rtl="0">
              <a:spcBef>
                <a:spcPts val="0"/>
              </a:spcBef>
              <a:buNone/>
            </a:pPr>
            <a:r>
              <a:rPr lang="es-UY" dirty="0" smtClean="0">
                <a:solidFill>
                  <a:schemeClr val="dk1"/>
                </a:solidFill>
                <a:latin typeface="Calibri"/>
                <a:ea typeface="Calibri"/>
                <a:cs typeface="Calibri"/>
                <a:sym typeface="Calibri"/>
              </a:rPr>
              <a:t>La </a:t>
            </a:r>
            <a:r>
              <a:rPr lang="es-UY" sz="1400" dirty="0" smtClean="0">
                <a:solidFill>
                  <a:schemeClr val="dk1"/>
                </a:solidFill>
                <a:latin typeface="Calibri"/>
                <a:ea typeface="Calibri"/>
                <a:cs typeface="Calibri"/>
                <a:sym typeface="Calibri"/>
              </a:rPr>
              <a:t>alarma </a:t>
            </a:r>
            <a:r>
              <a:rPr lang="es-UY" dirty="0" smtClean="0">
                <a:solidFill>
                  <a:schemeClr val="dk1"/>
                </a:solidFill>
                <a:latin typeface="Calibri"/>
                <a:ea typeface="Calibri"/>
                <a:cs typeface="Calibri"/>
                <a:sym typeface="Calibri"/>
              </a:rPr>
              <a:t>volvió</a:t>
            </a:r>
            <a:r>
              <a:rPr lang="es-UY" sz="1400" dirty="0" smtClean="0">
                <a:solidFill>
                  <a:schemeClr val="dk1"/>
                </a:solidFill>
                <a:latin typeface="Calibri"/>
                <a:ea typeface="Calibri"/>
                <a:cs typeface="Calibri"/>
                <a:sym typeface="Calibri"/>
              </a:rPr>
              <a:t> a sonar. </a:t>
            </a:r>
            <a:r>
              <a:rPr lang="es-UY" dirty="0" smtClean="0">
                <a:solidFill>
                  <a:schemeClr val="dk1"/>
                </a:solidFill>
                <a:latin typeface="Calibri"/>
                <a:ea typeface="Calibri"/>
                <a:cs typeface="Calibri"/>
                <a:sym typeface="Calibri"/>
              </a:rPr>
              <a:t>Esta vez,</a:t>
            </a:r>
            <a:r>
              <a:rPr lang="es-UY" sz="1400" dirty="0" smtClean="0">
                <a:solidFill>
                  <a:schemeClr val="dk1"/>
                </a:solidFill>
                <a:latin typeface="Calibri"/>
                <a:ea typeface="Calibri"/>
                <a:cs typeface="Calibri"/>
                <a:sym typeface="Calibri"/>
              </a:rPr>
              <a:t> </a:t>
            </a:r>
            <a:r>
              <a:rPr lang="es-UY" dirty="0" smtClean="0">
                <a:solidFill>
                  <a:schemeClr val="dk1"/>
                </a:solidFill>
                <a:latin typeface="Calibri"/>
                <a:ea typeface="Calibri"/>
                <a:cs typeface="Calibri"/>
                <a:sym typeface="Calibri"/>
              </a:rPr>
              <a:t>Jonás</a:t>
            </a:r>
            <a:r>
              <a:rPr lang="es-UY" sz="1400" dirty="0" smtClean="0">
                <a:solidFill>
                  <a:schemeClr val="dk1"/>
                </a:solidFill>
                <a:latin typeface="Calibri"/>
                <a:ea typeface="Calibri"/>
                <a:cs typeface="Calibri"/>
                <a:sym typeface="Calibri"/>
              </a:rPr>
              <a:t> </a:t>
            </a:r>
            <a:r>
              <a:rPr lang="es-UY" dirty="0" smtClean="0">
                <a:solidFill>
                  <a:schemeClr val="dk1"/>
                </a:solidFill>
                <a:latin typeface="Calibri"/>
                <a:ea typeface="Calibri"/>
                <a:cs typeface="Calibri"/>
                <a:sym typeface="Calibri"/>
              </a:rPr>
              <a:t>sabía</a:t>
            </a:r>
            <a:r>
              <a:rPr lang="es-UY" sz="1400" dirty="0" smtClean="0">
                <a:solidFill>
                  <a:schemeClr val="dk1"/>
                </a:solidFill>
                <a:latin typeface="Calibri"/>
                <a:ea typeface="Calibri"/>
                <a:cs typeface="Calibri"/>
                <a:sym typeface="Calibri"/>
              </a:rPr>
              <a:t> lo que </a:t>
            </a:r>
            <a:r>
              <a:rPr lang="es-UY" dirty="0" smtClean="0">
                <a:solidFill>
                  <a:schemeClr val="dk1"/>
                </a:solidFill>
                <a:latin typeface="Calibri"/>
                <a:ea typeface="Calibri"/>
                <a:cs typeface="Calibri"/>
                <a:sym typeface="Calibri"/>
              </a:rPr>
              <a:t>tenía</a:t>
            </a:r>
            <a:r>
              <a:rPr lang="es-UY" sz="1400" dirty="0" smtClean="0">
                <a:solidFill>
                  <a:schemeClr val="dk1"/>
                </a:solidFill>
                <a:latin typeface="Calibri"/>
                <a:ea typeface="Calibri"/>
                <a:cs typeface="Calibri"/>
                <a:sym typeface="Calibri"/>
              </a:rPr>
              <a:t> que</a:t>
            </a:r>
            <a:r>
              <a:rPr lang="es-UY" dirty="0" smtClean="0">
                <a:solidFill>
                  <a:schemeClr val="dk1"/>
                </a:solidFill>
                <a:latin typeface="Calibri"/>
                <a:ea typeface="Calibri"/>
                <a:cs typeface="Calibri"/>
                <a:sym typeface="Calibri"/>
              </a:rPr>
              <a:t> hacer</a:t>
            </a:r>
            <a:r>
              <a:rPr lang="es-UY" sz="1400" dirty="0" smtClean="0">
                <a:solidFill>
                  <a:schemeClr val="dk1"/>
                </a:solidFill>
                <a:latin typeface="Calibri"/>
                <a:ea typeface="Calibri"/>
                <a:cs typeface="Calibri"/>
                <a:sym typeface="Calibri"/>
              </a:rPr>
              <a:t>. Todos </a:t>
            </a:r>
            <a:r>
              <a:rPr lang="es-UY" dirty="0" smtClean="0">
                <a:solidFill>
                  <a:schemeClr val="dk1"/>
                </a:solidFill>
                <a:latin typeface="Calibri"/>
                <a:ea typeface="Calibri"/>
                <a:cs typeface="Calibri"/>
                <a:sym typeface="Calibri"/>
              </a:rPr>
              <a:t>tenían</a:t>
            </a:r>
            <a:r>
              <a:rPr lang="es-UY" sz="1400" dirty="0" smtClean="0">
                <a:solidFill>
                  <a:schemeClr val="dk1"/>
                </a:solidFill>
                <a:latin typeface="Calibri"/>
                <a:ea typeface="Calibri"/>
                <a:cs typeface="Calibri"/>
                <a:sym typeface="Calibri"/>
              </a:rPr>
              <a:t> que salir al pasillo, sentarse juntos y acurrucarse. Esto e</a:t>
            </a:r>
            <a:r>
              <a:rPr lang="es-UY" dirty="0" smtClean="0">
                <a:solidFill>
                  <a:schemeClr val="dk1"/>
                </a:solidFill>
                <a:latin typeface="Calibri"/>
                <a:ea typeface="Calibri"/>
                <a:cs typeface="Calibri"/>
                <a:sym typeface="Calibri"/>
              </a:rPr>
              <a:t>ra en caso de que ocurriera un </a:t>
            </a:r>
            <a:r>
              <a:rPr lang="es-UY" sz="1400" dirty="0" smtClean="0">
                <a:solidFill>
                  <a:schemeClr val="dk1"/>
                </a:solidFill>
                <a:latin typeface="Calibri"/>
                <a:ea typeface="Calibri"/>
                <a:cs typeface="Calibri"/>
                <a:sym typeface="Calibri"/>
              </a:rPr>
              <a:t>tornado.   </a:t>
            </a:r>
          </a:p>
          <a:p>
            <a:pPr marL="0" marR="0" lvl="0" indent="0" algn="l" rtl="0">
              <a:spcBef>
                <a:spcPts val="0"/>
              </a:spcBef>
              <a:buNone/>
            </a:pPr>
            <a:endParaRPr lang="es-UY" sz="1400" dirty="0" smtClean="0">
              <a:solidFill>
                <a:schemeClr val="dk1"/>
              </a:solidFill>
              <a:latin typeface="Calibri"/>
              <a:ea typeface="Calibri"/>
              <a:cs typeface="Calibri"/>
              <a:sym typeface="Calibri"/>
            </a:endParaRPr>
          </a:p>
          <a:p>
            <a:pPr marL="0" marR="0" lvl="0" indent="0" algn="l" rtl="0">
              <a:spcBef>
                <a:spcPts val="0"/>
              </a:spcBef>
              <a:buSzPct val="25000"/>
              <a:buNone/>
            </a:pPr>
            <a:r>
              <a:rPr lang="es-UY" sz="1400" dirty="0" smtClean="0">
                <a:solidFill>
                  <a:schemeClr val="dk1"/>
                </a:solidFill>
                <a:latin typeface="Calibri"/>
                <a:ea typeface="Calibri"/>
                <a:cs typeface="Calibri"/>
                <a:sym typeface="Calibri"/>
              </a:rPr>
              <a:t>Jonás no </a:t>
            </a:r>
            <a:r>
              <a:rPr lang="es-UY" dirty="0" smtClean="0">
                <a:solidFill>
                  <a:schemeClr val="dk1"/>
                </a:solidFill>
                <a:latin typeface="Calibri"/>
                <a:ea typeface="Calibri"/>
                <a:cs typeface="Calibri"/>
                <a:sym typeface="Calibri"/>
              </a:rPr>
              <a:t>entendía</a:t>
            </a:r>
            <a:r>
              <a:rPr lang="es-UY" sz="1400" dirty="0" smtClean="0">
                <a:solidFill>
                  <a:schemeClr val="dk1"/>
                </a:solidFill>
                <a:latin typeface="Calibri"/>
                <a:ea typeface="Calibri"/>
                <a:cs typeface="Calibri"/>
                <a:sym typeface="Calibri"/>
              </a:rPr>
              <a:t> </a:t>
            </a:r>
            <a:r>
              <a:rPr lang="es-UY" dirty="0" smtClean="0">
                <a:solidFill>
                  <a:schemeClr val="dk1"/>
                </a:solidFill>
                <a:latin typeface="Calibri"/>
                <a:ea typeface="Calibri"/>
                <a:cs typeface="Calibri"/>
                <a:sym typeface="Calibri"/>
              </a:rPr>
              <a:t>cómo era posible que salir al pasillo y acurrucarse podría ayudar si uno se viera en medio de un </a:t>
            </a:r>
            <a:r>
              <a:rPr lang="es-UY" sz="1400" dirty="0" smtClean="0">
                <a:solidFill>
                  <a:schemeClr val="dk1"/>
                </a:solidFill>
                <a:latin typeface="Calibri"/>
                <a:ea typeface="Calibri"/>
                <a:cs typeface="Calibri"/>
                <a:sym typeface="Calibri"/>
              </a:rPr>
              <a:t>tornado.</a:t>
            </a:r>
          </a:p>
          <a:p>
            <a:pPr marL="0" marR="0" lvl="0" indent="0" algn="l" rtl="0">
              <a:spcBef>
                <a:spcPts val="0"/>
              </a:spcBef>
              <a:buNone/>
            </a:pPr>
            <a:endParaRPr lang="es-UY" sz="1400" dirty="0" smtClean="0">
              <a:solidFill>
                <a:schemeClr val="dk1"/>
              </a:solidFill>
              <a:latin typeface="Calibri"/>
              <a:ea typeface="Calibri"/>
              <a:cs typeface="Calibri"/>
              <a:sym typeface="Calibri"/>
            </a:endParaRPr>
          </a:p>
          <a:p>
            <a:pPr marL="0" marR="0" lvl="0" indent="0" algn="l" rtl="0">
              <a:spcBef>
                <a:spcPts val="0"/>
              </a:spcBef>
              <a:buNone/>
            </a:pPr>
            <a:r>
              <a:rPr lang="es-UY" dirty="0" smtClean="0">
                <a:solidFill>
                  <a:schemeClr val="dk1"/>
                </a:solidFill>
                <a:latin typeface="Calibri"/>
                <a:ea typeface="Calibri"/>
                <a:cs typeface="Calibri"/>
                <a:sym typeface="Calibri"/>
              </a:rPr>
              <a:t>Entonces su maestra le dijo que salían al pasillo para alejarse de las ventanas que podrían quebrarse durante un tornado</a:t>
            </a:r>
            <a:r>
              <a:rPr lang="es-UY" sz="1400" dirty="0" smtClean="0">
                <a:solidFill>
                  <a:schemeClr val="dk1"/>
                </a:solidFill>
                <a:latin typeface="Calibri"/>
                <a:ea typeface="Calibri"/>
                <a:cs typeface="Calibri"/>
                <a:sym typeface="Calibri"/>
              </a:rPr>
              <a:t>. También se acurrucaban p</a:t>
            </a:r>
            <a:r>
              <a:rPr lang="es-UY" dirty="0" smtClean="0">
                <a:solidFill>
                  <a:schemeClr val="dk1"/>
                </a:solidFill>
                <a:latin typeface="Calibri"/>
                <a:ea typeface="Calibri"/>
                <a:cs typeface="Calibri"/>
                <a:sym typeface="Calibri"/>
              </a:rPr>
              <a:t>or si algo les caía encima.  Por eso colocan sus manos sobre el cuello para protegerlo en caso de que cayera algún objeto  cortante</a:t>
            </a:r>
            <a:r>
              <a:rPr lang="es-UY" sz="1400" dirty="0" smtClean="0">
                <a:solidFill>
                  <a:schemeClr val="dk1"/>
                </a:solidFill>
                <a:latin typeface="Calibri"/>
                <a:ea typeface="Calibri"/>
                <a:cs typeface="Calibri"/>
                <a:sym typeface="Calibri"/>
              </a:rPr>
              <a:t>. </a:t>
            </a:r>
          </a:p>
          <a:p>
            <a:pPr marL="0" marR="0" lvl="0" indent="0" algn="l" rtl="0">
              <a:spcBef>
                <a:spcPts val="0"/>
              </a:spcBef>
              <a:buNone/>
            </a:pPr>
            <a:endParaRPr lang="es-UY" sz="1400" dirty="0" smtClean="0">
              <a:solidFill>
                <a:schemeClr val="dk1"/>
              </a:solidFill>
              <a:latin typeface="Calibri"/>
              <a:ea typeface="Calibri"/>
              <a:cs typeface="Calibri"/>
              <a:sym typeface="Calibri"/>
            </a:endParaRPr>
          </a:p>
          <a:p>
            <a:pPr marL="0" marR="0" lvl="0" indent="0" algn="l" rtl="0">
              <a:spcBef>
                <a:spcPts val="0"/>
              </a:spcBef>
              <a:buSzPct val="25000"/>
              <a:buNone/>
            </a:pPr>
            <a:r>
              <a:rPr lang="es-UY" sz="1400" dirty="0" smtClean="0">
                <a:solidFill>
                  <a:schemeClr val="dk1"/>
                </a:solidFill>
                <a:latin typeface="Calibri"/>
                <a:ea typeface="Calibri"/>
                <a:cs typeface="Calibri"/>
                <a:sym typeface="Calibri"/>
              </a:rPr>
              <a:t>Molly era una </a:t>
            </a:r>
            <a:r>
              <a:rPr lang="es-UY" dirty="0" smtClean="0">
                <a:solidFill>
                  <a:schemeClr val="dk1"/>
                </a:solidFill>
                <a:latin typeface="Calibri"/>
                <a:ea typeface="Calibri"/>
                <a:cs typeface="Calibri"/>
                <a:sym typeface="Calibri"/>
              </a:rPr>
              <a:t>niña</a:t>
            </a:r>
            <a:r>
              <a:rPr lang="es-UY" sz="1400" dirty="0" smtClean="0">
                <a:solidFill>
                  <a:schemeClr val="dk1"/>
                </a:solidFill>
                <a:latin typeface="Calibri"/>
                <a:ea typeface="Calibri"/>
                <a:cs typeface="Calibri"/>
                <a:sym typeface="Calibri"/>
              </a:rPr>
              <a:t> nueva en la clase.  Ella se sentaba al lado de Jon</a:t>
            </a:r>
            <a:r>
              <a:rPr lang="es-UY" dirty="0" smtClean="0">
                <a:solidFill>
                  <a:schemeClr val="dk1"/>
                </a:solidFill>
                <a:latin typeface="Calibri"/>
                <a:ea typeface="Calibri"/>
                <a:cs typeface="Calibri"/>
                <a:sym typeface="Calibri"/>
              </a:rPr>
              <a:t>á</a:t>
            </a:r>
            <a:r>
              <a:rPr lang="es-UY" sz="1400" dirty="0" smtClean="0">
                <a:solidFill>
                  <a:schemeClr val="dk1"/>
                </a:solidFill>
                <a:latin typeface="Calibri"/>
                <a:ea typeface="Calibri"/>
                <a:cs typeface="Calibri"/>
                <a:sym typeface="Calibri"/>
              </a:rPr>
              <a:t>s.  Cuando </a:t>
            </a:r>
            <a:r>
              <a:rPr lang="es-UY" dirty="0" smtClean="0">
                <a:solidFill>
                  <a:schemeClr val="dk1"/>
                </a:solidFill>
                <a:latin typeface="Calibri"/>
                <a:ea typeface="Calibri"/>
                <a:cs typeface="Calibri"/>
                <a:sym typeface="Calibri"/>
              </a:rPr>
              <a:t>sonó</a:t>
            </a:r>
            <a:r>
              <a:rPr lang="es-UY" sz="1400" dirty="0" smtClean="0">
                <a:solidFill>
                  <a:schemeClr val="dk1"/>
                </a:solidFill>
                <a:latin typeface="Calibri"/>
                <a:ea typeface="Calibri"/>
                <a:cs typeface="Calibri"/>
                <a:sym typeface="Calibri"/>
              </a:rPr>
              <a:t> la </a:t>
            </a:r>
            <a:r>
              <a:rPr lang="es-UY" dirty="0" smtClean="0">
                <a:solidFill>
                  <a:schemeClr val="dk1"/>
                </a:solidFill>
                <a:latin typeface="Calibri"/>
                <a:ea typeface="Calibri"/>
                <a:cs typeface="Calibri"/>
                <a:sym typeface="Calibri"/>
              </a:rPr>
              <a:t>alarma, </a:t>
            </a:r>
            <a:r>
              <a:rPr lang="es-UY" sz="1400" dirty="0" smtClean="0">
                <a:solidFill>
                  <a:schemeClr val="dk1"/>
                </a:solidFill>
                <a:latin typeface="Calibri"/>
                <a:ea typeface="Calibri"/>
                <a:cs typeface="Calibri"/>
                <a:sym typeface="Calibri"/>
              </a:rPr>
              <a:t>Molly se </a:t>
            </a:r>
            <a:r>
              <a:rPr lang="es-UY" dirty="0" smtClean="0">
                <a:solidFill>
                  <a:schemeClr val="dk1"/>
                </a:solidFill>
                <a:latin typeface="Calibri"/>
                <a:ea typeface="Calibri"/>
                <a:cs typeface="Calibri"/>
                <a:sym typeface="Calibri"/>
              </a:rPr>
              <a:t>escondió debajo de su escritorio</a:t>
            </a:r>
            <a:r>
              <a:rPr lang="es-UY" sz="1400" dirty="0" smtClean="0">
                <a:solidFill>
                  <a:schemeClr val="dk1"/>
                </a:solidFill>
                <a:latin typeface="Calibri"/>
                <a:ea typeface="Calibri"/>
                <a:cs typeface="Calibri"/>
                <a:sym typeface="Calibri"/>
              </a:rPr>
              <a:t>. </a:t>
            </a:r>
            <a:r>
              <a:rPr lang="es-UY" dirty="0" smtClean="0">
                <a:solidFill>
                  <a:schemeClr val="dk1"/>
                </a:solidFill>
                <a:latin typeface="Calibri"/>
                <a:ea typeface="Calibri"/>
                <a:cs typeface="Calibri"/>
                <a:sym typeface="Calibri"/>
              </a:rPr>
              <a:t>Jonás</a:t>
            </a:r>
            <a:r>
              <a:rPr lang="es-UY" sz="1400" dirty="0" smtClean="0">
                <a:solidFill>
                  <a:schemeClr val="dk1"/>
                </a:solidFill>
                <a:latin typeface="Calibri"/>
                <a:ea typeface="Calibri"/>
                <a:cs typeface="Calibri"/>
                <a:sym typeface="Calibri"/>
              </a:rPr>
              <a:t> tuvo que decirl</a:t>
            </a:r>
            <a:r>
              <a:rPr lang="es-UY" dirty="0" smtClean="0">
                <a:solidFill>
                  <a:schemeClr val="dk1"/>
                </a:solidFill>
                <a:latin typeface="Calibri"/>
                <a:ea typeface="Calibri"/>
                <a:cs typeface="Calibri"/>
                <a:sym typeface="Calibri"/>
              </a:rPr>
              <a:t>e que saliera de debajo de su escritorio y siguiera a la clase al pasillo</a:t>
            </a:r>
            <a:r>
              <a:rPr lang="es-UY" sz="1400" dirty="0" smtClean="0">
                <a:solidFill>
                  <a:schemeClr val="dk1"/>
                </a:solidFill>
                <a:latin typeface="Calibri"/>
                <a:ea typeface="Calibri"/>
                <a:cs typeface="Calibri"/>
                <a:sym typeface="Calibri"/>
              </a:rPr>
              <a:t>.</a:t>
            </a:r>
          </a:p>
          <a:p>
            <a:pPr marL="0" marR="0" lvl="0" indent="0" algn="l" rtl="0">
              <a:spcBef>
                <a:spcPts val="0"/>
              </a:spcBef>
              <a:buNone/>
            </a:pPr>
            <a:endParaRPr lang="es-UY" sz="1400" dirty="0" smtClean="0">
              <a:solidFill>
                <a:schemeClr val="dk1"/>
              </a:solidFill>
              <a:latin typeface="Calibri"/>
              <a:ea typeface="Calibri"/>
              <a:cs typeface="Calibri"/>
              <a:sym typeface="Calibri"/>
            </a:endParaRPr>
          </a:p>
          <a:p>
            <a:pPr marL="0" marR="0" lvl="0" indent="0" algn="l" rtl="0">
              <a:spcBef>
                <a:spcPts val="0"/>
              </a:spcBef>
              <a:buNone/>
            </a:pPr>
            <a:r>
              <a:rPr lang="es-UY" dirty="0" smtClean="0">
                <a:solidFill>
                  <a:schemeClr val="dk1"/>
                </a:solidFill>
                <a:latin typeface="Calibri"/>
                <a:ea typeface="Calibri"/>
                <a:cs typeface="Calibri"/>
                <a:sym typeface="Calibri"/>
              </a:rPr>
              <a:t>Resultó ser un simulacro</a:t>
            </a:r>
            <a:r>
              <a:rPr lang="es-UY" sz="1400" dirty="0" smtClean="0">
                <a:solidFill>
                  <a:schemeClr val="dk1"/>
                </a:solidFill>
                <a:latin typeface="Calibri"/>
                <a:ea typeface="Calibri"/>
                <a:cs typeface="Calibri"/>
                <a:sym typeface="Calibri"/>
              </a:rPr>
              <a:t>, igual que la vez pasada. </a:t>
            </a:r>
            <a:r>
              <a:rPr lang="es-UY" dirty="0" smtClean="0">
                <a:solidFill>
                  <a:schemeClr val="dk1"/>
                </a:solidFill>
                <a:latin typeface="Calibri"/>
                <a:ea typeface="Calibri"/>
                <a:cs typeface="Calibri"/>
                <a:sym typeface="Calibri"/>
              </a:rPr>
              <a:t>Después</a:t>
            </a:r>
            <a:r>
              <a:rPr lang="es-UY" sz="1400" dirty="0" smtClean="0">
                <a:solidFill>
                  <a:schemeClr val="dk1"/>
                </a:solidFill>
                <a:latin typeface="Calibri"/>
                <a:ea typeface="Calibri"/>
                <a:cs typeface="Calibri"/>
                <a:sym typeface="Calibri"/>
              </a:rPr>
              <a:t> de unos cuantos minutos, todos lo</a:t>
            </a:r>
            <a:r>
              <a:rPr lang="es-UY" dirty="0" smtClean="0">
                <a:solidFill>
                  <a:schemeClr val="dk1"/>
                </a:solidFill>
                <a:latin typeface="Calibri"/>
                <a:ea typeface="Calibri"/>
                <a:cs typeface="Calibri"/>
                <a:sym typeface="Calibri"/>
              </a:rPr>
              <a:t>s estudiantes regresaron a sus salones de clase y se volvieron a sentar en sus escritorios</a:t>
            </a:r>
            <a:r>
              <a:rPr lang="es-UY" sz="1400" dirty="0" smtClean="0">
                <a:solidFill>
                  <a:schemeClr val="dk1"/>
                </a:solidFill>
                <a:latin typeface="Calibri"/>
                <a:ea typeface="Calibri"/>
                <a:cs typeface="Calibri"/>
                <a:sym typeface="Calibri"/>
              </a:rPr>
              <a:t>. </a:t>
            </a:r>
          </a:p>
          <a:p>
            <a:pPr marL="0" marR="0" lvl="0" indent="0" algn="l" rtl="0">
              <a:spcBef>
                <a:spcPts val="0"/>
              </a:spcBef>
              <a:buNone/>
            </a:pPr>
            <a:endParaRPr lang="es-UY" dirty="0">
              <a:solidFill>
                <a:schemeClr val="dk1"/>
              </a:solidFill>
              <a:latin typeface="Calibri"/>
              <a:ea typeface="Calibri"/>
              <a:cs typeface="Calibri"/>
              <a:sym typeface="Calibri"/>
            </a:endParaRPr>
          </a:p>
          <a:p>
            <a:pPr lvl="0"/>
            <a:r>
              <a:rPr lang="es-UY" sz="1400" dirty="0" smtClean="0">
                <a:solidFill>
                  <a:schemeClr val="dk1"/>
                </a:solidFill>
                <a:latin typeface="Calibri"/>
                <a:ea typeface="Calibri"/>
                <a:cs typeface="Calibri"/>
                <a:sym typeface="Calibri"/>
              </a:rPr>
              <a:t>Después de la escuela, </a:t>
            </a:r>
            <a:r>
              <a:rPr lang="es-UY" sz="1400" dirty="0" err="1" smtClean="0">
                <a:solidFill>
                  <a:schemeClr val="dk1"/>
                </a:solidFill>
                <a:latin typeface="Calibri"/>
                <a:ea typeface="Calibri"/>
                <a:cs typeface="Calibri"/>
                <a:sym typeface="Calibri"/>
              </a:rPr>
              <a:t>Jonas</a:t>
            </a:r>
            <a:r>
              <a:rPr lang="es-UY" sz="1400" dirty="0" smtClean="0">
                <a:solidFill>
                  <a:schemeClr val="dk1"/>
                </a:solidFill>
                <a:latin typeface="Calibri"/>
                <a:ea typeface="Calibri"/>
                <a:cs typeface="Calibri"/>
                <a:sym typeface="Calibri"/>
              </a:rPr>
              <a:t> se burló de </a:t>
            </a:r>
            <a:r>
              <a:rPr lang="es-UY" sz="1400" dirty="0" err="1" smtClean="0">
                <a:solidFill>
                  <a:schemeClr val="dk1"/>
                </a:solidFill>
                <a:latin typeface="Calibri"/>
                <a:ea typeface="Calibri"/>
                <a:cs typeface="Calibri"/>
                <a:sym typeface="Calibri"/>
              </a:rPr>
              <a:t>Molly</a:t>
            </a:r>
            <a:r>
              <a:rPr lang="es-UY" sz="1400" dirty="0" smtClean="0">
                <a:solidFill>
                  <a:schemeClr val="dk1"/>
                </a:solidFill>
                <a:latin typeface="Calibri"/>
                <a:ea typeface="Calibri"/>
                <a:cs typeface="Calibri"/>
                <a:sym typeface="Calibri"/>
              </a:rPr>
              <a:t> por haberse escondido debajo de su escritorio cuando sonó la alarma. </a:t>
            </a:r>
            <a:r>
              <a:rPr lang="es-419" dirty="0" smtClean="0">
                <a:solidFill>
                  <a:schemeClr val="dk1"/>
                </a:solidFill>
                <a:latin typeface="Calibri"/>
                <a:ea typeface="Calibri"/>
                <a:cs typeface="Calibri"/>
                <a:sym typeface="Calibri"/>
              </a:rPr>
              <a:t>—¡Miedosa! —dijo él.  </a:t>
            </a:r>
            <a:r>
              <a:rPr lang="es-419" dirty="0" err="1" smtClean="0">
                <a:solidFill>
                  <a:schemeClr val="dk1"/>
                </a:solidFill>
                <a:latin typeface="Calibri"/>
                <a:ea typeface="Calibri"/>
                <a:cs typeface="Calibri"/>
                <a:sym typeface="Calibri"/>
              </a:rPr>
              <a:t>Molly</a:t>
            </a:r>
            <a:r>
              <a:rPr lang="es-419" dirty="0" smtClean="0">
                <a:solidFill>
                  <a:schemeClr val="dk1"/>
                </a:solidFill>
                <a:latin typeface="Calibri"/>
                <a:ea typeface="Calibri"/>
                <a:cs typeface="Calibri"/>
                <a:sym typeface="Calibri"/>
              </a:rPr>
              <a:t> se rio. —No estaba asustada —dijo ella.  </a:t>
            </a:r>
            <a:r>
              <a:rPr lang="es-419" dirty="0" err="1" smtClean="0">
                <a:solidFill>
                  <a:schemeClr val="dk1"/>
                </a:solidFill>
                <a:latin typeface="Calibri"/>
                <a:ea typeface="Calibri"/>
                <a:cs typeface="Calibri"/>
                <a:sym typeface="Calibri"/>
              </a:rPr>
              <a:t>Molly</a:t>
            </a:r>
            <a:r>
              <a:rPr lang="es-419" dirty="0" smtClean="0">
                <a:solidFill>
                  <a:schemeClr val="dk1"/>
                </a:solidFill>
                <a:latin typeface="Calibri"/>
                <a:ea typeface="Calibri"/>
                <a:cs typeface="Calibri"/>
                <a:sym typeface="Calibri"/>
              </a:rPr>
              <a:t> le explicó que ella se había mudado de California la semana pasada.  En su antigua escuela, cuando sonaba la alarma, se trataba de un simulacro de terremoto.  Du</a:t>
            </a:r>
            <a:r>
              <a:rPr lang="es-UY" sz="1400" dirty="0" err="1" smtClean="0">
                <a:solidFill>
                  <a:schemeClr val="dk1"/>
                </a:solidFill>
                <a:latin typeface="Calibri"/>
                <a:ea typeface="Calibri"/>
                <a:cs typeface="Calibri"/>
                <a:sym typeface="Calibri"/>
              </a:rPr>
              <a:t>rante</a:t>
            </a:r>
            <a:r>
              <a:rPr lang="es-UY" sz="1400" dirty="0" smtClean="0">
                <a:solidFill>
                  <a:schemeClr val="dk1"/>
                </a:solidFill>
                <a:latin typeface="Calibri"/>
                <a:ea typeface="Calibri"/>
                <a:cs typeface="Calibri"/>
                <a:sym typeface="Calibri"/>
              </a:rPr>
              <a:t> el simulacro de terremoto se </a:t>
            </a:r>
            <a:r>
              <a:rPr lang="es-UY" dirty="0" smtClean="0">
                <a:solidFill>
                  <a:schemeClr val="dk1"/>
                </a:solidFill>
                <a:latin typeface="Calibri"/>
                <a:ea typeface="Calibri"/>
                <a:cs typeface="Calibri"/>
                <a:sym typeface="Calibri"/>
              </a:rPr>
              <a:t>te pide que te escondas debajo de tu escritorio</a:t>
            </a:r>
            <a:r>
              <a:rPr lang="es-UY" sz="1400" dirty="0" smtClean="0">
                <a:solidFill>
                  <a:schemeClr val="dk1"/>
                </a:solidFill>
                <a:latin typeface="Calibri"/>
                <a:ea typeface="Calibri"/>
                <a:cs typeface="Calibri"/>
                <a:sym typeface="Calibri"/>
              </a:rPr>
              <a:t>.  </a:t>
            </a:r>
          </a:p>
          <a:p>
            <a:pPr marL="0" marR="0" lvl="0" indent="0" algn="l" rtl="0">
              <a:spcBef>
                <a:spcPts val="0"/>
              </a:spcBef>
              <a:buNone/>
            </a:pPr>
            <a:endParaRPr lang="es-UY" sz="1400" dirty="0" smtClean="0">
              <a:solidFill>
                <a:schemeClr val="dk1"/>
              </a:solidFill>
              <a:latin typeface="Calibri"/>
              <a:ea typeface="Calibri"/>
              <a:cs typeface="Calibri"/>
              <a:sym typeface="Calibri"/>
            </a:endParaRPr>
          </a:p>
          <a:p>
            <a:pPr marL="0" marR="0" lvl="0" indent="0" algn="l" rtl="0">
              <a:spcBef>
                <a:spcPts val="0"/>
              </a:spcBef>
              <a:buSzPct val="25000"/>
              <a:buNone/>
            </a:pPr>
            <a:r>
              <a:rPr lang="es-UY" sz="1400" dirty="0" smtClean="0">
                <a:solidFill>
                  <a:schemeClr val="dk1"/>
                </a:solidFill>
                <a:latin typeface="Calibri"/>
                <a:ea typeface="Calibri"/>
                <a:cs typeface="Calibri"/>
                <a:sym typeface="Calibri"/>
              </a:rPr>
              <a:t>Sam, el amigo de </a:t>
            </a:r>
            <a:r>
              <a:rPr lang="es-UY" dirty="0" smtClean="0">
                <a:solidFill>
                  <a:schemeClr val="dk1"/>
                </a:solidFill>
                <a:latin typeface="Calibri"/>
                <a:ea typeface="Calibri"/>
                <a:cs typeface="Calibri"/>
                <a:sym typeface="Calibri"/>
              </a:rPr>
              <a:t>Jonás</a:t>
            </a:r>
            <a:r>
              <a:rPr lang="es-UY" sz="1400" dirty="0" smtClean="0">
                <a:solidFill>
                  <a:schemeClr val="dk1"/>
                </a:solidFill>
                <a:latin typeface="Calibri"/>
                <a:ea typeface="Calibri"/>
                <a:cs typeface="Calibri"/>
                <a:sym typeface="Calibri"/>
              </a:rPr>
              <a:t> los escucho.  Sam les dijo que una vez mientras </a:t>
            </a:r>
            <a:r>
              <a:rPr lang="es-UY" dirty="0" smtClean="0">
                <a:solidFill>
                  <a:schemeClr val="dk1"/>
                </a:solidFill>
                <a:latin typeface="Calibri"/>
                <a:ea typeface="Calibri"/>
                <a:cs typeface="Calibri"/>
                <a:sym typeface="Calibri"/>
              </a:rPr>
              <a:t>visitaba a sus primos en F</a:t>
            </a:r>
            <a:r>
              <a:rPr lang="es-UY" sz="1400" dirty="0" smtClean="0">
                <a:solidFill>
                  <a:schemeClr val="dk1"/>
                </a:solidFill>
                <a:latin typeface="Calibri"/>
                <a:ea typeface="Calibri"/>
                <a:cs typeface="Calibri"/>
                <a:sym typeface="Calibri"/>
              </a:rPr>
              <a:t>lorida, el </a:t>
            </a:r>
            <a:r>
              <a:rPr lang="es-UY" dirty="0" smtClean="0">
                <a:solidFill>
                  <a:schemeClr val="dk1"/>
                </a:solidFill>
                <a:latin typeface="Calibri"/>
                <a:ea typeface="Calibri"/>
                <a:cs typeface="Calibri"/>
                <a:sym typeface="Calibri"/>
              </a:rPr>
              <a:t>meteorólogo</a:t>
            </a:r>
            <a:r>
              <a:rPr lang="es-UY" sz="1400" dirty="0" smtClean="0">
                <a:solidFill>
                  <a:schemeClr val="dk1"/>
                </a:solidFill>
                <a:latin typeface="Calibri"/>
                <a:ea typeface="Calibri"/>
                <a:cs typeface="Calibri"/>
                <a:sym typeface="Calibri"/>
              </a:rPr>
              <a:t> dijo que se </a:t>
            </a:r>
            <a:r>
              <a:rPr lang="es-UY" dirty="0" smtClean="0">
                <a:solidFill>
                  <a:schemeClr val="dk1"/>
                </a:solidFill>
                <a:latin typeface="Calibri"/>
                <a:ea typeface="Calibri"/>
                <a:cs typeface="Calibri"/>
                <a:sym typeface="Calibri"/>
              </a:rPr>
              <a:t>había formado un huracán cerca de allí</a:t>
            </a:r>
            <a:r>
              <a:rPr lang="es-UY" sz="1400" dirty="0" smtClean="0">
                <a:solidFill>
                  <a:schemeClr val="dk1"/>
                </a:solidFill>
                <a:latin typeface="Calibri"/>
                <a:ea typeface="Calibri"/>
                <a:cs typeface="Calibri"/>
                <a:sym typeface="Calibri"/>
              </a:rPr>
              <a:t>.  De modo que </a:t>
            </a:r>
            <a:r>
              <a:rPr lang="es-UY" dirty="0" smtClean="0">
                <a:solidFill>
                  <a:schemeClr val="dk1"/>
                </a:solidFill>
                <a:latin typeface="Calibri"/>
                <a:ea typeface="Calibri"/>
                <a:cs typeface="Calibri"/>
                <a:sym typeface="Calibri"/>
              </a:rPr>
              <a:t>cerraron la escuela al día siguiente</a:t>
            </a:r>
            <a:r>
              <a:rPr lang="es-UY" sz="1400" dirty="0" smtClean="0">
                <a:solidFill>
                  <a:schemeClr val="dk1"/>
                </a:solidFill>
                <a:latin typeface="Calibri"/>
                <a:ea typeface="Calibri"/>
                <a:cs typeface="Calibri"/>
                <a:sym typeface="Calibri"/>
              </a:rPr>
              <a:t>. </a:t>
            </a:r>
          </a:p>
          <a:p>
            <a:pPr marL="0" marR="0" lvl="0" indent="0" algn="l" rtl="0">
              <a:spcBef>
                <a:spcPts val="0"/>
              </a:spcBef>
              <a:buNone/>
            </a:pPr>
            <a:endParaRPr lang="es-UY" sz="1400" dirty="0" smtClean="0">
              <a:solidFill>
                <a:schemeClr val="dk1"/>
              </a:solidFill>
              <a:latin typeface="Calibri"/>
              <a:ea typeface="Calibri"/>
              <a:cs typeface="Calibri"/>
              <a:sym typeface="Calibri"/>
            </a:endParaRPr>
          </a:p>
          <a:p>
            <a:pPr marL="0" marR="0" lvl="0" indent="0" algn="l" rtl="0">
              <a:spcBef>
                <a:spcPts val="0"/>
              </a:spcBef>
              <a:buSzPct val="25000"/>
              <a:buNone/>
            </a:pPr>
            <a:r>
              <a:rPr lang="es-UY" sz="1400" dirty="0" smtClean="0">
                <a:solidFill>
                  <a:schemeClr val="dk1"/>
                </a:solidFill>
                <a:latin typeface="Calibri"/>
                <a:ea typeface="Calibri"/>
                <a:cs typeface="Calibri"/>
                <a:sym typeface="Calibri"/>
              </a:rPr>
              <a:t>Jonás </a:t>
            </a:r>
            <a:r>
              <a:rPr lang="es-UY" dirty="0" smtClean="0">
                <a:solidFill>
                  <a:schemeClr val="dk1"/>
                </a:solidFill>
                <a:latin typeface="Calibri"/>
                <a:ea typeface="Calibri"/>
                <a:cs typeface="Calibri"/>
                <a:sym typeface="Calibri"/>
              </a:rPr>
              <a:t>recordó que sus primos que viven en el norte tuvieron tres días seguidos sin escuela porque no dejaba de nevar</a:t>
            </a:r>
            <a:r>
              <a:rPr lang="es-UY" sz="1400" dirty="0" smtClean="0">
                <a:solidFill>
                  <a:schemeClr val="dk1"/>
                </a:solidFill>
                <a:latin typeface="Calibri"/>
                <a:ea typeface="Calibri"/>
                <a:cs typeface="Calibri"/>
                <a:sym typeface="Calibri"/>
              </a:rPr>
              <a:t>.  </a:t>
            </a:r>
          </a:p>
          <a:p>
            <a:pPr marL="0" marR="0" lvl="0" indent="0" algn="l" rtl="0">
              <a:spcBef>
                <a:spcPts val="0"/>
              </a:spcBef>
              <a:buNone/>
            </a:pPr>
            <a:endParaRPr lang="es-UY" sz="1400" dirty="0" smtClean="0">
              <a:solidFill>
                <a:schemeClr val="dk1"/>
              </a:solidFill>
              <a:latin typeface="Calibri"/>
              <a:ea typeface="Calibri"/>
              <a:cs typeface="Calibri"/>
              <a:sym typeface="Calibri"/>
            </a:endParaRPr>
          </a:p>
          <a:p>
            <a:pPr lvl="0"/>
            <a:r>
              <a:rPr lang="es-UY" dirty="0" smtClean="0">
                <a:solidFill>
                  <a:schemeClr val="dk1"/>
                </a:solidFill>
                <a:latin typeface="Calibri"/>
                <a:ea typeface="Calibri"/>
                <a:cs typeface="Calibri"/>
                <a:sym typeface="Calibri"/>
              </a:rPr>
              <a:t>—Pienso que los terremotos y los tornados son las tormentas más aterradoras</a:t>
            </a:r>
            <a:r>
              <a:rPr lang="es-UY" sz="1400" dirty="0" smtClean="0">
                <a:solidFill>
                  <a:schemeClr val="dk1"/>
                </a:solidFill>
                <a:latin typeface="Calibri"/>
                <a:ea typeface="Calibri"/>
                <a:cs typeface="Calibri"/>
                <a:sym typeface="Calibri"/>
              </a:rPr>
              <a:t>, </a:t>
            </a:r>
            <a:r>
              <a:rPr lang="es-419" dirty="0" smtClean="0">
                <a:solidFill>
                  <a:schemeClr val="dk1"/>
                </a:solidFill>
                <a:latin typeface="Calibri"/>
                <a:ea typeface="Calibri"/>
                <a:cs typeface="Calibri"/>
                <a:sym typeface="Calibri"/>
              </a:rPr>
              <a:t>—</a:t>
            </a:r>
            <a:r>
              <a:rPr lang="es-UY" dirty="0" smtClean="0">
                <a:solidFill>
                  <a:schemeClr val="dk1"/>
                </a:solidFill>
                <a:latin typeface="Calibri"/>
                <a:ea typeface="Calibri"/>
                <a:cs typeface="Calibri"/>
                <a:sym typeface="Calibri"/>
              </a:rPr>
              <a:t>dijo</a:t>
            </a:r>
            <a:r>
              <a:rPr lang="es-UY" sz="1400" dirty="0" smtClean="0">
                <a:solidFill>
                  <a:schemeClr val="dk1"/>
                </a:solidFill>
                <a:latin typeface="Calibri"/>
                <a:ea typeface="Calibri"/>
                <a:cs typeface="Calibri"/>
                <a:sym typeface="Calibri"/>
              </a:rPr>
              <a:t> Molly.  </a:t>
            </a:r>
            <a:r>
              <a:rPr lang="es-UY" dirty="0" smtClean="0">
                <a:solidFill>
                  <a:schemeClr val="dk1"/>
                </a:solidFill>
                <a:latin typeface="Calibri"/>
                <a:ea typeface="Calibri"/>
                <a:cs typeface="Calibri"/>
                <a:sym typeface="Calibri"/>
              </a:rPr>
              <a:t>—El meteorólogo puede avisarnos si viene un huracán o una tormenta de nieve, pero con los tornados y los terremotos, nunca se sabe.  </a:t>
            </a:r>
            <a:endParaRPr lang="es-UY" dirty="0">
              <a:solidFill>
                <a:schemeClr val="dk1"/>
              </a:solidFill>
              <a:latin typeface="Calibri"/>
              <a:ea typeface="Calibri"/>
              <a:cs typeface="Calibri"/>
              <a:sym typeface="Calibri"/>
            </a:endParaRPr>
          </a:p>
        </p:txBody>
      </p:sp>
      <p:sp>
        <p:nvSpPr>
          <p:cNvPr id="5" name="Shape 680"/>
          <p:cNvSpPr txBox="1"/>
          <p:nvPr/>
        </p:nvSpPr>
        <p:spPr>
          <a:xfrm>
            <a:off x="5207774" y="219640"/>
            <a:ext cx="2341071" cy="895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s-419" sz="800" dirty="0" smtClean="0">
                <a:solidFill>
                  <a:schemeClr val="dk1"/>
                </a:solidFill>
                <a:latin typeface="Calibri"/>
                <a:ea typeface="Calibri"/>
                <a:cs typeface="Calibri"/>
                <a:sym typeface="Calibri"/>
              </a:rPr>
              <a:t>Equivalencia de grado: 4.1</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Escala </a:t>
            </a:r>
            <a:r>
              <a:rPr lang="es-419" sz="800" dirty="0" err="1" smtClean="0">
                <a:solidFill>
                  <a:schemeClr val="dk1"/>
                </a:solidFill>
                <a:latin typeface="Calibri"/>
                <a:ea typeface="Calibri"/>
                <a:cs typeface="Calibri"/>
                <a:sym typeface="Calibri"/>
              </a:rPr>
              <a:t>Lexile</a:t>
            </a:r>
            <a:r>
              <a:rPr lang="es-419" sz="800" dirty="0" smtClean="0">
                <a:solidFill>
                  <a:schemeClr val="dk1"/>
                </a:solidFill>
                <a:latin typeface="Calibri"/>
                <a:ea typeface="Calibri"/>
                <a:cs typeface="Calibri"/>
                <a:sym typeface="Calibri"/>
              </a:rPr>
              <a:t>: 750L</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Promedio de lo largo de la oración: 12.32</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Promedio de la frecuencia de palabras: 3.73</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Número de palabra: 345</a:t>
            </a:r>
          </a:p>
          <a:p>
            <a:pPr lvl="0" algn="r" rtl="0">
              <a:spcBef>
                <a:spcPts val="0"/>
              </a:spcBef>
              <a:buClr>
                <a:schemeClr val="dk1"/>
              </a:buClr>
              <a:buSzPct val="25000"/>
              <a:buFont typeface="Arial"/>
              <a:buNone/>
            </a:pPr>
            <a:r>
              <a:rPr lang="es-419" sz="800" b="1" i="1" dirty="0" smtClean="0">
                <a:solidFill>
                  <a:schemeClr val="dk1"/>
                </a:solidFill>
                <a:latin typeface="Calibri"/>
                <a:ea typeface="Calibri"/>
                <a:cs typeface="Calibri"/>
                <a:sym typeface="Calibri"/>
              </a:rPr>
              <a:t>Nota: Basado en el texto original en inglés</a:t>
            </a:r>
            <a:endParaRPr lang="es-419" sz="800" b="1" i="1"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28</a:t>
            </a:fld>
            <a:endParaRPr lang="en-US" sz="1200">
              <a:solidFill>
                <a:srgbClr val="888888"/>
              </a:solidFill>
              <a:latin typeface="Calibri"/>
              <a:ea typeface="Calibri"/>
              <a:cs typeface="Calibri"/>
              <a:sym typeface="Calibri"/>
            </a:endParaRPr>
          </a:p>
        </p:txBody>
      </p:sp>
      <p:sp>
        <p:nvSpPr>
          <p:cNvPr id="610" name="Shape 610"/>
          <p:cNvSpPr/>
          <p:nvPr/>
        </p:nvSpPr>
        <p:spPr>
          <a:xfrm>
            <a:off x="994192" y="1006988"/>
            <a:ext cx="4845070" cy="2565088"/>
          </a:xfrm>
          <a:prstGeom prst="rect">
            <a:avLst/>
          </a:prstGeom>
          <a:noFill/>
          <a:ln>
            <a:noFill/>
          </a:ln>
        </p:spPr>
        <p:txBody>
          <a:bodyPr lIns="101875" tIns="50925" rIns="101875" bIns="50925" anchor="t" anchorCtr="0">
            <a:noAutofit/>
          </a:bodyPr>
          <a:lstStyle/>
          <a:p>
            <a:pPr marL="361417" marR="0" lvl="0" indent="-361417" algn="l" rtl="0">
              <a:spcBef>
                <a:spcPts val="0"/>
              </a:spcBef>
              <a:buClr>
                <a:schemeClr val="dk1"/>
              </a:buClr>
              <a:buFont typeface="Calibri"/>
              <a:buNone/>
            </a:pPr>
            <a:endParaRPr sz="1600" b="1" dirty="0">
              <a:solidFill>
                <a:schemeClr val="dk1"/>
              </a:solidFill>
              <a:latin typeface="Helvetica Neue"/>
              <a:ea typeface="Helvetica Neue"/>
              <a:cs typeface="Helvetica Neue"/>
              <a:sym typeface="Helvetica Neue"/>
            </a:endParaRPr>
          </a:p>
          <a:p>
            <a:pPr marL="361417" marR="0" lvl="0" indent="-361417" algn="l" rtl="0">
              <a:spcBef>
                <a:spcPts val="0"/>
              </a:spcBef>
              <a:buClr>
                <a:schemeClr val="dk1"/>
              </a:buClr>
              <a:buSzPct val="100000"/>
              <a:buFont typeface="Calibri"/>
              <a:buAutoNum type="arabicPeriod"/>
            </a:pPr>
            <a:r>
              <a:rPr lang="es-419" sz="1600" b="1" dirty="0" smtClean="0">
                <a:solidFill>
                  <a:schemeClr val="dk1"/>
                </a:solidFill>
                <a:latin typeface="Helvetica Neue"/>
                <a:ea typeface="Helvetica Neue"/>
                <a:cs typeface="Helvetica Neue"/>
                <a:sym typeface="Helvetica Neue"/>
              </a:rPr>
              <a:t>¿Por qué Jonás fue al pasillo?</a:t>
            </a:r>
          </a:p>
          <a:p>
            <a:pPr marL="361417" marR="0" lvl="0" indent="-361417"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396875" marR="0" lvl="0" algn="l" rtl="0">
              <a:spcBef>
                <a:spcPts val="0"/>
              </a:spcBef>
              <a:buClr>
                <a:schemeClr val="dk1"/>
              </a:buClr>
              <a:buSzPct val="100000"/>
              <a:buFont typeface="Calibri"/>
              <a:buAutoNum type="alphaUcPeriod"/>
            </a:pPr>
            <a:r>
              <a:rPr lang="es-419" sz="1600" dirty="0" smtClean="0">
                <a:solidFill>
                  <a:schemeClr val="dk1"/>
                </a:solidFill>
                <a:latin typeface="Helvetica Neue"/>
                <a:ea typeface="Helvetica Neue"/>
                <a:cs typeface="Helvetica Neue"/>
                <a:sym typeface="Helvetica Neue"/>
              </a:rPr>
              <a:t>En caso de que hubiera un tornado.</a:t>
            </a:r>
          </a:p>
          <a:p>
            <a:pPr marL="396875" marR="0" lvl="0"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396875" marR="0" lvl="0" algn="l" rtl="0">
              <a:spcBef>
                <a:spcPts val="0"/>
              </a:spcBef>
              <a:buClr>
                <a:schemeClr val="dk1"/>
              </a:buClr>
              <a:buSzPct val="100000"/>
            </a:pPr>
            <a:r>
              <a:rPr lang="es-419" sz="1600" dirty="0" smtClean="0">
                <a:solidFill>
                  <a:schemeClr val="dk1"/>
                </a:solidFill>
                <a:latin typeface="Helvetica Neue"/>
                <a:ea typeface="Helvetica Neue"/>
                <a:cs typeface="Helvetica Neue"/>
                <a:sym typeface="Helvetica Neue"/>
              </a:rPr>
              <a:t>B.   Había un simulacro de terremoto.</a:t>
            </a:r>
          </a:p>
          <a:p>
            <a:pPr marL="396875" marR="0" lvl="0"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396875" marR="0" lvl="0" algn="l" rtl="0">
              <a:spcBef>
                <a:spcPts val="0"/>
              </a:spcBef>
              <a:buClr>
                <a:schemeClr val="dk1"/>
              </a:buClr>
              <a:buSzPct val="100000"/>
            </a:pPr>
            <a:r>
              <a:rPr lang="es-419" sz="1600" dirty="0" smtClean="0">
                <a:solidFill>
                  <a:schemeClr val="dk1"/>
                </a:solidFill>
                <a:latin typeface="Helvetica Neue"/>
                <a:ea typeface="Helvetica Neue"/>
                <a:cs typeface="Helvetica Neue"/>
                <a:sym typeface="Helvetica Neue"/>
              </a:rPr>
              <a:t>C.   Había un huracán cerca de allí.</a:t>
            </a:r>
          </a:p>
          <a:p>
            <a:pPr marL="396875" marR="0" lvl="0" algn="l" rtl="0">
              <a:spcBef>
                <a:spcPts val="0"/>
              </a:spcBef>
              <a:buClr>
                <a:schemeClr val="dk1"/>
              </a:buClr>
              <a:buSzPct val="100000"/>
            </a:pPr>
            <a:endParaRPr lang="es-419" sz="1600" dirty="0">
              <a:solidFill>
                <a:schemeClr val="dk1"/>
              </a:solidFill>
              <a:latin typeface="Helvetica Neue"/>
              <a:ea typeface="Helvetica Neue"/>
              <a:cs typeface="Helvetica Neue"/>
              <a:sym typeface="Helvetica Neue"/>
            </a:endParaRPr>
          </a:p>
          <a:p>
            <a:pPr marL="396875" marR="0" lvl="0" algn="l" rtl="0">
              <a:spcBef>
                <a:spcPts val="0"/>
              </a:spcBef>
              <a:buClr>
                <a:schemeClr val="dk1"/>
              </a:buClr>
              <a:buSzPct val="100000"/>
            </a:pPr>
            <a:r>
              <a:rPr lang="es-419" sz="1600" dirty="0" smtClean="0">
                <a:solidFill>
                  <a:schemeClr val="dk1"/>
                </a:solidFill>
                <a:latin typeface="Helvetica Neue"/>
                <a:ea typeface="Helvetica Neue"/>
                <a:cs typeface="Helvetica Neue"/>
                <a:sym typeface="Helvetica Neue"/>
              </a:rPr>
              <a:t>D.    No dejaba de nevar.</a:t>
            </a:r>
            <a:endParaRPr lang="es-419" sz="1600" dirty="0">
              <a:solidFill>
                <a:schemeClr val="dk1"/>
              </a:solidFill>
              <a:latin typeface="Helvetica Neue"/>
              <a:ea typeface="Helvetica Neue"/>
              <a:cs typeface="Helvetica Neue"/>
              <a:sym typeface="Helvetica Neue"/>
            </a:endParaRPr>
          </a:p>
        </p:txBody>
      </p:sp>
      <p:sp>
        <p:nvSpPr>
          <p:cNvPr id="611" name="Shape 611"/>
          <p:cNvSpPr/>
          <p:nvPr/>
        </p:nvSpPr>
        <p:spPr>
          <a:xfrm>
            <a:off x="1019776" y="5410499"/>
            <a:ext cx="5657249" cy="3303753"/>
          </a:xfrm>
          <a:prstGeom prst="rect">
            <a:avLst/>
          </a:prstGeom>
          <a:noFill/>
          <a:ln>
            <a:noFill/>
          </a:ln>
        </p:spPr>
        <p:txBody>
          <a:bodyPr lIns="101875" tIns="50925" rIns="101875" bIns="50925" anchor="t" anchorCtr="0">
            <a:noAutofit/>
          </a:bodyPr>
          <a:lstStyle/>
          <a:p>
            <a:pPr marL="361416" lvl="0" indent="-361416">
              <a:buClr>
                <a:schemeClr val="dk1"/>
              </a:buClr>
              <a:buSzPct val="100000"/>
              <a:buFont typeface="Helvetica Neue"/>
              <a:buAutoNum type="arabicPeriod" startAt="2"/>
            </a:pPr>
            <a:r>
              <a:rPr lang="es-MX" sz="1600" b="1" dirty="0" smtClean="0">
                <a:solidFill>
                  <a:schemeClr val="dk1"/>
                </a:solidFill>
                <a:latin typeface="Helvetica Neue"/>
                <a:ea typeface="Helvetica Neue"/>
                <a:cs typeface="Helvetica Neue"/>
                <a:sym typeface="Helvetica Neue"/>
              </a:rPr>
              <a:t>¿Por qué </a:t>
            </a:r>
            <a:r>
              <a:rPr lang="es-MX" sz="1600" b="1" dirty="0" err="1" smtClean="0">
                <a:solidFill>
                  <a:schemeClr val="dk1"/>
                </a:solidFill>
                <a:latin typeface="Helvetica Neue"/>
                <a:ea typeface="Helvetica Neue"/>
                <a:cs typeface="Helvetica Neue"/>
                <a:sym typeface="Helvetica Neue"/>
              </a:rPr>
              <a:t>Molly</a:t>
            </a:r>
            <a:r>
              <a:rPr lang="es-MX" sz="1600" b="1" dirty="0" smtClean="0">
                <a:solidFill>
                  <a:schemeClr val="dk1"/>
                </a:solidFill>
                <a:latin typeface="Helvetica Neue"/>
                <a:ea typeface="Helvetica Neue"/>
                <a:cs typeface="Helvetica Neue"/>
                <a:sym typeface="Helvetica Neue"/>
              </a:rPr>
              <a:t> se escondió debajo de su escritorio?</a:t>
            </a:r>
          </a:p>
          <a:p>
            <a:pPr marR="0" lvl="0" algn="l" rtl="0">
              <a:spcBef>
                <a:spcPts val="0"/>
              </a:spcBef>
              <a:buNone/>
            </a:pPr>
            <a:endParaRPr lang="es-MX" dirty="0" smtClean="0"/>
          </a:p>
          <a:p>
            <a:pPr marL="342900" marR="0" lvl="0" algn="l" rtl="0">
              <a:spcBef>
                <a:spcPts val="0"/>
              </a:spcBef>
              <a:buClr>
                <a:schemeClr val="dk1"/>
              </a:buClr>
              <a:buSzPct val="100000"/>
            </a:pPr>
            <a:r>
              <a:rPr lang="es-MX" sz="1600" dirty="0" smtClean="0">
                <a:solidFill>
                  <a:schemeClr val="dk1"/>
                </a:solidFill>
                <a:latin typeface="Helvetica Neue"/>
                <a:ea typeface="Helvetica Neue"/>
                <a:cs typeface="Helvetica Neue"/>
                <a:sym typeface="Helvetica Neue"/>
              </a:rPr>
              <a:t> A.  Ella sabía que era un simulacro de tornado.</a:t>
            </a:r>
          </a:p>
          <a:p>
            <a:pPr marL="342900" marR="0" lvl="0" algn="l" rtl="0">
              <a:spcBef>
                <a:spcPts val="0"/>
              </a:spcBef>
              <a:buClr>
                <a:schemeClr val="dk1"/>
              </a:buClr>
              <a:buFont typeface="Calibri"/>
              <a:buNone/>
            </a:pPr>
            <a:endParaRPr lang="es-MX" sz="1600" dirty="0" smtClean="0">
              <a:solidFill>
                <a:schemeClr val="dk1"/>
              </a:solidFill>
              <a:latin typeface="Helvetica Neue"/>
              <a:ea typeface="Helvetica Neue"/>
              <a:cs typeface="Helvetica Neue"/>
              <a:sym typeface="Helvetica Neue"/>
            </a:endParaRPr>
          </a:p>
          <a:p>
            <a:pPr marL="342900" marR="0" lvl="0" algn="l" rtl="0">
              <a:spcBef>
                <a:spcPts val="0"/>
              </a:spcBef>
              <a:buClr>
                <a:schemeClr val="dk1"/>
              </a:buClr>
              <a:buSzPct val="100000"/>
            </a:pPr>
            <a:r>
              <a:rPr lang="es-MX" sz="1600" dirty="0">
                <a:solidFill>
                  <a:schemeClr val="dk1"/>
                </a:solidFill>
                <a:latin typeface="Helvetica Neue"/>
                <a:ea typeface="Helvetica Neue"/>
                <a:cs typeface="Helvetica Neue"/>
                <a:sym typeface="Helvetica Neue"/>
              </a:rPr>
              <a:t> </a:t>
            </a:r>
            <a:r>
              <a:rPr lang="es-MX" sz="1600" dirty="0" smtClean="0">
                <a:solidFill>
                  <a:schemeClr val="dk1"/>
                </a:solidFill>
                <a:latin typeface="Helvetica Neue"/>
                <a:ea typeface="Helvetica Neue"/>
                <a:cs typeface="Helvetica Neue"/>
                <a:sym typeface="Helvetica Neue"/>
              </a:rPr>
              <a:t>B.  Ella estaba asustada.</a:t>
            </a:r>
          </a:p>
          <a:p>
            <a:pPr marL="342900" marR="0" lvl="0" algn="l" rtl="0">
              <a:spcBef>
                <a:spcPts val="0"/>
              </a:spcBef>
              <a:buClr>
                <a:schemeClr val="dk1"/>
              </a:buClr>
              <a:buFont typeface="Calibri"/>
              <a:buNone/>
            </a:pPr>
            <a:endParaRPr lang="es-MX" sz="1600" dirty="0" smtClean="0">
              <a:solidFill>
                <a:schemeClr val="dk1"/>
              </a:solidFill>
              <a:latin typeface="Helvetica Neue"/>
              <a:ea typeface="Helvetica Neue"/>
              <a:cs typeface="Helvetica Neue"/>
              <a:sym typeface="Helvetica Neue"/>
            </a:endParaRPr>
          </a:p>
          <a:p>
            <a:pPr marL="342900" marR="0" lvl="0" algn="l" rtl="0">
              <a:spcBef>
                <a:spcPts val="0"/>
              </a:spcBef>
              <a:buClr>
                <a:schemeClr val="dk1"/>
              </a:buClr>
              <a:buSzPct val="100000"/>
            </a:pPr>
            <a:r>
              <a:rPr lang="es-MX" sz="1600" dirty="0">
                <a:solidFill>
                  <a:schemeClr val="dk1"/>
                </a:solidFill>
                <a:latin typeface="Helvetica Neue"/>
                <a:ea typeface="Helvetica Neue"/>
                <a:cs typeface="Helvetica Neue"/>
                <a:sym typeface="Helvetica Neue"/>
              </a:rPr>
              <a:t> </a:t>
            </a:r>
            <a:r>
              <a:rPr lang="es-MX" sz="1600" dirty="0" smtClean="0">
                <a:solidFill>
                  <a:schemeClr val="dk1"/>
                </a:solidFill>
                <a:latin typeface="Helvetica Neue"/>
                <a:ea typeface="Helvetica Neue"/>
                <a:cs typeface="Helvetica Neue"/>
                <a:sym typeface="Helvetica Neue"/>
              </a:rPr>
              <a:t>C.  Ella pensó que era un simulacro de terremoto.   </a:t>
            </a:r>
          </a:p>
          <a:p>
            <a:pPr marL="342900" marR="0" lvl="0" algn="l" rtl="0">
              <a:spcBef>
                <a:spcPts val="0"/>
              </a:spcBef>
              <a:buClr>
                <a:schemeClr val="dk1"/>
              </a:buClr>
              <a:buFont typeface="Calibri"/>
              <a:buNone/>
            </a:pPr>
            <a:endParaRPr lang="es-MX" sz="1600" dirty="0" smtClean="0">
              <a:solidFill>
                <a:schemeClr val="dk1"/>
              </a:solidFill>
              <a:latin typeface="Helvetica Neue"/>
              <a:ea typeface="Helvetica Neue"/>
              <a:cs typeface="Helvetica Neue"/>
              <a:sym typeface="Helvetica Neue"/>
            </a:endParaRPr>
          </a:p>
          <a:p>
            <a:pPr marL="342900" marR="0" lvl="0" algn="l" rtl="0">
              <a:spcBef>
                <a:spcPts val="0"/>
              </a:spcBef>
              <a:buClr>
                <a:schemeClr val="dk1"/>
              </a:buClr>
              <a:buSzPct val="100000"/>
            </a:pPr>
            <a:r>
              <a:rPr lang="es-MX" sz="1600" dirty="0">
                <a:solidFill>
                  <a:schemeClr val="dk1"/>
                </a:solidFill>
                <a:latin typeface="Helvetica Neue"/>
                <a:ea typeface="Helvetica Neue"/>
                <a:cs typeface="Helvetica Neue"/>
                <a:sym typeface="Helvetica Neue"/>
              </a:rPr>
              <a:t> </a:t>
            </a:r>
            <a:r>
              <a:rPr lang="es-MX" sz="1600" dirty="0" smtClean="0">
                <a:solidFill>
                  <a:schemeClr val="dk1"/>
                </a:solidFill>
                <a:latin typeface="Helvetica Neue"/>
                <a:ea typeface="Helvetica Neue"/>
                <a:cs typeface="Helvetica Neue"/>
                <a:sym typeface="Helvetica Neue"/>
              </a:rPr>
              <a:t>D.  No dejaba de nevar.</a:t>
            </a:r>
          </a:p>
          <a:p>
            <a:pPr marL="342900" marR="0" lvl="0" indent="50800" algn="l" rtl="0">
              <a:spcBef>
                <a:spcPts val="0"/>
              </a:spcBef>
              <a:buClr>
                <a:schemeClr val="dk1"/>
              </a:buClr>
              <a:buFont typeface="Calibri"/>
              <a:buNone/>
            </a:pPr>
            <a:endParaRPr sz="1600" dirty="0">
              <a:solidFill>
                <a:schemeClr val="dk1"/>
              </a:solidFill>
              <a:latin typeface="Helvetica Neue"/>
              <a:ea typeface="Helvetica Neue"/>
              <a:cs typeface="Helvetica Neue"/>
              <a:sym typeface="Helvetica Neue"/>
            </a:endParaRPr>
          </a:p>
          <a:p>
            <a:pPr marL="342900" marR="0" lvl="0" indent="0" algn="l" rtl="0">
              <a:spcBef>
                <a:spcPts val="0"/>
              </a:spcBef>
              <a:buNone/>
            </a:pPr>
            <a:endParaRPr sz="1600" dirty="0">
              <a:solidFill>
                <a:schemeClr val="dk1"/>
              </a:solidFill>
              <a:latin typeface="Helvetica Neue"/>
              <a:ea typeface="Helvetica Neue"/>
              <a:cs typeface="Helvetica Neue"/>
              <a:sym typeface="Helvetica Neue"/>
            </a:endParaRPr>
          </a:p>
          <a:p>
            <a:pPr marL="342900" marR="0" lvl="0" indent="50800" algn="l" rtl="0">
              <a:spcBef>
                <a:spcPts val="0"/>
              </a:spcBef>
              <a:buClr>
                <a:schemeClr val="dk1"/>
              </a:buClr>
              <a:buFont typeface="Calibri"/>
              <a:buNone/>
            </a:pPr>
            <a:endParaRPr sz="1600" dirty="0">
              <a:solidFill>
                <a:schemeClr val="dk1"/>
              </a:solidFill>
              <a:latin typeface="Helvetica Neue"/>
              <a:ea typeface="Helvetica Neue"/>
              <a:cs typeface="Helvetica Neue"/>
              <a:sym typeface="Helvetica Neue"/>
            </a:endParaRPr>
          </a:p>
          <a:p>
            <a:pPr marL="342900" marR="0" lvl="0" indent="50800" algn="l" rtl="0">
              <a:spcBef>
                <a:spcPts val="0"/>
              </a:spcBef>
              <a:buClr>
                <a:schemeClr val="dk1"/>
              </a:buClr>
              <a:buFont typeface="Calibri"/>
              <a:buNone/>
            </a:pPr>
            <a:endParaRPr sz="1600" dirty="0">
              <a:solidFill>
                <a:schemeClr val="dk1"/>
              </a:solidFill>
              <a:latin typeface="Helvetica Neue"/>
              <a:ea typeface="Helvetica Neue"/>
              <a:cs typeface="Helvetica Neue"/>
              <a:sym typeface="Helvetica Neue"/>
            </a:endParaRPr>
          </a:p>
        </p:txBody>
      </p:sp>
      <p:cxnSp>
        <p:nvCxnSpPr>
          <p:cNvPr id="612" name="Shape 612"/>
          <p:cNvCxnSpPr/>
          <p:nvPr/>
        </p:nvCxnSpPr>
        <p:spPr>
          <a:xfrm>
            <a:off x="388295" y="48768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2" name="Group 1"/>
          <p:cNvGrpSpPr/>
          <p:nvPr/>
        </p:nvGrpSpPr>
        <p:grpSpPr>
          <a:xfrm>
            <a:off x="1089247" y="1806006"/>
            <a:ext cx="244106" cy="1662288"/>
            <a:chOff x="1295400" y="1869315"/>
            <a:chExt cx="244106" cy="1662288"/>
          </a:xfrm>
        </p:grpSpPr>
        <p:sp>
          <p:nvSpPr>
            <p:cNvPr id="613" name="Shape 613"/>
            <p:cNvSpPr/>
            <p:nvPr/>
          </p:nvSpPr>
          <p:spPr>
            <a:xfrm>
              <a:off x="1295400" y="1869315"/>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614" name="Shape 614"/>
            <p:cNvSpPr/>
            <p:nvPr/>
          </p:nvSpPr>
          <p:spPr>
            <a:xfrm>
              <a:off x="1295400" y="2345896"/>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615" name="Shape 615"/>
            <p:cNvSpPr/>
            <p:nvPr/>
          </p:nvSpPr>
          <p:spPr>
            <a:xfrm>
              <a:off x="1295400" y="2822495"/>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616" name="Shape 616"/>
            <p:cNvSpPr/>
            <p:nvPr/>
          </p:nvSpPr>
          <p:spPr>
            <a:xfrm>
              <a:off x="1295400" y="3292118"/>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grpSp>
      <p:graphicFrame>
        <p:nvGraphicFramePr>
          <p:cNvPr id="621" name="Shape 621"/>
          <p:cNvGraphicFramePr/>
          <p:nvPr>
            <p:extLst>
              <p:ext uri="{D42A27DB-BD31-4B8C-83A1-F6EECF244321}">
                <p14:modId xmlns:p14="http://schemas.microsoft.com/office/powerpoint/2010/main" val="1618910365"/>
              </p:ext>
            </p:extLst>
          </p:nvPr>
        </p:nvGraphicFramePr>
        <p:xfrm>
          <a:off x="5181600" y="4634503"/>
          <a:ext cx="2186000" cy="545560"/>
        </p:xfrm>
        <a:graphic>
          <a:graphicData uri="http://schemas.openxmlformats.org/drawingml/2006/table">
            <a:tbl>
              <a:tblPr>
                <a:noFill/>
                <a:tableStyleId>{135E9D86-FBE3-4917-835E-6AACE4E3F487}</a:tableStyleId>
              </a:tblPr>
              <a:tblGrid>
                <a:gridCol w="2186000"/>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RL.3.3</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35400">
                <a:tc>
                  <a:txBody>
                    <a:bodyPr/>
                    <a:lstStyle/>
                    <a:p>
                      <a:pPr marL="0" marR="0" lvl="0" indent="0" algn="l" rtl="0">
                        <a:lnSpc>
                          <a:spcPct val="100000"/>
                        </a:lnSpc>
                        <a:spcBef>
                          <a:spcPts val="0"/>
                        </a:spcBef>
                        <a:spcAft>
                          <a:spcPts val="0"/>
                        </a:spcAft>
                        <a:buClr>
                          <a:schemeClr val="dk1"/>
                        </a:buClr>
                        <a:buSzPct val="25000"/>
                        <a:buFont typeface="Calibri"/>
                        <a:buNone/>
                      </a:pPr>
                      <a:r>
                        <a:rPr lang="en-US" sz="800" b="0">
                          <a:latin typeface="Calibri"/>
                          <a:ea typeface="Calibri"/>
                          <a:cs typeface="Calibri"/>
                          <a:sym typeface="Calibri"/>
                        </a:rPr>
                        <a:t>Describe characters in a story (e.g., their traits, motivations, or feelings) and explain how their actions contribute to the sequence of events.</a:t>
                      </a: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grpSp>
        <p:nvGrpSpPr>
          <p:cNvPr id="16" name="Group 15"/>
          <p:cNvGrpSpPr/>
          <p:nvPr/>
        </p:nvGrpSpPr>
        <p:grpSpPr>
          <a:xfrm>
            <a:off x="1089247" y="5930331"/>
            <a:ext cx="244106" cy="1662288"/>
            <a:chOff x="1295400" y="1869315"/>
            <a:chExt cx="244106" cy="1662288"/>
          </a:xfrm>
        </p:grpSpPr>
        <p:sp>
          <p:nvSpPr>
            <p:cNvPr id="17" name="Shape 613"/>
            <p:cNvSpPr/>
            <p:nvPr/>
          </p:nvSpPr>
          <p:spPr>
            <a:xfrm>
              <a:off x="1295400" y="1869315"/>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8" name="Shape 614"/>
            <p:cNvSpPr/>
            <p:nvPr/>
          </p:nvSpPr>
          <p:spPr>
            <a:xfrm>
              <a:off x="1295400" y="2345896"/>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9" name="Shape 615"/>
            <p:cNvSpPr/>
            <p:nvPr/>
          </p:nvSpPr>
          <p:spPr>
            <a:xfrm>
              <a:off x="1295400" y="2822495"/>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0" name="Shape 616"/>
            <p:cNvSpPr/>
            <p:nvPr/>
          </p:nvSpPr>
          <p:spPr>
            <a:xfrm>
              <a:off x="1295400" y="3292118"/>
              <a:ext cx="244106"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gr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29</a:t>
            </a:fld>
            <a:endParaRPr lang="en-US" sz="1200">
              <a:solidFill>
                <a:srgbClr val="888888"/>
              </a:solidFill>
              <a:latin typeface="Calibri"/>
              <a:ea typeface="Calibri"/>
              <a:cs typeface="Calibri"/>
              <a:sym typeface="Calibri"/>
            </a:endParaRPr>
          </a:p>
        </p:txBody>
      </p:sp>
      <p:sp>
        <p:nvSpPr>
          <p:cNvPr id="627" name="Shape 627"/>
          <p:cNvSpPr/>
          <p:nvPr/>
        </p:nvSpPr>
        <p:spPr>
          <a:xfrm>
            <a:off x="944692" y="846288"/>
            <a:ext cx="6054563" cy="2565088"/>
          </a:xfrm>
          <a:prstGeom prst="rect">
            <a:avLst/>
          </a:prstGeom>
          <a:noFill/>
          <a:ln>
            <a:noFill/>
          </a:ln>
        </p:spPr>
        <p:txBody>
          <a:bodyPr lIns="101875" tIns="50925" rIns="101875" bIns="50925" anchor="t" anchorCtr="0">
            <a:noAutofit/>
          </a:bodyPr>
          <a:lstStyle/>
          <a:p>
            <a:pPr marL="342900" marR="0" lvl="0" indent="-342900" algn="l" rtl="0">
              <a:spcBef>
                <a:spcPts val="0"/>
              </a:spcBef>
              <a:buClr>
                <a:schemeClr val="dk1"/>
              </a:buClr>
              <a:buSzPct val="100000"/>
              <a:buFont typeface="Helvetica Neue"/>
              <a:buAutoNum type="arabicPeriod" startAt="3"/>
            </a:pPr>
            <a:r>
              <a:rPr lang="es-PA" sz="1600" b="1" dirty="0" smtClean="0">
                <a:solidFill>
                  <a:schemeClr val="dk1"/>
                </a:solidFill>
                <a:latin typeface="Helvetica Neue" panose="020B0604020202020204" charset="0"/>
                <a:ea typeface="Helvetica Neue"/>
                <a:cs typeface="Helvetica Neue"/>
                <a:sym typeface="Helvetica Neue"/>
              </a:rPr>
              <a:t>En </a:t>
            </a:r>
            <a:r>
              <a:rPr lang="es-PA" sz="1600" i="1" dirty="0" smtClean="0">
                <a:solidFill>
                  <a:schemeClr val="dk1"/>
                </a:solidFill>
                <a:latin typeface="Helvetica Neue" panose="020B0604020202020204" charset="0"/>
                <a:ea typeface="Helvetica Neue"/>
                <a:cs typeface="Helvetica Neue"/>
                <a:sym typeface="Helvetica Neue"/>
              </a:rPr>
              <a:t>El simulacro de tornado</a:t>
            </a:r>
            <a:r>
              <a:rPr lang="es-PA" sz="1600" b="1" dirty="0" smtClean="0">
                <a:solidFill>
                  <a:schemeClr val="dk1"/>
                </a:solidFill>
                <a:latin typeface="Helvetica Neue" panose="020B0604020202020204" charset="0"/>
                <a:ea typeface="Helvetica Neue"/>
                <a:cs typeface="Helvetica Neue"/>
                <a:sym typeface="Helvetica Neue"/>
              </a:rPr>
              <a:t>, ¿Qué hace el autor para ayudar a los lectores a entender mejor el cuento?</a:t>
            </a:r>
          </a:p>
          <a:p>
            <a:pPr marL="0" marR="0" lvl="0" indent="0" algn="l" rtl="0">
              <a:spcBef>
                <a:spcPts val="0"/>
              </a:spcBef>
              <a:buNone/>
            </a:pPr>
            <a:endParaRPr lang="es-PA" sz="1600" dirty="0" smtClean="0">
              <a:solidFill>
                <a:srgbClr val="FF0000"/>
              </a:solidFill>
              <a:latin typeface="Helvetica Neue" panose="020B0604020202020204" charset="0"/>
              <a:ea typeface="Helvetica Neue"/>
              <a:cs typeface="Helvetica Neue"/>
              <a:sym typeface="Helvetica Neue"/>
            </a:endParaRPr>
          </a:p>
          <a:p>
            <a:pPr marL="574675" marR="0" lvl="0" indent="-231775" algn="l" rtl="0">
              <a:spcBef>
                <a:spcPts val="0"/>
              </a:spcBef>
              <a:buClr>
                <a:schemeClr val="dk1"/>
              </a:buClr>
              <a:buSzPct val="100000"/>
              <a:buFont typeface="Calibri"/>
              <a:buAutoNum type="alphaUcPeriod"/>
            </a:pPr>
            <a:r>
              <a:rPr lang="es-PA" sz="1600" dirty="0" smtClean="0">
                <a:solidFill>
                  <a:schemeClr val="dk1"/>
                </a:solidFill>
                <a:latin typeface="Helvetica Neue" panose="020B0604020202020204" charset="0"/>
                <a:ea typeface="Helvetica Neue"/>
                <a:cs typeface="Helvetica Neue"/>
                <a:sym typeface="Helvetica Neue"/>
              </a:rPr>
              <a:t> El cuento explica qué hacer en caso de un tornado.</a:t>
            </a:r>
          </a:p>
          <a:p>
            <a:pPr marL="342900" marR="0" lvl="0" algn="l" rtl="0">
              <a:spcBef>
                <a:spcPts val="0"/>
              </a:spcBef>
              <a:buClr>
                <a:schemeClr val="dk1"/>
              </a:buClr>
              <a:buSzPct val="100000"/>
            </a:pPr>
            <a:endParaRPr lang="es-PA" sz="1600" dirty="0">
              <a:solidFill>
                <a:schemeClr val="dk1"/>
              </a:solidFill>
              <a:latin typeface="Helvetica Neue" panose="020B0604020202020204" charset="0"/>
              <a:ea typeface="Helvetica Neue"/>
              <a:cs typeface="Helvetica Neue"/>
              <a:sym typeface="Helvetica Neue"/>
            </a:endParaRPr>
          </a:p>
          <a:p>
            <a:pPr marL="342900" marR="0" lvl="0" algn="l" rtl="0">
              <a:spcBef>
                <a:spcPts val="0"/>
              </a:spcBef>
              <a:buClr>
                <a:schemeClr val="dk1"/>
              </a:buClr>
              <a:buSzPct val="100000"/>
            </a:pPr>
            <a:r>
              <a:rPr lang="es-PA" sz="1600" dirty="0" smtClean="0">
                <a:solidFill>
                  <a:schemeClr val="dk1"/>
                </a:solidFill>
                <a:latin typeface="Helvetica Neue" panose="020B0604020202020204" charset="0"/>
                <a:ea typeface="Helvetica Neue"/>
                <a:cs typeface="Helvetica Neue"/>
                <a:sym typeface="Helvetica Neue"/>
              </a:rPr>
              <a:t>B.  El autor explicó lo que ocurre en California.</a:t>
            </a:r>
          </a:p>
          <a:p>
            <a:pPr marL="741363" marR="0" lvl="0" indent="-398463" algn="l" rtl="0">
              <a:spcBef>
                <a:spcPts val="0"/>
              </a:spcBef>
              <a:buClr>
                <a:schemeClr val="dk1"/>
              </a:buClr>
              <a:buFont typeface="Calibri"/>
              <a:buNone/>
            </a:pPr>
            <a:endParaRPr lang="es-PA" sz="1600" dirty="0" smtClean="0">
              <a:solidFill>
                <a:schemeClr val="dk1"/>
              </a:solidFill>
              <a:latin typeface="Helvetica Neue" panose="020B0604020202020204" charset="0"/>
              <a:ea typeface="Helvetica Neue"/>
              <a:cs typeface="Helvetica Neue"/>
              <a:sym typeface="Helvetica Neue"/>
            </a:endParaRPr>
          </a:p>
          <a:p>
            <a:pPr marL="342900" lvl="0">
              <a:buClr>
                <a:schemeClr val="dk1"/>
              </a:buClr>
              <a:buSzPct val="100000"/>
            </a:pPr>
            <a:r>
              <a:rPr lang="es-PA" sz="1600" dirty="0" smtClean="0">
                <a:solidFill>
                  <a:schemeClr val="dk1"/>
                </a:solidFill>
                <a:latin typeface="Helvetica Neue" panose="020B0604020202020204" charset="0"/>
                <a:ea typeface="Helvetica Neue"/>
                <a:cs typeface="Helvetica Neue"/>
                <a:sym typeface="Helvetica Neue"/>
              </a:rPr>
              <a:t>C. </a:t>
            </a:r>
            <a:r>
              <a:rPr lang="es-PA" sz="1600" dirty="0">
                <a:solidFill>
                  <a:schemeClr val="dk1"/>
                </a:solidFill>
                <a:latin typeface="Helvetica Neue" panose="020B0604020202020204" charset="0"/>
                <a:ea typeface="Helvetica Neue"/>
                <a:cs typeface="Helvetica Neue"/>
                <a:sym typeface="Helvetica Neue"/>
              </a:rPr>
              <a:t>El cuento explica </a:t>
            </a:r>
            <a:r>
              <a:rPr lang="es-PA" sz="1600" dirty="0" smtClean="0">
                <a:solidFill>
                  <a:schemeClr val="dk1"/>
                </a:solidFill>
                <a:latin typeface="Helvetica Neue" panose="020B0604020202020204" charset="0"/>
                <a:ea typeface="Helvetica Neue"/>
                <a:cs typeface="Helvetica Neue"/>
                <a:sym typeface="Helvetica Neue"/>
              </a:rPr>
              <a:t>por qué Molly se mudó.</a:t>
            </a:r>
          </a:p>
          <a:p>
            <a:pPr marL="741363" marR="0" lvl="0" indent="-398463" algn="l" rtl="0">
              <a:spcBef>
                <a:spcPts val="0"/>
              </a:spcBef>
              <a:buClr>
                <a:schemeClr val="dk1"/>
              </a:buClr>
              <a:buFont typeface="Calibri"/>
              <a:buNone/>
            </a:pPr>
            <a:endParaRPr lang="es-PA" sz="1600" dirty="0" smtClean="0">
              <a:solidFill>
                <a:schemeClr val="dk1"/>
              </a:solidFill>
              <a:latin typeface="Helvetica Neue" panose="020B0604020202020204" charset="0"/>
              <a:ea typeface="Helvetica Neue"/>
              <a:cs typeface="Helvetica Neue"/>
              <a:sym typeface="Helvetica Neue"/>
            </a:endParaRPr>
          </a:p>
          <a:p>
            <a:pPr marL="342900" marR="0" lvl="0" algn="l" rtl="0">
              <a:spcBef>
                <a:spcPts val="0"/>
              </a:spcBef>
              <a:buClr>
                <a:schemeClr val="dk1"/>
              </a:buClr>
              <a:buSzPct val="100000"/>
            </a:pPr>
            <a:r>
              <a:rPr lang="es-PA" sz="1600" dirty="0" smtClean="0">
                <a:solidFill>
                  <a:schemeClr val="dk1"/>
                </a:solidFill>
                <a:latin typeface="Helvetica Neue" panose="020B0604020202020204" charset="0"/>
                <a:ea typeface="Helvetica Neue"/>
                <a:cs typeface="Helvetica Neue"/>
                <a:sym typeface="Helvetica Neue"/>
              </a:rPr>
              <a:t>D.  El autor comparó y contrastó tormentas aterradoras</a:t>
            </a:r>
            <a:r>
              <a:rPr lang="en-US" sz="1600" dirty="0" smtClean="0">
                <a:solidFill>
                  <a:schemeClr val="dk1"/>
                </a:solidFill>
                <a:latin typeface="Helvetica Neue" panose="020B0604020202020204" charset="0"/>
                <a:ea typeface="Helvetica Neue"/>
                <a:cs typeface="Helvetica Neue"/>
                <a:sym typeface="Helvetica Neue"/>
              </a:rPr>
              <a:t>.</a:t>
            </a:r>
            <a:endParaRPr lang="en-US" sz="1600" dirty="0">
              <a:solidFill>
                <a:schemeClr val="dk1"/>
              </a:solidFill>
              <a:latin typeface="Helvetica Neue" panose="020B0604020202020204" charset="0"/>
              <a:ea typeface="Helvetica Neue"/>
              <a:cs typeface="Helvetica Neue"/>
              <a:sym typeface="Helvetica Neue"/>
            </a:endParaRPr>
          </a:p>
        </p:txBody>
      </p:sp>
      <p:grpSp>
        <p:nvGrpSpPr>
          <p:cNvPr id="2" name="Group 1"/>
          <p:cNvGrpSpPr/>
          <p:nvPr/>
        </p:nvGrpSpPr>
        <p:grpSpPr>
          <a:xfrm>
            <a:off x="967149" y="1612258"/>
            <a:ext cx="243000" cy="1680059"/>
            <a:chOff x="957168" y="1613179"/>
            <a:chExt cx="243000" cy="1680059"/>
          </a:xfrm>
        </p:grpSpPr>
        <p:sp>
          <p:nvSpPr>
            <p:cNvPr id="628" name="Shape 628"/>
            <p:cNvSpPr/>
            <p:nvPr/>
          </p:nvSpPr>
          <p:spPr>
            <a:xfrm>
              <a:off x="957168" y="1613179"/>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29" name="Shape 629"/>
            <p:cNvSpPr/>
            <p:nvPr/>
          </p:nvSpPr>
          <p:spPr>
            <a:xfrm>
              <a:off x="957168" y="211405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30" name="Shape 630"/>
            <p:cNvSpPr/>
            <p:nvPr/>
          </p:nvSpPr>
          <p:spPr>
            <a:xfrm>
              <a:off x="957168" y="2572991"/>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31" name="Shape 631"/>
            <p:cNvSpPr/>
            <p:nvPr/>
          </p:nvSpPr>
          <p:spPr>
            <a:xfrm>
              <a:off x="957168" y="305383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sp>
        <p:nvSpPr>
          <p:cNvPr id="632" name="Shape 632"/>
          <p:cNvSpPr/>
          <p:nvPr/>
        </p:nvSpPr>
        <p:spPr>
          <a:xfrm>
            <a:off x="0"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a:solidFill>
                <a:schemeClr val="dk1"/>
              </a:solidFill>
              <a:latin typeface="Calibri"/>
              <a:ea typeface="Calibri"/>
              <a:cs typeface="Calibri"/>
              <a:sym typeface="Calibri"/>
            </a:endParaRPr>
          </a:p>
        </p:txBody>
      </p:sp>
      <p:sp>
        <p:nvSpPr>
          <p:cNvPr id="633" name="Shape 633"/>
          <p:cNvSpPr/>
          <p:nvPr/>
        </p:nvSpPr>
        <p:spPr>
          <a:xfrm>
            <a:off x="152400"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a:solidFill>
                <a:schemeClr val="dk1"/>
              </a:solidFill>
              <a:latin typeface="Calibri"/>
              <a:ea typeface="Calibri"/>
              <a:cs typeface="Calibri"/>
              <a:sym typeface="Calibri"/>
            </a:endParaRPr>
          </a:p>
        </p:txBody>
      </p:sp>
      <p:sp>
        <p:nvSpPr>
          <p:cNvPr id="634" name="Shape 634"/>
          <p:cNvSpPr/>
          <p:nvPr/>
        </p:nvSpPr>
        <p:spPr>
          <a:xfrm>
            <a:off x="864290" y="5194944"/>
            <a:ext cx="5841310" cy="4042416"/>
          </a:xfrm>
          <a:prstGeom prst="rect">
            <a:avLst/>
          </a:prstGeom>
          <a:noFill/>
          <a:ln>
            <a:noFill/>
          </a:ln>
        </p:spPr>
        <p:txBody>
          <a:bodyPr lIns="101875" tIns="50925" rIns="101875" bIns="50925" anchor="t" anchorCtr="0">
            <a:noAutofit/>
          </a:bodyPr>
          <a:lstStyle/>
          <a:p>
            <a:pPr marL="347662" marR="0" lvl="0" indent="-347662" algn="l" rtl="0">
              <a:spcBef>
                <a:spcPts val="0"/>
              </a:spcBef>
              <a:buClr>
                <a:schemeClr val="dk1"/>
              </a:buClr>
              <a:buSzPct val="100000"/>
              <a:buFont typeface="Helvetica Neue"/>
              <a:buAutoNum type="arabicPeriod" startAt="4"/>
            </a:pPr>
            <a:r>
              <a:rPr lang="es-EC" sz="1600" b="1" dirty="0" smtClean="0">
                <a:solidFill>
                  <a:schemeClr val="dk1"/>
                </a:solidFill>
                <a:latin typeface="Helvetica Neue"/>
                <a:ea typeface="Helvetica Neue"/>
                <a:cs typeface="Helvetica Neue"/>
                <a:sym typeface="Helvetica Neue"/>
              </a:rPr>
              <a:t>¿Por qué el autor probablemente escribió </a:t>
            </a:r>
            <a:r>
              <a:rPr lang="es-EC" sz="1600" b="1" i="1" u="sng" dirty="0" smtClean="0">
                <a:solidFill>
                  <a:schemeClr val="dk1"/>
                </a:solidFill>
                <a:latin typeface="Helvetica Neue"/>
                <a:ea typeface="Helvetica Neue"/>
                <a:cs typeface="Helvetica Neue"/>
                <a:sym typeface="Helvetica Neue"/>
              </a:rPr>
              <a:t>El simulacro de tornado</a:t>
            </a:r>
            <a:r>
              <a:rPr lang="es-EC" sz="1600" b="1" dirty="0" smtClean="0">
                <a:solidFill>
                  <a:schemeClr val="dk1"/>
                </a:solidFill>
                <a:latin typeface="Helvetica Neue"/>
                <a:ea typeface="Helvetica Neue"/>
                <a:cs typeface="Helvetica Neue"/>
                <a:sym typeface="Helvetica Neue"/>
              </a:rPr>
              <a:t>?</a:t>
            </a:r>
          </a:p>
          <a:p>
            <a:pPr marL="347663" marR="0" lvl="0" indent="-347663" algn="l" rtl="0">
              <a:spcBef>
                <a:spcPts val="0"/>
              </a:spcBef>
              <a:buClr>
                <a:schemeClr val="dk1"/>
              </a:buClr>
              <a:buFont typeface="Calibri"/>
              <a:buNone/>
            </a:pPr>
            <a:endParaRPr lang="es-EC" sz="1600" b="1" dirty="0" smtClean="0">
              <a:solidFill>
                <a:schemeClr val="dk1"/>
              </a:solidFill>
              <a:latin typeface="Helvetica Neue"/>
              <a:ea typeface="Helvetica Neue"/>
              <a:cs typeface="Helvetica Neue"/>
              <a:sym typeface="Helvetica Neue"/>
            </a:endParaRPr>
          </a:p>
          <a:p>
            <a:pPr marL="633413" marR="0" lvl="0" indent="-239713" algn="l" rtl="0">
              <a:spcBef>
                <a:spcPts val="0"/>
              </a:spcBef>
              <a:buClr>
                <a:schemeClr val="dk1"/>
              </a:buClr>
              <a:buSzPct val="100000"/>
              <a:buFont typeface="Calibri"/>
              <a:buAutoNum type="alphaUcPeriod"/>
            </a:pPr>
            <a:r>
              <a:rPr lang="es-EC" sz="1600" dirty="0" smtClean="0">
                <a:solidFill>
                  <a:schemeClr val="dk1"/>
                </a:solidFill>
                <a:latin typeface="Helvetica Neue"/>
                <a:ea typeface="Helvetica Neue"/>
                <a:cs typeface="Helvetica Neue"/>
                <a:sym typeface="Helvetica Neue"/>
              </a:rPr>
              <a:t> El autor quería explicar lo que pasaría si algo te     cayera encima. </a:t>
            </a:r>
          </a:p>
          <a:p>
            <a:pPr marL="393700" marR="0" lvl="0" algn="l" rtl="0">
              <a:spcBef>
                <a:spcPts val="0"/>
              </a:spcBef>
              <a:buNone/>
            </a:pPr>
            <a:endParaRPr lang="es-EC" sz="1600" dirty="0" smtClean="0">
              <a:solidFill>
                <a:schemeClr val="dk1"/>
              </a:solidFill>
              <a:latin typeface="Helvetica Neue"/>
              <a:ea typeface="Helvetica Neue"/>
              <a:cs typeface="Helvetica Neue"/>
              <a:sym typeface="Helvetica Neue"/>
            </a:endParaRPr>
          </a:p>
          <a:p>
            <a:pPr marL="393700" marR="0" lvl="0" algn="l" rtl="0">
              <a:spcBef>
                <a:spcPts val="0"/>
              </a:spcBef>
              <a:buClr>
                <a:schemeClr val="dk1"/>
              </a:buClr>
              <a:buSzPct val="100000"/>
            </a:pPr>
            <a:r>
              <a:rPr lang="es-EC" sz="1600" dirty="0" smtClean="0">
                <a:solidFill>
                  <a:schemeClr val="dk1"/>
                </a:solidFill>
                <a:latin typeface="Helvetica Neue"/>
                <a:ea typeface="Helvetica Neue"/>
                <a:cs typeface="Helvetica Neue"/>
                <a:sym typeface="Helvetica Neue"/>
              </a:rPr>
              <a:t>B.  El autor quería describir qué hacer en caso de un      </a:t>
            </a:r>
          </a:p>
          <a:p>
            <a:pPr marL="393700" marR="0" lvl="0" algn="l" rtl="0">
              <a:spcBef>
                <a:spcPts val="0"/>
              </a:spcBef>
              <a:buClr>
                <a:schemeClr val="dk1"/>
              </a:buClr>
              <a:buFont typeface="Calibri"/>
              <a:buNone/>
            </a:pPr>
            <a:r>
              <a:rPr lang="es-EC" sz="1600" dirty="0" smtClean="0">
                <a:solidFill>
                  <a:schemeClr val="dk1"/>
                </a:solidFill>
                <a:latin typeface="Helvetica Neue"/>
                <a:ea typeface="Helvetica Neue"/>
                <a:cs typeface="Helvetica Neue"/>
                <a:sym typeface="Helvetica Neue"/>
              </a:rPr>
              <a:t>      tornado.</a:t>
            </a:r>
          </a:p>
          <a:p>
            <a:pPr marL="393700" marR="0" lvl="0" algn="l" rtl="0">
              <a:spcBef>
                <a:spcPts val="0"/>
              </a:spcBef>
              <a:buClr>
                <a:schemeClr val="dk1"/>
              </a:buClr>
              <a:buFont typeface="Calibri"/>
              <a:buNone/>
            </a:pPr>
            <a:endParaRPr lang="es-EC" sz="1600" dirty="0" smtClean="0">
              <a:solidFill>
                <a:schemeClr val="dk1"/>
              </a:solidFill>
              <a:latin typeface="Helvetica Neue"/>
              <a:ea typeface="Helvetica Neue"/>
              <a:cs typeface="Helvetica Neue"/>
              <a:sym typeface="Helvetica Neue"/>
            </a:endParaRPr>
          </a:p>
          <a:p>
            <a:pPr marL="393700" marR="0" lvl="0" algn="l" rtl="0">
              <a:spcBef>
                <a:spcPts val="0"/>
              </a:spcBef>
              <a:buClr>
                <a:schemeClr val="dk1"/>
              </a:buClr>
              <a:buSzPct val="100000"/>
            </a:pPr>
            <a:r>
              <a:rPr lang="es-EC" sz="1600" dirty="0" smtClean="0">
                <a:solidFill>
                  <a:schemeClr val="dk1"/>
                </a:solidFill>
                <a:latin typeface="Helvetica Neue"/>
                <a:ea typeface="Helvetica Neue"/>
                <a:cs typeface="Helvetica Neue"/>
                <a:sym typeface="Helvetica Neue"/>
              </a:rPr>
              <a:t>C.  El autor quería hacer un simulacro de terremoto</a:t>
            </a:r>
          </a:p>
          <a:p>
            <a:pPr marL="393700" lvl="0">
              <a:buClr>
                <a:schemeClr val="dk1"/>
              </a:buClr>
              <a:buSzPct val="100000"/>
            </a:pPr>
            <a:endParaRPr lang="es-EC" sz="1600" dirty="0" smtClean="0">
              <a:solidFill>
                <a:schemeClr val="dk1"/>
              </a:solidFill>
              <a:latin typeface="Helvetica Neue"/>
              <a:ea typeface="Helvetica Neue"/>
              <a:cs typeface="Helvetica Neue"/>
              <a:sym typeface="Helvetica Neue"/>
            </a:endParaRPr>
          </a:p>
          <a:p>
            <a:pPr marL="393700" marR="0" lvl="0" algn="l" rtl="0">
              <a:spcBef>
                <a:spcPts val="0"/>
              </a:spcBef>
              <a:buClr>
                <a:schemeClr val="dk1"/>
              </a:buClr>
              <a:buSzPct val="100000"/>
              <a:buAutoNum type="alphaUcPeriod" startAt="4"/>
            </a:pPr>
            <a:r>
              <a:rPr lang="es-EC" sz="1600" dirty="0" smtClean="0">
                <a:solidFill>
                  <a:schemeClr val="dk1"/>
                </a:solidFill>
                <a:latin typeface="Helvetica Neue"/>
                <a:ea typeface="Helvetica Neue"/>
                <a:cs typeface="Helvetica Neue"/>
                <a:sym typeface="Helvetica Neue"/>
              </a:rPr>
              <a:t>  El autor quería convencer a los lectores de que las  </a:t>
            </a:r>
          </a:p>
          <a:p>
            <a:pPr marL="393700" marR="0" lvl="0" algn="l" rtl="0">
              <a:spcBef>
                <a:spcPts val="0"/>
              </a:spcBef>
              <a:buClr>
                <a:schemeClr val="dk1"/>
              </a:buClr>
              <a:buSzPct val="100000"/>
            </a:pPr>
            <a:r>
              <a:rPr lang="es-EC" sz="1600" dirty="0">
                <a:solidFill>
                  <a:schemeClr val="dk1"/>
                </a:solidFill>
                <a:latin typeface="Helvetica Neue"/>
                <a:ea typeface="Helvetica Neue"/>
                <a:cs typeface="Helvetica Neue"/>
                <a:sym typeface="Helvetica Neue"/>
              </a:rPr>
              <a:t> </a:t>
            </a:r>
            <a:r>
              <a:rPr lang="es-EC" sz="1600" dirty="0" smtClean="0">
                <a:solidFill>
                  <a:schemeClr val="dk1"/>
                </a:solidFill>
                <a:latin typeface="Helvetica Neue"/>
                <a:ea typeface="Helvetica Neue"/>
                <a:cs typeface="Helvetica Neue"/>
                <a:sym typeface="Helvetica Neue"/>
              </a:rPr>
              <a:t>     tormentas son aterradoras.</a:t>
            </a:r>
          </a:p>
          <a:p>
            <a:pPr marL="342900" marR="0" lvl="0" indent="-342900" algn="l" rtl="0">
              <a:spcBef>
                <a:spcPts val="0"/>
              </a:spcBef>
              <a:buClr>
                <a:schemeClr val="dk1"/>
              </a:buClr>
              <a:buFont typeface="Calibri"/>
              <a:buNone/>
            </a:pPr>
            <a:endParaRPr sz="1600" b="1" dirty="0">
              <a:solidFill>
                <a:schemeClr val="dk1"/>
              </a:solidFill>
              <a:latin typeface="Helvetica Neue"/>
              <a:ea typeface="Helvetica Neue"/>
              <a:cs typeface="Helvetica Neue"/>
              <a:sym typeface="Helvetica Neue"/>
            </a:endParaRPr>
          </a:p>
          <a:p>
            <a:pPr marL="0" marR="0" lvl="0" indent="0" algn="l" rtl="0">
              <a:spcBef>
                <a:spcPts val="0"/>
              </a:spcBef>
              <a:buNone/>
            </a:pPr>
            <a:endParaRPr sz="1600" b="1" dirty="0">
              <a:solidFill>
                <a:schemeClr val="dk1"/>
              </a:solidFill>
              <a:latin typeface="Helvetica Neue"/>
              <a:ea typeface="Helvetica Neue"/>
              <a:cs typeface="Helvetica Neue"/>
              <a:sym typeface="Helvetica Neue"/>
            </a:endParaRPr>
          </a:p>
          <a:p>
            <a:pPr marL="342900" marR="0" lvl="0" indent="-342900" algn="l" rtl="0">
              <a:spcBef>
                <a:spcPts val="0"/>
              </a:spcBef>
              <a:buClr>
                <a:schemeClr val="dk1"/>
              </a:buClr>
              <a:buFont typeface="Calibri"/>
              <a:buNone/>
            </a:pPr>
            <a:endParaRPr sz="1600" dirty="0">
              <a:solidFill>
                <a:schemeClr val="dk1"/>
              </a:solidFill>
              <a:latin typeface="Helvetica Neue"/>
              <a:ea typeface="Helvetica Neue"/>
              <a:cs typeface="Helvetica Neue"/>
              <a:sym typeface="Helvetica Neue"/>
            </a:endParaRPr>
          </a:p>
          <a:p>
            <a:pPr marL="968798" marR="0" lvl="0" indent="-371898" algn="l" rtl="0">
              <a:spcBef>
                <a:spcPts val="0"/>
              </a:spcBef>
              <a:buClr>
                <a:schemeClr val="dk1"/>
              </a:buClr>
              <a:buFont typeface="Calibri"/>
              <a:buNone/>
            </a:pPr>
            <a:endParaRPr sz="1600" dirty="0">
              <a:solidFill>
                <a:schemeClr val="dk1"/>
              </a:solidFill>
              <a:latin typeface="Helvetica Neue"/>
              <a:ea typeface="Helvetica Neue"/>
              <a:cs typeface="Helvetica Neue"/>
              <a:sym typeface="Helvetica Neue"/>
            </a:endParaRPr>
          </a:p>
        </p:txBody>
      </p:sp>
      <p:cxnSp>
        <p:nvCxnSpPr>
          <p:cNvPr id="635" name="Shape 635"/>
          <p:cNvCxnSpPr/>
          <p:nvPr/>
        </p:nvCxnSpPr>
        <p:spPr>
          <a:xfrm>
            <a:off x="304800" y="44958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3" name="Group 2"/>
          <p:cNvGrpSpPr/>
          <p:nvPr/>
        </p:nvGrpSpPr>
        <p:grpSpPr>
          <a:xfrm>
            <a:off x="961471" y="6026577"/>
            <a:ext cx="251477" cy="2126316"/>
            <a:chOff x="1071687" y="5960116"/>
            <a:chExt cx="251477" cy="2126316"/>
          </a:xfrm>
        </p:grpSpPr>
        <p:sp>
          <p:nvSpPr>
            <p:cNvPr id="636" name="Shape 636"/>
            <p:cNvSpPr/>
            <p:nvPr/>
          </p:nvSpPr>
          <p:spPr>
            <a:xfrm>
              <a:off x="1077365" y="5960116"/>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37" name="Shape 637"/>
            <p:cNvSpPr/>
            <p:nvPr/>
          </p:nvSpPr>
          <p:spPr>
            <a:xfrm>
              <a:off x="1080164" y="6659259"/>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38" name="Shape 638"/>
            <p:cNvSpPr/>
            <p:nvPr/>
          </p:nvSpPr>
          <p:spPr>
            <a:xfrm>
              <a:off x="1071687" y="7387289"/>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39" name="Shape 639"/>
            <p:cNvSpPr/>
            <p:nvPr/>
          </p:nvSpPr>
          <p:spPr>
            <a:xfrm>
              <a:off x="1080164" y="784703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aphicFrame>
        <p:nvGraphicFramePr>
          <p:cNvPr id="640" name="Shape 640"/>
          <p:cNvGraphicFramePr/>
          <p:nvPr>
            <p:extLst>
              <p:ext uri="{D42A27DB-BD31-4B8C-83A1-F6EECF244321}">
                <p14:modId xmlns:p14="http://schemas.microsoft.com/office/powerpoint/2010/main" val="1956581673"/>
              </p:ext>
            </p:extLst>
          </p:nvPr>
        </p:nvGraphicFramePr>
        <p:xfrm>
          <a:off x="5181600" y="4101103"/>
          <a:ext cx="2186000" cy="545560"/>
        </p:xfrm>
        <a:graphic>
          <a:graphicData uri="http://schemas.openxmlformats.org/drawingml/2006/table">
            <a:tbl>
              <a:tblPr>
                <a:noFill/>
                <a:tableStyleId>{135E9D86-FBE3-4917-835E-6AACE4E3F487}</a:tableStyleId>
              </a:tblPr>
              <a:tblGrid>
                <a:gridCol w="2186000"/>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RL.3.6</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35400">
                <a:tc>
                  <a:txBody>
                    <a:bodyPr/>
                    <a:lstStyle/>
                    <a:p>
                      <a:pPr marL="0" marR="0" lvl="0" indent="0" algn="l" rtl="0">
                        <a:lnSpc>
                          <a:spcPct val="100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Distinguen su propio punto de vista del punto de vista del narrador o del punto de vista de los personajes.</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534050" y="163033"/>
            <a:ext cx="6563359" cy="6904729"/>
          </a:xfrm>
          <a:prstGeom prst="rect">
            <a:avLst/>
          </a:prstGeom>
          <a:noFill/>
          <a:ln>
            <a:noFill/>
          </a:ln>
        </p:spPr>
        <p:txBody>
          <a:bodyPr lIns="101850" tIns="50925" rIns="101850" bIns="50925" anchor="t" anchorCtr="0">
            <a:noAutofit/>
          </a:bodyPr>
          <a:lstStyle/>
          <a:p>
            <a:pPr marL="0" marR="0" lvl="0" indent="0" algn="l" rtl="0">
              <a:spcBef>
                <a:spcPts val="0"/>
              </a:spcBef>
              <a:buNone/>
            </a:pPr>
            <a:endParaRPr sz="1100" dirty="0">
              <a:solidFill>
                <a:srgbClr val="000000"/>
              </a:solidFill>
              <a:latin typeface="Calibri"/>
              <a:ea typeface="Calibri"/>
              <a:cs typeface="Calibri"/>
              <a:sym typeface="Calibri"/>
            </a:endParaRPr>
          </a:p>
          <a:p>
            <a:pPr lvl="0" rtl="0">
              <a:spcBef>
                <a:spcPts val="0"/>
              </a:spcBef>
              <a:buClr>
                <a:schemeClr val="dk1"/>
              </a:buClr>
              <a:buSzPct val="25000"/>
              <a:buFont typeface="Arial"/>
              <a:buNone/>
            </a:pPr>
            <a:r>
              <a:rPr lang="es-PR" sz="1100" dirty="0" smtClean="0">
                <a:solidFill>
                  <a:schemeClr val="dk1"/>
                </a:solidFill>
                <a:latin typeface="Calibri"/>
                <a:ea typeface="Calibri"/>
                <a:cs typeface="Calibri"/>
                <a:sym typeface="Calibri"/>
              </a:rPr>
              <a:t>Este es un CFA para medir la tarea de escribir un </a:t>
            </a:r>
            <a:r>
              <a:rPr lang="es-PR" sz="1100" b="1" u="sng" dirty="0" smtClean="0">
                <a:solidFill>
                  <a:schemeClr val="dk1"/>
                </a:solidFill>
                <a:latin typeface="Calibri"/>
                <a:ea typeface="Calibri"/>
                <a:cs typeface="Calibri"/>
                <a:sym typeface="Calibri"/>
              </a:rPr>
              <a:t>texto de opinión</a:t>
            </a:r>
            <a:r>
              <a:rPr lang="es-PR" sz="1100" dirty="0" smtClean="0">
                <a:solidFill>
                  <a:schemeClr val="dk1"/>
                </a:solidFill>
                <a:latin typeface="Calibri"/>
                <a:ea typeface="Calibri"/>
                <a:cs typeface="Calibri"/>
                <a:sym typeface="Calibri"/>
              </a:rPr>
              <a:t>. Las composiciones completas son siempre parte de una tarea de rendimiento. Una tarea de rendimiento completa tendría: </a:t>
            </a:r>
          </a:p>
          <a:p>
            <a:pPr marL="0" marR="0" lvl="0" indent="0" algn="l" rtl="0">
              <a:spcBef>
                <a:spcPts val="0"/>
              </a:spcBef>
              <a:buNone/>
            </a:pPr>
            <a:endParaRPr lang="es-PR" sz="1200" dirty="0" smtClean="0">
              <a:latin typeface="Calibri"/>
              <a:ea typeface="Calibri"/>
              <a:cs typeface="Calibri"/>
              <a:sym typeface="Calibri"/>
            </a:endParaRPr>
          </a:p>
          <a:p>
            <a:pPr marL="0" marR="0" lvl="0" indent="0" algn="l" rtl="0">
              <a:spcBef>
                <a:spcPts val="0"/>
              </a:spcBef>
              <a:buNone/>
            </a:pPr>
            <a:endParaRPr lang="es-PR" sz="1100" dirty="0" smtClean="0">
              <a:solidFill>
                <a:srgbClr val="000000"/>
              </a:solidFill>
              <a:latin typeface="Calibri"/>
              <a:ea typeface="Calibri"/>
              <a:cs typeface="Calibri"/>
              <a:sym typeface="Calibri"/>
            </a:endParaRPr>
          </a:p>
          <a:p>
            <a:pPr lvl="0" rtl="0">
              <a:spcBef>
                <a:spcPts val="0"/>
              </a:spcBef>
              <a:buClr>
                <a:srgbClr val="000000"/>
              </a:buClr>
              <a:buNone/>
            </a:pPr>
            <a:r>
              <a:rPr lang="es-PR" sz="1100" b="1" i="1" dirty="0" smtClean="0">
                <a:solidFill>
                  <a:schemeClr val="dk1"/>
                </a:solidFill>
                <a:latin typeface="Calibri"/>
                <a:ea typeface="Calibri"/>
                <a:cs typeface="Calibri"/>
                <a:sym typeface="Calibri"/>
              </a:rPr>
              <a:t>Parte 1</a:t>
            </a:r>
          </a:p>
          <a:p>
            <a:pPr marL="181702" lvl="0" indent="-169002" rtl="0">
              <a:spcBef>
                <a:spcPts val="0"/>
              </a:spcBef>
              <a:buClr>
                <a:schemeClr val="dk1"/>
              </a:buClr>
              <a:buSzPct val="100000"/>
              <a:buChar char="•"/>
            </a:pPr>
            <a:r>
              <a:rPr lang="es-PR" sz="1100" dirty="0" smtClean="0">
                <a:solidFill>
                  <a:schemeClr val="dk1"/>
                </a:solidFill>
                <a:latin typeface="Calibri"/>
                <a:ea typeface="Calibri"/>
                <a:cs typeface="Calibri"/>
                <a:sym typeface="Calibri"/>
              </a:rPr>
              <a:t>Una actividad para toda la clase (30 minutos)</a:t>
            </a:r>
          </a:p>
          <a:p>
            <a:pPr marL="177800" lvl="0" indent="0" rtl="0">
              <a:spcBef>
                <a:spcPts val="0"/>
              </a:spcBef>
              <a:buClr>
                <a:srgbClr val="000000"/>
              </a:buClr>
              <a:buNone/>
            </a:pPr>
            <a:r>
              <a:rPr lang="es-PR" sz="1100" dirty="0" smtClean="0">
                <a:solidFill>
                  <a:schemeClr val="dk1"/>
                </a:solidFill>
                <a:latin typeface="Calibri"/>
                <a:ea typeface="Calibri"/>
                <a:cs typeface="Calibri"/>
                <a:sym typeface="Calibri"/>
              </a:rPr>
              <a:t>(35 minutos – trabajo independiente)</a:t>
            </a:r>
          </a:p>
          <a:p>
            <a:pPr marL="180586" lvl="0" indent="-167886" rtl="0">
              <a:spcBef>
                <a:spcPts val="0"/>
              </a:spcBef>
              <a:buClr>
                <a:schemeClr val="dk1"/>
              </a:buClr>
              <a:buSzPct val="100000"/>
              <a:buChar char="•"/>
            </a:pPr>
            <a:r>
              <a:rPr lang="es-PR" sz="1100" dirty="0" smtClean="0">
                <a:solidFill>
                  <a:schemeClr val="dk1"/>
                </a:solidFill>
                <a:latin typeface="Calibri"/>
                <a:ea typeface="Calibri"/>
                <a:cs typeface="Calibri"/>
                <a:sym typeface="Calibri"/>
              </a:rPr>
              <a:t>Pasajes o cualquier otra fuente de lectura </a:t>
            </a:r>
          </a:p>
          <a:p>
            <a:pPr marL="180586" lvl="0" indent="-167886" rtl="0">
              <a:spcBef>
                <a:spcPts val="0"/>
              </a:spcBef>
              <a:buClr>
                <a:schemeClr val="dk1"/>
              </a:buClr>
              <a:buSzPct val="100000"/>
              <a:buChar char="•"/>
            </a:pPr>
            <a:r>
              <a:rPr lang="es-PR" sz="1100" dirty="0" smtClean="0">
                <a:solidFill>
                  <a:schemeClr val="dk1"/>
                </a:solidFill>
                <a:latin typeface="Calibri"/>
                <a:ea typeface="Calibri"/>
                <a:cs typeface="Calibri"/>
                <a:sym typeface="Calibri"/>
              </a:rPr>
              <a:t>3 preguntas de investigación </a:t>
            </a:r>
          </a:p>
          <a:p>
            <a:pPr marL="180586" lvl="0" indent="-167886" rtl="0">
              <a:spcBef>
                <a:spcPts val="0"/>
              </a:spcBef>
              <a:buClr>
                <a:schemeClr val="dk1"/>
              </a:buClr>
              <a:buSzPct val="100000"/>
              <a:buChar char="•"/>
            </a:pPr>
            <a:r>
              <a:rPr lang="es-PR" sz="1100" dirty="0" smtClean="0">
                <a:solidFill>
                  <a:schemeClr val="dk1"/>
                </a:solidFill>
                <a:latin typeface="Calibri"/>
                <a:ea typeface="Calibri"/>
                <a:cs typeface="Calibri"/>
                <a:sym typeface="Calibri"/>
              </a:rPr>
              <a:t>Podrían haber otras preguntas de respuestas construidas.</a:t>
            </a:r>
          </a:p>
          <a:p>
            <a:pPr marL="181691" marR="0" lvl="0" indent="-181691" algn="l" rtl="0">
              <a:spcBef>
                <a:spcPts val="0"/>
              </a:spcBef>
              <a:buClr>
                <a:schemeClr val="dk1"/>
              </a:buClr>
              <a:buFont typeface="Arial"/>
              <a:buNone/>
            </a:pPr>
            <a:endParaRPr lang="es-PR" sz="1100" dirty="0" smtClean="0">
              <a:solidFill>
                <a:srgbClr val="000000"/>
              </a:solidFill>
              <a:latin typeface="Calibri"/>
              <a:ea typeface="Calibri"/>
              <a:cs typeface="Calibri"/>
              <a:sym typeface="Calibri"/>
            </a:endParaRPr>
          </a:p>
          <a:p>
            <a:pPr lvl="0" rtl="0">
              <a:spcBef>
                <a:spcPts val="0"/>
              </a:spcBef>
              <a:buClr>
                <a:srgbClr val="000000"/>
              </a:buClr>
              <a:buNone/>
            </a:pPr>
            <a:r>
              <a:rPr lang="es-PR" sz="1100" b="1" i="1" dirty="0" smtClean="0">
                <a:solidFill>
                  <a:schemeClr val="dk1"/>
                </a:solidFill>
                <a:latin typeface="Calibri"/>
                <a:ea typeface="Calibri"/>
                <a:cs typeface="Calibri"/>
                <a:sym typeface="Calibri"/>
              </a:rPr>
              <a:t>Parte 2</a:t>
            </a:r>
          </a:p>
          <a:p>
            <a:pPr marL="180586" lvl="0" indent="-167886" rtl="0">
              <a:spcBef>
                <a:spcPts val="0"/>
              </a:spcBef>
              <a:buClr>
                <a:schemeClr val="dk1"/>
              </a:buClr>
              <a:buSzPct val="100000"/>
              <a:buChar char="•"/>
            </a:pPr>
            <a:r>
              <a:rPr lang="es-PR" sz="1100" dirty="0" smtClean="0">
                <a:solidFill>
                  <a:schemeClr val="dk1"/>
                </a:solidFill>
                <a:latin typeface="Calibri"/>
                <a:ea typeface="Calibri"/>
                <a:cs typeface="Calibri"/>
                <a:sym typeface="Calibri"/>
              </a:rPr>
              <a:t>Una composición completa (70 minutos)</a:t>
            </a:r>
          </a:p>
          <a:p>
            <a:pPr marL="0" marR="0" lvl="0" indent="0" algn="l" rtl="0">
              <a:spcBef>
                <a:spcPts val="0"/>
              </a:spcBef>
              <a:buSzPct val="25000"/>
              <a:buNone/>
            </a:pPr>
            <a:r>
              <a:rPr lang="es-PR" sz="1100" dirty="0" smtClean="0">
                <a:solidFill>
                  <a:schemeClr val="dk1"/>
                </a:solidFill>
                <a:latin typeface="Calibri"/>
                <a:ea typeface="Calibri"/>
                <a:cs typeface="Calibri"/>
                <a:sym typeface="Calibri"/>
              </a:rPr>
              <a:t>Los estudiantes deben tener acceso a recursos para revisar la ortografía, pero no para revisar la gramática. Los estudiantes pueden hacer referencia a sus pasajes, tomar notas, las 3 preguntas de investigación y cualquier otra pregunta de respuesta construida, tantas veces como lo deseen.</a:t>
            </a:r>
            <a:r>
              <a:rPr lang="es-PR" sz="1100" dirty="0" smtClean="0">
                <a:solidFill>
                  <a:srgbClr val="FF0000"/>
                </a:solidFill>
                <a:latin typeface="Calibri"/>
                <a:ea typeface="Calibri"/>
                <a:cs typeface="Calibri"/>
                <a:sym typeface="Calibri"/>
              </a:rPr>
              <a:t>  </a:t>
            </a:r>
            <a:r>
              <a:rPr lang="es-PR" sz="1100" dirty="0" smtClean="0">
                <a:latin typeface="Calibri"/>
                <a:ea typeface="Calibri"/>
                <a:cs typeface="Calibri"/>
                <a:sym typeface="Calibri"/>
              </a:rPr>
              <a:t>Los formularios para tomar notas en este</a:t>
            </a:r>
            <a:r>
              <a:rPr lang="es-PR" sz="1100" dirty="0" smtClean="0">
                <a:solidFill>
                  <a:srgbClr val="000000"/>
                </a:solidFill>
                <a:latin typeface="Calibri"/>
                <a:ea typeface="Calibri"/>
                <a:cs typeface="Calibri"/>
                <a:sym typeface="Calibri"/>
              </a:rPr>
              <a:t> CFA fueron cre</a:t>
            </a:r>
            <a:r>
              <a:rPr lang="es-PR" sz="1100" dirty="0" smtClean="0">
                <a:latin typeface="Calibri"/>
                <a:ea typeface="Calibri"/>
                <a:cs typeface="Calibri"/>
                <a:sym typeface="Calibri"/>
              </a:rPr>
              <a:t>ados para el texto informativo</a:t>
            </a:r>
            <a:r>
              <a:rPr lang="es-PR" sz="1100" dirty="0" smtClean="0">
                <a:solidFill>
                  <a:srgbClr val="000000"/>
                </a:solidFill>
                <a:latin typeface="Calibri"/>
                <a:ea typeface="Calibri"/>
                <a:cs typeface="Calibri"/>
                <a:sym typeface="Calibri"/>
              </a:rPr>
              <a:t>.  </a:t>
            </a:r>
            <a:r>
              <a:rPr lang="es-PR" sz="1100" dirty="0" smtClean="0">
                <a:latin typeface="Calibri"/>
                <a:ea typeface="Calibri"/>
                <a:cs typeface="Calibri"/>
                <a:sym typeface="Calibri"/>
              </a:rPr>
              <a:t>Si escoge usarlos, por favor pida a sus estudiantes que tomen notas mientras leen los pasajes informativos. </a:t>
            </a:r>
          </a:p>
          <a:p>
            <a:pPr marL="0" marR="0" lvl="0" indent="0" algn="l" rtl="0">
              <a:spcBef>
                <a:spcPts val="0"/>
              </a:spcBef>
              <a:buNone/>
            </a:pPr>
            <a:endParaRPr lang="es-PR" sz="1100" dirty="0" smtClean="0">
              <a:solidFill>
                <a:srgbClr val="000000"/>
              </a:solidFill>
              <a:latin typeface="Calibri"/>
              <a:ea typeface="Calibri"/>
              <a:cs typeface="Calibri"/>
              <a:sym typeface="Calibri"/>
            </a:endParaRPr>
          </a:p>
          <a:p>
            <a:pPr lvl="0" rtl="0">
              <a:spcBef>
                <a:spcPts val="0"/>
              </a:spcBef>
              <a:buClr>
                <a:srgbClr val="000000"/>
              </a:buClr>
              <a:buSzPct val="100000"/>
            </a:pPr>
            <a:r>
              <a:rPr lang="es-PR" sz="1100" u="sng" dirty="0" smtClean="0">
                <a:solidFill>
                  <a:schemeClr val="dk1"/>
                </a:solidFill>
                <a:latin typeface="Calibri"/>
                <a:ea typeface="Calibri"/>
                <a:cs typeface="Calibri"/>
                <a:sym typeface="Calibri"/>
              </a:rPr>
              <a:t>Instrucciones</a:t>
            </a:r>
          </a:p>
          <a:p>
            <a:pPr lvl="0" rtl="0">
              <a:spcBef>
                <a:spcPts val="0"/>
              </a:spcBef>
              <a:buClr>
                <a:srgbClr val="000000"/>
              </a:buClr>
              <a:buSzPct val="100000"/>
            </a:pPr>
            <a:r>
              <a:rPr lang="es-PR" sz="1100" b="1" dirty="0" smtClean="0">
                <a:solidFill>
                  <a:schemeClr val="dk1"/>
                </a:solidFill>
                <a:latin typeface="Calibri"/>
                <a:ea typeface="Calibri"/>
                <a:cs typeface="Calibri"/>
                <a:sym typeface="Calibri"/>
              </a:rPr>
              <a:t>30 minutos</a:t>
            </a:r>
          </a:p>
          <a:p>
            <a:pPr marL="242252" lvl="0" indent="-242252" rtl="0">
              <a:spcBef>
                <a:spcPts val="0"/>
              </a:spcBef>
              <a:buClr>
                <a:srgbClr val="000000"/>
              </a:buClr>
              <a:buSzPct val="100000"/>
              <a:buFont typeface="Calibri"/>
              <a:buAutoNum type="arabicPeriod"/>
            </a:pPr>
            <a:r>
              <a:rPr lang="es-PR" sz="1100" dirty="0" smtClean="0">
                <a:solidFill>
                  <a:schemeClr val="dk1"/>
                </a:solidFill>
                <a:latin typeface="Calibri"/>
                <a:ea typeface="Calibri"/>
                <a:cs typeface="Calibri"/>
                <a:sym typeface="Calibri"/>
              </a:rPr>
              <a:t>Es posible que desee tener una actividad de 30 minutos para toda la clase. El propósito de una actividad </a:t>
            </a:r>
            <a:r>
              <a:rPr lang="es-PR" sz="1100" b="1" dirty="0" smtClean="0">
                <a:solidFill>
                  <a:schemeClr val="dk1"/>
                </a:solidFill>
                <a:latin typeface="Calibri"/>
                <a:ea typeface="Calibri"/>
                <a:cs typeface="Calibri"/>
                <a:sym typeface="Calibri"/>
              </a:rPr>
              <a:t>PT</a:t>
            </a:r>
            <a:r>
              <a:rPr lang="es-PR" sz="1100" dirty="0" smtClean="0">
                <a:solidFill>
                  <a:schemeClr val="dk1"/>
                </a:solidFill>
                <a:latin typeface="Calibri"/>
                <a:ea typeface="Calibri"/>
                <a:cs typeface="Calibri"/>
                <a:sym typeface="Calibri"/>
              </a:rPr>
              <a:t> (</a:t>
            </a:r>
            <a:r>
              <a:rPr lang="es-PR" sz="1100" i="1" dirty="0" smtClean="0">
                <a:solidFill>
                  <a:schemeClr val="dk1"/>
                </a:solidFill>
                <a:latin typeface="Calibri"/>
                <a:ea typeface="Calibri"/>
                <a:cs typeface="Calibri"/>
                <a:sym typeface="Calibri"/>
              </a:rPr>
              <a:t>Performance </a:t>
            </a:r>
            <a:r>
              <a:rPr lang="es-PR" sz="1100" i="1" dirty="0" err="1" smtClean="0">
                <a:solidFill>
                  <a:schemeClr val="dk1"/>
                </a:solidFill>
                <a:latin typeface="Calibri"/>
                <a:ea typeface="Calibri"/>
                <a:cs typeface="Calibri"/>
                <a:sym typeface="Calibri"/>
              </a:rPr>
              <a:t>Task</a:t>
            </a:r>
            <a:r>
              <a:rPr lang="es-PR" sz="1100" i="1" dirty="0" smtClean="0">
                <a:solidFill>
                  <a:schemeClr val="dk1"/>
                </a:solidFill>
                <a:latin typeface="Calibri"/>
                <a:ea typeface="Calibri"/>
                <a:cs typeface="Calibri"/>
                <a:sym typeface="Calibri"/>
              </a:rPr>
              <a:t> </a:t>
            </a:r>
            <a:r>
              <a:rPr lang="es-PR" sz="1100" dirty="0" smtClean="0">
                <a:solidFill>
                  <a:schemeClr val="dk1"/>
                </a:solidFill>
                <a:latin typeface="Calibri"/>
                <a:ea typeface="Calibri"/>
                <a:cs typeface="Calibri"/>
                <a:sym typeface="Calibri"/>
              </a:rPr>
              <a:t>- </a:t>
            </a:r>
            <a:r>
              <a:rPr lang="es-PR" sz="1100" b="1" dirty="0" smtClean="0">
                <a:solidFill>
                  <a:schemeClr val="dk1"/>
                </a:solidFill>
                <a:latin typeface="Calibri"/>
                <a:ea typeface="Calibri"/>
                <a:cs typeface="Calibri"/>
                <a:sym typeface="Calibri"/>
              </a:rPr>
              <a:t>Tarea de Rendimiento</a:t>
            </a:r>
            <a:r>
              <a:rPr lang="es-PR" sz="1100" dirty="0" smtClean="0">
                <a:solidFill>
                  <a:schemeClr val="dk1"/>
                </a:solidFill>
                <a:latin typeface="Calibri"/>
                <a:ea typeface="Calibri"/>
                <a:cs typeface="Calibri"/>
                <a:sym typeface="Calibri"/>
              </a:rPr>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PR" sz="1100" b="1" dirty="0" smtClean="0">
                <a:solidFill>
                  <a:schemeClr val="dk1"/>
                </a:solidFill>
                <a:latin typeface="Calibri"/>
                <a:ea typeface="Calibri"/>
                <a:cs typeface="Calibri"/>
                <a:sym typeface="Calibri"/>
              </a:rPr>
              <a:t>NO</a:t>
            </a:r>
            <a:r>
              <a:rPr lang="es-PR" sz="1100" dirty="0" smtClean="0">
                <a:solidFill>
                  <a:schemeClr val="dk1"/>
                </a:solidFill>
                <a:latin typeface="Calibri"/>
                <a:ea typeface="Calibri"/>
                <a:cs typeface="Calibri"/>
                <a:sym typeface="Calibri"/>
              </a:rPr>
              <a:t> pre-enseña ningún contenido a ser evaluado!</a:t>
            </a:r>
          </a:p>
          <a:p>
            <a:pPr lvl="0" rtl="0">
              <a:spcBef>
                <a:spcPts val="0"/>
              </a:spcBef>
              <a:buClr>
                <a:srgbClr val="000000"/>
              </a:buClr>
              <a:buFont typeface="Arial"/>
              <a:buNone/>
            </a:pPr>
            <a:r>
              <a:rPr lang="es-PR" sz="1100" b="1" dirty="0" smtClean="0">
                <a:solidFill>
                  <a:schemeClr val="dk1"/>
                </a:solidFill>
                <a:latin typeface="Calibri"/>
                <a:ea typeface="Calibri"/>
                <a:cs typeface="Calibri"/>
                <a:sym typeface="Calibri"/>
              </a:rPr>
              <a:t>35 minutos</a:t>
            </a:r>
          </a:p>
          <a:p>
            <a:pPr marL="240781" lvl="0" indent="-228081" rtl="0">
              <a:spcBef>
                <a:spcPts val="0"/>
              </a:spcBef>
              <a:buClr>
                <a:schemeClr val="dk1"/>
              </a:buClr>
              <a:buSzPct val="100000"/>
              <a:buFont typeface="Calibri"/>
              <a:buAutoNum type="arabicPeriod" startAt="2"/>
            </a:pPr>
            <a:r>
              <a:rPr lang="es-PR" sz="1100" dirty="0" smtClean="0">
                <a:solidFill>
                  <a:schemeClr val="dk1"/>
                </a:solidFill>
                <a:latin typeface="Calibri"/>
                <a:ea typeface="Calibri"/>
                <a:cs typeface="Calibri"/>
                <a:sym typeface="Calibri"/>
              </a:rPr>
              <a:t>Los estudiantes leen los pasajes independientemente.  Si tiene estudiantes que no pueden leer los pasajes, usted se los puede leer, pero por favor tome nota de los acomodos.  Recuerde a los estudiantes tomar notas mientras leen.  Durante la evaluación de SBAC, a los estudiantes se les permite conservar sus notas como referencia.  </a:t>
            </a:r>
          </a:p>
          <a:p>
            <a:pPr marL="242252" lvl="0" indent="-242252" rtl="0">
              <a:spcBef>
                <a:spcPts val="0"/>
              </a:spcBef>
              <a:buClr>
                <a:schemeClr val="dk1"/>
              </a:buClr>
              <a:buSzPct val="100000"/>
              <a:buFont typeface="Calibri"/>
              <a:buAutoNum type="arabicPeriod" startAt="2"/>
            </a:pPr>
            <a:r>
              <a:rPr lang="es-PR" sz="1100" dirty="0" smtClean="0">
                <a:solidFill>
                  <a:schemeClr val="dk1"/>
                </a:solidFill>
                <a:latin typeface="Calibri"/>
                <a:ea typeface="Calibri"/>
                <a:cs typeface="Calibri"/>
                <a:sym typeface="Calibri"/>
              </a:rPr>
              <a:t>Los estudiantes contestan las  3 preguntas de investigación o cualquier otra pregunta de respuesta construida. Los estudiantes deben hacer referencia a estas respuestas cuando estén escribiendo su artículo de opinión.</a:t>
            </a:r>
          </a:p>
          <a:p>
            <a:pPr lvl="0" rtl="0">
              <a:spcBef>
                <a:spcPts val="0"/>
              </a:spcBef>
              <a:buClr>
                <a:srgbClr val="000000"/>
              </a:buClr>
              <a:buSzPct val="100000"/>
              <a:buFont typeface="Arial"/>
              <a:buNone/>
            </a:pPr>
            <a:r>
              <a:rPr lang="es-PR" sz="1100" b="1" dirty="0" smtClean="0">
                <a:solidFill>
                  <a:schemeClr val="dk1"/>
                </a:solidFill>
                <a:latin typeface="Calibri"/>
                <a:ea typeface="Calibri"/>
                <a:cs typeface="Calibri"/>
                <a:sym typeface="Calibri"/>
              </a:rPr>
              <a:t>15 minutos de receso</a:t>
            </a:r>
          </a:p>
          <a:p>
            <a:pPr lvl="0" rtl="0">
              <a:spcBef>
                <a:spcPts val="0"/>
              </a:spcBef>
              <a:buClr>
                <a:srgbClr val="000000"/>
              </a:buClr>
              <a:buSzPct val="100000"/>
              <a:buFont typeface="Arial"/>
              <a:buNone/>
            </a:pPr>
            <a:r>
              <a:rPr lang="es-PR" sz="1100" b="1" dirty="0" smtClean="0">
                <a:solidFill>
                  <a:schemeClr val="dk1"/>
                </a:solidFill>
                <a:latin typeface="Calibri"/>
                <a:ea typeface="Calibri"/>
                <a:cs typeface="Calibri"/>
                <a:sym typeface="Calibri"/>
              </a:rPr>
              <a:t>70 minutos</a:t>
            </a:r>
          </a:p>
          <a:p>
            <a:pPr marL="0" marR="0" lvl="0" indent="0" algn="l" rtl="0">
              <a:spcBef>
                <a:spcPts val="0"/>
              </a:spcBef>
              <a:buSzPct val="25000"/>
              <a:buNone/>
            </a:pPr>
            <a:r>
              <a:rPr lang="es-PR" sz="1100" dirty="0" smtClean="0">
                <a:solidFill>
                  <a:srgbClr val="000000"/>
                </a:solidFill>
                <a:latin typeface="Calibri"/>
                <a:ea typeface="Calibri"/>
                <a:cs typeface="Calibri"/>
                <a:sym typeface="Calibri"/>
              </a:rPr>
              <a:t>4.     </a:t>
            </a:r>
            <a:r>
              <a:rPr lang="es-PR" sz="1100" dirty="0" smtClean="0">
                <a:solidFill>
                  <a:schemeClr val="dk1"/>
                </a:solidFill>
                <a:latin typeface="Calibri"/>
                <a:ea typeface="Calibri"/>
                <a:cs typeface="Calibri"/>
                <a:sym typeface="Calibri"/>
              </a:rPr>
              <a:t>Los estudiantes escriben una composición completa</a:t>
            </a:r>
            <a:r>
              <a:rPr lang="es-PR" sz="1100" dirty="0" smtClean="0">
                <a:solidFill>
                  <a:srgbClr val="000000"/>
                </a:solidFill>
                <a:latin typeface="Calibri"/>
                <a:ea typeface="Calibri"/>
                <a:cs typeface="Calibri"/>
                <a:sym typeface="Calibri"/>
              </a:rPr>
              <a:t> (</a:t>
            </a:r>
            <a:r>
              <a:rPr lang="es-PR" sz="1100" dirty="0" smtClean="0">
                <a:latin typeface="Calibri"/>
                <a:ea typeface="Calibri"/>
                <a:cs typeface="Calibri"/>
                <a:sym typeface="Calibri"/>
              </a:rPr>
              <a:t>artículo</a:t>
            </a:r>
            <a:r>
              <a:rPr lang="es-PR" sz="1100" dirty="0" smtClean="0">
                <a:solidFill>
                  <a:srgbClr val="000000"/>
                </a:solidFill>
                <a:latin typeface="Calibri"/>
                <a:ea typeface="Calibri"/>
                <a:cs typeface="Calibri"/>
                <a:sym typeface="Calibri"/>
              </a:rPr>
              <a:t> de </a:t>
            </a:r>
            <a:r>
              <a:rPr lang="es-PR" sz="1100" dirty="0" smtClean="0">
                <a:latin typeface="Calibri"/>
                <a:ea typeface="Calibri"/>
                <a:cs typeface="Calibri"/>
                <a:sym typeface="Calibri"/>
              </a:rPr>
              <a:t>opinión</a:t>
            </a:r>
            <a:r>
              <a:rPr lang="es-PR" sz="1100" dirty="0" smtClean="0">
                <a:solidFill>
                  <a:srgbClr val="000000"/>
                </a:solidFill>
                <a:latin typeface="Calibri"/>
                <a:ea typeface="Calibri"/>
                <a:cs typeface="Calibri"/>
                <a:sym typeface="Calibri"/>
              </a:rPr>
              <a:t>).</a:t>
            </a:r>
          </a:p>
          <a:p>
            <a:pPr marL="0" marR="0" lvl="0" indent="0" algn="l" rtl="0">
              <a:spcBef>
                <a:spcPts val="0"/>
              </a:spcBef>
              <a:buNone/>
            </a:pPr>
            <a:endParaRPr lang="es-PR" sz="1100" dirty="0" smtClean="0">
              <a:solidFill>
                <a:srgbClr val="000000"/>
              </a:solidFill>
              <a:latin typeface="Calibri"/>
              <a:ea typeface="Calibri"/>
              <a:cs typeface="Calibri"/>
              <a:sym typeface="Calibri"/>
            </a:endParaRPr>
          </a:p>
          <a:p>
            <a:pPr lvl="0" rtl="0">
              <a:spcBef>
                <a:spcPts val="0"/>
              </a:spcBef>
              <a:buClr>
                <a:schemeClr val="dk1"/>
              </a:buClr>
              <a:buSzPct val="25000"/>
              <a:buFont typeface="Arial"/>
              <a:buNone/>
            </a:pPr>
            <a:r>
              <a:rPr lang="es-PR" sz="1100" b="1" u="sng" dirty="0" smtClean="0">
                <a:solidFill>
                  <a:schemeClr val="dk1"/>
                </a:solidFill>
                <a:latin typeface="Calibri"/>
                <a:ea typeface="Calibri"/>
                <a:cs typeface="Calibri"/>
                <a:sym typeface="Calibri"/>
              </a:rPr>
              <a:t>CALIFICACIÓN</a:t>
            </a:r>
          </a:p>
          <a:p>
            <a:pPr lvl="0" rtl="0">
              <a:spcBef>
                <a:spcPts val="0"/>
              </a:spcBef>
              <a:buClr>
                <a:srgbClr val="000000"/>
              </a:buClr>
              <a:buFont typeface="Arial"/>
              <a:buNone/>
            </a:pPr>
            <a:r>
              <a:rPr lang="es-PR" sz="1100" dirty="0" smtClean="0">
                <a:solidFill>
                  <a:schemeClr val="dk1"/>
                </a:solidFill>
                <a:latin typeface="Calibri"/>
                <a:ea typeface="Calibri"/>
                <a:cs typeface="Calibri"/>
                <a:sym typeface="Calibri"/>
              </a:rPr>
              <a:t>Se provee una rúbrica de opinión.  Los estudiantes reciben 3 puntajes:</a:t>
            </a:r>
          </a:p>
          <a:p>
            <a:pPr lvl="0" rtl="0">
              <a:spcBef>
                <a:spcPts val="0"/>
              </a:spcBef>
              <a:buClr>
                <a:srgbClr val="000000"/>
              </a:buClr>
              <a:buFont typeface="Arial"/>
              <a:buNone/>
            </a:pPr>
            <a:endParaRPr lang="es-PR" sz="1100" dirty="0" smtClean="0">
              <a:solidFill>
                <a:schemeClr val="dk1"/>
              </a:solidFill>
              <a:latin typeface="Calibri"/>
              <a:ea typeface="Calibri"/>
              <a:cs typeface="Calibri"/>
              <a:sym typeface="Calibri"/>
            </a:endParaRPr>
          </a:p>
          <a:p>
            <a:pPr marL="240781" lvl="0" indent="-240781" rtl="0">
              <a:spcBef>
                <a:spcPts val="0"/>
              </a:spcBef>
              <a:buClr>
                <a:schemeClr val="dk1"/>
              </a:buClr>
              <a:buSzPct val="100000"/>
              <a:buFont typeface="Calibri"/>
              <a:buAutoNum type="arabicPeriod"/>
            </a:pPr>
            <a:r>
              <a:rPr lang="es-PR" sz="1100" dirty="0" smtClean="0">
                <a:solidFill>
                  <a:schemeClr val="dk1"/>
                </a:solidFill>
                <a:latin typeface="Calibri"/>
                <a:ea typeface="Calibri"/>
                <a:cs typeface="Calibri"/>
                <a:sym typeface="Calibri"/>
              </a:rPr>
              <a:t>Organización y propósito</a:t>
            </a:r>
          </a:p>
          <a:p>
            <a:pPr marL="240781" lvl="0" indent="-240781" rtl="0">
              <a:spcBef>
                <a:spcPts val="0"/>
              </a:spcBef>
              <a:buClr>
                <a:schemeClr val="dk1"/>
              </a:buClr>
              <a:buSzPct val="100000"/>
              <a:buFont typeface="Calibri"/>
              <a:buAutoNum type="arabicPeriod"/>
            </a:pPr>
            <a:r>
              <a:rPr lang="es-PR" sz="1100" dirty="0" smtClean="0">
                <a:solidFill>
                  <a:schemeClr val="dk1"/>
                </a:solidFill>
                <a:latin typeface="Calibri"/>
                <a:ea typeface="Calibri"/>
                <a:cs typeface="Calibri"/>
                <a:sym typeface="Calibri"/>
              </a:rPr>
              <a:t>Evidencia y elaboración</a:t>
            </a:r>
          </a:p>
          <a:p>
            <a:pPr marL="240781" lvl="0" indent="-240781" rtl="0">
              <a:spcBef>
                <a:spcPts val="0"/>
              </a:spcBef>
              <a:buClr>
                <a:schemeClr val="dk1"/>
              </a:buClr>
              <a:buSzPct val="100000"/>
              <a:buFont typeface="Calibri"/>
              <a:buAutoNum type="arabicPeriod"/>
            </a:pPr>
            <a:r>
              <a:rPr lang="es-PR" sz="1100" dirty="0" smtClean="0">
                <a:solidFill>
                  <a:schemeClr val="dk1"/>
                </a:solidFill>
                <a:latin typeface="Calibri"/>
                <a:ea typeface="Calibri"/>
                <a:cs typeface="Calibri"/>
                <a:sym typeface="Calibri"/>
              </a:rPr>
              <a:t>Convenciones</a:t>
            </a:r>
            <a:endParaRPr lang="es-PR" sz="1100" dirty="0">
              <a:solidFill>
                <a:schemeClr val="dk1"/>
              </a:solidFill>
              <a:latin typeface="Calibri"/>
              <a:ea typeface="Calibri"/>
              <a:cs typeface="Calibri"/>
              <a:sym typeface="Calibri"/>
            </a:endParaRPr>
          </a:p>
        </p:txBody>
      </p:sp>
      <p:sp>
        <p:nvSpPr>
          <p:cNvPr id="364"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ctr" rtl="0">
                <a:spcBef>
                  <a:spcPts val="0"/>
                </a:spcBef>
                <a:buSzPct val="25000"/>
                <a:buNone/>
              </a:pPr>
              <a:t>3</a:t>
            </a:fld>
            <a:endParaRPr lang="en-US" sz="1200" dirty="0">
              <a:solidFill>
                <a:srgbClr val="888888"/>
              </a:solidFill>
              <a:latin typeface="Calibri"/>
              <a:ea typeface="Calibri"/>
              <a:cs typeface="Calibri"/>
              <a:sym typeface="Calibri"/>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30</a:t>
            </a:fld>
            <a:endParaRPr lang="en-US" sz="1200">
              <a:solidFill>
                <a:srgbClr val="888888"/>
              </a:solidFill>
              <a:latin typeface="Calibri"/>
              <a:ea typeface="Calibri"/>
              <a:cs typeface="Calibri"/>
              <a:sym typeface="Calibri"/>
            </a:endParaRPr>
          </a:p>
        </p:txBody>
      </p:sp>
      <p:sp>
        <p:nvSpPr>
          <p:cNvPr id="646" name="Shape 646"/>
          <p:cNvSpPr/>
          <p:nvPr/>
        </p:nvSpPr>
        <p:spPr>
          <a:xfrm>
            <a:off x="666346" y="730230"/>
            <a:ext cx="6458353" cy="3549900"/>
          </a:xfrm>
          <a:prstGeom prst="rect">
            <a:avLst/>
          </a:prstGeom>
          <a:noFill/>
          <a:ln>
            <a:noFill/>
          </a:ln>
        </p:spPr>
        <p:txBody>
          <a:bodyPr lIns="101875" tIns="50925" rIns="101875" bIns="50925" anchor="t" anchorCtr="0">
            <a:noAutofit/>
          </a:bodyPr>
          <a:lstStyle/>
          <a:p>
            <a:pPr marL="282575" lvl="0" indent="-282575">
              <a:buSzPct val="25000"/>
            </a:pPr>
            <a:r>
              <a:rPr lang="en-US" sz="1600" b="1" dirty="0" smtClean="0">
                <a:solidFill>
                  <a:schemeClr val="dk1"/>
                </a:solidFill>
                <a:latin typeface="Helvetica Neue"/>
                <a:ea typeface="Helvetica Neue"/>
                <a:cs typeface="Helvetica Neue"/>
                <a:sym typeface="Helvetica Neue"/>
              </a:rPr>
              <a:t>5</a:t>
            </a:r>
            <a:r>
              <a:rPr lang="es-PE" sz="1600" b="1" dirty="0" smtClean="0">
                <a:solidFill>
                  <a:schemeClr val="dk1"/>
                </a:solidFill>
                <a:latin typeface="Helvetica Neue"/>
                <a:ea typeface="Helvetica Neue"/>
                <a:cs typeface="Helvetica Neue"/>
                <a:sym typeface="Helvetica Neue"/>
              </a:rPr>
              <a:t>.  ¿Por qué </a:t>
            </a:r>
            <a:r>
              <a:rPr lang="es-PE" sz="1600" b="1" dirty="0" err="1">
                <a:solidFill>
                  <a:schemeClr val="dk1"/>
                </a:solidFill>
                <a:latin typeface="Helvetica Neue"/>
                <a:ea typeface="Helvetica Neue"/>
                <a:cs typeface="Helvetica Neue"/>
                <a:sym typeface="Helvetica Neue"/>
              </a:rPr>
              <a:t>Molly</a:t>
            </a:r>
            <a:r>
              <a:rPr lang="es-PE" sz="1600" b="1" dirty="0">
                <a:solidFill>
                  <a:schemeClr val="dk1"/>
                </a:solidFill>
                <a:latin typeface="Helvetica Neue"/>
                <a:ea typeface="Helvetica Neue"/>
                <a:cs typeface="Helvetica Neue"/>
                <a:sym typeface="Helvetica Neue"/>
              </a:rPr>
              <a:t> y Jonás reaccionaron </a:t>
            </a:r>
            <a:r>
              <a:rPr lang="es-PE" sz="1600" b="1" dirty="0" smtClean="0">
                <a:solidFill>
                  <a:schemeClr val="dk1"/>
                </a:solidFill>
                <a:latin typeface="Helvetica Neue"/>
                <a:ea typeface="Helvetica Neue"/>
                <a:cs typeface="Helvetica Neue"/>
                <a:sym typeface="Helvetica Neue"/>
              </a:rPr>
              <a:t>de forma diferente al simulacro?</a:t>
            </a:r>
          </a:p>
          <a:p>
            <a:pPr marL="231775" marR="0" lvl="0" indent="-3175" algn="l" rtl="0">
              <a:spcBef>
                <a:spcPts val="0"/>
              </a:spcBef>
              <a:buNone/>
            </a:pPr>
            <a:endParaRPr lang="es-PE" sz="1600" b="1" dirty="0" smtClean="0">
              <a:solidFill>
                <a:schemeClr val="dk1"/>
              </a:solidFill>
              <a:latin typeface="Helvetica Neue"/>
              <a:ea typeface="Helvetica Neue"/>
              <a:cs typeface="Helvetica Neue"/>
              <a:sym typeface="Helvetica Neue"/>
            </a:endParaRPr>
          </a:p>
          <a:p>
            <a:pPr marL="685800" marR="0" lvl="0" indent="-400050" algn="l" rtl="0">
              <a:spcBef>
                <a:spcPts val="0"/>
              </a:spcBef>
              <a:buClr>
                <a:schemeClr val="dk1"/>
              </a:buClr>
              <a:buSzPct val="100000"/>
              <a:buFont typeface="Calibri"/>
              <a:buAutoNum type="alphaUcPeriod"/>
            </a:pPr>
            <a:r>
              <a:rPr lang="es-PE" sz="1600" dirty="0" smtClean="0">
                <a:solidFill>
                  <a:schemeClr val="dk1"/>
                </a:solidFill>
                <a:latin typeface="Helvetica Neue"/>
                <a:ea typeface="Helvetica Neue"/>
                <a:cs typeface="Helvetica Neue"/>
                <a:sym typeface="Helvetica Neue"/>
              </a:rPr>
              <a:t>Molly no quería salir al pasillo con los otros estudiantes.</a:t>
            </a:r>
          </a:p>
          <a:p>
            <a:pPr marL="285750" marR="0" lvl="0" algn="l" rtl="0">
              <a:spcBef>
                <a:spcPts val="0"/>
              </a:spcBef>
              <a:buClr>
                <a:schemeClr val="dk1"/>
              </a:buClr>
              <a:buFont typeface="Calibri"/>
              <a:buNone/>
            </a:pPr>
            <a:endParaRPr lang="es-PE" sz="1600" dirty="0" smtClean="0">
              <a:solidFill>
                <a:schemeClr val="dk1"/>
              </a:solidFill>
              <a:latin typeface="Helvetica Neue"/>
              <a:ea typeface="Helvetica Neue"/>
              <a:cs typeface="Helvetica Neue"/>
              <a:sym typeface="Helvetica Neue"/>
            </a:endParaRPr>
          </a:p>
          <a:p>
            <a:pPr marL="685800" marR="0" lvl="0" indent="-400050" algn="l" rtl="0">
              <a:spcBef>
                <a:spcPts val="0"/>
              </a:spcBef>
              <a:buClr>
                <a:schemeClr val="dk1"/>
              </a:buClr>
              <a:buSzPct val="100000"/>
              <a:buAutoNum type="alphaUcPeriod" startAt="2"/>
            </a:pPr>
            <a:r>
              <a:rPr lang="es-PE" sz="1600" dirty="0" smtClean="0">
                <a:solidFill>
                  <a:schemeClr val="dk1"/>
                </a:solidFill>
                <a:latin typeface="Helvetica Neue"/>
                <a:ea typeface="Helvetica Neue"/>
                <a:cs typeface="Helvetica Neue"/>
                <a:sym typeface="Helvetica Neue"/>
              </a:rPr>
              <a:t>Molly estaba acostumbrada a los simulacros de </a:t>
            </a:r>
            <a:r>
              <a:rPr lang="es-ES" sz="1600" dirty="0" smtClean="0">
                <a:solidFill>
                  <a:schemeClr val="dk1"/>
                </a:solidFill>
                <a:latin typeface="Helvetica Neue"/>
                <a:ea typeface="Helvetica Neue"/>
                <a:cs typeface="Helvetica Neue"/>
                <a:sym typeface="Helvetica Neue"/>
              </a:rPr>
              <a:t>terremoto</a:t>
            </a:r>
            <a:r>
              <a:rPr lang="es-ES" sz="1600" dirty="0">
                <a:solidFill>
                  <a:schemeClr val="dk1"/>
                </a:solidFill>
                <a:latin typeface="Helvetica Neue"/>
                <a:ea typeface="Helvetica Neue"/>
                <a:cs typeface="Helvetica Neue"/>
                <a:sym typeface="Helvetica Neue"/>
              </a:rPr>
              <a:t>, mientras que la escuela de </a:t>
            </a:r>
            <a:r>
              <a:rPr lang="es-ES" sz="1600" dirty="0" smtClean="0">
                <a:solidFill>
                  <a:schemeClr val="dk1"/>
                </a:solidFill>
                <a:latin typeface="Helvetica Neue"/>
                <a:ea typeface="Helvetica Neue"/>
                <a:cs typeface="Helvetica Neue"/>
                <a:sym typeface="Helvetica Neue"/>
              </a:rPr>
              <a:t>Jonás </a:t>
            </a:r>
            <a:r>
              <a:rPr lang="es-PE" sz="1600" dirty="0" smtClean="0">
                <a:solidFill>
                  <a:schemeClr val="dk1"/>
                </a:solidFill>
                <a:latin typeface="Helvetica Neue"/>
                <a:ea typeface="Helvetica Neue"/>
                <a:cs typeface="Helvetica Neue"/>
                <a:sym typeface="Helvetica Neue"/>
              </a:rPr>
              <a:t>preparaba </a:t>
            </a:r>
            <a:r>
              <a:rPr lang="es-PE" sz="1600" dirty="0">
                <a:solidFill>
                  <a:schemeClr val="dk1"/>
                </a:solidFill>
                <a:latin typeface="Helvetica Neue"/>
                <a:ea typeface="Helvetica Neue"/>
                <a:cs typeface="Helvetica Neue"/>
                <a:sym typeface="Helvetica Neue"/>
              </a:rPr>
              <a:t>a los estudiantes para </a:t>
            </a:r>
            <a:r>
              <a:rPr lang="es-PE" sz="1600" dirty="0" smtClean="0">
                <a:solidFill>
                  <a:schemeClr val="dk1"/>
                </a:solidFill>
                <a:latin typeface="Helvetica Neue"/>
                <a:ea typeface="Helvetica Neue"/>
                <a:cs typeface="Helvetica Neue"/>
                <a:sym typeface="Helvetica Neue"/>
              </a:rPr>
              <a:t>los tornados.</a:t>
            </a:r>
          </a:p>
          <a:p>
            <a:pPr marL="285750" lvl="0">
              <a:buClr>
                <a:schemeClr val="dk1"/>
              </a:buClr>
            </a:pPr>
            <a:endParaRPr lang="es-PE" sz="1600" dirty="0" smtClean="0">
              <a:solidFill>
                <a:schemeClr val="dk1"/>
              </a:solidFill>
              <a:latin typeface="Helvetica Neue"/>
              <a:ea typeface="Helvetica Neue"/>
              <a:cs typeface="Helvetica Neue"/>
              <a:sym typeface="Helvetica Neue"/>
            </a:endParaRPr>
          </a:p>
          <a:p>
            <a:pPr marL="685800" marR="0" lvl="0" indent="-400050" algn="l" rtl="0">
              <a:spcBef>
                <a:spcPts val="0"/>
              </a:spcBef>
              <a:buClr>
                <a:schemeClr val="dk1"/>
              </a:buClr>
              <a:buSzPct val="100000"/>
            </a:pPr>
            <a:r>
              <a:rPr lang="es-PE" sz="1600" dirty="0" smtClean="0">
                <a:solidFill>
                  <a:schemeClr val="dk1"/>
                </a:solidFill>
                <a:latin typeface="Helvetica Neue"/>
                <a:ea typeface="Helvetica Neue"/>
                <a:cs typeface="Helvetica Neue"/>
                <a:sym typeface="Helvetica Neue"/>
              </a:rPr>
              <a:t>C.   Ambos, Jonás y Molly creían que prepararse para desastres </a:t>
            </a:r>
            <a:r>
              <a:rPr lang="es-PE" sz="1600" dirty="0">
                <a:solidFill>
                  <a:schemeClr val="dk1"/>
                </a:solidFill>
                <a:latin typeface="Helvetica Neue"/>
                <a:ea typeface="Helvetica Neue"/>
                <a:cs typeface="Helvetica Neue"/>
                <a:sym typeface="Helvetica Neue"/>
              </a:rPr>
              <a:t>era </a:t>
            </a:r>
            <a:r>
              <a:rPr lang="es-PE" sz="1600" dirty="0" smtClean="0">
                <a:solidFill>
                  <a:schemeClr val="dk1"/>
                </a:solidFill>
                <a:latin typeface="Helvetica Neue"/>
                <a:ea typeface="Helvetica Neue"/>
                <a:cs typeface="Helvetica Neue"/>
                <a:sym typeface="Helvetica Neue"/>
              </a:rPr>
              <a:t>importante. </a:t>
            </a:r>
          </a:p>
          <a:p>
            <a:pPr marL="285750" lvl="0">
              <a:buClr>
                <a:schemeClr val="dk1"/>
              </a:buClr>
            </a:pPr>
            <a:r>
              <a:rPr lang="es-PE" sz="1600" dirty="0" smtClean="0">
                <a:solidFill>
                  <a:schemeClr val="dk1"/>
                </a:solidFill>
                <a:latin typeface="Helvetica Neue"/>
                <a:ea typeface="Helvetica Neue"/>
                <a:cs typeface="Helvetica Neue"/>
                <a:sym typeface="Helvetica Neue"/>
              </a:rPr>
              <a:t> </a:t>
            </a:r>
          </a:p>
          <a:p>
            <a:pPr marL="285750" marR="0" lvl="0" algn="l" rtl="0">
              <a:spcBef>
                <a:spcPts val="0"/>
              </a:spcBef>
              <a:buClr>
                <a:schemeClr val="dk1"/>
              </a:buClr>
              <a:buSzPct val="100000"/>
            </a:pPr>
            <a:r>
              <a:rPr lang="es-PE" sz="1600" dirty="0" smtClean="0">
                <a:solidFill>
                  <a:schemeClr val="dk1"/>
                </a:solidFill>
                <a:latin typeface="Helvetica Neue"/>
                <a:ea typeface="Helvetica Neue"/>
                <a:cs typeface="Helvetica Neue"/>
                <a:sym typeface="Helvetica Neue"/>
              </a:rPr>
              <a:t>D.   Molly estaba asustada, pero Jonás no.</a:t>
            </a:r>
          </a:p>
          <a:p>
            <a:pPr marL="285750" marR="0" lvl="0" algn="l" rtl="0">
              <a:spcBef>
                <a:spcPts val="0"/>
              </a:spcBef>
              <a:buClr>
                <a:schemeClr val="dk1"/>
              </a:buClr>
              <a:buFont typeface="Calibri"/>
              <a:buNone/>
            </a:pPr>
            <a:endParaRPr lang="es-PE" sz="1600" dirty="0">
              <a:solidFill>
                <a:schemeClr val="dk1"/>
              </a:solidFill>
              <a:latin typeface="Helvetica Neue"/>
              <a:ea typeface="Helvetica Neue"/>
              <a:cs typeface="Helvetica Neue"/>
              <a:sym typeface="Helvetica Neue"/>
            </a:endParaRPr>
          </a:p>
        </p:txBody>
      </p:sp>
      <p:grpSp>
        <p:nvGrpSpPr>
          <p:cNvPr id="2" name="Group 1"/>
          <p:cNvGrpSpPr/>
          <p:nvPr/>
        </p:nvGrpSpPr>
        <p:grpSpPr>
          <a:xfrm>
            <a:off x="714728" y="1516060"/>
            <a:ext cx="243000" cy="2398704"/>
            <a:chOff x="682638" y="1513678"/>
            <a:chExt cx="243000" cy="2398704"/>
          </a:xfrm>
        </p:grpSpPr>
        <p:sp>
          <p:nvSpPr>
            <p:cNvPr id="647" name="Shape 647"/>
            <p:cNvSpPr/>
            <p:nvPr/>
          </p:nvSpPr>
          <p:spPr>
            <a:xfrm>
              <a:off x="682639" y="1513678"/>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48" name="Shape 648"/>
            <p:cNvSpPr/>
            <p:nvPr/>
          </p:nvSpPr>
          <p:spPr>
            <a:xfrm>
              <a:off x="682638" y="1991953"/>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49" name="Shape 649"/>
            <p:cNvSpPr/>
            <p:nvPr/>
          </p:nvSpPr>
          <p:spPr>
            <a:xfrm>
              <a:off x="682638" y="2930502"/>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50" name="Shape 650"/>
            <p:cNvSpPr/>
            <p:nvPr/>
          </p:nvSpPr>
          <p:spPr>
            <a:xfrm>
              <a:off x="682638" y="3672982"/>
              <a:ext cx="242999"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sp>
        <p:nvSpPr>
          <p:cNvPr id="651" name="Shape 651"/>
          <p:cNvSpPr/>
          <p:nvPr/>
        </p:nvSpPr>
        <p:spPr>
          <a:xfrm>
            <a:off x="0"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a:solidFill>
                <a:schemeClr val="dk1"/>
              </a:solidFill>
              <a:latin typeface="Calibri"/>
              <a:ea typeface="Calibri"/>
              <a:cs typeface="Calibri"/>
              <a:sym typeface="Calibri"/>
            </a:endParaRPr>
          </a:p>
        </p:txBody>
      </p:sp>
      <p:sp>
        <p:nvSpPr>
          <p:cNvPr id="652" name="Shape 652"/>
          <p:cNvSpPr/>
          <p:nvPr/>
        </p:nvSpPr>
        <p:spPr>
          <a:xfrm>
            <a:off x="152400"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a:solidFill>
                <a:schemeClr val="dk1"/>
              </a:solidFill>
              <a:latin typeface="Calibri"/>
              <a:ea typeface="Calibri"/>
              <a:cs typeface="Calibri"/>
              <a:sym typeface="Calibri"/>
            </a:endParaRPr>
          </a:p>
        </p:txBody>
      </p:sp>
      <p:sp>
        <p:nvSpPr>
          <p:cNvPr id="653" name="Shape 653"/>
          <p:cNvSpPr/>
          <p:nvPr/>
        </p:nvSpPr>
        <p:spPr>
          <a:xfrm>
            <a:off x="647699" y="5145009"/>
            <a:ext cx="6477000" cy="3689099"/>
          </a:xfrm>
          <a:prstGeom prst="rect">
            <a:avLst/>
          </a:prstGeom>
          <a:noFill/>
          <a:ln>
            <a:noFill/>
          </a:ln>
        </p:spPr>
        <p:txBody>
          <a:bodyPr lIns="101875" tIns="50925" rIns="101875" bIns="50925" anchor="t" anchorCtr="0">
            <a:noAutofit/>
          </a:bodyPr>
          <a:lstStyle/>
          <a:p>
            <a:pPr marL="342900" marR="0" lvl="0" indent="-342900" algn="l" rtl="0">
              <a:spcBef>
                <a:spcPts val="0"/>
              </a:spcBef>
              <a:buClr>
                <a:schemeClr val="dk1"/>
              </a:buClr>
              <a:buSzPct val="100000"/>
              <a:buFont typeface="Helvetica Neue"/>
              <a:buAutoNum type="arabicPeriod" startAt="6"/>
            </a:pPr>
            <a:r>
              <a:rPr lang="es-PA" sz="1600" b="1" dirty="0" smtClean="0">
                <a:solidFill>
                  <a:schemeClr val="dk1"/>
                </a:solidFill>
                <a:latin typeface="Helvetica Neue"/>
                <a:ea typeface="Helvetica Neue"/>
                <a:cs typeface="Helvetica Neue"/>
                <a:sym typeface="Helvetica Neue"/>
              </a:rPr>
              <a:t>De acuerdo con </a:t>
            </a:r>
            <a:r>
              <a:rPr lang="es-PA" sz="1600" i="1" dirty="0" smtClean="0">
                <a:solidFill>
                  <a:schemeClr val="dk1"/>
                </a:solidFill>
                <a:latin typeface="Helvetica Neue"/>
                <a:ea typeface="Helvetica Neue"/>
                <a:cs typeface="Helvetica Neue"/>
                <a:sym typeface="Helvetica Neue"/>
              </a:rPr>
              <a:t>El simulacro de tornado</a:t>
            </a:r>
            <a:r>
              <a:rPr lang="es-PA" sz="1600" b="1" dirty="0" smtClean="0">
                <a:solidFill>
                  <a:schemeClr val="dk1"/>
                </a:solidFill>
                <a:latin typeface="Helvetica Neue"/>
                <a:ea typeface="Helvetica Neue"/>
                <a:cs typeface="Helvetica Neue"/>
                <a:sym typeface="Helvetica Neue"/>
              </a:rPr>
              <a:t>, ¿cómo preparase para un tornado es diferente a prepararse para un  huracán? </a:t>
            </a:r>
          </a:p>
          <a:p>
            <a:pPr marL="342900" marR="0" lvl="0" indent="-342900" algn="l" rtl="0">
              <a:spcBef>
                <a:spcPts val="0"/>
              </a:spcBef>
              <a:buClr>
                <a:schemeClr val="dk1"/>
              </a:buClr>
              <a:buFont typeface="Calibri"/>
              <a:buNone/>
            </a:pPr>
            <a:endParaRPr lang="es-PA" sz="1600" b="1" dirty="0" smtClean="0">
              <a:solidFill>
                <a:schemeClr val="dk1"/>
              </a:solidFill>
              <a:latin typeface="Helvetica Neue"/>
              <a:ea typeface="Helvetica Neue"/>
              <a:cs typeface="Helvetica Neue"/>
              <a:sym typeface="Helvetica Neue"/>
            </a:endParaRPr>
          </a:p>
          <a:p>
            <a:pPr marL="342900" marR="0" lvl="0" indent="228600" algn="l" rtl="0">
              <a:spcBef>
                <a:spcPts val="0"/>
              </a:spcBef>
              <a:buClr>
                <a:schemeClr val="dk1"/>
              </a:buClr>
              <a:buSzPct val="100000"/>
              <a:buFont typeface="Calibri"/>
              <a:buAutoNum type="alphaUcPeriod"/>
            </a:pPr>
            <a:r>
              <a:rPr lang="es-PA" sz="1600" dirty="0" smtClean="0">
                <a:solidFill>
                  <a:schemeClr val="dk1"/>
                </a:solidFill>
                <a:latin typeface="Helvetica Neue" panose="020B0604020202020204" charset="0"/>
                <a:ea typeface="Helvetica Neue"/>
                <a:cs typeface="Helvetica Neue"/>
                <a:sym typeface="Helvetica Neue"/>
              </a:rPr>
              <a:t>   Cuando suena la alarma, siempre habrá un tornado.</a:t>
            </a:r>
          </a:p>
          <a:p>
            <a:pPr marL="342900" marR="0" lvl="0" indent="228600" algn="l" rtl="0">
              <a:spcBef>
                <a:spcPts val="0"/>
              </a:spcBef>
              <a:buClr>
                <a:schemeClr val="dk1"/>
              </a:buClr>
              <a:buFont typeface="Calibri"/>
              <a:buNone/>
            </a:pPr>
            <a:endParaRPr lang="es-PA" sz="1600" b="1" dirty="0" smtClean="0">
              <a:solidFill>
                <a:schemeClr val="dk1"/>
              </a:solidFill>
              <a:latin typeface="Helvetica Neue" panose="020B0604020202020204" charset="0"/>
              <a:ea typeface="Helvetica Neue"/>
              <a:cs typeface="Helvetica Neue"/>
              <a:sym typeface="Helvetica Neue"/>
            </a:endParaRPr>
          </a:p>
          <a:p>
            <a:pPr marL="342900" marR="0" lvl="0" algn="l" rtl="0">
              <a:spcBef>
                <a:spcPts val="0"/>
              </a:spcBef>
              <a:buClr>
                <a:schemeClr val="dk1"/>
              </a:buClr>
              <a:buSzPct val="100000"/>
            </a:pPr>
            <a:r>
              <a:rPr lang="es-PA" sz="1600" dirty="0" smtClean="0">
                <a:solidFill>
                  <a:schemeClr val="dk1"/>
                </a:solidFill>
                <a:latin typeface="Helvetica Neue" panose="020B0604020202020204" charset="0"/>
                <a:ea typeface="Helvetica Neue"/>
                <a:cs typeface="Helvetica Neue"/>
                <a:sym typeface="Helvetica Neue"/>
              </a:rPr>
              <a:t>B.    Necesitas prepararte para los tornados y los huracanes.</a:t>
            </a:r>
          </a:p>
          <a:p>
            <a:pPr marL="342900" marR="0" lvl="0" indent="-101600" algn="l" rtl="0">
              <a:spcBef>
                <a:spcPts val="0"/>
              </a:spcBef>
              <a:buClr>
                <a:schemeClr val="dk1"/>
              </a:buClr>
              <a:buFont typeface="Calibri"/>
              <a:buNone/>
            </a:pPr>
            <a:endParaRPr lang="es-PA" sz="1600" dirty="0" smtClean="0">
              <a:solidFill>
                <a:schemeClr val="dk1"/>
              </a:solidFill>
              <a:latin typeface="Helvetica Neue" panose="020B0604020202020204" charset="0"/>
              <a:ea typeface="Helvetica Neue"/>
              <a:cs typeface="Helvetica Neue"/>
              <a:sym typeface="Helvetica Neue"/>
            </a:endParaRPr>
          </a:p>
          <a:p>
            <a:pPr marL="342900" marR="0" lvl="0" algn="l" rtl="0">
              <a:spcBef>
                <a:spcPts val="0"/>
              </a:spcBef>
              <a:buClr>
                <a:schemeClr val="dk1"/>
              </a:buClr>
              <a:buSzPct val="100000"/>
            </a:pPr>
            <a:r>
              <a:rPr lang="es-PA" sz="1600" dirty="0" smtClean="0">
                <a:solidFill>
                  <a:schemeClr val="dk1"/>
                </a:solidFill>
                <a:latin typeface="Helvetica Neue" panose="020B0604020202020204" charset="0"/>
                <a:ea typeface="Helvetica Neue"/>
                <a:cs typeface="Helvetica Neue"/>
                <a:sym typeface="Helvetica Neue"/>
              </a:rPr>
              <a:t>C.    No hay clases durante un tornado pero puede que si    </a:t>
            </a:r>
          </a:p>
          <a:p>
            <a:pPr marR="0" lvl="0" algn="l" rtl="0">
              <a:spcBef>
                <a:spcPts val="0"/>
              </a:spcBef>
              <a:buNone/>
            </a:pPr>
            <a:r>
              <a:rPr lang="es-PA" sz="1600" dirty="0" smtClean="0">
                <a:solidFill>
                  <a:schemeClr val="dk1"/>
                </a:solidFill>
                <a:latin typeface="Helvetica Neue" panose="020B0604020202020204" charset="0"/>
                <a:ea typeface="Helvetica Neue"/>
                <a:cs typeface="Helvetica Neue"/>
                <a:sym typeface="Helvetica Neue"/>
              </a:rPr>
              <a:t>              haya clases justo antes de que azote un huracán. </a:t>
            </a:r>
          </a:p>
          <a:p>
            <a:pPr marR="0" lvl="0" algn="l" rtl="0">
              <a:spcBef>
                <a:spcPts val="0"/>
              </a:spcBef>
              <a:buNone/>
            </a:pPr>
            <a:endParaRPr lang="es-PA" sz="1600" dirty="0" smtClean="0">
              <a:solidFill>
                <a:schemeClr val="dk1"/>
              </a:solidFill>
              <a:latin typeface="Helvetica Neue" panose="020B0604020202020204" charset="0"/>
              <a:ea typeface="Helvetica Neue"/>
              <a:cs typeface="Helvetica Neue"/>
              <a:sym typeface="Helvetica Neue"/>
            </a:endParaRPr>
          </a:p>
          <a:p>
            <a:pPr marL="342900" marR="0" lvl="0" algn="l" rtl="0">
              <a:spcBef>
                <a:spcPts val="0"/>
              </a:spcBef>
              <a:buClr>
                <a:schemeClr val="dk1"/>
              </a:buClr>
              <a:buSzPct val="100000"/>
            </a:pPr>
            <a:r>
              <a:rPr lang="es-PA" sz="1600" dirty="0" smtClean="0">
                <a:solidFill>
                  <a:schemeClr val="dk1"/>
                </a:solidFill>
                <a:latin typeface="Helvetica Neue" panose="020B0604020202020204" charset="0"/>
                <a:ea typeface="Helvetica Neue"/>
                <a:cs typeface="Helvetica Neue"/>
                <a:sym typeface="Calibri"/>
              </a:rPr>
              <a:t>D.   </a:t>
            </a:r>
            <a:r>
              <a:rPr lang="es-PA" sz="1600" dirty="0" smtClean="0">
                <a:solidFill>
                  <a:schemeClr val="dk1"/>
                </a:solidFill>
                <a:latin typeface="Helvetica Neue" panose="020B0604020202020204" charset="0"/>
                <a:ea typeface="Helvetica Neue"/>
                <a:cs typeface="Helvetica Neue"/>
                <a:sym typeface="Helvetica Neue"/>
              </a:rPr>
              <a:t> No hay mucho tiempo para prepararse para un tornado </a:t>
            </a:r>
          </a:p>
          <a:p>
            <a:pPr marR="0" lvl="0" algn="l" rtl="0">
              <a:spcBef>
                <a:spcPts val="0"/>
              </a:spcBef>
              <a:buNone/>
            </a:pPr>
            <a:r>
              <a:rPr lang="es-PA" sz="1600" dirty="0" smtClean="0">
                <a:solidFill>
                  <a:schemeClr val="dk1"/>
                </a:solidFill>
                <a:latin typeface="Helvetica Neue" panose="020B0604020202020204" charset="0"/>
                <a:ea typeface="Helvetica Neue"/>
                <a:cs typeface="Helvetica Neue"/>
                <a:sym typeface="Helvetica Neue"/>
              </a:rPr>
              <a:t>            pero hay más tiempo para prepararse para un huracán.</a:t>
            </a:r>
          </a:p>
          <a:p>
            <a:pPr marL="342900" lvl="0" indent="-342900" rtl="0">
              <a:spcBef>
                <a:spcPts val="0"/>
              </a:spcBef>
              <a:buClr>
                <a:schemeClr val="dk1"/>
              </a:buClr>
              <a:buFont typeface="Calibri"/>
              <a:buNone/>
            </a:pPr>
            <a:endParaRPr sz="1600" dirty="0">
              <a:solidFill>
                <a:schemeClr val="dk1"/>
              </a:solidFill>
              <a:latin typeface="Helvetica Neue"/>
              <a:ea typeface="Helvetica Neue"/>
              <a:cs typeface="Helvetica Neue"/>
              <a:sym typeface="Helvetica Neue"/>
            </a:endParaRPr>
          </a:p>
          <a:p>
            <a:pPr marR="0" lvl="0" algn="l" rtl="0">
              <a:spcBef>
                <a:spcPts val="0"/>
              </a:spcBef>
              <a:buNone/>
            </a:pPr>
            <a:endParaRPr sz="1600" dirty="0">
              <a:solidFill>
                <a:schemeClr val="dk1"/>
              </a:solidFill>
              <a:latin typeface="Helvetica Neue"/>
              <a:ea typeface="Helvetica Neue"/>
              <a:cs typeface="Helvetica Neue"/>
              <a:sym typeface="Helvetica Neue"/>
            </a:endParaRPr>
          </a:p>
        </p:txBody>
      </p:sp>
      <p:cxnSp>
        <p:nvCxnSpPr>
          <p:cNvPr id="654" name="Shape 654"/>
          <p:cNvCxnSpPr/>
          <p:nvPr/>
        </p:nvCxnSpPr>
        <p:spPr>
          <a:xfrm>
            <a:off x="304800" y="44958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3" name="Group 2"/>
          <p:cNvGrpSpPr/>
          <p:nvPr/>
        </p:nvGrpSpPr>
        <p:grpSpPr>
          <a:xfrm>
            <a:off x="714728" y="5938522"/>
            <a:ext cx="250552" cy="1928106"/>
            <a:chOff x="613264" y="6146871"/>
            <a:chExt cx="250552" cy="1928106"/>
          </a:xfrm>
        </p:grpSpPr>
        <p:sp>
          <p:nvSpPr>
            <p:cNvPr id="655" name="Shape 655"/>
            <p:cNvSpPr/>
            <p:nvPr/>
          </p:nvSpPr>
          <p:spPr>
            <a:xfrm>
              <a:off x="613264" y="7835577"/>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56" name="Shape 656"/>
            <p:cNvSpPr/>
            <p:nvPr/>
          </p:nvSpPr>
          <p:spPr>
            <a:xfrm>
              <a:off x="613331" y="6146871"/>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57" name="Shape 657"/>
            <p:cNvSpPr/>
            <p:nvPr/>
          </p:nvSpPr>
          <p:spPr>
            <a:xfrm>
              <a:off x="613264" y="6688164"/>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58" name="Shape 658"/>
            <p:cNvSpPr/>
            <p:nvPr/>
          </p:nvSpPr>
          <p:spPr>
            <a:xfrm>
              <a:off x="620816" y="7107497"/>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aphicFrame>
        <p:nvGraphicFramePr>
          <p:cNvPr id="659" name="Shape 659"/>
          <p:cNvGraphicFramePr/>
          <p:nvPr>
            <p:extLst>
              <p:ext uri="{D42A27DB-BD31-4B8C-83A1-F6EECF244321}">
                <p14:modId xmlns:p14="http://schemas.microsoft.com/office/powerpoint/2010/main" val="4192634608"/>
              </p:ext>
            </p:extLst>
          </p:nvPr>
        </p:nvGraphicFramePr>
        <p:xfrm>
          <a:off x="5470250" y="4177896"/>
          <a:ext cx="2186000" cy="667480"/>
        </p:xfrm>
        <a:graphic>
          <a:graphicData uri="http://schemas.openxmlformats.org/drawingml/2006/table">
            <a:tbl>
              <a:tblPr>
                <a:noFill/>
                <a:tableStyleId>{135E9D86-FBE3-4917-835E-6AACE4E3F487}</a:tableStyleId>
              </a:tblPr>
              <a:tblGrid>
                <a:gridCol w="2186000"/>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443500">
                <a:tc>
                  <a:txBody>
                    <a:bodyPr/>
                    <a:lstStyle/>
                    <a:p>
                      <a:pPr marL="0" marR="0" lvl="0" indent="0" algn="l" rtl="0">
                        <a:lnSpc>
                          <a:spcPct val="100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Comparan y contrastan los temas, ambientes y tramas de los cuentos escritos por el mismo autor sobre los mismos personajes o personajes similares (ejemplo: en libros de una serie).</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aphicFrame>
        <p:nvGraphicFramePr>
          <p:cNvPr id="664" name="Shape 664"/>
          <p:cNvGraphicFramePr/>
          <p:nvPr>
            <p:extLst>
              <p:ext uri="{D42A27DB-BD31-4B8C-83A1-F6EECF244321}">
                <p14:modId xmlns:p14="http://schemas.microsoft.com/office/powerpoint/2010/main" val="1116174805"/>
              </p:ext>
            </p:extLst>
          </p:nvPr>
        </p:nvGraphicFramePr>
        <p:xfrm>
          <a:off x="280446" y="4572000"/>
          <a:ext cx="7187150" cy="4648100"/>
        </p:xfrm>
        <a:graphic>
          <a:graphicData uri="http://schemas.openxmlformats.org/drawingml/2006/table">
            <a:tbl>
              <a:tblPr firstRow="1" bandRow="1">
                <a:noFill/>
                <a:tableStyleId>{94240D0B-5ACD-4B12-8A84-92A61156AA3E}</a:tableStyleId>
              </a:tblPr>
              <a:tblGrid>
                <a:gridCol w="7187150"/>
              </a:tblGrid>
              <a:tr h="668200">
                <a:tc>
                  <a:txBody>
                    <a:bodyPr/>
                    <a:lstStyle/>
                    <a:p>
                      <a:pPr marL="228600" marR="0" lvl="0" indent="-228600" algn="l" rtl="0">
                        <a:spcBef>
                          <a:spcPts val="0"/>
                        </a:spcBef>
                        <a:buClr>
                          <a:srgbClr val="000000"/>
                        </a:buClr>
                        <a:buSzPct val="25000"/>
                        <a:buFont typeface="Helvetica Neue"/>
                        <a:buNone/>
                      </a:pPr>
                      <a:r>
                        <a:rPr lang="en-US" sz="1600" b="1" i="0" u="none" strike="noStrike" cap="none" dirty="0">
                          <a:solidFill>
                            <a:srgbClr val="000000"/>
                          </a:solidFill>
                          <a:latin typeface="Helvetica Neue"/>
                          <a:ea typeface="Helvetica Neue"/>
                          <a:cs typeface="Helvetica Neue"/>
                          <a:sym typeface="Helvetica Neue"/>
                        </a:rPr>
                        <a:t>8. </a:t>
                      </a:r>
                      <a:r>
                        <a:rPr lang="es-419" sz="1600" b="1" i="0" u="none" strike="noStrike" cap="none" noProof="0" dirty="0" smtClean="0">
                          <a:solidFill>
                            <a:srgbClr val="000000"/>
                          </a:solidFill>
                          <a:latin typeface="Helvetica Neue"/>
                          <a:ea typeface="Helvetica Neue"/>
                          <a:cs typeface="Helvetica Neue"/>
                          <a:sym typeface="Helvetica Neue"/>
                        </a:rPr>
                        <a:t>Expl</a:t>
                      </a:r>
                      <a:r>
                        <a:rPr lang="es-419" sz="1600" b="1" noProof="0" dirty="0" smtClean="0">
                          <a:solidFill>
                            <a:srgbClr val="000000"/>
                          </a:solidFill>
                          <a:latin typeface="Helvetica Neue"/>
                          <a:ea typeface="Helvetica Neue"/>
                          <a:cs typeface="Helvetica Neue"/>
                          <a:sym typeface="Helvetica Neue"/>
                        </a:rPr>
                        <a:t>ica las </a:t>
                      </a:r>
                      <a:r>
                        <a:rPr lang="es-419" sz="1600" b="1" i="0" u="none" strike="noStrike" cap="none" noProof="0" dirty="0" smtClean="0">
                          <a:solidFill>
                            <a:srgbClr val="000000"/>
                          </a:solidFill>
                          <a:latin typeface="Helvetica Neue"/>
                          <a:ea typeface="Helvetica Neue"/>
                          <a:cs typeface="Helvetica Neue"/>
                          <a:sym typeface="Helvetica Neue"/>
                        </a:rPr>
                        <a:t>simil</a:t>
                      </a:r>
                      <a:r>
                        <a:rPr lang="es-419" sz="1600" b="1" noProof="0" dirty="0" smtClean="0">
                          <a:solidFill>
                            <a:srgbClr val="000000"/>
                          </a:solidFill>
                          <a:latin typeface="Helvetica Neue"/>
                          <a:ea typeface="Helvetica Neue"/>
                          <a:cs typeface="Helvetica Neue"/>
                          <a:sym typeface="Helvetica Neue"/>
                        </a:rPr>
                        <a:t>itudes</a:t>
                      </a:r>
                      <a:r>
                        <a:rPr lang="es-419" sz="1600" b="1" i="0" u="none" strike="noStrike" cap="none" noProof="0" dirty="0" smtClean="0">
                          <a:solidFill>
                            <a:srgbClr val="000000"/>
                          </a:solidFill>
                          <a:latin typeface="Helvetica Neue"/>
                          <a:ea typeface="Helvetica Neue"/>
                          <a:cs typeface="Helvetica Neue"/>
                          <a:sym typeface="Helvetica Neue"/>
                        </a:rPr>
                        <a:t> </a:t>
                      </a:r>
                      <a:r>
                        <a:rPr lang="es-419" sz="1600" b="1" noProof="0" dirty="0" smtClean="0">
                          <a:solidFill>
                            <a:srgbClr val="000000"/>
                          </a:solidFill>
                          <a:latin typeface="Helvetica Neue"/>
                          <a:ea typeface="Helvetica Neue"/>
                          <a:cs typeface="Helvetica Neue"/>
                          <a:sym typeface="Helvetica Neue"/>
                        </a:rPr>
                        <a:t>y las </a:t>
                      </a:r>
                      <a:r>
                        <a:rPr lang="es-419" sz="1600" b="1" i="0" u="none" strike="noStrike" cap="none" noProof="0" dirty="0" smtClean="0">
                          <a:solidFill>
                            <a:srgbClr val="000000"/>
                          </a:solidFill>
                          <a:latin typeface="Helvetica Neue"/>
                          <a:ea typeface="Helvetica Neue"/>
                          <a:cs typeface="Helvetica Neue"/>
                          <a:sym typeface="Helvetica Neue"/>
                        </a:rPr>
                        <a:t>diferenc</a:t>
                      </a:r>
                      <a:r>
                        <a:rPr lang="es-419" sz="1600" b="1" noProof="0" dirty="0" smtClean="0">
                          <a:solidFill>
                            <a:srgbClr val="000000"/>
                          </a:solidFill>
                          <a:latin typeface="Helvetica Neue"/>
                          <a:ea typeface="Helvetica Neue"/>
                          <a:cs typeface="Helvetica Neue"/>
                          <a:sym typeface="Helvetica Neue"/>
                        </a:rPr>
                        <a:t>ia</a:t>
                      </a:r>
                      <a:r>
                        <a:rPr lang="es-419" sz="1600" b="1" i="0" u="none" strike="noStrike" cap="none" noProof="0" dirty="0" smtClean="0">
                          <a:solidFill>
                            <a:srgbClr val="000000"/>
                          </a:solidFill>
                          <a:latin typeface="Helvetica Neue"/>
                          <a:ea typeface="Helvetica Neue"/>
                          <a:cs typeface="Helvetica Neue"/>
                          <a:sym typeface="Helvetica Neue"/>
                        </a:rPr>
                        <a:t>s que hay entre un sim</a:t>
                      </a:r>
                      <a:r>
                        <a:rPr lang="es-419" sz="1600" b="1" noProof="0" dirty="0" smtClean="0">
                          <a:solidFill>
                            <a:srgbClr val="000000"/>
                          </a:solidFill>
                          <a:latin typeface="Helvetica Neue"/>
                          <a:ea typeface="Helvetica Neue"/>
                          <a:cs typeface="Helvetica Neue"/>
                          <a:sym typeface="Helvetica Neue"/>
                        </a:rPr>
                        <a:t>ulacro de </a:t>
                      </a:r>
                      <a:r>
                        <a:rPr lang="es-419" sz="1600" b="1" i="0" u="none" strike="noStrike" cap="none" noProof="0" dirty="0" smtClean="0">
                          <a:solidFill>
                            <a:srgbClr val="000000"/>
                          </a:solidFill>
                          <a:latin typeface="Helvetica Neue"/>
                          <a:ea typeface="Helvetica Neue"/>
                          <a:cs typeface="Helvetica Neue"/>
                          <a:sym typeface="Helvetica Neue"/>
                        </a:rPr>
                        <a:t>tornado y uno de terremoto. Ofrece</a:t>
                      </a:r>
                      <a:r>
                        <a:rPr lang="es-419" sz="1600" b="1" i="0" u="none" strike="noStrike" cap="none" baseline="0" noProof="0" dirty="0" smtClean="0">
                          <a:solidFill>
                            <a:srgbClr val="000000"/>
                          </a:solidFill>
                          <a:latin typeface="Helvetica Neue"/>
                          <a:ea typeface="Helvetica Neue"/>
                          <a:cs typeface="Helvetica Neue"/>
                          <a:sym typeface="Helvetica Neue"/>
                        </a:rPr>
                        <a:t> e</a:t>
                      </a:r>
                      <a:r>
                        <a:rPr lang="es-419" sz="1600" b="1" i="0" u="none" strike="noStrike" cap="none" noProof="0" dirty="0" smtClean="0">
                          <a:solidFill>
                            <a:srgbClr val="000000"/>
                          </a:solidFill>
                          <a:latin typeface="Helvetica Neue"/>
                          <a:ea typeface="Helvetica Neue"/>
                          <a:cs typeface="Helvetica Neue"/>
                          <a:sym typeface="Helvetica Neue"/>
                        </a:rPr>
                        <a:t>jemplos tomados del cuento. </a:t>
                      </a:r>
                      <a:endParaRPr lang="es-419" sz="1600" b="1" i="0" u="none" strike="noStrike" cap="none" noProof="0" dirty="0">
                        <a:solidFill>
                          <a:srgbClr val="000000"/>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5025">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3825">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30450">
                <a:tc>
                  <a:txBody>
                    <a:bodyPr/>
                    <a:lstStyle/>
                    <a:p>
                      <a:pPr marL="0" marR="0" lvl="0" indent="0" algn="l" rtl="0">
                        <a:spcBef>
                          <a:spcPts val="0"/>
                        </a:spcBef>
                        <a:buSzPct val="25000"/>
                        <a:buNone/>
                      </a:pPr>
                      <a:endParaRPr sz="1400" b="1">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665" name="Shape 665"/>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s-419" sz="1200" smtClean="0">
                <a:solidFill>
                  <a:srgbClr val="888888"/>
                </a:solidFill>
                <a:latin typeface="Calibri"/>
                <a:ea typeface="Calibri"/>
                <a:cs typeface="Calibri"/>
                <a:sym typeface="Calibri"/>
              </a:rPr>
              <a:t>31</a:t>
            </a:fld>
            <a:endParaRPr lang="es-419" sz="1200" dirty="0">
              <a:solidFill>
                <a:srgbClr val="888888"/>
              </a:solidFill>
              <a:latin typeface="Calibri"/>
              <a:ea typeface="Calibri"/>
              <a:cs typeface="Calibri"/>
              <a:sym typeface="Calibri"/>
            </a:endParaRPr>
          </a:p>
        </p:txBody>
      </p:sp>
      <p:graphicFrame>
        <p:nvGraphicFramePr>
          <p:cNvPr id="666" name="Shape 666"/>
          <p:cNvGraphicFramePr/>
          <p:nvPr>
            <p:extLst>
              <p:ext uri="{D42A27DB-BD31-4B8C-83A1-F6EECF244321}">
                <p14:modId xmlns:p14="http://schemas.microsoft.com/office/powerpoint/2010/main" val="1576512128"/>
              </p:ext>
            </p:extLst>
          </p:nvPr>
        </p:nvGraphicFramePr>
        <p:xfrm>
          <a:off x="242887" y="272581"/>
          <a:ext cx="7043750" cy="3757220"/>
        </p:xfrm>
        <a:graphic>
          <a:graphicData uri="http://schemas.openxmlformats.org/drawingml/2006/table">
            <a:tbl>
              <a:tblPr firstRow="1" bandRow="1">
                <a:noFill/>
                <a:tableStyleId>{94240D0B-5ACD-4B12-8A84-92A61156AA3E}</a:tableStyleId>
              </a:tblPr>
              <a:tblGrid>
                <a:gridCol w="7043750"/>
              </a:tblGrid>
              <a:tr h="457200">
                <a:tc>
                  <a:txBody>
                    <a:bodyPr/>
                    <a:lstStyle/>
                    <a:p>
                      <a:pPr marL="285750" marR="0" lvl="0" indent="-285750" algn="l" rtl="0">
                        <a:spcBef>
                          <a:spcPts val="0"/>
                        </a:spcBef>
                        <a:buSzPct val="25000"/>
                        <a:buNone/>
                      </a:pPr>
                      <a:r>
                        <a:rPr lang="es-419" sz="1600" b="1" i="0" u="none" strike="noStrike" cap="none" noProof="0" dirty="0" smtClean="0">
                          <a:solidFill>
                            <a:srgbClr val="000000"/>
                          </a:solidFill>
                          <a:latin typeface="Helvetica Neue"/>
                          <a:ea typeface="Helvetica Neue"/>
                          <a:cs typeface="Helvetica Neue"/>
                          <a:sym typeface="Helvetica Neue"/>
                        </a:rPr>
                        <a:t>7. Expl</a:t>
                      </a:r>
                      <a:r>
                        <a:rPr lang="es-419" sz="1600" b="1" noProof="0" dirty="0" smtClean="0">
                          <a:solidFill>
                            <a:srgbClr val="000000"/>
                          </a:solidFill>
                          <a:latin typeface="Helvetica Neue"/>
                          <a:ea typeface="Helvetica Neue"/>
                          <a:cs typeface="Helvetica Neue"/>
                          <a:sym typeface="Helvetica Neue"/>
                        </a:rPr>
                        <a:t>ica por qué el autor p</a:t>
                      </a:r>
                      <a:r>
                        <a:rPr lang="es-419" sz="1600" b="1" i="0" u="none" strike="noStrike" cap="none" noProof="0" dirty="0" smtClean="0">
                          <a:solidFill>
                            <a:srgbClr val="000000"/>
                          </a:solidFill>
                          <a:latin typeface="Helvetica Neue"/>
                          <a:ea typeface="Helvetica Neue"/>
                          <a:cs typeface="Helvetica Neue"/>
                          <a:sym typeface="Helvetica Neue"/>
                        </a:rPr>
                        <a:t>robabl</a:t>
                      </a:r>
                      <a:r>
                        <a:rPr lang="es-419" sz="1600" b="1" noProof="0" dirty="0" smtClean="0">
                          <a:solidFill>
                            <a:srgbClr val="000000"/>
                          </a:solidFill>
                          <a:latin typeface="Helvetica Neue"/>
                          <a:ea typeface="Helvetica Neue"/>
                          <a:cs typeface="Helvetica Neue"/>
                          <a:sym typeface="Helvetica Neue"/>
                        </a:rPr>
                        <a:t>emente</a:t>
                      </a:r>
                      <a:r>
                        <a:rPr lang="es-419" sz="1600" b="1" i="0" u="none" strike="noStrike" cap="none" noProof="0" dirty="0" smtClean="0">
                          <a:solidFill>
                            <a:srgbClr val="000000"/>
                          </a:solidFill>
                          <a:latin typeface="Helvetica Neue"/>
                          <a:ea typeface="Helvetica Neue"/>
                          <a:cs typeface="Helvetica Neue"/>
                          <a:sym typeface="Helvetica Neue"/>
                        </a:rPr>
                        <a:t> </a:t>
                      </a:r>
                      <a:r>
                        <a:rPr lang="es-419" sz="1600" b="1" noProof="0" dirty="0" smtClean="0">
                          <a:solidFill>
                            <a:srgbClr val="000000"/>
                          </a:solidFill>
                          <a:latin typeface="Helvetica Neue"/>
                          <a:ea typeface="Helvetica Neue"/>
                          <a:cs typeface="Helvetica Neue"/>
                          <a:sym typeface="Helvetica Neue"/>
                        </a:rPr>
                        <a:t>escribió</a:t>
                      </a:r>
                      <a:r>
                        <a:rPr lang="es-419" sz="1600" b="1" i="0" u="none" strike="noStrike" cap="none" noProof="0" dirty="0" smtClean="0">
                          <a:solidFill>
                            <a:srgbClr val="000000"/>
                          </a:solidFill>
                          <a:latin typeface="Helvetica Neue"/>
                          <a:ea typeface="Helvetica Neue"/>
                          <a:cs typeface="Helvetica Neue"/>
                          <a:sym typeface="Helvetica Neue"/>
                        </a:rPr>
                        <a:t> </a:t>
                      </a:r>
                      <a:r>
                        <a:rPr lang="es-419" sz="1600" b="0" i="1" u="none" noProof="0" dirty="0" smtClean="0">
                          <a:latin typeface="Helvetica Neue"/>
                          <a:ea typeface="Helvetica Neue"/>
                          <a:cs typeface="Helvetica Neue"/>
                          <a:sym typeface="Helvetica Neue"/>
                        </a:rPr>
                        <a:t>El simulacro de tornado</a:t>
                      </a:r>
                      <a:r>
                        <a:rPr lang="es-419" sz="1600" b="0" i="0" u="none" strike="noStrike" cap="none" noProof="0" dirty="0" smtClean="0">
                          <a:solidFill>
                            <a:srgbClr val="000000"/>
                          </a:solidFill>
                          <a:latin typeface="Helvetica Neue"/>
                          <a:ea typeface="Helvetica Neue"/>
                          <a:cs typeface="Helvetica Neue"/>
                          <a:sym typeface="Helvetica Neue"/>
                        </a:rPr>
                        <a:t>.</a:t>
                      </a:r>
                      <a:endParaRPr lang="es-419" sz="1600" b="0" i="0" u="none" strike="noStrike" cap="none" noProof="0" dirty="0">
                        <a:solidFill>
                          <a:srgbClr val="000000"/>
                        </a:solidFill>
                        <a:latin typeface="Helvetica Neue"/>
                        <a:ea typeface="Helvetica Neue"/>
                        <a:cs typeface="Helvetica Neue"/>
                        <a:sym typeface="Helvetica Neue"/>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3745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9405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83325">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72575">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6185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730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0480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1785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1785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17850">
                <a:tc>
                  <a:txBody>
                    <a:bodyPr/>
                    <a:lstStyle/>
                    <a:p>
                      <a:pPr marL="0" marR="0" lvl="0" indent="0" algn="l" rtl="0">
                        <a:spcBef>
                          <a:spcPts val="0"/>
                        </a:spcBef>
                        <a:buSzPct val="25000"/>
                        <a:buNone/>
                      </a:pPr>
                      <a:endParaRPr lang="es-419" sz="1400" b="1"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cxnSp>
        <p:nvCxnSpPr>
          <p:cNvPr id="667" name="Shape 667"/>
          <p:cNvCxnSpPr/>
          <p:nvPr/>
        </p:nvCxnSpPr>
        <p:spPr>
          <a:xfrm>
            <a:off x="381000" y="4450596"/>
            <a:ext cx="6714584" cy="0"/>
          </a:xfrm>
          <a:prstGeom prst="straightConnector1">
            <a:avLst/>
          </a:prstGeom>
          <a:noFill/>
          <a:ln w="9525" cap="flat" cmpd="sng">
            <a:solidFill>
              <a:srgbClr val="4A7DBA"/>
            </a:solidFill>
            <a:prstDash val="lgDashDot"/>
            <a:round/>
            <a:headEnd type="none" w="med" len="med"/>
            <a:tailEnd type="none" w="med" len="med"/>
          </a:ln>
        </p:spPr>
      </p:cxnSp>
      <p:graphicFrame>
        <p:nvGraphicFramePr>
          <p:cNvPr id="668" name="Shape 668"/>
          <p:cNvGraphicFramePr/>
          <p:nvPr>
            <p:extLst>
              <p:ext uri="{D42A27DB-BD31-4B8C-83A1-F6EECF244321}">
                <p14:modId xmlns:p14="http://schemas.microsoft.com/office/powerpoint/2010/main" val="267724889"/>
              </p:ext>
            </p:extLst>
          </p:nvPr>
        </p:nvGraphicFramePr>
        <p:xfrm>
          <a:off x="5011784" y="4057255"/>
          <a:ext cx="2339620" cy="384048"/>
        </p:xfrm>
        <a:graphic>
          <a:graphicData uri="http://schemas.openxmlformats.org/drawingml/2006/table">
            <a:tbl>
              <a:tblPr>
                <a:noFill/>
                <a:tableStyleId>{135E9D86-FBE3-4917-835E-6AACE4E3F487}</a:tableStyleId>
              </a:tblPr>
              <a:tblGrid>
                <a:gridCol w="2339620"/>
              </a:tblGrid>
              <a:tr h="101025">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RL.3.6</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197675">
                <a:tc>
                  <a:txBody>
                    <a:bodyPr/>
                    <a:lstStyle/>
                    <a:p>
                      <a:pPr marL="0" marR="0" lvl="0" indent="0" algn="l" rtl="0">
                        <a:lnSpc>
                          <a:spcPct val="100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Distinguen su propio punto de vista del punto de vista del narrador o del punto de vista de los personajes.</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graphicFrame>
        <p:nvGraphicFramePr>
          <p:cNvPr id="669" name="Shape 669"/>
          <p:cNvGraphicFramePr/>
          <p:nvPr>
            <p:extLst>
              <p:ext uri="{D42A27DB-BD31-4B8C-83A1-F6EECF244321}">
                <p14:modId xmlns:p14="http://schemas.microsoft.com/office/powerpoint/2010/main" val="2532420718"/>
              </p:ext>
            </p:extLst>
          </p:nvPr>
        </p:nvGraphicFramePr>
        <p:xfrm>
          <a:off x="4749443" y="9372600"/>
          <a:ext cx="2601950" cy="452057"/>
        </p:xfrm>
        <a:graphic>
          <a:graphicData uri="http://schemas.openxmlformats.org/drawingml/2006/table">
            <a:tbl>
              <a:tblPr>
                <a:noFill/>
                <a:tableStyleId>{135E9D86-FBE3-4917-835E-6AACE4E3F487}</a:tableStyleId>
              </a:tblPr>
              <a:tblGrid>
                <a:gridCol w="2601950"/>
              </a:tblGrid>
              <a:tr h="115922">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RL.3.9</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13476">
                <a:tc>
                  <a:txBody>
                    <a:bodyPr/>
                    <a:lstStyle/>
                    <a:p>
                      <a:pPr marL="0" marR="0" lvl="0" indent="0" algn="l" rtl="0">
                        <a:lnSpc>
                          <a:spcPct val="100000"/>
                        </a:lnSpc>
                        <a:spcBef>
                          <a:spcPts val="0"/>
                        </a:spcBef>
                        <a:spcAft>
                          <a:spcPts val="0"/>
                        </a:spcAft>
                        <a:buClr>
                          <a:schemeClr val="dk1"/>
                        </a:buClr>
                        <a:buSzPct val="25000"/>
                        <a:buFont typeface="Calibri"/>
                        <a:buNone/>
                      </a:pPr>
                      <a:r>
                        <a:rPr lang="es-ES" sz="700" b="0" dirty="0" smtClean="0">
                          <a:latin typeface="Calibri"/>
                          <a:ea typeface="Calibri"/>
                          <a:cs typeface="Calibri"/>
                          <a:sym typeface="Calibri"/>
                        </a:rPr>
                        <a:t>Comparan y contrastan los temas, ambientes y tramas de los cuentos escritos por el mismo autor sobre los mismos personajes o personajes similares (ejemplo: en libros de una serie).</a:t>
                      </a:r>
                      <a:endParaRPr lang="en-US" sz="7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
        <p:nvSpPr>
          <p:cNvPr id="670" name="Shape 670"/>
          <p:cNvSpPr txBox="1"/>
          <p:nvPr/>
        </p:nvSpPr>
        <p:spPr>
          <a:xfrm>
            <a:off x="1809750" y="9372600"/>
            <a:ext cx="3067050" cy="276998"/>
          </a:xfrm>
          <a:prstGeom prst="rect">
            <a:avLst/>
          </a:prstGeom>
          <a:noFill/>
          <a:ln>
            <a:noFill/>
          </a:ln>
        </p:spPr>
        <p:txBody>
          <a:bodyPr lIns="91425" tIns="45700" rIns="91425" bIns="45700" anchor="t" anchorCtr="0">
            <a:noAutofit/>
          </a:bodyPr>
          <a:lstStyle/>
          <a:p>
            <a:pPr lvl="0">
              <a:buSzPct val="25000"/>
            </a:pPr>
            <a:r>
              <a:rPr lang="es-419" sz="1200" i="1" dirty="0" smtClean="0">
                <a:solidFill>
                  <a:schemeClr val="dk1"/>
                </a:solidFill>
                <a:latin typeface="Helvetica Neue"/>
                <a:ea typeface="Helvetica Neue"/>
                <a:cs typeface="Helvetica Neue"/>
                <a:sym typeface="Helvetica Neue"/>
              </a:rPr>
              <a:t>(Maestro solamente) Puntaje final ____/3</a:t>
            </a:r>
            <a:endParaRPr lang="es-419" sz="1200" i="1" dirty="0">
              <a:solidFill>
                <a:schemeClr val="dk1"/>
              </a:solidFill>
              <a:latin typeface="Helvetica Neue"/>
              <a:ea typeface="Helvetica Neue"/>
              <a:cs typeface="Helvetica Neue"/>
              <a:sym typeface="Helvetica Neue"/>
            </a:endParaRPr>
          </a:p>
        </p:txBody>
      </p:sp>
      <p:sp>
        <p:nvSpPr>
          <p:cNvPr id="671" name="Shape 671"/>
          <p:cNvSpPr txBox="1"/>
          <p:nvPr/>
        </p:nvSpPr>
        <p:spPr>
          <a:xfrm>
            <a:off x="1971675" y="4142502"/>
            <a:ext cx="3040108"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419" sz="1200" i="1" dirty="0" smtClean="0">
                <a:solidFill>
                  <a:schemeClr val="dk1"/>
                </a:solidFill>
                <a:latin typeface="Helvetica Neue"/>
                <a:ea typeface="Helvetica Neue"/>
                <a:cs typeface="Helvetica Neue"/>
                <a:sym typeface="Helvetica Neue"/>
              </a:rPr>
              <a:t>(Maestro solamente) Puntaje final ____/2</a:t>
            </a:r>
            <a:endParaRPr lang="es-419" sz="1200" i="1" dirty="0">
              <a:solidFill>
                <a:schemeClr val="dk1"/>
              </a:solidFill>
              <a:latin typeface="Helvetica Neue"/>
              <a:ea typeface="Helvetica Neue"/>
              <a:cs typeface="Helvetica Neue"/>
              <a:sym typeface="Helvetica Neue"/>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32</a:t>
            </a:fld>
            <a:endParaRPr lang="en-US" sz="1200">
              <a:solidFill>
                <a:srgbClr val="888888"/>
              </a:solidFill>
              <a:latin typeface="Calibri"/>
              <a:ea typeface="Calibri"/>
              <a:cs typeface="Calibri"/>
              <a:sym typeface="Calibri"/>
            </a:endParaRPr>
          </a:p>
        </p:txBody>
      </p:sp>
      <p:sp>
        <p:nvSpPr>
          <p:cNvPr id="678" name="Shape 678"/>
          <p:cNvSpPr/>
          <p:nvPr/>
        </p:nvSpPr>
        <p:spPr>
          <a:xfrm>
            <a:off x="302150" y="257949"/>
            <a:ext cx="7198987" cy="9571851"/>
          </a:xfrm>
          <a:prstGeom prst="rect">
            <a:avLst/>
          </a:prstGeom>
          <a:noFill/>
          <a:ln>
            <a:noFill/>
          </a:ln>
        </p:spPr>
        <p:txBody>
          <a:bodyPr lIns="91425" tIns="45700" rIns="91425" bIns="45700" anchor="t" anchorCtr="0">
            <a:noAutofit/>
          </a:bodyPr>
          <a:lstStyle/>
          <a:p>
            <a:pPr marL="0" marR="0" lvl="0" indent="0" algn="ctr" rtl="0">
              <a:spcBef>
                <a:spcPts val="0"/>
              </a:spcBef>
              <a:buNone/>
            </a:pPr>
            <a:endParaRPr sz="1100" b="1" u="sng" dirty="0">
              <a:solidFill>
                <a:schemeClr val="dk1"/>
              </a:solidFill>
              <a:latin typeface="Calibri"/>
              <a:ea typeface="Calibri"/>
              <a:cs typeface="Calibri"/>
              <a:sym typeface="Calibri"/>
            </a:endParaRPr>
          </a:p>
          <a:p>
            <a:pPr marL="0" marR="0" lvl="0" indent="0" algn="ctr" rtl="0">
              <a:spcBef>
                <a:spcPts val="0"/>
              </a:spcBef>
              <a:buNone/>
            </a:pPr>
            <a:endParaRPr sz="1100" b="1" u="sng" dirty="0">
              <a:solidFill>
                <a:schemeClr val="dk1"/>
              </a:solidFill>
              <a:latin typeface="Calibri"/>
              <a:ea typeface="Calibri"/>
              <a:cs typeface="Calibri"/>
              <a:sym typeface="Calibri"/>
            </a:endParaRPr>
          </a:p>
          <a:p>
            <a:pPr marL="0" marR="0" lvl="0" indent="0" algn="ctr" rtl="0">
              <a:spcBef>
                <a:spcPts val="0"/>
              </a:spcBef>
              <a:buSzPct val="25000"/>
              <a:buNone/>
            </a:pPr>
            <a:r>
              <a:rPr lang="es-PY" sz="1600" i="1" dirty="0" smtClean="0">
                <a:solidFill>
                  <a:schemeClr val="dk1"/>
                </a:solidFill>
                <a:latin typeface="Calibri"/>
                <a:ea typeface="Calibri"/>
                <a:cs typeface="Calibri"/>
                <a:sym typeface="Calibri"/>
              </a:rPr>
              <a:t>CLARA BARTON</a:t>
            </a:r>
          </a:p>
          <a:p>
            <a:pPr marL="0" marR="0" lvl="0" indent="0" algn="ctr" rtl="0">
              <a:spcBef>
                <a:spcPts val="0"/>
              </a:spcBef>
              <a:buSzPct val="25000"/>
              <a:buNone/>
            </a:pPr>
            <a:r>
              <a:rPr lang="es-PY" sz="1600" i="1" dirty="0" smtClean="0">
                <a:solidFill>
                  <a:schemeClr val="dk1"/>
                </a:solidFill>
                <a:latin typeface="Calibri"/>
                <a:ea typeface="Calibri"/>
                <a:cs typeface="Calibri"/>
                <a:sym typeface="Calibri"/>
              </a:rPr>
              <a:t>Fundadora de la Cruz Roja Americana</a:t>
            </a:r>
          </a:p>
          <a:p>
            <a:pPr marL="0" marR="0" lvl="0" indent="0" algn="ctr" rtl="0">
              <a:spcBef>
                <a:spcPts val="0"/>
              </a:spcBef>
              <a:buSzPct val="25000"/>
              <a:buNone/>
            </a:pPr>
            <a:r>
              <a:rPr lang="es-PY" sz="1050" i="1" dirty="0" smtClean="0">
                <a:solidFill>
                  <a:schemeClr val="dk1"/>
                </a:solidFill>
                <a:latin typeface="Calibri"/>
                <a:ea typeface="Calibri"/>
                <a:cs typeface="Calibri"/>
                <a:sym typeface="Calibri"/>
              </a:rPr>
              <a:t>Fragmento de redcross.org</a:t>
            </a:r>
          </a:p>
          <a:p>
            <a:pPr marL="0" marR="0" lvl="0" indent="0" algn="ctr" rtl="0">
              <a:spcBef>
                <a:spcPts val="0"/>
              </a:spcBef>
              <a:buNone/>
            </a:pPr>
            <a:endParaRPr lang="es-PY" sz="600" i="1" dirty="0" smtClean="0">
              <a:solidFill>
                <a:schemeClr val="dk1"/>
              </a:solidFill>
              <a:latin typeface="Calibri"/>
              <a:ea typeface="Calibri"/>
              <a:cs typeface="Calibri"/>
              <a:sym typeface="Calibri"/>
            </a:endParaRP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Cuando azota un desastre, la Cruz Roja está ahí para ayudar.  Un desastre puede ser una inundación, un incendio o un huracán. La Cruz Roja lleva alimento, agua y suministros para ayudar a las víctimas. Para muchas personas, la Cruz Roja es una luz de esperanza.  La Cruz Roja Americana fue fundada por una tímida mujer llamada Clara Barton.</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Clara Barton nació el 25 de diciembre de 1821.  Era la menor de cinco hijos. Sus hermanas mayores le enseñaron todo lo que ellas sabían.  Clara siempre estaba haciendo preguntas. Le encantaba aprender.</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De niña, Clara era muy tímida. A su familia le preocupaba.  Querían que aprendiera a hablar con las personas y que dejara de tener temor.  En la escuela Clara era demasiado tímida para hablar con las otras niñas.  </a:t>
            </a:r>
          </a:p>
          <a:p>
            <a:pPr marL="0" marR="0" lvl="0" indent="0" algn="l" rtl="0">
              <a:spcBef>
                <a:spcPts val="0"/>
              </a:spcBef>
              <a:buNone/>
            </a:pPr>
            <a:endParaRPr lang="es-PY" sz="1100" dirty="0" smtClean="0">
              <a:solidFill>
                <a:schemeClr val="dk1"/>
              </a:solidFill>
              <a:latin typeface="Calibri" panose="020F0502020204030204" pitchFamily="34" charset="0"/>
              <a:ea typeface="Calibri"/>
              <a:cs typeface="Calibri"/>
              <a:sym typeface="Calibri"/>
            </a:endParaRP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A Clara le gustaba estar en casa.  Era muy allegada a su hermano David. Él le enseñó a montar a caballo.  Juntos exploraban cuevas. Entonces David se cayó y se lastimó seriamente.  Clara sorprendió a su familia.  Ella les dijo que cuidaría a David.  Cuando cuidaba a David se olvidaba del temor.</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Después que David se recuperó, Clara intentó volver a la escuela pero esta vez hizo muchos amigos.  Ella había aprendido a no ser tímida.  Sus amigos y familiares la llamaban “pequeña enfermera.” A Clara le encantaba ayudar a los animales heridos y a las personas enfermas.</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lvl="0">
              <a:buSzPct val="25000"/>
            </a:pPr>
            <a:r>
              <a:rPr lang="es-PY" sz="1100" dirty="0" smtClean="0">
                <a:solidFill>
                  <a:schemeClr val="dk1"/>
                </a:solidFill>
                <a:latin typeface="Calibri" panose="020F0502020204030204" pitchFamily="34" charset="0"/>
                <a:ea typeface="Calibri"/>
                <a:cs typeface="Calibri"/>
                <a:sym typeface="Calibri"/>
              </a:rPr>
              <a:t>Cuando Clara tenía diecisiete años se convirtió en maestra. Ella enseñaba en una escuela de un solo salón.  Ella tenía cuarenta estudiantes.</a:t>
            </a:r>
            <a:r>
              <a:rPr lang="es-PY" sz="1100" dirty="0" smtClean="0">
                <a:latin typeface="Calibri" panose="020F0502020204030204" pitchFamily="34" charset="0"/>
              </a:rPr>
              <a:t> </a:t>
            </a:r>
            <a:r>
              <a:rPr lang="es-PY" sz="1100" dirty="0" smtClean="0">
                <a:latin typeface="Calibri" panose="020F0502020204030204" pitchFamily="34" charset="0"/>
                <a:ea typeface="Calibri"/>
                <a:cs typeface="Calibri"/>
                <a:sym typeface="Calibri"/>
              </a:rPr>
              <a:t>Le encantaba enseñar, pero después de diez años enseñando, Clara quería tratar algo nuevo. Fue a la universidad</a:t>
            </a:r>
            <a:r>
              <a:rPr lang="es-PY" sz="1100" dirty="0" smtClean="0">
                <a:solidFill>
                  <a:schemeClr val="dk1"/>
                </a:solidFill>
                <a:latin typeface="Calibri" panose="020F0502020204030204" pitchFamily="34" charset="0"/>
                <a:ea typeface="Calibri"/>
                <a:cs typeface="Calibri"/>
                <a:sym typeface="Calibri"/>
              </a:rPr>
              <a:t>.  Aprendió nuevos idiomas.  Aprendió sobre historia y ciencias.  Después de la universidad, Clara sentía que podía hacer algo más con su vida.  Deseaba un mayor propósito. Su padre le dijo, </a:t>
            </a:r>
            <a:r>
              <a:rPr lang="es-419" sz="1100" dirty="0">
                <a:solidFill>
                  <a:schemeClr val="dk1"/>
                </a:solidFill>
                <a:latin typeface="Calibri" panose="020F0502020204030204" pitchFamily="34" charset="0"/>
                <a:ea typeface="Calibri"/>
                <a:cs typeface="Calibri"/>
                <a:sym typeface="Calibri"/>
              </a:rPr>
              <a:t>— </a:t>
            </a:r>
            <a:r>
              <a:rPr lang="es-PY" sz="1100" dirty="0" smtClean="0">
                <a:solidFill>
                  <a:schemeClr val="dk1"/>
                </a:solidFill>
                <a:latin typeface="Calibri" panose="020F0502020204030204" pitchFamily="34" charset="0"/>
                <a:ea typeface="Calibri"/>
                <a:cs typeface="Calibri"/>
                <a:sym typeface="Calibri"/>
              </a:rPr>
              <a:t>Sirve a tu patria, honra a Dios, y ama a la humanidad. No pasó mucho tiempo antes que Barton encontrara una manera de servir.</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En abril de 1860, comenzó la Guerra Civil en América.  Clara quería ayudar a los soldados heridos. Ella preguntó al Departamento de la Guerra si podía ir a los soldados y llevarles medicina y alimentos. No querían que una mujer fuera al campo de batalla, pero Clara seguía preguntando de todos modos.  Finalmente, un coronel le dio seis vagones llenos de alimentos, medicina, cobijas, agua y otros suministros. ¡Clara Barton fue al campo de batalla!</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Los soldados la llamaban “El Ángel del campo de batalla.” Parecía un ángel mientras pasaba vasos de agua fresca o pedazos de pan.  Ella ayudó a cuantos soldados pudo.</a:t>
            </a:r>
          </a:p>
          <a:p>
            <a:pPr marL="0" marR="0" lvl="0" indent="0" algn="l" rtl="0">
              <a:spcBef>
                <a:spcPts val="0"/>
              </a:spcBef>
              <a:buNone/>
            </a:pPr>
            <a:endParaRPr lang="es-PY" sz="1100" dirty="0" smtClean="0">
              <a:solidFill>
                <a:schemeClr val="dk1"/>
              </a:solidFill>
              <a:latin typeface="Calibri" panose="020F0502020204030204" pitchFamily="34" charset="0"/>
              <a:ea typeface="Calibri"/>
              <a:cs typeface="Calibri"/>
              <a:sym typeface="Calibri"/>
            </a:endParaRP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Clara le preguntó al presidente Lincoln si podía ayudar a buscar a los soldados desaparecidos. Muchas familias escribían a Clara pidiendo su ayuda. Con el permiso del presidente Lincoln, se le permitió buscar a los soldados desaparecidos.</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Después de la guerra Clara viajó a Europa para descansar.  En Europa vio a trabajadores de la Cruz Roja. La Cruz Roja podía ayudar a muchas más personas de las que ella podía por sí sola.  Clara deseaba que América también tuviera una Cruz Roja.</a:t>
            </a:r>
          </a:p>
          <a:p>
            <a:pPr marL="0" marR="0" lvl="0" indent="0" algn="l" rtl="0">
              <a:spcBef>
                <a:spcPts val="0"/>
              </a:spcBef>
              <a:buSzPct val="25000"/>
              <a:buNone/>
            </a:pPr>
            <a:r>
              <a:rPr lang="es-PY" sz="1100" i="1"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Ella preguntó si podía comenzar una Cruz Roja en los Estados Unidos.  Se alegró cuando le dijeron que sí.  Clara fue puesta a cargo de la nueva Cruz Roja Americana.  Fue de pueblo en pueblo hablando a otros sobre la Cruz Roja. Ella decía que la Cruz Roja </a:t>
            </a:r>
            <a:r>
              <a:rPr lang="es-PY" sz="1100" i="1" dirty="0" smtClean="0">
                <a:solidFill>
                  <a:schemeClr val="dk1"/>
                </a:solidFill>
                <a:latin typeface="Calibri" panose="020F0502020204030204" pitchFamily="34" charset="0"/>
                <a:ea typeface="Calibri"/>
                <a:cs typeface="Calibri"/>
                <a:sym typeface="Calibri"/>
              </a:rPr>
              <a:t>ayudaba </a:t>
            </a:r>
            <a:r>
              <a:rPr lang="es-PY" sz="1100" dirty="0" smtClean="0">
                <a:solidFill>
                  <a:schemeClr val="dk1"/>
                </a:solidFill>
                <a:latin typeface="Calibri" panose="020F0502020204030204" pitchFamily="34" charset="0"/>
                <a:ea typeface="Calibri"/>
                <a:cs typeface="Calibri"/>
                <a:sym typeface="Calibri"/>
              </a:rPr>
              <a:t>a las personas cuando ocurrían incendios e inundaciones.  A todos les agradaba Clara, pero no estaban seguros de que América en realidad necesitara una Cruz Roja.</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Entonces en 1881 Michigan tuvo muchos incendios forestales.  Las personas enviaron dinero a la Cruz Roja para ayudar a combatir los incendios. Cada vez que azotaba un nuevo desastre, ¡Clara y la Cruz Roja Americana estaban listos para ayudar!</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 </a:t>
            </a:r>
          </a:p>
          <a:p>
            <a:pPr marL="0" marR="0" lvl="0" indent="0" algn="l" rtl="0">
              <a:spcBef>
                <a:spcPts val="0"/>
              </a:spcBef>
              <a:buSzPct val="25000"/>
              <a:buNone/>
            </a:pPr>
            <a:r>
              <a:rPr lang="es-PY" sz="1100" dirty="0" smtClean="0">
                <a:solidFill>
                  <a:schemeClr val="dk1"/>
                </a:solidFill>
                <a:latin typeface="Calibri" panose="020F0502020204030204" pitchFamily="34" charset="0"/>
                <a:ea typeface="Calibri"/>
                <a:cs typeface="Calibri"/>
                <a:sym typeface="Calibri"/>
              </a:rPr>
              <a:t>La Cruz Roja Americana abrió un edificio en Washington, D.C. en 1893.  De ser una tímida niñita, Clara Barton se convirtió en maestra, enfermera, alguien que encontraba personas desaparecidas y la fundadora de la Cruz Roja Americana.  Ella murió el 12 de abril de 1922. Tenía noventa y un años de edad. La Cruz Roja Americana, su mayor logro, todavía perdura.  </a:t>
            </a:r>
            <a:endParaRPr lang="es-PY" sz="1100" dirty="0">
              <a:solidFill>
                <a:schemeClr val="dk1"/>
              </a:solidFill>
              <a:latin typeface="Calibri" panose="020F0502020204030204" pitchFamily="34" charset="0"/>
              <a:ea typeface="Calibri"/>
              <a:cs typeface="Calibri"/>
              <a:sym typeface="Calibri"/>
            </a:endParaRPr>
          </a:p>
        </p:txBody>
      </p:sp>
      <p:sp>
        <p:nvSpPr>
          <p:cNvPr id="5" name="Shape 680"/>
          <p:cNvSpPr txBox="1"/>
          <p:nvPr/>
        </p:nvSpPr>
        <p:spPr>
          <a:xfrm>
            <a:off x="5160066" y="178771"/>
            <a:ext cx="2341071" cy="895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s-419" sz="800" dirty="0" smtClean="0">
                <a:solidFill>
                  <a:schemeClr val="dk1"/>
                </a:solidFill>
                <a:latin typeface="Calibri"/>
                <a:ea typeface="Calibri"/>
                <a:cs typeface="Calibri"/>
                <a:sym typeface="Calibri"/>
              </a:rPr>
              <a:t>Equivalencia de grado: 4.7</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Escala </a:t>
            </a:r>
            <a:r>
              <a:rPr lang="es-419" sz="800" dirty="0" err="1" smtClean="0">
                <a:solidFill>
                  <a:schemeClr val="dk1"/>
                </a:solidFill>
                <a:latin typeface="Calibri"/>
                <a:ea typeface="Calibri"/>
                <a:cs typeface="Calibri"/>
                <a:sym typeface="Calibri"/>
              </a:rPr>
              <a:t>Lexile</a:t>
            </a:r>
            <a:r>
              <a:rPr lang="es-419" sz="800" dirty="0" smtClean="0">
                <a:solidFill>
                  <a:schemeClr val="dk1"/>
                </a:solidFill>
                <a:latin typeface="Calibri"/>
                <a:ea typeface="Calibri"/>
                <a:cs typeface="Calibri"/>
                <a:sym typeface="Calibri"/>
              </a:rPr>
              <a:t>: 590L</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Promedio de lo largo de la oración: 9.46</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Promedio de la frecuencia de palabras: 3.64</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Número de palabra: 653</a:t>
            </a:r>
          </a:p>
          <a:p>
            <a:pPr lvl="0" algn="r" rtl="0">
              <a:spcBef>
                <a:spcPts val="0"/>
              </a:spcBef>
              <a:buClr>
                <a:schemeClr val="dk1"/>
              </a:buClr>
              <a:buSzPct val="25000"/>
              <a:buFont typeface="Arial"/>
              <a:buNone/>
            </a:pPr>
            <a:r>
              <a:rPr lang="es-419" sz="800" b="1" i="1" dirty="0" smtClean="0">
                <a:solidFill>
                  <a:schemeClr val="dk1"/>
                </a:solidFill>
                <a:latin typeface="Calibri"/>
                <a:ea typeface="Calibri"/>
                <a:cs typeface="Calibri"/>
                <a:sym typeface="Calibri"/>
              </a:rPr>
              <a:t>Nota: Basado en el texto original en inglés</a:t>
            </a:r>
            <a:endParaRPr lang="es-419" sz="800" b="1" i="1"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33</a:t>
            </a:fld>
            <a:endParaRPr lang="en-US" sz="1200">
              <a:solidFill>
                <a:srgbClr val="888888"/>
              </a:solidFill>
              <a:latin typeface="Calibri"/>
              <a:ea typeface="Calibri"/>
              <a:cs typeface="Calibri"/>
              <a:sym typeface="Calibri"/>
            </a:endParaRPr>
          </a:p>
        </p:txBody>
      </p:sp>
      <p:sp>
        <p:nvSpPr>
          <p:cNvPr id="685" name="Shape 685"/>
          <p:cNvSpPr/>
          <p:nvPr/>
        </p:nvSpPr>
        <p:spPr>
          <a:xfrm>
            <a:off x="372291" y="1203310"/>
            <a:ext cx="7162800" cy="6499799"/>
          </a:xfrm>
          <a:prstGeom prst="rect">
            <a:avLst/>
          </a:prstGeom>
          <a:noFill/>
          <a:ln>
            <a:noFill/>
          </a:ln>
        </p:spPr>
        <p:txBody>
          <a:bodyPr lIns="91425" tIns="45700" rIns="91425" bIns="45700" anchor="t" anchorCtr="0">
            <a:noAutofit/>
          </a:bodyPr>
          <a:lstStyle/>
          <a:p>
            <a:pPr marL="0" marR="0" lvl="0" indent="0" algn="ctr" rtl="0">
              <a:spcBef>
                <a:spcPts val="0"/>
              </a:spcBef>
              <a:buNone/>
            </a:pPr>
            <a:r>
              <a:rPr lang="es-PY" sz="1800" i="1" dirty="0" smtClean="0">
                <a:solidFill>
                  <a:schemeClr val="dk1"/>
                </a:solidFill>
                <a:latin typeface="Calibri"/>
                <a:ea typeface="Calibri"/>
                <a:cs typeface="Calibri"/>
                <a:sym typeface="Calibri"/>
              </a:rPr>
              <a:t>Historia de la Cruz Roja: Un tornado, un niño y una rana</a:t>
            </a:r>
          </a:p>
          <a:p>
            <a:pPr marL="0" marR="0" lvl="0" indent="0" algn="ctr" rtl="0">
              <a:spcBef>
                <a:spcPts val="0"/>
              </a:spcBef>
              <a:buSzPct val="25000"/>
              <a:buNone/>
            </a:pPr>
            <a:r>
              <a:rPr lang="es-PY" sz="1400" dirty="0" smtClean="0">
                <a:solidFill>
                  <a:schemeClr val="dk1"/>
                </a:solidFill>
                <a:latin typeface="Calibri"/>
                <a:ea typeface="Calibri"/>
                <a:cs typeface="Calibri"/>
                <a:sym typeface="Calibri"/>
              </a:rPr>
              <a:t> </a:t>
            </a:r>
            <a:r>
              <a:rPr lang="es-PY" sz="1200" i="1" dirty="0" smtClean="0">
                <a:solidFill>
                  <a:schemeClr val="dk1"/>
                </a:solidFill>
                <a:latin typeface="Calibri"/>
                <a:ea typeface="Calibri"/>
                <a:cs typeface="Calibri"/>
                <a:sym typeface="Calibri"/>
              </a:rPr>
              <a:t>Publicado el 9 de julio de 2012 por la madre de un niño de dos años</a:t>
            </a:r>
            <a:r>
              <a:rPr lang="es-PY" sz="1200" dirty="0" smtClean="0">
                <a:solidFill>
                  <a:schemeClr val="dk1"/>
                </a:solidFill>
                <a:latin typeface="Calibri"/>
                <a:ea typeface="Calibri"/>
                <a:cs typeface="Calibri"/>
                <a:sym typeface="Calibri"/>
              </a:rPr>
              <a:t>                     </a:t>
            </a:r>
            <a:endParaRPr lang="es-PY" sz="1400" dirty="0" smtClean="0">
              <a:solidFill>
                <a:schemeClr val="dk1"/>
              </a:solidFill>
              <a:latin typeface="Calibri"/>
              <a:ea typeface="Calibri"/>
              <a:cs typeface="Calibri"/>
              <a:sym typeface="Calibri"/>
            </a:endParaRPr>
          </a:p>
          <a:p>
            <a:pPr marL="0" marR="0" lvl="0" indent="0" algn="l" rtl="0">
              <a:spcBef>
                <a:spcPts val="0"/>
              </a:spcBef>
              <a:buSzPct val="25000"/>
              <a:buNone/>
            </a:pPr>
            <a:r>
              <a:rPr lang="es-PY" sz="1400" dirty="0" smtClean="0">
                <a:solidFill>
                  <a:schemeClr val="dk1"/>
                </a:solidFill>
                <a:latin typeface="Calibri"/>
                <a:ea typeface="Calibri"/>
                <a:cs typeface="Calibri"/>
                <a:sym typeface="Calibri"/>
              </a:rPr>
              <a:t> </a:t>
            </a:r>
          </a:p>
          <a:p>
            <a:pPr marL="0" marR="0" lvl="0" indent="0" algn="l" rtl="0">
              <a:spcBef>
                <a:spcPts val="0"/>
              </a:spcBef>
              <a:buNone/>
            </a:pPr>
            <a:r>
              <a:rPr lang="es-PY" dirty="0" smtClean="0">
                <a:solidFill>
                  <a:schemeClr val="dk1"/>
                </a:solidFill>
                <a:latin typeface="Calibri"/>
                <a:ea typeface="Calibri"/>
                <a:cs typeface="Calibri"/>
                <a:sym typeface="Calibri"/>
              </a:rPr>
              <a:t>El 3 de mayo de </a:t>
            </a:r>
            <a:r>
              <a:rPr lang="es-PY" sz="1400" dirty="0" smtClean="0">
                <a:solidFill>
                  <a:schemeClr val="dk1"/>
                </a:solidFill>
                <a:latin typeface="Calibri"/>
                <a:ea typeface="Calibri"/>
                <a:cs typeface="Calibri"/>
                <a:sym typeface="Calibri"/>
              </a:rPr>
              <a:t>1999, un tornado de F5 </a:t>
            </a:r>
            <a:r>
              <a:rPr lang="es-PY" dirty="0" smtClean="0">
                <a:solidFill>
                  <a:schemeClr val="dk1"/>
                </a:solidFill>
                <a:latin typeface="Calibri"/>
                <a:ea typeface="Calibri"/>
                <a:cs typeface="Calibri"/>
                <a:sym typeface="Calibri"/>
              </a:rPr>
              <a:t>azotó</a:t>
            </a:r>
            <a:r>
              <a:rPr lang="es-PY" sz="1400" dirty="0" smtClean="0">
                <a:solidFill>
                  <a:schemeClr val="dk1"/>
                </a:solidFill>
                <a:latin typeface="Calibri"/>
                <a:ea typeface="Calibri"/>
                <a:cs typeface="Calibri"/>
                <a:sym typeface="Calibri"/>
              </a:rPr>
              <a:t> </a:t>
            </a:r>
            <a:r>
              <a:rPr lang="es-PY" dirty="0" smtClean="0">
                <a:solidFill>
                  <a:schemeClr val="dk1"/>
                </a:solidFill>
                <a:latin typeface="Calibri"/>
                <a:ea typeface="Calibri"/>
                <a:cs typeface="Calibri"/>
                <a:sym typeface="Calibri"/>
              </a:rPr>
              <a:t>e</a:t>
            </a:r>
            <a:r>
              <a:rPr lang="es-PY" sz="1400" dirty="0" smtClean="0">
                <a:solidFill>
                  <a:schemeClr val="dk1"/>
                </a:solidFill>
                <a:latin typeface="Calibri"/>
                <a:ea typeface="Calibri"/>
                <a:cs typeface="Calibri"/>
                <a:sym typeface="Calibri"/>
              </a:rPr>
              <a:t>l estado de Oklahoma. Se dice que </a:t>
            </a:r>
            <a:r>
              <a:rPr lang="es-PY" dirty="0" smtClean="0">
                <a:solidFill>
                  <a:schemeClr val="dk1"/>
                </a:solidFill>
                <a:latin typeface="Calibri"/>
                <a:ea typeface="Calibri"/>
                <a:cs typeface="Calibri"/>
                <a:sym typeface="Calibri"/>
              </a:rPr>
              <a:t>e</a:t>
            </a:r>
            <a:r>
              <a:rPr lang="es-PY" sz="1400" dirty="0" smtClean="0">
                <a:solidFill>
                  <a:schemeClr val="dk1"/>
                </a:solidFill>
                <a:latin typeface="Calibri"/>
                <a:ea typeface="Calibri"/>
                <a:cs typeface="Calibri"/>
                <a:sym typeface="Calibri"/>
              </a:rPr>
              <a:t>ste tornado fue el viento </a:t>
            </a:r>
            <a:r>
              <a:rPr lang="es-PY" dirty="0" smtClean="0">
                <a:solidFill>
                  <a:schemeClr val="dk1"/>
                </a:solidFill>
                <a:latin typeface="Calibri"/>
                <a:ea typeface="Calibri"/>
                <a:cs typeface="Calibri"/>
                <a:sym typeface="Calibri"/>
              </a:rPr>
              <a:t>más</a:t>
            </a:r>
            <a:r>
              <a:rPr lang="es-PY" sz="1400" dirty="0" smtClean="0">
                <a:solidFill>
                  <a:schemeClr val="dk1"/>
                </a:solidFill>
                <a:latin typeface="Calibri"/>
                <a:ea typeface="Calibri"/>
                <a:cs typeface="Calibri"/>
                <a:sym typeface="Calibri"/>
              </a:rPr>
              <a:t> fuerte que </a:t>
            </a:r>
            <a:r>
              <a:rPr lang="es-PY" dirty="0" smtClean="0">
                <a:solidFill>
                  <a:schemeClr val="dk1"/>
                </a:solidFill>
                <a:latin typeface="Calibri"/>
                <a:ea typeface="Calibri"/>
                <a:cs typeface="Calibri"/>
                <a:sym typeface="Calibri"/>
              </a:rPr>
              <a:t>jamás</a:t>
            </a:r>
            <a:r>
              <a:rPr lang="es-PY" sz="1400" dirty="0" smtClean="0">
                <a:solidFill>
                  <a:schemeClr val="dk1"/>
                </a:solidFill>
                <a:latin typeface="Calibri"/>
                <a:ea typeface="Calibri"/>
                <a:cs typeface="Calibri"/>
                <a:sym typeface="Calibri"/>
              </a:rPr>
              <a:t> se </a:t>
            </a:r>
            <a:r>
              <a:rPr lang="es-PY" dirty="0" smtClean="0">
                <a:solidFill>
                  <a:schemeClr val="dk1"/>
                </a:solidFill>
                <a:latin typeface="Calibri"/>
                <a:ea typeface="Calibri"/>
                <a:cs typeface="Calibri"/>
                <a:sym typeface="Calibri"/>
              </a:rPr>
              <a:t>haya registrado</a:t>
            </a:r>
            <a:r>
              <a:rPr lang="es-PY" sz="1400" dirty="0" smtClean="0">
                <a:solidFill>
                  <a:schemeClr val="dk1"/>
                </a:solidFill>
                <a:latin typeface="Calibri"/>
                <a:ea typeface="Calibri"/>
                <a:cs typeface="Calibri"/>
                <a:sym typeface="Calibri"/>
              </a:rPr>
              <a:t>.  </a:t>
            </a:r>
            <a:r>
              <a:rPr lang="es-PY" dirty="0" smtClean="0">
                <a:solidFill>
                  <a:schemeClr val="dk1"/>
                </a:solidFill>
                <a:latin typeface="Calibri"/>
                <a:ea typeface="Calibri"/>
                <a:cs typeface="Calibri"/>
                <a:sym typeface="Calibri"/>
              </a:rPr>
              <a:t>Fuimos impactados directamente. Fuimos al sótano de nuestro vecino</a:t>
            </a:r>
            <a:r>
              <a:rPr lang="es-PY" sz="1400" dirty="0" smtClean="0">
                <a:solidFill>
                  <a:schemeClr val="dk1"/>
                </a:solidFill>
                <a:latin typeface="Calibri"/>
                <a:ea typeface="Calibri"/>
                <a:cs typeface="Calibri"/>
                <a:sym typeface="Calibri"/>
              </a:rPr>
              <a:t>. </a:t>
            </a:r>
          </a:p>
          <a:p>
            <a:pPr marL="0" marR="0" lvl="0" indent="0" algn="l" rtl="0">
              <a:spcBef>
                <a:spcPts val="0"/>
              </a:spcBef>
              <a:buSzPct val="25000"/>
              <a:buNone/>
            </a:pPr>
            <a:r>
              <a:rPr lang="es-PY" sz="1400" dirty="0" smtClean="0">
                <a:solidFill>
                  <a:schemeClr val="dk1"/>
                </a:solidFill>
                <a:latin typeface="Calibri"/>
                <a:ea typeface="Calibri"/>
                <a:cs typeface="Calibri"/>
                <a:sym typeface="Calibri"/>
              </a:rPr>
              <a:t> </a:t>
            </a:r>
          </a:p>
          <a:p>
            <a:pPr marL="0" marR="0" lvl="0" indent="0" algn="l" rtl="0">
              <a:spcBef>
                <a:spcPts val="0"/>
              </a:spcBef>
              <a:buNone/>
            </a:pPr>
            <a:r>
              <a:rPr lang="es-PY" dirty="0" smtClean="0">
                <a:solidFill>
                  <a:schemeClr val="dk1"/>
                </a:solidFill>
                <a:latin typeface="Calibri"/>
                <a:ea typeface="Calibri"/>
                <a:cs typeface="Calibri"/>
                <a:sym typeface="Calibri"/>
              </a:rPr>
              <a:t>El</a:t>
            </a:r>
            <a:r>
              <a:rPr lang="es-PY" sz="1400" dirty="0" smtClean="0">
                <a:solidFill>
                  <a:schemeClr val="dk1"/>
                </a:solidFill>
                <a:latin typeface="Calibri"/>
                <a:ea typeface="Calibri"/>
                <a:cs typeface="Calibri"/>
                <a:sym typeface="Calibri"/>
              </a:rPr>
              <a:t> tornado arranc</a:t>
            </a:r>
            <a:r>
              <a:rPr lang="es-PY" dirty="0" smtClean="0">
                <a:solidFill>
                  <a:schemeClr val="dk1"/>
                </a:solidFill>
                <a:latin typeface="Calibri"/>
                <a:ea typeface="Calibri"/>
                <a:cs typeface="Calibri"/>
                <a:sym typeface="Calibri"/>
              </a:rPr>
              <a:t>ó</a:t>
            </a:r>
            <a:r>
              <a:rPr lang="es-PY" sz="1400" dirty="0" smtClean="0">
                <a:solidFill>
                  <a:schemeClr val="dk1"/>
                </a:solidFill>
                <a:latin typeface="Calibri"/>
                <a:ea typeface="Calibri"/>
                <a:cs typeface="Calibri"/>
                <a:sym typeface="Calibri"/>
              </a:rPr>
              <a:t> la casa</a:t>
            </a:r>
            <a:r>
              <a:rPr lang="es-PY" dirty="0" smtClean="0">
                <a:solidFill>
                  <a:schemeClr val="dk1"/>
                </a:solidFill>
                <a:latin typeface="Calibri"/>
                <a:ea typeface="Calibri"/>
                <a:cs typeface="Calibri"/>
                <a:sym typeface="Calibri"/>
              </a:rPr>
              <a:t>.  Los escombros nos caían encima desde el cielo</a:t>
            </a:r>
            <a:r>
              <a:rPr lang="es-PY" sz="1400" dirty="0" smtClean="0">
                <a:solidFill>
                  <a:schemeClr val="dk1"/>
                </a:solidFill>
                <a:latin typeface="Calibri"/>
                <a:ea typeface="Calibri"/>
                <a:cs typeface="Calibri"/>
                <a:sym typeface="Calibri"/>
              </a:rPr>
              <a:t>.  Tuvimos que luchar para salir de un hoyo. </a:t>
            </a:r>
            <a:r>
              <a:rPr lang="es-PY" dirty="0" smtClean="0">
                <a:solidFill>
                  <a:schemeClr val="dk1"/>
                </a:solidFill>
                <a:latin typeface="Calibri"/>
                <a:ea typeface="Calibri"/>
                <a:cs typeface="Calibri"/>
                <a:sym typeface="Calibri"/>
              </a:rPr>
              <a:t>Había</a:t>
            </a:r>
            <a:r>
              <a:rPr lang="es-PY" sz="1400" dirty="0" smtClean="0">
                <a:solidFill>
                  <a:schemeClr val="dk1"/>
                </a:solidFill>
                <a:latin typeface="Calibri"/>
                <a:ea typeface="Calibri"/>
                <a:cs typeface="Calibri"/>
                <a:sym typeface="Calibri"/>
              </a:rPr>
              <a:t> made</a:t>
            </a:r>
            <a:r>
              <a:rPr lang="es-PY" dirty="0" smtClean="0">
                <a:solidFill>
                  <a:schemeClr val="dk1"/>
                </a:solidFill>
                <a:latin typeface="Calibri"/>
                <a:ea typeface="Calibri"/>
                <a:cs typeface="Calibri"/>
                <a:sym typeface="Calibri"/>
              </a:rPr>
              <a:t>ra, clavos, vidrio, cemento triturado y ladrillos.</a:t>
            </a:r>
            <a:r>
              <a:rPr lang="es-PY" sz="1400" dirty="0" smtClean="0">
                <a:solidFill>
                  <a:schemeClr val="dk1"/>
                </a:solidFill>
                <a:latin typeface="Calibri"/>
                <a:ea typeface="Calibri"/>
                <a:cs typeface="Calibri"/>
                <a:sym typeface="Calibri"/>
              </a:rPr>
              <a:t> Un tanque grande de gas había sido arrancado. </a:t>
            </a:r>
            <a:r>
              <a:rPr lang="es-PY" dirty="0" smtClean="0">
                <a:solidFill>
                  <a:schemeClr val="dk1"/>
                </a:solidFill>
                <a:latin typeface="Calibri"/>
                <a:ea typeface="Calibri"/>
                <a:cs typeface="Calibri"/>
                <a:sym typeface="Calibri"/>
              </a:rPr>
              <a:t>Estaba justo sobre nosotros y dejaba escapar gas en el hueco donde estábamos nosotros. </a:t>
            </a:r>
          </a:p>
          <a:p>
            <a:pPr marL="0" marR="0" lvl="0" indent="0" algn="l" rtl="0">
              <a:spcBef>
                <a:spcPts val="0"/>
              </a:spcBef>
              <a:buSzPct val="25000"/>
              <a:buNone/>
            </a:pPr>
            <a:r>
              <a:rPr lang="es-PY" sz="1400" dirty="0" smtClean="0">
                <a:solidFill>
                  <a:schemeClr val="dk1"/>
                </a:solidFill>
                <a:latin typeface="Calibri"/>
                <a:ea typeface="Calibri"/>
                <a:cs typeface="Calibri"/>
                <a:sym typeface="Calibri"/>
              </a:rPr>
              <a:t> </a:t>
            </a:r>
          </a:p>
          <a:p>
            <a:pPr marL="0" marR="0" lvl="0" indent="0" algn="l" rtl="0">
              <a:spcBef>
                <a:spcPts val="0"/>
              </a:spcBef>
              <a:buNone/>
            </a:pPr>
            <a:r>
              <a:rPr lang="es-PY" dirty="0" smtClean="0">
                <a:solidFill>
                  <a:schemeClr val="dk1"/>
                </a:solidFill>
                <a:latin typeface="Calibri"/>
                <a:ea typeface="Calibri"/>
                <a:cs typeface="Calibri"/>
                <a:sym typeface="Calibri"/>
              </a:rPr>
              <a:t>Aventamos a nuestro hijo de dos años por el borde</a:t>
            </a:r>
            <a:r>
              <a:rPr lang="es-PY" sz="1400" dirty="0" smtClean="0">
                <a:solidFill>
                  <a:schemeClr val="dk1"/>
                </a:solidFill>
                <a:latin typeface="Calibri"/>
                <a:ea typeface="Calibri"/>
                <a:cs typeface="Calibri"/>
                <a:sym typeface="Calibri"/>
              </a:rPr>
              <a:t>. </a:t>
            </a:r>
            <a:r>
              <a:rPr lang="es-PY" dirty="0" smtClean="0">
                <a:solidFill>
                  <a:schemeClr val="dk1"/>
                </a:solidFill>
                <a:latin typeface="Calibri"/>
                <a:ea typeface="Calibri"/>
                <a:cs typeface="Calibri"/>
                <a:sym typeface="Calibri"/>
              </a:rPr>
              <a:t>Él</a:t>
            </a:r>
            <a:r>
              <a:rPr lang="es-PY" sz="1400" dirty="0" smtClean="0">
                <a:solidFill>
                  <a:schemeClr val="dk1"/>
                </a:solidFill>
                <a:latin typeface="Calibri"/>
                <a:ea typeface="Calibri"/>
                <a:cs typeface="Calibri"/>
                <a:sym typeface="Calibri"/>
              </a:rPr>
              <a:t> esper</a:t>
            </a:r>
            <a:r>
              <a:rPr lang="es-PY" dirty="0" smtClean="0">
                <a:solidFill>
                  <a:schemeClr val="dk1"/>
                </a:solidFill>
                <a:latin typeface="Calibri"/>
                <a:ea typeface="Calibri"/>
                <a:cs typeface="Calibri"/>
                <a:sym typeface="Calibri"/>
              </a:rPr>
              <a:t>ó</a:t>
            </a:r>
            <a:r>
              <a:rPr lang="es-PY" sz="1400" dirty="0" smtClean="0">
                <a:solidFill>
                  <a:schemeClr val="dk1"/>
                </a:solidFill>
                <a:latin typeface="Calibri"/>
                <a:ea typeface="Calibri"/>
                <a:cs typeface="Calibri"/>
                <a:sym typeface="Calibri"/>
              </a:rPr>
              <a:t> en la oscuridad solo.  Estaba </a:t>
            </a:r>
            <a:r>
              <a:rPr lang="es-PY" dirty="0" smtClean="0">
                <a:solidFill>
                  <a:schemeClr val="dk1"/>
                </a:solidFill>
                <a:latin typeface="Calibri"/>
                <a:ea typeface="Calibri"/>
                <a:cs typeface="Calibri"/>
                <a:sym typeface="Calibri"/>
              </a:rPr>
              <a:t>lloviendo</a:t>
            </a:r>
            <a:r>
              <a:rPr lang="es-PY" sz="1400" dirty="0" smtClean="0">
                <a:solidFill>
                  <a:schemeClr val="dk1"/>
                </a:solidFill>
                <a:latin typeface="Calibri"/>
                <a:ea typeface="Calibri"/>
                <a:cs typeface="Calibri"/>
                <a:sym typeface="Calibri"/>
              </a:rPr>
              <a:t> a cán</a:t>
            </a:r>
            <a:r>
              <a:rPr lang="es-PY" dirty="0" smtClean="0">
                <a:solidFill>
                  <a:schemeClr val="dk1"/>
                </a:solidFill>
                <a:latin typeface="Calibri"/>
                <a:ea typeface="Calibri"/>
                <a:cs typeface="Calibri"/>
                <a:sym typeface="Calibri"/>
              </a:rPr>
              <a:t>taros. </a:t>
            </a:r>
            <a:r>
              <a:rPr lang="es-PY" sz="1400" dirty="0" smtClean="0">
                <a:solidFill>
                  <a:schemeClr val="dk1"/>
                </a:solidFill>
                <a:latin typeface="Calibri"/>
                <a:ea typeface="Calibri"/>
                <a:cs typeface="Calibri"/>
                <a:sym typeface="Calibri"/>
              </a:rPr>
              <a:t> Con </a:t>
            </a:r>
            <a:r>
              <a:rPr lang="es-PY" dirty="0" smtClean="0">
                <a:solidFill>
                  <a:schemeClr val="dk1"/>
                </a:solidFill>
                <a:latin typeface="Calibri"/>
                <a:ea typeface="Calibri"/>
                <a:cs typeface="Calibri"/>
                <a:sym typeface="Calibri"/>
              </a:rPr>
              <a:t>muchísimo</a:t>
            </a:r>
            <a:r>
              <a:rPr lang="es-PY" sz="1400" dirty="0" smtClean="0">
                <a:solidFill>
                  <a:schemeClr val="dk1"/>
                </a:solidFill>
                <a:latin typeface="Calibri"/>
                <a:ea typeface="Calibri"/>
                <a:cs typeface="Calibri"/>
                <a:sym typeface="Calibri"/>
              </a:rPr>
              <a:t> esfuerzo salimos para reunirnos con el. </a:t>
            </a:r>
          </a:p>
          <a:p>
            <a:pPr marL="0" marR="0" lvl="0" indent="0" algn="l" rtl="0">
              <a:spcBef>
                <a:spcPts val="0"/>
              </a:spcBef>
              <a:buSzPct val="25000"/>
              <a:buNone/>
            </a:pPr>
            <a:r>
              <a:rPr lang="es-PY" sz="1400" dirty="0" smtClean="0">
                <a:solidFill>
                  <a:schemeClr val="dk1"/>
                </a:solidFill>
                <a:latin typeface="Calibri"/>
                <a:ea typeface="Calibri"/>
                <a:cs typeface="Calibri"/>
                <a:sym typeface="Calibri"/>
              </a:rPr>
              <a:t> </a:t>
            </a:r>
          </a:p>
          <a:p>
            <a:pPr lvl="0"/>
            <a:r>
              <a:rPr lang="es-PY" dirty="0" smtClean="0">
                <a:solidFill>
                  <a:schemeClr val="dk1"/>
                </a:solidFill>
                <a:latin typeface="Calibri"/>
                <a:ea typeface="Calibri"/>
                <a:cs typeface="Calibri"/>
                <a:sym typeface="Calibri"/>
              </a:rPr>
              <a:t>Sobrevivimos, pero nuestro niñito estaba muy asustado, callado y triste. Nos quedamos en la sede del tribunal local y luego en el cuarto de un hotel</a:t>
            </a:r>
            <a:r>
              <a:rPr lang="es-PY" sz="1400" dirty="0" smtClean="0">
                <a:solidFill>
                  <a:schemeClr val="dk1"/>
                </a:solidFill>
                <a:latin typeface="Calibri"/>
                <a:ea typeface="Calibri"/>
                <a:cs typeface="Calibri"/>
                <a:sym typeface="Calibri"/>
              </a:rPr>
              <a:t>. La Cruz Roja est</a:t>
            </a:r>
            <a:r>
              <a:rPr lang="es-PY" dirty="0" smtClean="0">
                <a:solidFill>
                  <a:schemeClr val="dk1"/>
                </a:solidFill>
                <a:latin typeface="Calibri"/>
                <a:ea typeface="Calibri"/>
                <a:cs typeface="Calibri"/>
                <a:sym typeface="Calibri"/>
              </a:rPr>
              <a:t>aba allí con comida y ropa. La Cruz Roja instaló una</a:t>
            </a:r>
            <a:r>
              <a:rPr lang="es-PY" sz="1400" dirty="0" smtClean="0">
                <a:solidFill>
                  <a:schemeClr val="dk1"/>
                </a:solidFill>
                <a:latin typeface="Calibri"/>
                <a:ea typeface="Calibri"/>
                <a:cs typeface="Calibri"/>
                <a:sym typeface="Calibri"/>
              </a:rPr>
              <a:t> "tienda" </a:t>
            </a:r>
            <a:r>
              <a:rPr lang="es-PY" dirty="0" smtClean="0">
                <a:solidFill>
                  <a:schemeClr val="dk1"/>
                </a:solidFill>
                <a:latin typeface="Calibri"/>
                <a:ea typeface="Calibri"/>
                <a:cs typeface="Calibri"/>
                <a:sym typeface="Calibri"/>
              </a:rPr>
              <a:t>d</a:t>
            </a:r>
            <a:r>
              <a:rPr lang="es-PY" sz="1400" dirty="0" smtClean="0">
                <a:solidFill>
                  <a:schemeClr val="dk1"/>
                </a:solidFill>
                <a:latin typeface="Calibri"/>
                <a:ea typeface="Calibri"/>
                <a:cs typeface="Calibri"/>
                <a:sym typeface="Calibri"/>
              </a:rPr>
              <a:t>onde </a:t>
            </a:r>
            <a:r>
              <a:rPr lang="es-PY" dirty="0" smtClean="0">
                <a:solidFill>
                  <a:schemeClr val="dk1"/>
                </a:solidFill>
                <a:latin typeface="Calibri"/>
                <a:ea typeface="Calibri"/>
                <a:cs typeface="Calibri"/>
                <a:sym typeface="Calibri"/>
              </a:rPr>
              <a:t>podíamos</a:t>
            </a:r>
            <a:r>
              <a:rPr lang="es-PY" sz="1400" dirty="0" smtClean="0">
                <a:solidFill>
                  <a:schemeClr val="dk1"/>
                </a:solidFill>
                <a:latin typeface="Calibri"/>
                <a:ea typeface="Calibri"/>
                <a:cs typeface="Calibri"/>
                <a:sym typeface="Calibri"/>
              </a:rPr>
              <a:t> obtener las cosas </a:t>
            </a:r>
            <a:r>
              <a:rPr lang="es-PY" dirty="0" smtClean="0">
                <a:solidFill>
                  <a:schemeClr val="dk1"/>
                </a:solidFill>
                <a:latin typeface="Calibri"/>
                <a:ea typeface="Calibri"/>
                <a:cs typeface="Calibri"/>
                <a:sym typeface="Calibri"/>
              </a:rPr>
              <a:t>más</a:t>
            </a:r>
            <a:r>
              <a:rPr lang="es-PY" sz="1400" dirty="0" smtClean="0">
                <a:solidFill>
                  <a:schemeClr val="dk1"/>
                </a:solidFill>
                <a:latin typeface="Calibri"/>
                <a:ea typeface="Calibri"/>
                <a:cs typeface="Calibri"/>
                <a:sym typeface="Calibri"/>
              </a:rPr>
              <a:t> neces</a:t>
            </a:r>
            <a:r>
              <a:rPr lang="es-PY" dirty="0" smtClean="0">
                <a:solidFill>
                  <a:schemeClr val="dk1"/>
                </a:solidFill>
                <a:latin typeface="Calibri"/>
                <a:ea typeface="Calibri"/>
                <a:cs typeface="Calibri"/>
                <a:sym typeface="Calibri"/>
              </a:rPr>
              <a:t>arias. En la tienda nuestro pequeño hijo encontró un peluche, el</a:t>
            </a:r>
            <a:r>
              <a:rPr lang="es-PY" sz="1400" dirty="0" smtClean="0">
                <a:solidFill>
                  <a:schemeClr val="dk1"/>
                </a:solidFill>
                <a:latin typeface="Calibri"/>
                <a:ea typeface="Calibri"/>
                <a:cs typeface="Calibri"/>
                <a:sym typeface="Calibri"/>
              </a:rPr>
              <a:t> </a:t>
            </a:r>
            <a:r>
              <a:rPr lang="es-PY" dirty="0" smtClean="0">
                <a:solidFill>
                  <a:schemeClr val="dk1"/>
                </a:solidFill>
                <a:latin typeface="Calibri"/>
                <a:ea typeface="Calibri"/>
                <a:cs typeface="Calibri"/>
                <a:sym typeface="Calibri"/>
              </a:rPr>
              <a:t>Sr</a:t>
            </a:r>
            <a:r>
              <a:rPr lang="es-PY" sz="1400" dirty="0" smtClean="0">
                <a:solidFill>
                  <a:schemeClr val="dk1"/>
                </a:solidFill>
                <a:latin typeface="Calibri"/>
                <a:ea typeface="Calibri"/>
                <a:cs typeface="Calibri"/>
                <a:sym typeface="Calibri"/>
              </a:rPr>
              <a:t>. </a:t>
            </a:r>
            <a:r>
              <a:rPr lang="es-PY" dirty="0" smtClean="0">
                <a:solidFill>
                  <a:schemeClr val="dk1"/>
                </a:solidFill>
                <a:latin typeface="Calibri"/>
                <a:ea typeface="Calibri"/>
                <a:cs typeface="Calibri"/>
                <a:sym typeface="Calibri"/>
              </a:rPr>
              <a:t>Rana</a:t>
            </a:r>
            <a:r>
              <a:rPr lang="es-PY" sz="1400" dirty="0" smtClean="0">
                <a:solidFill>
                  <a:schemeClr val="dk1"/>
                </a:solidFill>
                <a:latin typeface="Calibri"/>
                <a:ea typeface="Calibri"/>
                <a:cs typeface="Calibri"/>
                <a:sym typeface="Calibri"/>
              </a:rPr>
              <a:t>. El </a:t>
            </a:r>
            <a:r>
              <a:rPr lang="es-PY" dirty="0" smtClean="0">
                <a:solidFill>
                  <a:schemeClr val="dk1"/>
                </a:solidFill>
                <a:latin typeface="Calibri"/>
                <a:ea typeface="Calibri"/>
                <a:cs typeface="Calibri"/>
                <a:sym typeface="Calibri"/>
              </a:rPr>
              <a:t>S</a:t>
            </a:r>
            <a:r>
              <a:rPr lang="es-PY" sz="1400" dirty="0" smtClean="0">
                <a:solidFill>
                  <a:schemeClr val="dk1"/>
                </a:solidFill>
                <a:latin typeface="Calibri"/>
                <a:ea typeface="Calibri"/>
                <a:cs typeface="Calibri"/>
                <a:sym typeface="Calibri"/>
              </a:rPr>
              <a:t>r. Rana </a:t>
            </a:r>
            <a:r>
              <a:rPr lang="es-PY" dirty="0" smtClean="0">
                <a:solidFill>
                  <a:schemeClr val="dk1"/>
                </a:solidFill>
                <a:latin typeface="Calibri"/>
                <a:ea typeface="Calibri"/>
                <a:cs typeface="Calibri"/>
                <a:sym typeface="Calibri"/>
              </a:rPr>
              <a:t>tenía</a:t>
            </a:r>
            <a:r>
              <a:rPr lang="es-PY" sz="1400" dirty="0" smtClean="0">
                <a:solidFill>
                  <a:schemeClr val="dk1"/>
                </a:solidFill>
                <a:latin typeface="Calibri"/>
                <a:ea typeface="Calibri"/>
                <a:cs typeface="Calibri"/>
                <a:sym typeface="Calibri"/>
              </a:rPr>
              <a:t> un </a:t>
            </a:r>
            <a:r>
              <a:rPr lang="es-PY" dirty="0" smtClean="0">
                <a:solidFill>
                  <a:schemeClr val="dk1"/>
                </a:solidFill>
                <a:latin typeface="Calibri"/>
                <a:ea typeface="Calibri"/>
                <a:cs typeface="Calibri"/>
                <a:sym typeface="Calibri"/>
              </a:rPr>
              <a:t>cordón</a:t>
            </a:r>
            <a:r>
              <a:rPr lang="es-PY" sz="1400" dirty="0" smtClean="0">
                <a:solidFill>
                  <a:schemeClr val="dk1"/>
                </a:solidFill>
                <a:latin typeface="Calibri"/>
                <a:ea typeface="Calibri"/>
                <a:cs typeface="Calibri"/>
                <a:sym typeface="Calibri"/>
              </a:rPr>
              <a:t> que al tirarlo cantaba las </a:t>
            </a:r>
            <a:r>
              <a:rPr lang="es-PY" dirty="0">
                <a:solidFill>
                  <a:schemeClr val="dk1"/>
                </a:solidFill>
                <a:latin typeface="Calibri"/>
                <a:ea typeface="Calibri"/>
                <a:cs typeface="Calibri"/>
                <a:sym typeface="Calibri"/>
              </a:rPr>
              <a:t>más </a:t>
            </a:r>
            <a:r>
              <a:rPr lang="es-PY" dirty="0" smtClean="0">
                <a:solidFill>
                  <a:schemeClr val="dk1"/>
                </a:solidFill>
                <a:latin typeface="Calibri"/>
                <a:ea typeface="Calibri"/>
                <a:cs typeface="Calibri"/>
                <a:sym typeface="Calibri"/>
              </a:rPr>
              <a:t>hermosas </a:t>
            </a:r>
            <a:r>
              <a:rPr lang="es-PY" sz="1400" dirty="0" smtClean="0">
                <a:solidFill>
                  <a:schemeClr val="dk1"/>
                </a:solidFill>
                <a:latin typeface="Calibri"/>
                <a:ea typeface="Calibri"/>
                <a:cs typeface="Calibri"/>
                <a:sym typeface="Calibri"/>
              </a:rPr>
              <a:t>canciones de cuna</a:t>
            </a:r>
            <a:r>
              <a:rPr lang="es-PY" dirty="0" smtClean="0">
                <a:solidFill>
                  <a:schemeClr val="dk1"/>
                </a:solidFill>
                <a:latin typeface="Calibri"/>
                <a:ea typeface="Calibri"/>
                <a:cs typeface="Calibri"/>
                <a:sym typeface="Calibri"/>
              </a:rPr>
              <a:t>. </a:t>
            </a:r>
            <a:r>
              <a:rPr lang="es-PY" sz="1400" dirty="0" smtClean="0">
                <a:solidFill>
                  <a:schemeClr val="dk1"/>
                </a:solidFill>
                <a:latin typeface="Calibri"/>
                <a:ea typeface="Calibri"/>
                <a:cs typeface="Calibri"/>
                <a:sym typeface="Calibri"/>
              </a:rPr>
              <a:t> </a:t>
            </a:r>
            <a:r>
              <a:rPr lang="es-PY" dirty="0" smtClean="0">
                <a:solidFill>
                  <a:schemeClr val="dk1"/>
                </a:solidFill>
                <a:latin typeface="Calibri"/>
                <a:ea typeface="Calibri"/>
                <a:cs typeface="Calibri"/>
                <a:sym typeface="Calibri"/>
              </a:rPr>
              <a:t>El Sr. Rana calmaba a nuestro hijo</a:t>
            </a:r>
            <a:r>
              <a:rPr lang="es-PY" sz="1400" dirty="0" smtClean="0">
                <a:solidFill>
                  <a:schemeClr val="dk1"/>
                </a:solidFill>
                <a:latin typeface="Calibri"/>
                <a:ea typeface="Calibri"/>
                <a:cs typeface="Calibri"/>
                <a:sym typeface="Calibri"/>
              </a:rPr>
              <a:t>. Y </a:t>
            </a:r>
            <a:r>
              <a:rPr lang="es-PY" dirty="0" smtClean="0">
                <a:solidFill>
                  <a:schemeClr val="dk1"/>
                </a:solidFill>
                <a:latin typeface="Calibri"/>
                <a:ea typeface="Calibri"/>
                <a:cs typeface="Calibri"/>
                <a:sym typeface="Calibri"/>
              </a:rPr>
              <a:t>aunque no lo crean, todos nosotros también hallamos consuelo. </a:t>
            </a:r>
          </a:p>
          <a:p>
            <a:pPr marL="0" marR="0" lvl="0" indent="0" algn="l" rtl="0">
              <a:spcBef>
                <a:spcPts val="0"/>
              </a:spcBef>
              <a:buSzPct val="25000"/>
              <a:buNone/>
            </a:pPr>
            <a:r>
              <a:rPr lang="es-PY" sz="1400" dirty="0" smtClean="0">
                <a:solidFill>
                  <a:schemeClr val="dk1"/>
                </a:solidFill>
                <a:latin typeface="Calibri"/>
                <a:ea typeface="Calibri"/>
                <a:cs typeface="Calibri"/>
                <a:sym typeface="Calibri"/>
              </a:rPr>
              <a:t> </a:t>
            </a:r>
          </a:p>
          <a:p>
            <a:pPr marL="0" marR="0" lvl="0" indent="0" algn="l" rtl="0">
              <a:spcBef>
                <a:spcPts val="0"/>
              </a:spcBef>
              <a:buNone/>
            </a:pPr>
            <a:r>
              <a:rPr lang="es-PY" dirty="0" smtClean="0">
                <a:solidFill>
                  <a:schemeClr val="dk1"/>
                </a:solidFill>
                <a:latin typeface="Calibri"/>
                <a:ea typeface="Calibri"/>
                <a:cs typeface="Calibri"/>
                <a:sym typeface="Calibri"/>
              </a:rPr>
              <a:t>La Cruz Roja estuvo allí primero y fueron los mejores. Nos ayudaron cuando más lo necesitábamos. Nunca nos vamos a deshacer de nuestro pequeño amigo verde El Sr. Rana</a:t>
            </a:r>
            <a:r>
              <a:rPr lang="es-PY" sz="1400" dirty="0" smtClean="0">
                <a:solidFill>
                  <a:schemeClr val="dk1"/>
                </a:solidFill>
                <a:latin typeface="Calibri"/>
                <a:ea typeface="Calibri"/>
                <a:cs typeface="Calibri"/>
                <a:sym typeface="Calibri"/>
              </a:rPr>
              <a:t>. </a:t>
            </a:r>
            <a:r>
              <a:rPr lang="es-PY" dirty="0">
                <a:solidFill>
                  <a:schemeClr val="dk1"/>
                </a:solidFill>
                <a:latin typeface="Calibri"/>
                <a:ea typeface="Calibri"/>
                <a:cs typeface="Calibri"/>
                <a:sym typeface="Calibri"/>
              </a:rPr>
              <a:t>É</a:t>
            </a:r>
            <a:r>
              <a:rPr lang="es-PY" sz="1400" dirty="0" smtClean="0">
                <a:solidFill>
                  <a:schemeClr val="dk1"/>
                </a:solidFill>
                <a:latin typeface="Calibri"/>
                <a:ea typeface="Calibri"/>
                <a:cs typeface="Calibri"/>
                <a:sym typeface="Calibri"/>
              </a:rPr>
              <a:t>l e</a:t>
            </a:r>
            <a:r>
              <a:rPr lang="es-PY" dirty="0" smtClean="0">
                <a:solidFill>
                  <a:schemeClr val="dk1"/>
                </a:solidFill>
                <a:latin typeface="Calibri"/>
                <a:ea typeface="Calibri"/>
                <a:cs typeface="Calibri"/>
                <a:sym typeface="Calibri"/>
              </a:rPr>
              <a:t>stá</a:t>
            </a:r>
            <a:r>
              <a:rPr lang="es-PY" sz="1400" dirty="0" smtClean="0">
                <a:solidFill>
                  <a:schemeClr val="dk1"/>
                </a:solidFill>
                <a:latin typeface="Calibri"/>
                <a:ea typeface="Calibri"/>
                <a:cs typeface="Calibri"/>
                <a:sym typeface="Calibri"/>
              </a:rPr>
              <a:t> en la ca</a:t>
            </a:r>
            <a:r>
              <a:rPr lang="es-PY" dirty="0" smtClean="0">
                <a:solidFill>
                  <a:schemeClr val="dk1"/>
                </a:solidFill>
                <a:latin typeface="Calibri"/>
                <a:ea typeface="Calibri"/>
                <a:cs typeface="Calibri"/>
                <a:sym typeface="Calibri"/>
              </a:rPr>
              <a:t>ja de tesoros de nuestra nueva casa. </a:t>
            </a:r>
            <a:r>
              <a:rPr lang="es-PY" sz="1400" dirty="0" smtClean="0">
                <a:solidFill>
                  <a:schemeClr val="dk1"/>
                </a:solidFill>
                <a:latin typeface="Calibri"/>
                <a:ea typeface="Calibri"/>
                <a:cs typeface="Calibri"/>
                <a:sym typeface="Calibri"/>
              </a:rPr>
              <a:t> Y s</a:t>
            </a:r>
            <a:r>
              <a:rPr lang="es-PY" dirty="0" smtClean="0">
                <a:solidFill>
                  <a:schemeClr val="dk1"/>
                </a:solidFill>
                <a:latin typeface="Calibri"/>
                <a:ea typeface="Calibri"/>
                <a:cs typeface="Calibri"/>
                <a:sym typeface="Calibri"/>
              </a:rPr>
              <a:t>í</a:t>
            </a:r>
            <a:r>
              <a:rPr lang="es-PY" sz="1400" dirty="0" smtClean="0">
                <a:solidFill>
                  <a:schemeClr val="dk1"/>
                </a:solidFill>
                <a:latin typeface="Calibri"/>
                <a:ea typeface="Calibri"/>
                <a:cs typeface="Calibri"/>
                <a:sym typeface="Calibri"/>
              </a:rPr>
              <a:t>, ¡todavía canta! Gracias Cruz Roja.  Siempre </a:t>
            </a:r>
            <a:r>
              <a:rPr lang="es-PY" dirty="0" smtClean="0">
                <a:solidFill>
                  <a:schemeClr val="dk1"/>
                </a:solidFill>
                <a:latin typeface="Calibri"/>
                <a:ea typeface="Calibri"/>
                <a:cs typeface="Calibri"/>
                <a:sym typeface="Calibri"/>
              </a:rPr>
              <a:t>escogeremos</a:t>
            </a:r>
            <a:r>
              <a:rPr lang="es-PY" sz="1400" dirty="0" smtClean="0">
                <a:solidFill>
                  <a:schemeClr val="dk1"/>
                </a:solidFill>
                <a:latin typeface="Calibri"/>
                <a:ea typeface="Calibri"/>
                <a:cs typeface="Calibri"/>
                <a:sym typeface="Calibri"/>
              </a:rPr>
              <a:t> a la Cruz Roja cuando podamos dar para ayudar a o</a:t>
            </a:r>
            <a:r>
              <a:rPr lang="es-PY" dirty="0" smtClean="0">
                <a:solidFill>
                  <a:schemeClr val="dk1"/>
                </a:solidFill>
                <a:latin typeface="Calibri"/>
                <a:ea typeface="Calibri"/>
                <a:cs typeface="Calibri"/>
                <a:sym typeface="Calibri"/>
              </a:rPr>
              <a:t>tros. </a:t>
            </a:r>
            <a:endParaRPr lang="es-PY" dirty="0">
              <a:solidFill>
                <a:schemeClr val="dk1"/>
              </a:solidFill>
              <a:latin typeface="Calibri"/>
              <a:ea typeface="Calibri"/>
              <a:cs typeface="Calibri"/>
              <a:sym typeface="Calibri"/>
            </a:endParaRPr>
          </a:p>
        </p:txBody>
      </p:sp>
      <p:sp>
        <p:nvSpPr>
          <p:cNvPr id="5" name="Shape 680"/>
          <p:cNvSpPr txBox="1"/>
          <p:nvPr/>
        </p:nvSpPr>
        <p:spPr>
          <a:xfrm>
            <a:off x="5108903" y="181220"/>
            <a:ext cx="2341071" cy="895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s-419" sz="800" dirty="0" smtClean="0">
                <a:solidFill>
                  <a:schemeClr val="dk1"/>
                </a:solidFill>
                <a:latin typeface="Calibri"/>
                <a:ea typeface="Calibri"/>
                <a:cs typeface="Calibri"/>
                <a:sym typeface="Calibri"/>
              </a:rPr>
              <a:t>Equivalencia de grado: 1.9</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Escala </a:t>
            </a:r>
            <a:r>
              <a:rPr lang="es-419" sz="800" dirty="0" err="1" smtClean="0">
                <a:solidFill>
                  <a:schemeClr val="dk1"/>
                </a:solidFill>
                <a:latin typeface="Calibri"/>
                <a:ea typeface="Calibri"/>
                <a:cs typeface="Calibri"/>
                <a:sym typeface="Calibri"/>
              </a:rPr>
              <a:t>Lexile</a:t>
            </a:r>
            <a:r>
              <a:rPr lang="es-419" sz="800" dirty="0" smtClean="0">
                <a:solidFill>
                  <a:schemeClr val="dk1"/>
                </a:solidFill>
                <a:latin typeface="Calibri"/>
                <a:ea typeface="Calibri"/>
                <a:cs typeface="Calibri"/>
                <a:sym typeface="Calibri"/>
              </a:rPr>
              <a:t>: 600L</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Promedio de lo largo de la oración: 9.73</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Promedio de la frecuencia de palabras: 3.67</a:t>
            </a:r>
          </a:p>
          <a:p>
            <a:pPr marL="0" marR="0" lvl="0" indent="0" algn="r" rtl="0">
              <a:spcBef>
                <a:spcPts val="0"/>
              </a:spcBef>
              <a:buSzPct val="25000"/>
              <a:buNone/>
            </a:pPr>
            <a:r>
              <a:rPr lang="es-419" sz="800" dirty="0" smtClean="0">
                <a:solidFill>
                  <a:schemeClr val="dk1"/>
                </a:solidFill>
                <a:latin typeface="Calibri"/>
                <a:ea typeface="Calibri"/>
                <a:cs typeface="Calibri"/>
                <a:sym typeface="Calibri"/>
              </a:rPr>
              <a:t>Número de palabra: 292</a:t>
            </a:r>
          </a:p>
          <a:p>
            <a:pPr lvl="0" algn="r" rtl="0">
              <a:spcBef>
                <a:spcPts val="0"/>
              </a:spcBef>
              <a:buClr>
                <a:schemeClr val="dk1"/>
              </a:buClr>
              <a:buSzPct val="25000"/>
              <a:buFont typeface="Arial"/>
              <a:buNone/>
            </a:pPr>
            <a:r>
              <a:rPr lang="es-419" sz="800" b="1" i="1" dirty="0" smtClean="0">
                <a:solidFill>
                  <a:schemeClr val="dk1"/>
                </a:solidFill>
                <a:latin typeface="Calibri"/>
                <a:ea typeface="Calibri"/>
                <a:cs typeface="Calibri"/>
                <a:sym typeface="Calibri"/>
              </a:rPr>
              <a:t>Nota: Basado en el texto original en inglés</a:t>
            </a:r>
            <a:endParaRPr lang="es-419" sz="800" b="1" i="1"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p:nvPr/>
        </p:nvSpPr>
        <p:spPr>
          <a:xfrm>
            <a:off x="717155" y="5457944"/>
            <a:ext cx="6787200" cy="3173999"/>
          </a:xfrm>
          <a:prstGeom prst="rect">
            <a:avLst/>
          </a:prstGeom>
          <a:noFill/>
          <a:ln>
            <a:noFill/>
          </a:ln>
        </p:spPr>
        <p:txBody>
          <a:bodyPr lIns="96650" tIns="48325" rIns="96650" bIns="48325" anchor="t" anchorCtr="0">
            <a:noAutofit/>
          </a:bodyPr>
          <a:lstStyle/>
          <a:p>
            <a:pPr marL="401637" marR="0" lvl="0" indent="-350837" algn="l" rtl="0">
              <a:spcBef>
                <a:spcPts val="0"/>
              </a:spcBef>
              <a:buClr>
                <a:schemeClr val="dk1"/>
              </a:buClr>
              <a:buSzPct val="100000"/>
              <a:buFont typeface="Helvetica Neue"/>
              <a:buAutoNum type="arabicPeriod" startAt="10"/>
            </a:pPr>
            <a:r>
              <a:rPr lang="es-CO" sz="1600" b="1" dirty="0" smtClean="0">
                <a:solidFill>
                  <a:schemeClr val="dk1"/>
                </a:solidFill>
                <a:latin typeface="Helvetica Neue"/>
                <a:ea typeface="Helvetica Neue"/>
                <a:cs typeface="Helvetica Neue"/>
                <a:sym typeface="Helvetica Neue"/>
              </a:rPr>
              <a:t>Después de la </a:t>
            </a:r>
            <a:r>
              <a:rPr lang="es-CO" sz="1600" b="1" dirty="0">
                <a:solidFill>
                  <a:schemeClr val="dk1"/>
                </a:solidFill>
                <a:latin typeface="Helvetica Neue"/>
                <a:ea typeface="Helvetica Neue"/>
                <a:cs typeface="Helvetica Neue"/>
                <a:sym typeface="Helvetica Neue"/>
              </a:rPr>
              <a:t>G</a:t>
            </a:r>
            <a:r>
              <a:rPr lang="es-CO" sz="1600" b="1" dirty="0" smtClean="0">
                <a:solidFill>
                  <a:schemeClr val="dk1"/>
                </a:solidFill>
                <a:latin typeface="Helvetica Neue"/>
                <a:ea typeface="Helvetica Neue"/>
                <a:cs typeface="Helvetica Neue"/>
                <a:sym typeface="Helvetica Neue"/>
              </a:rPr>
              <a:t>uerra Civil, ¿Qué acontecimiento motivó a Clara a empezar la Cruz Roja Americana?</a:t>
            </a:r>
          </a:p>
          <a:p>
            <a:pPr marL="401638" marR="0" lvl="0" indent="-350838" algn="l" rtl="0">
              <a:spcBef>
                <a:spcPts val="0"/>
              </a:spcBef>
              <a:buClr>
                <a:schemeClr val="dk1"/>
              </a:buClr>
              <a:buFont typeface="Calibri"/>
              <a:buNone/>
            </a:pPr>
            <a:endParaRPr lang="es-CO" sz="1600" dirty="0" smtClean="0">
              <a:solidFill>
                <a:schemeClr val="dk1"/>
              </a:solidFill>
              <a:latin typeface="Helvetica Neue"/>
              <a:ea typeface="Helvetica Neue"/>
              <a:cs typeface="Helvetica Neue"/>
              <a:sym typeface="Helvetica Neue"/>
            </a:endParaRPr>
          </a:p>
          <a:p>
            <a:pPr marL="739775" marR="0" lvl="0" indent="-339725" algn="l" rtl="0">
              <a:spcBef>
                <a:spcPts val="0"/>
              </a:spcBef>
              <a:buClr>
                <a:schemeClr val="dk1"/>
              </a:buClr>
              <a:buSzPct val="100000"/>
              <a:buFont typeface="Calibri"/>
              <a:buAutoNum type="alphaUcPeriod"/>
            </a:pPr>
            <a:r>
              <a:rPr lang="es-CO" sz="1600" dirty="0" smtClean="0">
                <a:solidFill>
                  <a:schemeClr val="dk1"/>
                </a:solidFill>
                <a:latin typeface="Helvetica Neue"/>
                <a:ea typeface="Helvetica Neue"/>
                <a:cs typeface="Helvetica Neue"/>
                <a:sym typeface="Helvetica Neue"/>
              </a:rPr>
              <a:t>Cuando su hermano se lastimó, Clara ayudó a cuidarlo. </a:t>
            </a:r>
          </a:p>
          <a:p>
            <a:pPr marL="400050" marR="0" lvl="0" algn="l" rtl="0">
              <a:spcBef>
                <a:spcPts val="0"/>
              </a:spcBef>
              <a:buClr>
                <a:schemeClr val="dk1"/>
              </a:buClr>
              <a:buFont typeface="Calibri"/>
              <a:buNone/>
            </a:pPr>
            <a:endParaRPr lang="es-CO" sz="1600" dirty="0" smtClean="0">
              <a:solidFill>
                <a:schemeClr val="dk1"/>
              </a:solidFill>
              <a:latin typeface="Helvetica Neue"/>
              <a:ea typeface="Helvetica Neue"/>
              <a:cs typeface="Helvetica Neue"/>
              <a:sym typeface="Helvetica Neue"/>
            </a:endParaRPr>
          </a:p>
          <a:p>
            <a:pPr marL="739775" marR="0" lvl="0" indent="-339725" algn="l" rtl="0">
              <a:spcBef>
                <a:spcPts val="0"/>
              </a:spcBef>
              <a:buClr>
                <a:schemeClr val="dk1"/>
              </a:buClr>
              <a:buSzPct val="100000"/>
              <a:buAutoNum type="alphaUcPeriod" startAt="2"/>
            </a:pPr>
            <a:r>
              <a:rPr lang="es-CO" sz="1600" dirty="0" smtClean="0">
                <a:solidFill>
                  <a:schemeClr val="dk1"/>
                </a:solidFill>
                <a:latin typeface="Helvetica Neue"/>
                <a:ea typeface="Helvetica Neue"/>
                <a:cs typeface="Helvetica Neue"/>
                <a:sym typeface="Helvetica Neue"/>
              </a:rPr>
              <a:t>Clara era maestra de cuarenta estudiantes en una escuela de</a:t>
            </a:r>
          </a:p>
          <a:p>
            <a:pPr marL="400050" lvl="0">
              <a:buClr>
                <a:schemeClr val="dk1"/>
              </a:buClr>
              <a:buSzPct val="100000"/>
            </a:pPr>
            <a:r>
              <a:rPr lang="es-CO" sz="1600" dirty="0">
                <a:solidFill>
                  <a:schemeClr val="dk1"/>
                </a:solidFill>
                <a:latin typeface="Helvetica Neue"/>
                <a:ea typeface="Helvetica Neue"/>
                <a:cs typeface="Helvetica Neue"/>
                <a:sym typeface="Helvetica Neue"/>
              </a:rPr>
              <a:t>       un </a:t>
            </a:r>
            <a:r>
              <a:rPr lang="es-CO" sz="1600" dirty="0" smtClean="0">
                <a:solidFill>
                  <a:schemeClr val="dk1"/>
                </a:solidFill>
                <a:latin typeface="Helvetica Neue"/>
                <a:ea typeface="Helvetica Neue"/>
                <a:cs typeface="Helvetica Neue"/>
                <a:sym typeface="Helvetica Neue"/>
              </a:rPr>
              <a:t>solo salón</a:t>
            </a:r>
            <a:r>
              <a:rPr lang="es-CO" sz="1600" dirty="0">
                <a:solidFill>
                  <a:schemeClr val="dk1"/>
                </a:solidFill>
                <a:latin typeface="Helvetica Neue"/>
                <a:ea typeface="Helvetica Neue"/>
                <a:cs typeface="Helvetica Neue"/>
                <a:sym typeface="Helvetica Neue"/>
              </a:rPr>
              <a:t>.</a:t>
            </a:r>
          </a:p>
          <a:p>
            <a:pPr marL="400050" marR="0" lvl="0" algn="l" rtl="0">
              <a:spcBef>
                <a:spcPts val="0"/>
              </a:spcBef>
              <a:buClr>
                <a:schemeClr val="dk1"/>
              </a:buClr>
              <a:buSzPct val="100000"/>
            </a:pPr>
            <a:endParaRPr lang="es-CO" sz="1600" dirty="0" smtClean="0">
              <a:solidFill>
                <a:schemeClr val="dk1"/>
              </a:solidFill>
              <a:latin typeface="Helvetica Neue"/>
              <a:ea typeface="Helvetica Neue"/>
              <a:cs typeface="Helvetica Neue"/>
              <a:sym typeface="Helvetica Neue"/>
            </a:endParaRPr>
          </a:p>
          <a:p>
            <a:pPr marL="400050" marR="0" lvl="0" algn="l" rtl="0">
              <a:spcBef>
                <a:spcPts val="0"/>
              </a:spcBef>
              <a:buClr>
                <a:schemeClr val="dk1"/>
              </a:buClr>
              <a:buSzPct val="100000"/>
            </a:pPr>
            <a:r>
              <a:rPr lang="es-CO" sz="1600" dirty="0" smtClean="0">
                <a:solidFill>
                  <a:schemeClr val="dk1"/>
                </a:solidFill>
                <a:latin typeface="Helvetica Neue"/>
                <a:ea typeface="Helvetica Neue"/>
                <a:cs typeface="Helvetica Neue"/>
                <a:sym typeface="Helvetica Neue"/>
              </a:rPr>
              <a:t>C.   Clara ayudó a muchos soldados en el campo de batalla.</a:t>
            </a:r>
          </a:p>
          <a:p>
            <a:pPr marL="400050" marR="0" lvl="0" algn="l" rtl="0">
              <a:spcBef>
                <a:spcPts val="0"/>
              </a:spcBef>
              <a:buNone/>
            </a:pPr>
            <a:r>
              <a:rPr lang="es-CO" sz="1600" dirty="0" smtClean="0">
                <a:solidFill>
                  <a:schemeClr val="dk1"/>
                </a:solidFill>
                <a:latin typeface="Helvetica Neue"/>
                <a:ea typeface="Helvetica Neue"/>
                <a:cs typeface="Helvetica Neue"/>
                <a:sym typeface="Helvetica Neue"/>
              </a:rPr>
              <a:t> </a:t>
            </a:r>
          </a:p>
          <a:p>
            <a:pPr marL="739775" marR="0" lvl="0" indent="-339725" algn="l" rtl="0">
              <a:spcBef>
                <a:spcPts val="0"/>
              </a:spcBef>
              <a:buClr>
                <a:schemeClr val="dk1"/>
              </a:buClr>
              <a:buSzPct val="100000"/>
              <a:buAutoNum type="alphaUcPeriod" startAt="4"/>
            </a:pPr>
            <a:r>
              <a:rPr lang="es-CO" sz="1600" dirty="0" smtClean="0">
                <a:solidFill>
                  <a:schemeClr val="dk1"/>
                </a:solidFill>
                <a:latin typeface="Helvetica Neue"/>
                <a:ea typeface="Helvetica Neue"/>
                <a:cs typeface="Helvetica Neue"/>
                <a:sym typeface="Helvetica Neue"/>
              </a:rPr>
              <a:t>Cuando Clara estaba en Europa, ella vio trabajadores de la Cruz </a:t>
            </a:r>
          </a:p>
          <a:p>
            <a:pPr marL="400050" marR="0" lvl="0" algn="l" rtl="0">
              <a:spcBef>
                <a:spcPts val="0"/>
              </a:spcBef>
              <a:buClr>
                <a:schemeClr val="dk1"/>
              </a:buClr>
              <a:buSzPct val="100000"/>
            </a:pPr>
            <a:r>
              <a:rPr lang="es-CO" sz="1600" dirty="0">
                <a:solidFill>
                  <a:schemeClr val="dk1"/>
                </a:solidFill>
                <a:latin typeface="Helvetica Neue"/>
                <a:ea typeface="Helvetica Neue"/>
                <a:cs typeface="Helvetica Neue"/>
                <a:sym typeface="Helvetica Neue"/>
              </a:rPr>
              <a:t> </a:t>
            </a:r>
            <a:r>
              <a:rPr lang="es-CO" sz="1600" dirty="0" smtClean="0">
                <a:solidFill>
                  <a:schemeClr val="dk1"/>
                </a:solidFill>
                <a:latin typeface="Helvetica Neue"/>
                <a:ea typeface="Helvetica Neue"/>
                <a:cs typeface="Helvetica Neue"/>
                <a:sym typeface="Helvetica Neue"/>
              </a:rPr>
              <a:t>     Roja.</a:t>
            </a:r>
            <a:endParaRPr lang="es-CO" sz="1600" dirty="0">
              <a:solidFill>
                <a:schemeClr val="dk1"/>
              </a:solidFill>
              <a:latin typeface="Helvetica Neue"/>
              <a:ea typeface="Helvetica Neue"/>
              <a:cs typeface="Helvetica Neue"/>
              <a:sym typeface="Helvetica Neue"/>
            </a:endParaRPr>
          </a:p>
        </p:txBody>
      </p:sp>
      <p:sp>
        <p:nvSpPr>
          <p:cNvPr id="692" name="Shape 692"/>
          <p:cNvSpPr/>
          <p:nvPr/>
        </p:nvSpPr>
        <p:spPr>
          <a:xfrm>
            <a:off x="820018" y="1230808"/>
            <a:ext cx="6223800" cy="3108600"/>
          </a:xfrm>
          <a:prstGeom prst="rect">
            <a:avLst/>
          </a:prstGeom>
          <a:noFill/>
          <a:ln>
            <a:noFill/>
          </a:ln>
        </p:spPr>
        <p:txBody>
          <a:bodyPr lIns="96650" tIns="48325" rIns="96650" bIns="48325" anchor="t" anchorCtr="0">
            <a:noAutofit/>
          </a:bodyPr>
          <a:lstStyle/>
          <a:p>
            <a:pPr marL="342900" marR="0" lvl="0" indent="-342900" algn="l" rtl="0">
              <a:spcBef>
                <a:spcPts val="0"/>
              </a:spcBef>
              <a:buClr>
                <a:schemeClr val="dk1"/>
              </a:buClr>
              <a:buSzPct val="100000"/>
              <a:buFont typeface="Helvetica Neue"/>
              <a:buAutoNum type="arabicPeriod" startAt="9"/>
            </a:pPr>
            <a:r>
              <a:rPr lang="es-PY" sz="1600" b="1" dirty="0" smtClean="0">
                <a:solidFill>
                  <a:schemeClr val="dk1"/>
                </a:solidFill>
                <a:latin typeface="Helvetica Neue"/>
                <a:ea typeface="Helvetica Neue"/>
                <a:cs typeface="Helvetica Neue"/>
                <a:sym typeface="Helvetica Neue"/>
              </a:rPr>
              <a:t>¿Qué hacía Clara Barton </a:t>
            </a:r>
            <a:r>
              <a:rPr lang="es-PY" sz="1600" b="1" u="sng" dirty="0" smtClean="0">
                <a:solidFill>
                  <a:schemeClr val="dk1"/>
                </a:solidFill>
                <a:latin typeface="Helvetica Neue"/>
                <a:ea typeface="Helvetica Neue"/>
                <a:cs typeface="Helvetica Neue"/>
                <a:sym typeface="Helvetica Neue"/>
              </a:rPr>
              <a:t>antes</a:t>
            </a:r>
            <a:r>
              <a:rPr lang="es-PY" sz="1600" b="1" dirty="0" smtClean="0">
                <a:solidFill>
                  <a:schemeClr val="dk1"/>
                </a:solidFill>
                <a:latin typeface="Helvetica Neue"/>
                <a:ea typeface="Helvetica Neue"/>
                <a:cs typeface="Helvetica Neue"/>
                <a:sym typeface="Helvetica Neue"/>
              </a:rPr>
              <a:t> de ayudar en la Guerra Civil?</a:t>
            </a:r>
          </a:p>
          <a:p>
            <a:pPr marL="342900" marR="0" lvl="0" indent="-342900" algn="l" rtl="0">
              <a:spcBef>
                <a:spcPts val="0"/>
              </a:spcBef>
              <a:buClr>
                <a:schemeClr val="dk1"/>
              </a:buClr>
              <a:buFont typeface="Calibri"/>
              <a:buNone/>
            </a:pPr>
            <a:endParaRPr lang="es-PY" sz="1600" dirty="0" smtClean="0">
              <a:solidFill>
                <a:schemeClr val="dk1"/>
              </a:solidFill>
              <a:latin typeface="Helvetica Neue"/>
              <a:ea typeface="Helvetica Neue"/>
              <a:cs typeface="Helvetica Neue"/>
              <a:sym typeface="Helvetica Neue"/>
            </a:endParaRPr>
          </a:p>
          <a:p>
            <a:pPr marL="627063" marR="0" lvl="0" indent="-287338" algn="l" rtl="0">
              <a:spcBef>
                <a:spcPts val="0"/>
              </a:spcBef>
              <a:buClr>
                <a:schemeClr val="dk1"/>
              </a:buClr>
              <a:buSzPct val="100000"/>
              <a:buFont typeface="Calibri"/>
              <a:buAutoNum type="alphaUcPeriod"/>
            </a:pPr>
            <a:r>
              <a:rPr lang="es-PY" sz="1600" dirty="0" smtClean="0">
                <a:solidFill>
                  <a:schemeClr val="dk1"/>
                </a:solidFill>
                <a:latin typeface="Helvetica Neue"/>
                <a:ea typeface="Helvetica Neue"/>
                <a:cs typeface="Helvetica Neue"/>
                <a:sym typeface="Helvetica Neue"/>
              </a:rPr>
              <a:t>Le pidió al Presidente Lincoln que la dejara encontrar soldados desaparecidos.</a:t>
            </a:r>
          </a:p>
          <a:p>
            <a:pPr marL="339725" marR="0" lvl="0" algn="l" rtl="0">
              <a:spcBef>
                <a:spcPts val="0"/>
              </a:spcBef>
              <a:buClr>
                <a:schemeClr val="dk1"/>
              </a:buClr>
              <a:buFont typeface="Calibri"/>
              <a:buNone/>
            </a:pPr>
            <a:endParaRPr lang="es-PY" sz="1600" dirty="0" smtClean="0">
              <a:solidFill>
                <a:schemeClr val="dk1"/>
              </a:solidFill>
              <a:latin typeface="Helvetica Neue"/>
              <a:ea typeface="Helvetica Neue"/>
              <a:cs typeface="Helvetica Neue"/>
              <a:sym typeface="Helvetica Neue"/>
            </a:endParaRPr>
          </a:p>
          <a:p>
            <a:pPr marL="339725" marR="0" lvl="0" algn="l" rtl="0">
              <a:spcBef>
                <a:spcPts val="0"/>
              </a:spcBef>
              <a:buClr>
                <a:schemeClr val="dk1"/>
              </a:buClr>
              <a:buSzPct val="100000"/>
            </a:pPr>
            <a:r>
              <a:rPr lang="es-PY" sz="1600" dirty="0" smtClean="0">
                <a:solidFill>
                  <a:schemeClr val="dk1"/>
                </a:solidFill>
                <a:latin typeface="Helvetica Neue"/>
                <a:ea typeface="Helvetica Neue"/>
                <a:cs typeface="Helvetica Neue"/>
                <a:sym typeface="Helvetica Neue"/>
              </a:rPr>
              <a:t>B.  Clara era maestra en una escuela de un solo salón.</a:t>
            </a:r>
          </a:p>
          <a:p>
            <a:pPr marL="339725" marR="0" lvl="0" algn="l" rtl="0">
              <a:spcBef>
                <a:spcPts val="0"/>
              </a:spcBef>
              <a:buClr>
                <a:schemeClr val="dk1"/>
              </a:buClr>
              <a:buFont typeface="Calibri"/>
              <a:buNone/>
            </a:pPr>
            <a:endParaRPr lang="es-PY" sz="1600" dirty="0" smtClean="0">
              <a:solidFill>
                <a:schemeClr val="dk1"/>
              </a:solidFill>
              <a:latin typeface="Helvetica Neue"/>
              <a:ea typeface="Helvetica Neue"/>
              <a:cs typeface="Helvetica Neue"/>
              <a:sym typeface="Helvetica Neue"/>
            </a:endParaRPr>
          </a:p>
          <a:p>
            <a:pPr marL="339725" marR="0" lvl="0" algn="l" rtl="0">
              <a:spcBef>
                <a:spcPts val="0"/>
              </a:spcBef>
              <a:buClr>
                <a:schemeClr val="dk1"/>
              </a:buClr>
              <a:buSzPct val="100000"/>
            </a:pPr>
            <a:r>
              <a:rPr lang="es-PY" sz="1600" dirty="0" smtClean="0">
                <a:solidFill>
                  <a:schemeClr val="dk1"/>
                </a:solidFill>
                <a:latin typeface="Helvetica Neue"/>
                <a:ea typeface="Helvetica Neue"/>
                <a:cs typeface="Helvetica Neue"/>
                <a:sym typeface="Helvetica Neue"/>
              </a:rPr>
              <a:t>C.  Clara llevaba agua fresca y pedazos de pan a cuantos </a:t>
            </a:r>
          </a:p>
          <a:p>
            <a:pPr marL="339725" lvl="0"/>
            <a:r>
              <a:rPr lang="es-PY" sz="1600" dirty="0">
                <a:solidFill>
                  <a:schemeClr val="dk1"/>
                </a:solidFill>
                <a:latin typeface="Helvetica Neue"/>
                <a:ea typeface="Helvetica Neue"/>
                <a:cs typeface="Helvetica Neue"/>
                <a:sym typeface="Helvetica Neue"/>
              </a:rPr>
              <a:t>      </a:t>
            </a:r>
            <a:r>
              <a:rPr lang="es-PY" sz="1600" dirty="0" smtClean="0">
                <a:solidFill>
                  <a:schemeClr val="dk1"/>
                </a:solidFill>
                <a:latin typeface="Helvetica Neue"/>
                <a:ea typeface="Helvetica Neue"/>
                <a:cs typeface="Helvetica Neue"/>
                <a:sym typeface="Helvetica Neue"/>
              </a:rPr>
              <a:t>soldados pudiese.</a:t>
            </a:r>
          </a:p>
          <a:p>
            <a:pPr marL="339725" lvl="0"/>
            <a:r>
              <a:rPr lang="es-PY" sz="1600" dirty="0" smtClean="0">
                <a:solidFill>
                  <a:schemeClr val="dk1"/>
                </a:solidFill>
                <a:latin typeface="Helvetica Neue"/>
                <a:ea typeface="Helvetica Neue"/>
                <a:cs typeface="Helvetica Neue"/>
                <a:sym typeface="Helvetica Neue"/>
              </a:rPr>
              <a:t> </a:t>
            </a:r>
          </a:p>
          <a:p>
            <a:pPr marL="339725" marR="0" lvl="0" algn="l" rtl="0">
              <a:spcBef>
                <a:spcPts val="0"/>
              </a:spcBef>
              <a:buClr>
                <a:schemeClr val="dk1"/>
              </a:buClr>
              <a:buSzPct val="100000"/>
            </a:pPr>
            <a:r>
              <a:rPr lang="es-PY" sz="1600" dirty="0" smtClean="0">
                <a:solidFill>
                  <a:schemeClr val="dk1"/>
                </a:solidFill>
                <a:latin typeface="Helvetica Neue"/>
                <a:ea typeface="Helvetica Neue"/>
                <a:cs typeface="Helvetica Neue"/>
                <a:sym typeface="Helvetica Neue"/>
              </a:rPr>
              <a:t>D.  Ella empezó la Cruz Roja Americana.</a:t>
            </a:r>
            <a:endParaRPr lang="es-PY" sz="1600" dirty="0">
              <a:solidFill>
                <a:schemeClr val="dk1"/>
              </a:solidFill>
              <a:latin typeface="Helvetica Neue"/>
              <a:ea typeface="Helvetica Neue"/>
              <a:cs typeface="Helvetica Neue"/>
              <a:sym typeface="Helvetica Neue"/>
            </a:endParaRPr>
          </a:p>
        </p:txBody>
      </p:sp>
      <p:sp>
        <p:nvSpPr>
          <p:cNvPr id="693" name="Shape 69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34</a:t>
            </a:fld>
            <a:endParaRPr lang="en-US" sz="1200">
              <a:solidFill>
                <a:srgbClr val="888888"/>
              </a:solidFill>
              <a:latin typeface="Calibri"/>
              <a:ea typeface="Calibri"/>
              <a:cs typeface="Calibri"/>
              <a:sym typeface="Calibri"/>
            </a:endParaRPr>
          </a:p>
        </p:txBody>
      </p:sp>
      <p:cxnSp>
        <p:nvCxnSpPr>
          <p:cNvPr id="694" name="Shape 694"/>
          <p:cNvCxnSpPr/>
          <p:nvPr/>
        </p:nvCxnSpPr>
        <p:spPr>
          <a:xfrm>
            <a:off x="404815" y="50292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2" name="Group 1"/>
          <p:cNvGrpSpPr/>
          <p:nvPr/>
        </p:nvGrpSpPr>
        <p:grpSpPr>
          <a:xfrm>
            <a:off x="834710" y="2025122"/>
            <a:ext cx="243000" cy="2176220"/>
            <a:chOff x="906694" y="2035309"/>
            <a:chExt cx="243000" cy="2176220"/>
          </a:xfrm>
        </p:grpSpPr>
        <p:sp>
          <p:nvSpPr>
            <p:cNvPr id="695" name="Shape 695"/>
            <p:cNvSpPr/>
            <p:nvPr/>
          </p:nvSpPr>
          <p:spPr>
            <a:xfrm>
              <a:off x="906807" y="2035309"/>
              <a:ext cx="242887"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96" name="Shape 696"/>
            <p:cNvSpPr/>
            <p:nvPr/>
          </p:nvSpPr>
          <p:spPr>
            <a:xfrm>
              <a:off x="906694" y="3972129"/>
              <a:ext cx="243000" cy="239400"/>
            </a:xfrm>
            <a:prstGeom prst="ellipse">
              <a:avLst/>
            </a:prstGeom>
            <a:no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97" name="Shape 697"/>
            <p:cNvSpPr/>
            <p:nvPr/>
          </p:nvSpPr>
          <p:spPr>
            <a:xfrm>
              <a:off x="906694" y="2740411"/>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698" name="Shape 698"/>
            <p:cNvSpPr/>
            <p:nvPr/>
          </p:nvSpPr>
          <p:spPr>
            <a:xfrm>
              <a:off x="906694" y="324848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pSp>
        <p:nvGrpSpPr>
          <p:cNvPr id="3" name="Group 2"/>
          <p:cNvGrpSpPr/>
          <p:nvPr/>
        </p:nvGrpSpPr>
        <p:grpSpPr>
          <a:xfrm>
            <a:off x="834710" y="6267374"/>
            <a:ext cx="243000" cy="1914817"/>
            <a:chOff x="834710" y="6215122"/>
            <a:chExt cx="243000" cy="1914817"/>
          </a:xfrm>
        </p:grpSpPr>
        <p:sp>
          <p:nvSpPr>
            <p:cNvPr id="699" name="Shape 699"/>
            <p:cNvSpPr/>
            <p:nvPr/>
          </p:nvSpPr>
          <p:spPr>
            <a:xfrm>
              <a:off x="834710" y="621512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00" name="Shape 700"/>
            <p:cNvSpPr/>
            <p:nvPr/>
          </p:nvSpPr>
          <p:spPr>
            <a:xfrm>
              <a:off x="834710" y="6688249"/>
              <a:ext cx="243000" cy="239400"/>
            </a:xfrm>
            <a:prstGeom prst="ellipse">
              <a:avLst/>
            </a:prstGeom>
            <a:no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01" name="Shape 701"/>
            <p:cNvSpPr/>
            <p:nvPr/>
          </p:nvSpPr>
          <p:spPr>
            <a:xfrm>
              <a:off x="834710" y="7349244"/>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02" name="Shape 702"/>
            <p:cNvSpPr/>
            <p:nvPr/>
          </p:nvSpPr>
          <p:spPr>
            <a:xfrm>
              <a:off x="834710" y="7890539"/>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aphicFrame>
        <p:nvGraphicFramePr>
          <p:cNvPr id="703" name="Shape 703"/>
          <p:cNvGraphicFramePr/>
          <p:nvPr>
            <p:extLst>
              <p:ext uri="{D42A27DB-BD31-4B8C-83A1-F6EECF244321}">
                <p14:modId xmlns:p14="http://schemas.microsoft.com/office/powerpoint/2010/main" val="178828466"/>
              </p:ext>
            </p:extLst>
          </p:nvPr>
        </p:nvGraphicFramePr>
        <p:xfrm>
          <a:off x="5165393" y="4592706"/>
          <a:ext cx="2186000" cy="789400"/>
        </p:xfrm>
        <a:graphic>
          <a:graphicData uri="http://schemas.openxmlformats.org/drawingml/2006/table">
            <a:tbl>
              <a:tblPr>
                <a:noFill/>
                <a:tableStyleId>{135E9D86-FBE3-4917-835E-6AACE4E3F487}</a:tableStyleId>
              </a:tblPr>
              <a:tblGrid>
                <a:gridCol w="2186000"/>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RI.3.3</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35400">
                <a:tc>
                  <a:txBody>
                    <a:bodyPr/>
                    <a:lstStyle/>
                    <a:p>
                      <a:pPr marL="0" marR="0" lvl="0" indent="0" algn="l" rtl="0">
                        <a:lnSpc>
                          <a:spcPct val="100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Describen la relación entre una serie de acontecimientos históricos, ideas o conceptos científicos, o pasos de los procedimientos técnicos en un texto, usando un lenguaje que se refiera al tiempo, secuencia y causa/efecto.</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p:nvPr/>
        </p:nvSpPr>
        <p:spPr>
          <a:xfrm>
            <a:off x="706025" y="609600"/>
            <a:ext cx="6441300" cy="3790800"/>
          </a:xfrm>
          <a:prstGeom prst="rect">
            <a:avLst/>
          </a:prstGeom>
          <a:noFill/>
          <a:ln>
            <a:noFill/>
          </a:ln>
        </p:spPr>
        <p:txBody>
          <a:bodyPr lIns="96650" tIns="48325" rIns="96650" bIns="48325" anchor="t" anchorCtr="0">
            <a:noAutofit/>
          </a:bodyPr>
          <a:lstStyle/>
          <a:p>
            <a:pPr marL="396875" lvl="0" indent="-396875">
              <a:buSzPct val="25000"/>
            </a:pPr>
            <a:r>
              <a:rPr lang="en-US" sz="1600" b="1" dirty="0" smtClean="0">
                <a:solidFill>
                  <a:schemeClr val="dk1"/>
                </a:solidFill>
                <a:latin typeface="Helvetica Neue"/>
                <a:ea typeface="Helvetica Neue"/>
                <a:cs typeface="Helvetica Neue"/>
                <a:sym typeface="Helvetica Neue"/>
              </a:rPr>
              <a:t>11</a:t>
            </a:r>
            <a:r>
              <a:rPr lang="es-NI" sz="1600" b="1" dirty="0" smtClean="0">
                <a:solidFill>
                  <a:schemeClr val="dk1"/>
                </a:solidFill>
                <a:latin typeface="Helvetica Neue"/>
                <a:ea typeface="Helvetica Neue"/>
                <a:cs typeface="Helvetica Neue"/>
                <a:sym typeface="Helvetica Neue"/>
              </a:rPr>
              <a:t>.  ¿Cómo </a:t>
            </a:r>
            <a:r>
              <a:rPr lang="es-NI" sz="1600" b="1" dirty="0">
                <a:solidFill>
                  <a:schemeClr val="dk1"/>
                </a:solidFill>
                <a:latin typeface="Helvetica Neue"/>
                <a:ea typeface="Helvetica Neue"/>
                <a:cs typeface="Helvetica Neue"/>
                <a:sym typeface="Helvetica Neue"/>
              </a:rPr>
              <a:t>probablemente se siente la </a:t>
            </a:r>
            <a:r>
              <a:rPr lang="es-NI" sz="1600" b="1" dirty="0" smtClean="0">
                <a:solidFill>
                  <a:schemeClr val="dk1"/>
                </a:solidFill>
                <a:latin typeface="Helvetica Neue"/>
                <a:ea typeface="Helvetica Neue"/>
                <a:cs typeface="Helvetica Neue"/>
                <a:sym typeface="Helvetica Neue"/>
              </a:rPr>
              <a:t>autora de </a:t>
            </a:r>
            <a:r>
              <a:rPr lang="es-NI" sz="1600" i="1" dirty="0" smtClean="0">
                <a:solidFill>
                  <a:schemeClr val="dk1"/>
                </a:solidFill>
                <a:latin typeface="Helvetica Neue"/>
                <a:ea typeface="Helvetica Neue"/>
                <a:cs typeface="Helvetica Neue"/>
                <a:sym typeface="Helvetica Neue"/>
              </a:rPr>
              <a:t>Historia de la Cruz Roja: Un tornado, un niño y una rana </a:t>
            </a:r>
            <a:r>
              <a:rPr lang="es-NI" sz="1600" b="1" i="1" dirty="0" smtClean="0">
                <a:solidFill>
                  <a:schemeClr val="dk1"/>
                </a:solidFill>
                <a:latin typeface="Helvetica Neue"/>
                <a:ea typeface="Helvetica Neue"/>
                <a:cs typeface="Helvetica Neue"/>
                <a:sym typeface="Helvetica Neue"/>
              </a:rPr>
              <a:t> </a:t>
            </a:r>
            <a:r>
              <a:rPr lang="es-NI" sz="1600" b="1" dirty="0" smtClean="0">
                <a:solidFill>
                  <a:schemeClr val="dk1"/>
                </a:solidFill>
                <a:latin typeface="Helvetica Neue"/>
                <a:ea typeface="Helvetica Neue"/>
                <a:cs typeface="Helvetica Neue"/>
                <a:sym typeface="Helvetica Neue"/>
              </a:rPr>
              <a:t>en cuanto a la Cruz Roja?</a:t>
            </a:r>
          </a:p>
          <a:p>
            <a:pPr marL="398463" marR="0" lvl="0" indent="-398463" algn="l" rtl="0">
              <a:spcBef>
                <a:spcPts val="0"/>
              </a:spcBef>
              <a:buNone/>
            </a:pPr>
            <a:endParaRPr lang="es-NI" sz="1600" dirty="0" smtClean="0">
              <a:solidFill>
                <a:schemeClr val="dk1"/>
              </a:solidFill>
              <a:latin typeface="Helvetica Neue"/>
              <a:ea typeface="Helvetica Neue"/>
              <a:cs typeface="Helvetica Neue"/>
              <a:sym typeface="Helvetica Neue"/>
            </a:endParaRPr>
          </a:p>
          <a:p>
            <a:pPr marL="792163" marR="0" lvl="0" indent="-347663" algn="l" rtl="0">
              <a:spcBef>
                <a:spcPts val="0"/>
              </a:spcBef>
              <a:buClr>
                <a:schemeClr val="dk1"/>
              </a:buClr>
              <a:buSzPct val="100000"/>
              <a:buFont typeface="Calibri"/>
              <a:buAutoNum type="alphaUcPeriod"/>
            </a:pPr>
            <a:r>
              <a:rPr lang="es-NI" sz="1600" dirty="0" smtClean="0">
                <a:solidFill>
                  <a:schemeClr val="dk1"/>
                </a:solidFill>
                <a:latin typeface="Helvetica Neue"/>
                <a:ea typeface="Helvetica Neue"/>
                <a:cs typeface="Helvetica Neue"/>
                <a:sym typeface="Helvetica Neue"/>
              </a:rPr>
              <a:t>La autora siente que la Cruz Roja solo ayuda a los niños pequeños y no a los adultos.</a:t>
            </a:r>
          </a:p>
          <a:p>
            <a:pPr marL="792163" marR="0" lvl="0" indent="-347663" algn="l" rtl="0">
              <a:spcBef>
                <a:spcPts val="0"/>
              </a:spcBef>
              <a:buClr>
                <a:schemeClr val="dk1"/>
              </a:buClr>
              <a:buFont typeface="Calibri"/>
              <a:buNone/>
            </a:pPr>
            <a:endParaRPr lang="es-NI" sz="1600" dirty="0" smtClean="0">
              <a:solidFill>
                <a:schemeClr val="dk1"/>
              </a:solidFill>
              <a:latin typeface="Helvetica Neue"/>
              <a:ea typeface="Helvetica Neue"/>
              <a:cs typeface="Helvetica Neue"/>
              <a:sym typeface="Helvetica Neue"/>
            </a:endParaRPr>
          </a:p>
          <a:p>
            <a:pPr marL="787400" marR="0" lvl="0" indent="-342900" algn="l" rtl="0">
              <a:spcBef>
                <a:spcPts val="0"/>
              </a:spcBef>
              <a:buClr>
                <a:schemeClr val="dk1"/>
              </a:buClr>
              <a:buSzPct val="100000"/>
              <a:buAutoNum type="alphaUcPeriod" startAt="2"/>
            </a:pPr>
            <a:r>
              <a:rPr lang="es-NI" sz="1600" dirty="0" smtClean="0">
                <a:solidFill>
                  <a:schemeClr val="dk1"/>
                </a:solidFill>
                <a:latin typeface="Helvetica Neue"/>
                <a:ea typeface="Helvetica Neue"/>
                <a:cs typeface="Helvetica Neue"/>
                <a:sym typeface="Helvetica Neue"/>
              </a:rPr>
              <a:t>La autora siente que la Cruz Roja puede ayudar a evitar que </a:t>
            </a:r>
          </a:p>
          <a:p>
            <a:pPr marL="444500" marR="0" lvl="0" algn="l" rtl="0">
              <a:spcBef>
                <a:spcPts val="0"/>
              </a:spcBef>
              <a:buClr>
                <a:schemeClr val="dk1"/>
              </a:buClr>
              <a:buSzPct val="100000"/>
            </a:pPr>
            <a:r>
              <a:rPr lang="es-NI" sz="1600" dirty="0">
                <a:solidFill>
                  <a:schemeClr val="dk1"/>
                </a:solidFill>
                <a:latin typeface="Helvetica Neue"/>
                <a:ea typeface="Helvetica Neue"/>
                <a:cs typeface="Helvetica Neue"/>
                <a:sym typeface="Helvetica Neue"/>
              </a:rPr>
              <a:t> </a:t>
            </a:r>
            <a:r>
              <a:rPr lang="es-NI" sz="1600" dirty="0" smtClean="0">
                <a:solidFill>
                  <a:schemeClr val="dk1"/>
                </a:solidFill>
                <a:latin typeface="Helvetica Neue"/>
                <a:ea typeface="Helvetica Neue"/>
                <a:cs typeface="Helvetica Neue"/>
                <a:sym typeface="Helvetica Neue"/>
              </a:rPr>
              <a:t>     ocurran tornados.</a:t>
            </a:r>
          </a:p>
          <a:p>
            <a:pPr marL="792163" marR="0" lvl="0" indent="-347663" algn="l" rtl="0">
              <a:spcBef>
                <a:spcPts val="0"/>
              </a:spcBef>
              <a:buClr>
                <a:schemeClr val="dk1"/>
              </a:buClr>
              <a:buFont typeface="Calibri"/>
              <a:buNone/>
            </a:pPr>
            <a:endParaRPr lang="es-NI" sz="1600" dirty="0" smtClean="0">
              <a:solidFill>
                <a:schemeClr val="dk1"/>
              </a:solidFill>
              <a:latin typeface="Helvetica Neue"/>
              <a:ea typeface="Helvetica Neue"/>
              <a:cs typeface="Helvetica Neue"/>
              <a:sym typeface="Helvetica Neue"/>
            </a:endParaRPr>
          </a:p>
          <a:p>
            <a:pPr marL="787400" marR="0" lvl="0" indent="-342900" algn="l" rtl="0">
              <a:spcBef>
                <a:spcPts val="0"/>
              </a:spcBef>
              <a:buClr>
                <a:schemeClr val="dk1"/>
              </a:buClr>
              <a:buSzPct val="100000"/>
              <a:buAutoNum type="alphaUcPeriod" startAt="3"/>
            </a:pPr>
            <a:r>
              <a:rPr lang="es-NI" sz="1600" dirty="0" smtClean="0">
                <a:solidFill>
                  <a:schemeClr val="dk1"/>
                </a:solidFill>
                <a:latin typeface="Helvetica Neue"/>
                <a:ea typeface="Helvetica Neue"/>
                <a:cs typeface="Helvetica Neue"/>
                <a:sym typeface="Helvetica Neue"/>
              </a:rPr>
              <a:t>La autora siente que la Cruz Roja ayuda a cualquiera que lo</a:t>
            </a:r>
          </a:p>
          <a:p>
            <a:pPr marL="444500" lvl="0">
              <a:buClr>
                <a:schemeClr val="dk1"/>
              </a:buClr>
              <a:buSzPct val="100000"/>
            </a:pPr>
            <a:r>
              <a:rPr lang="es-NI" sz="1600" dirty="0" smtClean="0">
                <a:solidFill>
                  <a:schemeClr val="dk1"/>
                </a:solidFill>
                <a:latin typeface="Helvetica Neue"/>
                <a:ea typeface="Helvetica Neue"/>
                <a:cs typeface="Helvetica Neue"/>
                <a:sym typeface="Helvetica Neue"/>
              </a:rPr>
              <a:t>      </a:t>
            </a:r>
            <a:r>
              <a:rPr lang="es-ES" sz="1600" dirty="0">
                <a:solidFill>
                  <a:schemeClr val="dk1"/>
                </a:solidFill>
                <a:latin typeface="Helvetica Neue"/>
                <a:ea typeface="Helvetica Neue"/>
                <a:cs typeface="Helvetica Neue"/>
                <a:sym typeface="Helvetica Neue"/>
              </a:rPr>
              <a:t>necesite después de un desastre.</a:t>
            </a:r>
          </a:p>
          <a:p>
            <a:pPr marL="444500" marR="0" lvl="0" algn="l" rtl="0">
              <a:spcBef>
                <a:spcPts val="0"/>
              </a:spcBef>
              <a:buClr>
                <a:schemeClr val="dk1"/>
              </a:buClr>
              <a:buSzPct val="100000"/>
            </a:pPr>
            <a:endParaRPr lang="es-NI" sz="1600" dirty="0" smtClean="0">
              <a:solidFill>
                <a:schemeClr val="dk1"/>
              </a:solidFill>
              <a:latin typeface="Helvetica Neue"/>
              <a:ea typeface="Helvetica Neue"/>
              <a:cs typeface="Helvetica Neue"/>
              <a:sym typeface="Helvetica Neue"/>
            </a:endParaRPr>
          </a:p>
          <a:p>
            <a:pPr marL="787400" marR="0" lvl="0" indent="-342900" algn="l" rtl="0">
              <a:spcBef>
                <a:spcPts val="0"/>
              </a:spcBef>
              <a:buClr>
                <a:schemeClr val="dk1"/>
              </a:buClr>
              <a:buSzPct val="100000"/>
              <a:buAutoNum type="alphaUcPeriod" startAt="4"/>
            </a:pPr>
            <a:r>
              <a:rPr lang="es-NI" sz="1600" dirty="0" smtClean="0">
                <a:solidFill>
                  <a:schemeClr val="dk1"/>
                </a:solidFill>
                <a:latin typeface="Helvetica Neue"/>
                <a:ea typeface="Helvetica Neue"/>
                <a:cs typeface="Helvetica Neue"/>
                <a:sym typeface="Helvetica Neue"/>
              </a:rPr>
              <a:t>La autora siente que la Cruz Roja ayuda un poquito, pero no lo suficiente.  </a:t>
            </a:r>
            <a:endParaRPr lang="es-NI" sz="1600" dirty="0">
              <a:solidFill>
                <a:schemeClr val="dk1"/>
              </a:solidFill>
              <a:latin typeface="Helvetica Neue"/>
              <a:ea typeface="Helvetica Neue"/>
              <a:cs typeface="Helvetica Neue"/>
              <a:sym typeface="Helvetica Neue"/>
            </a:endParaRPr>
          </a:p>
        </p:txBody>
      </p:sp>
      <p:sp>
        <p:nvSpPr>
          <p:cNvPr id="709" name="Shape 709"/>
          <p:cNvSpPr/>
          <p:nvPr/>
        </p:nvSpPr>
        <p:spPr>
          <a:xfrm>
            <a:off x="521022" y="5145257"/>
            <a:ext cx="6690201" cy="3790925"/>
          </a:xfrm>
          <a:prstGeom prst="rect">
            <a:avLst/>
          </a:prstGeom>
          <a:noFill/>
          <a:ln>
            <a:noFill/>
          </a:ln>
        </p:spPr>
        <p:txBody>
          <a:bodyPr lIns="96650" tIns="48325" rIns="96650" bIns="48325" anchor="t" anchorCtr="0">
            <a:noAutofit/>
          </a:bodyPr>
          <a:lstStyle/>
          <a:p>
            <a:pPr marL="574675" marR="0" lvl="0" indent="-400050" algn="l" rtl="0">
              <a:spcBef>
                <a:spcPts val="0"/>
              </a:spcBef>
              <a:spcAft>
                <a:spcPts val="0"/>
              </a:spcAft>
              <a:buClr>
                <a:schemeClr val="dk1"/>
              </a:buClr>
              <a:buSzPct val="100000"/>
              <a:buFont typeface="Helvetica Neue"/>
              <a:buAutoNum type="arabicPeriod" startAt="12"/>
            </a:pPr>
            <a:r>
              <a:rPr lang="es-PE" sz="1600" b="1" dirty="0" smtClean="0">
                <a:solidFill>
                  <a:schemeClr val="dk1"/>
                </a:solidFill>
                <a:latin typeface="Helvetica Neue"/>
                <a:ea typeface="Helvetica Neue"/>
                <a:cs typeface="Helvetica Neue"/>
                <a:sym typeface="Helvetica Neue"/>
              </a:rPr>
              <a:t>¿Por qué probablemente la autora escribió </a:t>
            </a:r>
            <a:r>
              <a:rPr lang="es-PE" sz="1600" i="1" dirty="0" smtClean="0">
                <a:solidFill>
                  <a:schemeClr val="dk1"/>
                </a:solidFill>
                <a:latin typeface="Helvetica Neue"/>
                <a:ea typeface="Helvetica Neue"/>
                <a:cs typeface="Helvetica Neue"/>
                <a:sym typeface="Helvetica Neue"/>
              </a:rPr>
              <a:t>Historia de la Cruz Roja: Un tornado, un niño y una rana</a:t>
            </a:r>
            <a:r>
              <a:rPr lang="es-PE" sz="1600" b="1" i="1" dirty="0" smtClean="0">
                <a:solidFill>
                  <a:schemeClr val="dk1"/>
                </a:solidFill>
                <a:latin typeface="Helvetica Neue"/>
                <a:ea typeface="Helvetica Neue"/>
                <a:cs typeface="Helvetica Neue"/>
                <a:sym typeface="Helvetica Neue"/>
              </a:rPr>
              <a:t>?</a:t>
            </a:r>
          </a:p>
          <a:p>
            <a:pPr marL="57150" marR="0" lvl="0" indent="-6350" algn="l" rtl="0">
              <a:spcBef>
                <a:spcPts val="0"/>
              </a:spcBef>
              <a:spcAft>
                <a:spcPts val="0"/>
              </a:spcAft>
              <a:buNone/>
            </a:pPr>
            <a:endParaRPr lang="es-PE" sz="1600" dirty="0" smtClean="0">
              <a:solidFill>
                <a:schemeClr val="dk1"/>
              </a:solidFill>
              <a:latin typeface="Helvetica Neue"/>
              <a:ea typeface="Helvetica Neue"/>
              <a:cs typeface="Helvetica Neue"/>
              <a:sym typeface="Helvetica Neue"/>
            </a:endParaRPr>
          </a:p>
          <a:p>
            <a:pPr marL="627063" lvl="0" indent="347663">
              <a:buClr>
                <a:schemeClr val="dk1"/>
              </a:buClr>
              <a:buSzPct val="100000"/>
              <a:buFont typeface="Calibri"/>
              <a:buAutoNum type="alphaUcPeriod"/>
            </a:pPr>
            <a:r>
              <a:rPr lang="es-PE" sz="1600" dirty="0">
                <a:solidFill>
                  <a:schemeClr val="dk1"/>
                </a:solidFill>
                <a:latin typeface="Helvetica Neue"/>
                <a:ea typeface="Helvetica Neue"/>
                <a:cs typeface="Helvetica Neue"/>
                <a:sym typeface="Helvetica Neue"/>
              </a:rPr>
              <a:t>La autora desea </a:t>
            </a:r>
            <a:r>
              <a:rPr lang="es-PE" sz="1600" dirty="0" smtClean="0">
                <a:solidFill>
                  <a:schemeClr val="dk1"/>
                </a:solidFill>
                <a:latin typeface="Helvetica Neue"/>
                <a:ea typeface="Helvetica Neue"/>
                <a:cs typeface="Helvetica Neue"/>
                <a:sym typeface="Helvetica Neue"/>
              </a:rPr>
              <a:t>explicar lo que sucede durante un tornado                     </a:t>
            </a:r>
          </a:p>
          <a:p>
            <a:pPr marL="974725" lvl="0" indent="-347663">
              <a:buClr>
                <a:schemeClr val="dk1"/>
              </a:buClr>
              <a:buSzPct val="100000"/>
            </a:pPr>
            <a:r>
              <a:rPr lang="es-PE" sz="1600" dirty="0" smtClean="0">
                <a:solidFill>
                  <a:schemeClr val="dk1"/>
                </a:solidFill>
                <a:latin typeface="Helvetica Neue"/>
                <a:ea typeface="Helvetica Neue"/>
                <a:cs typeface="Helvetica Neue"/>
                <a:sym typeface="Helvetica Neue"/>
              </a:rPr>
              <a:t>      F5.</a:t>
            </a:r>
          </a:p>
          <a:p>
            <a:pPr marL="627063" marR="0" lvl="0" indent="347663" algn="l" rtl="0">
              <a:spcBef>
                <a:spcPts val="0"/>
              </a:spcBef>
              <a:buClr>
                <a:schemeClr val="dk1"/>
              </a:buClr>
              <a:buFont typeface="Calibri"/>
              <a:buNone/>
            </a:pPr>
            <a:endParaRPr lang="es-PE" sz="1600" dirty="0" smtClean="0">
              <a:solidFill>
                <a:schemeClr val="dk1"/>
              </a:solidFill>
              <a:latin typeface="Helvetica Neue"/>
              <a:ea typeface="Helvetica Neue"/>
              <a:cs typeface="Helvetica Neue"/>
              <a:sym typeface="Helvetica Neue"/>
            </a:endParaRPr>
          </a:p>
          <a:p>
            <a:pPr marL="627063" lvl="0" indent="347663">
              <a:buClr>
                <a:schemeClr val="dk1"/>
              </a:buClr>
              <a:buSzPct val="100000"/>
              <a:buAutoNum type="alphaUcPeriod" startAt="2"/>
            </a:pPr>
            <a:r>
              <a:rPr lang="es-PE" sz="1600" dirty="0" smtClean="0">
                <a:solidFill>
                  <a:schemeClr val="dk1"/>
                </a:solidFill>
                <a:latin typeface="Helvetica Neue"/>
                <a:ea typeface="Helvetica Neue"/>
                <a:cs typeface="Helvetica Neue"/>
                <a:sym typeface="Helvetica Neue"/>
              </a:rPr>
              <a:t>La </a:t>
            </a:r>
            <a:r>
              <a:rPr lang="es-PE" sz="1600" dirty="0">
                <a:solidFill>
                  <a:schemeClr val="dk1"/>
                </a:solidFill>
                <a:latin typeface="Helvetica Neue"/>
                <a:ea typeface="Helvetica Neue"/>
                <a:cs typeface="Helvetica Neue"/>
                <a:sym typeface="Helvetica Neue"/>
              </a:rPr>
              <a:t>autora desea </a:t>
            </a:r>
            <a:r>
              <a:rPr lang="es-PE" sz="1600" dirty="0" smtClean="0">
                <a:solidFill>
                  <a:schemeClr val="dk1"/>
                </a:solidFill>
                <a:latin typeface="Helvetica Neue"/>
                <a:ea typeface="Helvetica Neue"/>
                <a:cs typeface="Helvetica Neue"/>
                <a:sym typeface="Helvetica Neue"/>
              </a:rPr>
              <a:t>explicar cómo los ayudó la Cruz Roja</a:t>
            </a:r>
          </a:p>
          <a:p>
            <a:pPr marL="627063" lvl="0" indent="347663">
              <a:buClr>
                <a:schemeClr val="dk1"/>
              </a:buClr>
              <a:buSzPct val="100000"/>
            </a:pPr>
            <a:r>
              <a:rPr lang="es-PE" sz="1600" dirty="0" smtClean="0">
                <a:solidFill>
                  <a:schemeClr val="dk1"/>
                </a:solidFill>
                <a:latin typeface="Helvetica Neue"/>
                <a:ea typeface="Helvetica Neue"/>
                <a:cs typeface="Helvetica Neue"/>
                <a:sym typeface="Helvetica Neue"/>
              </a:rPr>
              <a:t>después </a:t>
            </a:r>
            <a:r>
              <a:rPr lang="es-PE" sz="1600" dirty="0">
                <a:solidFill>
                  <a:schemeClr val="dk1"/>
                </a:solidFill>
                <a:latin typeface="Helvetica Neue"/>
                <a:ea typeface="Helvetica Neue"/>
                <a:cs typeface="Helvetica Neue"/>
                <a:sym typeface="Helvetica Neue"/>
              </a:rPr>
              <a:t>de un desastre.</a:t>
            </a:r>
          </a:p>
          <a:p>
            <a:pPr marL="627063" lvl="0" indent="347663">
              <a:buClr>
                <a:schemeClr val="dk1"/>
              </a:buClr>
              <a:buSzPct val="100000"/>
            </a:pPr>
            <a:endParaRPr lang="es-PE" sz="1600" dirty="0" smtClean="0">
              <a:solidFill>
                <a:schemeClr val="dk1"/>
              </a:solidFill>
              <a:latin typeface="Helvetica Neue"/>
              <a:ea typeface="Helvetica Neue"/>
              <a:cs typeface="Helvetica Neue"/>
              <a:sym typeface="Helvetica Neue"/>
            </a:endParaRPr>
          </a:p>
          <a:p>
            <a:pPr marL="627063" lvl="0" indent="347663">
              <a:buClr>
                <a:schemeClr val="dk1"/>
              </a:buClr>
              <a:buSzPct val="100000"/>
              <a:buAutoNum type="alphaUcPeriod" startAt="3"/>
            </a:pPr>
            <a:r>
              <a:rPr lang="es-PE" sz="1600" dirty="0" smtClean="0">
                <a:solidFill>
                  <a:schemeClr val="dk1"/>
                </a:solidFill>
                <a:latin typeface="Helvetica Neue"/>
                <a:ea typeface="Helvetica Neue"/>
                <a:cs typeface="Helvetica Neue"/>
                <a:sym typeface="Helvetica Neue"/>
              </a:rPr>
              <a:t>La </a:t>
            </a:r>
            <a:r>
              <a:rPr lang="es-PE" sz="1600" dirty="0">
                <a:solidFill>
                  <a:schemeClr val="dk1"/>
                </a:solidFill>
                <a:latin typeface="Helvetica Neue"/>
                <a:ea typeface="Helvetica Neue"/>
                <a:cs typeface="Helvetica Neue"/>
                <a:sym typeface="Helvetica Neue"/>
              </a:rPr>
              <a:t>autora desea </a:t>
            </a:r>
            <a:r>
              <a:rPr lang="es-PE" sz="1600" dirty="0" smtClean="0">
                <a:solidFill>
                  <a:schemeClr val="dk1"/>
                </a:solidFill>
                <a:latin typeface="Helvetica Neue"/>
                <a:ea typeface="Helvetica Neue"/>
                <a:cs typeface="Helvetica Neue"/>
                <a:sym typeface="Helvetica Neue"/>
              </a:rPr>
              <a:t>describir cómo se siente una familia  </a:t>
            </a:r>
          </a:p>
          <a:p>
            <a:pPr marL="627063" lvl="0" indent="347663">
              <a:buClr>
                <a:schemeClr val="dk1"/>
              </a:buClr>
              <a:buSzPct val="100000"/>
            </a:pPr>
            <a:r>
              <a:rPr lang="es-PE" sz="1600" dirty="0" smtClean="0">
                <a:solidFill>
                  <a:schemeClr val="dk1"/>
                </a:solidFill>
                <a:latin typeface="Helvetica Neue"/>
                <a:ea typeface="Helvetica Neue"/>
                <a:cs typeface="Helvetica Neue"/>
                <a:sym typeface="Helvetica Neue"/>
              </a:rPr>
              <a:t>después </a:t>
            </a:r>
            <a:r>
              <a:rPr lang="es-PE" sz="1600" dirty="0">
                <a:solidFill>
                  <a:schemeClr val="dk1"/>
                </a:solidFill>
                <a:latin typeface="Helvetica Neue"/>
                <a:ea typeface="Helvetica Neue"/>
                <a:cs typeface="Helvetica Neue"/>
                <a:sym typeface="Helvetica Neue"/>
              </a:rPr>
              <a:t>de experimentar un </a:t>
            </a:r>
            <a:r>
              <a:rPr lang="es-PE" sz="1600" dirty="0" smtClean="0">
                <a:solidFill>
                  <a:schemeClr val="dk1"/>
                </a:solidFill>
                <a:latin typeface="Helvetica Neue"/>
                <a:ea typeface="Helvetica Neue"/>
                <a:cs typeface="Helvetica Neue"/>
                <a:sym typeface="Helvetica Neue"/>
              </a:rPr>
              <a:t>desastre.</a:t>
            </a:r>
          </a:p>
          <a:p>
            <a:pPr marL="627063" lvl="0" indent="347663">
              <a:buClr>
                <a:schemeClr val="dk1"/>
              </a:buClr>
              <a:buSzPct val="100000"/>
            </a:pPr>
            <a:endParaRPr lang="es-PE" sz="1600" dirty="0" smtClean="0">
              <a:solidFill>
                <a:schemeClr val="dk1"/>
              </a:solidFill>
              <a:latin typeface="Helvetica Neue"/>
              <a:ea typeface="Helvetica Neue"/>
              <a:cs typeface="Helvetica Neue"/>
              <a:sym typeface="Helvetica Neue"/>
            </a:endParaRPr>
          </a:p>
          <a:p>
            <a:pPr marL="627063" lvl="0" indent="347663">
              <a:buClr>
                <a:schemeClr val="dk1"/>
              </a:buClr>
              <a:buSzPct val="100000"/>
              <a:buAutoNum type="alphaUcPeriod" startAt="4"/>
            </a:pPr>
            <a:r>
              <a:rPr lang="es-PE" sz="1600" dirty="0" smtClean="0">
                <a:solidFill>
                  <a:schemeClr val="dk1"/>
                </a:solidFill>
                <a:latin typeface="Helvetica Neue"/>
                <a:ea typeface="Helvetica Neue"/>
                <a:cs typeface="Helvetica Neue"/>
                <a:sym typeface="Helvetica Neue"/>
              </a:rPr>
              <a:t>La </a:t>
            </a:r>
            <a:r>
              <a:rPr lang="es-PE" sz="1600" dirty="0">
                <a:solidFill>
                  <a:schemeClr val="dk1"/>
                </a:solidFill>
                <a:latin typeface="Helvetica Neue"/>
                <a:ea typeface="Helvetica Neue"/>
                <a:cs typeface="Helvetica Neue"/>
                <a:sym typeface="Helvetica Neue"/>
              </a:rPr>
              <a:t>autora desea </a:t>
            </a:r>
            <a:r>
              <a:rPr lang="es-PE" sz="1600" dirty="0" smtClean="0">
                <a:solidFill>
                  <a:schemeClr val="dk1"/>
                </a:solidFill>
                <a:latin typeface="Helvetica Neue"/>
                <a:ea typeface="Helvetica Neue"/>
                <a:cs typeface="Helvetica Neue"/>
                <a:sym typeface="Helvetica Neue"/>
              </a:rPr>
              <a:t>convencer a las personas de que donen </a:t>
            </a:r>
          </a:p>
          <a:p>
            <a:pPr marL="627063" lvl="0" indent="347663">
              <a:buClr>
                <a:schemeClr val="dk1"/>
              </a:buClr>
              <a:buSzPct val="100000"/>
            </a:pPr>
            <a:r>
              <a:rPr lang="es-PE" sz="1600" dirty="0" smtClean="0">
                <a:solidFill>
                  <a:schemeClr val="dk1"/>
                </a:solidFill>
                <a:latin typeface="Helvetica Neue"/>
                <a:ea typeface="Helvetica Neue"/>
                <a:cs typeface="Helvetica Neue"/>
                <a:sym typeface="Helvetica Neue"/>
              </a:rPr>
              <a:t>dinero a la Cruz Roja.</a:t>
            </a:r>
            <a:endParaRPr lang="es-PE" sz="1600" dirty="0">
              <a:solidFill>
                <a:schemeClr val="dk1"/>
              </a:solidFill>
              <a:latin typeface="Helvetica Neue"/>
              <a:ea typeface="Helvetica Neue"/>
              <a:cs typeface="Helvetica Neue"/>
              <a:sym typeface="Helvetica Neue"/>
            </a:endParaRPr>
          </a:p>
        </p:txBody>
      </p:sp>
      <p:sp>
        <p:nvSpPr>
          <p:cNvPr id="710" name="Shape 710"/>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35</a:t>
            </a:fld>
            <a:endParaRPr lang="en-US" sz="1200">
              <a:solidFill>
                <a:srgbClr val="888888"/>
              </a:solidFill>
              <a:latin typeface="Calibri"/>
              <a:ea typeface="Calibri"/>
              <a:cs typeface="Calibri"/>
              <a:sym typeface="Calibri"/>
            </a:endParaRPr>
          </a:p>
        </p:txBody>
      </p:sp>
      <p:cxnSp>
        <p:nvCxnSpPr>
          <p:cNvPr id="711" name="Shape 711"/>
          <p:cNvCxnSpPr/>
          <p:nvPr/>
        </p:nvCxnSpPr>
        <p:spPr>
          <a:xfrm>
            <a:off x="410118" y="4630057"/>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3" name="Group 2"/>
          <p:cNvGrpSpPr/>
          <p:nvPr/>
        </p:nvGrpSpPr>
        <p:grpSpPr>
          <a:xfrm>
            <a:off x="823667" y="5925142"/>
            <a:ext cx="248506" cy="2416163"/>
            <a:chOff x="728725" y="5907724"/>
            <a:chExt cx="248506" cy="2416163"/>
          </a:xfrm>
        </p:grpSpPr>
        <p:sp>
          <p:nvSpPr>
            <p:cNvPr id="714" name="Shape 714"/>
            <p:cNvSpPr/>
            <p:nvPr/>
          </p:nvSpPr>
          <p:spPr>
            <a:xfrm>
              <a:off x="728725" y="6637915"/>
              <a:ext cx="243000" cy="239400"/>
            </a:xfrm>
            <a:prstGeom prst="ellipse">
              <a:avLst/>
            </a:prstGeom>
            <a:no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15" name="Shape 715"/>
            <p:cNvSpPr/>
            <p:nvPr/>
          </p:nvSpPr>
          <p:spPr>
            <a:xfrm>
              <a:off x="728725" y="5907724"/>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16" name="Shape 716"/>
            <p:cNvSpPr/>
            <p:nvPr/>
          </p:nvSpPr>
          <p:spPr>
            <a:xfrm>
              <a:off x="728725" y="735249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17" name="Shape 717"/>
            <p:cNvSpPr/>
            <p:nvPr/>
          </p:nvSpPr>
          <p:spPr>
            <a:xfrm>
              <a:off x="734231" y="8084487"/>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pSp>
        <p:nvGrpSpPr>
          <p:cNvPr id="2" name="Group 1"/>
          <p:cNvGrpSpPr/>
          <p:nvPr/>
        </p:nvGrpSpPr>
        <p:grpSpPr>
          <a:xfrm>
            <a:off x="829173" y="1634923"/>
            <a:ext cx="243157" cy="2398881"/>
            <a:chOff x="832904" y="1679936"/>
            <a:chExt cx="243157" cy="2398881"/>
          </a:xfrm>
        </p:grpSpPr>
        <p:sp>
          <p:nvSpPr>
            <p:cNvPr id="712" name="Shape 712"/>
            <p:cNvSpPr/>
            <p:nvPr/>
          </p:nvSpPr>
          <p:spPr>
            <a:xfrm>
              <a:off x="833061" y="1679936"/>
              <a:ext cx="243000" cy="239400"/>
            </a:xfrm>
            <a:prstGeom prst="ellipse">
              <a:avLst/>
            </a:prstGeom>
            <a:no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13" name="Shape 713"/>
            <p:cNvSpPr/>
            <p:nvPr/>
          </p:nvSpPr>
          <p:spPr>
            <a:xfrm>
              <a:off x="832904" y="2376481"/>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18" name="Shape 718"/>
            <p:cNvSpPr/>
            <p:nvPr/>
          </p:nvSpPr>
          <p:spPr>
            <a:xfrm>
              <a:off x="832904" y="313697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19" name="Shape 719"/>
            <p:cNvSpPr/>
            <p:nvPr/>
          </p:nvSpPr>
          <p:spPr>
            <a:xfrm>
              <a:off x="832904" y="3839417"/>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aphicFrame>
        <p:nvGraphicFramePr>
          <p:cNvPr id="720" name="Shape 720"/>
          <p:cNvGraphicFramePr/>
          <p:nvPr>
            <p:extLst>
              <p:ext uri="{D42A27DB-BD31-4B8C-83A1-F6EECF244321}">
                <p14:modId xmlns:p14="http://schemas.microsoft.com/office/powerpoint/2010/main" val="1943076795"/>
              </p:ext>
            </p:extLst>
          </p:nvPr>
        </p:nvGraphicFramePr>
        <p:xfrm>
          <a:off x="5482423" y="4455925"/>
          <a:ext cx="1728800" cy="515200"/>
        </p:xfrm>
        <a:graphic>
          <a:graphicData uri="http://schemas.openxmlformats.org/drawingml/2006/table">
            <a:tbl>
              <a:tblPr>
                <a:noFill/>
                <a:tableStyleId>{135E9D86-FBE3-4917-835E-6AACE4E3F487}</a:tableStyleId>
              </a:tblPr>
              <a:tblGrid>
                <a:gridCol w="1728800"/>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RI.3.6</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35400">
                <a:tc>
                  <a:txBody>
                    <a:bodyPr/>
                    <a:lstStyle/>
                    <a:p>
                      <a:pPr marL="0" marR="0" lvl="0" indent="0" algn="l" rtl="0">
                        <a:lnSpc>
                          <a:spcPct val="115000"/>
                        </a:lnSpc>
                        <a:spcBef>
                          <a:spcPts val="0"/>
                        </a:spcBef>
                        <a:spcAft>
                          <a:spcPts val="0"/>
                        </a:spcAft>
                        <a:buClr>
                          <a:schemeClr val="dk1"/>
                        </a:buClr>
                        <a:buSzPct val="25000"/>
                        <a:buFont typeface="Calibri"/>
                        <a:buNone/>
                      </a:pPr>
                      <a:r>
                        <a:rPr lang="es-ES" sz="800" b="0" dirty="0" smtClean="0">
                          <a:latin typeface="Calibri"/>
                          <a:ea typeface="Calibri"/>
                          <a:cs typeface="Calibri"/>
                          <a:sym typeface="Calibri"/>
                        </a:rPr>
                        <a:t>Distinguen su propio punto de vista del punto de vista del autor del texto. </a:t>
                      </a:r>
                      <a:endParaRPr lang="en-US" sz="800" b="0" dirty="0">
                        <a:latin typeface="Calibri"/>
                        <a:ea typeface="Calibri"/>
                        <a:cs typeface="Calibri"/>
                        <a:sym typeface="Calibri"/>
                      </a:endParaRPr>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p:nvPr/>
        </p:nvSpPr>
        <p:spPr>
          <a:xfrm>
            <a:off x="588500" y="5372174"/>
            <a:ext cx="6726600" cy="4279800"/>
          </a:xfrm>
          <a:prstGeom prst="rect">
            <a:avLst/>
          </a:prstGeom>
          <a:noFill/>
          <a:ln>
            <a:noFill/>
          </a:ln>
        </p:spPr>
        <p:txBody>
          <a:bodyPr lIns="96650" tIns="48325" rIns="96650" bIns="48325" anchor="t" anchorCtr="0">
            <a:noAutofit/>
          </a:bodyPr>
          <a:lstStyle/>
          <a:p>
            <a:pPr marL="517525" marR="0" lvl="0" indent="-349250" algn="l" rtl="0">
              <a:spcBef>
                <a:spcPts val="0"/>
              </a:spcBef>
              <a:buClr>
                <a:schemeClr val="dk1"/>
              </a:buClr>
              <a:buSzPct val="100000"/>
              <a:buFont typeface="Helvetica Neue"/>
              <a:buAutoNum type="arabicPeriod" startAt="14"/>
            </a:pPr>
            <a:r>
              <a:rPr lang="es-GT" sz="1600" b="1" dirty="0" smtClean="0">
                <a:solidFill>
                  <a:schemeClr val="dk1"/>
                </a:solidFill>
                <a:latin typeface="Helvetica Neue"/>
                <a:ea typeface="Helvetica Neue"/>
                <a:cs typeface="Helvetica Neue"/>
                <a:sym typeface="Helvetica Neue"/>
              </a:rPr>
              <a:t> ¿Cuál es la diferencia más significativa entre </a:t>
            </a:r>
            <a:r>
              <a:rPr lang="es-GT" sz="1600" i="1" dirty="0" smtClean="0">
                <a:solidFill>
                  <a:schemeClr val="dk1"/>
                </a:solidFill>
                <a:latin typeface="Helvetica Neue"/>
                <a:ea typeface="Helvetica Neue"/>
                <a:cs typeface="Helvetica Neue"/>
                <a:sym typeface="Helvetica Neue"/>
              </a:rPr>
              <a:t>Historia de la Cruz Roja y Clara Barton</a:t>
            </a:r>
            <a:r>
              <a:rPr lang="es-GT" sz="1600" b="1" dirty="0" smtClean="0">
                <a:solidFill>
                  <a:schemeClr val="dk1"/>
                </a:solidFill>
                <a:latin typeface="Helvetica Neue"/>
                <a:ea typeface="Helvetica Neue"/>
                <a:cs typeface="Helvetica Neue"/>
                <a:sym typeface="Helvetica Neue"/>
              </a:rPr>
              <a:t>?</a:t>
            </a:r>
          </a:p>
          <a:p>
            <a:pPr marL="461963" marR="0" lvl="0" indent="-411163" algn="l" rtl="0">
              <a:spcBef>
                <a:spcPts val="0"/>
              </a:spcBef>
              <a:buClr>
                <a:schemeClr val="dk1"/>
              </a:buClr>
              <a:buFont typeface="Calibri"/>
              <a:buNone/>
            </a:pPr>
            <a:endParaRPr lang="es-GT" sz="1600" dirty="0" smtClean="0">
              <a:solidFill>
                <a:schemeClr val="dk1"/>
              </a:solidFill>
              <a:latin typeface="Helvetica Neue"/>
              <a:ea typeface="Helvetica Neue"/>
              <a:cs typeface="Helvetica Neue"/>
              <a:sym typeface="Helvetica Neue"/>
            </a:endParaRPr>
          </a:p>
          <a:p>
            <a:pPr marL="854075" marR="0" lvl="0" indent="-336550" algn="l" rtl="0">
              <a:spcBef>
                <a:spcPts val="0"/>
              </a:spcBef>
              <a:buClr>
                <a:schemeClr val="dk1"/>
              </a:buClr>
              <a:buSzPct val="100000"/>
              <a:buFont typeface="Calibri"/>
              <a:buAutoNum type="alphaUcPeriod"/>
            </a:pPr>
            <a:r>
              <a:rPr lang="es-GT" sz="1600" dirty="0" smtClean="0">
                <a:solidFill>
                  <a:schemeClr val="dk1"/>
                </a:solidFill>
                <a:latin typeface="Helvetica Neue"/>
                <a:ea typeface="Helvetica Neue"/>
                <a:cs typeface="Helvetica Neue"/>
                <a:sym typeface="Helvetica Neue"/>
              </a:rPr>
              <a:t>Uno trata de cómo se fundó la Cruz Roja Americana y el otro trata de cómo la Cruz Roja ayudó a una familia después de un desastre. </a:t>
            </a:r>
          </a:p>
          <a:p>
            <a:pPr marL="517525" marR="0" lvl="0" algn="l" rtl="0">
              <a:spcBef>
                <a:spcPts val="0"/>
              </a:spcBef>
              <a:buNone/>
            </a:pPr>
            <a:endParaRPr lang="es-GT" sz="1600" dirty="0" smtClean="0">
              <a:solidFill>
                <a:schemeClr val="dk1"/>
              </a:solidFill>
              <a:latin typeface="Helvetica Neue"/>
              <a:ea typeface="Helvetica Neue"/>
              <a:cs typeface="Helvetica Neue"/>
              <a:sym typeface="Helvetica Neue"/>
            </a:endParaRPr>
          </a:p>
          <a:p>
            <a:pPr marL="854075" marR="0" lvl="0" indent="-336550" algn="l" rtl="0">
              <a:spcBef>
                <a:spcPts val="0"/>
              </a:spcBef>
              <a:buClr>
                <a:schemeClr val="dk1"/>
              </a:buClr>
              <a:buSzPct val="100000"/>
              <a:buAutoNum type="alphaUcPeriod" startAt="2"/>
            </a:pPr>
            <a:r>
              <a:rPr lang="es-GT" sz="1600" dirty="0" smtClean="0">
                <a:solidFill>
                  <a:schemeClr val="dk1"/>
                </a:solidFill>
                <a:latin typeface="Helvetica Neue"/>
                <a:ea typeface="Helvetica Neue"/>
                <a:cs typeface="Helvetica Neue"/>
                <a:sym typeface="Helvetica Neue"/>
              </a:rPr>
              <a:t>Uno trata de cómo Clara Barton ayudó a su hermano </a:t>
            </a:r>
            <a:r>
              <a:rPr lang="es-ES" sz="1600" dirty="0" smtClean="0">
                <a:solidFill>
                  <a:schemeClr val="dk1"/>
                </a:solidFill>
                <a:latin typeface="Helvetica Neue"/>
                <a:ea typeface="Helvetica Neue"/>
                <a:cs typeface="Helvetica Neue"/>
                <a:sym typeface="Helvetica Neue"/>
              </a:rPr>
              <a:t>después </a:t>
            </a:r>
            <a:r>
              <a:rPr lang="es-ES" sz="1600" dirty="0">
                <a:solidFill>
                  <a:schemeClr val="dk1"/>
                </a:solidFill>
                <a:latin typeface="Helvetica Neue"/>
                <a:ea typeface="Helvetica Neue"/>
                <a:cs typeface="Helvetica Neue"/>
                <a:sym typeface="Helvetica Neue"/>
              </a:rPr>
              <a:t>que se cayó y </a:t>
            </a:r>
            <a:r>
              <a:rPr lang="es-ES" sz="1600" dirty="0" smtClean="0">
                <a:solidFill>
                  <a:schemeClr val="dk1"/>
                </a:solidFill>
                <a:latin typeface="Helvetica Neue"/>
                <a:ea typeface="Helvetica Neue"/>
                <a:cs typeface="Helvetica Neue"/>
                <a:sym typeface="Helvetica Neue"/>
              </a:rPr>
              <a:t>el otro trata </a:t>
            </a:r>
            <a:r>
              <a:rPr lang="es-ES" sz="1600" dirty="0">
                <a:solidFill>
                  <a:schemeClr val="dk1"/>
                </a:solidFill>
                <a:latin typeface="Helvetica Neue"/>
                <a:ea typeface="Helvetica Neue"/>
                <a:cs typeface="Helvetica Neue"/>
                <a:sym typeface="Helvetica Neue"/>
              </a:rPr>
              <a:t>del Sr. Rana ayudando a </a:t>
            </a:r>
            <a:r>
              <a:rPr lang="es-ES" sz="1600" dirty="0" smtClean="0">
                <a:solidFill>
                  <a:schemeClr val="dk1"/>
                </a:solidFill>
                <a:latin typeface="Helvetica Neue"/>
                <a:ea typeface="Helvetica Neue"/>
                <a:cs typeface="Helvetica Neue"/>
                <a:sym typeface="Helvetica Neue"/>
              </a:rPr>
              <a:t>un </a:t>
            </a:r>
            <a:r>
              <a:rPr lang="es-ES" sz="1600" dirty="0">
                <a:solidFill>
                  <a:schemeClr val="dk1"/>
                </a:solidFill>
                <a:latin typeface="Helvetica Neue"/>
                <a:ea typeface="Helvetica Neue"/>
                <a:cs typeface="Helvetica Neue"/>
                <a:sym typeface="Helvetica Neue"/>
              </a:rPr>
              <a:t>niño cuando tenía miedo.  </a:t>
            </a:r>
          </a:p>
          <a:p>
            <a:pPr marL="517525" lvl="0">
              <a:buClr>
                <a:schemeClr val="dk1"/>
              </a:buClr>
              <a:buSzPct val="100000"/>
            </a:pPr>
            <a:endParaRPr lang="es-ES" sz="1600" dirty="0">
              <a:solidFill>
                <a:schemeClr val="dk1"/>
              </a:solidFill>
              <a:latin typeface="Helvetica Neue"/>
              <a:ea typeface="Helvetica Neue"/>
              <a:cs typeface="Helvetica Neue"/>
              <a:sym typeface="Helvetica Neue"/>
            </a:endParaRPr>
          </a:p>
          <a:p>
            <a:pPr marL="854075" lvl="0" indent="-336550">
              <a:buClr>
                <a:schemeClr val="dk1"/>
              </a:buClr>
              <a:buSzPct val="100000"/>
              <a:buAutoNum type="alphaUcPeriod" startAt="3"/>
            </a:pPr>
            <a:r>
              <a:rPr lang="es-GT" sz="1600" dirty="0" smtClean="0">
                <a:solidFill>
                  <a:schemeClr val="dk1"/>
                </a:solidFill>
                <a:latin typeface="Helvetica Neue"/>
                <a:ea typeface="Helvetica Neue"/>
                <a:cs typeface="Helvetica Neue"/>
                <a:sym typeface="Helvetica Neue"/>
              </a:rPr>
              <a:t>Uno trata de cómo ocurrieron los incendios en Michigan y el</a:t>
            </a:r>
          </a:p>
          <a:p>
            <a:pPr marL="854075" lvl="0" indent="-336550">
              <a:buClr>
                <a:schemeClr val="dk1"/>
              </a:buClr>
              <a:buSzPct val="100000"/>
            </a:pPr>
            <a:r>
              <a:rPr lang="es-GT" sz="1600" dirty="0">
                <a:solidFill>
                  <a:schemeClr val="dk1"/>
                </a:solidFill>
                <a:latin typeface="Helvetica Neue"/>
                <a:ea typeface="Helvetica Neue"/>
                <a:cs typeface="Helvetica Neue"/>
                <a:sym typeface="Helvetica Neue"/>
              </a:rPr>
              <a:t> </a:t>
            </a:r>
            <a:r>
              <a:rPr lang="es-GT" sz="1600" dirty="0" smtClean="0">
                <a:solidFill>
                  <a:schemeClr val="dk1"/>
                </a:solidFill>
                <a:latin typeface="Helvetica Neue"/>
                <a:ea typeface="Helvetica Neue"/>
                <a:cs typeface="Helvetica Neue"/>
                <a:sym typeface="Helvetica Neue"/>
              </a:rPr>
              <a:t>     </a:t>
            </a:r>
            <a:r>
              <a:rPr lang="es-ES" sz="1600" dirty="0" smtClean="0">
                <a:solidFill>
                  <a:schemeClr val="dk1"/>
                </a:solidFill>
                <a:latin typeface="Helvetica Neue"/>
                <a:ea typeface="Helvetica Neue"/>
                <a:cs typeface="Helvetica Neue"/>
                <a:sym typeface="Helvetica Neue"/>
              </a:rPr>
              <a:t>otro trata </a:t>
            </a:r>
            <a:r>
              <a:rPr lang="es-ES" sz="1600" dirty="0">
                <a:solidFill>
                  <a:schemeClr val="dk1"/>
                </a:solidFill>
                <a:latin typeface="Helvetica Neue"/>
                <a:ea typeface="Helvetica Neue"/>
                <a:cs typeface="Helvetica Neue"/>
                <a:sym typeface="Helvetica Neue"/>
              </a:rPr>
              <a:t>de un tornado F5 en </a:t>
            </a:r>
            <a:r>
              <a:rPr lang="es-ES" sz="1600" dirty="0" smtClean="0">
                <a:solidFill>
                  <a:schemeClr val="dk1"/>
                </a:solidFill>
                <a:latin typeface="Helvetica Neue"/>
                <a:ea typeface="Helvetica Neue"/>
                <a:cs typeface="Helvetica Neue"/>
                <a:sym typeface="Helvetica Neue"/>
              </a:rPr>
              <a:t>Oklahoma.</a:t>
            </a:r>
            <a:endParaRPr lang="es-GT" sz="1600" dirty="0" smtClean="0">
              <a:solidFill>
                <a:schemeClr val="dk1"/>
              </a:solidFill>
              <a:latin typeface="Helvetica Neue"/>
              <a:ea typeface="Helvetica Neue"/>
              <a:cs typeface="Helvetica Neue"/>
              <a:sym typeface="Helvetica Neue"/>
            </a:endParaRPr>
          </a:p>
          <a:p>
            <a:pPr marL="517525" marR="0" lvl="0" algn="l" rtl="0">
              <a:spcBef>
                <a:spcPts val="0"/>
              </a:spcBef>
              <a:buClr>
                <a:schemeClr val="dk1"/>
              </a:buClr>
              <a:buFont typeface="Calibri"/>
              <a:buNone/>
            </a:pPr>
            <a:endParaRPr lang="es-GT" sz="1600" dirty="0" smtClean="0">
              <a:solidFill>
                <a:schemeClr val="dk1"/>
              </a:solidFill>
              <a:latin typeface="Helvetica Neue"/>
              <a:ea typeface="Helvetica Neue"/>
              <a:cs typeface="Helvetica Neue"/>
              <a:sym typeface="Helvetica Neue"/>
            </a:endParaRPr>
          </a:p>
          <a:p>
            <a:pPr marL="854075" marR="0" lvl="0" indent="-336550" algn="l" rtl="0">
              <a:spcBef>
                <a:spcPts val="0"/>
              </a:spcBef>
              <a:buClr>
                <a:schemeClr val="dk1"/>
              </a:buClr>
              <a:buSzPct val="100000"/>
              <a:buAutoNum type="alphaUcPeriod" startAt="4"/>
            </a:pPr>
            <a:r>
              <a:rPr lang="es-GT" sz="1600" dirty="0" smtClean="0">
                <a:solidFill>
                  <a:schemeClr val="dk1"/>
                </a:solidFill>
                <a:latin typeface="Helvetica Neue"/>
                <a:ea typeface="Helvetica Neue"/>
                <a:cs typeface="Helvetica Neue"/>
                <a:sym typeface="Helvetica Neue"/>
              </a:rPr>
              <a:t>Uno trata sobre mantener calmado a un niñito después de un</a:t>
            </a:r>
          </a:p>
          <a:p>
            <a:pPr marL="854075" lvl="0" indent="-336550">
              <a:buClr>
                <a:schemeClr val="dk1"/>
              </a:buClr>
              <a:buSzPct val="100000"/>
            </a:pPr>
            <a:r>
              <a:rPr lang="es-GT" sz="1600" dirty="0">
                <a:solidFill>
                  <a:schemeClr val="dk1"/>
                </a:solidFill>
                <a:latin typeface="Helvetica Neue"/>
                <a:ea typeface="Helvetica Neue"/>
                <a:cs typeface="Helvetica Neue"/>
                <a:sym typeface="Helvetica Neue"/>
              </a:rPr>
              <a:t> </a:t>
            </a:r>
            <a:r>
              <a:rPr lang="es-GT" sz="1600" dirty="0" smtClean="0">
                <a:solidFill>
                  <a:schemeClr val="dk1"/>
                </a:solidFill>
                <a:latin typeface="Helvetica Neue"/>
                <a:ea typeface="Helvetica Neue"/>
                <a:cs typeface="Helvetica Neue"/>
                <a:sym typeface="Helvetica Neue"/>
              </a:rPr>
              <a:t>     </a:t>
            </a:r>
            <a:r>
              <a:rPr lang="es-ES" sz="1600" dirty="0" smtClean="0">
                <a:solidFill>
                  <a:schemeClr val="dk1"/>
                </a:solidFill>
                <a:latin typeface="Helvetica Neue"/>
                <a:ea typeface="Helvetica Neue"/>
                <a:cs typeface="Helvetica Neue"/>
                <a:sym typeface="Helvetica Neue"/>
              </a:rPr>
              <a:t>tornado </a:t>
            </a:r>
            <a:r>
              <a:rPr lang="es-ES" sz="1600" dirty="0">
                <a:solidFill>
                  <a:schemeClr val="dk1"/>
                </a:solidFill>
                <a:latin typeface="Helvetica Neue"/>
                <a:ea typeface="Helvetica Neue"/>
                <a:cs typeface="Helvetica Neue"/>
                <a:sym typeface="Helvetica Neue"/>
              </a:rPr>
              <a:t>y </a:t>
            </a:r>
            <a:r>
              <a:rPr lang="es-ES" sz="1600" dirty="0" smtClean="0">
                <a:solidFill>
                  <a:schemeClr val="dk1"/>
                </a:solidFill>
                <a:latin typeface="Helvetica Neue"/>
                <a:ea typeface="Helvetica Neue"/>
                <a:cs typeface="Helvetica Neue"/>
                <a:sym typeface="Helvetica Neue"/>
              </a:rPr>
              <a:t>el otro trata </a:t>
            </a:r>
            <a:r>
              <a:rPr lang="es-ES" sz="1600" dirty="0">
                <a:solidFill>
                  <a:schemeClr val="dk1"/>
                </a:solidFill>
                <a:latin typeface="Helvetica Neue"/>
                <a:ea typeface="Helvetica Neue"/>
                <a:cs typeface="Helvetica Neue"/>
                <a:sym typeface="Helvetica Neue"/>
              </a:rPr>
              <a:t>de llevar consuelo a los soldados </a:t>
            </a:r>
          </a:p>
          <a:p>
            <a:pPr marL="854075" lvl="0" indent="-336550">
              <a:buClr>
                <a:schemeClr val="dk1"/>
              </a:buClr>
              <a:buSzPct val="100000"/>
            </a:pPr>
            <a:r>
              <a:rPr lang="es-ES" sz="1600" dirty="0" smtClean="0">
                <a:solidFill>
                  <a:schemeClr val="dk1"/>
                </a:solidFill>
                <a:latin typeface="Helvetica Neue"/>
                <a:ea typeface="Helvetica Neue"/>
                <a:cs typeface="Helvetica Neue"/>
                <a:sym typeface="Helvetica Neue"/>
              </a:rPr>
              <a:t>      durante una guerra.</a:t>
            </a:r>
            <a:endParaRPr lang="es-GT" sz="1600" dirty="0">
              <a:solidFill>
                <a:schemeClr val="dk1"/>
              </a:solidFill>
              <a:latin typeface="Helvetica Neue"/>
              <a:ea typeface="Helvetica Neue"/>
              <a:cs typeface="Helvetica Neue"/>
              <a:sym typeface="Helvetica Neue"/>
            </a:endParaRPr>
          </a:p>
        </p:txBody>
      </p:sp>
      <p:sp>
        <p:nvSpPr>
          <p:cNvPr id="726" name="Shape 726"/>
          <p:cNvSpPr/>
          <p:nvPr/>
        </p:nvSpPr>
        <p:spPr>
          <a:xfrm>
            <a:off x="675850" y="921096"/>
            <a:ext cx="6335700" cy="3135000"/>
          </a:xfrm>
          <a:prstGeom prst="rect">
            <a:avLst/>
          </a:prstGeom>
          <a:noFill/>
          <a:ln>
            <a:noFill/>
          </a:ln>
        </p:spPr>
        <p:txBody>
          <a:bodyPr lIns="96650" tIns="48325" rIns="96650" bIns="48325" anchor="t" anchorCtr="0">
            <a:noAutofit/>
          </a:bodyPr>
          <a:lstStyle/>
          <a:p>
            <a:pPr marL="461963" marR="0" lvl="0" indent="-411163" algn="l" rtl="0">
              <a:spcBef>
                <a:spcPts val="0"/>
              </a:spcBef>
              <a:buSzPct val="25000"/>
              <a:buNone/>
            </a:pPr>
            <a:r>
              <a:rPr lang="en-US" sz="1600" b="1" dirty="0" smtClean="0">
                <a:solidFill>
                  <a:schemeClr val="dk1"/>
                </a:solidFill>
                <a:latin typeface="Helvetica Neue"/>
                <a:ea typeface="Helvetica Neue"/>
                <a:cs typeface="Helvetica Neue"/>
                <a:sym typeface="Helvetica Neue"/>
              </a:rPr>
              <a:t>13</a:t>
            </a:r>
            <a:r>
              <a:rPr lang="es-419" sz="1600" b="1" dirty="0" smtClean="0">
                <a:solidFill>
                  <a:schemeClr val="dk1"/>
                </a:solidFill>
                <a:latin typeface="Helvetica Neue"/>
                <a:ea typeface="Helvetica Neue"/>
                <a:cs typeface="Helvetica Neue"/>
                <a:sym typeface="Helvetica Neue"/>
              </a:rPr>
              <a:t>.  ¿Qué detalle clave se puede encontrar en </a:t>
            </a:r>
            <a:r>
              <a:rPr lang="es-419" sz="1600" b="1" u="sng" dirty="0" smtClean="0">
                <a:solidFill>
                  <a:schemeClr val="dk1"/>
                </a:solidFill>
                <a:latin typeface="Helvetica Neue"/>
                <a:ea typeface="Helvetica Neue"/>
                <a:cs typeface="Helvetica Neue"/>
                <a:sym typeface="Helvetica Neue"/>
              </a:rPr>
              <a:t>ambos</a:t>
            </a:r>
            <a:r>
              <a:rPr lang="es-419" sz="1600" b="1" dirty="0" smtClean="0">
                <a:solidFill>
                  <a:schemeClr val="dk1"/>
                </a:solidFill>
                <a:latin typeface="Helvetica Neue"/>
                <a:ea typeface="Helvetica Neue"/>
                <a:cs typeface="Helvetica Neue"/>
                <a:sym typeface="Helvetica Neue"/>
              </a:rPr>
              <a:t> textos?</a:t>
            </a:r>
          </a:p>
          <a:p>
            <a:pPr marL="461963" marR="0" lvl="0" indent="-411163" algn="l" rtl="0">
              <a:spcBef>
                <a:spcPts val="0"/>
              </a:spcBef>
              <a:buNone/>
            </a:pPr>
            <a:endParaRPr lang="es-419" sz="1600" dirty="0" smtClean="0">
              <a:solidFill>
                <a:schemeClr val="dk1"/>
              </a:solidFill>
              <a:latin typeface="Helvetica Neue"/>
              <a:ea typeface="Helvetica Neue"/>
              <a:cs typeface="Helvetica Neue"/>
              <a:sym typeface="Helvetica Neue"/>
            </a:endParaRPr>
          </a:p>
          <a:p>
            <a:pPr marL="792163" marR="0" lvl="0" indent="-347663" algn="l" rtl="0">
              <a:spcBef>
                <a:spcPts val="0"/>
              </a:spcBef>
              <a:buClr>
                <a:schemeClr val="dk1"/>
              </a:buClr>
              <a:buSzPct val="100000"/>
              <a:buFont typeface="Calibri"/>
              <a:buAutoNum type="alphaUcPeriod"/>
            </a:pPr>
            <a:r>
              <a:rPr lang="es-419" sz="1600" dirty="0" smtClean="0">
                <a:solidFill>
                  <a:schemeClr val="dk1"/>
                </a:solidFill>
                <a:latin typeface="Helvetica Neue"/>
                <a:ea typeface="Helvetica Neue"/>
                <a:cs typeface="Helvetica Neue"/>
                <a:sym typeface="Helvetica Neue"/>
              </a:rPr>
              <a:t>La Cruz Roja Americana provee comida y ropa.</a:t>
            </a:r>
          </a:p>
          <a:p>
            <a:pPr marL="792163" marR="0" lvl="0" indent="-347663" algn="l" rtl="0">
              <a:spcBef>
                <a:spcPts val="0"/>
              </a:spcBef>
              <a:buClr>
                <a:schemeClr val="dk1"/>
              </a:buClr>
              <a:buFont typeface="Calibri"/>
              <a:buNone/>
            </a:pPr>
            <a:endParaRPr lang="es-419" sz="1600" dirty="0" smtClean="0">
              <a:solidFill>
                <a:srgbClr val="C00000"/>
              </a:solidFill>
              <a:latin typeface="Helvetica Neue"/>
              <a:ea typeface="Helvetica Neue"/>
              <a:cs typeface="Helvetica Neue"/>
              <a:sym typeface="Helvetica Neue"/>
            </a:endParaRPr>
          </a:p>
          <a:p>
            <a:pPr marL="787400" marR="0" lvl="0" indent="-342900" algn="l" rtl="0">
              <a:spcBef>
                <a:spcPts val="0"/>
              </a:spcBef>
              <a:buClr>
                <a:schemeClr val="dk1"/>
              </a:buClr>
              <a:buSzPct val="100000"/>
              <a:buAutoNum type="alphaUcPeriod" startAt="2"/>
            </a:pPr>
            <a:r>
              <a:rPr lang="es-419" sz="1600" dirty="0" smtClean="0">
                <a:solidFill>
                  <a:schemeClr val="dk1"/>
                </a:solidFill>
                <a:latin typeface="Helvetica Neue"/>
                <a:ea typeface="Helvetica Neue"/>
                <a:cs typeface="Helvetica Neue"/>
                <a:sym typeface="Helvetica Neue"/>
              </a:rPr>
              <a:t>La Cruz Roja Americana instaló una tienda donde las</a:t>
            </a:r>
          </a:p>
          <a:p>
            <a:pPr marL="444500" lvl="0">
              <a:buClr>
                <a:schemeClr val="dk1"/>
              </a:buClr>
              <a:buSzPct val="100000"/>
            </a:pPr>
            <a:r>
              <a:rPr lang="es-419" sz="1600" dirty="0">
                <a:solidFill>
                  <a:schemeClr val="dk1"/>
                </a:solidFill>
                <a:latin typeface="Helvetica Neue"/>
                <a:ea typeface="Helvetica Neue"/>
                <a:cs typeface="Helvetica Neue"/>
                <a:sym typeface="Helvetica Neue"/>
              </a:rPr>
              <a:t> </a:t>
            </a:r>
            <a:r>
              <a:rPr lang="es-419" sz="1600" dirty="0" smtClean="0">
                <a:solidFill>
                  <a:schemeClr val="dk1"/>
                </a:solidFill>
                <a:latin typeface="Helvetica Neue"/>
                <a:ea typeface="Helvetica Neue"/>
                <a:cs typeface="Helvetica Neue"/>
                <a:sym typeface="Helvetica Neue"/>
              </a:rPr>
              <a:t>     </a:t>
            </a:r>
            <a:r>
              <a:rPr lang="es-ES" sz="1600" dirty="0">
                <a:solidFill>
                  <a:schemeClr val="dk1"/>
                </a:solidFill>
                <a:latin typeface="Helvetica Neue"/>
                <a:ea typeface="Helvetica Neue"/>
                <a:cs typeface="Helvetica Neue"/>
                <a:sym typeface="Helvetica Neue"/>
              </a:rPr>
              <a:t>personas pueden obtener las cosas más necesarias. </a:t>
            </a:r>
            <a:endParaRPr lang="es-419" sz="1600" dirty="0" smtClean="0">
              <a:solidFill>
                <a:schemeClr val="dk1"/>
              </a:solidFill>
              <a:latin typeface="Helvetica Neue"/>
              <a:ea typeface="Helvetica Neue"/>
              <a:cs typeface="Helvetica Neue"/>
              <a:sym typeface="Helvetica Neue"/>
            </a:endParaRPr>
          </a:p>
          <a:p>
            <a:pPr marR="0" lvl="0" algn="l" rtl="0">
              <a:spcBef>
                <a:spcPts val="0"/>
              </a:spcBef>
              <a:buNone/>
            </a:pPr>
            <a:endParaRPr lang="es-419" sz="1600" dirty="0" smtClean="0">
              <a:solidFill>
                <a:schemeClr val="dk1"/>
              </a:solidFill>
              <a:latin typeface="Helvetica Neue"/>
              <a:ea typeface="Helvetica Neue"/>
              <a:cs typeface="Helvetica Neue"/>
              <a:sym typeface="Helvetica Neue"/>
            </a:endParaRPr>
          </a:p>
          <a:p>
            <a:pPr marL="787400" marR="0" lvl="0" indent="-342900" algn="l" rtl="0">
              <a:spcBef>
                <a:spcPts val="0"/>
              </a:spcBef>
              <a:buClr>
                <a:schemeClr val="dk1"/>
              </a:buClr>
              <a:buSzPct val="100000"/>
              <a:buAutoNum type="alphaUcPeriod" startAt="3"/>
            </a:pPr>
            <a:r>
              <a:rPr lang="es-419" sz="1600" dirty="0" smtClean="0">
                <a:solidFill>
                  <a:schemeClr val="dk1"/>
                </a:solidFill>
                <a:latin typeface="Helvetica Neue"/>
                <a:ea typeface="Helvetica Neue"/>
                <a:cs typeface="Helvetica Neue"/>
                <a:sym typeface="Helvetica Neue"/>
              </a:rPr>
              <a:t>La Cruz Roja Americana abrió un edificio en Washington, </a:t>
            </a:r>
          </a:p>
          <a:p>
            <a:pPr marL="444500" marR="0" lvl="0" algn="l" rtl="0">
              <a:spcBef>
                <a:spcPts val="0"/>
              </a:spcBef>
              <a:buClr>
                <a:schemeClr val="dk1"/>
              </a:buClr>
              <a:buSzPct val="100000"/>
            </a:pPr>
            <a:r>
              <a:rPr lang="es-419" sz="1600" dirty="0">
                <a:solidFill>
                  <a:schemeClr val="dk1"/>
                </a:solidFill>
                <a:latin typeface="Helvetica Neue"/>
                <a:ea typeface="Helvetica Neue"/>
                <a:cs typeface="Helvetica Neue"/>
                <a:sym typeface="Helvetica Neue"/>
              </a:rPr>
              <a:t> </a:t>
            </a:r>
            <a:r>
              <a:rPr lang="es-419" sz="1600" dirty="0" smtClean="0">
                <a:solidFill>
                  <a:schemeClr val="dk1"/>
                </a:solidFill>
                <a:latin typeface="Helvetica Neue"/>
                <a:ea typeface="Helvetica Neue"/>
                <a:cs typeface="Helvetica Neue"/>
                <a:sym typeface="Helvetica Neue"/>
              </a:rPr>
              <a:t>     D.C.</a:t>
            </a:r>
          </a:p>
          <a:p>
            <a:pPr marL="792163" marR="0" lvl="0" indent="-347663" algn="l" rtl="0">
              <a:spcBef>
                <a:spcPts val="0"/>
              </a:spcBef>
              <a:buClr>
                <a:schemeClr val="dk1"/>
              </a:buClr>
              <a:buFont typeface="Calibri"/>
              <a:buNone/>
            </a:pPr>
            <a:endParaRPr lang="es-419" sz="1600" dirty="0" smtClean="0">
              <a:solidFill>
                <a:schemeClr val="dk1"/>
              </a:solidFill>
              <a:latin typeface="Helvetica Neue"/>
              <a:ea typeface="Helvetica Neue"/>
              <a:cs typeface="Helvetica Neue"/>
              <a:sym typeface="Helvetica Neue"/>
            </a:endParaRPr>
          </a:p>
          <a:p>
            <a:pPr marL="787400" marR="0" lvl="0" indent="-342900" algn="l" rtl="0">
              <a:spcBef>
                <a:spcPts val="0"/>
              </a:spcBef>
              <a:buClr>
                <a:schemeClr val="dk1"/>
              </a:buClr>
              <a:buSzPct val="100000"/>
              <a:buAutoNum type="alphaUcPeriod" startAt="4"/>
            </a:pPr>
            <a:r>
              <a:rPr lang="es-419" sz="1600" dirty="0" smtClean="0">
                <a:solidFill>
                  <a:schemeClr val="dk1"/>
                </a:solidFill>
                <a:latin typeface="Helvetica Neue"/>
                <a:ea typeface="Helvetica Neue"/>
                <a:cs typeface="Helvetica Neue"/>
                <a:sym typeface="Helvetica Neue"/>
              </a:rPr>
              <a:t>La Cruz Roja Americana todavía ayuda a las personas hoy  </a:t>
            </a:r>
          </a:p>
          <a:p>
            <a:pPr marL="444500" marR="0" lvl="0" algn="l" rtl="0">
              <a:spcBef>
                <a:spcPts val="0"/>
              </a:spcBef>
              <a:buClr>
                <a:schemeClr val="dk1"/>
              </a:buClr>
              <a:buSzPct val="100000"/>
            </a:pPr>
            <a:r>
              <a:rPr lang="es-419" sz="1600" dirty="0">
                <a:solidFill>
                  <a:schemeClr val="dk1"/>
                </a:solidFill>
                <a:latin typeface="Helvetica Neue"/>
                <a:ea typeface="Helvetica Neue"/>
                <a:cs typeface="Helvetica Neue"/>
                <a:sym typeface="Helvetica Neue"/>
              </a:rPr>
              <a:t> </a:t>
            </a:r>
            <a:r>
              <a:rPr lang="es-419" sz="1600" dirty="0" smtClean="0">
                <a:solidFill>
                  <a:schemeClr val="dk1"/>
                </a:solidFill>
                <a:latin typeface="Helvetica Neue"/>
                <a:ea typeface="Helvetica Neue"/>
                <a:cs typeface="Helvetica Neue"/>
                <a:sym typeface="Helvetica Neue"/>
              </a:rPr>
              <a:t>      en día.  </a:t>
            </a:r>
            <a:endParaRPr lang="es-419" sz="1600" dirty="0">
              <a:solidFill>
                <a:schemeClr val="dk1"/>
              </a:solidFill>
              <a:latin typeface="Helvetica Neue"/>
              <a:ea typeface="Helvetica Neue"/>
              <a:cs typeface="Helvetica Neue"/>
              <a:sym typeface="Helvetica Neue"/>
            </a:endParaRPr>
          </a:p>
        </p:txBody>
      </p:sp>
      <p:cxnSp>
        <p:nvCxnSpPr>
          <p:cNvPr id="727" name="Shape 727"/>
          <p:cNvCxnSpPr/>
          <p:nvPr/>
        </p:nvCxnSpPr>
        <p:spPr>
          <a:xfrm>
            <a:off x="511687" y="4876800"/>
            <a:ext cx="6714584" cy="0"/>
          </a:xfrm>
          <a:prstGeom prst="straightConnector1">
            <a:avLst/>
          </a:prstGeom>
          <a:noFill/>
          <a:ln w="9525" cap="flat" cmpd="sng">
            <a:solidFill>
              <a:srgbClr val="4A7DBA"/>
            </a:solidFill>
            <a:prstDash val="lgDashDot"/>
            <a:round/>
            <a:headEnd type="none" w="med" len="med"/>
            <a:tailEnd type="none" w="med" len="med"/>
          </a:ln>
        </p:spPr>
      </p:cxnSp>
      <p:grpSp>
        <p:nvGrpSpPr>
          <p:cNvPr id="3" name="Group 2"/>
          <p:cNvGrpSpPr/>
          <p:nvPr/>
        </p:nvGrpSpPr>
        <p:grpSpPr>
          <a:xfrm>
            <a:off x="817451" y="6174531"/>
            <a:ext cx="264173" cy="2903718"/>
            <a:chOff x="661967" y="6174530"/>
            <a:chExt cx="264173" cy="2903718"/>
          </a:xfrm>
        </p:grpSpPr>
        <p:sp>
          <p:nvSpPr>
            <p:cNvPr id="728" name="Shape 728"/>
            <p:cNvSpPr/>
            <p:nvPr/>
          </p:nvSpPr>
          <p:spPr>
            <a:xfrm>
              <a:off x="683140" y="7139302"/>
              <a:ext cx="243000" cy="239400"/>
            </a:xfrm>
            <a:prstGeom prst="ellipse">
              <a:avLst/>
            </a:prstGeom>
            <a:no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29" name="Shape 729"/>
            <p:cNvSpPr/>
            <p:nvPr/>
          </p:nvSpPr>
          <p:spPr>
            <a:xfrm>
              <a:off x="675900" y="617453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30" name="Shape 730"/>
            <p:cNvSpPr/>
            <p:nvPr/>
          </p:nvSpPr>
          <p:spPr>
            <a:xfrm>
              <a:off x="683140" y="883884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31" name="Shape 731"/>
            <p:cNvSpPr/>
            <p:nvPr/>
          </p:nvSpPr>
          <p:spPr>
            <a:xfrm>
              <a:off x="661967" y="810407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pSp>
        <p:nvGrpSpPr>
          <p:cNvPr id="2" name="Group 1"/>
          <p:cNvGrpSpPr/>
          <p:nvPr/>
        </p:nvGrpSpPr>
        <p:grpSpPr>
          <a:xfrm>
            <a:off x="838624" y="1467535"/>
            <a:ext cx="245389" cy="2188519"/>
            <a:chOff x="817451" y="1421737"/>
            <a:chExt cx="245389" cy="2188519"/>
          </a:xfrm>
        </p:grpSpPr>
        <p:sp>
          <p:nvSpPr>
            <p:cNvPr id="732" name="Shape 732"/>
            <p:cNvSpPr/>
            <p:nvPr/>
          </p:nvSpPr>
          <p:spPr>
            <a:xfrm>
              <a:off x="817564" y="1421737"/>
              <a:ext cx="242887" cy="239485"/>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33" name="Shape 733"/>
            <p:cNvSpPr/>
            <p:nvPr/>
          </p:nvSpPr>
          <p:spPr>
            <a:xfrm>
              <a:off x="819840" y="194265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34" name="Shape 734"/>
            <p:cNvSpPr/>
            <p:nvPr/>
          </p:nvSpPr>
          <p:spPr>
            <a:xfrm>
              <a:off x="817451" y="2636083"/>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35" name="Shape 735"/>
            <p:cNvSpPr/>
            <p:nvPr/>
          </p:nvSpPr>
          <p:spPr>
            <a:xfrm>
              <a:off x="817451" y="3370856"/>
              <a:ext cx="243000" cy="239400"/>
            </a:xfrm>
            <a:prstGeom prst="ellipse">
              <a:avLst/>
            </a:prstGeom>
            <a:no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graphicFrame>
        <p:nvGraphicFramePr>
          <p:cNvPr id="736" name="Shape 736"/>
          <p:cNvGraphicFramePr/>
          <p:nvPr>
            <p:extLst>
              <p:ext uri="{D42A27DB-BD31-4B8C-83A1-F6EECF244321}">
                <p14:modId xmlns:p14="http://schemas.microsoft.com/office/powerpoint/2010/main" val="1774620403"/>
              </p:ext>
            </p:extLst>
          </p:nvPr>
        </p:nvGraphicFramePr>
        <p:xfrm>
          <a:off x="5545108" y="4506487"/>
          <a:ext cx="1922500" cy="728694"/>
        </p:xfrm>
        <a:graphic>
          <a:graphicData uri="http://schemas.openxmlformats.org/drawingml/2006/table">
            <a:tbl>
              <a:tblPr>
                <a:noFill/>
                <a:tableStyleId>{135E9D86-FBE3-4917-835E-6AACE4E3F487}</a:tableStyleId>
              </a:tblPr>
              <a:tblGrid>
                <a:gridCol w="1922500"/>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RI.3.9</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35400">
                <a:tc>
                  <a:txBody>
                    <a:bodyPr/>
                    <a:lstStyle/>
                    <a:p>
                      <a:pPr marL="0" marR="0" lvl="0" indent="0" algn="l" rtl="0">
                        <a:lnSpc>
                          <a:spcPct val="115000"/>
                        </a:lnSpc>
                        <a:spcBef>
                          <a:spcPts val="0"/>
                        </a:spcBef>
                        <a:spcAft>
                          <a:spcPts val="0"/>
                        </a:spcAft>
                        <a:buClr>
                          <a:schemeClr val="dk1"/>
                        </a:buClr>
                        <a:buSzPct val="25000"/>
                        <a:buFont typeface="Calibri"/>
                        <a:buNone/>
                      </a:pPr>
                      <a:r>
                        <a:rPr lang="es-ES" sz="800" dirty="0" smtClean="0"/>
                        <a:t>Comparan y contrastan los puntos más importantes y los detalles clave que se presentan en dos textos sobre el mismo tema.</a:t>
                      </a:r>
                      <a:endParaRPr lang="en-US" sz="800" dirty="0"/>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graphicFrame>
        <p:nvGraphicFramePr>
          <p:cNvPr id="741" name="Shape 741"/>
          <p:cNvGraphicFramePr/>
          <p:nvPr>
            <p:extLst>
              <p:ext uri="{D42A27DB-BD31-4B8C-83A1-F6EECF244321}">
                <p14:modId xmlns:p14="http://schemas.microsoft.com/office/powerpoint/2010/main" val="929222809"/>
              </p:ext>
            </p:extLst>
          </p:nvPr>
        </p:nvGraphicFramePr>
        <p:xfrm>
          <a:off x="228600" y="110459"/>
          <a:ext cx="7286625" cy="4304880"/>
        </p:xfrm>
        <a:graphic>
          <a:graphicData uri="http://schemas.openxmlformats.org/drawingml/2006/table">
            <a:tbl>
              <a:tblPr firstRow="1" bandRow="1">
                <a:noFill/>
                <a:tableStyleId>{94240D0B-5ACD-4B12-8A84-92A61156AA3E}</a:tableStyleId>
              </a:tblPr>
              <a:tblGrid>
                <a:gridCol w="7286625"/>
              </a:tblGrid>
              <a:tr h="685800">
                <a:tc>
                  <a:txBody>
                    <a:bodyPr/>
                    <a:lstStyle/>
                    <a:p>
                      <a:pPr marL="404813" marR="0" lvl="0" indent="-354013" algn="l" rtl="0">
                        <a:spcBef>
                          <a:spcPts val="0"/>
                        </a:spcBef>
                        <a:buClr>
                          <a:schemeClr val="dk1"/>
                        </a:buClr>
                        <a:buSzPct val="25000"/>
                        <a:buFont typeface="Calibri"/>
                        <a:buNone/>
                      </a:pPr>
                      <a:r>
                        <a:rPr lang="en-US" sz="1600" b="1" u="none" dirty="0" smtClean="0">
                          <a:solidFill>
                            <a:schemeClr val="dk1"/>
                          </a:solidFill>
                        </a:rPr>
                        <a:t>15</a:t>
                      </a:r>
                      <a:r>
                        <a:rPr lang="es-419" sz="1600" b="1" u="none" noProof="0" dirty="0" smtClean="0">
                          <a:solidFill>
                            <a:schemeClr val="dk1"/>
                          </a:solidFill>
                        </a:rPr>
                        <a:t>.  Expl</a:t>
                      </a:r>
                      <a:r>
                        <a:rPr lang="es-419" sz="1600" b="1" noProof="0" dirty="0" smtClean="0"/>
                        <a:t>ica por qué probablemente la autora escribió </a:t>
                      </a:r>
                      <a:r>
                        <a:rPr lang="es-419" sz="1600" b="1" u="none" noProof="0" dirty="0" smtClean="0">
                          <a:solidFill>
                            <a:schemeClr val="dk1"/>
                          </a:solidFill>
                        </a:rPr>
                        <a:t> </a:t>
                      </a:r>
                      <a:r>
                        <a:rPr lang="es-419" sz="1600" b="0" i="1" u="none" noProof="0" dirty="0" smtClean="0">
                          <a:latin typeface="Helvetica Neue"/>
                          <a:ea typeface="Helvetica Neue"/>
                          <a:cs typeface="Helvetica Neue"/>
                          <a:sym typeface="Helvetica Neue"/>
                        </a:rPr>
                        <a:t>Historia de la Cruz Roja: Un Tornado, un niño y una rana. </a:t>
                      </a:r>
                      <a:r>
                        <a:rPr lang="es-419" sz="1600" b="1" u="none" noProof="0" dirty="0" smtClean="0">
                          <a:solidFill>
                            <a:schemeClr val="dk1"/>
                          </a:solidFill>
                        </a:rPr>
                        <a:t> U</a:t>
                      </a:r>
                      <a:r>
                        <a:rPr lang="es-419" sz="1600" b="1" noProof="0" dirty="0" smtClean="0"/>
                        <a:t>tiliza </a:t>
                      </a:r>
                      <a:r>
                        <a:rPr lang="es-419" sz="1600" b="1" u="none" noProof="0" dirty="0" smtClean="0">
                          <a:solidFill>
                            <a:schemeClr val="dk1"/>
                          </a:solidFill>
                        </a:rPr>
                        <a:t>det</a:t>
                      </a:r>
                      <a:r>
                        <a:rPr lang="es-419" sz="1600" b="1" noProof="0" dirty="0" smtClean="0"/>
                        <a:t>alle</a:t>
                      </a:r>
                      <a:r>
                        <a:rPr lang="es-419" sz="1600" b="1" u="none" noProof="0" dirty="0" smtClean="0">
                          <a:solidFill>
                            <a:schemeClr val="dk1"/>
                          </a:solidFill>
                        </a:rPr>
                        <a:t>s del texto para explicar tu respuesta.  </a:t>
                      </a:r>
                      <a:endParaRPr lang="es-419" sz="1600" b="1" u="none" noProof="0" dirty="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497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178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071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7257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618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5110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40350">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96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96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96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9625">
                <a:tc>
                  <a:txBody>
                    <a:bodyPr/>
                    <a:lstStyle/>
                    <a:p>
                      <a:pPr marL="0" marR="0" lvl="0" indent="0" algn="l" rtl="0">
                        <a:spcBef>
                          <a:spcPts val="0"/>
                        </a:spcBef>
                        <a:buSzPct val="25000"/>
                        <a:buNone/>
                      </a:pPr>
                      <a:endParaRPr sz="1400">
                        <a:solidFill>
                          <a:schemeClr val="dk1"/>
                        </a:solidFill>
                      </a:endParaRPr>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742" name="Shape 742"/>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37</a:t>
            </a:fld>
            <a:endParaRPr lang="en-US" sz="1200">
              <a:solidFill>
                <a:srgbClr val="888888"/>
              </a:solidFill>
              <a:latin typeface="Calibri"/>
              <a:ea typeface="Calibri"/>
              <a:cs typeface="Calibri"/>
              <a:sym typeface="Calibri"/>
            </a:endParaRPr>
          </a:p>
        </p:txBody>
      </p:sp>
      <p:cxnSp>
        <p:nvCxnSpPr>
          <p:cNvPr id="743" name="Shape 743"/>
          <p:cNvCxnSpPr/>
          <p:nvPr/>
        </p:nvCxnSpPr>
        <p:spPr>
          <a:xfrm>
            <a:off x="685799" y="4953000"/>
            <a:ext cx="6714584" cy="0"/>
          </a:xfrm>
          <a:prstGeom prst="straightConnector1">
            <a:avLst/>
          </a:prstGeom>
          <a:noFill/>
          <a:ln w="9525" cap="flat" cmpd="sng">
            <a:solidFill>
              <a:srgbClr val="4A7DBA"/>
            </a:solidFill>
            <a:prstDash val="lgDashDot"/>
            <a:round/>
            <a:headEnd type="none" w="med" len="med"/>
            <a:tailEnd type="none" w="med" len="med"/>
          </a:ln>
        </p:spPr>
      </p:cxnSp>
      <p:graphicFrame>
        <p:nvGraphicFramePr>
          <p:cNvPr id="744" name="Shape 744"/>
          <p:cNvGraphicFramePr/>
          <p:nvPr>
            <p:extLst>
              <p:ext uri="{D42A27DB-BD31-4B8C-83A1-F6EECF244321}">
                <p14:modId xmlns:p14="http://schemas.microsoft.com/office/powerpoint/2010/main" val="1521329198"/>
              </p:ext>
            </p:extLst>
          </p:nvPr>
        </p:nvGraphicFramePr>
        <p:xfrm>
          <a:off x="5063311" y="4429761"/>
          <a:ext cx="2337064" cy="515200"/>
        </p:xfrm>
        <a:graphic>
          <a:graphicData uri="http://schemas.openxmlformats.org/drawingml/2006/table">
            <a:tbl>
              <a:tblPr>
                <a:noFill/>
                <a:tableStyleId>{135E9D86-FBE3-4917-835E-6AACE4E3F487}</a:tableStyleId>
              </a:tblPr>
              <a:tblGrid>
                <a:gridCol w="2337064"/>
              </a:tblGrid>
              <a:tr h="179800">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RI.3.6</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35400">
                <a:tc>
                  <a:txBody>
                    <a:bodyPr/>
                    <a:lstStyle/>
                    <a:p>
                      <a:pPr marL="0" marR="0" lvl="0" indent="0" algn="l" rtl="0">
                        <a:lnSpc>
                          <a:spcPct val="115000"/>
                        </a:lnSpc>
                        <a:spcBef>
                          <a:spcPts val="0"/>
                        </a:spcBef>
                        <a:spcAft>
                          <a:spcPts val="0"/>
                        </a:spcAft>
                        <a:buClr>
                          <a:schemeClr val="dk1"/>
                        </a:buClr>
                        <a:buSzPct val="25000"/>
                        <a:buFont typeface="Calibri"/>
                        <a:buNone/>
                      </a:pPr>
                      <a:r>
                        <a:rPr lang="es-ES" sz="800" dirty="0" smtClean="0"/>
                        <a:t>Distinguen su propio punto de vista del punto de vista del autor del texto. </a:t>
                      </a:r>
                      <a:endParaRPr lang="en-US" sz="800" dirty="0"/>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graphicFrame>
        <p:nvGraphicFramePr>
          <p:cNvPr id="745" name="Shape 745"/>
          <p:cNvGraphicFramePr/>
          <p:nvPr>
            <p:extLst>
              <p:ext uri="{D42A27DB-BD31-4B8C-83A1-F6EECF244321}">
                <p14:modId xmlns:p14="http://schemas.microsoft.com/office/powerpoint/2010/main" val="3282717996"/>
              </p:ext>
            </p:extLst>
          </p:nvPr>
        </p:nvGraphicFramePr>
        <p:xfrm>
          <a:off x="228599" y="4953000"/>
          <a:ext cx="7286625" cy="4335360"/>
        </p:xfrm>
        <a:graphic>
          <a:graphicData uri="http://schemas.openxmlformats.org/drawingml/2006/table">
            <a:tbl>
              <a:tblPr firstRow="1" bandRow="1">
                <a:noFill/>
                <a:tableStyleId>{94240D0B-5ACD-4B12-8A84-92A61156AA3E}</a:tableStyleId>
              </a:tblPr>
              <a:tblGrid>
                <a:gridCol w="7286625"/>
              </a:tblGrid>
              <a:tr h="334400">
                <a:tc>
                  <a:txBody>
                    <a:bodyPr/>
                    <a:lstStyle/>
                    <a:p>
                      <a:pPr marL="347663" marR="0" lvl="0" indent="-347663" algn="l" rtl="0">
                        <a:lnSpc>
                          <a:spcPct val="100000"/>
                        </a:lnSpc>
                        <a:spcBef>
                          <a:spcPts val="0"/>
                        </a:spcBef>
                        <a:spcAft>
                          <a:spcPts val="0"/>
                        </a:spcAft>
                        <a:buClr>
                          <a:schemeClr val="dk1"/>
                        </a:buClr>
                        <a:buSzPct val="25000"/>
                        <a:buFont typeface="Calibri"/>
                        <a:buNone/>
                      </a:pPr>
                      <a:r>
                        <a:rPr lang="en-US" sz="1600" b="1" dirty="0"/>
                        <a:t>16.  </a:t>
                      </a:r>
                      <a:r>
                        <a:rPr lang="es-419" sz="1600" b="1" noProof="0" dirty="0" smtClean="0"/>
                        <a:t>Explica lo que aprendiste de la Cruz Roja Americana utilizando ejemplos y detalles de ambos textos y luego haz un resumen de cómo ambos textos son iguales</a:t>
                      </a:r>
                      <a:r>
                        <a:rPr lang="es-419" sz="1600" b="1" baseline="0" noProof="0" dirty="0" smtClean="0"/>
                        <a:t> y </a:t>
                      </a:r>
                      <a:r>
                        <a:rPr lang="es-419" sz="1600" b="1" noProof="0" dirty="0" smtClean="0"/>
                        <a:t>diferentes.   </a:t>
                      </a:r>
                      <a:endParaRPr lang="es-419" sz="1600" b="1" noProof="0" dirty="0"/>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34400">
                <a:tc>
                  <a:txBody>
                    <a:bodyPr/>
                    <a:lstStyle/>
                    <a:p>
                      <a:pPr marL="347662" marR="0" lvl="0" indent="-347662" algn="l" rtl="0">
                        <a:lnSpc>
                          <a:spcPct val="100000"/>
                        </a:lnSpc>
                        <a:spcBef>
                          <a:spcPts val="0"/>
                        </a:spcBef>
                        <a:spcAft>
                          <a:spcPts val="0"/>
                        </a:spcAft>
                        <a:buNone/>
                      </a:pPr>
                      <a:endParaRPr sz="1600" b="1"/>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33100">
                <a:tc>
                  <a:txBody>
                    <a:bodyPr/>
                    <a:lstStyle/>
                    <a:p>
                      <a:pPr marL="0" marR="0" lvl="0" indent="0" algn="l" rtl="0">
                        <a:spcBef>
                          <a:spcPts val="0"/>
                        </a:spcBef>
                        <a:buSzPct val="25000"/>
                        <a:buNone/>
                      </a:pPr>
                      <a:endParaRPr sz="1400" b="1" dirty="0"/>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22350">
                <a:tc>
                  <a:txBody>
                    <a:bodyPr/>
                    <a:lstStyle/>
                    <a:p>
                      <a:pPr marL="0" marR="0" lvl="0" indent="0" algn="l" rtl="0">
                        <a:spcBef>
                          <a:spcPts val="0"/>
                        </a:spcBef>
                        <a:buSzPct val="25000"/>
                        <a:buNone/>
                      </a:pPr>
                      <a:endParaRPr sz="1400" b="1" dirty="0"/>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11625">
                <a:tc>
                  <a:txBody>
                    <a:bodyPr/>
                    <a:lstStyle/>
                    <a:p>
                      <a:pPr marL="0" marR="0" lvl="0" indent="0" algn="l" rtl="0">
                        <a:spcBef>
                          <a:spcPts val="0"/>
                        </a:spcBef>
                        <a:buSzPct val="25000"/>
                        <a:buNone/>
                      </a:pPr>
                      <a:endParaRPr sz="1400" b="1"/>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00875">
                <a:tc>
                  <a:txBody>
                    <a:bodyPr/>
                    <a:lstStyle/>
                    <a:p>
                      <a:pPr marL="0" marR="0" lvl="0" indent="0" algn="l" rtl="0">
                        <a:spcBef>
                          <a:spcPts val="0"/>
                        </a:spcBef>
                        <a:buSzPct val="25000"/>
                        <a:buNone/>
                      </a:pPr>
                      <a:endParaRPr sz="1400" b="1" dirty="0"/>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90150">
                <a:tc>
                  <a:txBody>
                    <a:bodyPr/>
                    <a:lstStyle/>
                    <a:p>
                      <a:pPr marL="0" marR="0" lvl="0" indent="0" algn="l" rtl="0">
                        <a:spcBef>
                          <a:spcPts val="0"/>
                        </a:spcBef>
                        <a:buSzPct val="25000"/>
                        <a:buNone/>
                      </a:pPr>
                      <a:endParaRPr sz="1400" b="1"/>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55600">
                <a:tc>
                  <a:txBody>
                    <a:bodyPr/>
                    <a:lstStyle/>
                    <a:p>
                      <a:pPr marL="0" marR="0" lvl="0" indent="0" algn="l" rtl="0">
                        <a:spcBef>
                          <a:spcPts val="0"/>
                        </a:spcBef>
                        <a:buSzPct val="25000"/>
                        <a:buNone/>
                      </a:pPr>
                      <a:endParaRPr sz="1400" b="1" dirty="0"/>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68650">
                <a:tc>
                  <a:txBody>
                    <a:bodyPr/>
                    <a:lstStyle/>
                    <a:p>
                      <a:pPr marL="0" marR="0" lvl="0" indent="0" algn="l" rtl="0">
                        <a:spcBef>
                          <a:spcPts val="0"/>
                        </a:spcBef>
                        <a:buSzPct val="25000"/>
                        <a:buNone/>
                      </a:pPr>
                      <a:endParaRPr sz="1400" b="1"/>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34125">
                <a:tc>
                  <a:txBody>
                    <a:bodyPr/>
                    <a:lstStyle/>
                    <a:p>
                      <a:pPr marL="0" marR="0" lvl="0" indent="0" algn="l" rtl="0">
                        <a:spcBef>
                          <a:spcPts val="0"/>
                        </a:spcBef>
                        <a:buSzPct val="25000"/>
                        <a:buNone/>
                      </a:pPr>
                      <a:endParaRPr sz="1400" b="1"/>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47175">
                <a:tc>
                  <a:txBody>
                    <a:bodyPr/>
                    <a:lstStyle/>
                    <a:p>
                      <a:pPr marL="0" marR="0" lvl="0" indent="0" algn="l" rtl="0">
                        <a:spcBef>
                          <a:spcPts val="0"/>
                        </a:spcBef>
                        <a:buSzPct val="25000"/>
                        <a:buNone/>
                      </a:pPr>
                      <a:endParaRPr sz="1400" b="1"/>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47175">
                <a:tc>
                  <a:txBody>
                    <a:bodyPr/>
                    <a:lstStyle/>
                    <a:p>
                      <a:pPr marL="0" marR="0" lvl="0" indent="0" algn="l" rtl="0">
                        <a:spcBef>
                          <a:spcPts val="0"/>
                        </a:spcBef>
                        <a:buSzPct val="25000"/>
                        <a:buNone/>
                      </a:pPr>
                      <a:endParaRPr sz="1400" b="1" dirty="0"/>
                    </a:p>
                  </a:txBody>
                  <a:tcPr marL="102025" marR="102025"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graphicFrame>
        <p:nvGraphicFramePr>
          <p:cNvPr id="746" name="Shape 746"/>
          <p:cNvGraphicFramePr/>
          <p:nvPr>
            <p:extLst>
              <p:ext uri="{D42A27DB-BD31-4B8C-83A1-F6EECF244321}">
                <p14:modId xmlns:p14="http://schemas.microsoft.com/office/powerpoint/2010/main" val="699552786"/>
              </p:ext>
            </p:extLst>
          </p:nvPr>
        </p:nvGraphicFramePr>
        <p:xfrm>
          <a:off x="4326340" y="9296399"/>
          <a:ext cx="3074035" cy="529621"/>
        </p:xfrm>
        <a:graphic>
          <a:graphicData uri="http://schemas.openxmlformats.org/drawingml/2006/table">
            <a:tbl>
              <a:tblPr>
                <a:noFill/>
                <a:tableStyleId>{135E9D86-FBE3-4917-835E-6AACE4E3F487}</a:tableStyleId>
              </a:tblPr>
              <a:tblGrid>
                <a:gridCol w="3074035"/>
              </a:tblGrid>
              <a:tr h="184833">
                <a:tc>
                  <a:txBody>
                    <a:bodyPr/>
                    <a:lstStyle/>
                    <a:p>
                      <a:pPr marL="0" marR="0" lvl="0" indent="0" algn="l" rtl="0">
                        <a:lnSpc>
                          <a:spcPct val="115000"/>
                        </a:lnSpc>
                        <a:spcBef>
                          <a:spcPts val="0"/>
                        </a:spcBef>
                        <a:spcAft>
                          <a:spcPts val="0"/>
                        </a:spcAft>
                        <a:buSzPct val="25000"/>
                        <a:buNone/>
                      </a:pPr>
                      <a:r>
                        <a:rPr lang="en-US" sz="800" b="1" dirty="0" err="1" smtClean="0">
                          <a:solidFill>
                            <a:srgbClr val="000000"/>
                          </a:solidFill>
                          <a:latin typeface="Calibri"/>
                          <a:ea typeface="Calibri"/>
                          <a:cs typeface="Calibri"/>
                          <a:sym typeface="Calibri"/>
                        </a:rPr>
                        <a:t>Estándar</a:t>
                      </a:r>
                      <a:r>
                        <a:rPr lang="en-US" sz="800" b="1" dirty="0" smtClean="0">
                          <a:solidFill>
                            <a:srgbClr val="000000"/>
                          </a:solidFill>
                          <a:latin typeface="Calibri"/>
                          <a:ea typeface="Calibri"/>
                          <a:cs typeface="Calibri"/>
                          <a:sym typeface="Calibri"/>
                        </a:rPr>
                        <a:t> </a:t>
                      </a:r>
                      <a:r>
                        <a:rPr lang="en-US" sz="800" b="1" dirty="0">
                          <a:solidFill>
                            <a:srgbClr val="000000"/>
                          </a:solidFill>
                          <a:latin typeface="Calibri"/>
                          <a:ea typeface="Calibri"/>
                          <a:cs typeface="Calibri"/>
                          <a:sym typeface="Calibri"/>
                        </a:rPr>
                        <a:t>RI.3.9</a:t>
                      </a:r>
                    </a:p>
                  </a:txBody>
                  <a:tcPr marL="33850" marR="338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r>
              <a:tr h="344788">
                <a:tc>
                  <a:txBody>
                    <a:bodyPr/>
                    <a:lstStyle/>
                    <a:p>
                      <a:pPr marL="0" marR="0" lvl="0" indent="0" algn="l" rtl="0">
                        <a:lnSpc>
                          <a:spcPct val="115000"/>
                        </a:lnSpc>
                        <a:spcBef>
                          <a:spcPts val="0"/>
                        </a:spcBef>
                        <a:spcAft>
                          <a:spcPts val="0"/>
                        </a:spcAft>
                        <a:buClr>
                          <a:schemeClr val="dk1"/>
                        </a:buClr>
                        <a:buSzPct val="25000"/>
                        <a:buFont typeface="Calibri"/>
                        <a:buNone/>
                      </a:pPr>
                      <a:r>
                        <a:rPr lang="es-ES" sz="800" dirty="0" smtClean="0"/>
                        <a:t>Comparan y contrastan los puntos más importantes y los detalles clave que se presentan en dos textos sobre el mismo tema.</a:t>
                      </a:r>
                      <a:endParaRPr lang="en-US" sz="800" dirty="0"/>
                    </a:p>
                  </a:txBody>
                  <a:tcPr marL="33850" marR="338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D9C3"/>
                    </a:solidFill>
                  </a:tcPr>
                </a:tc>
              </a:tr>
            </a:tbl>
          </a:graphicData>
        </a:graphic>
      </p:graphicFrame>
      <p:sp>
        <p:nvSpPr>
          <p:cNvPr id="747" name="Shape 747"/>
          <p:cNvSpPr txBox="1"/>
          <p:nvPr/>
        </p:nvSpPr>
        <p:spPr>
          <a:xfrm>
            <a:off x="1747056" y="4476441"/>
            <a:ext cx="3143250" cy="276998"/>
          </a:xfrm>
          <a:prstGeom prst="rect">
            <a:avLst/>
          </a:prstGeom>
          <a:noFill/>
          <a:ln>
            <a:noFill/>
          </a:ln>
        </p:spPr>
        <p:txBody>
          <a:bodyPr lIns="91425" tIns="45700" rIns="91425" bIns="45700" anchor="t" anchorCtr="0">
            <a:noAutofit/>
          </a:bodyPr>
          <a:lstStyle/>
          <a:p>
            <a:pPr lvl="0">
              <a:buSzPct val="25000"/>
            </a:pPr>
            <a:r>
              <a:rPr lang="en-US" sz="1200" i="1" dirty="0">
                <a:solidFill>
                  <a:schemeClr val="dk1"/>
                </a:solidFill>
                <a:latin typeface="Helvetica Neue"/>
                <a:ea typeface="Helvetica Neue"/>
                <a:cs typeface="Helvetica Neue"/>
                <a:sym typeface="Helvetica Neue"/>
              </a:rPr>
              <a:t>(Maestro </a:t>
            </a:r>
            <a:r>
              <a:rPr lang="en-US" sz="1200" i="1" dirty="0" err="1">
                <a:solidFill>
                  <a:schemeClr val="dk1"/>
                </a:solidFill>
                <a:latin typeface="Helvetica Neue"/>
                <a:ea typeface="Helvetica Neue"/>
                <a:cs typeface="Helvetica Neue"/>
                <a:sym typeface="Helvetica Neue"/>
              </a:rPr>
              <a:t>solamente</a:t>
            </a:r>
            <a:r>
              <a:rPr lang="en-US" sz="1200" i="1" dirty="0">
                <a:solidFill>
                  <a:schemeClr val="dk1"/>
                </a:solidFill>
                <a:latin typeface="Helvetica Neue"/>
                <a:ea typeface="Helvetica Neue"/>
                <a:cs typeface="Helvetica Neue"/>
                <a:sym typeface="Helvetica Neue"/>
              </a:rPr>
              <a:t>) </a:t>
            </a:r>
            <a:r>
              <a:rPr lang="en-US" sz="1200" i="1" dirty="0" err="1">
                <a:solidFill>
                  <a:schemeClr val="dk1"/>
                </a:solidFill>
                <a:latin typeface="Helvetica Neue"/>
                <a:ea typeface="Helvetica Neue"/>
                <a:cs typeface="Helvetica Neue"/>
                <a:sym typeface="Helvetica Neue"/>
              </a:rPr>
              <a:t>Puntaje</a:t>
            </a:r>
            <a:r>
              <a:rPr lang="en-US" sz="1200" i="1" dirty="0">
                <a:solidFill>
                  <a:schemeClr val="dk1"/>
                </a:solidFill>
                <a:latin typeface="Helvetica Neue"/>
                <a:ea typeface="Helvetica Neue"/>
                <a:cs typeface="Helvetica Neue"/>
                <a:sym typeface="Helvetica Neue"/>
              </a:rPr>
              <a:t> final ____/2</a:t>
            </a:r>
          </a:p>
        </p:txBody>
      </p:sp>
      <p:sp>
        <p:nvSpPr>
          <p:cNvPr id="748" name="Shape 748"/>
          <p:cNvSpPr txBox="1"/>
          <p:nvPr/>
        </p:nvSpPr>
        <p:spPr>
          <a:xfrm>
            <a:off x="972992" y="9324202"/>
            <a:ext cx="2981325" cy="276998"/>
          </a:xfrm>
          <a:prstGeom prst="rect">
            <a:avLst/>
          </a:prstGeom>
          <a:noFill/>
          <a:ln>
            <a:noFill/>
          </a:ln>
        </p:spPr>
        <p:txBody>
          <a:bodyPr lIns="91425" tIns="45700" rIns="91425" bIns="45700" anchor="t" anchorCtr="0">
            <a:noAutofit/>
          </a:bodyPr>
          <a:lstStyle/>
          <a:p>
            <a:pPr lvl="0">
              <a:buSzPct val="25000"/>
            </a:pPr>
            <a:r>
              <a:rPr lang="en-US" sz="1200" i="1" dirty="0">
                <a:solidFill>
                  <a:schemeClr val="dk1"/>
                </a:solidFill>
                <a:latin typeface="Helvetica Neue"/>
                <a:ea typeface="Helvetica Neue"/>
                <a:cs typeface="Helvetica Neue"/>
                <a:sym typeface="Helvetica Neue"/>
              </a:rPr>
              <a:t>(Maestro </a:t>
            </a:r>
            <a:r>
              <a:rPr lang="en-US" sz="1200" i="1" dirty="0" err="1">
                <a:solidFill>
                  <a:schemeClr val="dk1"/>
                </a:solidFill>
                <a:latin typeface="Helvetica Neue"/>
                <a:ea typeface="Helvetica Neue"/>
                <a:cs typeface="Helvetica Neue"/>
                <a:sym typeface="Helvetica Neue"/>
              </a:rPr>
              <a:t>solamente</a:t>
            </a:r>
            <a:r>
              <a:rPr lang="en-US" sz="1200" i="1" dirty="0">
                <a:solidFill>
                  <a:schemeClr val="dk1"/>
                </a:solidFill>
                <a:latin typeface="Helvetica Neue"/>
                <a:ea typeface="Helvetica Neue"/>
                <a:cs typeface="Helvetica Neue"/>
                <a:sym typeface="Helvetica Neue"/>
              </a:rPr>
              <a:t>) </a:t>
            </a:r>
            <a:r>
              <a:rPr lang="en-US" sz="1200" i="1" dirty="0" err="1">
                <a:solidFill>
                  <a:schemeClr val="dk1"/>
                </a:solidFill>
                <a:latin typeface="Helvetica Neue"/>
                <a:ea typeface="Helvetica Neue"/>
                <a:cs typeface="Helvetica Neue"/>
                <a:sym typeface="Helvetica Neue"/>
              </a:rPr>
              <a:t>Puntaje</a:t>
            </a:r>
            <a:r>
              <a:rPr lang="en-US" sz="1200" i="1" dirty="0">
                <a:solidFill>
                  <a:schemeClr val="dk1"/>
                </a:solidFill>
                <a:latin typeface="Helvetica Neue"/>
                <a:ea typeface="Helvetica Neue"/>
                <a:cs typeface="Helvetica Neue"/>
                <a:sym typeface="Helvetica Neue"/>
              </a:rPr>
              <a:t> final ____/2</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38</a:t>
            </a:fld>
            <a:endParaRPr lang="en-US" sz="1200">
              <a:solidFill>
                <a:srgbClr val="888888"/>
              </a:solidFill>
              <a:latin typeface="Calibri"/>
              <a:ea typeface="Calibri"/>
              <a:cs typeface="Calibri"/>
              <a:sym typeface="Calibri"/>
            </a:endParaRPr>
          </a:p>
        </p:txBody>
      </p:sp>
      <p:graphicFrame>
        <p:nvGraphicFramePr>
          <p:cNvPr id="754" name="Shape 754"/>
          <p:cNvGraphicFramePr/>
          <p:nvPr>
            <p:extLst>
              <p:ext uri="{D42A27DB-BD31-4B8C-83A1-F6EECF244321}">
                <p14:modId xmlns:p14="http://schemas.microsoft.com/office/powerpoint/2010/main" val="548928115"/>
              </p:ext>
            </p:extLst>
          </p:nvPr>
        </p:nvGraphicFramePr>
        <p:xfrm>
          <a:off x="242887" y="858888"/>
          <a:ext cx="7043725" cy="6131940"/>
        </p:xfrm>
        <a:graphic>
          <a:graphicData uri="http://schemas.openxmlformats.org/drawingml/2006/table">
            <a:tbl>
              <a:tblPr firstRow="1" bandRow="1">
                <a:noFill/>
                <a:tableStyleId>{94240D0B-5ACD-4B12-8A84-92A61156AA3E}</a:tableStyleId>
              </a:tblPr>
              <a:tblGrid>
                <a:gridCol w="2043100"/>
                <a:gridCol w="5000625"/>
              </a:tblGrid>
              <a:tr h="762000">
                <a:tc gridSpan="2">
                  <a:txBody>
                    <a:bodyPr/>
                    <a:lstStyle/>
                    <a:p>
                      <a:pPr marL="290513" marR="0" lvl="0" indent="-239713" algn="l" rtl="0">
                        <a:lnSpc>
                          <a:spcPct val="100000"/>
                        </a:lnSpc>
                        <a:spcBef>
                          <a:spcPts val="0"/>
                        </a:spcBef>
                        <a:spcAft>
                          <a:spcPts val="0"/>
                        </a:spcAft>
                        <a:buClr>
                          <a:schemeClr val="dk1"/>
                        </a:buClr>
                        <a:buSzPct val="25000"/>
                        <a:buFont typeface="Calibri"/>
                        <a:buNone/>
                      </a:pPr>
                      <a:r>
                        <a:rPr lang="es-PE" sz="1400" b="1" noProof="0" dirty="0" smtClean="0">
                          <a:solidFill>
                            <a:schemeClr val="dk1"/>
                          </a:solidFill>
                          <a:latin typeface="Helvetica Neue"/>
                          <a:ea typeface="Helvetica Neue"/>
                          <a:cs typeface="Helvetica Neue"/>
                          <a:sym typeface="Helvetica Neue"/>
                        </a:rPr>
                        <a:t>17. </a:t>
                      </a:r>
                      <a:r>
                        <a:rPr lang="es-PE" b="1" noProof="0" dirty="0" smtClean="0">
                          <a:latin typeface="Helvetica Neue"/>
                          <a:ea typeface="Helvetica Neue"/>
                          <a:cs typeface="Helvetica Neue"/>
                          <a:sym typeface="Helvetica Neue"/>
                        </a:rPr>
                        <a:t>Un</a:t>
                      </a:r>
                      <a:r>
                        <a:rPr lang="es-PE" sz="1400" b="1" noProof="0" dirty="0" smtClean="0">
                          <a:solidFill>
                            <a:schemeClr val="dk1"/>
                          </a:solidFill>
                          <a:latin typeface="Helvetica Neue"/>
                          <a:ea typeface="Helvetica Neue"/>
                          <a:cs typeface="Helvetica Neue"/>
                          <a:sym typeface="Helvetica Neue"/>
                        </a:rPr>
                        <a:t> estud</a:t>
                      </a:r>
                      <a:r>
                        <a:rPr lang="es-PE" b="1" noProof="0" dirty="0" smtClean="0">
                          <a:latin typeface="Helvetica Neue"/>
                          <a:ea typeface="Helvetica Neue"/>
                          <a:cs typeface="Helvetica Neue"/>
                          <a:sym typeface="Helvetica Neue"/>
                        </a:rPr>
                        <a:t>iante</a:t>
                      </a:r>
                      <a:r>
                        <a:rPr lang="es-PE" sz="1400" b="1" noProof="0" dirty="0" smtClean="0">
                          <a:solidFill>
                            <a:schemeClr val="dk1"/>
                          </a:solidFill>
                          <a:latin typeface="Helvetica Neue"/>
                          <a:ea typeface="Helvetica Neue"/>
                          <a:cs typeface="Helvetica Neue"/>
                          <a:sym typeface="Helvetica Neue"/>
                        </a:rPr>
                        <a:t> </a:t>
                      </a:r>
                      <a:r>
                        <a:rPr lang="es-PE" b="1" noProof="0" dirty="0" smtClean="0">
                          <a:latin typeface="Helvetica Neue"/>
                          <a:ea typeface="Helvetica Neue"/>
                          <a:cs typeface="Helvetica Neue"/>
                          <a:sym typeface="Helvetica Neue"/>
                        </a:rPr>
                        <a:t>está</a:t>
                      </a:r>
                      <a:r>
                        <a:rPr lang="es-PE" sz="1400" b="1" noProof="0" dirty="0" smtClean="0">
                          <a:solidFill>
                            <a:schemeClr val="dk1"/>
                          </a:solidFill>
                          <a:latin typeface="Helvetica Neue"/>
                          <a:ea typeface="Helvetica Neue"/>
                          <a:cs typeface="Helvetica Neue"/>
                          <a:sym typeface="Helvetica Neue"/>
                        </a:rPr>
                        <a:t> escribiendo un discurso de </a:t>
                      </a:r>
                      <a:r>
                        <a:rPr lang="es-PE" b="1" noProof="0" dirty="0" smtClean="0">
                          <a:latin typeface="Helvetica Neue"/>
                          <a:ea typeface="Helvetica Neue"/>
                          <a:cs typeface="Helvetica Neue"/>
                          <a:sym typeface="Helvetica Neue"/>
                        </a:rPr>
                        <a:t>opinión</a:t>
                      </a:r>
                      <a:r>
                        <a:rPr lang="es-PE" sz="1400" b="1" noProof="0" dirty="0" smtClean="0">
                          <a:solidFill>
                            <a:schemeClr val="dk1"/>
                          </a:solidFill>
                          <a:latin typeface="Helvetica Neue"/>
                          <a:ea typeface="Helvetica Neue"/>
                          <a:cs typeface="Helvetica Neue"/>
                          <a:sym typeface="Helvetica Neue"/>
                        </a:rPr>
                        <a:t> para su clase sobre la Cruz Roja Americana. Lee el borrador de su </a:t>
                      </a:r>
                      <a:r>
                        <a:rPr lang="es-PE" b="1" noProof="0" dirty="0" smtClean="0">
                          <a:latin typeface="Helvetica Neue"/>
                          <a:ea typeface="Helvetica Neue"/>
                          <a:cs typeface="Helvetica Neue"/>
                          <a:sym typeface="Helvetica Neue"/>
                        </a:rPr>
                        <a:t>escrito de opinión</a:t>
                      </a:r>
                      <a:r>
                        <a:rPr lang="es-PE" sz="1400" b="1" noProof="0" dirty="0" smtClean="0">
                          <a:solidFill>
                            <a:schemeClr val="dk1"/>
                          </a:solidFill>
                          <a:latin typeface="Helvetica Neue"/>
                          <a:ea typeface="Helvetica Neue"/>
                          <a:cs typeface="Helvetica Neue"/>
                          <a:sym typeface="Helvetica Neue"/>
                        </a:rPr>
                        <a:t> y completa la tarea que sigue. </a:t>
                      </a:r>
                    </a:p>
                    <a:p>
                      <a:pPr marL="290513" marR="0" lvl="0" indent="-239713" algn="r" rtl="0">
                        <a:lnSpc>
                          <a:spcPct val="100000"/>
                        </a:lnSpc>
                        <a:spcBef>
                          <a:spcPts val="0"/>
                        </a:spcBef>
                        <a:spcAft>
                          <a:spcPts val="0"/>
                        </a:spcAft>
                        <a:buClr>
                          <a:schemeClr val="dk1"/>
                        </a:buClr>
                        <a:buSzPct val="25000"/>
                        <a:buFont typeface="Calibri"/>
                        <a:buNone/>
                      </a:pPr>
                      <a:r>
                        <a:rPr lang="es-PE" sz="900" b="0" i="1" u="none" strike="noStrike" cap="none" noProof="0" dirty="0" smtClean="0">
                          <a:solidFill>
                            <a:schemeClr val="dk1"/>
                          </a:solidFill>
                          <a:latin typeface="Helvetica Neue"/>
                          <a:ea typeface="Helvetica Neue"/>
                          <a:cs typeface="Helvetica Neue"/>
                          <a:sym typeface="Helvetica Neue"/>
                        </a:rPr>
                        <a:t>Escribir un texto breve, W.3.1c, conectar la </a:t>
                      </a:r>
                      <a:r>
                        <a:rPr lang="es-PE" sz="900" b="1" i="1" u="none" strike="noStrike" cap="none" noProof="0" dirty="0" smtClean="0">
                          <a:solidFill>
                            <a:schemeClr val="dk1"/>
                          </a:solidFill>
                          <a:latin typeface="Helvetica Neue"/>
                          <a:ea typeface="Helvetica Neue"/>
                          <a:cs typeface="Helvetica Neue"/>
                          <a:sym typeface="Helvetica Neue"/>
                        </a:rPr>
                        <a:t>opinión a la razón</a:t>
                      </a:r>
                      <a:r>
                        <a:rPr lang="es-PE" sz="900" b="1" i="1" u="none" strike="noStrike" cap="none" baseline="0" noProof="0" dirty="0" smtClean="0">
                          <a:solidFill>
                            <a:schemeClr val="dk1"/>
                          </a:solidFill>
                          <a:latin typeface="Helvetica Neue"/>
                          <a:ea typeface="Helvetica Neue"/>
                          <a:cs typeface="Helvetica Neue"/>
                          <a:sym typeface="Helvetica Neue"/>
                        </a:rPr>
                        <a:t> </a:t>
                      </a:r>
                      <a:r>
                        <a:rPr lang="es-PE" sz="900" b="0" i="1" u="none" strike="noStrike" cap="none" baseline="0" noProof="0" dirty="0" smtClean="0">
                          <a:solidFill>
                            <a:schemeClr val="dk1"/>
                          </a:solidFill>
                          <a:latin typeface="Helvetica Neue"/>
                          <a:ea typeface="Helvetica Neue"/>
                          <a:cs typeface="Helvetica Neue"/>
                          <a:sym typeface="Helvetica Neue"/>
                        </a:rPr>
                        <a:t>con palabras de enlace</a:t>
                      </a:r>
                      <a:r>
                        <a:rPr lang="es-PE" sz="900" b="0" i="1" u="none" strike="noStrike" cap="none" noProof="0" dirty="0" smtClean="0">
                          <a:solidFill>
                            <a:schemeClr val="dk1"/>
                          </a:solidFill>
                          <a:latin typeface="Helvetica Neue"/>
                          <a:ea typeface="Helvetica Neue"/>
                          <a:cs typeface="Helvetica Neue"/>
                          <a:sym typeface="Helvetica Neue"/>
                        </a:rPr>
                        <a:t>, Objetivo de escritura 6a</a:t>
                      </a:r>
                      <a:endParaRPr lang="es-PE" sz="900" b="0" i="1" u="none" strike="noStrike" cap="none"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653075">
                <a:tc>
                  <a:txBody>
                    <a:bodyPr/>
                    <a:lstStyle/>
                    <a:p>
                      <a:pPr marL="0" marR="0" lvl="0" indent="0" algn="ctr" rtl="0">
                        <a:lnSpc>
                          <a:spcPct val="100000"/>
                        </a:lnSpc>
                        <a:spcBef>
                          <a:spcPts val="0"/>
                        </a:spcBef>
                        <a:spcAft>
                          <a:spcPts val="0"/>
                        </a:spcAft>
                        <a:buClr>
                          <a:schemeClr val="dk1"/>
                        </a:buClr>
                        <a:buSzPct val="25000"/>
                        <a:buFont typeface="Calibri"/>
                        <a:buNone/>
                      </a:pPr>
                      <a:r>
                        <a:rPr lang="es-PE" sz="1100" b="1" u="sng" noProof="0" dirty="0" smtClean="0">
                          <a:latin typeface="Helvetica Neue"/>
                          <a:ea typeface="Helvetica Neue"/>
                          <a:cs typeface="Helvetica Neue"/>
                          <a:sym typeface="Helvetica Neue"/>
                        </a:rPr>
                        <a:t>Datos sobre la Cruz Roja</a:t>
                      </a:r>
                    </a:p>
                    <a:p>
                      <a:pPr marL="171450" marR="0" lvl="0" indent="-171450" algn="l" rtl="0">
                        <a:lnSpc>
                          <a:spcPct val="100000"/>
                        </a:lnSpc>
                        <a:spcBef>
                          <a:spcPts val="0"/>
                        </a:spcBef>
                        <a:spcAft>
                          <a:spcPts val="0"/>
                        </a:spcAft>
                        <a:buClr>
                          <a:schemeClr val="dk1"/>
                        </a:buClr>
                        <a:buSzPct val="100000"/>
                        <a:buFont typeface="Arial"/>
                        <a:buChar char="•"/>
                      </a:pPr>
                      <a:r>
                        <a:rPr lang="es-PE" sz="1100" noProof="0" dirty="0" smtClean="0">
                          <a:latin typeface="Helvetica Neue"/>
                          <a:ea typeface="Helvetica Neue"/>
                          <a:cs typeface="Helvetica Neue"/>
                          <a:sym typeface="Helvetica Neue"/>
                        </a:rPr>
                        <a:t>La Cruz Roja </a:t>
                      </a:r>
                      <a:r>
                        <a:rPr lang="es-PE" sz="1100" b="0" i="0" u="none" strike="noStrike" cap="none" noProof="0" dirty="0" smtClean="0">
                          <a:solidFill>
                            <a:schemeClr val="dk1"/>
                          </a:solidFill>
                          <a:latin typeface="Helvetica Neue"/>
                          <a:ea typeface="Helvetica Neue"/>
                          <a:cs typeface="Helvetica Neue"/>
                          <a:sym typeface="Helvetica Neue"/>
                        </a:rPr>
                        <a:t>Americana </a:t>
                      </a:r>
                      <a:r>
                        <a:rPr lang="es-PE" sz="1100" noProof="0" dirty="0" smtClean="0">
                          <a:latin typeface="Helvetica Neue"/>
                          <a:ea typeface="Helvetica Neue"/>
                          <a:cs typeface="Helvetica Neue"/>
                          <a:sym typeface="Helvetica Neue"/>
                        </a:rPr>
                        <a:t>abrió un edificio en </a:t>
                      </a:r>
                      <a:r>
                        <a:rPr lang="es-PE" sz="1100" b="0" i="0" u="none" strike="noStrike" cap="none" noProof="0" dirty="0" smtClean="0">
                          <a:solidFill>
                            <a:schemeClr val="dk1"/>
                          </a:solidFill>
                          <a:latin typeface="Helvetica Neue"/>
                          <a:ea typeface="Helvetica Neue"/>
                          <a:cs typeface="Helvetica Neue"/>
                          <a:sym typeface="Helvetica Neue"/>
                        </a:rPr>
                        <a:t>Washington, D.C. </a:t>
                      </a:r>
                      <a:r>
                        <a:rPr lang="es-PE" sz="1100" noProof="0" dirty="0" smtClean="0">
                          <a:latin typeface="Helvetica Neue"/>
                          <a:ea typeface="Helvetica Neue"/>
                          <a:cs typeface="Helvetica Neue"/>
                          <a:sym typeface="Helvetica Neue"/>
                        </a:rPr>
                        <a:t>e</a:t>
                      </a:r>
                      <a:r>
                        <a:rPr lang="es-PE" sz="1100" b="0" i="0" u="none" strike="noStrike" cap="none" noProof="0" dirty="0" smtClean="0">
                          <a:solidFill>
                            <a:schemeClr val="dk1"/>
                          </a:solidFill>
                          <a:latin typeface="Helvetica Neue"/>
                          <a:ea typeface="Helvetica Neue"/>
                          <a:cs typeface="Helvetica Neue"/>
                          <a:sym typeface="Helvetica Neue"/>
                        </a:rPr>
                        <a:t>n 1893. </a:t>
                      </a:r>
                    </a:p>
                    <a:p>
                      <a:pPr marL="171450" marR="0" lvl="0" indent="-171450" algn="l" rtl="0">
                        <a:lnSpc>
                          <a:spcPct val="100000"/>
                        </a:lnSpc>
                        <a:spcBef>
                          <a:spcPts val="0"/>
                        </a:spcBef>
                        <a:spcAft>
                          <a:spcPts val="0"/>
                        </a:spcAft>
                        <a:buClr>
                          <a:schemeClr val="dk1"/>
                        </a:buClr>
                        <a:buSzPct val="100000"/>
                        <a:buFont typeface="Arial"/>
                        <a:buChar char="•"/>
                      </a:pPr>
                      <a:r>
                        <a:rPr lang="es-PE" sz="1100" noProof="0" dirty="0" smtClean="0">
                          <a:latin typeface="Helvetica Neue"/>
                          <a:ea typeface="Helvetica Neue"/>
                          <a:cs typeface="Helvetica Neue"/>
                          <a:sym typeface="Helvetica Neue"/>
                        </a:rPr>
                        <a:t>La Cruz Roja brinda asistencia en todos o cualquier desastre</a:t>
                      </a:r>
                      <a:r>
                        <a:rPr lang="es-PE" sz="1100" b="0" i="0" u="none" strike="noStrike" cap="none" noProof="0" dirty="0" smtClean="0">
                          <a:solidFill>
                            <a:schemeClr val="dk1"/>
                          </a:solidFill>
                          <a:latin typeface="Helvetica Neue"/>
                          <a:ea typeface="Helvetica Neue"/>
                          <a:cs typeface="Helvetica Neue"/>
                          <a:sym typeface="Helvetica Neue"/>
                        </a:rPr>
                        <a:t>.</a:t>
                      </a:r>
                    </a:p>
                    <a:p>
                      <a:pPr marL="171450" marR="0" lvl="0" indent="-171450" algn="l" rtl="0">
                        <a:lnSpc>
                          <a:spcPct val="100000"/>
                        </a:lnSpc>
                        <a:spcBef>
                          <a:spcPts val="0"/>
                        </a:spcBef>
                        <a:spcAft>
                          <a:spcPts val="0"/>
                        </a:spcAft>
                        <a:buClr>
                          <a:schemeClr val="dk1"/>
                        </a:buClr>
                        <a:buSzPct val="100000"/>
                        <a:buFont typeface="Arial"/>
                        <a:buChar char="•"/>
                      </a:pPr>
                      <a:r>
                        <a:rPr lang="es-PE" sz="1100" noProof="0" dirty="0" smtClean="0">
                          <a:latin typeface="Helvetica Neue"/>
                          <a:ea typeface="Helvetica Neue"/>
                          <a:cs typeface="Helvetica Neue"/>
                          <a:sym typeface="Helvetica Neue"/>
                        </a:rPr>
                        <a:t>La Cruz Roja comenzó en</a:t>
                      </a:r>
                      <a:r>
                        <a:rPr lang="es-PE" sz="1100" b="0" i="0" u="none" strike="noStrike" cap="none" noProof="0" dirty="0" smtClean="0">
                          <a:solidFill>
                            <a:schemeClr val="dk1"/>
                          </a:solidFill>
                          <a:latin typeface="Helvetica Neue"/>
                          <a:ea typeface="Helvetica Neue"/>
                          <a:cs typeface="Helvetica Neue"/>
                          <a:sym typeface="Helvetica Neue"/>
                        </a:rPr>
                        <a:t> </a:t>
                      </a:r>
                      <a:r>
                        <a:rPr lang="es-PE" sz="1100" noProof="0" dirty="0" smtClean="0">
                          <a:latin typeface="Helvetica Neue"/>
                          <a:ea typeface="Helvetica Neue"/>
                          <a:cs typeface="Helvetica Neue"/>
                          <a:sym typeface="Helvetica Neue"/>
                        </a:rPr>
                        <a:t>Europa</a:t>
                      </a:r>
                      <a:r>
                        <a:rPr lang="es-PE" sz="1100" b="0" i="0" u="none" strike="noStrike" cap="none" noProof="0" dirty="0" smtClean="0">
                          <a:solidFill>
                            <a:schemeClr val="dk1"/>
                          </a:solidFill>
                          <a:latin typeface="Helvetica Neue"/>
                          <a:ea typeface="Helvetica Neue"/>
                          <a:cs typeface="Helvetica Neue"/>
                          <a:sym typeface="Helvetica Neue"/>
                        </a:rPr>
                        <a:t>.</a:t>
                      </a:r>
                    </a:p>
                    <a:p>
                      <a:pPr marL="171450" marR="0" lvl="0" indent="-171450" algn="l" rtl="0">
                        <a:lnSpc>
                          <a:spcPct val="100000"/>
                        </a:lnSpc>
                        <a:spcBef>
                          <a:spcPts val="0"/>
                        </a:spcBef>
                        <a:spcAft>
                          <a:spcPts val="0"/>
                        </a:spcAft>
                        <a:buClr>
                          <a:schemeClr val="dk1"/>
                        </a:buClr>
                        <a:buSzPct val="100000"/>
                        <a:buFont typeface="Arial"/>
                        <a:buChar char="•"/>
                      </a:pPr>
                      <a:r>
                        <a:rPr lang="es-PE" sz="1100" noProof="0" dirty="0" smtClean="0">
                          <a:latin typeface="Helvetica Neue"/>
                          <a:ea typeface="Helvetica Neue"/>
                          <a:cs typeface="Helvetica Neue"/>
                          <a:sym typeface="Helvetica Neue"/>
                        </a:rPr>
                        <a:t>La personas han estado dependiendo de la Cruz Roja desde </a:t>
                      </a:r>
                      <a:r>
                        <a:rPr lang="es-PE" sz="1100" b="0" i="0" u="none" strike="noStrike" cap="none" noProof="0" dirty="0" smtClean="0">
                          <a:solidFill>
                            <a:schemeClr val="dk1"/>
                          </a:solidFill>
                          <a:latin typeface="Helvetica Neue"/>
                          <a:ea typeface="Helvetica Neue"/>
                          <a:cs typeface="Helvetica Neue"/>
                          <a:sym typeface="Helvetica Neue"/>
                        </a:rPr>
                        <a:t>1881.</a:t>
                      </a:r>
                      <a:endParaRPr lang="es-PE" sz="1100" b="0" i="0" u="none" strike="noStrike" cap="none"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s-PE" sz="1200" b="1" u="sng" noProof="0" dirty="0" smtClean="0">
                          <a:latin typeface="Helvetica Neue"/>
                          <a:ea typeface="Helvetica Neue"/>
                          <a:cs typeface="Helvetica Neue"/>
                          <a:sym typeface="Helvetica Neue"/>
                        </a:rPr>
                        <a:t>Por qué la Cruz Roja es i</a:t>
                      </a:r>
                      <a:r>
                        <a:rPr lang="es-PE" sz="1200" b="1" u="sng" noProof="0" dirty="0" smtClean="0">
                          <a:solidFill>
                            <a:schemeClr val="dk1"/>
                          </a:solidFill>
                          <a:latin typeface="Helvetica Neue"/>
                          <a:ea typeface="Helvetica Neue"/>
                          <a:cs typeface="Helvetica Neue"/>
                          <a:sym typeface="Helvetica Neue"/>
                        </a:rPr>
                        <a:t>mportante </a:t>
                      </a:r>
                      <a:r>
                        <a:rPr lang="es-PE" sz="1200" b="1" u="sng" noProof="0" dirty="0" smtClean="0">
                          <a:latin typeface="Helvetica Neue"/>
                          <a:ea typeface="Helvetica Neue"/>
                          <a:cs typeface="Helvetica Neue"/>
                          <a:sym typeface="Helvetica Neue"/>
                        </a:rPr>
                        <a:t>para América</a:t>
                      </a:r>
                    </a:p>
                    <a:p>
                      <a:pPr marL="0" marR="0" lvl="0" indent="0" algn="l" rtl="0">
                        <a:lnSpc>
                          <a:spcPct val="100000"/>
                        </a:lnSpc>
                        <a:spcBef>
                          <a:spcPts val="0"/>
                        </a:spcBef>
                        <a:spcAft>
                          <a:spcPts val="0"/>
                        </a:spcAft>
                        <a:buClr>
                          <a:schemeClr val="dk1"/>
                        </a:buClr>
                        <a:buSzPct val="25000"/>
                        <a:buFont typeface="Calibri"/>
                        <a:buNone/>
                      </a:pPr>
                      <a:r>
                        <a:rPr lang="es-PE" sz="1200" b="0" noProof="0" dirty="0" smtClean="0">
                          <a:solidFill>
                            <a:schemeClr val="dk1"/>
                          </a:solidFill>
                          <a:latin typeface="Helvetica Neue"/>
                          <a:ea typeface="Helvetica Neue"/>
                          <a:cs typeface="Helvetica Neue"/>
                          <a:sym typeface="Helvetica Neue"/>
                        </a:rPr>
                        <a:t>P</a:t>
                      </a:r>
                      <a:r>
                        <a:rPr lang="es-PE" sz="1200" noProof="0" dirty="0" smtClean="0">
                          <a:latin typeface="Helvetica Neue"/>
                          <a:ea typeface="Helvetica Neue"/>
                          <a:cs typeface="Helvetica Neue"/>
                          <a:sym typeface="Helvetica Neue"/>
                        </a:rPr>
                        <a:t>á</a:t>
                      </a:r>
                      <a:r>
                        <a:rPr lang="es-PE" sz="1200" b="0" noProof="0" dirty="0" smtClean="0">
                          <a:solidFill>
                            <a:schemeClr val="dk1"/>
                          </a:solidFill>
                          <a:latin typeface="Helvetica Neue"/>
                          <a:ea typeface="Helvetica Neue"/>
                          <a:cs typeface="Helvetica Neue"/>
                          <a:sym typeface="Helvetica Neue"/>
                        </a:rPr>
                        <a:t>r</a:t>
                      </a:r>
                      <a:r>
                        <a:rPr lang="es-PE" sz="1200" noProof="0" dirty="0" smtClean="0">
                          <a:latin typeface="Helvetica Neue"/>
                          <a:ea typeface="Helvetica Neue"/>
                          <a:cs typeface="Helvetica Neue"/>
                          <a:sym typeface="Helvetica Neue"/>
                        </a:rPr>
                        <a:t>rafo</a:t>
                      </a:r>
                      <a:r>
                        <a:rPr lang="es-PE" sz="1200" b="0" noProof="0" dirty="0" smtClean="0">
                          <a:solidFill>
                            <a:schemeClr val="dk1"/>
                          </a:solidFill>
                          <a:latin typeface="Helvetica Neue"/>
                          <a:ea typeface="Helvetica Neue"/>
                          <a:cs typeface="Helvetica Neue"/>
                          <a:sym typeface="Helvetica Neue"/>
                        </a:rPr>
                        <a:t> 1</a:t>
                      </a:r>
                    </a:p>
                    <a:p>
                      <a:pPr marL="0" marR="0" lvl="0" indent="0" algn="l" rtl="0">
                        <a:lnSpc>
                          <a:spcPct val="100000"/>
                        </a:lnSpc>
                        <a:spcBef>
                          <a:spcPts val="0"/>
                        </a:spcBef>
                        <a:spcAft>
                          <a:spcPts val="0"/>
                        </a:spcAft>
                        <a:buClr>
                          <a:schemeClr val="dk1"/>
                        </a:buClr>
                        <a:buSzPct val="25000"/>
                        <a:buFont typeface="Calibri"/>
                        <a:buNone/>
                      </a:pPr>
                      <a:r>
                        <a:rPr lang="es-PE" sz="1200" noProof="0" dirty="0" smtClean="0">
                          <a:latin typeface="Helvetica Neue"/>
                          <a:ea typeface="Helvetica Neue"/>
                          <a:cs typeface="Helvetica Neue"/>
                          <a:sym typeface="Helvetica Neue"/>
                        </a:rPr>
                        <a:t>La fundadora de la Cruz Roja Americana</a:t>
                      </a:r>
                      <a:r>
                        <a:rPr lang="es-PE" sz="1200" b="0" noProof="0" dirty="0" smtClean="0">
                          <a:solidFill>
                            <a:schemeClr val="dk1"/>
                          </a:solidFill>
                          <a:latin typeface="Helvetica Neue"/>
                          <a:ea typeface="Helvetica Neue"/>
                          <a:cs typeface="Helvetica Neue"/>
                          <a:sym typeface="Helvetica Neue"/>
                        </a:rPr>
                        <a:t> fue Clara Barton.  Ella </a:t>
                      </a:r>
                      <a:r>
                        <a:rPr lang="es-PE" sz="1200" noProof="0" dirty="0" smtClean="0">
                          <a:latin typeface="Helvetica Neue"/>
                          <a:ea typeface="Helvetica Neue"/>
                          <a:cs typeface="Helvetica Neue"/>
                          <a:sym typeface="Helvetica Neue"/>
                        </a:rPr>
                        <a:t>empezó</a:t>
                      </a:r>
                      <a:r>
                        <a:rPr lang="es-PE" sz="1200" b="0" noProof="0" dirty="0" smtClean="0">
                          <a:solidFill>
                            <a:schemeClr val="dk1"/>
                          </a:solidFill>
                          <a:latin typeface="Helvetica Neue"/>
                          <a:ea typeface="Helvetica Neue"/>
                          <a:cs typeface="Helvetica Neue"/>
                          <a:sym typeface="Helvetica Neue"/>
                        </a:rPr>
                        <a:t> a ayudar a los soldados durante la Guerra Civil.  Desde en</a:t>
                      </a:r>
                      <a:r>
                        <a:rPr lang="es-PE" sz="1200" noProof="0" dirty="0" smtClean="0">
                          <a:latin typeface="Helvetica Neue"/>
                          <a:ea typeface="Helvetica Neue"/>
                          <a:cs typeface="Helvetica Neue"/>
                          <a:sym typeface="Helvetica Neue"/>
                        </a:rPr>
                        <a:t>tonces su legado sigue vivo. </a:t>
                      </a:r>
                      <a:r>
                        <a:rPr lang="es-PE" sz="1200" b="0" noProof="0" dirty="0" smtClean="0">
                          <a:solidFill>
                            <a:schemeClr val="dk1"/>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chemeClr val="dk1"/>
                        </a:buClr>
                        <a:buSzPct val="25000"/>
                        <a:buFont typeface="Calibri"/>
                        <a:buNone/>
                      </a:pPr>
                      <a:endParaRPr lang="es-PE" sz="1200" b="0" noProof="0" dirty="0" smtClean="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ct val="25000"/>
                        <a:buFont typeface="Calibri"/>
                        <a:buNone/>
                      </a:pPr>
                      <a:r>
                        <a:rPr lang="es-PE" sz="1200" b="0" noProof="0" dirty="0" smtClean="0">
                          <a:solidFill>
                            <a:schemeClr val="dk1"/>
                          </a:solidFill>
                          <a:latin typeface="Helvetica Neue"/>
                          <a:ea typeface="Helvetica Neue"/>
                          <a:cs typeface="Helvetica Neue"/>
                          <a:sym typeface="Helvetica Neue"/>
                        </a:rPr>
                        <a:t>P</a:t>
                      </a:r>
                      <a:r>
                        <a:rPr lang="es-PE" sz="1200" noProof="0" dirty="0" smtClean="0">
                          <a:latin typeface="Helvetica Neue"/>
                          <a:ea typeface="Helvetica Neue"/>
                          <a:cs typeface="Helvetica Neue"/>
                          <a:sym typeface="Helvetica Neue"/>
                        </a:rPr>
                        <a:t>á</a:t>
                      </a:r>
                      <a:r>
                        <a:rPr lang="es-PE" sz="1200" b="0" noProof="0" dirty="0" smtClean="0">
                          <a:solidFill>
                            <a:schemeClr val="dk1"/>
                          </a:solidFill>
                          <a:latin typeface="Helvetica Neue"/>
                          <a:ea typeface="Helvetica Neue"/>
                          <a:cs typeface="Helvetica Neue"/>
                          <a:sym typeface="Helvetica Neue"/>
                        </a:rPr>
                        <a:t>r</a:t>
                      </a:r>
                      <a:r>
                        <a:rPr lang="es-PE" sz="1200" noProof="0" dirty="0" smtClean="0">
                          <a:latin typeface="Helvetica Neue"/>
                          <a:ea typeface="Helvetica Neue"/>
                          <a:cs typeface="Helvetica Neue"/>
                          <a:sym typeface="Helvetica Neue"/>
                        </a:rPr>
                        <a:t>rafo</a:t>
                      </a:r>
                      <a:r>
                        <a:rPr lang="es-PE" sz="1200" b="0" noProof="0" dirty="0" smtClean="0">
                          <a:solidFill>
                            <a:schemeClr val="dk1"/>
                          </a:solidFill>
                          <a:latin typeface="Helvetica Neue"/>
                          <a:ea typeface="Helvetica Neue"/>
                          <a:cs typeface="Helvetica Neue"/>
                          <a:sym typeface="Helvetica Neue"/>
                        </a:rPr>
                        <a:t> 2</a:t>
                      </a:r>
                    </a:p>
                    <a:p>
                      <a:pPr marL="0" marR="0" lvl="0" indent="0" algn="l" rtl="0">
                        <a:lnSpc>
                          <a:spcPct val="100000"/>
                        </a:lnSpc>
                        <a:spcBef>
                          <a:spcPts val="0"/>
                        </a:spcBef>
                        <a:spcAft>
                          <a:spcPts val="0"/>
                        </a:spcAft>
                        <a:buClr>
                          <a:schemeClr val="dk1"/>
                        </a:buClr>
                        <a:buSzPct val="25000"/>
                        <a:buFont typeface="Calibri"/>
                        <a:buNone/>
                      </a:pPr>
                      <a:r>
                        <a:rPr lang="es-PE" sz="1200" noProof="0" dirty="0" smtClean="0">
                          <a:latin typeface="Helvetica Neue"/>
                          <a:ea typeface="Helvetica Neue"/>
                          <a:cs typeface="Helvetica Neue"/>
                          <a:sym typeface="Helvetica Neue"/>
                        </a:rPr>
                        <a:t>Hay datos sobre la Cruz Roja Americana que nos puede ayudar a todos a entender su importancia. </a:t>
                      </a:r>
                    </a:p>
                    <a:p>
                      <a:pPr marL="0" marR="0" lvl="0" indent="0" algn="l" rtl="0">
                        <a:lnSpc>
                          <a:spcPct val="100000"/>
                        </a:lnSpc>
                        <a:spcBef>
                          <a:spcPts val="0"/>
                        </a:spcBef>
                        <a:spcAft>
                          <a:spcPts val="0"/>
                        </a:spcAft>
                        <a:buClr>
                          <a:schemeClr val="dk1"/>
                        </a:buClr>
                        <a:buSzPct val="25000"/>
                        <a:buFont typeface="Calibri"/>
                        <a:buNone/>
                      </a:pPr>
                      <a:endParaRPr lang="es-PE" sz="1200" b="0" noProof="0" dirty="0" smtClean="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ct val="25000"/>
                        <a:buFont typeface="Calibri"/>
                        <a:buNone/>
                      </a:pPr>
                      <a:r>
                        <a:rPr lang="es-PE" sz="1200" b="0" noProof="0" dirty="0" smtClean="0">
                          <a:solidFill>
                            <a:schemeClr val="dk1"/>
                          </a:solidFill>
                          <a:latin typeface="Helvetica Neue"/>
                          <a:ea typeface="Helvetica Neue"/>
                          <a:cs typeface="Helvetica Neue"/>
                          <a:sym typeface="Helvetica Neue"/>
                        </a:rPr>
                        <a:t>P</a:t>
                      </a:r>
                      <a:r>
                        <a:rPr lang="es-PE" sz="1200" noProof="0" dirty="0" smtClean="0">
                          <a:latin typeface="Helvetica Neue"/>
                          <a:ea typeface="Helvetica Neue"/>
                          <a:cs typeface="Helvetica Neue"/>
                          <a:sym typeface="Helvetica Neue"/>
                        </a:rPr>
                        <a:t>á</a:t>
                      </a:r>
                      <a:r>
                        <a:rPr lang="es-PE" sz="1200" b="0" noProof="0" dirty="0" smtClean="0">
                          <a:solidFill>
                            <a:schemeClr val="dk1"/>
                          </a:solidFill>
                          <a:latin typeface="Helvetica Neue"/>
                          <a:ea typeface="Helvetica Neue"/>
                          <a:cs typeface="Helvetica Neue"/>
                          <a:sym typeface="Helvetica Neue"/>
                        </a:rPr>
                        <a:t>r</a:t>
                      </a:r>
                      <a:r>
                        <a:rPr lang="es-PE" sz="1200" noProof="0" dirty="0" smtClean="0">
                          <a:latin typeface="Helvetica Neue"/>
                          <a:ea typeface="Helvetica Neue"/>
                          <a:cs typeface="Helvetica Neue"/>
                          <a:sym typeface="Helvetica Neue"/>
                        </a:rPr>
                        <a:t>rafo</a:t>
                      </a:r>
                      <a:r>
                        <a:rPr lang="es-PE" sz="1200" b="0" noProof="0" dirty="0" smtClean="0">
                          <a:solidFill>
                            <a:schemeClr val="dk1"/>
                          </a:solidFill>
                          <a:latin typeface="Helvetica Neue"/>
                          <a:ea typeface="Helvetica Neue"/>
                          <a:cs typeface="Helvetica Neue"/>
                          <a:sym typeface="Helvetica Neue"/>
                        </a:rPr>
                        <a:t> 3</a:t>
                      </a:r>
                    </a:p>
                    <a:p>
                      <a:pPr marL="0" marR="0" lvl="0" indent="0" algn="l" rtl="0">
                        <a:lnSpc>
                          <a:spcPct val="100000"/>
                        </a:lnSpc>
                        <a:spcBef>
                          <a:spcPts val="0"/>
                        </a:spcBef>
                        <a:spcAft>
                          <a:spcPts val="0"/>
                        </a:spcAft>
                        <a:buClr>
                          <a:schemeClr val="dk1"/>
                        </a:buClr>
                        <a:buSzPct val="25000"/>
                        <a:buFont typeface="Calibri"/>
                        <a:buNone/>
                      </a:pPr>
                      <a:r>
                        <a:rPr lang="es-PE" sz="1200" noProof="0" dirty="0" smtClean="0">
                          <a:latin typeface="Helvetica Neue"/>
                          <a:ea typeface="Helvetica Neue"/>
                          <a:cs typeface="Helvetica Neue"/>
                          <a:sym typeface="Helvetica Neue"/>
                        </a:rPr>
                        <a:t>¡Agradezco que siempre podamos contar con la Cruz Roja!</a:t>
                      </a:r>
                      <a:endParaRPr lang="es-PE" sz="1200" noProof="0" dirty="0">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42325">
                <a:tc gridSpan="2">
                  <a:txBody>
                    <a:bodyPr/>
                    <a:lstStyle/>
                    <a:p>
                      <a:pPr marL="290513" marR="0" lvl="0" indent="-11113" algn="l" rtl="0">
                        <a:lnSpc>
                          <a:spcPct val="100000"/>
                        </a:lnSpc>
                        <a:spcBef>
                          <a:spcPts val="0"/>
                        </a:spcBef>
                        <a:spcAft>
                          <a:spcPts val="0"/>
                        </a:spcAft>
                        <a:buClr>
                          <a:schemeClr val="dk1"/>
                        </a:buClr>
                        <a:buSzPct val="25000"/>
                        <a:buFont typeface="Calibri"/>
                        <a:buNone/>
                      </a:pPr>
                      <a:r>
                        <a:rPr lang="es-PE" sz="1400" b="1" noProof="0" dirty="0" smtClean="0">
                          <a:solidFill>
                            <a:schemeClr val="dk1"/>
                          </a:solidFill>
                          <a:latin typeface="Helvetica Neue"/>
                          <a:ea typeface="Helvetica Neue"/>
                          <a:cs typeface="Helvetica Neue"/>
                          <a:sym typeface="Helvetica Neue"/>
                        </a:rPr>
                        <a:t>U</a:t>
                      </a:r>
                      <a:r>
                        <a:rPr lang="es-PE" b="1" noProof="0" dirty="0" smtClean="0">
                          <a:latin typeface="Helvetica Neue"/>
                          <a:ea typeface="Helvetica Neue"/>
                          <a:cs typeface="Helvetica Neue"/>
                          <a:sym typeface="Helvetica Neue"/>
                        </a:rPr>
                        <a:t>tilizando</a:t>
                      </a:r>
                      <a:r>
                        <a:rPr lang="es-PE" sz="1400" b="1" noProof="0" dirty="0" smtClean="0">
                          <a:solidFill>
                            <a:schemeClr val="dk1"/>
                          </a:solidFill>
                          <a:latin typeface="Helvetica Neue"/>
                          <a:ea typeface="Helvetica Neue"/>
                          <a:cs typeface="Helvetica Neue"/>
                          <a:sym typeface="Helvetica Neue"/>
                        </a:rPr>
                        <a:t> </a:t>
                      </a:r>
                      <a:r>
                        <a:rPr lang="es-PE" b="1" noProof="0" dirty="0" smtClean="0">
                          <a:latin typeface="Helvetica Neue"/>
                          <a:ea typeface="Helvetica Neue"/>
                          <a:cs typeface="Helvetica Neue"/>
                          <a:sym typeface="Helvetica Neue"/>
                        </a:rPr>
                        <a:t>información</a:t>
                      </a:r>
                      <a:r>
                        <a:rPr lang="es-PE" sz="1400" b="1" noProof="0" dirty="0" smtClean="0">
                          <a:solidFill>
                            <a:schemeClr val="dk1"/>
                          </a:solidFill>
                          <a:latin typeface="Helvetica Neue"/>
                          <a:ea typeface="Helvetica Neue"/>
                          <a:cs typeface="Helvetica Neue"/>
                          <a:sym typeface="Helvetica Neue"/>
                        </a:rPr>
                        <a:t> de la tabla, y en tus propias palabras</a:t>
                      </a:r>
                      <a:r>
                        <a:rPr lang="es-PE" b="1" noProof="0" dirty="0" smtClean="0">
                          <a:latin typeface="Helvetica Neue"/>
                          <a:ea typeface="Helvetica Neue"/>
                          <a:cs typeface="Helvetica Neue"/>
                          <a:sym typeface="Helvetica Neue"/>
                        </a:rPr>
                        <a:t>, añade una o más oraciones al párrafo dos que den más detalles para apoyar y ayudar a convencer a otros sobre la opinión del estudiante. </a:t>
                      </a:r>
                      <a:r>
                        <a:rPr lang="es-PE" sz="1400" b="1" noProof="0" dirty="0" smtClean="0">
                          <a:solidFill>
                            <a:schemeClr val="dk1"/>
                          </a:solidFill>
                          <a:latin typeface="Helvetica Neue"/>
                          <a:ea typeface="Helvetica Neue"/>
                          <a:cs typeface="Helvetica Neue"/>
                          <a:sym typeface="Helvetica Neue"/>
                        </a:rPr>
                        <a:t> </a:t>
                      </a:r>
                      <a:endParaRPr lang="es-PE" sz="1400" b="1" noProof="0" dirty="0">
                        <a:solidFill>
                          <a:schemeClr val="dk1"/>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320100">
                <a:tc gridSpan="2">
                  <a:txBody>
                    <a:bodyPr/>
                    <a:lstStyle/>
                    <a:p>
                      <a:pPr marL="0" marR="0" lvl="0" indent="0" algn="l" rtl="0">
                        <a:spcBef>
                          <a:spcPts val="0"/>
                        </a:spcBef>
                        <a:buSzPct val="25000"/>
                        <a:buNone/>
                      </a:pPr>
                      <a:endParaRPr sz="1400" b="1">
                        <a:solidFill>
                          <a:srgbClr val="FF0000"/>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156825">
                <a:tc gridSpan="2">
                  <a:txBody>
                    <a:bodyPr/>
                    <a:lstStyle/>
                    <a:p>
                      <a:pPr marL="0" marR="0" lvl="0" indent="0" algn="l" rtl="0">
                        <a:spcBef>
                          <a:spcPts val="0"/>
                        </a:spcBef>
                        <a:buSzPct val="25000"/>
                        <a:buNone/>
                      </a:pPr>
                      <a:endParaRPr sz="1400" b="1">
                        <a:solidFill>
                          <a:srgbClr val="FF0000"/>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146100">
                <a:tc gridSpan="2">
                  <a:txBody>
                    <a:bodyPr/>
                    <a:lstStyle/>
                    <a:p>
                      <a:pPr marL="0" marR="0" lvl="0" indent="0" algn="l" rtl="0">
                        <a:spcBef>
                          <a:spcPts val="0"/>
                        </a:spcBef>
                        <a:buSzPct val="25000"/>
                        <a:buNone/>
                      </a:pPr>
                      <a:endParaRPr sz="1400" b="1">
                        <a:solidFill>
                          <a:srgbClr val="FF0000"/>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135350">
                <a:tc gridSpan="2">
                  <a:txBody>
                    <a:bodyPr/>
                    <a:lstStyle/>
                    <a:p>
                      <a:pPr marL="0" marR="0" lvl="0" indent="0" algn="l" rtl="0">
                        <a:spcBef>
                          <a:spcPts val="0"/>
                        </a:spcBef>
                        <a:buSzPct val="25000"/>
                        <a:buNone/>
                      </a:pPr>
                      <a:endParaRPr sz="1400" b="1">
                        <a:solidFill>
                          <a:srgbClr val="FF0000"/>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l" rtl="0">
                        <a:spcBef>
                          <a:spcPts val="0"/>
                        </a:spcBef>
                        <a:buSzPct val="25000"/>
                        <a:buNone/>
                      </a:pPr>
                      <a:endParaRPr sz="1400" b="1">
                        <a:solidFill>
                          <a:srgbClr val="FF0000"/>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l" rtl="0">
                        <a:spcBef>
                          <a:spcPts val="0"/>
                        </a:spcBef>
                        <a:buSzPct val="25000"/>
                        <a:buNone/>
                      </a:pPr>
                      <a:endParaRPr sz="1400" b="1">
                        <a:solidFill>
                          <a:srgbClr val="FF0000"/>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l" rtl="0">
                        <a:spcBef>
                          <a:spcPts val="0"/>
                        </a:spcBef>
                        <a:buSzPct val="25000"/>
                        <a:buNone/>
                      </a:pPr>
                      <a:endParaRPr sz="1400" b="1">
                        <a:solidFill>
                          <a:srgbClr val="FF0000"/>
                        </a:solidFill>
                        <a:latin typeface="Helvetica Neue"/>
                        <a:ea typeface="Helvetica Neue"/>
                        <a:cs typeface="Helvetica Neue"/>
                        <a:sym typeface="Helvetica Neue"/>
                      </a:endParaRPr>
                    </a:p>
                  </a:txBody>
                  <a:tcPr marL="102000" marR="102000" marT="51100" marB="511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n-US"/>
                    </a:p>
                  </a:txBody>
                  <a:tcPr/>
                </a:tc>
              </a:tr>
            </a:tbl>
          </a:graphicData>
        </a:graphic>
      </p:graphicFrame>
      <p:sp>
        <p:nvSpPr>
          <p:cNvPr id="755" name="Shape 755"/>
          <p:cNvSpPr/>
          <p:nvPr/>
        </p:nvSpPr>
        <p:spPr>
          <a:xfrm>
            <a:off x="301075" y="1763325"/>
            <a:ext cx="1965300" cy="2253300"/>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1" name="Shape 761"/>
          <p:cNvSpPr/>
          <p:nvPr/>
        </p:nvSpPr>
        <p:spPr>
          <a:xfrm>
            <a:off x="504875" y="947095"/>
            <a:ext cx="6886500" cy="689400"/>
          </a:xfrm>
          <a:prstGeom prst="rect">
            <a:avLst/>
          </a:prstGeom>
          <a:noFill/>
          <a:ln>
            <a:noFill/>
          </a:ln>
        </p:spPr>
        <p:txBody>
          <a:bodyPr lIns="101850" tIns="50925" rIns="101850" bIns="50925" anchor="t" anchorCtr="0">
            <a:noAutofit/>
          </a:bodyPr>
          <a:lstStyle/>
          <a:p>
            <a:pPr marL="346075" marR="0" lvl="0" indent="-346075" algn="l" rtl="0">
              <a:spcBef>
                <a:spcPts val="0"/>
              </a:spcBef>
              <a:buSzPct val="25000"/>
              <a:buNone/>
            </a:pPr>
            <a:r>
              <a:rPr lang="en-US" sz="1400" b="1" dirty="0" smtClean="0">
                <a:solidFill>
                  <a:schemeClr val="dk1"/>
                </a:solidFill>
                <a:latin typeface="Helvetica Neue"/>
                <a:ea typeface="Helvetica Neue"/>
                <a:cs typeface="Helvetica Neue"/>
                <a:sym typeface="Helvetica Neue"/>
              </a:rPr>
              <a:t>18</a:t>
            </a:r>
            <a:r>
              <a:rPr lang="es-DO" sz="1400" dirty="0" smtClean="0">
                <a:solidFill>
                  <a:srgbClr val="000000"/>
                </a:solidFill>
                <a:latin typeface="Helvetica Neue"/>
                <a:ea typeface="Helvetica Neue"/>
                <a:cs typeface="Helvetica Neue"/>
                <a:sym typeface="Helvetica Neue"/>
              </a:rPr>
              <a:t>.  </a:t>
            </a:r>
            <a:r>
              <a:rPr lang="es-DO" b="1" dirty="0" smtClean="0">
                <a:latin typeface="Helvetica Neue"/>
                <a:ea typeface="Helvetica Neue"/>
                <a:cs typeface="Helvetica Neue"/>
                <a:sym typeface="Helvetica Neue"/>
              </a:rPr>
              <a:t>Un</a:t>
            </a:r>
            <a:r>
              <a:rPr lang="es-DO" sz="1400" b="1" dirty="0" smtClean="0">
                <a:solidFill>
                  <a:srgbClr val="000000"/>
                </a:solidFill>
                <a:latin typeface="Helvetica Neue"/>
                <a:ea typeface="Helvetica Neue"/>
                <a:cs typeface="Helvetica Neue"/>
                <a:sym typeface="Helvetica Neue"/>
              </a:rPr>
              <a:t> e</a:t>
            </a:r>
            <a:r>
              <a:rPr lang="es-DO" b="1" dirty="0" smtClean="0">
                <a:latin typeface="Helvetica Neue"/>
                <a:ea typeface="Helvetica Neue"/>
                <a:cs typeface="Helvetica Neue"/>
                <a:sym typeface="Helvetica Neue"/>
              </a:rPr>
              <a:t>studiante</a:t>
            </a:r>
            <a:r>
              <a:rPr lang="es-DO" sz="1400" b="1" dirty="0" smtClean="0">
                <a:solidFill>
                  <a:srgbClr val="000000"/>
                </a:solidFill>
                <a:latin typeface="Helvetica Neue"/>
                <a:ea typeface="Helvetica Neue"/>
                <a:cs typeface="Helvetica Neue"/>
                <a:sym typeface="Helvetica Neue"/>
              </a:rPr>
              <a:t> </a:t>
            </a:r>
            <a:r>
              <a:rPr lang="es-DO" b="1" dirty="0" smtClean="0">
                <a:latin typeface="Helvetica Neue"/>
                <a:ea typeface="Helvetica Neue"/>
                <a:cs typeface="Helvetica Neue"/>
                <a:sym typeface="Helvetica Neue"/>
              </a:rPr>
              <a:t>está</a:t>
            </a:r>
            <a:r>
              <a:rPr lang="es-DO" sz="1400" b="1" dirty="0" smtClean="0">
                <a:solidFill>
                  <a:srgbClr val="000000"/>
                </a:solidFill>
                <a:latin typeface="Helvetica Neue"/>
                <a:ea typeface="Helvetica Neue"/>
                <a:cs typeface="Helvetica Neue"/>
                <a:sym typeface="Helvetica Neue"/>
              </a:rPr>
              <a:t> escribiendo un </a:t>
            </a:r>
            <a:r>
              <a:rPr lang="es-DO" b="1" dirty="0" smtClean="0">
                <a:latin typeface="Helvetica Neue"/>
                <a:ea typeface="Helvetica Neue"/>
                <a:cs typeface="Helvetica Neue"/>
                <a:sym typeface="Helvetica Neue"/>
              </a:rPr>
              <a:t>párrafo</a:t>
            </a:r>
            <a:r>
              <a:rPr lang="es-DO" sz="1400" b="1" dirty="0" smtClean="0">
                <a:solidFill>
                  <a:srgbClr val="000000"/>
                </a:solidFill>
                <a:latin typeface="Helvetica Neue"/>
                <a:ea typeface="Helvetica Neue"/>
                <a:cs typeface="Helvetica Neue"/>
                <a:sym typeface="Helvetica Neue"/>
              </a:rPr>
              <a:t> sobre su </a:t>
            </a:r>
            <a:r>
              <a:rPr lang="es-DO" b="1" dirty="0" smtClean="0">
                <a:latin typeface="Helvetica Neue"/>
                <a:ea typeface="Helvetica Neue"/>
                <a:cs typeface="Helvetica Neue"/>
                <a:sym typeface="Helvetica Neue"/>
              </a:rPr>
              <a:t>opinión</a:t>
            </a:r>
            <a:r>
              <a:rPr lang="es-DO" sz="1400" b="1" dirty="0" smtClean="0">
                <a:solidFill>
                  <a:srgbClr val="000000"/>
                </a:solidFill>
                <a:latin typeface="Helvetica Neue"/>
                <a:ea typeface="Helvetica Neue"/>
                <a:cs typeface="Helvetica Neue"/>
                <a:sym typeface="Helvetica Neue"/>
              </a:rPr>
              <a:t> de Clara </a:t>
            </a:r>
            <a:r>
              <a:rPr lang="es-DO" b="1" dirty="0" smtClean="0">
                <a:latin typeface="Helvetica Neue"/>
                <a:ea typeface="Helvetica Neue"/>
                <a:cs typeface="Helvetica Neue"/>
                <a:sym typeface="Helvetica Neue"/>
              </a:rPr>
              <a:t>e</a:t>
            </a:r>
            <a:r>
              <a:rPr lang="es-DO" sz="1400" b="1" dirty="0" smtClean="0">
                <a:solidFill>
                  <a:srgbClr val="000000"/>
                </a:solidFill>
                <a:latin typeface="Helvetica Neue"/>
                <a:ea typeface="Helvetica Neue"/>
                <a:cs typeface="Helvetica Neue"/>
                <a:sym typeface="Helvetica Neue"/>
              </a:rPr>
              <a:t>n </a:t>
            </a:r>
            <a:r>
              <a:rPr lang="es-DO" i="1" dirty="0" smtClean="0">
                <a:latin typeface="Helvetica Neue"/>
                <a:ea typeface="Helvetica Neue"/>
                <a:cs typeface="Helvetica Neue"/>
                <a:sym typeface="Helvetica Neue"/>
              </a:rPr>
              <a:t>Clara Barton, fundadora de la Cruz Roja Americana</a:t>
            </a:r>
            <a:r>
              <a:rPr lang="es-DO" b="1" i="1" dirty="0" smtClean="0">
                <a:latin typeface="Helvetica Neue"/>
                <a:ea typeface="Helvetica Neue"/>
                <a:cs typeface="Helvetica Neue"/>
                <a:sym typeface="Helvetica Neue"/>
              </a:rPr>
              <a:t>.</a:t>
            </a:r>
            <a:r>
              <a:rPr lang="es-DO" sz="1400" b="1" dirty="0" smtClean="0">
                <a:solidFill>
                  <a:srgbClr val="000000"/>
                </a:solidFill>
                <a:latin typeface="Helvetica Neue"/>
                <a:ea typeface="Helvetica Neue"/>
                <a:cs typeface="Helvetica Neue"/>
                <a:sym typeface="Helvetica Neue"/>
              </a:rPr>
              <a:t>  </a:t>
            </a:r>
          </a:p>
          <a:p>
            <a:pPr marL="346075" marR="0" lvl="0" indent="-346075" algn="l" rtl="0">
              <a:spcBef>
                <a:spcPts val="0"/>
              </a:spcBef>
              <a:buSzPct val="25000"/>
              <a:buNone/>
            </a:pPr>
            <a:r>
              <a:rPr lang="es-DO" sz="1400" b="1" dirty="0" smtClean="0">
                <a:solidFill>
                  <a:srgbClr val="000000"/>
                </a:solidFill>
                <a:latin typeface="Helvetica Neue"/>
                <a:ea typeface="Helvetica Neue"/>
                <a:cs typeface="Helvetica Neue"/>
                <a:sym typeface="Helvetica Neue"/>
              </a:rPr>
              <a:t>       Lee el b</a:t>
            </a:r>
            <a:r>
              <a:rPr lang="es-DO" b="1" dirty="0" smtClean="0">
                <a:latin typeface="Helvetica Neue"/>
                <a:ea typeface="Helvetica Neue"/>
                <a:cs typeface="Helvetica Neue"/>
                <a:sym typeface="Helvetica Neue"/>
              </a:rPr>
              <a:t>orrador del estudiante</a:t>
            </a:r>
            <a:r>
              <a:rPr lang="es-DO" sz="1400" b="1" dirty="0" smtClean="0">
                <a:solidFill>
                  <a:srgbClr val="000000"/>
                </a:solidFill>
                <a:latin typeface="Helvetica Neue"/>
                <a:ea typeface="Helvetica Neue"/>
                <a:cs typeface="Helvetica Neue"/>
                <a:sym typeface="Helvetica Neue"/>
              </a:rPr>
              <a:t>.  </a:t>
            </a:r>
          </a:p>
          <a:p>
            <a:pPr marL="0" marR="0" lvl="0" indent="0" algn="r" rtl="0">
              <a:spcBef>
                <a:spcPts val="0"/>
              </a:spcBef>
              <a:buSzPct val="25000"/>
              <a:buNone/>
            </a:pPr>
            <a:r>
              <a:rPr lang="es-DO" sz="1000" i="1" dirty="0" smtClean="0">
                <a:solidFill>
                  <a:srgbClr val="000000"/>
                </a:solidFill>
                <a:latin typeface="Helvetica Neue"/>
                <a:ea typeface="Helvetica Neue"/>
                <a:cs typeface="Helvetica Neue"/>
                <a:sym typeface="Helvetica Neue"/>
              </a:rPr>
              <a:t>Revis</a:t>
            </a:r>
            <a:r>
              <a:rPr lang="es-DO" sz="1000" i="1" dirty="0" smtClean="0">
                <a:latin typeface="Helvetica Neue"/>
                <a:ea typeface="Helvetica Neue"/>
                <a:cs typeface="Helvetica Neue"/>
                <a:sym typeface="Helvetica Neue"/>
              </a:rPr>
              <a:t>ar</a:t>
            </a:r>
            <a:r>
              <a:rPr lang="es-DO" sz="1000" i="1" dirty="0" smtClean="0">
                <a:solidFill>
                  <a:srgbClr val="000000"/>
                </a:solidFill>
                <a:latin typeface="Helvetica Neue"/>
                <a:ea typeface="Helvetica Neue"/>
                <a:cs typeface="Helvetica Neue"/>
                <a:sym typeface="Helvetica Neue"/>
              </a:rPr>
              <a:t> </a:t>
            </a:r>
            <a:r>
              <a:rPr lang="es-DO" sz="1000" i="1" dirty="0" smtClean="0">
                <a:latin typeface="Helvetica Neue"/>
                <a:ea typeface="Helvetica Neue"/>
                <a:cs typeface="Helvetica Neue"/>
                <a:sym typeface="Helvetica Neue"/>
              </a:rPr>
              <a:t>un</a:t>
            </a:r>
            <a:r>
              <a:rPr lang="es-DO" sz="1000" i="1" dirty="0" smtClean="0">
                <a:solidFill>
                  <a:srgbClr val="000000"/>
                </a:solidFill>
                <a:latin typeface="Helvetica Neue"/>
                <a:ea typeface="Helvetica Neue"/>
                <a:cs typeface="Helvetica Neue"/>
                <a:sym typeface="Helvetica Neue"/>
              </a:rPr>
              <a:t> Texto, W.3.1b a</a:t>
            </a:r>
            <a:r>
              <a:rPr lang="es-DO" sz="1000" i="1" dirty="0" smtClean="0">
                <a:latin typeface="Helvetica Neue"/>
                <a:ea typeface="Helvetica Neue"/>
                <a:cs typeface="Helvetica Neue"/>
                <a:sym typeface="Helvetica Neue"/>
              </a:rPr>
              <a:t>ñadir</a:t>
            </a:r>
            <a:r>
              <a:rPr lang="es-DO" sz="1000" i="1" dirty="0" smtClean="0">
                <a:solidFill>
                  <a:srgbClr val="000000"/>
                </a:solidFill>
                <a:latin typeface="Helvetica Neue"/>
                <a:ea typeface="Helvetica Neue"/>
                <a:cs typeface="Helvetica Neue"/>
                <a:sym typeface="Helvetica Neue"/>
              </a:rPr>
              <a:t> o</a:t>
            </a:r>
            <a:r>
              <a:rPr lang="es-DO" sz="1000" i="1" dirty="0" smtClean="0">
                <a:latin typeface="Helvetica Neue"/>
                <a:ea typeface="Helvetica Neue"/>
                <a:cs typeface="Helvetica Neue"/>
                <a:sym typeface="Helvetica Neue"/>
              </a:rPr>
              <a:t> quitar</a:t>
            </a:r>
            <a:r>
              <a:rPr lang="es-DO" sz="1000" i="1" dirty="0" smtClean="0">
                <a:solidFill>
                  <a:srgbClr val="000000"/>
                </a:solidFill>
                <a:latin typeface="Helvetica Neue"/>
                <a:ea typeface="Helvetica Neue"/>
                <a:cs typeface="Helvetica Neue"/>
                <a:sym typeface="Helvetica Neue"/>
              </a:rPr>
              <a:t> deta</a:t>
            </a:r>
            <a:r>
              <a:rPr lang="es-DO" sz="1000" i="1" dirty="0" smtClean="0">
                <a:latin typeface="Helvetica Neue"/>
                <a:ea typeface="Helvetica Neue"/>
                <a:cs typeface="Helvetica Neue"/>
                <a:sym typeface="Helvetica Neue"/>
              </a:rPr>
              <a:t>lle</a:t>
            </a:r>
            <a:r>
              <a:rPr lang="es-DO" sz="1000" i="1" dirty="0" smtClean="0">
                <a:solidFill>
                  <a:srgbClr val="000000"/>
                </a:solidFill>
                <a:latin typeface="Helvetica Neue"/>
                <a:ea typeface="Helvetica Neue"/>
                <a:cs typeface="Helvetica Neue"/>
                <a:sym typeface="Helvetica Neue"/>
              </a:rPr>
              <a:t>s </a:t>
            </a:r>
            <a:r>
              <a:rPr lang="es-DO" sz="1000" i="1" dirty="0" smtClean="0">
                <a:latin typeface="Helvetica Neue"/>
                <a:ea typeface="Helvetica Neue"/>
                <a:cs typeface="Helvetica Neue"/>
                <a:sym typeface="Helvetica Neue"/>
              </a:rPr>
              <a:t>que apoyen o no</a:t>
            </a:r>
            <a:r>
              <a:rPr lang="es-DO" sz="1000" i="1" dirty="0" smtClean="0">
                <a:solidFill>
                  <a:srgbClr val="000000"/>
                </a:solidFill>
                <a:latin typeface="Helvetica Neue"/>
                <a:ea typeface="Helvetica Neue"/>
                <a:cs typeface="Helvetica Neue"/>
                <a:sym typeface="Helvetica Neue"/>
              </a:rPr>
              <a:t> </a:t>
            </a:r>
            <a:r>
              <a:rPr lang="es-DO" sz="1000" i="1" dirty="0" smtClean="0">
                <a:latin typeface="Helvetica Neue"/>
                <a:ea typeface="Helvetica Neue"/>
                <a:cs typeface="Helvetica Neue"/>
                <a:sym typeface="Helvetica Neue"/>
              </a:rPr>
              <a:t>una</a:t>
            </a:r>
            <a:r>
              <a:rPr lang="es-DO" sz="1000" i="1" dirty="0" smtClean="0">
                <a:solidFill>
                  <a:srgbClr val="000000"/>
                </a:solidFill>
                <a:latin typeface="Helvetica Neue"/>
                <a:ea typeface="Helvetica Neue"/>
                <a:cs typeface="Helvetica Neue"/>
                <a:sym typeface="Helvetica Neue"/>
              </a:rPr>
              <a:t> </a:t>
            </a:r>
            <a:r>
              <a:rPr lang="es-DO" sz="1000" i="1" dirty="0" smtClean="0">
                <a:latin typeface="Helvetica Neue"/>
                <a:ea typeface="Helvetica Neue"/>
                <a:cs typeface="Helvetica Neue"/>
                <a:sym typeface="Helvetica Neue"/>
              </a:rPr>
              <a:t>opinión</a:t>
            </a:r>
            <a:r>
              <a:rPr lang="es-DO" sz="1000" i="1" dirty="0" smtClean="0">
                <a:solidFill>
                  <a:srgbClr val="000000"/>
                </a:solidFill>
                <a:latin typeface="Helvetica Neue"/>
                <a:ea typeface="Helvetica Neue"/>
                <a:cs typeface="Helvetica Neue"/>
                <a:sym typeface="Helvetica Neue"/>
              </a:rPr>
              <a:t>, Objetivo de escritu</a:t>
            </a:r>
            <a:r>
              <a:rPr lang="es-DO" sz="1000" i="1" dirty="0" smtClean="0">
                <a:latin typeface="Helvetica Neue"/>
                <a:ea typeface="Helvetica Neue"/>
                <a:cs typeface="Helvetica Neue"/>
                <a:sym typeface="Helvetica Neue"/>
              </a:rPr>
              <a:t>ra</a:t>
            </a:r>
            <a:r>
              <a:rPr lang="es-DO" sz="1000" i="1" dirty="0" smtClean="0">
                <a:solidFill>
                  <a:srgbClr val="000000"/>
                </a:solidFill>
                <a:latin typeface="Helvetica Neue"/>
                <a:ea typeface="Helvetica Neue"/>
                <a:cs typeface="Helvetica Neue"/>
                <a:sym typeface="Helvetica Neue"/>
              </a:rPr>
              <a:t> 6b</a:t>
            </a:r>
          </a:p>
          <a:p>
            <a:pPr marL="0" marR="0" lvl="0" indent="0" algn="r" rtl="0">
              <a:spcBef>
                <a:spcPts val="0"/>
              </a:spcBef>
              <a:buNone/>
            </a:pPr>
            <a:endParaRPr lang="es-DO" sz="1000" i="1" dirty="0" smtClean="0">
              <a:solidFill>
                <a:srgbClr val="000000"/>
              </a:solidFill>
              <a:latin typeface="Helvetica Neue"/>
              <a:ea typeface="Helvetica Neue"/>
              <a:cs typeface="Helvetica Neue"/>
              <a:sym typeface="Helvetica Neue"/>
            </a:endParaRPr>
          </a:p>
          <a:p>
            <a:pPr marL="341313" marR="0" lvl="0" algn="l" rtl="0">
              <a:spcBef>
                <a:spcPts val="0"/>
              </a:spcBef>
              <a:buSzPct val="25000"/>
              <a:buNone/>
            </a:pPr>
            <a:r>
              <a:rPr lang="es-DO" dirty="0" smtClean="0">
                <a:latin typeface="Helvetica Neue"/>
                <a:ea typeface="Helvetica Neue"/>
                <a:cs typeface="Helvetica Neue"/>
                <a:sym typeface="Helvetica Neue"/>
              </a:rPr>
              <a:t>E</a:t>
            </a:r>
            <a:r>
              <a:rPr lang="es-DO" sz="1400" dirty="0" smtClean="0">
                <a:solidFill>
                  <a:srgbClr val="000000"/>
                </a:solidFill>
                <a:latin typeface="Helvetica Neue"/>
                <a:ea typeface="Helvetica Neue"/>
                <a:cs typeface="Helvetica Neue"/>
                <a:sym typeface="Helvetica Neue"/>
              </a:rPr>
              <a:t>n m</a:t>
            </a:r>
            <a:r>
              <a:rPr lang="es-DO" dirty="0" smtClean="0">
                <a:latin typeface="Helvetica Neue"/>
                <a:ea typeface="Helvetica Neue"/>
                <a:cs typeface="Helvetica Neue"/>
                <a:sym typeface="Helvetica Neue"/>
              </a:rPr>
              <a:t>i</a:t>
            </a:r>
            <a:r>
              <a:rPr lang="es-DO" sz="1400" dirty="0" smtClean="0">
                <a:solidFill>
                  <a:srgbClr val="000000"/>
                </a:solidFill>
                <a:latin typeface="Helvetica Neue"/>
                <a:ea typeface="Helvetica Neue"/>
                <a:cs typeface="Helvetica Neue"/>
                <a:sym typeface="Helvetica Neue"/>
              </a:rPr>
              <a:t> </a:t>
            </a:r>
            <a:r>
              <a:rPr lang="es-DO" dirty="0" smtClean="0">
                <a:latin typeface="Helvetica Neue"/>
                <a:ea typeface="Helvetica Neue"/>
                <a:cs typeface="Helvetica Neue"/>
                <a:sym typeface="Helvetica Neue"/>
              </a:rPr>
              <a:t>opinión</a:t>
            </a:r>
            <a:r>
              <a:rPr lang="es-DO" sz="1400" dirty="0" smtClean="0">
                <a:solidFill>
                  <a:srgbClr val="000000"/>
                </a:solidFill>
                <a:latin typeface="Helvetica Neue"/>
                <a:ea typeface="Helvetica Neue"/>
                <a:cs typeface="Helvetica Neue"/>
                <a:sym typeface="Helvetica Neue"/>
              </a:rPr>
              <a:t>, ¡Clara fue valiente y servicial!  Primero fue valiente.  Ella fue al campo de </a:t>
            </a:r>
            <a:r>
              <a:rPr lang="es-DO" dirty="0" smtClean="0">
                <a:latin typeface="Helvetica Neue"/>
                <a:ea typeface="Helvetica Neue"/>
                <a:cs typeface="Helvetica Neue"/>
                <a:sym typeface="Helvetica Neue"/>
              </a:rPr>
              <a:t>batalla</a:t>
            </a:r>
            <a:r>
              <a:rPr lang="es-DO" sz="1400" dirty="0" smtClean="0">
                <a:solidFill>
                  <a:srgbClr val="000000"/>
                </a:solidFill>
                <a:latin typeface="Helvetica Neue"/>
                <a:ea typeface="Helvetica Neue"/>
                <a:cs typeface="Helvetica Neue"/>
                <a:sym typeface="Helvetica Neue"/>
              </a:rPr>
              <a:t> para ayudar a los soldados de la Guerra Civil.</a:t>
            </a:r>
            <a:r>
              <a:rPr lang="es-DO" dirty="0" smtClean="0">
                <a:latin typeface="Helvetica Neue"/>
                <a:ea typeface="Helvetica Neue"/>
                <a:cs typeface="Helvetica Neue"/>
                <a:sym typeface="Helvetica Neue"/>
              </a:rPr>
              <a:t> </a:t>
            </a:r>
            <a:r>
              <a:rPr lang="es-DO" sz="1400" dirty="0" smtClean="0">
                <a:solidFill>
                  <a:srgbClr val="000000"/>
                </a:solidFill>
                <a:latin typeface="Helvetica Neue"/>
                <a:ea typeface="Helvetica Neue"/>
                <a:cs typeface="Helvetica Neue"/>
                <a:sym typeface="Helvetica Neue"/>
              </a:rPr>
              <a:t>Eso demuestra valentía. (a)_______________.  Se</a:t>
            </a:r>
            <a:r>
              <a:rPr lang="es-DO" dirty="0" smtClean="0">
                <a:latin typeface="Helvetica Neue"/>
                <a:ea typeface="Helvetica Neue"/>
                <a:cs typeface="Helvetica Neue"/>
                <a:sym typeface="Helvetica Neue"/>
              </a:rPr>
              <a:t>gundo ella fue servicial</a:t>
            </a:r>
            <a:r>
              <a:rPr lang="es-DO" sz="1400" dirty="0" smtClean="0">
                <a:solidFill>
                  <a:srgbClr val="000000"/>
                </a:solidFill>
                <a:latin typeface="Helvetica Neue"/>
                <a:ea typeface="Helvetica Neue"/>
                <a:cs typeface="Helvetica Neue"/>
                <a:sym typeface="Helvetica Neue"/>
              </a:rPr>
              <a:t>. M</a:t>
            </a:r>
            <a:r>
              <a:rPr lang="es-DO" dirty="0" smtClean="0">
                <a:latin typeface="Helvetica Neue"/>
                <a:ea typeface="Helvetica Neue"/>
                <a:cs typeface="Helvetica Neue"/>
                <a:sym typeface="Helvetica Neue"/>
              </a:rPr>
              <a:t>uchas</a:t>
            </a:r>
            <a:r>
              <a:rPr lang="es-DO" sz="1400" dirty="0" smtClean="0">
                <a:solidFill>
                  <a:srgbClr val="000000"/>
                </a:solidFill>
                <a:latin typeface="Helvetica Neue"/>
                <a:ea typeface="Helvetica Neue"/>
                <a:cs typeface="Helvetica Neue"/>
                <a:sym typeface="Helvetica Neue"/>
              </a:rPr>
              <a:t> famili</a:t>
            </a:r>
            <a:r>
              <a:rPr lang="es-DO" dirty="0" smtClean="0">
                <a:latin typeface="Helvetica Neue"/>
                <a:ea typeface="Helvetica Neue"/>
                <a:cs typeface="Helvetica Neue"/>
                <a:sym typeface="Helvetica Neue"/>
              </a:rPr>
              <a:t>a</a:t>
            </a:r>
            <a:r>
              <a:rPr lang="es-DO" sz="1400" dirty="0" smtClean="0">
                <a:solidFill>
                  <a:srgbClr val="000000"/>
                </a:solidFill>
                <a:latin typeface="Helvetica Neue"/>
                <a:ea typeface="Helvetica Neue"/>
                <a:cs typeface="Helvetica Neue"/>
                <a:sym typeface="Helvetica Neue"/>
              </a:rPr>
              <a:t>s pi</a:t>
            </a:r>
            <a:r>
              <a:rPr lang="es-DO" dirty="0" smtClean="0">
                <a:latin typeface="Helvetica Neue"/>
                <a:ea typeface="Helvetica Neue"/>
                <a:cs typeface="Helvetica Neue"/>
                <a:sym typeface="Helvetica Neue"/>
              </a:rPr>
              <a:t>dieron ayuda a </a:t>
            </a:r>
            <a:r>
              <a:rPr lang="es-DO" sz="1400" dirty="0" smtClean="0">
                <a:solidFill>
                  <a:srgbClr val="000000"/>
                </a:solidFill>
                <a:latin typeface="Helvetica Neue"/>
                <a:ea typeface="Helvetica Neue"/>
                <a:cs typeface="Helvetica Neue"/>
                <a:sym typeface="Helvetica Neue"/>
              </a:rPr>
              <a:t>Clara. (b) ____________.</a:t>
            </a:r>
          </a:p>
          <a:p>
            <a:pPr marL="0" marR="0" lvl="0" indent="0" algn="l" rtl="0">
              <a:spcBef>
                <a:spcPts val="0"/>
              </a:spcBef>
              <a:buNone/>
            </a:pPr>
            <a:endParaRPr lang="es-DO" sz="1400" b="1" dirty="0" smtClean="0">
              <a:solidFill>
                <a:srgbClr val="FF0000"/>
              </a:solidFill>
              <a:latin typeface="Helvetica Neue" panose="020B0604020202020204" charset="0"/>
              <a:ea typeface="Helvetica Neue"/>
              <a:cs typeface="Helvetica Neue"/>
              <a:sym typeface="Helvetica Neue"/>
            </a:endParaRPr>
          </a:p>
          <a:p>
            <a:pPr marL="341313" marR="0" lvl="0" algn="l" rtl="0">
              <a:spcBef>
                <a:spcPts val="0"/>
              </a:spcBef>
              <a:buNone/>
            </a:pPr>
            <a:r>
              <a:rPr lang="es-DO" b="1" dirty="0" smtClean="0">
                <a:latin typeface="Helvetica Neue" panose="020B0604020202020204" charset="0"/>
                <a:ea typeface="Helvetica Neue"/>
                <a:cs typeface="Helvetica Neue"/>
                <a:sym typeface="Helvetica Neue"/>
              </a:rPr>
              <a:t>¿Cuáles de las siguientes </a:t>
            </a:r>
            <a:r>
              <a:rPr lang="es-DO" b="1" u="sng" dirty="0" smtClean="0">
                <a:latin typeface="Helvetica Neue" panose="020B0604020202020204" charset="0"/>
                <a:ea typeface="Helvetica Neue"/>
                <a:cs typeface="Helvetica Neue"/>
                <a:sym typeface="Helvetica Neue"/>
              </a:rPr>
              <a:t>declaraciones</a:t>
            </a:r>
            <a:r>
              <a:rPr lang="es-DO" sz="1400" b="1" dirty="0" smtClean="0">
                <a:solidFill>
                  <a:srgbClr val="000000"/>
                </a:solidFill>
                <a:latin typeface="Helvetica Neue" panose="020B0604020202020204" charset="0"/>
                <a:ea typeface="Helvetica Neue"/>
                <a:cs typeface="Helvetica Neue"/>
                <a:sym typeface="Helvetica Neue"/>
              </a:rPr>
              <a:t> podrían a</a:t>
            </a:r>
            <a:r>
              <a:rPr lang="es-DO" b="1" dirty="0" smtClean="0">
                <a:latin typeface="Helvetica Neue" panose="020B0604020202020204" charset="0"/>
                <a:ea typeface="Helvetica Neue"/>
                <a:cs typeface="Helvetica Neue"/>
                <a:sym typeface="Helvetica Neue"/>
              </a:rPr>
              <a:t>ñ</a:t>
            </a:r>
            <a:r>
              <a:rPr lang="es-DO" sz="1400" b="1" dirty="0" smtClean="0">
                <a:solidFill>
                  <a:srgbClr val="000000"/>
                </a:solidFill>
                <a:latin typeface="Helvetica Neue" panose="020B0604020202020204" charset="0"/>
                <a:ea typeface="Helvetica Neue"/>
                <a:cs typeface="Helvetica Neue"/>
                <a:sym typeface="Helvetica Neue"/>
              </a:rPr>
              <a:t>adir </a:t>
            </a:r>
            <a:r>
              <a:rPr lang="es-DO" b="1" dirty="0" smtClean="0">
                <a:latin typeface="Helvetica Neue" panose="020B0604020202020204" charset="0"/>
                <a:ea typeface="Helvetica Neue"/>
                <a:cs typeface="Helvetica Neue"/>
                <a:sym typeface="Helvetica Neue"/>
              </a:rPr>
              <a:t>detalles</a:t>
            </a:r>
            <a:r>
              <a:rPr lang="es-DO" sz="1400" b="1" dirty="0" smtClean="0">
                <a:solidFill>
                  <a:srgbClr val="000000"/>
                </a:solidFill>
                <a:latin typeface="Helvetica Neue" panose="020B0604020202020204" charset="0"/>
                <a:ea typeface="Helvetica Neue"/>
                <a:cs typeface="Helvetica Neue"/>
                <a:sym typeface="Helvetica Neue"/>
              </a:rPr>
              <a:t> de apoyo apropi</a:t>
            </a:r>
            <a:r>
              <a:rPr lang="es-DO" b="1" dirty="0" smtClean="0">
                <a:latin typeface="Helvetica Neue" panose="020B0604020202020204" charset="0"/>
                <a:ea typeface="Helvetica Neue"/>
                <a:cs typeface="Helvetica Neue"/>
                <a:sym typeface="Helvetica Neue"/>
              </a:rPr>
              <a:t>ados en los espacios en blanco del párrafo de opinión</a:t>
            </a:r>
            <a:r>
              <a:rPr lang="es-DO" sz="1400" b="1" dirty="0" smtClean="0">
                <a:solidFill>
                  <a:srgbClr val="000000"/>
                </a:solidFill>
                <a:latin typeface="Helvetica Neue" panose="020B0604020202020204" charset="0"/>
                <a:ea typeface="Helvetica Neue"/>
                <a:cs typeface="Helvetica Neue"/>
                <a:sym typeface="Helvetica Neue"/>
              </a:rPr>
              <a:t>?</a:t>
            </a:r>
          </a:p>
          <a:p>
            <a:pPr marL="0" marR="0" lvl="0" indent="0" algn="l" rtl="0">
              <a:spcBef>
                <a:spcPts val="0"/>
              </a:spcBef>
              <a:buNone/>
            </a:pPr>
            <a:endParaRPr lang="es-DO" sz="1400" b="1" dirty="0" smtClean="0">
              <a:solidFill>
                <a:srgbClr val="FF0000"/>
              </a:solidFill>
              <a:latin typeface="Helvetica Neue" panose="020B0604020202020204" charset="0"/>
              <a:ea typeface="Helvetica Neue"/>
              <a:cs typeface="Helvetica Neue"/>
              <a:sym typeface="Helvetica Neue"/>
            </a:endParaRPr>
          </a:p>
          <a:p>
            <a:pPr marL="342900" marR="0" lvl="0" algn="l" rtl="0">
              <a:spcBef>
                <a:spcPts val="0"/>
              </a:spcBef>
              <a:buClr>
                <a:srgbClr val="000000"/>
              </a:buClr>
              <a:buSzPct val="100000"/>
              <a:buFont typeface="Calibri"/>
              <a:buAutoNum type="alphaUcPeriod"/>
            </a:pPr>
            <a:r>
              <a:rPr lang="es-DO" sz="1400" dirty="0" smtClean="0">
                <a:solidFill>
                  <a:srgbClr val="000000"/>
                </a:solidFill>
                <a:latin typeface="Helvetica Neue" panose="020B0604020202020204" charset="0"/>
                <a:ea typeface="Helvetica Neue"/>
                <a:cs typeface="Helvetica Neue"/>
                <a:sym typeface="Helvetica Neue"/>
              </a:rPr>
              <a:t>  (a) El hermano de Clara</a:t>
            </a:r>
            <a:r>
              <a:rPr lang="es-DO" dirty="0" smtClean="0">
                <a:latin typeface="Helvetica Neue" panose="020B0604020202020204" charset="0"/>
                <a:ea typeface="Helvetica Neue"/>
                <a:cs typeface="Helvetica Neue"/>
                <a:sym typeface="Helvetica Neue"/>
              </a:rPr>
              <a:t> le enseñó a montar a caballo</a:t>
            </a:r>
            <a:r>
              <a:rPr lang="es-DO" sz="1400" dirty="0" smtClean="0">
                <a:solidFill>
                  <a:srgbClr val="000000"/>
                </a:solidFill>
                <a:latin typeface="Helvetica Neue" panose="020B0604020202020204" charset="0"/>
                <a:ea typeface="Helvetica Neue"/>
                <a:cs typeface="Helvetica Neue"/>
                <a:sym typeface="Helvetica Neue"/>
              </a:rPr>
              <a:t>.</a:t>
            </a:r>
          </a:p>
          <a:p>
            <a:pPr marL="342900" marR="0" lvl="0" algn="l" rtl="0">
              <a:spcBef>
                <a:spcPts val="0"/>
              </a:spcBef>
              <a:buSzPct val="25000"/>
              <a:buNone/>
              <a:tabLst>
                <a:tab pos="341313" algn="l"/>
              </a:tabLst>
            </a:pPr>
            <a:r>
              <a:rPr lang="es-DO" sz="1400" dirty="0" smtClean="0">
                <a:solidFill>
                  <a:srgbClr val="000000"/>
                </a:solidFill>
                <a:latin typeface="Helvetica Neue" panose="020B0604020202020204" charset="0"/>
                <a:ea typeface="Helvetica Neue"/>
                <a:cs typeface="Helvetica Neue"/>
                <a:sym typeface="Helvetica Neue"/>
              </a:rPr>
              <a:t>     (b) Ella </a:t>
            </a:r>
            <a:r>
              <a:rPr lang="es-DO" dirty="0" smtClean="0">
                <a:latin typeface="Helvetica Neue" panose="020B0604020202020204" charset="0"/>
                <a:ea typeface="Helvetica Neue"/>
                <a:cs typeface="Helvetica Neue"/>
                <a:sym typeface="Helvetica Neue"/>
              </a:rPr>
              <a:t>enseñó</a:t>
            </a:r>
            <a:r>
              <a:rPr lang="es-DO" sz="1400" dirty="0" smtClean="0">
                <a:solidFill>
                  <a:srgbClr val="000000"/>
                </a:solidFill>
                <a:latin typeface="Helvetica Neue" panose="020B0604020202020204" charset="0"/>
                <a:ea typeface="Helvetica Neue"/>
                <a:cs typeface="Helvetica Neue"/>
                <a:sym typeface="Helvetica Neue"/>
              </a:rPr>
              <a:t> en una </a:t>
            </a:r>
            <a:r>
              <a:rPr lang="es-DO" dirty="0" smtClean="0">
                <a:latin typeface="Helvetica Neue" panose="020B0604020202020204" charset="0"/>
                <a:ea typeface="Helvetica Neue"/>
                <a:cs typeface="Helvetica Neue"/>
                <a:sym typeface="Helvetica Neue"/>
              </a:rPr>
              <a:t>escuela de un salón</a:t>
            </a:r>
            <a:r>
              <a:rPr lang="es-DO" sz="1400" dirty="0" smtClean="0">
                <a:solidFill>
                  <a:srgbClr val="000000"/>
                </a:solidFill>
                <a:latin typeface="Helvetica Neue" panose="020B0604020202020204" charset="0"/>
                <a:ea typeface="Helvetica Neue"/>
                <a:cs typeface="Helvetica Neue"/>
                <a:sym typeface="Helvetica Neue"/>
              </a:rPr>
              <a:t>.</a:t>
            </a:r>
          </a:p>
          <a:p>
            <a:pPr marL="342900" marR="0" lvl="0" algn="l" rtl="0">
              <a:spcBef>
                <a:spcPts val="0"/>
              </a:spcBef>
              <a:buClr>
                <a:schemeClr val="dk1"/>
              </a:buClr>
              <a:buFont typeface="Calibri"/>
              <a:buNone/>
            </a:pPr>
            <a:endParaRPr lang="es-DO" sz="1400" dirty="0" smtClean="0">
              <a:solidFill>
                <a:srgbClr val="FF0000"/>
              </a:solidFill>
              <a:latin typeface="Helvetica Neue" panose="020B0604020202020204" charset="0"/>
              <a:ea typeface="Helvetica Neue"/>
              <a:cs typeface="Helvetica Neue"/>
              <a:sym typeface="Helvetica Neue"/>
            </a:endParaRPr>
          </a:p>
          <a:p>
            <a:pPr marL="342900" marR="0" lvl="0" algn="l" rtl="0">
              <a:spcBef>
                <a:spcPts val="0"/>
              </a:spcBef>
              <a:buClr>
                <a:srgbClr val="000000"/>
              </a:buClr>
              <a:buSzPct val="100000"/>
              <a:buFont typeface="Calibri"/>
              <a:buAutoNum type="alphaUcPeriod" startAt="2"/>
            </a:pPr>
            <a:r>
              <a:rPr lang="es-DO" sz="1400" dirty="0" smtClean="0">
                <a:solidFill>
                  <a:srgbClr val="000000"/>
                </a:solidFill>
                <a:latin typeface="Helvetica Neue" panose="020B0604020202020204" charset="0"/>
                <a:ea typeface="Helvetica Neue"/>
                <a:cs typeface="Helvetica Neue"/>
                <a:sym typeface="Helvetica Neue"/>
              </a:rPr>
              <a:t>  (a) Porque e</a:t>
            </a:r>
            <a:r>
              <a:rPr lang="es-DO" dirty="0" smtClean="0">
                <a:latin typeface="Helvetica Neue" panose="020B0604020202020204" charset="0"/>
                <a:ea typeface="Helvetica Neue"/>
                <a:cs typeface="Helvetica Neue"/>
                <a:sym typeface="Helvetica Neue"/>
              </a:rPr>
              <a:t>ra valiente, </a:t>
            </a:r>
            <a:r>
              <a:rPr lang="es-DO" sz="1400" dirty="0" smtClean="0">
                <a:solidFill>
                  <a:srgbClr val="000000"/>
                </a:solidFill>
                <a:latin typeface="Helvetica Neue" panose="020B0604020202020204" charset="0"/>
                <a:ea typeface="Helvetica Neue"/>
                <a:cs typeface="Helvetica Neue"/>
                <a:sym typeface="Helvetica Neue"/>
              </a:rPr>
              <a:t>Clara lle</a:t>
            </a:r>
            <a:r>
              <a:rPr lang="es-DO" dirty="0" smtClean="0">
                <a:latin typeface="Helvetica Neue" panose="020B0604020202020204" charset="0"/>
                <a:ea typeface="Helvetica Neue"/>
                <a:cs typeface="Helvetica Neue"/>
                <a:sym typeface="Helvetica Neue"/>
              </a:rPr>
              <a:t>vó seis vagones de comida y medicina a los </a:t>
            </a:r>
          </a:p>
          <a:p>
            <a:pPr marL="342900" marR="0" lvl="0" algn="l" rtl="0">
              <a:spcBef>
                <a:spcPts val="0"/>
              </a:spcBef>
              <a:buNone/>
            </a:pPr>
            <a:r>
              <a:rPr lang="es-DO" dirty="0" smtClean="0">
                <a:latin typeface="Helvetica Neue" panose="020B0604020202020204" charset="0"/>
                <a:ea typeface="Helvetica Neue"/>
                <a:cs typeface="Helvetica Neue"/>
                <a:sym typeface="Helvetica Neue"/>
              </a:rPr>
              <a:t>          </a:t>
            </a:r>
            <a:r>
              <a:rPr lang="es-DO" dirty="0" smtClean="0">
                <a:solidFill>
                  <a:schemeClr val="dk1"/>
                </a:solidFill>
                <a:latin typeface="Helvetica Neue" panose="020B0604020202020204" charset="0"/>
                <a:ea typeface="Helvetica Neue"/>
                <a:cs typeface="Helvetica Neue"/>
                <a:sym typeface="Helvetica Neue"/>
              </a:rPr>
              <a:t>soldados heridos.</a:t>
            </a:r>
          </a:p>
          <a:p>
            <a:pPr marL="342900" marR="0" lvl="0" algn="l" rtl="0">
              <a:spcBef>
                <a:spcPts val="0"/>
              </a:spcBef>
              <a:buSzPct val="25000"/>
              <a:buNone/>
            </a:pPr>
            <a:r>
              <a:rPr lang="es-DO" sz="1400" dirty="0" smtClean="0">
                <a:solidFill>
                  <a:srgbClr val="000000"/>
                </a:solidFill>
                <a:latin typeface="Helvetica Neue" panose="020B0604020202020204" charset="0"/>
                <a:ea typeface="Helvetica Neue"/>
                <a:cs typeface="Helvetica Neue"/>
                <a:sym typeface="Helvetica Neue"/>
              </a:rPr>
              <a:t>      (b) Por</a:t>
            </a:r>
            <a:r>
              <a:rPr lang="es-DO" dirty="0" smtClean="0">
                <a:latin typeface="Helvetica Neue" panose="020B0604020202020204" charset="0"/>
                <a:ea typeface="Helvetica Neue"/>
                <a:cs typeface="Helvetica Neue"/>
                <a:sym typeface="Helvetica Neue"/>
              </a:rPr>
              <a:t>que era servicial</a:t>
            </a:r>
            <a:r>
              <a:rPr lang="es-DO" sz="1400" dirty="0" smtClean="0">
                <a:solidFill>
                  <a:srgbClr val="000000"/>
                </a:solidFill>
                <a:latin typeface="Helvetica Neue" panose="020B0604020202020204" charset="0"/>
                <a:ea typeface="Helvetica Neue"/>
                <a:cs typeface="Helvetica Neue"/>
                <a:sym typeface="Helvetica Neue"/>
              </a:rPr>
              <a:t>, Clara hizo una </a:t>
            </a:r>
            <a:r>
              <a:rPr lang="es-DO" dirty="0" smtClean="0">
                <a:latin typeface="Helvetica Neue" panose="020B0604020202020204" charset="0"/>
                <a:ea typeface="Helvetica Neue"/>
                <a:cs typeface="Helvetica Neue"/>
                <a:sym typeface="Helvetica Neue"/>
              </a:rPr>
              <a:t>búsqueda</a:t>
            </a:r>
            <a:r>
              <a:rPr lang="es-DO" sz="1400" dirty="0" smtClean="0">
                <a:solidFill>
                  <a:srgbClr val="000000"/>
                </a:solidFill>
                <a:latin typeface="Helvetica Neue" panose="020B0604020202020204" charset="0"/>
                <a:ea typeface="Helvetica Neue"/>
                <a:cs typeface="Helvetica Neue"/>
                <a:sym typeface="Helvetica Neue"/>
              </a:rPr>
              <a:t> de soldados durante la   </a:t>
            </a:r>
          </a:p>
          <a:p>
            <a:pPr marL="342900" marR="0" lvl="0" algn="l" rtl="0">
              <a:spcBef>
                <a:spcPts val="0"/>
              </a:spcBef>
              <a:buNone/>
            </a:pPr>
            <a:r>
              <a:rPr lang="es-DO" dirty="0" smtClean="0">
                <a:latin typeface="Helvetica Neue" panose="020B0604020202020204" charset="0"/>
                <a:ea typeface="Helvetica Neue"/>
                <a:cs typeface="Helvetica Neue"/>
                <a:sym typeface="Helvetica Neue"/>
              </a:rPr>
              <a:t>           </a:t>
            </a:r>
            <a:r>
              <a:rPr lang="es-DO" dirty="0" smtClean="0">
                <a:solidFill>
                  <a:schemeClr val="dk1"/>
                </a:solidFill>
                <a:latin typeface="Helvetica Neue" panose="020B0604020202020204" charset="0"/>
                <a:ea typeface="Helvetica Neue"/>
                <a:cs typeface="Helvetica Neue"/>
                <a:sym typeface="Helvetica Neue"/>
              </a:rPr>
              <a:t>guerra.</a:t>
            </a:r>
          </a:p>
          <a:p>
            <a:pPr marL="342900" marR="0" lvl="0" algn="l" rtl="0">
              <a:spcBef>
                <a:spcPts val="0"/>
              </a:spcBef>
              <a:buClr>
                <a:srgbClr val="000000"/>
              </a:buClr>
              <a:buFont typeface="Arial"/>
              <a:buNone/>
            </a:pPr>
            <a:endParaRPr lang="es-DO" sz="1400" dirty="0" smtClean="0">
              <a:solidFill>
                <a:srgbClr val="FF0000"/>
              </a:solidFill>
              <a:latin typeface="Helvetica Neue" panose="020B0604020202020204" charset="0"/>
              <a:ea typeface="Helvetica Neue"/>
              <a:cs typeface="Helvetica Neue"/>
              <a:sym typeface="Helvetica Neue"/>
            </a:endParaRPr>
          </a:p>
          <a:p>
            <a:pPr marL="342900" marR="0" lvl="0" algn="l" rtl="0">
              <a:spcBef>
                <a:spcPts val="0"/>
              </a:spcBef>
              <a:buClr>
                <a:srgbClr val="000000"/>
              </a:buClr>
              <a:buSzPct val="100000"/>
              <a:buFont typeface="Calibri"/>
              <a:buAutoNum type="alphaUcPeriod" startAt="3"/>
            </a:pPr>
            <a:r>
              <a:rPr lang="es-DO" sz="1400" dirty="0" smtClean="0">
                <a:solidFill>
                  <a:srgbClr val="000000"/>
                </a:solidFill>
                <a:latin typeface="Helvetica Neue" panose="020B0604020202020204" charset="0"/>
                <a:ea typeface="Helvetica Neue"/>
                <a:cs typeface="Helvetica Neue"/>
                <a:sym typeface="Helvetica Neue"/>
              </a:rPr>
              <a:t>  (a) Las personas valientes </a:t>
            </a:r>
            <a:r>
              <a:rPr lang="es-DO" dirty="0" smtClean="0">
                <a:latin typeface="Helvetica Neue" panose="020B0604020202020204" charset="0"/>
                <a:ea typeface="Helvetica Neue"/>
                <a:cs typeface="Helvetica Neue"/>
                <a:sym typeface="Helvetica Neue"/>
              </a:rPr>
              <a:t>también son tímidas. </a:t>
            </a:r>
          </a:p>
          <a:p>
            <a:pPr marL="342900" lvl="3">
              <a:buClr>
                <a:srgbClr val="000000"/>
              </a:buClr>
              <a:buSzPct val="100000"/>
            </a:pPr>
            <a:r>
              <a:rPr lang="es-DO" dirty="0" smtClean="0">
                <a:latin typeface="Helvetica Neue" panose="020B0604020202020204" charset="0"/>
                <a:ea typeface="Helvetica Neue"/>
                <a:cs typeface="Helvetica Neue"/>
                <a:sym typeface="Helvetica Neue"/>
              </a:rPr>
              <a:t>      (b) Las personas que son serviciales van a la universidad a aprender.</a:t>
            </a:r>
          </a:p>
          <a:p>
            <a:pPr marL="342900" marR="0" lvl="0" algn="l" rtl="0">
              <a:spcBef>
                <a:spcPts val="0"/>
              </a:spcBef>
              <a:buNone/>
            </a:pPr>
            <a:endParaRPr lang="es-DO" sz="1400" dirty="0" smtClean="0">
              <a:solidFill>
                <a:srgbClr val="000000"/>
              </a:solidFill>
              <a:latin typeface="Helvetica Neue" panose="020B0604020202020204" charset="0"/>
              <a:ea typeface="Helvetica Neue"/>
              <a:cs typeface="Helvetica Neue"/>
              <a:sym typeface="Helvetica Neue"/>
            </a:endParaRPr>
          </a:p>
          <a:p>
            <a:pPr marL="342900" marR="0" lvl="0" algn="l" rtl="0">
              <a:spcBef>
                <a:spcPts val="0"/>
              </a:spcBef>
              <a:buClr>
                <a:srgbClr val="000000"/>
              </a:buClr>
              <a:buSzPct val="100000"/>
              <a:buFont typeface="Calibri"/>
              <a:buAutoNum type="alphaUcPeriod" startAt="4"/>
            </a:pPr>
            <a:r>
              <a:rPr lang="es-DO" sz="1400" dirty="0" smtClean="0">
                <a:solidFill>
                  <a:srgbClr val="000000"/>
                </a:solidFill>
                <a:latin typeface="Helvetica Neue" panose="020B0604020202020204" charset="0"/>
                <a:ea typeface="Helvetica Neue"/>
                <a:cs typeface="Helvetica Neue"/>
                <a:sym typeface="Helvetica Neue"/>
              </a:rPr>
              <a:t>   (a) Fue valiente por haber comenza</a:t>
            </a:r>
            <a:r>
              <a:rPr lang="es-DO" dirty="0" smtClean="0">
                <a:latin typeface="Helvetica Neue" panose="020B0604020202020204" charset="0"/>
                <a:ea typeface="Helvetica Neue"/>
                <a:cs typeface="Helvetica Neue"/>
                <a:sym typeface="Helvetica Neue"/>
              </a:rPr>
              <a:t>do la Cruz Roja en América</a:t>
            </a:r>
            <a:r>
              <a:rPr lang="es-DO" sz="1400" dirty="0" smtClean="0">
                <a:solidFill>
                  <a:srgbClr val="000000"/>
                </a:solidFill>
                <a:latin typeface="Helvetica Neue" panose="020B0604020202020204" charset="0"/>
                <a:ea typeface="Helvetica Neue"/>
                <a:cs typeface="Helvetica Neue"/>
                <a:sym typeface="Helvetica Neue"/>
              </a:rPr>
              <a:t>.</a:t>
            </a:r>
          </a:p>
          <a:p>
            <a:pPr marL="342900" marR="0" lvl="0" algn="l" rtl="0">
              <a:spcBef>
                <a:spcPts val="0"/>
              </a:spcBef>
              <a:buSzPct val="25000"/>
              <a:buNone/>
            </a:pPr>
            <a:r>
              <a:rPr lang="es-DO" sz="1400" dirty="0" smtClean="0">
                <a:solidFill>
                  <a:srgbClr val="000000"/>
                </a:solidFill>
                <a:latin typeface="Helvetica Neue" panose="020B0604020202020204" charset="0"/>
                <a:ea typeface="Helvetica Neue"/>
                <a:cs typeface="Helvetica Neue"/>
                <a:sym typeface="Helvetica Neue"/>
              </a:rPr>
              <a:t>       (b) El logro </a:t>
            </a:r>
            <a:r>
              <a:rPr lang="es-DO" dirty="0" smtClean="0">
                <a:latin typeface="Helvetica Neue" panose="020B0604020202020204" charset="0"/>
                <a:ea typeface="Helvetica Neue"/>
                <a:cs typeface="Helvetica Neue"/>
                <a:sym typeface="Helvetica Neue"/>
              </a:rPr>
              <a:t>más</a:t>
            </a:r>
            <a:r>
              <a:rPr lang="es-DO" sz="1400" dirty="0" smtClean="0">
                <a:solidFill>
                  <a:srgbClr val="000000"/>
                </a:solidFill>
                <a:latin typeface="Helvetica Neue" panose="020B0604020202020204" charset="0"/>
                <a:ea typeface="Helvetica Neue"/>
                <a:cs typeface="Helvetica Neue"/>
                <a:sym typeface="Helvetica Neue"/>
              </a:rPr>
              <a:t> grande de Clara</a:t>
            </a:r>
            <a:r>
              <a:rPr lang="es-DO" dirty="0" smtClean="0">
                <a:latin typeface="Helvetica Neue" panose="020B0604020202020204" charset="0"/>
                <a:ea typeface="Helvetica Neue"/>
                <a:cs typeface="Helvetica Neue"/>
                <a:sym typeface="Helvetica Neue"/>
              </a:rPr>
              <a:t> fue comenzar la Cruz Roja. </a:t>
            </a:r>
            <a:endParaRPr lang="es-DO" dirty="0">
              <a:latin typeface="Helvetica Neue" panose="020B0604020202020204" charset="0"/>
              <a:ea typeface="Helvetica Neue"/>
              <a:cs typeface="Helvetica Neue"/>
              <a:sym typeface="Helvetica Neue"/>
            </a:endParaRPr>
          </a:p>
        </p:txBody>
      </p:sp>
      <p:sp>
        <p:nvSpPr>
          <p:cNvPr id="760" name="Shape 760"/>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39</a:t>
            </a:fld>
            <a:endParaRPr lang="en-US" sz="1200">
              <a:solidFill>
                <a:srgbClr val="888888"/>
              </a:solidFill>
              <a:latin typeface="Calibri"/>
              <a:ea typeface="Calibri"/>
              <a:cs typeface="Calibri"/>
              <a:sym typeface="Calibri"/>
            </a:endParaRPr>
          </a:p>
        </p:txBody>
      </p:sp>
      <p:grpSp>
        <p:nvGrpSpPr>
          <p:cNvPr id="2" name="Group 1"/>
          <p:cNvGrpSpPr/>
          <p:nvPr/>
        </p:nvGrpSpPr>
        <p:grpSpPr>
          <a:xfrm>
            <a:off x="622745" y="3607192"/>
            <a:ext cx="243946" cy="2616310"/>
            <a:chOff x="547029" y="3615529"/>
            <a:chExt cx="243946" cy="2616310"/>
          </a:xfrm>
        </p:grpSpPr>
        <p:sp>
          <p:nvSpPr>
            <p:cNvPr id="762" name="Shape 762"/>
            <p:cNvSpPr/>
            <p:nvPr/>
          </p:nvSpPr>
          <p:spPr>
            <a:xfrm>
              <a:off x="547029" y="3615529"/>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63" name="Shape 763"/>
            <p:cNvSpPr/>
            <p:nvPr/>
          </p:nvSpPr>
          <p:spPr>
            <a:xfrm>
              <a:off x="547029" y="4257218"/>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64" name="Shape 764"/>
            <p:cNvSpPr/>
            <p:nvPr/>
          </p:nvSpPr>
          <p:spPr>
            <a:xfrm>
              <a:off x="547975" y="535075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65" name="Shape 765"/>
            <p:cNvSpPr/>
            <p:nvPr/>
          </p:nvSpPr>
          <p:spPr>
            <a:xfrm>
              <a:off x="547029" y="5992439"/>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sp>
        <p:nvSpPr>
          <p:cNvPr id="766" name="Shape 766"/>
          <p:cNvSpPr/>
          <p:nvPr/>
        </p:nvSpPr>
        <p:spPr>
          <a:xfrm>
            <a:off x="866691" y="1923005"/>
            <a:ext cx="6396889" cy="922800"/>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endParaRPr lang="en-US" sz="2000" dirty="0">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p:nvPr/>
        </p:nvSpPr>
        <p:spPr>
          <a:xfrm>
            <a:off x="409082" y="332143"/>
            <a:ext cx="6873239" cy="88732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PR" sz="1800" i="1" dirty="0" smtClean="0">
                <a:solidFill>
                  <a:schemeClr val="dk1"/>
                </a:solidFill>
                <a:latin typeface="Calibri"/>
                <a:ea typeface="Calibri"/>
                <a:cs typeface="Calibri"/>
                <a:sym typeface="Calibri"/>
              </a:rPr>
              <a:t>Después de un desastre natural</a:t>
            </a:r>
          </a:p>
          <a:p>
            <a:pPr marL="0" marR="0" lvl="0" indent="0" algn="ctr" rtl="0">
              <a:spcBef>
                <a:spcPts val="0"/>
              </a:spcBef>
              <a:buSzPct val="25000"/>
              <a:buNone/>
            </a:pPr>
            <a:r>
              <a:rPr lang="es-PR" sz="1500" b="1" dirty="0" smtClean="0">
                <a:solidFill>
                  <a:schemeClr val="dk1"/>
                </a:solidFill>
                <a:latin typeface="Calibri"/>
                <a:ea typeface="Calibri"/>
                <a:cs typeface="Calibri"/>
                <a:sym typeface="Calibri"/>
              </a:rPr>
              <a:t> </a:t>
            </a:r>
            <a:r>
              <a:rPr lang="es-PR" sz="1200" b="1" dirty="0" smtClean="0">
                <a:solidFill>
                  <a:schemeClr val="dk1"/>
                </a:solidFill>
                <a:latin typeface="Calibri"/>
                <a:ea typeface="Calibri"/>
                <a:cs typeface="Calibri"/>
                <a:sym typeface="Calibri"/>
              </a:rPr>
              <a:t>Actividad para la clase: Tarea de rendimiento </a:t>
            </a:r>
            <a:endParaRPr lang="es-PR" b="1" dirty="0" smtClean="0">
              <a:solidFill>
                <a:schemeClr val="dk1"/>
              </a:solidFill>
              <a:latin typeface="Calibri"/>
              <a:ea typeface="Calibri"/>
              <a:cs typeface="Calibri"/>
              <a:sym typeface="Calibri"/>
            </a:endParaRPr>
          </a:p>
          <a:p>
            <a:pPr marL="0" marR="0" lvl="0" indent="0" algn="ctr" rtl="0">
              <a:spcBef>
                <a:spcPts val="0"/>
              </a:spcBef>
              <a:buNone/>
            </a:pPr>
            <a:endParaRPr lang="es-PR" sz="1540" b="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PR" sz="1100" i="1" dirty="0" smtClean="0">
                <a:solidFill>
                  <a:schemeClr val="dk1"/>
                </a:solidFill>
                <a:latin typeface="Calibri"/>
                <a:ea typeface="Calibri"/>
                <a:cs typeface="Calibri"/>
                <a:sym typeface="Calibri"/>
              </a:rPr>
              <a:t>Esta pre-actividad para la clase sigue el diseño general de elementos contextuales, recursos, objetivos de aprendizaje, términos clave y propósito del </a:t>
            </a:r>
            <a:r>
              <a:rPr lang="es-PR" sz="1100" i="1" dirty="0" err="1" smtClean="0">
                <a:solidFill>
                  <a:schemeClr val="dk1"/>
                </a:solidFill>
                <a:latin typeface="Calibri"/>
                <a:ea typeface="Calibri"/>
                <a:cs typeface="Calibri"/>
                <a:sym typeface="Calibri"/>
              </a:rPr>
              <a:t>Smarter</a:t>
            </a:r>
            <a:r>
              <a:rPr lang="es-PR" sz="1100" i="1" dirty="0" smtClean="0">
                <a:solidFill>
                  <a:schemeClr val="dk1"/>
                </a:solidFill>
                <a:latin typeface="Calibri"/>
                <a:ea typeface="Calibri"/>
                <a:cs typeface="Calibri"/>
                <a:sym typeface="Calibri"/>
              </a:rPr>
              <a:t> </a:t>
            </a:r>
            <a:r>
              <a:rPr lang="es-PR" sz="1100" i="1" dirty="0" err="1" smtClean="0">
                <a:solidFill>
                  <a:schemeClr val="dk1"/>
                </a:solidFill>
                <a:latin typeface="Calibri"/>
                <a:ea typeface="Calibri"/>
                <a:cs typeface="Calibri"/>
                <a:sym typeface="Calibri"/>
              </a:rPr>
              <a:t>Balanced</a:t>
            </a:r>
            <a:r>
              <a:rPr lang="es-PR" sz="1100" i="1" dirty="0" smtClean="0">
                <a:solidFill>
                  <a:schemeClr val="dk1"/>
                </a:solidFill>
                <a:latin typeface="Calibri"/>
                <a:ea typeface="Calibri"/>
                <a:cs typeface="Calibri"/>
                <a:sym typeface="Calibri"/>
              </a:rPr>
              <a:t> </a:t>
            </a:r>
            <a:r>
              <a:rPr lang="es-PR" sz="1100" i="1" dirty="0" err="1" smtClean="0">
                <a:solidFill>
                  <a:schemeClr val="dk1"/>
                </a:solidFill>
                <a:latin typeface="Calibri"/>
                <a:ea typeface="Calibri"/>
                <a:cs typeface="Calibri"/>
                <a:sym typeface="Calibri"/>
              </a:rPr>
              <a:t>Assessment</a:t>
            </a:r>
            <a:r>
              <a:rPr lang="es-PR" sz="1100" i="1" dirty="0" smtClean="0">
                <a:solidFill>
                  <a:schemeClr val="dk1"/>
                </a:solidFill>
                <a:latin typeface="Calibri"/>
                <a:ea typeface="Calibri"/>
                <a:cs typeface="Calibri"/>
                <a:sym typeface="Calibri"/>
              </a:rPr>
              <a:t> </a:t>
            </a:r>
            <a:r>
              <a:rPr lang="es-PR" sz="1100" i="1" dirty="0" err="1" smtClean="0">
                <a:solidFill>
                  <a:schemeClr val="dk1"/>
                </a:solidFill>
                <a:latin typeface="Calibri"/>
                <a:ea typeface="Calibri"/>
                <a:cs typeface="Calibri"/>
                <a:sym typeface="Calibri"/>
              </a:rPr>
              <a:t>Consortium</a:t>
            </a:r>
            <a:r>
              <a:rPr lang="es-PR" sz="1100" i="1" dirty="0" smtClean="0">
                <a:solidFill>
                  <a:schemeClr val="dk1"/>
                </a:solidFill>
                <a:latin typeface="Calibri"/>
                <a:ea typeface="Calibri"/>
                <a:cs typeface="Calibri"/>
                <a:sym typeface="Calibri"/>
              </a:rPr>
              <a:t>  [</a:t>
            </a:r>
            <a:r>
              <a:rPr lang="es-PR" sz="1100" i="1" u="sng" dirty="0" smtClean="0">
                <a:solidFill>
                  <a:srgbClr val="8DC765"/>
                </a:solidFill>
                <a:latin typeface="Calibri"/>
                <a:ea typeface="Calibri"/>
                <a:cs typeface="Calibri"/>
                <a:sym typeface="Calibri"/>
                <a:hlinkClick r:id="rId3"/>
              </a:rPr>
              <a:t>http://oaksportal.org/resources/</a:t>
            </a:r>
            <a:r>
              <a:rPr lang="es-PR" sz="1100" i="1" dirty="0" smtClean="0">
                <a:solidFill>
                  <a:schemeClr val="dk1"/>
                </a:solidFill>
                <a:latin typeface="Calibri"/>
                <a:ea typeface="Calibri"/>
                <a:cs typeface="Calibri"/>
                <a:sym typeface="Calibri"/>
              </a:rPr>
              <a:t>]. El contenido dentro de cada uno de estos fue escrito por Connie </a:t>
            </a:r>
            <a:r>
              <a:rPr lang="es-PR" sz="1100" i="1" dirty="0" err="1" smtClean="0">
                <a:solidFill>
                  <a:schemeClr val="dk1"/>
                </a:solidFill>
                <a:latin typeface="Calibri"/>
                <a:ea typeface="Calibri"/>
                <a:cs typeface="Calibri"/>
                <a:sym typeface="Calibri"/>
              </a:rPr>
              <a:t>Briceno</a:t>
            </a:r>
            <a:r>
              <a:rPr lang="es-PR" sz="1100" i="1" dirty="0" smtClean="0">
                <a:solidFill>
                  <a:schemeClr val="dk1"/>
                </a:solidFill>
                <a:latin typeface="Calibri"/>
                <a:ea typeface="Calibri"/>
                <a:cs typeface="Calibri"/>
                <a:sym typeface="Calibri"/>
              </a:rPr>
              <a:t>.</a:t>
            </a:r>
          </a:p>
          <a:p>
            <a:pPr marL="0" marR="0" lvl="0" indent="0" algn="l" rtl="0">
              <a:spcBef>
                <a:spcPts val="0"/>
              </a:spcBef>
              <a:buNone/>
            </a:pPr>
            <a:endParaRPr lang="es-PR" sz="1100" i="1" dirty="0" smtClean="0">
              <a:solidFill>
                <a:schemeClr val="dk1"/>
              </a:solidFill>
              <a:latin typeface="Calibri"/>
              <a:ea typeface="Calibri"/>
              <a:cs typeface="Calibri"/>
              <a:sym typeface="Calibri"/>
            </a:endParaRPr>
          </a:p>
          <a:p>
            <a:pPr marL="0" marR="0" lvl="0" indent="0" algn="l" rtl="0">
              <a:spcBef>
                <a:spcPts val="0"/>
              </a:spcBef>
              <a:buNone/>
            </a:pPr>
            <a:endParaRPr lang="es-PR" sz="1100" i="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PR" sz="1100" dirty="0" smtClean="0">
                <a:solidFill>
                  <a:schemeClr val="dk1"/>
                </a:solidFill>
                <a:latin typeface="Calibri"/>
                <a:ea typeface="Calibri"/>
                <a:cs typeface="Calibri"/>
                <a:sym typeface="Calibri"/>
              </a:rPr>
              <a:t>La actividad en el salón de clases introduce a los estudiantes al contexto de una tarea de rendimiento, para que no estén en desventaja al demostrar las destrezas que la tarea intenta evaluar. </a:t>
            </a:r>
          </a:p>
          <a:p>
            <a:pPr marL="0" marR="0" lvl="0" indent="0" algn="l" rtl="0">
              <a:spcBef>
                <a:spcPts val="0"/>
              </a:spcBef>
              <a:buNone/>
            </a:pPr>
            <a:endParaRPr lang="es-PR" sz="1100" dirty="0" smtClean="0">
              <a:solidFill>
                <a:schemeClr val="dk1"/>
              </a:solidFill>
              <a:latin typeface="Calibri"/>
              <a:ea typeface="Calibri"/>
              <a:cs typeface="Calibri"/>
              <a:sym typeface="Calibri"/>
            </a:endParaRPr>
          </a:p>
          <a:p>
            <a:pPr lvl="0" rtl="0">
              <a:spcBef>
                <a:spcPts val="0"/>
              </a:spcBef>
              <a:buClr>
                <a:srgbClr val="000000"/>
              </a:buClr>
              <a:buSzPct val="84615"/>
              <a:buFont typeface="Arial"/>
              <a:buNone/>
            </a:pPr>
            <a:r>
              <a:rPr lang="es-PR" sz="1100" dirty="0" smtClean="0">
                <a:solidFill>
                  <a:schemeClr val="dk1"/>
                </a:solidFill>
                <a:latin typeface="Calibri"/>
                <a:ea typeface="Calibri"/>
                <a:cs typeface="Calibri"/>
                <a:sym typeface="Calibri"/>
              </a:rPr>
              <a:t>Los elementos contextuales incluyen:</a:t>
            </a:r>
          </a:p>
          <a:p>
            <a:pPr lvl="0" rtl="0">
              <a:spcBef>
                <a:spcPts val="0"/>
              </a:spcBef>
              <a:buClr>
                <a:srgbClr val="000000"/>
              </a:buClr>
              <a:buFont typeface="Arial"/>
              <a:buNone/>
            </a:pPr>
            <a:endParaRPr lang="es-PR" sz="1100" dirty="0" smtClean="0">
              <a:solidFill>
                <a:schemeClr val="dk1"/>
              </a:solidFill>
              <a:latin typeface="Calibri"/>
              <a:ea typeface="Calibri"/>
              <a:cs typeface="Calibri"/>
              <a:sym typeface="Calibri"/>
            </a:endParaRPr>
          </a:p>
          <a:p>
            <a:pPr lvl="0" rtl="0">
              <a:spcBef>
                <a:spcPts val="0"/>
              </a:spcBef>
              <a:buClr>
                <a:schemeClr val="dk1"/>
              </a:buClr>
              <a:buSzPct val="100000"/>
            </a:pPr>
            <a:r>
              <a:rPr lang="es-PR" sz="1100" dirty="0" smtClean="0">
                <a:solidFill>
                  <a:schemeClr val="dk1"/>
                </a:solidFill>
                <a:latin typeface="Calibri"/>
                <a:ea typeface="Calibri"/>
                <a:cs typeface="Calibri"/>
                <a:sym typeface="Calibri"/>
              </a:rPr>
              <a:t>1.</a:t>
            </a:r>
            <a:r>
              <a:rPr lang="es-PR" sz="1100" b="1" dirty="0" smtClean="0">
                <a:solidFill>
                  <a:schemeClr val="dk1"/>
                </a:solidFill>
                <a:latin typeface="Calibri"/>
                <a:ea typeface="Calibri"/>
                <a:cs typeface="Calibri"/>
                <a:sym typeface="Calibri"/>
              </a:rPr>
              <a:t>   un entendimiento del escenario/ambiente o de la situación </a:t>
            </a:r>
            <a:r>
              <a:rPr lang="es-PR" sz="1100" dirty="0" smtClean="0">
                <a:solidFill>
                  <a:schemeClr val="dk1"/>
                </a:solidFill>
                <a:latin typeface="Calibri"/>
                <a:ea typeface="Calibri"/>
                <a:cs typeface="Calibri"/>
                <a:sym typeface="Calibri"/>
              </a:rPr>
              <a:t>en la que se sitúa la tarea </a:t>
            </a:r>
          </a:p>
          <a:p>
            <a:pPr lvl="0" rtl="0">
              <a:spcBef>
                <a:spcPts val="0"/>
              </a:spcBef>
              <a:buClr>
                <a:srgbClr val="000000"/>
              </a:buClr>
              <a:buSzPct val="84615"/>
            </a:pPr>
            <a:r>
              <a:rPr lang="es-PR" sz="1100" dirty="0" smtClean="0">
                <a:solidFill>
                  <a:schemeClr val="dk1"/>
                </a:solidFill>
                <a:latin typeface="Calibri"/>
                <a:ea typeface="Calibri"/>
                <a:cs typeface="Calibri"/>
                <a:sym typeface="Calibri"/>
              </a:rPr>
              <a:t>2.   </a:t>
            </a:r>
            <a:r>
              <a:rPr lang="es-PR" sz="1100" b="1" dirty="0" smtClean="0">
                <a:solidFill>
                  <a:schemeClr val="dk1"/>
                </a:solidFill>
                <a:latin typeface="Calibri"/>
                <a:ea typeface="Calibri"/>
                <a:cs typeface="Calibri"/>
                <a:sym typeface="Calibri"/>
              </a:rPr>
              <a:t>conceptos potencialmente desconocidos </a:t>
            </a:r>
            <a:r>
              <a:rPr lang="es-PR" sz="1100" dirty="0" smtClean="0">
                <a:solidFill>
                  <a:schemeClr val="dk1"/>
                </a:solidFill>
                <a:latin typeface="Calibri"/>
                <a:ea typeface="Calibri"/>
                <a:cs typeface="Calibri"/>
                <a:sym typeface="Calibri"/>
              </a:rPr>
              <a:t>que están asociados al escenario/ambiente</a:t>
            </a:r>
            <a:endParaRPr lang="es-PR" sz="1100" b="1" dirty="0" smtClean="0">
              <a:solidFill>
                <a:schemeClr val="dk1"/>
              </a:solidFill>
              <a:latin typeface="Calibri"/>
              <a:ea typeface="Calibri"/>
              <a:cs typeface="Calibri"/>
              <a:sym typeface="Calibri"/>
            </a:endParaRPr>
          </a:p>
          <a:p>
            <a:pPr marL="174625" lvl="0" indent="-174625" rtl="0">
              <a:spcBef>
                <a:spcPts val="0"/>
              </a:spcBef>
              <a:buClr>
                <a:srgbClr val="000000"/>
              </a:buClr>
              <a:buSzPct val="84615"/>
            </a:pPr>
            <a:r>
              <a:rPr lang="es-PR" sz="1100" dirty="0" smtClean="0">
                <a:solidFill>
                  <a:schemeClr val="dk1"/>
                </a:solidFill>
                <a:latin typeface="Calibri"/>
                <a:ea typeface="Calibri"/>
                <a:cs typeface="Calibri"/>
                <a:sym typeface="Calibri"/>
              </a:rPr>
              <a:t>3.   </a:t>
            </a:r>
            <a:r>
              <a:rPr lang="es-PR" sz="1100" b="1" dirty="0" smtClean="0">
                <a:solidFill>
                  <a:schemeClr val="dk1"/>
                </a:solidFill>
                <a:latin typeface="Calibri"/>
                <a:ea typeface="Calibri"/>
                <a:cs typeface="Calibri"/>
                <a:sym typeface="Calibri"/>
              </a:rPr>
              <a:t>términos</a:t>
            </a:r>
            <a:r>
              <a:rPr lang="es-PR" sz="1100" dirty="0" smtClean="0">
                <a:solidFill>
                  <a:schemeClr val="dk1"/>
                </a:solidFill>
                <a:latin typeface="Calibri"/>
                <a:ea typeface="Calibri"/>
                <a:cs typeface="Calibri"/>
                <a:sym typeface="Calibri"/>
              </a:rPr>
              <a:t> </a:t>
            </a:r>
            <a:r>
              <a:rPr lang="es-PR" sz="1100" b="1" dirty="0" smtClean="0">
                <a:solidFill>
                  <a:schemeClr val="dk1"/>
                </a:solidFill>
                <a:latin typeface="Calibri"/>
                <a:ea typeface="Calibri"/>
                <a:cs typeface="Calibri"/>
                <a:sym typeface="Calibri"/>
              </a:rPr>
              <a:t>clave o vocabulario </a:t>
            </a:r>
            <a:r>
              <a:rPr lang="es-PR" sz="1100" dirty="0" smtClean="0">
                <a:solidFill>
                  <a:schemeClr val="dk1"/>
                </a:solidFill>
                <a:latin typeface="Calibri"/>
                <a:ea typeface="Calibri"/>
                <a:cs typeface="Calibri"/>
                <a:sym typeface="Calibri"/>
              </a:rPr>
              <a:t>que los estudiantes necesitarán entender con el fin de participar de manera significativa y completar la tarea de rendimiento</a:t>
            </a:r>
          </a:p>
          <a:p>
            <a:pPr marR="0" lvl="0" algn="l" rtl="0">
              <a:spcBef>
                <a:spcPts val="0"/>
              </a:spcBef>
              <a:buNone/>
            </a:pPr>
            <a:endParaRPr lang="es-PR" sz="1100" dirty="0" smtClean="0">
              <a:solidFill>
                <a:schemeClr val="dk1"/>
              </a:solidFill>
              <a:latin typeface="Calibri"/>
              <a:ea typeface="Calibri"/>
              <a:cs typeface="Calibri"/>
              <a:sym typeface="Calibri"/>
            </a:endParaRPr>
          </a:p>
          <a:p>
            <a:pPr marL="0" marR="0" lvl="0" indent="0" algn="l" rtl="0">
              <a:spcBef>
                <a:spcPts val="0"/>
              </a:spcBef>
              <a:buNone/>
            </a:pPr>
            <a:endParaRPr lang="es-PR" sz="1100"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PR" sz="1100" dirty="0" smtClean="0">
                <a:solidFill>
                  <a:schemeClr val="dk1"/>
                </a:solidFill>
                <a:latin typeface="Calibri"/>
                <a:ea typeface="Calibri"/>
                <a:cs typeface="Calibri"/>
                <a:sym typeface="Calibri"/>
              </a:rPr>
              <a:t>Con la actividad en el salón de clase también se pretende generar el interés de los estudiantes hacia una mayor exploración de la idea clave (las ideas claves). La actividad debe ser fácil de implementar con instrucciones claras. </a:t>
            </a:r>
          </a:p>
          <a:p>
            <a:pPr lvl="0" rtl="0">
              <a:spcBef>
                <a:spcPts val="0"/>
              </a:spcBef>
              <a:buClr>
                <a:schemeClr val="dk1"/>
              </a:buClr>
              <a:buFont typeface="Arial"/>
              <a:buNone/>
            </a:pPr>
            <a:endParaRPr lang="es-PR" sz="1100"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PR" sz="1100" dirty="0" smtClean="0">
                <a:solidFill>
                  <a:schemeClr val="dk1"/>
                </a:solidFill>
                <a:latin typeface="Calibri"/>
                <a:ea typeface="Calibri"/>
                <a:cs typeface="Calibri"/>
                <a:sym typeface="Calibri"/>
              </a:rPr>
              <a:t>Por favor, lea toda la actividad antes de comenzarla con los estudiantes,  para asegurar que se complete con antelación cualquier preparación en el salón. A lo largo de la actividad, se permite pausar y preguntar a los estudiantes si tienen preguntas.</a:t>
            </a:r>
          </a:p>
          <a:p>
            <a:pPr marL="0" marR="0" lvl="0" indent="0" algn="l" rtl="0">
              <a:spcBef>
                <a:spcPts val="0"/>
              </a:spcBef>
              <a:buNone/>
            </a:pPr>
            <a:endParaRPr lang="es-PR" sz="1100" dirty="0" smtClean="0">
              <a:solidFill>
                <a:schemeClr val="dk1"/>
              </a:solidFill>
              <a:latin typeface="Calibri"/>
              <a:ea typeface="Calibri"/>
              <a:cs typeface="Calibri"/>
              <a:sym typeface="Calibri"/>
            </a:endParaRPr>
          </a:p>
          <a:p>
            <a:pPr lvl="0" rtl="0">
              <a:spcBef>
                <a:spcPts val="0"/>
              </a:spcBef>
              <a:buClr>
                <a:srgbClr val="000000"/>
              </a:buClr>
              <a:buSzPct val="84615"/>
              <a:buFont typeface="Arial"/>
              <a:buNone/>
            </a:pPr>
            <a:r>
              <a:rPr lang="es-PR" sz="1100" b="1" dirty="0" smtClean="0">
                <a:solidFill>
                  <a:schemeClr val="dk1"/>
                </a:solidFill>
                <a:latin typeface="Calibri"/>
                <a:ea typeface="Calibri"/>
                <a:cs typeface="Calibri"/>
                <a:sym typeface="Calibri"/>
              </a:rPr>
              <a:t>Recursos necesarios:</a:t>
            </a:r>
          </a:p>
          <a:p>
            <a:pPr lvl="0" rtl="0">
              <a:spcBef>
                <a:spcPts val="0"/>
              </a:spcBef>
              <a:buClr>
                <a:srgbClr val="000000"/>
              </a:buClr>
              <a:buFont typeface="Arial"/>
              <a:buNone/>
            </a:pPr>
            <a:endParaRPr lang="es-PR" sz="1100" b="1" dirty="0" smtClean="0">
              <a:solidFill>
                <a:schemeClr val="dk1"/>
              </a:solidFill>
              <a:latin typeface="Calibri"/>
              <a:ea typeface="Calibri"/>
              <a:cs typeface="Calibri"/>
              <a:sym typeface="Calibri"/>
            </a:endParaRPr>
          </a:p>
          <a:p>
            <a:pPr marL="188595" lvl="0" indent="-188595" rtl="0">
              <a:spcBef>
                <a:spcPts val="0"/>
              </a:spcBef>
              <a:buClr>
                <a:schemeClr val="dk1"/>
              </a:buClr>
              <a:buSzPct val="101538"/>
              <a:buFont typeface="Arial" panose="020B0604020202020204" pitchFamily="34" charset="0"/>
              <a:buChar char="•"/>
            </a:pPr>
            <a:r>
              <a:rPr lang="es-PR" sz="1100" i="1" dirty="0" smtClean="0">
                <a:solidFill>
                  <a:schemeClr val="dk1"/>
                </a:solidFill>
                <a:latin typeface="Calibri"/>
                <a:ea typeface="Calibri"/>
                <a:cs typeface="Calibri"/>
                <a:sym typeface="Calibri"/>
              </a:rPr>
              <a:t>Elmo</a:t>
            </a:r>
            <a:r>
              <a:rPr lang="es-PR" sz="1100" dirty="0" smtClean="0">
                <a:solidFill>
                  <a:schemeClr val="dk1"/>
                </a:solidFill>
                <a:latin typeface="Calibri"/>
                <a:ea typeface="Calibri"/>
                <a:cs typeface="Calibri"/>
                <a:sym typeface="Calibri"/>
              </a:rPr>
              <a:t> para mostrar los materiales complementarios y videos</a:t>
            </a:r>
          </a:p>
          <a:p>
            <a:pPr marL="188595" lvl="0" indent="-188595" rtl="0">
              <a:spcBef>
                <a:spcPts val="0"/>
              </a:spcBef>
              <a:buClr>
                <a:schemeClr val="dk1"/>
              </a:buClr>
              <a:buSzPct val="101538"/>
              <a:buFont typeface="Arial" panose="020B0604020202020204" pitchFamily="34" charset="0"/>
              <a:buChar char="•"/>
            </a:pPr>
            <a:r>
              <a:rPr lang="es-PR" sz="1100" dirty="0" smtClean="0">
                <a:solidFill>
                  <a:schemeClr val="dk1"/>
                </a:solidFill>
                <a:latin typeface="Calibri"/>
                <a:ea typeface="Calibri"/>
                <a:cs typeface="Calibri"/>
                <a:sym typeface="Calibri"/>
              </a:rPr>
              <a:t>Hojas de papel para cada grupo</a:t>
            </a:r>
          </a:p>
          <a:p>
            <a:pPr marL="0" marR="0" lvl="0" indent="0" algn="l" rtl="0">
              <a:spcBef>
                <a:spcPts val="0"/>
              </a:spcBef>
              <a:buNone/>
            </a:pPr>
            <a:endParaRPr lang="es-PR" sz="1100"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100" b="1" dirty="0" smtClean="0">
                <a:solidFill>
                  <a:schemeClr val="dk1"/>
                </a:solidFill>
                <a:latin typeface="Calibri"/>
                <a:ea typeface="Calibri"/>
                <a:cs typeface="Calibri"/>
                <a:sym typeface="Calibri"/>
              </a:rPr>
              <a:t>Metas de aprendizaje</a:t>
            </a:r>
            <a:r>
              <a:rPr lang="es-PR" sz="1100" dirty="0" smtClean="0">
                <a:solidFill>
                  <a:schemeClr val="dk1"/>
                </a:solidFill>
                <a:latin typeface="Calibri"/>
                <a:ea typeface="Calibri"/>
                <a:cs typeface="Calibri"/>
                <a:sym typeface="Calibri"/>
              </a:rPr>
              <a:t>:</a:t>
            </a:r>
          </a:p>
          <a:p>
            <a:pPr marL="0" marR="0" lvl="0" indent="0" algn="l" rtl="0">
              <a:spcBef>
                <a:spcPts val="0"/>
              </a:spcBef>
              <a:buNone/>
            </a:pPr>
            <a:endParaRPr lang="es-PR" sz="1100" dirty="0" smtClean="0">
              <a:solidFill>
                <a:schemeClr val="dk1"/>
              </a:solidFill>
              <a:latin typeface="Calibri"/>
              <a:ea typeface="Calibri"/>
              <a:cs typeface="Calibri"/>
              <a:sym typeface="Calibri"/>
            </a:endParaRPr>
          </a:p>
          <a:p>
            <a:pPr marL="188595" marR="0" lvl="0" indent="-188595" algn="l" rtl="0">
              <a:spcBef>
                <a:spcPts val="0"/>
              </a:spcBef>
              <a:buClr>
                <a:schemeClr val="dk1"/>
              </a:buClr>
              <a:buSzPct val="101538"/>
              <a:buFont typeface="Arial" panose="020B0604020202020204" pitchFamily="34" charset="0"/>
              <a:buChar char="•"/>
            </a:pPr>
            <a:r>
              <a:rPr lang="es-PR" sz="1100" dirty="0" smtClean="0">
                <a:solidFill>
                  <a:schemeClr val="dk1"/>
                </a:solidFill>
                <a:latin typeface="Calibri"/>
                <a:ea typeface="Calibri"/>
                <a:cs typeface="Calibri"/>
                <a:sym typeface="Calibri"/>
              </a:rPr>
              <a:t>Los estudiantes</a:t>
            </a:r>
          </a:p>
          <a:p>
            <a:pPr marL="174625" marR="0" lvl="0" algn="l" rtl="0">
              <a:spcBef>
                <a:spcPts val="0"/>
              </a:spcBef>
              <a:buClr>
                <a:schemeClr val="dk1"/>
              </a:buClr>
              <a:buSzPct val="101538"/>
              <a:buFont typeface="Courier New" panose="02070309020205020404" pitchFamily="49" charset="0"/>
              <a:buChar char="o"/>
            </a:pPr>
            <a:r>
              <a:rPr lang="es-PR" sz="1100" dirty="0" smtClean="0">
                <a:solidFill>
                  <a:schemeClr val="dk1"/>
                </a:solidFill>
                <a:latin typeface="Calibri"/>
                <a:ea typeface="Calibri"/>
                <a:cs typeface="Calibri"/>
                <a:sym typeface="Calibri"/>
              </a:rPr>
              <a:t>      aprenderán sobre los desastres naturales y sus secuelas</a:t>
            </a:r>
          </a:p>
          <a:p>
            <a:pPr marL="174625" marR="0" lvl="0" algn="l" rtl="0">
              <a:spcBef>
                <a:spcPts val="0"/>
              </a:spcBef>
              <a:buClr>
                <a:schemeClr val="dk1"/>
              </a:buClr>
              <a:buSzPct val="101538"/>
              <a:buFont typeface="Courier New" panose="02070309020205020404" pitchFamily="49" charset="0"/>
              <a:buChar char="o"/>
            </a:pPr>
            <a:r>
              <a:rPr lang="es-PR" sz="1100" dirty="0" smtClean="0">
                <a:solidFill>
                  <a:schemeClr val="dk1"/>
                </a:solidFill>
                <a:latin typeface="Calibri"/>
                <a:ea typeface="Calibri"/>
                <a:cs typeface="Calibri"/>
                <a:sym typeface="Calibri"/>
              </a:rPr>
              <a:t>      entenderán que hay diferentes agencias/organizaciones que brindan socorro después de un desastre  </a:t>
            </a:r>
          </a:p>
          <a:p>
            <a:pPr marL="174625" marR="0" lvl="0" algn="l" rtl="0">
              <a:spcBef>
                <a:spcPts val="0"/>
              </a:spcBef>
              <a:buClr>
                <a:schemeClr val="dk1"/>
              </a:buClr>
              <a:buSzPct val="101538"/>
            </a:pPr>
            <a:r>
              <a:rPr lang="es-PR" sz="1100" dirty="0">
                <a:solidFill>
                  <a:schemeClr val="dk1"/>
                </a:solidFill>
                <a:latin typeface="Calibri"/>
                <a:ea typeface="Calibri"/>
                <a:cs typeface="Calibri"/>
                <a:sym typeface="Calibri"/>
              </a:rPr>
              <a:t> </a:t>
            </a:r>
            <a:r>
              <a:rPr lang="es-PR" sz="1100" dirty="0" smtClean="0">
                <a:solidFill>
                  <a:schemeClr val="dk1"/>
                </a:solidFill>
                <a:latin typeface="Calibri"/>
                <a:ea typeface="Calibri"/>
                <a:cs typeface="Calibri"/>
                <a:sym typeface="Calibri"/>
              </a:rPr>
              <a:t>        natural</a:t>
            </a:r>
          </a:p>
          <a:p>
            <a:pPr marL="188595" marR="0" lvl="0" indent="-10795" algn="l" rtl="0">
              <a:spcBef>
                <a:spcPts val="0"/>
              </a:spcBef>
              <a:buNone/>
            </a:pPr>
            <a:endParaRPr lang="es-PR" sz="1100"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PR" sz="1100" dirty="0" smtClean="0">
                <a:solidFill>
                  <a:schemeClr val="dk1"/>
                </a:solidFill>
                <a:latin typeface="Calibri"/>
                <a:ea typeface="Calibri"/>
                <a:cs typeface="Calibri"/>
                <a:sym typeface="Calibri"/>
              </a:rPr>
              <a:t>Los estudiantes entenderán los términos clave:</a:t>
            </a:r>
          </a:p>
          <a:p>
            <a:pPr lvl="0" rtl="0">
              <a:spcBef>
                <a:spcPts val="0"/>
              </a:spcBef>
              <a:buClr>
                <a:schemeClr val="dk1"/>
              </a:buClr>
              <a:buSzPct val="25000"/>
              <a:buFont typeface="Arial"/>
              <a:buNone/>
            </a:pPr>
            <a:r>
              <a:rPr lang="es-PR" sz="1100" i="1" dirty="0" smtClean="0">
                <a:solidFill>
                  <a:schemeClr val="dk1"/>
                </a:solidFill>
                <a:latin typeface="Calibri"/>
                <a:ea typeface="Calibri"/>
                <a:cs typeface="Calibri"/>
                <a:sym typeface="Calibri"/>
              </a:rPr>
              <a:t>Nota: Las definiciones que se proporcionan aquí son para la conveniencia de los facilitadores. Se espera que los estudiantes entiendan estos términos clave en el contexto de la tarea, no que se memoricen las definiciones.</a:t>
            </a:r>
          </a:p>
          <a:p>
            <a:pPr marL="0" marR="0" lvl="0" indent="0" algn="l" rtl="0">
              <a:spcBef>
                <a:spcPts val="0"/>
              </a:spcBef>
              <a:buNone/>
            </a:pPr>
            <a:endParaRPr lang="es-PR" sz="1100" b="1" dirty="0" smtClean="0">
              <a:solidFill>
                <a:schemeClr val="dk1"/>
              </a:solidFill>
              <a:latin typeface="Calibri"/>
              <a:ea typeface="Calibri"/>
              <a:cs typeface="Calibri"/>
              <a:sym typeface="Calibri"/>
            </a:endParaRPr>
          </a:p>
          <a:p>
            <a:pPr marL="188595" marR="0" lvl="0" indent="-188595" algn="l" rtl="0">
              <a:spcBef>
                <a:spcPts val="0"/>
              </a:spcBef>
              <a:buClr>
                <a:schemeClr val="dk1"/>
              </a:buClr>
              <a:buSzPct val="101538"/>
              <a:buFont typeface="Arial"/>
              <a:buAutoNum type="arabicPeriod"/>
            </a:pPr>
            <a:r>
              <a:rPr lang="es-PR" sz="1100" b="1" dirty="0" smtClean="0">
                <a:solidFill>
                  <a:schemeClr val="dk1"/>
                </a:solidFill>
                <a:latin typeface="Calibri"/>
                <a:ea typeface="Calibri"/>
                <a:cs typeface="Calibri"/>
                <a:sym typeface="Calibri"/>
              </a:rPr>
              <a:t>Tornado</a:t>
            </a:r>
            <a:r>
              <a:rPr lang="es-PR" sz="1100" dirty="0" smtClean="0">
                <a:solidFill>
                  <a:schemeClr val="dk1"/>
                </a:solidFill>
                <a:latin typeface="Calibri"/>
                <a:ea typeface="Calibri"/>
                <a:cs typeface="Calibri"/>
                <a:sym typeface="Calibri"/>
              </a:rPr>
              <a:t>- una tormenta violenta y destructiva en la que vientos poderosos giran alrededor de un punto central </a:t>
            </a:r>
          </a:p>
          <a:p>
            <a:pPr marL="188595" marR="0" lvl="0" indent="-188595" algn="l" rtl="0">
              <a:spcBef>
                <a:spcPts val="0"/>
              </a:spcBef>
              <a:buClr>
                <a:schemeClr val="dk1"/>
              </a:buClr>
              <a:buSzPct val="101538"/>
              <a:buFont typeface="Arial"/>
              <a:buAutoNum type="arabicPeriod"/>
            </a:pPr>
            <a:r>
              <a:rPr lang="es-PR" sz="1100" b="1" dirty="0" smtClean="0">
                <a:solidFill>
                  <a:schemeClr val="dk1"/>
                </a:solidFill>
                <a:latin typeface="Calibri"/>
                <a:ea typeface="Calibri"/>
                <a:cs typeface="Calibri"/>
                <a:sym typeface="Calibri"/>
              </a:rPr>
              <a:t>Terremoto</a:t>
            </a:r>
            <a:r>
              <a:rPr lang="es-PR" sz="1100" dirty="0" smtClean="0">
                <a:solidFill>
                  <a:schemeClr val="dk1"/>
                </a:solidFill>
                <a:latin typeface="Calibri"/>
                <a:ea typeface="Calibri"/>
                <a:cs typeface="Calibri"/>
                <a:sym typeface="Calibri"/>
              </a:rPr>
              <a:t>-  un movimiento de una parte de la superficie de la tierra que a menudo </a:t>
            </a:r>
            <a:r>
              <a:rPr lang="es-PR" sz="1100" dirty="0">
                <a:solidFill>
                  <a:schemeClr val="dk1"/>
                </a:solidFill>
                <a:latin typeface="Calibri"/>
                <a:ea typeface="Calibri"/>
                <a:cs typeface="Calibri"/>
                <a:sym typeface="Calibri"/>
              </a:rPr>
              <a:t> </a:t>
            </a:r>
            <a:r>
              <a:rPr lang="es-PR" sz="1100" dirty="0" smtClean="0">
                <a:solidFill>
                  <a:schemeClr val="dk1"/>
                </a:solidFill>
                <a:latin typeface="Calibri"/>
                <a:ea typeface="Calibri"/>
                <a:cs typeface="Calibri"/>
                <a:sym typeface="Calibri"/>
              </a:rPr>
              <a:t>ocasiona grandes daños</a:t>
            </a:r>
          </a:p>
          <a:p>
            <a:pPr marL="188595" marR="0" lvl="0" indent="-188595" algn="l" rtl="0">
              <a:spcBef>
                <a:spcPts val="0"/>
              </a:spcBef>
              <a:buClr>
                <a:schemeClr val="dk1"/>
              </a:buClr>
              <a:buSzPct val="101538"/>
              <a:buFont typeface="Arial"/>
              <a:buAutoNum type="arabicPeriod"/>
            </a:pPr>
            <a:r>
              <a:rPr lang="es-PR" sz="1100" b="1" dirty="0" smtClean="0">
                <a:solidFill>
                  <a:schemeClr val="dk1"/>
                </a:solidFill>
                <a:latin typeface="Calibri"/>
                <a:ea typeface="Calibri"/>
                <a:cs typeface="Calibri"/>
                <a:sym typeface="Calibri"/>
              </a:rPr>
              <a:t>Huracán</a:t>
            </a:r>
            <a:r>
              <a:rPr lang="es-PR" sz="1100" dirty="0" smtClean="0">
                <a:solidFill>
                  <a:schemeClr val="dk1"/>
                </a:solidFill>
                <a:latin typeface="Calibri"/>
                <a:ea typeface="Calibri"/>
                <a:cs typeface="Calibri"/>
                <a:sym typeface="Calibri"/>
              </a:rPr>
              <a:t> -una tormenta extremadamente grande, poderosa, y destructiva con vientos muy fuertes que ocurre especialmente en la parte oriental del océano Atlántico</a:t>
            </a:r>
          </a:p>
          <a:p>
            <a:pPr marL="188595" marR="0" lvl="0" indent="-188595" algn="l" rtl="0">
              <a:spcBef>
                <a:spcPts val="0"/>
              </a:spcBef>
              <a:buClr>
                <a:schemeClr val="dk1"/>
              </a:buClr>
              <a:buSzPct val="101538"/>
              <a:buFont typeface="Arial"/>
              <a:buAutoNum type="arabicPeriod"/>
            </a:pPr>
            <a:r>
              <a:rPr lang="es-PR" sz="1100" b="1" dirty="0" smtClean="0">
                <a:solidFill>
                  <a:schemeClr val="dk1"/>
                </a:solidFill>
                <a:latin typeface="Calibri"/>
                <a:ea typeface="Calibri"/>
                <a:cs typeface="Calibri"/>
                <a:sym typeface="Calibri"/>
              </a:rPr>
              <a:t> Desastre natural</a:t>
            </a:r>
            <a:r>
              <a:rPr lang="es-PR" sz="1100" dirty="0" smtClean="0">
                <a:solidFill>
                  <a:schemeClr val="dk1"/>
                </a:solidFill>
                <a:latin typeface="Calibri"/>
                <a:ea typeface="Calibri"/>
                <a:cs typeface="Calibri"/>
                <a:sym typeface="Calibri"/>
              </a:rPr>
              <a:t>- Algo en la naturaleza que ocurre de repente y ocasiona mucha perdida y sufrimiento a muchas personas</a:t>
            </a:r>
          </a:p>
          <a:p>
            <a:pPr marL="188595" marR="0" lvl="0" indent="-188595" algn="l" rtl="0">
              <a:spcBef>
                <a:spcPts val="0"/>
              </a:spcBef>
              <a:buClr>
                <a:schemeClr val="dk1"/>
              </a:buClr>
              <a:buSzPct val="101538"/>
              <a:buFont typeface="Arial"/>
              <a:buAutoNum type="arabicPeriod"/>
            </a:pPr>
            <a:r>
              <a:rPr lang="es-PR" sz="1100" b="1" dirty="0" smtClean="0">
                <a:solidFill>
                  <a:schemeClr val="dk1"/>
                </a:solidFill>
                <a:latin typeface="Calibri"/>
                <a:ea typeface="Calibri"/>
                <a:cs typeface="Calibri"/>
                <a:sym typeface="Calibri"/>
              </a:rPr>
              <a:t>Escombros</a:t>
            </a:r>
            <a:r>
              <a:rPr lang="es-PR" sz="1100" dirty="0" smtClean="0">
                <a:solidFill>
                  <a:schemeClr val="dk1"/>
                </a:solidFill>
                <a:latin typeface="Calibri"/>
                <a:ea typeface="Calibri"/>
                <a:cs typeface="Calibri"/>
                <a:sym typeface="Calibri"/>
              </a:rPr>
              <a:t>- los pedazos que quedan después que algo es destruido</a:t>
            </a:r>
          </a:p>
          <a:p>
            <a:pPr marL="188595" marR="0" lvl="0" indent="-188595" algn="l" rtl="0">
              <a:spcBef>
                <a:spcPts val="0"/>
              </a:spcBef>
              <a:buClr>
                <a:schemeClr val="dk1"/>
              </a:buClr>
              <a:buSzPct val="101538"/>
              <a:buFont typeface="Arial"/>
              <a:buAutoNum type="arabicPeriod"/>
            </a:pPr>
            <a:r>
              <a:rPr lang="es-PR" sz="1100" b="1" dirty="0" smtClean="0">
                <a:solidFill>
                  <a:schemeClr val="dk1"/>
                </a:solidFill>
                <a:latin typeface="Calibri"/>
                <a:ea typeface="Calibri"/>
                <a:cs typeface="Calibri"/>
                <a:sym typeface="Calibri"/>
              </a:rPr>
              <a:t>Secuelas</a:t>
            </a:r>
            <a:r>
              <a:rPr lang="es-PR" sz="1100" dirty="0" smtClean="0">
                <a:solidFill>
                  <a:schemeClr val="dk1"/>
                </a:solidFill>
                <a:latin typeface="Calibri"/>
                <a:ea typeface="Calibri"/>
                <a:cs typeface="Calibri"/>
                <a:sym typeface="Calibri"/>
              </a:rPr>
              <a:t>- el periodo de tiempo que transcurre después que ocurre un acontecimiento malo y usualmente destructivo </a:t>
            </a:r>
          </a:p>
          <a:p>
            <a:pPr marL="0" marR="0" lvl="0" indent="0" algn="l" rtl="0">
              <a:spcBef>
                <a:spcPts val="0"/>
              </a:spcBef>
              <a:buNone/>
            </a:pPr>
            <a:endParaRPr sz="1320" dirty="0">
              <a:solidFill>
                <a:schemeClr val="dk1"/>
              </a:solidFill>
              <a:latin typeface="Calibri"/>
              <a:ea typeface="Calibri"/>
              <a:cs typeface="Calibri"/>
              <a:sym typeface="Calibri"/>
            </a:endParaRPr>
          </a:p>
          <a:p>
            <a:pPr marL="0" marR="0" lvl="0" indent="0" algn="l" rtl="0">
              <a:spcBef>
                <a:spcPts val="0"/>
              </a:spcBef>
              <a:buSzPct val="25000"/>
              <a:buNone/>
            </a:pPr>
            <a:r>
              <a:rPr lang="en-US" sz="989" dirty="0" smtClean="0">
                <a:solidFill>
                  <a:schemeClr val="dk1"/>
                </a:solidFill>
                <a:latin typeface="Calibri"/>
                <a:ea typeface="Calibri"/>
                <a:cs typeface="Calibri"/>
                <a:sym typeface="Calibri"/>
              </a:rPr>
              <a:t>*</a:t>
            </a:r>
            <a:r>
              <a:rPr lang="en-US" sz="989" dirty="0">
                <a:solidFill>
                  <a:schemeClr val="dk1"/>
                </a:solidFill>
                <a:latin typeface="Calibri"/>
                <a:ea typeface="Calibri"/>
                <a:cs typeface="Calibri"/>
                <a:sym typeface="Calibri"/>
              </a:rPr>
              <a:t>Facilitators can decide whether they want to display ancillary materials using an overhead projector or computer/Smartboard, or whether they want to produce them as a handout for students.</a:t>
            </a:r>
          </a:p>
        </p:txBody>
      </p:sp>
      <p:sp>
        <p:nvSpPr>
          <p:cNvPr id="2" name="Rectangle 1"/>
          <p:cNvSpPr/>
          <p:nvPr/>
        </p:nvSpPr>
        <p:spPr>
          <a:xfrm>
            <a:off x="3193652" y="9709068"/>
            <a:ext cx="2916183" cy="230832"/>
          </a:xfrm>
          <a:prstGeom prst="rect">
            <a:avLst/>
          </a:prstGeom>
        </p:spPr>
        <p:txBody>
          <a:bodyPr wrap="none">
            <a:spAutoFit/>
          </a:bodyPr>
          <a:lstStyle/>
          <a:p>
            <a:pPr lvl="0">
              <a:buSzPct val="25000"/>
            </a:pPr>
            <a:r>
              <a:rPr lang="en-US" sz="900" dirty="0">
                <a:latin typeface="Calibri"/>
                <a:ea typeface="Calibri"/>
                <a:cs typeface="Calibri"/>
                <a:sym typeface="Calibri"/>
              </a:rPr>
              <a:t>Rev. Control:  07/06/2015 HSD – OSP and Susan Richmond</a:t>
            </a:r>
          </a:p>
        </p:txBody>
      </p:sp>
      <p:sp>
        <p:nvSpPr>
          <p:cNvPr id="4"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4</a:t>
            </a:r>
            <a:endParaRPr lang="en-US" sz="1200"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p:nvPr/>
        </p:nvSpPr>
        <p:spPr>
          <a:xfrm>
            <a:off x="424687" y="170845"/>
            <a:ext cx="6914576" cy="4560078"/>
          </a:xfrm>
          <a:prstGeom prst="rect">
            <a:avLst/>
          </a:prstGeom>
          <a:noFill/>
          <a:ln>
            <a:noFill/>
          </a:ln>
        </p:spPr>
        <p:txBody>
          <a:bodyPr lIns="96375" tIns="48175" rIns="96375" bIns="48175" anchor="t" anchorCtr="0">
            <a:noAutofit/>
          </a:bodyPr>
          <a:lstStyle/>
          <a:p>
            <a:pPr marL="349250" marR="0" lvl="0" indent="-349250" algn="l" rtl="0">
              <a:spcBef>
                <a:spcPts val="0"/>
              </a:spcBef>
              <a:buSzPct val="25000"/>
              <a:buNone/>
            </a:pPr>
            <a:r>
              <a:rPr lang="es-PA" sz="1400" b="1" dirty="0" smtClean="0">
                <a:solidFill>
                  <a:srgbClr val="000000"/>
                </a:solidFill>
                <a:latin typeface="Helvetica Neue"/>
                <a:ea typeface="Helvetica Neue"/>
                <a:cs typeface="Helvetica Neue"/>
                <a:sym typeface="Helvetica Neue"/>
              </a:rPr>
              <a:t>19.  </a:t>
            </a:r>
            <a:r>
              <a:rPr lang="es-PA" b="1" dirty="0" smtClean="0">
                <a:latin typeface="Helvetica Neue"/>
                <a:ea typeface="Helvetica Neue"/>
                <a:cs typeface="Helvetica Neue"/>
                <a:sym typeface="Helvetica Neue"/>
              </a:rPr>
              <a:t>Una</a:t>
            </a:r>
            <a:r>
              <a:rPr lang="es-PA" sz="1400" b="1" dirty="0" smtClean="0">
                <a:solidFill>
                  <a:srgbClr val="000000"/>
                </a:solidFill>
                <a:latin typeface="Helvetica Neue"/>
                <a:ea typeface="Helvetica Neue"/>
                <a:cs typeface="Helvetica Neue"/>
                <a:sym typeface="Helvetica Neue"/>
              </a:rPr>
              <a:t> estud</a:t>
            </a:r>
            <a:r>
              <a:rPr lang="es-PA" b="1" dirty="0" smtClean="0">
                <a:latin typeface="Helvetica Neue"/>
                <a:ea typeface="Helvetica Neue"/>
                <a:cs typeface="Helvetica Neue"/>
                <a:sym typeface="Helvetica Neue"/>
              </a:rPr>
              <a:t>ia</a:t>
            </a:r>
            <a:r>
              <a:rPr lang="es-PA" sz="1400" b="1" dirty="0" smtClean="0">
                <a:solidFill>
                  <a:srgbClr val="000000"/>
                </a:solidFill>
                <a:latin typeface="Helvetica Neue"/>
                <a:ea typeface="Helvetica Neue"/>
                <a:cs typeface="Helvetica Neue"/>
                <a:sym typeface="Helvetica Neue"/>
              </a:rPr>
              <a:t>nte </a:t>
            </a:r>
            <a:r>
              <a:rPr lang="es-PA" b="1" dirty="0" smtClean="0">
                <a:latin typeface="Helvetica Neue"/>
                <a:ea typeface="Helvetica Neue"/>
                <a:cs typeface="Helvetica Neue"/>
                <a:sym typeface="Helvetica Neue"/>
              </a:rPr>
              <a:t>está</a:t>
            </a:r>
            <a:r>
              <a:rPr lang="es-PA" sz="1400" b="1" dirty="0" smtClean="0">
                <a:solidFill>
                  <a:srgbClr val="000000"/>
                </a:solidFill>
                <a:latin typeface="Helvetica Neue"/>
                <a:ea typeface="Helvetica Neue"/>
                <a:cs typeface="Helvetica Neue"/>
                <a:sym typeface="Helvetica Neue"/>
              </a:rPr>
              <a:t> tratando de conv</a:t>
            </a:r>
            <a:r>
              <a:rPr lang="es-PA" b="1" dirty="0" smtClean="0">
                <a:latin typeface="Helvetica Neue"/>
                <a:ea typeface="Helvetica Neue"/>
                <a:cs typeface="Helvetica Neue"/>
                <a:sym typeface="Helvetica Neue"/>
              </a:rPr>
              <a:t>e</a:t>
            </a:r>
            <a:r>
              <a:rPr lang="es-PA" sz="1400" b="1" dirty="0" smtClean="0">
                <a:solidFill>
                  <a:srgbClr val="000000"/>
                </a:solidFill>
                <a:latin typeface="Helvetica Neue"/>
                <a:ea typeface="Helvetica Neue"/>
                <a:cs typeface="Helvetica Neue"/>
                <a:sym typeface="Helvetica Neue"/>
              </a:rPr>
              <a:t>ncer a su ma</a:t>
            </a:r>
            <a:r>
              <a:rPr lang="es-PA" b="1" dirty="0" smtClean="0">
                <a:latin typeface="Helvetica Neue"/>
                <a:ea typeface="Helvetica Neue"/>
                <a:cs typeface="Helvetica Neue"/>
                <a:sym typeface="Helvetica Neue"/>
              </a:rPr>
              <a:t>estro de que su clase necesita aprender más sobre los desastres naturales</a:t>
            </a:r>
            <a:r>
              <a:rPr lang="es-PA" sz="1400" b="1" dirty="0" smtClean="0">
                <a:solidFill>
                  <a:srgbClr val="000000"/>
                </a:solidFill>
                <a:latin typeface="Helvetica Neue"/>
                <a:ea typeface="Helvetica Neue"/>
                <a:cs typeface="Helvetica Neue"/>
                <a:sym typeface="Helvetica Neue"/>
              </a:rPr>
              <a:t>. Ella re</a:t>
            </a:r>
            <a:r>
              <a:rPr lang="es-PA" b="1" dirty="0" smtClean="0">
                <a:latin typeface="Helvetica Neue"/>
                <a:ea typeface="Helvetica Neue"/>
                <a:cs typeface="Helvetica Neue"/>
                <a:sym typeface="Helvetica Neue"/>
              </a:rPr>
              <a:t>almente desea  aprender sobre los </a:t>
            </a:r>
            <a:r>
              <a:rPr lang="es-PA" sz="1400" b="1" dirty="0" smtClean="0">
                <a:solidFill>
                  <a:srgbClr val="000000"/>
                </a:solidFill>
                <a:latin typeface="Helvetica Neue"/>
                <a:ea typeface="Helvetica Neue"/>
                <a:cs typeface="Helvetica Neue"/>
                <a:sym typeface="Helvetica Neue"/>
              </a:rPr>
              <a:t>tornados. Lee el borrador de la carta que ella le </a:t>
            </a:r>
            <a:r>
              <a:rPr lang="es-PA" b="1" dirty="0" smtClean="0">
                <a:latin typeface="Helvetica Neue"/>
                <a:ea typeface="Helvetica Neue"/>
                <a:cs typeface="Helvetica Neue"/>
                <a:sym typeface="Helvetica Neue"/>
              </a:rPr>
              <a:t>escribió</a:t>
            </a:r>
            <a:r>
              <a:rPr lang="es-PA" sz="1400" b="1" dirty="0" smtClean="0">
                <a:solidFill>
                  <a:srgbClr val="000000"/>
                </a:solidFill>
                <a:latin typeface="Helvetica Neue"/>
                <a:ea typeface="Helvetica Neue"/>
                <a:cs typeface="Helvetica Neue"/>
                <a:sym typeface="Helvetica Neue"/>
              </a:rPr>
              <a:t> a su maestro y entonces contesta la pregunta que sigue. </a:t>
            </a:r>
          </a:p>
          <a:p>
            <a:pPr marL="457200" marR="0" lvl="0" indent="457200" algn="l" rtl="0">
              <a:spcBef>
                <a:spcPts val="0"/>
              </a:spcBef>
              <a:buSzPct val="25000"/>
              <a:buNone/>
            </a:pPr>
            <a:r>
              <a:rPr lang="es-PA" sz="1000" i="1" dirty="0" smtClean="0">
                <a:solidFill>
                  <a:srgbClr val="000000"/>
                </a:solidFill>
                <a:latin typeface="Helvetica Neue"/>
                <a:ea typeface="Helvetica Neue"/>
                <a:cs typeface="Helvetica Neue"/>
                <a:sym typeface="Helvetica Neue"/>
              </a:rPr>
              <a:t>                        Lenguaje y Vocabulario, L.3a Lenguaje de dominio académico, Objetivo de escritura 8</a:t>
            </a:r>
          </a:p>
          <a:p>
            <a:pPr marL="347663" marR="0" lvl="0" indent="-4763" algn="l" rtl="0">
              <a:spcBef>
                <a:spcPts val="0"/>
              </a:spcBef>
              <a:buNone/>
            </a:pPr>
            <a:endParaRPr lang="es-PA" sz="1400" dirty="0" smtClean="0">
              <a:solidFill>
                <a:srgbClr val="FF0000"/>
              </a:solidFill>
              <a:latin typeface="Helvetica Neue"/>
              <a:ea typeface="Helvetica Neue"/>
              <a:cs typeface="Helvetica Neue"/>
              <a:sym typeface="Helvetica Neue"/>
            </a:endParaRPr>
          </a:p>
          <a:p>
            <a:pPr marL="339725" marR="0" lvl="0" algn="l" rtl="0">
              <a:spcBef>
                <a:spcPts val="0"/>
              </a:spcBef>
              <a:buNone/>
            </a:pPr>
            <a:r>
              <a:rPr lang="es-PA" dirty="0" smtClean="0">
                <a:latin typeface="Helvetica Neue"/>
                <a:ea typeface="Helvetica Neue"/>
                <a:cs typeface="Helvetica Neue"/>
                <a:sym typeface="Helvetica Neue"/>
              </a:rPr>
              <a:t>Los t</a:t>
            </a:r>
            <a:r>
              <a:rPr lang="es-PA" sz="1400" dirty="0" smtClean="0">
                <a:solidFill>
                  <a:srgbClr val="000000"/>
                </a:solidFill>
                <a:latin typeface="Helvetica Neue"/>
                <a:ea typeface="Helvetica Neue"/>
                <a:cs typeface="Helvetica Neue"/>
                <a:sym typeface="Helvetica Neue"/>
              </a:rPr>
              <a:t>ornados pueden </a:t>
            </a:r>
            <a:r>
              <a:rPr lang="es-PA" dirty="0" smtClean="0">
                <a:latin typeface="Helvetica Neue"/>
                <a:ea typeface="Helvetica Neue"/>
                <a:cs typeface="Helvetica Neue"/>
                <a:sym typeface="Helvetica Neue"/>
              </a:rPr>
              <a:t>ocasionar bastante </a:t>
            </a:r>
            <a:r>
              <a:rPr lang="es-PA" u="sng" dirty="0" smtClean="0">
                <a:latin typeface="Helvetica Neue"/>
                <a:ea typeface="Helvetica Neue"/>
                <a:cs typeface="Helvetica Neue"/>
                <a:sym typeface="Helvetica Neue"/>
              </a:rPr>
              <a:t>daño</a:t>
            </a:r>
            <a:r>
              <a:rPr lang="es-PA" sz="1400" dirty="0" smtClean="0">
                <a:solidFill>
                  <a:srgbClr val="000000"/>
                </a:solidFill>
                <a:latin typeface="Helvetica Neue"/>
                <a:ea typeface="Helvetica Neue"/>
                <a:cs typeface="Helvetica Neue"/>
                <a:sym typeface="Helvetica Neue"/>
              </a:rPr>
              <a:t> y lastimar a muchas personas. </a:t>
            </a:r>
            <a:r>
              <a:rPr lang="es-PA" dirty="0" smtClean="0">
                <a:latin typeface="Helvetica Neue"/>
                <a:ea typeface="Helvetica Neue"/>
                <a:cs typeface="Helvetica Neue"/>
                <a:sym typeface="Helvetica Neue"/>
              </a:rPr>
              <a:t>Aunque no vivimos en una región de tornados</a:t>
            </a:r>
            <a:r>
              <a:rPr lang="es-PA" sz="1400" dirty="0" smtClean="0">
                <a:solidFill>
                  <a:srgbClr val="000000"/>
                </a:solidFill>
                <a:latin typeface="Helvetica Neue"/>
                <a:ea typeface="Helvetica Neue"/>
                <a:cs typeface="Helvetica Neue"/>
                <a:sym typeface="Helvetica Neue"/>
              </a:rPr>
              <a:t>, quizás algún día nos mudemos a una parte del </a:t>
            </a:r>
            <a:r>
              <a:rPr lang="es-PA" dirty="0" smtClean="0">
                <a:latin typeface="Helvetica Neue"/>
                <a:ea typeface="Helvetica Neue"/>
                <a:cs typeface="Helvetica Neue"/>
                <a:sym typeface="Helvetica Neue"/>
              </a:rPr>
              <a:t>país</a:t>
            </a:r>
            <a:r>
              <a:rPr lang="es-PA" sz="1400" dirty="0" smtClean="0">
                <a:solidFill>
                  <a:srgbClr val="000000"/>
                </a:solidFill>
                <a:latin typeface="Helvetica Neue"/>
                <a:ea typeface="Helvetica Neue"/>
                <a:cs typeface="Helvetica Neue"/>
                <a:sym typeface="Helvetica Neue"/>
              </a:rPr>
              <a:t> que sí los tenga. ¡</a:t>
            </a:r>
            <a:r>
              <a:rPr lang="es-PA" dirty="0" smtClean="0">
                <a:latin typeface="Helvetica Neue"/>
                <a:ea typeface="Helvetica Neue"/>
                <a:cs typeface="Helvetica Neue"/>
                <a:sym typeface="Helvetica Neue"/>
              </a:rPr>
              <a:t>Sería </a:t>
            </a:r>
            <a:r>
              <a:rPr lang="es-PA" u="sng" dirty="0" smtClean="0">
                <a:latin typeface="Helvetica Neue"/>
                <a:ea typeface="Helvetica Neue"/>
                <a:cs typeface="Helvetica Neue"/>
                <a:sym typeface="Helvetica Neue"/>
              </a:rPr>
              <a:t>sabio</a:t>
            </a:r>
            <a:r>
              <a:rPr lang="es-PA" sz="1400" dirty="0" smtClean="0">
                <a:solidFill>
                  <a:srgbClr val="000000"/>
                </a:solidFill>
                <a:latin typeface="Helvetica Neue"/>
                <a:ea typeface="Helvetica Neue"/>
                <a:cs typeface="Helvetica Neue"/>
                <a:sym typeface="Helvetica Neue"/>
              </a:rPr>
              <a:t> de</a:t>
            </a:r>
            <a:r>
              <a:rPr lang="es-PA" dirty="0" smtClean="0">
                <a:latin typeface="Helvetica Neue"/>
                <a:ea typeface="Helvetica Neue"/>
                <a:cs typeface="Helvetica Neue"/>
                <a:sym typeface="Helvetica Neue"/>
              </a:rPr>
              <a:t> nosotros aprender acerca de ellos ahora para así poder estar preparados</a:t>
            </a:r>
            <a:r>
              <a:rPr lang="es-PA" sz="1400" dirty="0" smtClean="0">
                <a:solidFill>
                  <a:srgbClr val="000000"/>
                </a:solidFill>
                <a:latin typeface="Helvetica Neue"/>
                <a:ea typeface="Helvetica Neue"/>
                <a:cs typeface="Helvetica Neue"/>
                <a:sym typeface="Helvetica Neue"/>
              </a:rPr>
              <a:t>!</a:t>
            </a:r>
          </a:p>
          <a:p>
            <a:pPr marL="347663" marR="0" lvl="0" indent="-4763" algn="l" rtl="0">
              <a:spcBef>
                <a:spcPts val="0"/>
              </a:spcBef>
              <a:buNone/>
            </a:pPr>
            <a:endParaRPr lang="es-PA" sz="1400" b="1" dirty="0" smtClean="0">
              <a:solidFill>
                <a:srgbClr val="FF0000"/>
              </a:solidFill>
              <a:latin typeface="Helvetica Neue"/>
              <a:ea typeface="Helvetica Neue"/>
              <a:cs typeface="Helvetica Neue"/>
              <a:sym typeface="Helvetica Neue"/>
            </a:endParaRPr>
          </a:p>
          <a:p>
            <a:pPr marL="339725" marR="0" lvl="0" algn="l" rtl="0">
              <a:spcBef>
                <a:spcPts val="0"/>
              </a:spcBef>
              <a:buNone/>
            </a:pPr>
            <a:r>
              <a:rPr lang="es-PA" b="1" dirty="0" smtClean="0">
                <a:latin typeface="Helvetica Neue"/>
                <a:ea typeface="Helvetica Neue"/>
                <a:cs typeface="Helvetica Neue"/>
                <a:sym typeface="Helvetica Neue"/>
              </a:rPr>
              <a:t>El estudiante quiere escoger palabras que sean más convincentes para su maestro. ¿Qué palabras reemplazarían mejor a las palabras subrayadas</a:t>
            </a:r>
            <a:r>
              <a:rPr lang="es-PA" sz="1400" b="1" dirty="0" smtClean="0">
                <a:solidFill>
                  <a:srgbClr val="000000"/>
                </a:solidFill>
                <a:latin typeface="Helvetica Neue"/>
                <a:ea typeface="Helvetica Neue"/>
                <a:cs typeface="Helvetica Neue"/>
                <a:sym typeface="Helvetica Neue"/>
              </a:rPr>
              <a:t>?</a:t>
            </a:r>
          </a:p>
          <a:p>
            <a:pPr marL="762880" marR="0" lvl="0" indent="-343780" algn="l" rtl="0">
              <a:spcBef>
                <a:spcPts val="0"/>
              </a:spcBef>
              <a:buClr>
                <a:schemeClr val="dk1"/>
              </a:buClr>
              <a:buFont typeface="Calibri"/>
              <a:buNone/>
            </a:pPr>
            <a:endParaRPr lang="es-PA" sz="1400" dirty="0" smtClean="0">
              <a:solidFill>
                <a:srgbClr val="000000"/>
              </a:solidFill>
              <a:latin typeface="Helvetica Neue"/>
              <a:ea typeface="Helvetica Neue"/>
              <a:cs typeface="Helvetica Neue"/>
              <a:sym typeface="Helvetica Neue"/>
            </a:endParaRPr>
          </a:p>
          <a:p>
            <a:pPr marL="739775" marR="0" lvl="0" indent="-320675" algn="l" rtl="0">
              <a:spcBef>
                <a:spcPts val="0"/>
              </a:spcBef>
              <a:buClr>
                <a:srgbClr val="000000"/>
              </a:buClr>
              <a:buFont typeface="Calibri"/>
              <a:buAutoNum type="alphaUcPeriod"/>
            </a:pPr>
            <a:r>
              <a:rPr lang="es-PA" dirty="0" smtClean="0">
                <a:latin typeface="Helvetica Neue"/>
                <a:ea typeface="Helvetica Neue"/>
                <a:cs typeface="Helvetica Neue"/>
                <a:sym typeface="Helvetica Neue"/>
              </a:rPr>
              <a:t>destrucción</a:t>
            </a:r>
            <a:r>
              <a:rPr lang="es-PA" sz="1400" dirty="0" smtClean="0">
                <a:solidFill>
                  <a:srgbClr val="000000"/>
                </a:solidFill>
                <a:latin typeface="Helvetica Neue"/>
                <a:ea typeface="Helvetica Neue"/>
                <a:cs typeface="Helvetica Neue"/>
                <a:sym typeface="Helvetica Neue"/>
              </a:rPr>
              <a:t>, educa</a:t>
            </a:r>
            <a:r>
              <a:rPr lang="es-PA" dirty="0" smtClean="0">
                <a:latin typeface="Helvetica Neue"/>
                <a:ea typeface="Helvetica Neue"/>
                <a:cs typeface="Helvetica Neue"/>
                <a:sym typeface="Helvetica Neue"/>
              </a:rPr>
              <a:t>tivo</a:t>
            </a:r>
          </a:p>
          <a:p>
            <a:pPr marL="762880" marR="0" lvl="0" indent="-343780" algn="l" rtl="0">
              <a:spcBef>
                <a:spcPts val="0"/>
              </a:spcBef>
              <a:buClr>
                <a:schemeClr val="dk1"/>
              </a:buClr>
              <a:buFont typeface="Calibri"/>
              <a:buNone/>
            </a:pPr>
            <a:endParaRPr lang="es-PA" sz="1400" dirty="0" smtClean="0">
              <a:solidFill>
                <a:srgbClr val="000000"/>
              </a:solidFill>
              <a:latin typeface="Helvetica Neue"/>
              <a:ea typeface="Helvetica Neue"/>
              <a:cs typeface="Helvetica Neue"/>
              <a:sym typeface="Helvetica Neue"/>
            </a:endParaRPr>
          </a:p>
          <a:p>
            <a:pPr marL="419100" marR="0" lvl="0" algn="l" rtl="0">
              <a:spcBef>
                <a:spcPts val="0"/>
              </a:spcBef>
              <a:buClr>
                <a:srgbClr val="000000"/>
              </a:buClr>
            </a:pPr>
            <a:r>
              <a:rPr lang="es-PA" dirty="0" smtClean="0">
                <a:latin typeface="Helvetica Neue"/>
                <a:ea typeface="Helvetica Neue"/>
                <a:cs typeface="Helvetica Neue"/>
                <a:sym typeface="Helvetica Neue"/>
              </a:rPr>
              <a:t>B.   escombros</a:t>
            </a:r>
            <a:r>
              <a:rPr lang="es-PA" sz="1400" dirty="0" smtClean="0">
                <a:solidFill>
                  <a:srgbClr val="000000"/>
                </a:solidFill>
                <a:latin typeface="Helvetica Neue"/>
                <a:ea typeface="Helvetica Neue"/>
                <a:cs typeface="Helvetica Neue"/>
                <a:sym typeface="Helvetica Neue"/>
              </a:rPr>
              <a:t>, </a:t>
            </a:r>
            <a:r>
              <a:rPr lang="es-PA" dirty="0" smtClean="0">
                <a:latin typeface="Helvetica Neue"/>
                <a:ea typeface="Helvetica Neue"/>
                <a:cs typeface="Helvetica Neue"/>
                <a:sym typeface="Helvetica Neue"/>
              </a:rPr>
              <a:t>mejor</a:t>
            </a:r>
          </a:p>
          <a:p>
            <a:pPr marL="762880" marR="0" lvl="0" indent="-343780" algn="l" rtl="0">
              <a:spcBef>
                <a:spcPts val="0"/>
              </a:spcBef>
              <a:buClr>
                <a:schemeClr val="dk1"/>
              </a:buClr>
              <a:buFont typeface="Calibri"/>
              <a:buNone/>
            </a:pPr>
            <a:endParaRPr lang="es-PA" sz="1400" dirty="0" smtClean="0">
              <a:solidFill>
                <a:srgbClr val="000000"/>
              </a:solidFill>
              <a:latin typeface="Helvetica Neue"/>
              <a:ea typeface="Helvetica Neue"/>
              <a:cs typeface="Helvetica Neue"/>
              <a:sym typeface="Helvetica Neue"/>
            </a:endParaRPr>
          </a:p>
          <a:p>
            <a:pPr marL="419100" marR="0" lvl="0" algn="l" rtl="0">
              <a:spcBef>
                <a:spcPts val="0"/>
              </a:spcBef>
              <a:buClr>
                <a:srgbClr val="000000"/>
              </a:buClr>
            </a:pPr>
            <a:r>
              <a:rPr lang="es-PA" dirty="0" smtClean="0">
                <a:latin typeface="Helvetica Neue"/>
                <a:ea typeface="Helvetica Neue"/>
                <a:cs typeface="Helvetica Neue"/>
                <a:sym typeface="Helvetica Neue"/>
              </a:rPr>
              <a:t>C.   demolición, genial</a:t>
            </a:r>
          </a:p>
          <a:p>
            <a:pPr marL="762880" marR="0" lvl="0" indent="-343780" algn="l" rtl="0">
              <a:spcBef>
                <a:spcPts val="0"/>
              </a:spcBef>
              <a:buClr>
                <a:schemeClr val="dk1"/>
              </a:buClr>
              <a:buFont typeface="Calibri"/>
              <a:buNone/>
            </a:pPr>
            <a:endParaRPr lang="es-PA" sz="1400" dirty="0" smtClean="0">
              <a:solidFill>
                <a:srgbClr val="000000"/>
              </a:solidFill>
              <a:latin typeface="Helvetica Neue"/>
              <a:ea typeface="Helvetica Neue"/>
              <a:cs typeface="Helvetica Neue"/>
              <a:sym typeface="Helvetica Neue"/>
            </a:endParaRPr>
          </a:p>
          <a:p>
            <a:pPr marL="419100" marR="0" lvl="0" algn="l" rtl="0">
              <a:spcBef>
                <a:spcPts val="0"/>
              </a:spcBef>
              <a:buClr>
                <a:srgbClr val="000000"/>
              </a:buClr>
            </a:pPr>
            <a:r>
              <a:rPr lang="es-PA" dirty="0" smtClean="0">
                <a:latin typeface="Helvetica Neue"/>
                <a:ea typeface="Helvetica Neue"/>
                <a:cs typeface="Helvetica Neue"/>
                <a:sym typeface="Helvetica Neue"/>
              </a:rPr>
              <a:t>D.   destrozos</a:t>
            </a:r>
            <a:r>
              <a:rPr lang="es-PA" sz="1400" dirty="0" smtClean="0">
                <a:solidFill>
                  <a:srgbClr val="000000"/>
                </a:solidFill>
                <a:latin typeface="Helvetica Neue"/>
                <a:ea typeface="Helvetica Neue"/>
                <a:cs typeface="Helvetica Neue"/>
                <a:sym typeface="Helvetica Neue"/>
              </a:rPr>
              <a:t>, </a:t>
            </a:r>
            <a:r>
              <a:rPr lang="es-PA" dirty="0" smtClean="0">
                <a:latin typeface="Helvetica Neue"/>
                <a:ea typeface="Helvetica Neue"/>
                <a:cs typeface="Helvetica Neue"/>
                <a:sym typeface="Helvetica Neue"/>
              </a:rPr>
              <a:t>bueno</a:t>
            </a:r>
            <a:endParaRPr lang="es-PA" dirty="0">
              <a:latin typeface="Helvetica Neue"/>
              <a:ea typeface="Helvetica Neue"/>
              <a:cs typeface="Helvetica Neue"/>
              <a:sym typeface="Helvetica Neue"/>
            </a:endParaRPr>
          </a:p>
        </p:txBody>
      </p:sp>
      <p:sp>
        <p:nvSpPr>
          <p:cNvPr id="772" name="Shape 772"/>
          <p:cNvSpPr txBox="1"/>
          <p:nvPr/>
        </p:nvSpPr>
        <p:spPr>
          <a:xfrm>
            <a:off x="424686" y="5410200"/>
            <a:ext cx="6733759" cy="4129192"/>
          </a:xfrm>
          <a:prstGeom prst="rect">
            <a:avLst/>
          </a:prstGeom>
          <a:noFill/>
          <a:ln>
            <a:noFill/>
          </a:ln>
        </p:spPr>
        <p:txBody>
          <a:bodyPr lIns="96375" tIns="48175" rIns="96375" bIns="48175" anchor="t" anchorCtr="0">
            <a:noAutofit/>
          </a:bodyPr>
          <a:lstStyle/>
          <a:p>
            <a:pPr marL="344487" marR="0" lvl="0" indent="-344487" algn="l" rtl="0">
              <a:spcBef>
                <a:spcPts val="0"/>
              </a:spcBef>
              <a:buSzPct val="25000"/>
              <a:buNone/>
            </a:pPr>
            <a:r>
              <a:rPr lang="en-US" sz="1400" b="1" dirty="0" smtClean="0">
                <a:solidFill>
                  <a:srgbClr val="000000"/>
                </a:solidFill>
                <a:latin typeface="Helvetica Neue"/>
                <a:ea typeface="Helvetica Neue"/>
                <a:cs typeface="Helvetica Neue"/>
                <a:sym typeface="Helvetica Neue"/>
              </a:rPr>
              <a:t>20</a:t>
            </a:r>
            <a:r>
              <a:rPr lang="es-US" sz="1400" b="1" dirty="0" smtClean="0">
                <a:solidFill>
                  <a:srgbClr val="000000"/>
                </a:solidFill>
                <a:latin typeface="Helvetica Neue"/>
                <a:ea typeface="Helvetica Neue"/>
                <a:cs typeface="Helvetica Neue"/>
                <a:sym typeface="Helvetica Neue"/>
              </a:rPr>
              <a:t>.  </a:t>
            </a:r>
            <a:r>
              <a:rPr lang="es-US" b="1" dirty="0" smtClean="0">
                <a:solidFill>
                  <a:schemeClr val="dk1"/>
                </a:solidFill>
                <a:latin typeface="Helvetica Neue"/>
                <a:ea typeface="Helvetica Neue"/>
                <a:cs typeface="Helvetica Neue"/>
                <a:sym typeface="Helvetica Neue"/>
              </a:rPr>
              <a:t>Una estudiante está escribiendo sobre diferentes simulacros de desastres</a:t>
            </a:r>
            <a:r>
              <a:rPr lang="es-US" sz="1400" b="1" dirty="0" smtClean="0">
                <a:solidFill>
                  <a:srgbClr val="000000"/>
                </a:solidFill>
                <a:latin typeface="Helvetica Neue"/>
                <a:ea typeface="Helvetica Neue"/>
                <a:cs typeface="Helvetica Neue"/>
                <a:sym typeface="Helvetica Neue"/>
              </a:rPr>
              <a:t>.  Lee las oraciones de su artículo y la pregunta que sigue. </a:t>
            </a:r>
          </a:p>
          <a:p>
            <a:pPr marL="3087687" marR="0" lvl="0" indent="-344487" algn="l" rtl="0">
              <a:spcBef>
                <a:spcPts val="0"/>
              </a:spcBef>
              <a:buSzPct val="25000"/>
              <a:buNone/>
            </a:pPr>
            <a:r>
              <a:rPr lang="es-US" sz="1000" i="1" dirty="0" smtClean="0">
                <a:solidFill>
                  <a:srgbClr val="000000"/>
                </a:solidFill>
                <a:latin typeface="Helvetica Neue"/>
                <a:ea typeface="Helvetica Neue"/>
                <a:cs typeface="Helvetica Neue"/>
                <a:sym typeface="Helvetica Neue"/>
              </a:rPr>
              <a:t>Editar y Clarificar L.3.2e, añadir sufijos a palabras base, Objetivo 9</a:t>
            </a:r>
          </a:p>
          <a:p>
            <a:pPr marL="284163" marR="0" lvl="0" indent="-284163" algn="l" rtl="0">
              <a:spcBef>
                <a:spcPts val="0"/>
              </a:spcBef>
              <a:buNone/>
            </a:pPr>
            <a:endParaRPr lang="es-US" sz="1400" b="1" dirty="0" smtClean="0">
              <a:solidFill>
                <a:srgbClr val="000000"/>
              </a:solidFill>
              <a:latin typeface="Helvetica Neue"/>
              <a:ea typeface="Helvetica Neue"/>
              <a:cs typeface="Helvetica Neue"/>
              <a:sym typeface="Helvetica Neue"/>
            </a:endParaRPr>
          </a:p>
          <a:p>
            <a:pPr marL="0" marR="0" lvl="0" indent="0" algn="l" rtl="0">
              <a:spcBef>
                <a:spcPts val="0"/>
              </a:spcBef>
              <a:buNone/>
            </a:pPr>
            <a:r>
              <a:rPr lang="es-US" dirty="0" smtClean="0">
                <a:latin typeface="Helvetica Neue"/>
                <a:ea typeface="Helvetica Neue"/>
                <a:cs typeface="Helvetica Neue"/>
                <a:sym typeface="Helvetica Neue"/>
              </a:rPr>
              <a:t>Hay muchos simulacros de desastres que se practican en las escuelas.</a:t>
            </a:r>
            <a:r>
              <a:rPr lang="es-US" sz="1400" dirty="0" smtClean="0">
                <a:solidFill>
                  <a:srgbClr val="000000"/>
                </a:solidFill>
                <a:latin typeface="Helvetica Neue"/>
                <a:ea typeface="Helvetica Neue"/>
                <a:cs typeface="Helvetica Neue"/>
                <a:sym typeface="Helvetica Neue"/>
              </a:rPr>
              <a:t> En </a:t>
            </a:r>
            <a:r>
              <a:rPr lang="es-US" dirty="0" smtClean="0">
                <a:latin typeface="Helvetica Neue"/>
                <a:ea typeface="Helvetica Neue"/>
                <a:cs typeface="Helvetica Neue"/>
                <a:sym typeface="Helvetica Neue"/>
              </a:rPr>
              <a:t>a</a:t>
            </a:r>
            <a:r>
              <a:rPr lang="es-US" sz="1400" dirty="0" smtClean="0">
                <a:solidFill>
                  <a:srgbClr val="000000"/>
                </a:solidFill>
                <a:latin typeface="Helvetica Neue"/>
                <a:ea typeface="Helvetica Neue"/>
                <a:cs typeface="Helvetica Neue"/>
                <a:sym typeface="Helvetica Neue"/>
              </a:rPr>
              <a:t>lgunas partes del </a:t>
            </a:r>
            <a:r>
              <a:rPr lang="es-US" dirty="0" smtClean="0">
                <a:latin typeface="Helvetica Neue"/>
                <a:ea typeface="Helvetica Neue"/>
                <a:cs typeface="Helvetica Neue"/>
                <a:sym typeface="Helvetica Neue"/>
              </a:rPr>
              <a:t>país</a:t>
            </a:r>
            <a:r>
              <a:rPr lang="es-US" sz="1400" dirty="0" smtClean="0">
                <a:solidFill>
                  <a:srgbClr val="000000"/>
                </a:solidFill>
                <a:latin typeface="Helvetica Neue"/>
                <a:ea typeface="Helvetica Neue"/>
                <a:cs typeface="Helvetica Neue"/>
                <a:sym typeface="Helvetica Neue"/>
              </a:rPr>
              <a:t> ocurren tornados y los estudiantes salen a</a:t>
            </a:r>
            <a:r>
              <a:rPr lang="es-US" dirty="0" smtClean="0">
                <a:latin typeface="Helvetica Neue"/>
                <a:ea typeface="Helvetica Neue"/>
                <a:cs typeface="Helvetica Neue"/>
                <a:sym typeface="Helvetica Neue"/>
              </a:rPr>
              <a:t> los pasillos. En un simulacro de terremoto</a:t>
            </a:r>
            <a:r>
              <a:rPr lang="es-US" sz="1400" dirty="0" smtClean="0">
                <a:solidFill>
                  <a:srgbClr val="000000"/>
                </a:solidFill>
                <a:latin typeface="Helvetica Neue"/>
                <a:ea typeface="Helvetica Neue"/>
                <a:cs typeface="Helvetica Neue"/>
                <a:sym typeface="Helvetica Neue"/>
              </a:rPr>
              <a:t>,</a:t>
            </a:r>
            <a:r>
              <a:rPr lang="es-US" dirty="0" smtClean="0">
                <a:latin typeface="Helvetica Neue"/>
                <a:ea typeface="Helvetica Neue"/>
                <a:cs typeface="Helvetica Neue"/>
                <a:sym typeface="Helvetica Neue"/>
              </a:rPr>
              <a:t> te agachas debajo de tu escritorio</a:t>
            </a:r>
            <a:r>
              <a:rPr lang="es-US" sz="1400" dirty="0" smtClean="0">
                <a:solidFill>
                  <a:srgbClr val="000000"/>
                </a:solidFill>
                <a:latin typeface="Helvetica Neue"/>
                <a:ea typeface="Helvetica Neue"/>
                <a:cs typeface="Helvetica Neue"/>
                <a:sym typeface="Helvetica Neue"/>
              </a:rPr>
              <a:t>. Otros tienen huracan</a:t>
            </a:r>
            <a:r>
              <a:rPr lang="es-US" dirty="0" smtClean="0">
                <a:latin typeface="Helvetica Neue"/>
                <a:ea typeface="Helvetica Neue"/>
                <a:cs typeface="Helvetica Neue"/>
                <a:sym typeface="Helvetica Neue"/>
              </a:rPr>
              <a:t>es y tormentas de nieve, y las escuelas cierran.</a:t>
            </a:r>
            <a:r>
              <a:rPr lang="es-US" sz="1400" dirty="0" smtClean="0">
                <a:solidFill>
                  <a:srgbClr val="000000"/>
                </a:solidFill>
                <a:latin typeface="Helvetica Neue"/>
                <a:ea typeface="Helvetica Neue"/>
                <a:cs typeface="Helvetica Neue"/>
                <a:sym typeface="Helvetica Neue"/>
              </a:rPr>
              <a:t> Pienso que lo más </a:t>
            </a:r>
            <a:r>
              <a:rPr lang="es-US" dirty="0" smtClean="0">
                <a:latin typeface="Helvetica Neue"/>
                <a:ea typeface="Helvetica Neue"/>
                <a:cs typeface="Helvetica Neue"/>
                <a:sym typeface="Helvetica Neue"/>
              </a:rPr>
              <a:t>difícil es</a:t>
            </a:r>
            <a:r>
              <a:rPr lang="es-US" sz="1400" dirty="0" smtClean="0">
                <a:solidFill>
                  <a:srgbClr val="000000"/>
                </a:solidFill>
                <a:latin typeface="Helvetica Neue"/>
                <a:ea typeface="Helvetica Neue"/>
                <a:cs typeface="Helvetica Neue"/>
                <a:sym typeface="Helvetica Neue"/>
              </a:rPr>
              <a:t> </a:t>
            </a:r>
            <a:r>
              <a:rPr lang="es-US" sz="1400" u="sng" dirty="0" smtClean="0">
                <a:solidFill>
                  <a:srgbClr val="000000"/>
                </a:solidFill>
                <a:latin typeface="Helvetica Neue"/>
                <a:ea typeface="Helvetica Neue"/>
                <a:cs typeface="Helvetica Neue"/>
                <a:sym typeface="Helvetica Neue"/>
              </a:rPr>
              <a:t>escondiéndote</a:t>
            </a:r>
            <a:r>
              <a:rPr lang="es-US" sz="1400" dirty="0" smtClean="0">
                <a:solidFill>
                  <a:srgbClr val="000000"/>
                </a:solidFill>
                <a:latin typeface="Helvetica Neue"/>
                <a:ea typeface="Helvetica Neue"/>
                <a:cs typeface="Helvetica Neue"/>
                <a:sym typeface="Helvetica Neue"/>
              </a:rPr>
              <a:t> </a:t>
            </a:r>
            <a:r>
              <a:rPr lang="es-US" dirty="0" smtClean="0">
                <a:latin typeface="Helvetica Neue"/>
                <a:ea typeface="Helvetica Neue"/>
                <a:cs typeface="Helvetica Neue"/>
                <a:sym typeface="Helvetica Neue"/>
              </a:rPr>
              <a:t>debajo de tu escritorio</a:t>
            </a:r>
            <a:r>
              <a:rPr lang="es-US" sz="1400" dirty="0" smtClean="0">
                <a:solidFill>
                  <a:srgbClr val="000000"/>
                </a:solidFill>
                <a:latin typeface="Helvetica Neue"/>
                <a:ea typeface="Helvetica Neue"/>
                <a:cs typeface="Helvetica Neue"/>
                <a:sym typeface="Helvetica Neue"/>
              </a:rPr>
              <a:t>.</a:t>
            </a:r>
          </a:p>
          <a:p>
            <a:pPr marL="0" marR="0" lvl="0" indent="0" algn="l" rtl="0">
              <a:spcBef>
                <a:spcPts val="0"/>
              </a:spcBef>
              <a:buNone/>
            </a:pPr>
            <a:endParaRPr lang="es-US" sz="1400" b="1" dirty="0" smtClean="0">
              <a:solidFill>
                <a:srgbClr val="000000"/>
              </a:solidFill>
              <a:latin typeface="Helvetica Neue"/>
              <a:ea typeface="Helvetica Neue"/>
              <a:cs typeface="Helvetica Neue"/>
              <a:sym typeface="Helvetica Neue"/>
            </a:endParaRPr>
          </a:p>
          <a:p>
            <a:pPr marL="339725" marR="0" lvl="0" algn="l" rtl="0">
              <a:spcBef>
                <a:spcPts val="0"/>
              </a:spcBef>
              <a:buNone/>
            </a:pPr>
            <a:r>
              <a:rPr lang="es-US" b="1" dirty="0" smtClean="0">
                <a:latin typeface="Helvetica Neue"/>
                <a:ea typeface="Helvetica Neue"/>
                <a:cs typeface="Helvetica Neue"/>
                <a:sym typeface="Helvetica Neue"/>
              </a:rPr>
              <a:t>¿Qué oración corrige el error de gramática subrayado</a:t>
            </a:r>
            <a:r>
              <a:rPr lang="es-US" sz="1400" b="1" dirty="0" smtClean="0">
                <a:solidFill>
                  <a:srgbClr val="000000"/>
                </a:solidFill>
                <a:latin typeface="Helvetica Neue"/>
                <a:ea typeface="Helvetica Neue"/>
                <a:cs typeface="Helvetica Neue"/>
                <a:sym typeface="Helvetica Neue"/>
              </a:rPr>
              <a:t>?</a:t>
            </a:r>
          </a:p>
          <a:p>
            <a:pPr marL="344488" marR="0" lvl="0" indent="341312" algn="l" rtl="0">
              <a:spcBef>
                <a:spcPts val="0"/>
              </a:spcBef>
              <a:buNone/>
            </a:pPr>
            <a:endParaRPr lang="es-US" sz="1400" b="1" dirty="0" smtClean="0">
              <a:solidFill>
                <a:srgbClr val="000000"/>
              </a:solidFill>
              <a:latin typeface="Helvetica Neue"/>
              <a:ea typeface="Helvetica Neue"/>
              <a:cs typeface="Helvetica Neue"/>
              <a:sym typeface="Helvetica Neue"/>
            </a:endParaRPr>
          </a:p>
          <a:p>
            <a:pPr marL="400050" lvl="0" indent="339725">
              <a:buClr>
                <a:srgbClr val="000000"/>
              </a:buClr>
              <a:buFont typeface="Helvetica Neue"/>
              <a:buAutoNum type="alphaUcPeriod"/>
            </a:pPr>
            <a:r>
              <a:rPr lang="es-ES" dirty="0">
                <a:latin typeface="Helvetica Neue"/>
                <a:ea typeface="Helvetica Neue"/>
                <a:cs typeface="Helvetica Neue"/>
                <a:sym typeface="Helvetica Neue"/>
              </a:rPr>
              <a:t>Pienso que lo más difícil es </a:t>
            </a:r>
            <a:r>
              <a:rPr lang="es-ES" dirty="0" smtClean="0">
                <a:latin typeface="Helvetica Neue"/>
                <a:ea typeface="Helvetica Neue"/>
                <a:cs typeface="Helvetica Neue"/>
                <a:sym typeface="Helvetica Neue"/>
              </a:rPr>
              <a:t>esconderlo </a:t>
            </a:r>
            <a:r>
              <a:rPr lang="es-ES" dirty="0">
                <a:latin typeface="Helvetica Neue"/>
                <a:ea typeface="Helvetica Neue"/>
                <a:cs typeface="Helvetica Neue"/>
                <a:sym typeface="Helvetica Neue"/>
              </a:rPr>
              <a:t>debajo de tu escritorio</a:t>
            </a:r>
            <a:r>
              <a:rPr lang="es-ES" dirty="0" smtClean="0">
                <a:latin typeface="Helvetica Neue"/>
                <a:ea typeface="Helvetica Neue"/>
                <a:cs typeface="Helvetica Neue"/>
                <a:sym typeface="Helvetica Neue"/>
              </a:rPr>
              <a:t>.</a:t>
            </a:r>
          </a:p>
          <a:p>
            <a:pPr marL="400050" lvl="0" indent="339725">
              <a:buClr>
                <a:srgbClr val="000000"/>
              </a:buClr>
              <a:buFont typeface="Helvetica Neue"/>
              <a:buAutoNum type="alphaUcPeriod"/>
            </a:pPr>
            <a:endParaRPr lang="es-US" sz="1400" dirty="0" smtClean="0">
              <a:solidFill>
                <a:srgbClr val="000000"/>
              </a:solidFill>
              <a:latin typeface="Helvetica Neue"/>
              <a:ea typeface="Helvetica Neue"/>
              <a:cs typeface="Helvetica Neue"/>
              <a:sym typeface="Helvetica Neue"/>
            </a:endParaRPr>
          </a:p>
          <a:p>
            <a:pPr marL="400050" lvl="0" indent="339725">
              <a:buClr>
                <a:srgbClr val="000000"/>
              </a:buClr>
              <a:buFont typeface="Helvetica Neue"/>
              <a:buAutoNum type="alphaUcPeriod"/>
            </a:pPr>
            <a:r>
              <a:rPr lang="es-US" dirty="0">
                <a:latin typeface="Helvetica Neue"/>
                <a:ea typeface="Helvetica Neue"/>
                <a:cs typeface="Helvetica Neue"/>
                <a:sym typeface="Helvetica Neue"/>
              </a:rPr>
              <a:t>Pienso que lo más difícil es </a:t>
            </a:r>
            <a:r>
              <a:rPr lang="es-US" dirty="0" smtClean="0">
                <a:latin typeface="Helvetica Neue"/>
                <a:ea typeface="Helvetica Neue"/>
                <a:cs typeface="Helvetica Neue"/>
                <a:sym typeface="Helvetica Neue"/>
              </a:rPr>
              <a:t>esconder </a:t>
            </a:r>
            <a:r>
              <a:rPr lang="es-US" dirty="0">
                <a:latin typeface="Helvetica Neue"/>
                <a:ea typeface="Helvetica Neue"/>
                <a:cs typeface="Helvetica Neue"/>
                <a:sym typeface="Helvetica Neue"/>
              </a:rPr>
              <a:t>debajo de tu escritorio. </a:t>
            </a:r>
            <a:endParaRPr lang="es-US" dirty="0" smtClean="0">
              <a:latin typeface="Helvetica Neue"/>
              <a:ea typeface="Helvetica Neue"/>
              <a:cs typeface="Helvetica Neue"/>
              <a:sym typeface="Helvetica Neue"/>
            </a:endParaRPr>
          </a:p>
          <a:p>
            <a:pPr marL="400050" lvl="0" indent="339725">
              <a:buClr>
                <a:srgbClr val="000000"/>
              </a:buClr>
              <a:buFont typeface="Helvetica Neue"/>
              <a:buAutoNum type="alphaUcPeriod"/>
            </a:pPr>
            <a:endParaRPr lang="es-US" dirty="0">
              <a:solidFill>
                <a:schemeClr val="dk1"/>
              </a:solidFill>
              <a:latin typeface="Helvetica Neue"/>
              <a:ea typeface="Helvetica Neue"/>
              <a:cs typeface="Helvetica Neue"/>
              <a:sym typeface="Helvetica Neue"/>
            </a:endParaRPr>
          </a:p>
          <a:p>
            <a:pPr marL="400050" lvl="0" indent="339725">
              <a:buClr>
                <a:srgbClr val="000000"/>
              </a:buClr>
              <a:buFont typeface="Helvetica Neue"/>
              <a:buAutoNum type="alphaUcPeriod"/>
            </a:pPr>
            <a:r>
              <a:rPr lang="es-US" dirty="0">
                <a:latin typeface="Helvetica Neue"/>
                <a:ea typeface="Helvetica Neue"/>
                <a:cs typeface="Helvetica Neue"/>
                <a:sym typeface="Helvetica Neue"/>
              </a:rPr>
              <a:t>Pienso que lo más difícil es </a:t>
            </a:r>
            <a:r>
              <a:rPr lang="es-US" dirty="0" smtClean="0">
                <a:latin typeface="Helvetica Neue"/>
                <a:ea typeface="Helvetica Neue"/>
                <a:cs typeface="Helvetica Neue"/>
                <a:sym typeface="Helvetica Neue"/>
              </a:rPr>
              <a:t>escondiéndolos </a:t>
            </a:r>
            <a:r>
              <a:rPr lang="es-US" dirty="0">
                <a:latin typeface="Helvetica Neue"/>
                <a:ea typeface="Helvetica Neue"/>
                <a:cs typeface="Helvetica Neue"/>
                <a:sym typeface="Helvetica Neue"/>
              </a:rPr>
              <a:t>debajo de tu escritorio</a:t>
            </a:r>
            <a:r>
              <a:rPr lang="es-US" dirty="0" smtClean="0">
                <a:latin typeface="Helvetica Neue"/>
                <a:ea typeface="Helvetica Neue"/>
                <a:cs typeface="Helvetica Neue"/>
                <a:sym typeface="Helvetica Neue"/>
              </a:rPr>
              <a:t>.</a:t>
            </a:r>
          </a:p>
          <a:p>
            <a:pPr marL="400050" lvl="0" indent="339725">
              <a:buClr>
                <a:srgbClr val="000000"/>
              </a:buClr>
              <a:buFont typeface="Helvetica Neue"/>
              <a:buAutoNum type="alphaUcPeriod"/>
            </a:pPr>
            <a:endParaRPr lang="es-US" sz="1400" dirty="0" smtClean="0">
              <a:solidFill>
                <a:srgbClr val="000000"/>
              </a:solidFill>
              <a:latin typeface="Helvetica Neue"/>
              <a:ea typeface="Helvetica Neue"/>
              <a:cs typeface="Helvetica Neue"/>
              <a:sym typeface="Helvetica Neue"/>
            </a:endParaRPr>
          </a:p>
          <a:p>
            <a:pPr marL="400050" lvl="0" indent="339725">
              <a:buClr>
                <a:srgbClr val="000000"/>
              </a:buClr>
              <a:buFont typeface="Helvetica Neue"/>
              <a:buAutoNum type="alphaUcPeriod"/>
            </a:pPr>
            <a:r>
              <a:rPr lang="es-US" dirty="0">
                <a:latin typeface="Helvetica Neue"/>
                <a:ea typeface="Helvetica Neue"/>
                <a:cs typeface="Helvetica Neue"/>
                <a:sym typeface="Helvetica Neue"/>
              </a:rPr>
              <a:t>Pienso que lo más difícil es </a:t>
            </a:r>
            <a:r>
              <a:rPr lang="es-US" dirty="0" smtClean="0">
                <a:latin typeface="Helvetica Neue"/>
                <a:ea typeface="Helvetica Neue"/>
                <a:cs typeface="Helvetica Neue"/>
                <a:sym typeface="Helvetica Neue"/>
              </a:rPr>
              <a:t>esconderte debajo </a:t>
            </a:r>
            <a:r>
              <a:rPr lang="es-US" dirty="0">
                <a:latin typeface="Helvetica Neue"/>
                <a:ea typeface="Helvetica Neue"/>
                <a:cs typeface="Helvetica Neue"/>
                <a:sym typeface="Helvetica Neue"/>
              </a:rPr>
              <a:t>de tu escritorio</a:t>
            </a:r>
            <a:r>
              <a:rPr lang="es-US" dirty="0" smtClean="0">
                <a:latin typeface="Helvetica Neue"/>
                <a:ea typeface="Helvetica Neue"/>
                <a:cs typeface="Helvetica Neue"/>
                <a:sym typeface="Helvetica Neue"/>
              </a:rPr>
              <a:t>.</a:t>
            </a:r>
            <a:endParaRPr lang="es-US" dirty="0">
              <a:solidFill>
                <a:schemeClr val="dk1"/>
              </a:solidFill>
              <a:latin typeface="Helvetica Neue"/>
              <a:ea typeface="Helvetica Neue"/>
              <a:cs typeface="Helvetica Neue"/>
              <a:sym typeface="Helvetica Neue"/>
            </a:endParaRPr>
          </a:p>
        </p:txBody>
      </p:sp>
      <p:sp>
        <p:nvSpPr>
          <p:cNvPr id="773" name="Shape 77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40</a:t>
            </a:fld>
            <a:endParaRPr lang="en-US" sz="1200">
              <a:solidFill>
                <a:srgbClr val="888888"/>
              </a:solidFill>
              <a:latin typeface="Calibri"/>
              <a:ea typeface="Calibri"/>
              <a:cs typeface="Calibri"/>
              <a:sym typeface="Calibri"/>
            </a:endParaRPr>
          </a:p>
        </p:txBody>
      </p:sp>
      <p:grpSp>
        <p:nvGrpSpPr>
          <p:cNvPr id="2" name="Group 1"/>
          <p:cNvGrpSpPr/>
          <p:nvPr/>
        </p:nvGrpSpPr>
        <p:grpSpPr>
          <a:xfrm>
            <a:off x="631509" y="3161538"/>
            <a:ext cx="244307" cy="1469700"/>
            <a:chOff x="531303" y="3090900"/>
            <a:chExt cx="244307" cy="1469700"/>
          </a:xfrm>
        </p:grpSpPr>
        <p:sp>
          <p:nvSpPr>
            <p:cNvPr id="774" name="Shape 774"/>
            <p:cNvSpPr/>
            <p:nvPr/>
          </p:nvSpPr>
          <p:spPr>
            <a:xfrm>
              <a:off x="532603" y="3464653"/>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75" name="Shape 775"/>
            <p:cNvSpPr/>
            <p:nvPr/>
          </p:nvSpPr>
          <p:spPr>
            <a:xfrm>
              <a:off x="532610" y="309090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76" name="Shape 776"/>
            <p:cNvSpPr/>
            <p:nvPr/>
          </p:nvSpPr>
          <p:spPr>
            <a:xfrm>
              <a:off x="531303" y="4321200"/>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77" name="Shape 777"/>
            <p:cNvSpPr/>
            <p:nvPr/>
          </p:nvSpPr>
          <p:spPr>
            <a:xfrm>
              <a:off x="532560" y="3892975"/>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sp>
        <p:nvSpPr>
          <p:cNvPr id="778" name="Shape 778"/>
          <p:cNvSpPr/>
          <p:nvPr/>
        </p:nvSpPr>
        <p:spPr>
          <a:xfrm>
            <a:off x="409575" y="6246475"/>
            <a:ext cx="6653076" cy="1136100"/>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79" name="Shape 779"/>
          <p:cNvSpPr/>
          <p:nvPr/>
        </p:nvSpPr>
        <p:spPr>
          <a:xfrm>
            <a:off x="753663" y="1403212"/>
            <a:ext cx="6585600" cy="965700"/>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nvGrpSpPr>
          <p:cNvPr id="3" name="Group 2"/>
          <p:cNvGrpSpPr/>
          <p:nvPr/>
        </p:nvGrpSpPr>
        <p:grpSpPr>
          <a:xfrm>
            <a:off x="618164" y="7942152"/>
            <a:ext cx="243000" cy="1473610"/>
            <a:chOff x="531302" y="7976986"/>
            <a:chExt cx="243000" cy="1473610"/>
          </a:xfrm>
        </p:grpSpPr>
        <p:sp>
          <p:nvSpPr>
            <p:cNvPr id="780" name="Shape 780"/>
            <p:cNvSpPr/>
            <p:nvPr/>
          </p:nvSpPr>
          <p:spPr>
            <a:xfrm>
              <a:off x="531302" y="8356606"/>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81" name="Shape 781"/>
            <p:cNvSpPr/>
            <p:nvPr/>
          </p:nvSpPr>
          <p:spPr>
            <a:xfrm>
              <a:off x="531302" y="7976986"/>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82" name="Shape 782"/>
            <p:cNvSpPr/>
            <p:nvPr/>
          </p:nvSpPr>
          <p:spPr>
            <a:xfrm>
              <a:off x="531302" y="9211196"/>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sp>
          <p:nvSpPr>
            <p:cNvPr id="783" name="Shape 783"/>
            <p:cNvSpPr/>
            <p:nvPr/>
          </p:nvSpPr>
          <p:spPr>
            <a:xfrm>
              <a:off x="531302" y="8770012"/>
              <a:ext cx="243000" cy="239400"/>
            </a:xfrm>
            <a:prstGeom prst="ellipse">
              <a:avLst/>
            </a:prstGeom>
            <a:solidFill>
              <a:schemeClr val="lt1"/>
            </a:solidFill>
            <a:ln w="127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000">
                <a:solidFill>
                  <a:schemeClr val="lt1"/>
                </a:solidFill>
                <a:latin typeface="Calibri"/>
                <a:ea typeface="Calibri"/>
                <a:cs typeface="Calibri"/>
                <a:sym typeface="Calibri"/>
              </a:endParaRPr>
            </a:p>
          </p:txBody>
        </p:sp>
      </p:grpSp>
      <p:cxnSp>
        <p:nvCxnSpPr>
          <p:cNvPr id="784" name="Shape 784"/>
          <p:cNvCxnSpPr/>
          <p:nvPr/>
        </p:nvCxnSpPr>
        <p:spPr>
          <a:xfrm>
            <a:off x="532558" y="4953000"/>
            <a:ext cx="6714584" cy="0"/>
          </a:xfrm>
          <a:prstGeom prst="straightConnector1">
            <a:avLst/>
          </a:prstGeom>
          <a:noFill/>
          <a:ln w="9525" cap="flat" cmpd="sng">
            <a:solidFill>
              <a:srgbClr val="4A7DBA"/>
            </a:solidFill>
            <a:prstDash val="lgDashDot"/>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Shape 789"/>
          <p:cNvPicPr preferRelativeResize="0"/>
          <p:nvPr/>
        </p:nvPicPr>
        <p:blipFill rotWithShape="1">
          <a:blip r:embed="rId3">
            <a:alphaModFix/>
          </a:blip>
          <a:srcRect/>
          <a:stretch/>
        </p:blipFill>
        <p:spPr>
          <a:xfrm>
            <a:off x="734635" y="1711325"/>
            <a:ext cx="6302999" cy="6514200"/>
          </a:xfrm>
          <a:prstGeom prst="rect">
            <a:avLst/>
          </a:prstGeom>
          <a:noFill/>
          <a:ln>
            <a:noFill/>
          </a:ln>
        </p:spPr>
      </p:pic>
      <p:sp>
        <p:nvSpPr>
          <p:cNvPr id="790" name="Shape 790"/>
          <p:cNvSpPr txBox="1">
            <a:spLocks noGrp="1"/>
          </p:cNvSpPr>
          <p:nvPr>
            <p:ph type="ftr" idx="11"/>
          </p:nvPr>
        </p:nvSpPr>
        <p:spPr>
          <a:xfrm>
            <a:off x="3581400" y="9522882"/>
            <a:ext cx="3001200" cy="535500"/>
          </a:xfrm>
          <a:prstGeom prst="rect">
            <a:avLst/>
          </a:prstGeom>
          <a:noFill/>
          <a:ln>
            <a:noFill/>
          </a:ln>
        </p:spPr>
        <p:txBody>
          <a:bodyPr lIns="101875" tIns="50925" rIns="101875" bIns="50925" anchor="ctr" anchorCtr="0">
            <a:noAutofit/>
          </a:bodyPr>
          <a:lstStyle/>
          <a:p>
            <a:pPr marL="0" marR="0" lvl="0" indent="0" algn="l" rtl="0">
              <a:spcBef>
                <a:spcPts val="0"/>
              </a:spcBef>
              <a:buSzPct val="25000"/>
              <a:buNone/>
            </a:pPr>
            <a:r>
              <a:rPr lang="en-US" sz="900">
                <a:solidFill>
                  <a:srgbClr val="000000"/>
                </a:solidFill>
                <a:latin typeface="Calibri"/>
                <a:ea typeface="Calibri"/>
                <a:cs typeface="Calibri"/>
                <a:sym typeface="Calibri"/>
              </a:rPr>
              <a:t>Rev. Control: 07/06/2015 HSD - OSP and Susan Richmond</a:t>
            </a:r>
          </a:p>
        </p:txBody>
      </p:sp>
      <p:sp>
        <p:nvSpPr>
          <p:cNvPr id="791" name="Shape 791"/>
          <p:cNvSpPr txBox="1">
            <a:spLocks noGrp="1"/>
          </p:cNvSpPr>
          <p:nvPr>
            <p:ph type="sldNum" idx="12"/>
          </p:nvPr>
        </p:nvSpPr>
        <p:spPr>
          <a:xfrm>
            <a:off x="6781800" y="956204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41</a:t>
            </a:fld>
            <a:endParaRPr lang="en-US" sz="120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42</a:t>
            </a:fld>
            <a:endParaRPr lang="en-US" sz="1200">
              <a:solidFill>
                <a:srgbClr val="888888"/>
              </a:solidFill>
              <a:latin typeface="Calibri"/>
              <a:ea typeface="Calibri"/>
              <a:cs typeface="Calibri"/>
              <a:sym typeface="Calibri"/>
            </a:endParaRPr>
          </a:p>
        </p:txBody>
      </p:sp>
      <p:sp>
        <p:nvSpPr>
          <p:cNvPr id="797" name="Shape 797"/>
          <p:cNvSpPr txBox="1"/>
          <p:nvPr/>
        </p:nvSpPr>
        <p:spPr>
          <a:xfrm>
            <a:off x="161925" y="152400"/>
            <a:ext cx="7448550" cy="3304903"/>
          </a:xfrm>
          <a:prstGeom prst="rect">
            <a:avLst/>
          </a:prstGeom>
          <a:noFill/>
          <a:ln>
            <a:noFill/>
          </a:ln>
        </p:spPr>
        <p:txBody>
          <a:bodyPr lIns="91425" tIns="45700" rIns="91425" bIns="45700" anchor="t" anchorCtr="0">
            <a:noAutofit/>
          </a:bodyPr>
          <a:lstStyle/>
          <a:p>
            <a:pPr marL="0" marR="0" lvl="0" indent="0" algn="l" rtl="0">
              <a:spcBef>
                <a:spcPts val="0"/>
              </a:spcBef>
              <a:buNone/>
            </a:pPr>
            <a:r>
              <a:rPr lang="es-PY" b="1" u="sng" dirty="0" smtClean="0">
                <a:solidFill>
                  <a:schemeClr val="dk1"/>
                </a:solidFill>
                <a:latin typeface="Calibri"/>
                <a:ea typeface="Calibri"/>
                <a:cs typeface="Calibri"/>
                <a:sym typeface="Calibri"/>
              </a:rPr>
              <a:t>Instrucciones del estudiante</a:t>
            </a:r>
            <a:r>
              <a:rPr lang="es-PY" sz="1400" b="1" dirty="0" smtClean="0">
                <a:solidFill>
                  <a:schemeClr val="dk1"/>
                </a:solidFill>
                <a:latin typeface="Calibri"/>
                <a:ea typeface="Calibri"/>
                <a:cs typeface="Calibri"/>
                <a:sym typeface="Calibri"/>
              </a:rPr>
              <a:t>:</a:t>
            </a:r>
          </a:p>
          <a:p>
            <a:pPr marL="0" marR="0" lvl="0" indent="0" algn="l" rtl="0">
              <a:spcBef>
                <a:spcPts val="0"/>
              </a:spcBef>
              <a:buNone/>
            </a:pPr>
            <a:endParaRPr lang="es-PY" sz="1200" dirty="0" smtClean="0">
              <a:solidFill>
                <a:schemeClr val="dk1"/>
              </a:solidFill>
              <a:latin typeface="Calibri"/>
              <a:ea typeface="Calibri"/>
              <a:cs typeface="Calibri"/>
              <a:sym typeface="Calibri"/>
            </a:endParaRPr>
          </a:p>
          <a:p>
            <a:pPr lvl="0">
              <a:buSzPct val="25000"/>
            </a:pPr>
            <a:r>
              <a:rPr lang="es-CR" sz="1200" b="1" u="sng" dirty="0">
                <a:solidFill>
                  <a:schemeClr val="dk1"/>
                </a:solidFill>
                <a:latin typeface="Calibri"/>
                <a:ea typeface="Calibri"/>
                <a:cs typeface="Calibri"/>
                <a:sym typeface="Calibri"/>
              </a:rPr>
              <a:t>Parte 2</a:t>
            </a:r>
          </a:p>
          <a:p>
            <a:pPr lvl="0">
              <a:buSzPct val="25000"/>
            </a:pPr>
            <a:r>
              <a:rPr lang="es-CR" sz="1200" dirty="0">
                <a:solidFill>
                  <a:schemeClr val="dk1"/>
                </a:solidFill>
                <a:latin typeface="Calibri"/>
                <a:ea typeface="Calibri"/>
                <a:cs typeface="Calibri"/>
                <a:sym typeface="Calibri"/>
              </a:rPr>
              <a:t>Tarea de rendimiento</a:t>
            </a:r>
          </a:p>
          <a:p>
            <a:pPr lvl="0">
              <a:lnSpc>
                <a:spcPct val="115000"/>
              </a:lnSpc>
              <a:buSzPct val="25000"/>
            </a:pPr>
            <a:r>
              <a:rPr lang="es-CR" sz="1200" b="1" u="sng" dirty="0">
                <a:latin typeface="Calibri"/>
                <a:ea typeface="Calibri"/>
                <a:cs typeface="Calibri"/>
                <a:sym typeface="Calibri"/>
              </a:rPr>
              <a:t>Tu tarea:</a:t>
            </a:r>
            <a:r>
              <a:rPr lang="es-CR" sz="1200" b="1" dirty="0">
                <a:latin typeface="Calibri"/>
                <a:ea typeface="Calibri"/>
                <a:cs typeface="Calibri"/>
                <a:sym typeface="Calibri"/>
              </a:rPr>
              <a:t> </a:t>
            </a:r>
            <a:r>
              <a:rPr lang="es-CR" sz="1200" dirty="0">
                <a:latin typeface="Calibri"/>
                <a:ea typeface="Calibri"/>
                <a:cs typeface="Calibri"/>
                <a:sym typeface="Calibri"/>
              </a:rPr>
              <a:t> Se te ha pedido que escribas un artículo de opinión para un reporte de tu clase sobre por qué te gustaría algún día trabajar para la Cruz Roja Americana.  Apoya tus razones utilizando evidencias tomadas  de </a:t>
            </a:r>
            <a:r>
              <a:rPr lang="es-CR" sz="1200" b="1" i="1" u="sng" dirty="0">
                <a:solidFill>
                  <a:schemeClr val="dk1"/>
                </a:solidFill>
                <a:latin typeface="Calibri"/>
                <a:ea typeface="Calibri"/>
                <a:cs typeface="Calibri"/>
                <a:sym typeface="Calibri"/>
              </a:rPr>
              <a:t>El simulacro de tornado</a:t>
            </a:r>
            <a:r>
              <a:rPr lang="es-CR" sz="1200" dirty="0">
                <a:latin typeface="Calibri"/>
                <a:ea typeface="Calibri"/>
                <a:cs typeface="Calibri"/>
                <a:sym typeface="Calibri"/>
              </a:rPr>
              <a:t>, </a:t>
            </a:r>
            <a:r>
              <a:rPr lang="es-CR" sz="1200" b="1" i="1" u="sng" dirty="0">
                <a:latin typeface="Calibri"/>
                <a:ea typeface="Calibri"/>
                <a:cs typeface="Calibri"/>
                <a:sym typeface="Calibri"/>
              </a:rPr>
              <a:t>Historia de la Cruz Roja: Un tornado, un niño y una rana</a:t>
            </a:r>
            <a:r>
              <a:rPr lang="es-CR" sz="1200" dirty="0">
                <a:latin typeface="Calibri"/>
                <a:ea typeface="Calibri"/>
                <a:cs typeface="Calibri"/>
                <a:sym typeface="Calibri"/>
              </a:rPr>
              <a:t>,  y </a:t>
            </a:r>
            <a:r>
              <a:rPr lang="es-CR" sz="1200" b="1" i="1" u="sng" dirty="0">
                <a:latin typeface="Calibri"/>
                <a:ea typeface="Calibri"/>
                <a:cs typeface="Calibri"/>
                <a:sym typeface="Calibri"/>
              </a:rPr>
              <a:t>Clara </a:t>
            </a:r>
            <a:r>
              <a:rPr lang="es-CR" sz="1200" b="1" i="1" u="sng" dirty="0" err="1">
                <a:latin typeface="Calibri"/>
                <a:ea typeface="Calibri"/>
                <a:cs typeface="Calibri"/>
                <a:sym typeface="Calibri"/>
              </a:rPr>
              <a:t>Barton</a:t>
            </a:r>
            <a:r>
              <a:rPr lang="es-CR" sz="1200" b="1" i="1" u="sng" dirty="0">
                <a:latin typeface="Calibri"/>
                <a:ea typeface="Calibri"/>
                <a:cs typeface="Calibri"/>
                <a:sym typeface="Calibri"/>
              </a:rPr>
              <a:t>, fundadora de la Cruz Roja Americana</a:t>
            </a:r>
            <a:r>
              <a:rPr lang="es-CR" sz="1200" b="1" i="1" dirty="0">
                <a:latin typeface="Calibri"/>
                <a:ea typeface="Calibri"/>
                <a:cs typeface="Calibri"/>
                <a:sym typeface="Calibri"/>
              </a:rPr>
              <a:t>.</a:t>
            </a:r>
          </a:p>
          <a:p>
            <a:pPr lvl="0">
              <a:lnSpc>
                <a:spcPct val="115000"/>
              </a:lnSpc>
              <a:buSzPct val="25000"/>
            </a:pPr>
            <a:endParaRPr lang="es-CR" sz="1200" b="1" i="1" dirty="0">
              <a:latin typeface="Calibri"/>
              <a:ea typeface="Calibri"/>
              <a:cs typeface="Calibri"/>
              <a:sym typeface="Calibri"/>
            </a:endParaRPr>
          </a:p>
          <a:p>
            <a:pPr lvl="0">
              <a:lnSpc>
                <a:spcPct val="115000"/>
              </a:lnSpc>
              <a:spcBef>
                <a:spcPts val="1000"/>
              </a:spcBef>
              <a:buSzPct val="25000"/>
            </a:pPr>
            <a:r>
              <a:rPr lang="es-CR" sz="1200" b="1" u="sng" dirty="0">
                <a:solidFill>
                  <a:schemeClr val="dk1"/>
                </a:solidFill>
                <a:latin typeface="Calibri"/>
                <a:ea typeface="Calibri"/>
                <a:cs typeface="Calibri"/>
                <a:sym typeface="Calibri"/>
              </a:rPr>
              <a:t>Vas a</a:t>
            </a:r>
            <a:r>
              <a:rPr lang="es-CR" sz="1200" dirty="0">
                <a:solidFill>
                  <a:schemeClr val="dk1"/>
                </a:solidFill>
                <a:latin typeface="Calibri"/>
                <a:ea typeface="Calibri"/>
                <a:cs typeface="Calibri"/>
                <a:sym typeface="Calibri"/>
              </a:rPr>
              <a:t>:</a:t>
            </a:r>
          </a:p>
          <a:p>
            <a:pPr marL="6350" lvl="0">
              <a:spcBef>
                <a:spcPts val="1000"/>
              </a:spcBef>
              <a:buClr>
                <a:schemeClr val="dk1"/>
              </a:buClr>
              <a:buSzPct val="100000"/>
            </a:pPr>
            <a:r>
              <a:rPr lang="es-CR" sz="1200" dirty="0">
                <a:solidFill>
                  <a:schemeClr val="dk1"/>
                </a:solidFill>
                <a:latin typeface="Calibri"/>
                <a:ea typeface="Calibri"/>
                <a:cs typeface="Calibri"/>
                <a:sym typeface="Calibri"/>
              </a:rPr>
              <a:t>1. Planificar  tu escrito.  Puedes utilizar tus notas y respuestas.</a:t>
            </a:r>
          </a:p>
          <a:p>
            <a:pPr marL="6350" lvl="0">
              <a:buClr>
                <a:schemeClr val="dk1"/>
              </a:buClr>
              <a:buSzPct val="100000"/>
            </a:pPr>
            <a:endParaRPr lang="es-CR" sz="1200" dirty="0">
              <a:solidFill>
                <a:schemeClr val="dk1"/>
              </a:solidFill>
              <a:latin typeface="Calibri"/>
              <a:ea typeface="Calibri"/>
              <a:cs typeface="Calibri"/>
              <a:sym typeface="Calibri"/>
            </a:endParaRPr>
          </a:p>
          <a:p>
            <a:pPr marL="6350" lvl="0">
              <a:buClr>
                <a:schemeClr val="dk1"/>
              </a:buClr>
              <a:buSzPct val="100000"/>
            </a:pPr>
            <a:r>
              <a:rPr lang="es-CR" sz="1200" dirty="0">
                <a:solidFill>
                  <a:schemeClr val="dk1"/>
                </a:solidFill>
                <a:latin typeface="Calibri"/>
                <a:ea typeface="Calibri"/>
                <a:cs typeface="Calibri"/>
                <a:sym typeface="Calibri"/>
              </a:rPr>
              <a:t>2. Escribir, revisar  y editar tu primer borrador (tu maestro te dará papel).</a:t>
            </a:r>
          </a:p>
          <a:p>
            <a:pPr marL="6350" lvl="0">
              <a:buClr>
                <a:schemeClr val="dk1"/>
              </a:buClr>
              <a:buSzPct val="100000"/>
            </a:pPr>
            <a:endParaRPr lang="es-CR" sz="1200" dirty="0">
              <a:solidFill>
                <a:schemeClr val="dk1"/>
              </a:solidFill>
              <a:latin typeface="Calibri"/>
              <a:ea typeface="Calibri"/>
              <a:cs typeface="Calibri"/>
              <a:sym typeface="Calibri"/>
            </a:endParaRPr>
          </a:p>
          <a:p>
            <a:pPr marL="6350" lvl="0">
              <a:buClr>
                <a:schemeClr val="dk1"/>
              </a:buClr>
              <a:buSzPct val="100000"/>
            </a:pPr>
            <a:r>
              <a:rPr lang="es-CR" sz="1200" dirty="0">
                <a:solidFill>
                  <a:schemeClr val="dk1"/>
                </a:solidFill>
                <a:latin typeface="Calibri"/>
                <a:ea typeface="Calibri"/>
                <a:cs typeface="Calibri"/>
                <a:sym typeface="Calibri"/>
              </a:rPr>
              <a:t>3.  Escribir la versión final de tu artículo de opinión.</a:t>
            </a:r>
          </a:p>
          <a:p>
            <a:pPr marR="0" lvl="0" algn="l" rtl="0">
              <a:spcBef>
                <a:spcPts val="0"/>
              </a:spcBef>
              <a:buNone/>
            </a:pPr>
            <a:endParaRPr lang="es-PY" sz="1200" dirty="0" smtClean="0">
              <a:solidFill>
                <a:schemeClr val="dk1"/>
              </a:solidFill>
              <a:latin typeface="Calibri"/>
              <a:ea typeface="Calibri"/>
              <a:cs typeface="Calibri"/>
              <a:sym typeface="Calibri"/>
            </a:endParaRPr>
          </a:p>
          <a:p>
            <a:pPr marL="2286000" marR="0" lvl="0" indent="457200" algn="l" rtl="0">
              <a:spcBef>
                <a:spcPts val="0"/>
              </a:spcBef>
              <a:buNone/>
            </a:pPr>
            <a:endParaRPr lang="es-PY" b="1" dirty="0" smtClean="0">
              <a:solidFill>
                <a:schemeClr val="dk1"/>
              </a:solidFill>
              <a:latin typeface="Calibri"/>
              <a:ea typeface="Calibri"/>
              <a:cs typeface="Calibri"/>
              <a:sym typeface="Calibri"/>
            </a:endParaRPr>
          </a:p>
          <a:p>
            <a:pPr marL="2286000" marR="0" lvl="0" indent="457200" algn="l" rtl="0">
              <a:spcBef>
                <a:spcPts val="0"/>
              </a:spcBef>
              <a:buNone/>
            </a:pPr>
            <a:r>
              <a:rPr lang="es-PY" b="1" dirty="0" smtClean="0">
                <a:solidFill>
                  <a:schemeClr val="dk1"/>
                </a:solidFill>
                <a:latin typeface="Calibri"/>
                <a:ea typeface="Calibri"/>
                <a:cs typeface="Calibri"/>
                <a:sym typeface="Calibri"/>
              </a:rPr>
              <a:t>Serás calificado por…</a:t>
            </a:r>
            <a:endParaRPr lang="es-PY" b="1" dirty="0">
              <a:solidFill>
                <a:schemeClr val="dk1"/>
              </a:solidFill>
              <a:latin typeface="Calibri"/>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348121923"/>
              </p:ext>
            </p:extLst>
          </p:nvPr>
        </p:nvGraphicFramePr>
        <p:xfrm>
          <a:off x="1269786" y="4082807"/>
          <a:ext cx="5232828" cy="2034775"/>
        </p:xfrm>
        <a:graphic>
          <a:graphicData uri="http://schemas.openxmlformats.org/drawingml/2006/table">
            <a:tbl>
              <a:tblPr firstRow="1" bandRow="1"/>
              <a:tblGrid>
                <a:gridCol w="1112099"/>
                <a:gridCol w="4120729"/>
              </a:tblGrid>
              <a:tr h="279999">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Times New Roman"/>
                        </a:rPr>
                        <a:t>¿Estableces tu opinión claramente? ¿Te mantienes en el tema? </a:t>
                      </a:r>
                      <a:endParaRPr kumimoji="0" lang="es-419" sz="1000" b="1" i="0" u="none" strike="noStrike" kern="1200" cap="none" spc="0" normalizeH="0" baseline="0" noProof="0" dirty="0">
                        <a:ln>
                          <a:noFill/>
                        </a:ln>
                        <a:solidFill>
                          <a:prstClr val="black"/>
                        </a:solidFill>
                        <a:effectLst/>
                        <a:uLnTx/>
                        <a:uFillTx/>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¿Fluyen lógicamente tus ideas desde la introducción hasta la conclusión?  ¿Utilizas transiciones efectivas?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EEECE1"/>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¿Proporcionas evidencia tomadas de</a:t>
                      </a:r>
                      <a:r>
                        <a:rPr lang="es-419" sz="1000" baseline="0" noProof="0" dirty="0" smtClean="0">
                          <a:solidFill>
                            <a:prstClr val="black"/>
                          </a:solidFill>
                          <a:latin typeface="Calibri" panose="020F0502020204030204" pitchFamily="34" charset="0"/>
                          <a:ea typeface="Calibri"/>
                          <a:cs typeface="Times New Roman"/>
                        </a:rPr>
                        <a:t> las fuentes para tus opiniones y elaboras con información específica?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93910">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no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noProof="0" dirty="0" smtClean="0">
                          <a:solidFill>
                            <a:prstClr val="black"/>
                          </a:solidFill>
                          <a:latin typeface="Calibri" panose="020F0502020204030204" pitchFamily="34" charset="0"/>
                          <a:ea typeface="Calibri"/>
                          <a:cs typeface="Times New Roman"/>
                        </a:rPr>
                        <a:t>¿Expresas</a:t>
                      </a:r>
                      <a:r>
                        <a:rPr lang="es-419" sz="1000" baseline="0" noProof="0" dirty="0" smtClean="0">
                          <a:solidFill>
                            <a:prstClr val="black"/>
                          </a:solidFill>
                          <a:latin typeface="Calibri" panose="020F0502020204030204" pitchFamily="34" charset="0"/>
                          <a:ea typeface="Calibri"/>
                          <a:cs typeface="Times New Roman"/>
                        </a:rPr>
                        <a:t> tus ideas de manera eficaz?  ¿Utilizas lenguaje preciso que resulta apropiado para tu audiencia y propósito?</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ap="flat" cmpd="sng" algn="ctr">
                      <a:solidFill>
                        <a:sysClr val="window" lastClr="FFFFFF">
                          <a:lumMod val="50000"/>
                        </a:sysClr>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r>
              <a:tr h="35779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lvl="0" indent="0" defTabSz="1018809">
                        <a:buFont typeface="+mj-lt"/>
                        <a:buNone/>
                        <a:defRPr/>
                      </a:pPr>
                      <a:r>
                        <a:rPr lang="es-419" sz="1000" kern="1200" noProof="0" dirty="0" smtClean="0">
                          <a:solidFill>
                            <a:prstClr val="black"/>
                          </a:solidFill>
                          <a:latin typeface="Calibri" panose="020F0502020204030204" pitchFamily="34" charset="0"/>
                          <a:ea typeface="Calibri"/>
                          <a:cs typeface="Times New Roman"/>
                        </a:rPr>
                        <a:t> ¿Utilizas correctamente las reglas de puntuación, uso de mayúsculas y ortografía?  </a:t>
                      </a:r>
                      <a:endParaRPr lang="es-419" sz="1000" noProof="0" dirty="0">
                        <a:solidFill>
                          <a:prstClr val="black"/>
                        </a:solidFill>
                        <a:latin typeface="Calibri" panose="020F0502020204030204" pitchFamily="34" charset="0"/>
                        <a:ea typeface="Calibri"/>
                        <a:cs typeface="Times New Roman"/>
                      </a:endParaRPr>
                    </a:p>
                  </a:txBody>
                  <a:tcPr marL="97155" marR="97155" marT="47897" marB="47897"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43</a:t>
            </a:fld>
            <a:endParaRPr lang="en-US" sz="1200">
              <a:solidFill>
                <a:srgbClr val="888888"/>
              </a:solidFill>
              <a:latin typeface="Calibri"/>
              <a:ea typeface="Calibri"/>
              <a:cs typeface="Calibri"/>
              <a:sym typeface="Calibri"/>
            </a:endParaRPr>
          </a:p>
        </p:txBody>
      </p:sp>
      <p:graphicFrame>
        <p:nvGraphicFramePr>
          <p:cNvPr id="804" name="Shape 804"/>
          <p:cNvGraphicFramePr/>
          <p:nvPr/>
        </p:nvGraphicFramePr>
        <p:xfrm>
          <a:off x="566739" y="381000"/>
          <a:ext cx="6638925" cy="8382220"/>
        </p:xfrm>
        <a:graphic>
          <a:graphicData uri="http://schemas.openxmlformats.org/drawingml/2006/table">
            <a:tbl>
              <a:tblPr firstRow="1" bandRow="1">
                <a:noFill/>
                <a:tableStyleId>{94240D0B-5ACD-4B12-8A84-92A61156AA3E}</a:tableStyleId>
              </a:tblPr>
              <a:tblGrid>
                <a:gridCol w="6638925"/>
              </a:tblGrid>
              <a:tr h="381000">
                <a:tc>
                  <a:txBody>
                    <a:bodyPr/>
                    <a:lstStyle/>
                    <a:p>
                      <a:pPr marL="0" marR="0" lvl="0" indent="0" algn="l" rtl="0">
                        <a:spcBef>
                          <a:spcPts val="0"/>
                        </a:spcBef>
                        <a:buSzPct val="25000"/>
                        <a:buNone/>
                      </a:pPr>
                      <a:endParaRPr sz="1900"/>
                    </a:p>
                  </a:txBody>
                  <a:tcPr marL="97150" marR="971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tcPr>
                </a:tc>
              </a:tr>
              <a:tr h="381000">
                <a:tc>
                  <a:txBody>
                    <a:bodyPr/>
                    <a:lstStyle/>
                    <a:p>
                      <a:pPr marL="0" marR="0" lvl="0" indent="0" algn="ctr" rtl="0">
                        <a:spcBef>
                          <a:spcPts val="0"/>
                        </a:spcBef>
                        <a:buSzPct val="25000"/>
                        <a:buNone/>
                      </a:pPr>
                      <a:endParaRPr sz="1900" b="1" u="sng"/>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bl>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44</a:t>
            </a:fld>
            <a:endParaRPr lang="en-US" sz="1200">
              <a:solidFill>
                <a:srgbClr val="888888"/>
              </a:solidFill>
              <a:latin typeface="Calibri"/>
              <a:ea typeface="Calibri"/>
              <a:cs typeface="Calibri"/>
              <a:sym typeface="Calibri"/>
            </a:endParaRPr>
          </a:p>
        </p:txBody>
      </p:sp>
      <p:graphicFrame>
        <p:nvGraphicFramePr>
          <p:cNvPr id="810" name="Shape 810"/>
          <p:cNvGraphicFramePr/>
          <p:nvPr/>
        </p:nvGraphicFramePr>
        <p:xfrm>
          <a:off x="566739" y="380998"/>
          <a:ext cx="6638925" cy="8763230"/>
        </p:xfrm>
        <a:graphic>
          <a:graphicData uri="http://schemas.openxmlformats.org/drawingml/2006/table">
            <a:tbl>
              <a:tblPr firstRow="1" bandRow="1">
                <a:noFill/>
                <a:tableStyleId>{94240D0B-5ACD-4B12-8A84-92A61156AA3E}</a:tableStyleId>
              </a:tblPr>
              <a:tblGrid>
                <a:gridCol w="6638925"/>
              </a:tblGrid>
              <a:tr h="381000">
                <a:tc>
                  <a:txBody>
                    <a:bodyPr/>
                    <a:lstStyle/>
                    <a:p>
                      <a:pPr marL="0" marR="0" lvl="0" indent="0" algn="l" rtl="0">
                        <a:spcBef>
                          <a:spcPts val="0"/>
                        </a:spcBef>
                        <a:buSzPct val="25000"/>
                        <a:buNone/>
                      </a:pPr>
                      <a:endParaRPr sz="1900"/>
                    </a:p>
                  </a:txBody>
                  <a:tcPr marL="97150" marR="971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r h="381000">
                <a:tc>
                  <a:txBody>
                    <a:bodyPr/>
                    <a:lstStyle/>
                    <a:p>
                      <a:pPr marL="0" marR="0" lvl="0" indent="0" algn="l" rtl="0">
                        <a:spcBef>
                          <a:spcPts val="0"/>
                        </a:spcBef>
                        <a:buSzPct val="25000"/>
                        <a:buNone/>
                      </a:pPr>
                      <a:endParaRPr sz="1900"/>
                    </a:p>
                  </a:txBody>
                  <a:tcPr marL="97150" marR="97150" marT="45725" marB="45725">
                    <a:lnL w="12700" cap="flat" cmpd="sng">
                      <a:solidFill>
                        <a:schemeClr val="dk1"/>
                      </a:solidFill>
                      <a:prstDash val="solid"/>
                      <a:round/>
                      <a:headEnd type="none" w="med" len="med"/>
                      <a:tailEnd type="none" w="med" len="med"/>
                    </a:lnL>
                  </a:tcPr>
                </a:tc>
              </a:tr>
            </a:tbl>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Shape 815"/>
          <p:cNvPicPr preferRelativeResize="0"/>
          <p:nvPr/>
        </p:nvPicPr>
        <p:blipFill rotWithShape="1">
          <a:blip r:embed="rId3">
            <a:alphaModFix/>
          </a:blip>
          <a:srcRect/>
          <a:stretch/>
        </p:blipFill>
        <p:spPr>
          <a:xfrm>
            <a:off x="734635" y="1711325"/>
            <a:ext cx="6302999" cy="6514200"/>
          </a:xfrm>
          <a:prstGeom prst="rect">
            <a:avLst/>
          </a:prstGeom>
          <a:noFill/>
          <a:ln>
            <a:noFill/>
          </a:ln>
        </p:spPr>
      </p:pic>
      <p:sp>
        <p:nvSpPr>
          <p:cNvPr id="816" name="Shape 816"/>
          <p:cNvSpPr txBox="1">
            <a:spLocks noGrp="1"/>
          </p:cNvSpPr>
          <p:nvPr>
            <p:ph type="ftr" idx="11"/>
          </p:nvPr>
        </p:nvSpPr>
        <p:spPr>
          <a:xfrm>
            <a:off x="3581400" y="9522882"/>
            <a:ext cx="3001200" cy="535500"/>
          </a:xfrm>
          <a:prstGeom prst="rect">
            <a:avLst/>
          </a:prstGeom>
          <a:noFill/>
          <a:ln>
            <a:noFill/>
          </a:ln>
        </p:spPr>
        <p:txBody>
          <a:bodyPr lIns="101875" tIns="50925" rIns="101875" bIns="50925" anchor="ctr" anchorCtr="0">
            <a:noAutofit/>
          </a:bodyPr>
          <a:lstStyle/>
          <a:p>
            <a:pPr marL="0" marR="0" lvl="0" indent="0" algn="l" rtl="0">
              <a:spcBef>
                <a:spcPts val="0"/>
              </a:spcBef>
              <a:buSzPct val="25000"/>
              <a:buNone/>
            </a:pPr>
            <a:r>
              <a:rPr lang="en-US" sz="900">
                <a:solidFill>
                  <a:srgbClr val="000000"/>
                </a:solidFill>
                <a:latin typeface="Calibri"/>
                <a:ea typeface="Calibri"/>
                <a:cs typeface="Calibri"/>
                <a:sym typeface="Calibri"/>
              </a:rPr>
              <a:t>Rev. Control: 07/06/2015 HSD - OSP and Susan Richmond</a:t>
            </a:r>
          </a:p>
        </p:txBody>
      </p:sp>
      <p:sp>
        <p:nvSpPr>
          <p:cNvPr id="817" name="Shape 817"/>
          <p:cNvSpPr txBox="1">
            <a:spLocks noGrp="1"/>
          </p:cNvSpPr>
          <p:nvPr>
            <p:ph type="sldNum" idx="12"/>
          </p:nvPr>
        </p:nvSpPr>
        <p:spPr>
          <a:xfrm>
            <a:off x="6781800" y="9562040"/>
            <a:ext cx="842100"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45</a:t>
            </a:fld>
            <a:endParaRPr lang="en-US" sz="120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46</a:t>
            </a:fld>
            <a:endParaRPr lang="en-US" sz="1200">
              <a:solidFill>
                <a:srgbClr val="888888"/>
              </a:solidFill>
              <a:latin typeface="Calibri"/>
              <a:ea typeface="Calibri"/>
              <a:cs typeface="Calibri"/>
              <a:sym typeface="Calibri"/>
            </a:endParaRPr>
          </a:p>
        </p:txBody>
      </p:sp>
      <p:graphicFrame>
        <p:nvGraphicFramePr>
          <p:cNvPr id="824" name="Shape 824"/>
          <p:cNvGraphicFramePr/>
          <p:nvPr>
            <p:extLst>
              <p:ext uri="{D42A27DB-BD31-4B8C-83A1-F6EECF244321}">
                <p14:modId xmlns:p14="http://schemas.microsoft.com/office/powerpoint/2010/main" val="462259301"/>
              </p:ext>
            </p:extLst>
          </p:nvPr>
        </p:nvGraphicFramePr>
        <p:xfrm>
          <a:off x="510360" y="539658"/>
          <a:ext cx="6563350" cy="3317680"/>
        </p:xfrm>
        <a:graphic>
          <a:graphicData uri="http://schemas.openxmlformats.org/drawingml/2006/table">
            <a:tbl>
              <a:tblPr firstRow="1" bandRow="1">
                <a:noFill/>
                <a:tableStyleId>{94240D0B-5ACD-4B12-8A84-92A61156AA3E}</a:tableStyleId>
              </a:tblPr>
              <a:tblGrid>
                <a:gridCol w="518150"/>
                <a:gridCol w="3307075"/>
                <a:gridCol w="609600"/>
                <a:gridCol w="685800"/>
                <a:gridCol w="609600"/>
                <a:gridCol w="833125"/>
              </a:tblGrid>
              <a:tr h="330500">
                <a:tc gridSpan="6">
                  <a:txBody>
                    <a:bodyPr/>
                    <a:lstStyle/>
                    <a:p>
                      <a:pPr marL="0" marR="0" lvl="0" indent="0" algn="ctr" rtl="0">
                        <a:lnSpc>
                          <a:spcPct val="100000"/>
                        </a:lnSpc>
                        <a:spcBef>
                          <a:spcPts val="0"/>
                        </a:spcBef>
                        <a:spcAft>
                          <a:spcPts val="0"/>
                        </a:spcAft>
                        <a:buClr>
                          <a:schemeClr val="dk1"/>
                        </a:buClr>
                        <a:buSzPct val="25000"/>
                        <a:buFont typeface="Calibri"/>
                        <a:buNone/>
                      </a:pPr>
                      <a:r>
                        <a:rPr lang="es-EC" b="1" noProof="0" dirty="0" smtClean="0"/>
                        <a:t>Texto Literario</a:t>
                      </a:r>
                      <a:endParaRPr lang="es-EC" b="1" noProof="0" dirty="0"/>
                    </a:p>
                  </a:txBody>
                  <a:tcPr marL="97150" marR="97150" marT="47900" marB="47900" anchor="ctr">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650">
                <a:tc>
                  <a:txBody>
                    <a:bodyPr/>
                    <a:lstStyle/>
                    <a:p>
                      <a:pPr marL="0" marR="0" lvl="0" indent="0" algn="ctr" rtl="0">
                        <a:lnSpc>
                          <a:spcPct val="100000"/>
                        </a:lnSpc>
                        <a:spcBef>
                          <a:spcPts val="0"/>
                        </a:spcBef>
                        <a:spcAft>
                          <a:spcPts val="0"/>
                        </a:spcAft>
                        <a:buSzPct val="25000"/>
                        <a:buNone/>
                      </a:pPr>
                      <a:r>
                        <a:rPr lang="en-US" sz="1200" b="1"/>
                        <a:t>1 </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PE" sz="1000" noProof="0" dirty="0" smtClean="0">
                          <a:latin typeface="Calibri" panose="020F0502020204030204" pitchFamily="34" charset="0"/>
                          <a:ea typeface="Calibri"/>
                          <a:cs typeface="Calibri"/>
                          <a:sym typeface="Calibri"/>
                        </a:rPr>
                        <a:t>¿Por qué fue Jonás al pasillo?</a:t>
                      </a:r>
                      <a:r>
                        <a:rPr lang="es-PE" sz="1000" b="0" i="0" u="none" strike="noStrike" cap="none" noProof="0" dirty="0" smtClean="0">
                          <a:solidFill>
                            <a:schemeClr val="dk1"/>
                          </a:solidFill>
                          <a:latin typeface="Calibri" panose="020F0502020204030204" pitchFamily="34" charset="0"/>
                          <a:ea typeface="Calibri"/>
                          <a:cs typeface="Calibri"/>
                          <a:sym typeface="Calibri"/>
                        </a:rPr>
                        <a:t>  RL.3.3</a:t>
                      </a:r>
                      <a:endParaRPr lang="es-PE" sz="1000" b="0" i="0" u="none" strike="noStrike" cap="none"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E" sz="1000" i="1" noProof="0" dirty="0">
                        <a:solidFill>
                          <a:schemeClr val="dk1"/>
                        </a:solidFill>
                      </a:endParaRPr>
                    </a:p>
                  </a:txBody>
                  <a:tcPr marL="97150" marR="97150" marT="47900" marB="47900">
                    <a:solidFill>
                      <a:schemeClr val="lt1"/>
                    </a:solidFill>
                  </a:tcPr>
                </a:tc>
              </a:tr>
              <a:tr h="296575">
                <a:tc>
                  <a:txBody>
                    <a:bodyPr/>
                    <a:lstStyle/>
                    <a:p>
                      <a:pPr marL="0" marR="0" lvl="0" indent="0" algn="ctr" rtl="0">
                        <a:lnSpc>
                          <a:spcPct val="100000"/>
                        </a:lnSpc>
                        <a:spcBef>
                          <a:spcPts val="0"/>
                        </a:spcBef>
                        <a:spcAft>
                          <a:spcPts val="0"/>
                        </a:spcAft>
                        <a:buSzPct val="25000"/>
                        <a:buNone/>
                      </a:pPr>
                      <a:r>
                        <a:rPr lang="en-US" sz="1200" b="1"/>
                        <a:t>2</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PE" sz="1000" noProof="0" dirty="0" smtClean="0">
                          <a:latin typeface="Calibri" panose="020F0502020204030204" pitchFamily="34" charset="0"/>
                          <a:ea typeface="Calibri"/>
                          <a:cs typeface="Calibri"/>
                          <a:sym typeface="Calibri"/>
                        </a:rPr>
                        <a:t>¿Por qué </a:t>
                      </a:r>
                      <a:r>
                        <a:rPr lang="es-419" sz="1000" noProof="0" dirty="0" err="1" smtClean="0">
                          <a:latin typeface="Calibri" panose="020F0502020204030204" pitchFamily="34" charset="0"/>
                        </a:rPr>
                        <a:t>Molly</a:t>
                      </a:r>
                      <a:r>
                        <a:rPr lang="es-419" sz="1000" noProof="0" dirty="0" smtClean="0">
                          <a:latin typeface="Calibri" panose="020F0502020204030204" pitchFamily="34" charset="0"/>
                        </a:rPr>
                        <a:t> se </a:t>
                      </a:r>
                      <a:r>
                        <a:rPr lang="es-PE" sz="1000" noProof="0" dirty="0" smtClean="0">
                          <a:latin typeface="Calibri" panose="020F0502020204030204" pitchFamily="34" charset="0"/>
                          <a:ea typeface="Calibri"/>
                          <a:cs typeface="Calibri"/>
                          <a:sym typeface="Calibri"/>
                        </a:rPr>
                        <a:t>escondió debajo de su escritorio?</a:t>
                      </a:r>
                      <a:r>
                        <a:rPr lang="es-PE" sz="1000" b="0" i="0" noProof="0" dirty="0" smtClean="0">
                          <a:solidFill>
                            <a:schemeClr val="dk1"/>
                          </a:solidFill>
                          <a:latin typeface="Calibri" panose="020F0502020204030204" pitchFamily="34" charset="0"/>
                          <a:ea typeface="Calibri"/>
                          <a:cs typeface="Calibri"/>
                          <a:sym typeface="Calibri"/>
                        </a:rPr>
                        <a:t> RL.3.3</a:t>
                      </a:r>
                      <a:endParaRPr lang="es-PE" sz="1000" b="0" i="0"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E" sz="1000" i="1" noProof="0" dirty="0">
                        <a:solidFill>
                          <a:schemeClr val="dk1"/>
                        </a:solidFill>
                      </a:endParaRPr>
                    </a:p>
                  </a:txBody>
                  <a:tcPr marL="97150" marR="97150" marT="47900" marB="47900">
                    <a:solidFill>
                      <a:schemeClr val="lt1"/>
                    </a:solidFill>
                  </a:tcPr>
                </a:tc>
              </a:tr>
              <a:tr h="163725">
                <a:tc>
                  <a:txBody>
                    <a:bodyPr/>
                    <a:lstStyle/>
                    <a:p>
                      <a:pPr marL="0" marR="0" lvl="0" indent="0" algn="ctr" rtl="0">
                        <a:lnSpc>
                          <a:spcPct val="100000"/>
                        </a:lnSpc>
                        <a:spcBef>
                          <a:spcPts val="0"/>
                        </a:spcBef>
                        <a:spcAft>
                          <a:spcPts val="0"/>
                        </a:spcAft>
                        <a:buSzPct val="25000"/>
                        <a:buNone/>
                      </a:pPr>
                      <a:r>
                        <a:rPr lang="en-US" sz="1200" b="1"/>
                        <a:t>3</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PE" sz="1000" noProof="0" dirty="0" smtClean="0">
                          <a:latin typeface="Calibri" panose="020F0502020204030204" pitchFamily="34" charset="0"/>
                          <a:ea typeface="Calibri"/>
                          <a:cs typeface="Calibri"/>
                          <a:sym typeface="Calibri"/>
                        </a:rPr>
                        <a:t>En </a:t>
                      </a:r>
                      <a:r>
                        <a:rPr lang="es-PE" sz="1000" b="1" i="1" noProof="0" dirty="0" smtClean="0">
                          <a:latin typeface="Calibri" panose="020F0502020204030204" pitchFamily="34" charset="0"/>
                          <a:ea typeface="Calibri"/>
                          <a:cs typeface="Calibri"/>
                          <a:sym typeface="Calibri"/>
                        </a:rPr>
                        <a:t>El simulacro de tornado,</a:t>
                      </a:r>
                      <a:r>
                        <a:rPr lang="es-PE" sz="1000" noProof="0" dirty="0" smtClean="0">
                          <a:latin typeface="Calibri" panose="020F0502020204030204" pitchFamily="34" charset="0"/>
                          <a:ea typeface="Calibri"/>
                          <a:cs typeface="Calibri"/>
                          <a:sym typeface="Calibri"/>
                        </a:rPr>
                        <a:t> ¿Que hace el autor para ayudar a los lectores a entender mejor el</a:t>
                      </a:r>
                      <a:r>
                        <a:rPr lang="es-PE" sz="1000" baseline="0" noProof="0" dirty="0" smtClean="0">
                          <a:latin typeface="Calibri" panose="020F0502020204030204" pitchFamily="34" charset="0"/>
                          <a:ea typeface="Calibri"/>
                          <a:cs typeface="Calibri"/>
                          <a:sym typeface="Calibri"/>
                        </a:rPr>
                        <a:t> cuento</a:t>
                      </a:r>
                      <a:r>
                        <a:rPr lang="es-PE" sz="1000" noProof="0" dirty="0" smtClean="0">
                          <a:latin typeface="Calibri" panose="020F0502020204030204" pitchFamily="34" charset="0"/>
                          <a:ea typeface="Calibri"/>
                          <a:cs typeface="Calibri"/>
                          <a:sym typeface="Calibri"/>
                        </a:rPr>
                        <a:t>?</a:t>
                      </a:r>
                      <a:r>
                        <a:rPr lang="es-PE" sz="1000" b="0" i="0" u="none" strike="noStrike" cap="none" noProof="0" dirty="0" smtClean="0">
                          <a:solidFill>
                            <a:schemeClr val="dk1"/>
                          </a:solidFill>
                          <a:latin typeface="Calibri" panose="020F0502020204030204" pitchFamily="34" charset="0"/>
                          <a:ea typeface="Calibri"/>
                          <a:cs typeface="Calibri"/>
                          <a:sym typeface="Calibri"/>
                        </a:rPr>
                        <a:t> RL.3.6</a:t>
                      </a:r>
                      <a:endParaRPr lang="es-PE" sz="1000" b="0" i="0" u="none" strike="noStrike" cap="none"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E" sz="1000" i="1" noProof="0" dirty="0">
                        <a:solidFill>
                          <a:schemeClr val="dk1"/>
                        </a:solidFill>
                      </a:endParaRPr>
                    </a:p>
                  </a:txBody>
                  <a:tcPr marL="97150" marR="97150" marT="47900" marB="47900">
                    <a:solidFill>
                      <a:schemeClr val="lt1"/>
                    </a:solidFill>
                  </a:tcPr>
                </a:tc>
              </a:tr>
              <a:tr h="205075">
                <a:tc>
                  <a:txBody>
                    <a:bodyPr/>
                    <a:lstStyle/>
                    <a:p>
                      <a:pPr marL="0" marR="0" lvl="0" indent="0" algn="ctr" rtl="0">
                        <a:lnSpc>
                          <a:spcPct val="100000"/>
                        </a:lnSpc>
                        <a:spcBef>
                          <a:spcPts val="0"/>
                        </a:spcBef>
                        <a:spcAft>
                          <a:spcPts val="0"/>
                        </a:spcAft>
                        <a:buSzPct val="25000"/>
                        <a:buNone/>
                      </a:pPr>
                      <a:r>
                        <a:rPr lang="en-US" sz="1200" b="1"/>
                        <a:t>4</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PE" sz="1000" noProof="0" dirty="0" smtClean="0">
                          <a:latin typeface="Calibri" panose="020F0502020204030204" pitchFamily="34" charset="0"/>
                          <a:ea typeface="Calibri"/>
                          <a:cs typeface="Calibri"/>
                          <a:sym typeface="Calibri"/>
                        </a:rPr>
                        <a:t>¿Por qué el autor probablemente escribió </a:t>
                      </a:r>
                      <a:r>
                        <a:rPr lang="es-PE" sz="1000" b="1" i="1" noProof="0" dirty="0" smtClean="0">
                          <a:latin typeface="Calibri" panose="020F0502020204030204" pitchFamily="34" charset="0"/>
                          <a:ea typeface="Calibri"/>
                          <a:cs typeface="Calibri"/>
                          <a:sym typeface="Calibri"/>
                        </a:rPr>
                        <a:t>El simulacro de tornado?</a:t>
                      </a:r>
                      <a:r>
                        <a:rPr lang="es-PE" sz="1000" noProof="0" dirty="0" smtClean="0">
                          <a:latin typeface="Calibri" panose="020F0502020204030204" pitchFamily="34" charset="0"/>
                          <a:ea typeface="Calibri"/>
                          <a:cs typeface="Calibri"/>
                          <a:sym typeface="Calibri"/>
                        </a:rPr>
                        <a:t> </a:t>
                      </a:r>
                      <a:r>
                        <a:rPr lang="es-PE" sz="1000" b="0" i="0" u="none" strike="noStrike" cap="none" noProof="0" dirty="0" smtClean="0">
                          <a:solidFill>
                            <a:schemeClr val="dk1"/>
                          </a:solidFill>
                          <a:latin typeface="Calibri" panose="020F0502020204030204" pitchFamily="34" charset="0"/>
                          <a:ea typeface="Calibri"/>
                          <a:cs typeface="Calibri"/>
                          <a:sym typeface="Calibri"/>
                        </a:rPr>
                        <a:t> RL.3.6</a:t>
                      </a:r>
                      <a:endParaRPr lang="es-PE" sz="1000" b="0" i="0" u="none" strike="noStrike" cap="none"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E" sz="1000" i="1" noProof="0" dirty="0">
                        <a:solidFill>
                          <a:schemeClr val="dk1"/>
                        </a:solidFill>
                      </a:endParaRPr>
                    </a:p>
                  </a:txBody>
                  <a:tcPr marL="97150" marR="97150" marT="47900" marB="47900">
                    <a:solidFill>
                      <a:schemeClr val="lt1"/>
                    </a:solidFill>
                  </a:tcPr>
                </a:tc>
              </a:tr>
              <a:tr h="310475">
                <a:tc>
                  <a:txBody>
                    <a:bodyPr/>
                    <a:lstStyle/>
                    <a:p>
                      <a:pPr marL="0" marR="0" lvl="0" indent="0" algn="ctr" rtl="0">
                        <a:lnSpc>
                          <a:spcPct val="100000"/>
                        </a:lnSpc>
                        <a:spcBef>
                          <a:spcPts val="0"/>
                        </a:spcBef>
                        <a:spcAft>
                          <a:spcPts val="0"/>
                        </a:spcAft>
                        <a:buSzPct val="25000"/>
                        <a:buNone/>
                      </a:pPr>
                      <a:r>
                        <a:rPr lang="en-US" sz="1200" b="1"/>
                        <a:t>5</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PE" sz="1000" noProof="0" dirty="0" smtClean="0">
                          <a:latin typeface="Calibri" panose="020F0502020204030204" pitchFamily="34" charset="0"/>
                          <a:ea typeface="Calibri"/>
                          <a:cs typeface="Calibri"/>
                          <a:sym typeface="Calibri"/>
                        </a:rPr>
                        <a:t>¿Por qué </a:t>
                      </a:r>
                      <a:r>
                        <a:rPr lang="es-PE" sz="1000" noProof="0" dirty="0" err="1" smtClean="0">
                          <a:latin typeface="Calibri" panose="020F0502020204030204" pitchFamily="34" charset="0"/>
                          <a:ea typeface="Calibri"/>
                          <a:cs typeface="Calibri"/>
                          <a:sym typeface="Calibri"/>
                        </a:rPr>
                        <a:t>Molly</a:t>
                      </a:r>
                      <a:r>
                        <a:rPr lang="es-PE" sz="1000" noProof="0" dirty="0" smtClean="0">
                          <a:latin typeface="Calibri" panose="020F0502020204030204" pitchFamily="34" charset="0"/>
                          <a:ea typeface="Calibri"/>
                          <a:cs typeface="Calibri"/>
                          <a:sym typeface="Calibri"/>
                        </a:rPr>
                        <a:t> y Jonás  reaccionaron de forma diferente al simulacro?</a:t>
                      </a:r>
                      <a:r>
                        <a:rPr lang="es-PE" sz="1000" b="0" noProof="0" dirty="0" smtClean="0">
                          <a:solidFill>
                            <a:schemeClr val="dk1"/>
                          </a:solidFill>
                          <a:latin typeface="Calibri" panose="020F0502020204030204" pitchFamily="34" charset="0"/>
                          <a:ea typeface="Calibri"/>
                          <a:cs typeface="Calibri"/>
                          <a:sym typeface="Calibri"/>
                        </a:rPr>
                        <a:t>  RL.3.9</a:t>
                      </a:r>
                      <a:endParaRPr lang="es-PE" sz="1000" b="0"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E" sz="1000" i="1" noProof="0" dirty="0">
                        <a:solidFill>
                          <a:schemeClr val="dk1"/>
                        </a:solidFill>
                      </a:endParaRPr>
                    </a:p>
                  </a:txBody>
                  <a:tcPr marL="97150" marR="97150" marT="47900" marB="47900">
                    <a:solidFill>
                      <a:schemeClr val="lt1"/>
                    </a:solidFill>
                  </a:tcPr>
                </a:tc>
              </a:tr>
              <a:tr h="379275">
                <a:tc>
                  <a:txBody>
                    <a:bodyPr/>
                    <a:lstStyle/>
                    <a:p>
                      <a:pPr marL="0" marR="0" lvl="0" indent="0" algn="ctr" rtl="0">
                        <a:lnSpc>
                          <a:spcPct val="100000"/>
                        </a:lnSpc>
                        <a:spcBef>
                          <a:spcPts val="0"/>
                        </a:spcBef>
                        <a:spcAft>
                          <a:spcPts val="0"/>
                        </a:spcAft>
                        <a:buSzPct val="25000"/>
                        <a:buNone/>
                      </a:pPr>
                      <a:r>
                        <a:rPr lang="en-US" sz="1200" b="1"/>
                        <a:t>6</a:t>
                      </a:r>
                    </a:p>
                  </a:txBody>
                  <a:tcPr marL="97150" marR="97150" marT="47900" marB="47900" anchor="ctr">
                    <a:solidFill>
                      <a:schemeClr val="lt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s-PE" sz="1000" noProof="0" dirty="0" smtClean="0">
                          <a:latin typeface="Calibri" panose="020F0502020204030204" pitchFamily="34" charset="0"/>
                          <a:ea typeface="Calibri"/>
                          <a:cs typeface="Calibri"/>
                          <a:sym typeface="Calibri"/>
                        </a:rPr>
                        <a:t>De acuerdo con </a:t>
                      </a:r>
                      <a:r>
                        <a:rPr lang="es-PE" sz="1000" b="1" i="1" noProof="0" dirty="0" smtClean="0">
                          <a:latin typeface="Calibri" panose="020F0502020204030204" pitchFamily="34" charset="0"/>
                          <a:ea typeface="Calibri"/>
                          <a:cs typeface="Calibri"/>
                          <a:sym typeface="Calibri"/>
                        </a:rPr>
                        <a:t>El simulacro de tornado</a:t>
                      </a:r>
                      <a:r>
                        <a:rPr lang="es-PE" sz="1000" noProof="0" dirty="0" smtClean="0">
                          <a:latin typeface="Calibri" panose="020F0502020204030204" pitchFamily="34" charset="0"/>
                          <a:ea typeface="Calibri"/>
                          <a:cs typeface="Calibri"/>
                          <a:sym typeface="Calibri"/>
                        </a:rPr>
                        <a:t>, </a:t>
                      </a:r>
                      <a:r>
                        <a:rPr lang="es-ES" sz="1000" noProof="0" dirty="0" smtClean="0">
                          <a:latin typeface="Calibri" panose="020F0502020204030204" pitchFamily="34" charset="0"/>
                          <a:ea typeface="Calibri"/>
                          <a:cs typeface="Calibri"/>
                          <a:sym typeface="Calibri"/>
                        </a:rPr>
                        <a:t>¿cómo preparase para un tornado es diferente a prepararse para un  huracán? </a:t>
                      </a:r>
                      <a:r>
                        <a:rPr lang="es-PE" sz="1000" noProof="0" dirty="0" smtClean="0">
                          <a:latin typeface="Calibri" panose="020F0502020204030204" pitchFamily="34" charset="0"/>
                          <a:ea typeface="Calibri"/>
                          <a:cs typeface="Calibri"/>
                          <a:sym typeface="Calibri"/>
                        </a:rPr>
                        <a:t> </a:t>
                      </a:r>
                      <a:r>
                        <a:rPr lang="es-PE" sz="1000" b="0" noProof="0" dirty="0" smtClean="0">
                          <a:solidFill>
                            <a:schemeClr val="dk1"/>
                          </a:solidFill>
                          <a:latin typeface="Calibri" panose="020F0502020204030204" pitchFamily="34" charset="0"/>
                          <a:ea typeface="Calibri"/>
                          <a:cs typeface="Calibri"/>
                          <a:sym typeface="Calibri"/>
                        </a:rPr>
                        <a:t>  RL.3.9</a:t>
                      </a:r>
                      <a:endParaRPr lang="es-PE" sz="1000" b="0"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E" sz="1000" i="1" noProof="0" dirty="0">
                        <a:solidFill>
                          <a:schemeClr val="dk1"/>
                        </a:solidFill>
                      </a:endParaRPr>
                    </a:p>
                  </a:txBody>
                  <a:tcPr marL="97150" marR="97150" marT="47900" marB="47900">
                    <a:solidFill>
                      <a:schemeClr val="lt1"/>
                    </a:solidFill>
                  </a:tcPr>
                </a:tc>
              </a:tr>
              <a:tr h="237750">
                <a:tc>
                  <a:txBody>
                    <a:bodyPr/>
                    <a:lstStyle/>
                    <a:p>
                      <a:pPr marL="0" marR="0" lvl="0" indent="0" algn="ctr" rtl="0">
                        <a:lnSpc>
                          <a:spcPct val="100000"/>
                        </a:lnSpc>
                        <a:spcBef>
                          <a:spcPts val="0"/>
                        </a:spcBef>
                        <a:spcAft>
                          <a:spcPts val="0"/>
                        </a:spcAft>
                        <a:buSzPct val="25000"/>
                        <a:buNone/>
                      </a:pPr>
                      <a:r>
                        <a:rPr lang="en-US" sz="1200" b="1"/>
                        <a:t>7</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Calibri"/>
                        <a:buNone/>
                      </a:pPr>
                      <a:r>
                        <a:rPr lang="es-PE" sz="1000" noProof="0" dirty="0" smtClean="0">
                          <a:latin typeface="Calibri" panose="020F0502020204030204" pitchFamily="34" charset="0"/>
                          <a:ea typeface="Calibri"/>
                          <a:cs typeface="Calibri"/>
                          <a:sym typeface="Calibri"/>
                        </a:rPr>
                        <a:t>Explica por qué el autor probablemente escribió </a:t>
                      </a:r>
                      <a:r>
                        <a:rPr lang="es-PE" sz="1000" b="1" i="1" noProof="0" dirty="0" smtClean="0">
                          <a:latin typeface="Calibri" panose="020F0502020204030204" pitchFamily="34" charset="0"/>
                          <a:ea typeface="Calibri"/>
                          <a:cs typeface="Calibri"/>
                          <a:sym typeface="Calibri"/>
                        </a:rPr>
                        <a:t>El simulacro de tornado</a:t>
                      </a:r>
                      <a:r>
                        <a:rPr lang="es-PE" sz="1000" noProof="0" dirty="0" smtClean="0">
                          <a:latin typeface="Calibri" panose="020F0502020204030204" pitchFamily="34" charset="0"/>
                          <a:ea typeface="Calibri"/>
                          <a:cs typeface="Calibri"/>
                          <a:sym typeface="Calibri"/>
                        </a:rPr>
                        <a:t>.</a:t>
                      </a:r>
                      <a:r>
                        <a:rPr lang="es-PE" sz="1000" b="0" i="0" u="none" strike="noStrike" cap="none" noProof="0" dirty="0" smtClean="0">
                          <a:solidFill>
                            <a:schemeClr val="dk1"/>
                          </a:solidFill>
                          <a:latin typeface="Calibri" panose="020F0502020204030204" pitchFamily="34" charset="0"/>
                          <a:ea typeface="Calibri"/>
                          <a:cs typeface="Calibri"/>
                          <a:sym typeface="Calibri"/>
                        </a:rPr>
                        <a:t> RL.3.6</a:t>
                      </a:r>
                      <a:endParaRPr lang="es-PE" sz="1000" b="0" i="0" u="none" strike="noStrike" cap="none"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dk1"/>
                        </a:buClr>
                        <a:buSzPct val="25000"/>
                        <a:buFont typeface="Calibri"/>
                        <a:buNone/>
                      </a:pPr>
                      <a:r>
                        <a:rPr lang="es-PE" sz="1400" b="1" noProof="0" dirty="0" smtClean="0">
                          <a:solidFill>
                            <a:schemeClr val="dk1"/>
                          </a:solidFill>
                          <a:latin typeface="Calibri"/>
                          <a:ea typeface="Calibri"/>
                          <a:cs typeface="Calibri"/>
                          <a:sym typeface="Calibri"/>
                        </a:rPr>
                        <a:t>2</a:t>
                      </a:r>
                      <a:endParaRPr lang="es-PE" sz="1400" b="1" noProof="0" dirty="0">
                        <a:solidFill>
                          <a:schemeClr val="dk1"/>
                        </a:solidFill>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15000"/>
                        </a:lnSpc>
                        <a:spcBef>
                          <a:spcPts val="0"/>
                        </a:spcBef>
                        <a:spcAft>
                          <a:spcPts val="0"/>
                        </a:spcAft>
                        <a:buClr>
                          <a:schemeClr val="dk1"/>
                        </a:buClr>
                        <a:buSzPct val="25000"/>
                        <a:buFont typeface="Calibri"/>
                        <a:buNone/>
                      </a:pPr>
                      <a:r>
                        <a:rPr lang="es-PE" sz="1400" b="1" noProof="0" dirty="0" smtClean="0">
                          <a:solidFill>
                            <a:schemeClr val="dk1"/>
                          </a:solidFill>
                          <a:latin typeface="Calibri"/>
                          <a:ea typeface="Calibri"/>
                          <a:cs typeface="Calibri"/>
                          <a:sym typeface="Calibri"/>
                        </a:rPr>
                        <a:t>1</a:t>
                      </a:r>
                      <a:endParaRPr lang="es-PE" sz="1400" b="1" noProof="0" dirty="0">
                        <a:solidFill>
                          <a:schemeClr val="dk1"/>
                        </a:solidFill>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s-PE" sz="1400" b="1" i="0" noProof="0" dirty="0" smtClean="0">
                          <a:solidFill>
                            <a:schemeClr val="dk1"/>
                          </a:solidFill>
                        </a:rPr>
                        <a:t>0</a:t>
                      </a:r>
                      <a:endParaRPr lang="es-PE" sz="1400" b="1" i="0" noProof="0" dirty="0">
                        <a:solidFill>
                          <a:schemeClr val="dk1"/>
                        </a:solidFill>
                      </a:endParaRPr>
                    </a:p>
                  </a:txBody>
                  <a:tcPr marL="97150" marR="97150" marT="47900" marB="47900" anchor="ctr">
                    <a:solidFill>
                      <a:schemeClr val="lt1"/>
                    </a:solidFill>
                  </a:tcPr>
                </a:tc>
              </a:tr>
              <a:tr h="423875">
                <a:tc>
                  <a:txBody>
                    <a:bodyPr/>
                    <a:lstStyle/>
                    <a:p>
                      <a:pPr marL="0" marR="0" lvl="0" indent="0" algn="ctr" rtl="0">
                        <a:lnSpc>
                          <a:spcPct val="100000"/>
                        </a:lnSpc>
                        <a:spcBef>
                          <a:spcPts val="0"/>
                        </a:spcBef>
                        <a:spcAft>
                          <a:spcPts val="0"/>
                        </a:spcAft>
                        <a:buSzPct val="25000"/>
                        <a:buNone/>
                      </a:pPr>
                      <a:r>
                        <a:rPr lang="en-US" sz="1200" b="1"/>
                        <a:t>8</a:t>
                      </a:r>
                    </a:p>
                  </a:txBody>
                  <a:tcPr marL="97150" marR="97150" marT="47900" marB="47900"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s-ES" sz="1000" noProof="0" dirty="0" smtClean="0">
                          <a:latin typeface="Calibri" panose="020F0502020204030204" pitchFamily="34" charset="0"/>
                          <a:ea typeface="Calibri"/>
                          <a:cs typeface="Calibri"/>
                          <a:sym typeface="Calibri"/>
                        </a:rPr>
                        <a:t>Explica las similitudes y las diferencias que hay entre un simulacro de tornado y uno de terremoto. Ofrece ejemplos tomados del cuento.  </a:t>
                      </a:r>
                      <a:r>
                        <a:rPr lang="es-PE" sz="1000" b="0" noProof="0" dirty="0" smtClean="0">
                          <a:solidFill>
                            <a:schemeClr val="dk1"/>
                          </a:solidFill>
                          <a:latin typeface="Calibri" panose="020F0502020204030204" pitchFamily="34" charset="0"/>
                          <a:ea typeface="Calibri"/>
                          <a:cs typeface="Calibri"/>
                          <a:sym typeface="Calibri"/>
                        </a:rPr>
                        <a:t>RL.3.9</a:t>
                      </a:r>
                      <a:endParaRPr lang="es-PE" sz="1000" b="0" noProof="0" dirty="0">
                        <a:solidFill>
                          <a:schemeClr val="dk1"/>
                        </a:solidFill>
                        <a:latin typeface="Calibri" panose="020F0502020204030204" pitchFamily="34" charset="0"/>
                        <a:ea typeface="Calibri"/>
                        <a:cs typeface="Calibri"/>
                        <a:sym typeface="Calibri"/>
                      </a:endParaRPr>
                    </a:p>
                  </a:txBody>
                  <a:tcPr marL="97150" marR="97150" marT="47900" marB="47900" anchor="ctr">
                    <a:solidFill>
                      <a:schemeClr val="lt1"/>
                    </a:solidFill>
                  </a:tcPr>
                </a:tc>
                <a:tc>
                  <a:txBody>
                    <a:bodyPr/>
                    <a:lstStyle/>
                    <a:p>
                      <a:pPr marL="0" marR="0" lvl="0" indent="0" algn="ctr" rtl="0">
                        <a:spcBef>
                          <a:spcPts val="0"/>
                        </a:spcBef>
                        <a:buSzPct val="25000"/>
                        <a:buNone/>
                      </a:pPr>
                      <a:r>
                        <a:rPr lang="es-PE" sz="1400" b="1" noProof="0" dirty="0" smtClean="0">
                          <a:solidFill>
                            <a:schemeClr val="dk1"/>
                          </a:solidFill>
                        </a:rPr>
                        <a:t>3</a:t>
                      </a:r>
                      <a:endParaRPr lang="es-PE" sz="1400" b="1" noProof="0" dirty="0">
                        <a:solidFill>
                          <a:schemeClr val="dk1"/>
                        </a:solidFill>
                      </a:endParaRPr>
                    </a:p>
                  </a:txBody>
                  <a:tcPr marL="97150" marR="97150" marT="47900" marB="47900" anchor="ctr">
                    <a:solidFill>
                      <a:schemeClr val="lt1"/>
                    </a:solidFill>
                  </a:tcPr>
                </a:tc>
                <a:tc>
                  <a:txBody>
                    <a:bodyPr/>
                    <a:lstStyle/>
                    <a:p>
                      <a:pPr marL="0" marR="0" lvl="0" indent="0" algn="ctr" rtl="0">
                        <a:lnSpc>
                          <a:spcPct val="115000"/>
                        </a:lnSpc>
                        <a:spcBef>
                          <a:spcPts val="0"/>
                        </a:spcBef>
                        <a:spcAft>
                          <a:spcPts val="0"/>
                        </a:spcAft>
                        <a:buClr>
                          <a:schemeClr val="dk1"/>
                        </a:buClr>
                        <a:buSzPct val="25000"/>
                        <a:buFont typeface="Calibri"/>
                        <a:buNone/>
                      </a:pPr>
                      <a:r>
                        <a:rPr lang="es-PE" sz="1400" b="1" noProof="0" dirty="0" smtClean="0">
                          <a:solidFill>
                            <a:schemeClr val="dk1"/>
                          </a:solidFill>
                          <a:latin typeface="Calibri"/>
                          <a:ea typeface="Calibri"/>
                          <a:cs typeface="Calibri"/>
                          <a:sym typeface="Calibri"/>
                        </a:rPr>
                        <a:t>2</a:t>
                      </a:r>
                      <a:endParaRPr lang="es-PE" sz="1400" b="1" noProof="0" dirty="0">
                        <a:solidFill>
                          <a:schemeClr val="dk1"/>
                        </a:solidFill>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15000"/>
                        </a:lnSpc>
                        <a:spcBef>
                          <a:spcPts val="0"/>
                        </a:spcBef>
                        <a:spcAft>
                          <a:spcPts val="0"/>
                        </a:spcAft>
                        <a:buClr>
                          <a:schemeClr val="dk1"/>
                        </a:buClr>
                        <a:buSzPct val="25000"/>
                        <a:buFont typeface="Calibri"/>
                        <a:buNone/>
                      </a:pPr>
                      <a:r>
                        <a:rPr lang="es-PE" sz="1400" b="1" noProof="0" dirty="0" smtClean="0">
                          <a:solidFill>
                            <a:schemeClr val="dk1"/>
                          </a:solidFill>
                          <a:latin typeface="Calibri"/>
                          <a:ea typeface="Calibri"/>
                          <a:cs typeface="Calibri"/>
                          <a:sym typeface="Calibri"/>
                        </a:rPr>
                        <a:t>1</a:t>
                      </a:r>
                      <a:endParaRPr lang="es-PE" sz="1400" b="1" noProof="0" dirty="0">
                        <a:solidFill>
                          <a:schemeClr val="dk1"/>
                        </a:solidFill>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s-PE" sz="1400" b="1" i="0" noProof="0" dirty="0" smtClean="0">
                          <a:solidFill>
                            <a:schemeClr val="dk1"/>
                          </a:solidFill>
                        </a:rPr>
                        <a:t>0</a:t>
                      </a:r>
                      <a:endParaRPr lang="es-PE" sz="1400" b="1" i="0" noProof="0" dirty="0">
                        <a:solidFill>
                          <a:schemeClr val="dk1"/>
                        </a:solidFill>
                      </a:endParaRPr>
                    </a:p>
                  </a:txBody>
                  <a:tcPr marL="97150" marR="97150" marT="47900" marB="47900" anchor="ctr">
                    <a:solidFill>
                      <a:schemeClr val="lt1"/>
                    </a:solidFill>
                  </a:tcPr>
                </a:tc>
              </a:tr>
            </a:tbl>
          </a:graphicData>
        </a:graphic>
      </p:graphicFrame>
      <p:graphicFrame>
        <p:nvGraphicFramePr>
          <p:cNvPr id="825" name="Shape 825"/>
          <p:cNvGraphicFramePr/>
          <p:nvPr>
            <p:extLst>
              <p:ext uri="{D42A27DB-BD31-4B8C-83A1-F6EECF244321}">
                <p14:modId xmlns:p14="http://schemas.microsoft.com/office/powerpoint/2010/main" val="2262127631"/>
              </p:ext>
            </p:extLst>
          </p:nvPr>
        </p:nvGraphicFramePr>
        <p:xfrm>
          <a:off x="521000" y="3891516"/>
          <a:ext cx="6563350" cy="3748279"/>
        </p:xfrm>
        <a:graphic>
          <a:graphicData uri="http://schemas.openxmlformats.org/drawingml/2006/table">
            <a:tbl>
              <a:tblPr firstRow="1" bandRow="1">
                <a:noFill/>
                <a:tableStyleId>{94240D0B-5ACD-4B12-8A84-92A61156AA3E}</a:tableStyleId>
              </a:tblPr>
              <a:tblGrid>
                <a:gridCol w="518150"/>
                <a:gridCol w="3840475"/>
                <a:gridCol w="685800"/>
                <a:gridCol w="685800"/>
                <a:gridCol w="833125"/>
              </a:tblGrid>
              <a:tr h="330500">
                <a:tc gridSpan="5">
                  <a:txBody>
                    <a:bodyPr/>
                    <a:lstStyle/>
                    <a:p>
                      <a:pPr marL="0" marR="0" lvl="0" indent="0" algn="ctr" rtl="0">
                        <a:lnSpc>
                          <a:spcPct val="100000"/>
                        </a:lnSpc>
                        <a:spcBef>
                          <a:spcPts val="0"/>
                        </a:spcBef>
                        <a:spcAft>
                          <a:spcPts val="0"/>
                        </a:spcAft>
                        <a:buSzPct val="25000"/>
                        <a:buNone/>
                      </a:pPr>
                      <a:r>
                        <a:rPr lang="es-PY" b="1" noProof="0" dirty="0" smtClean="0"/>
                        <a:t>Texto Informativo</a:t>
                      </a:r>
                      <a:endParaRPr lang="es-PY" b="1" noProof="0" dirty="0"/>
                    </a:p>
                  </a:txBody>
                  <a:tcPr marL="97150" marR="97150" marT="47900" marB="47900" anchor="ctr">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475">
                <a:tc>
                  <a:txBody>
                    <a:bodyPr/>
                    <a:lstStyle/>
                    <a:p>
                      <a:pPr marL="0" marR="0" lvl="0" indent="0" algn="ctr" rtl="0">
                        <a:lnSpc>
                          <a:spcPct val="100000"/>
                        </a:lnSpc>
                        <a:spcBef>
                          <a:spcPts val="0"/>
                        </a:spcBef>
                        <a:spcAft>
                          <a:spcPts val="0"/>
                        </a:spcAft>
                        <a:buSzPct val="25000"/>
                        <a:buNone/>
                      </a:pPr>
                      <a:r>
                        <a:rPr lang="en-US" sz="1200" b="1"/>
                        <a:t>9</a:t>
                      </a:r>
                    </a:p>
                  </a:txBody>
                  <a:tcPr marL="97150" marR="97150" marT="47900" marB="47900" anchor="ctr">
                    <a:solidFill>
                      <a:schemeClr val="lt1"/>
                    </a:solidFill>
                  </a:tcPr>
                </a:tc>
                <a:tc gridSpan="3">
                  <a:txBody>
                    <a:bodyPr/>
                    <a:lstStyle/>
                    <a:p>
                      <a:pPr marL="0" marR="0" lvl="0" indent="0" algn="l" rtl="0">
                        <a:lnSpc>
                          <a:spcPct val="100000"/>
                        </a:lnSpc>
                        <a:spcBef>
                          <a:spcPts val="0"/>
                        </a:spcBef>
                        <a:spcAft>
                          <a:spcPts val="0"/>
                        </a:spcAft>
                        <a:buClr>
                          <a:schemeClr val="dk1"/>
                        </a:buClr>
                        <a:buSzPct val="25000"/>
                        <a:buFont typeface="Calibri"/>
                        <a:buNone/>
                      </a:pPr>
                      <a:r>
                        <a:rPr lang="es-PY" sz="1000" noProof="0" dirty="0" smtClean="0">
                          <a:latin typeface="Calibri" panose="020F0502020204030204" pitchFamily="34" charset="0"/>
                        </a:rPr>
                        <a:t>¿Qué hacía Clara Barton antes de ayudar en la Guerra Civil?</a:t>
                      </a:r>
                      <a:r>
                        <a:rPr lang="es-PY" sz="1000" b="0" i="0" noProof="0" dirty="0" smtClean="0">
                          <a:latin typeface="Calibri" panose="020F0502020204030204" pitchFamily="34" charset="0"/>
                        </a:rPr>
                        <a:t> RI.3.3</a:t>
                      </a:r>
                      <a:endParaRPr lang="es-PY" sz="1000" b="0" i="0" noProof="0" dirty="0">
                        <a:latin typeface="Calibri" panose="020F0502020204030204" pitchFamily="34" charset="0"/>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Y" sz="1000" b="1" noProof="0" dirty="0" smtClean="0"/>
                    </a:p>
                    <a:p>
                      <a:pPr marL="0" marR="0" lvl="0" indent="0" algn="l" rtl="0">
                        <a:lnSpc>
                          <a:spcPct val="100000"/>
                        </a:lnSpc>
                        <a:spcBef>
                          <a:spcPts val="0"/>
                        </a:spcBef>
                        <a:spcAft>
                          <a:spcPts val="0"/>
                        </a:spcAft>
                        <a:buSzPct val="25000"/>
                        <a:buNone/>
                      </a:pPr>
                      <a:endParaRPr lang="es-PY" sz="1000" b="1" noProof="0" dirty="0"/>
                    </a:p>
                  </a:txBody>
                  <a:tcPr marL="97150" marR="97150" marT="47900" marB="47900">
                    <a:solidFill>
                      <a:schemeClr val="lt1"/>
                    </a:solidFill>
                  </a:tcPr>
                </a:tc>
              </a:tr>
              <a:tr h="238875">
                <a:tc>
                  <a:txBody>
                    <a:bodyPr/>
                    <a:lstStyle/>
                    <a:p>
                      <a:pPr marL="0" marR="0" lvl="0" indent="0" algn="ctr" rtl="0">
                        <a:lnSpc>
                          <a:spcPct val="100000"/>
                        </a:lnSpc>
                        <a:spcBef>
                          <a:spcPts val="0"/>
                        </a:spcBef>
                        <a:spcAft>
                          <a:spcPts val="0"/>
                        </a:spcAft>
                        <a:buSzPct val="25000"/>
                        <a:buNone/>
                      </a:pPr>
                      <a:r>
                        <a:rPr lang="en-US" sz="1200" b="1"/>
                        <a:t>10</a:t>
                      </a:r>
                    </a:p>
                  </a:txBody>
                  <a:tcPr marL="97150" marR="97150" marT="47900" marB="47900" anchor="ctr">
                    <a:solidFill>
                      <a:schemeClr val="lt1"/>
                    </a:solidFill>
                  </a:tcPr>
                </a:tc>
                <a:tc gridSpan="3">
                  <a:txBody>
                    <a:bodyPr/>
                    <a:lstStyle/>
                    <a:p>
                      <a:pPr marL="0" marR="0" lvl="0" indent="0" algn="l" rtl="0">
                        <a:lnSpc>
                          <a:spcPct val="100000"/>
                        </a:lnSpc>
                        <a:spcBef>
                          <a:spcPts val="0"/>
                        </a:spcBef>
                        <a:spcAft>
                          <a:spcPts val="0"/>
                        </a:spcAft>
                        <a:buClr>
                          <a:schemeClr val="dk1"/>
                        </a:buClr>
                        <a:buSzPct val="25000"/>
                        <a:buFont typeface="Calibri"/>
                        <a:buNone/>
                      </a:pPr>
                      <a:r>
                        <a:rPr lang="es-ES" sz="1000" noProof="0" dirty="0" smtClean="0">
                          <a:latin typeface="Calibri" panose="020F0502020204030204" pitchFamily="34" charset="0"/>
                        </a:rPr>
                        <a:t>Después de la Guerra Civil, ¿Qué acontecimiento motivó a Clara a empezar la Cruz Roja Americana?</a:t>
                      </a:r>
                      <a:r>
                        <a:rPr lang="es-PY" sz="1000" b="0" i="0" noProof="0" dirty="0" smtClean="0">
                          <a:solidFill>
                            <a:schemeClr val="dk1"/>
                          </a:solidFill>
                          <a:latin typeface="Calibri" panose="020F0502020204030204" pitchFamily="34" charset="0"/>
                        </a:rPr>
                        <a:t>RI.3.3</a:t>
                      </a:r>
                      <a:endParaRPr lang="es-PY" sz="1000" b="0" i="0" noProof="0" dirty="0">
                        <a:solidFill>
                          <a:schemeClr val="dk1"/>
                        </a:solidFill>
                        <a:latin typeface="Calibri" panose="020F0502020204030204" pitchFamily="34" charset="0"/>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Y" sz="1000" b="1" noProof="0" dirty="0" smtClean="0">
                        <a:solidFill>
                          <a:schemeClr val="dk1"/>
                        </a:solidFill>
                      </a:endParaRPr>
                    </a:p>
                    <a:p>
                      <a:pPr marL="0" marR="0" lvl="0" indent="0" algn="l" rtl="0">
                        <a:lnSpc>
                          <a:spcPct val="100000"/>
                        </a:lnSpc>
                        <a:spcBef>
                          <a:spcPts val="0"/>
                        </a:spcBef>
                        <a:spcAft>
                          <a:spcPts val="0"/>
                        </a:spcAft>
                        <a:buSzPct val="25000"/>
                        <a:buNone/>
                      </a:pPr>
                      <a:endParaRPr lang="es-PY" sz="1000" b="1" noProof="0" dirty="0">
                        <a:solidFill>
                          <a:schemeClr val="dk1"/>
                        </a:solidFill>
                      </a:endParaRPr>
                    </a:p>
                  </a:txBody>
                  <a:tcPr marL="97150" marR="97150" marT="47900" marB="47900">
                    <a:solidFill>
                      <a:schemeClr val="lt1"/>
                    </a:solidFill>
                  </a:tcPr>
                </a:tc>
              </a:tr>
              <a:tr h="363175">
                <a:tc>
                  <a:txBody>
                    <a:bodyPr/>
                    <a:lstStyle/>
                    <a:p>
                      <a:pPr marL="0" marR="0" lvl="0" indent="0" algn="ctr" rtl="0">
                        <a:lnSpc>
                          <a:spcPct val="100000"/>
                        </a:lnSpc>
                        <a:spcBef>
                          <a:spcPts val="0"/>
                        </a:spcBef>
                        <a:spcAft>
                          <a:spcPts val="0"/>
                        </a:spcAft>
                        <a:buSzPct val="25000"/>
                        <a:buNone/>
                      </a:pPr>
                      <a:r>
                        <a:rPr lang="en-US" sz="1200" b="1"/>
                        <a:t>11</a:t>
                      </a:r>
                    </a:p>
                  </a:txBody>
                  <a:tcPr marL="97150" marR="97150" marT="47900" marB="47900" anchor="ctr">
                    <a:solidFill>
                      <a:schemeClr val="lt1"/>
                    </a:solidFill>
                  </a:tcPr>
                </a:tc>
                <a:tc gridSpan="3">
                  <a:txBody>
                    <a:bodyPr/>
                    <a:lstStyle/>
                    <a:p>
                      <a:pPr marL="0" marR="0" lvl="0" indent="0" algn="l" rtl="0">
                        <a:lnSpc>
                          <a:spcPct val="100000"/>
                        </a:lnSpc>
                        <a:spcBef>
                          <a:spcPts val="0"/>
                        </a:spcBef>
                        <a:spcAft>
                          <a:spcPts val="0"/>
                        </a:spcAft>
                        <a:buClr>
                          <a:srgbClr val="000000"/>
                        </a:buClr>
                        <a:buSzPct val="25000"/>
                        <a:buFont typeface="Calibri"/>
                        <a:buNone/>
                      </a:pPr>
                      <a:r>
                        <a:rPr lang="es-PY" sz="1000" noProof="0" dirty="0" smtClean="0">
                          <a:latin typeface="Calibri" panose="020F0502020204030204" pitchFamily="34" charset="0"/>
                          <a:ea typeface="Calibri"/>
                          <a:cs typeface="Calibri"/>
                          <a:sym typeface="Calibri"/>
                        </a:rPr>
                        <a:t>¿Cómo probablemente se siente la autora de </a:t>
                      </a:r>
                      <a:r>
                        <a:rPr lang="es-PY" sz="1000" b="1" i="1" noProof="0" dirty="0" smtClean="0">
                          <a:latin typeface="Calibri" panose="020F0502020204030204" pitchFamily="34" charset="0"/>
                          <a:ea typeface="Calibri"/>
                          <a:cs typeface="Calibri"/>
                          <a:sym typeface="Calibri"/>
                        </a:rPr>
                        <a:t>Historia de la Cruz Roja: Un tornado, un niño y una rana </a:t>
                      </a:r>
                      <a:r>
                        <a:rPr lang="es-PY" sz="1000" noProof="0" dirty="0" smtClean="0">
                          <a:latin typeface="Calibri" panose="020F0502020204030204" pitchFamily="34" charset="0"/>
                          <a:ea typeface="Calibri"/>
                          <a:cs typeface="Calibri"/>
                          <a:sym typeface="Calibri"/>
                        </a:rPr>
                        <a:t> en cuanto a la Cruz Roja?</a:t>
                      </a:r>
                      <a:r>
                        <a:rPr lang="es-PY" sz="1000" b="0" i="0" u="none" strike="noStrike" cap="none" noProof="0" dirty="0" smtClean="0">
                          <a:solidFill>
                            <a:srgbClr val="000000"/>
                          </a:solidFill>
                          <a:latin typeface="Calibri" panose="020F0502020204030204" pitchFamily="34" charset="0"/>
                          <a:ea typeface="Calibri"/>
                          <a:cs typeface="Calibri"/>
                          <a:sym typeface="Calibri"/>
                        </a:rPr>
                        <a:t> RI.3.6</a:t>
                      </a:r>
                      <a:endParaRPr lang="es-PY" sz="1000" b="0" i="0" u="none" strike="noStrike" cap="none" noProof="0" dirty="0">
                        <a:solidFill>
                          <a:srgbClr val="000000"/>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Y" sz="1000" b="1" noProof="0" dirty="0"/>
                    </a:p>
                  </a:txBody>
                  <a:tcPr marL="97150" marR="97150" marT="47900" marB="47900">
                    <a:solidFill>
                      <a:schemeClr val="lt1"/>
                    </a:solidFill>
                  </a:tcPr>
                </a:tc>
              </a:tr>
              <a:tr h="160700">
                <a:tc>
                  <a:txBody>
                    <a:bodyPr/>
                    <a:lstStyle/>
                    <a:p>
                      <a:pPr marL="0" marR="0" lvl="0" indent="0" algn="ctr" rtl="0">
                        <a:lnSpc>
                          <a:spcPct val="100000"/>
                        </a:lnSpc>
                        <a:spcBef>
                          <a:spcPts val="0"/>
                        </a:spcBef>
                        <a:spcAft>
                          <a:spcPts val="0"/>
                        </a:spcAft>
                        <a:buSzPct val="25000"/>
                        <a:buNone/>
                      </a:pPr>
                      <a:r>
                        <a:rPr lang="en-US" sz="1200" b="1"/>
                        <a:t>12</a:t>
                      </a:r>
                    </a:p>
                  </a:txBody>
                  <a:tcPr marL="97150" marR="97150" marT="47900" marB="47900" anchor="ctr">
                    <a:solidFill>
                      <a:schemeClr val="lt1"/>
                    </a:solidFill>
                  </a:tcPr>
                </a:tc>
                <a:tc gridSpan="3">
                  <a:txBody>
                    <a:bodyPr/>
                    <a:lstStyle/>
                    <a:p>
                      <a:pPr marL="0" marR="0" lvl="0" indent="0" algn="l" rtl="0">
                        <a:lnSpc>
                          <a:spcPct val="115000"/>
                        </a:lnSpc>
                        <a:spcBef>
                          <a:spcPts val="0"/>
                        </a:spcBef>
                        <a:spcAft>
                          <a:spcPts val="0"/>
                        </a:spcAft>
                        <a:buClr>
                          <a:srgbClr val="000000"/>
                        </a:buClr>
                        <a:buSzPct val="25000"/>
                        <a:buFont typeface="Calibri"/>
                        <a:buNone/>
                      </a:pPr>
                      <a:r>
                        <a:rPr lang="es-PY" sz="1000" noProof="0" dirty="0" smtClean="0">
                          <a:latin typeface="Calibri" panose="020F0502020204030204" pitchFamily="34" charset="0"/>
                          <a:ea typeface="Calibri"/>
                          <a:cs typeface="Calibri"/>
                          <a:sym typeface="Calibri"/>
                        </a:rPr>
                        <a:t>¿Por qué probablemente la autora escribió </a:t>
                      </a:r>
                      <a:r>
                        <a:rPr lang="es-PY" sz="1000" b="1" i="1" noProof="0" dirty="0" smtClean="0">
                          <a:latin typeface="Calibri" panose="020F0502020204030204" pitchFamily="34" charset="0"/>
                          <a:ea typeface="Calibri"/>
                          <a:cs typeface="Calibri"/>
                          <a:sym typeface="Calibri"/>
                        </a:rPr>
                        <a:t>Historia de la Cruz Roja: Un tornado, un niño y una rana?</a:t>
                      </a:r>
                      <a:r>
                        <a:rPr lang="es-PY" sz="1000" noProof="0" dirty="0" smtClean="0">
                          <a:latin typeface="Calibri" panose="020F0502020204030204" pitchFamily="34" charset="0"/>
                          <a:ea typeface="Calibri"/>
                          <a:cs typeface="Calibri"/>
                          <a:sym typeface="Calibri"/>
                        </a:rPr>
                        <a:t> </a:t>
                      </a:r>
                      <a:r>
                        <a:rPr lang="es-PY" sz="1000" b="0" i="0" u="none" strike="noStrike" cap="none" noProof="0" dirty="0" smtClean="0">
                          <a:solidFill>
                            <a:srgbClr val="000000"/>
                          </a:solidFill>
                          <a:latin typeface="Calibri" panose="020F0502020204030204" pitchFamily="34" charset="0"/>
                          <a:ea typeface="Calibri"/>
                          <a:cs typeface="Calibri"/>
                          <a:sym typeface="Calibri"/>
                        </a:rPr>
                        <a:t>RI.3.6</a:t>
                      </a:r>
                      <a:endParaRPr lang="es-PY" sz="1000" b="0" i="0" u="none" strike="noStrike" cap="none" noProof="0" dirty="0">
                        <a:solidFill>
                          <a:srgbClr val="000000"/>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Y" sz="1000" b="1" noProof="0" dirty="0"/>
                    </a:p>
                  </a:txBody>
                  <a:tcPr marL="97150" marR="97150" marT="47900" marB="47900">
                    <a:solidFill>
                      <a:schemeClr val="lt1"/>
                    </a:solidFill>
                  </a:tcPr>
                </a:tc>
              </a:tr>
              <a:tr h="202700">
                <a:tc>
                  <a:txBody>
                    <a:bodyPr/>
                    <a:lstStyle/>
                    <a:p>
                      <a:pPr marL="0" marR="0" lvl="0" indent="0" algn="ctr" rtl="0">
                        <a:lnSpc>
                          <a:spcPct val="100000"/>
                        </a:lnSpc>
                        <a:spcBef>
                          <a:spcPts val="0"/>
                        </a:spcBef>
                        <a:spcAft>
                          <a:spcPts val="0"/>
                        </a:spcAft>
                        <a:buSzPct val="25000"/>
                        <a:buNone/>
                      </a:pPr>
                      <a:r>
                        <a:rPr lang="en-US" sz="1200" b="1"/>
                        <a:t>13</a:t>
                      </a:r>
                    </a:p>
                  </a:txBody>
                  <a:tcPr marL="97150" marR="97150" marT="47900" marB="47900" anchor="ctr">
                    <a:solidFill>
                      <a:schemeClr val="lt1"/>
                    </a:solidFill>
                  </a:tcPr>
                </a:tc>
                <a:tc gridSpan="3">
                  <a:txBody>
                    <a:bodyPr/>
                    <a:lstStyle/>
                    <a:p>
                      <a:pPr marL="0" marR="0" lvl="0" indent="0" algn="l" rtl="0">
                        <a:lnSpc>
                          <a:spcPct val="115000"/>
                        </a:lnSpc>
                        <a:spcBef>
                          <a:spcPts val="0"/>
                        </a:spcBef>
                        <a:spcAft>
                          <a:spcPts val="0"/>
                        </a:spcAft>
                        <a:buClr>
                          <a:srgbClr val="000000"/>
                        </a:buClr>
                        <a:buSzPct val="25000"/>
                        <a:buFont typeface="Calibri"/>
                        <a:buNone/>
                      </a:pPr>
                      <a:r>
                        <a:rPr lang="es-PY" sz="1000" noProof="0" dirty="0" smtClean="0">
                          <a:latin typeface="Calibri" panose="020F0502020204030204" pitchFamily="34" charset="0"/>
                          <a:ea typeface="Calibri"/>
                          <a:cs typeface="Calibri"/>
                          <a:sym typeface="Calibri"/>
                        </a:rPr>
                        <a:t>¿Qué detalle clave se puede encontrar en ambos textos?</a:t>
                      </a:r>
                      <a:r>
                        <a:rPr lang="es-PY" sz="1000" b="0" i="0" noProof="0" dirty="0" smtClean="0">
                          <a:solidFill>
                            <a:srgbClr val="000000"/>
                          </a:solidFill>
                          <a:latin typeface="Calibri" panose="020F0502020204030204" pitchFamily="34" charset="0"/>
                          <a:ea typeface="Calibri"/>
                          <a:cs typeface="Calibri"/>
                          <a:sym typeface="Calibri"/>
                        </a:rPr>
                        <a:t> RI.3.9</a:t>
                      </a:r>
                      <a:endParaRPr lang="es-PY" sz="1000" b="0" i="0" noProof="0" dirty="0">
                        <a:solidFill>
                          <a:srgbClr val="000000"/>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Y" sz="1000" b="1" noProof="0" dirty="0"/>
                    </a:p>
                  </a:txBody>
                  <a:tcPr marL="97150" marR="97150" marT="47900" marB="47900">
                    <a:solidFill>
                      <a:schemeClr val="lt1"/>
                    </a:solidFill>
                  </a:tcPr>
                </a:tc>
              </a:tr>
              <a:tr h="211175">
                <a:tc>
                  <a:txBody>
                    <a:bodyPr/>
                    <a:lstStyle/>
                    <a:p>
                      <a:pPr marL="0" marR="0" lvl="0" indent="0" algn="ctr" rtl="0">
                        <a:lnSpc>
                          <a:spcPct val="100000"/>
                        </a:lnSpc>
                        <a:spcBef>
                          <a:spcPts val="0"/>
                        </a:spcBef>
                        <a:spcAft>
                          <a:spcPts val="0"/>
                        </a:spcAft>
                        <a:buSzPct val="25000"/>
                        <a:buNone/>
                      </a:pPr>
                      <a:r>
                        <a:rPr lang="en-US" sz="1200" b="1"/>
                        <a:t>14</a:t>
                      </a:r>
                    </a:p>
                  </a:txBody>
                  <a:tcPr marL="97150" marR="97150" marT="47900" marB="47900" anchor="ctr">
                    <a:solidFill>
                      <a:schemeClr val="lt1"/>
                    </a:solidFill>
                  </a:tcPr>
                </a:tc>
                <a:tc gridSpan="3">
                  <a:txBody>
                    <a:bodyPr/>
                    <a:lstStyle/>
                    <a:p>
                      <a:pPr marL="0" marR="0" lvl="0" indent="0" algn="l" rtl="0">
                        <a:lnSpc>
                          <a:spcPct val="115000"/>
                        </a:lnSpc>
                        <a:spcBef>
                          <a:spcPts val="0"/>
                        </a:spcBef>
                        <a:spcAft>
                          <a:spcPts val="0"/>
                        </a:spcAft>
                        <a:buClr>
                          <a:srgbClr val="000000"/>
                        </a:buClr>
                        <a:buSzPct val="25000"/>
                        <a:buFont typeface="Calibri"/>
                        <a:buNone/>
                      </a:pPr>
                      <a:r>
                        <a:rPr lang="es-PY" sz="1000" noProof="0" dirty="0" smtClean="0">
                          <a:latin typeface="Calibri" panose="020F0502020204030204" pitchFamily="34" charset="0"/>
                          <a:ea typeface="Calibri"/>
                          <a:cs typeface="Calibri"/>
                          <a:sym typeface="Calibri"/>
                        </a:rPr>
                        <a:t>¿Cuál es la diferencia más significativa entre </a:t>
                      </a:r>
                      <a:r>
                        <a:rPr lang="es-PY" sz="1000" b="1" i="1" noProof="0" dirty="0" smtClean="0">
                          <a:latin typeface="Calibri" panose="020F0502020204030204" pitchFamily="34" charset="0"/>
                          <a:ea typeface="Calibri"/>
                          <a:cs typeface="Calibri"/>
                          <a:sym typeface="Calibri"/>
                        </a:rPr>
                        <a:t>Historia de la Cruz Roja</a:t>
                      </a:r>
                      <a:r>
                        <a:rPr lang="es-PY" sz="1000" noProof="0" dirty="0" smtClean="0">
                          <a:latin typeface="Calibri" panose="020F0502020204030204" pitchFamily="34" charset="0"/>
                          <a:ea typeface="Calibri"/>
                          <a:cs typeface="Calibri"/>
                          <a:sym typeface="Calibri"/>
                        </a:rPr>
                        <a:t> y </a:t>
                      </a:r>
                      <a:r>
                        <a:rPr lang="es-PY" sz="1000" b="1" i="1" noProof="0" dirty="0" smtClean="0">
                          <a:latin typeface="Calibri" panose="020F0502020204030204" pitchFamily="34" charset="0"/>
                          <a:ea typeface="Calibri"/>
                          <a:cs typeface="Calibri"/>
                          <a:sym typeface="Calibri"/>
                        </a:rPr>
                        <a:t>Clara Barton</a:t>
                      </a:r>
                      <a:r>
                        <a:rPr lang="es-PY" sz="1000" noProof="0" dirty="0" smtClean="0">
                          <a:latin typeface="Calibri" panose="020F0502020204030204" pitchFamily="34" charset="0"/>
                          <a:ea typeface="Calibri"/>
                          <a:cs typeface="Calibri"/>
                          <a:sym typeface="Calibri"/>
                        </a:rPr>
                        <a:t>? </a:t>
                      </a:r>
                      <a:r>
                        <a:rPr lang="es-PY" sz="1000" b="0" i="0" noProof="0" dirty="0" smtClean="0">
                          <a:solidFill>
                            <a:srgbClr val="000000"/>
                          </a:solidFill>
                          <a:latin typeface="Calibri" panose="020F0502020204030204" pitchFamily="34" charset="0"/>
                          <a:ea typeface="Calibri"/>
                          <a:cs typeface="Calibri"/>
                          <a:sym typeface="Calibri"/>
                        </a:rPr>
                        <a:t>RI.3.9</a:t>
                      </a:r>
                      <a:endParaRPr lang="es-PY" sz="1000" b="0" i="0" noProof="0" dirty="0">
                        <a:solidFill>
                          <a:srgbClr val="000000"/>
                        </a:solidFill>
                        <a:latin typeface="Calibri" panose="020F0502020204030204" pitchFamily="34" charset="0"/>
                        <a:ea typeface="Calibri"/>
                        <a:cs typeface="Calibri"/>
                        <a:sym typeface="Calibri"/>
                      </a:endParaRPr>
                    </a:p>
                  </a:txBody>
                  <a:tcPr marL="97150" marR="97150" marT="47900" marB="47900" anchor="ctr">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SzPct val="25000"/>
                        <a:buNone/>
                      </a:pPr>
                      <a:endParaRPr lang="es-PY" sz="1000" b="1" noProof="0" dirty="0"/>
                    </a:p>
                  </a:txBody>
                  <a:tcPr marL="97150" marR="97150" marT="47900" marB="47900">
                    <a:solidFill>
                      <a:schemeClr val="lt1"/>
                    </a:solidFill>
                  </a:tcPr>
                </a:tc>
              </a:tr>
              <a:tr h="237300">
                <a:tc>
                  <a:txBody>
                    <a:bodyPr/>
                    <a:lstStyle/>
                    <a:p>
                      <a:pPr marL="0" marR="0" lvl="0" indent="0" algn="ctr" rtl="0">
                        <a:lnSpc>
                          <a:spcPct val="100000"/>
                        </a:lnSpc>
                        <a:spcBef>
                          <a:spcPts val="0"/>
                        </a:spcBef>
                        <a:spcAft>
                          <a:spcPts val="0"/>
                        </a:spcAft>
                        <a:buSzPct val="25000"/>
                        <a:buNone/>
                      </a:pPr>
                      <a:r>
                        <a:rPr lang="en-US" sz="1200" b="1"/>
                        <a:t>15</a:t>
                      </a:r>
                    </a:p>
                  </a:txBody>
                  <a:tcPr marL="97150" marR="97150" marT="47900" marB="47900" anchor="ctr">
                    <a:solidFill>
                      <a:schemeClr val="lt1"/>
                    </a:solidFill>
                  </a:tcPr>
                </a:tc>
                <a:tc>
                  <a:txBody>
                    <a:bodyPr/>
                    <a:lstStyle/>
                    <a:p>
                      <a:pPr marL="0" marR="0" lvl="0" indent="0" algn="l" rtl="0">
                        <a:lnSpc>
                          <a:spcPct val="115000"/>
                        </a:lnSpc>
                        <a:spcBef>
                          <a:spcPts val="0"/>
                        </a:spcBef>
                        <a:spcAft>
                          <a:spcPts val="0"/>
                        </a:spcAft>
                        <a:buClr>
                          <a:srgbClr val="000000"/>
                        </a:buClr>
                        <a:buSzPct val="25000"/>
                        <a:buFont typeface="Calibri"/>
                        <a:buNone/>
                      </a:pPr>
                      <a:r>
                        <a:rPr lang="es-PY" sz="1000" noProof="0" dirty="0" smtClean="0">
                          <a:solidFill>
                            <a:srgbClr val="000000"/>
                          </a:solidFill>
                          <a:latin typeface="Calibri" panose="020F0502020204030204" pitchFamily="34" charset="0"/>
                          <a:ea typeface="Calibri"/>
                          <a:cs typeface="Calibri"/>
                          <a:sym typeface="Calibri"/>
                        </a:rPr>
                        <a:t>Explica por qué probablemente el autor escribió </a:t>
                      </a:r>
                      <a:r>
                        <a:rPr lang="es-PY" sz="1000" b="1" i="1" noProof="0" dirty="0" smtClean="0">
                          <a:solidFill>
                            <a:srgbClr val="000000"/>
                          </a:solidFill>
                          <a:latin typeface="Calibri" panose="020F0502020204030204" pitchFamily="34" charset="0"/>
                          <a:ea typeface="Calibri"/>
                          <a:cs typeface="Calibri"/>
                          <a:sym typeface="Calibri"/>
                        </a:rPr>
                        <a:t> Historia de la Cruz Roja: Un tornado, un niño y una rana.</a:t>
                      </a:r>
                      <a:r>
                        <a:rPr lang="es-PY" sz="1000" noProof="0" dirty="0" smtClean="0">
                          <a:solidFill>
                            <a:srgbClr val="000000"/>
                          </a:solidFill>
                          <a:latin typeface="Calibri" panose="020F0502020204030204" pitchFamily="34" charset="0"/>
                          <a:ea typeface="Calibri"/>
                          <a:cs typeface="Calibri"/>
                          <a:sym typeface="Calibri"/>
                        </a:rPr>
                        <a:t>  Utiliza detalles del texto para explicar tu respuesta.  </a:t>
                      </a:r>
                      <a:r>
                        <a:rPr lang="es-PY" sz="1000" b="0" i="0" u="none" strike="noStrike" cap="none" noProof="0" dirty="0" smtClean="0">
                          <a:solidFill>
                            <a:srgbClr val="000000"/>
                          </a:solidFill>
                          <a:latin typeface="Calibri" panose="020F0502020204030204" pitchFamily="34" charset="0"/>
                          <a:ea typeface="Calibri"/>
                          <a:cs typeface="Calibri"/>
                          <a:sym typeface="Calibri"/>
                        </a:rPr>
                        <a:t> RI.3.6</a:t>
                      </a:r>
                      <a:endParaRPr lang="es-PY" sz="1000" b="0" i="0" u="none" strike="noStrike" cap="none" noProof="0" dirty="0">
                        <a:solidFill>
                          <a:srgbClr val="000000"/>
                        </a:solidFill>
                        <a:latin typeface="Calibri" panose="020F0502020204030204" pitchFamily="34" charset="0"/>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s-PY" sz="1400" b="1" noProof="0" dirty="0" smtClean="0">
                          <a:latin typeface="Calibri"/>
                          <a:ea typeface="Calibri"/>
                          <a:cs typeface="Calibri"/>
                          <a:sym typeface="Calibri"/>
                        </a:rPr>
                        <a:t>2</a:t>
                      </a:r>
                      <a:endParaRPr lang="es-PY" sz="1400" b="1" noProof="0" dirty="0">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s-PY" sz="1400" b="1" noProof="0" dirty="0" smtClean="0">
                          <a:latin typeface="Calibri"/>
                          <a:ea typeface="Calibri"/>
                          <a:cs typeface="Calibri"/>
                          <a:sym typeface="Calibri"/>
                        </a:rPr>
                        <a:t>1</a:t>
                      </a:r>
                      <a:endParaRPr lang="es-PY" sz="1400" b="1" noProof="0" dirty="0">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s-PY" sz="1400" b="1" noProof="0" dirty="0" smtClean="0"/>
                        <a:t>0</a:t>
                      </a:r>
                      <a:endParaRPr lang="es-PY" sz="1400" b="1" noProof="0" dirty="0"/>
                    </a:p>
                  </a:txBody>
                  <a:tcPr marL="97150" marR="97150" marT="47900" marB="47900" anchor="ctr">
                    <a:solidFill>
                      <a:schemeClr val="lt1"/>
                    </a:solidFill>
                  </a:tcPr>
                </a:tc>
              </a:tr>
              <a:tr h="216375">
                <a:tc>
                  <a:txBody>
                    <a:bodyPr/>
                    <a:lstStyle/>
                    <a:p>
                      <a:pPr marL="0" marR="0" lvl="0" indent="0" algn="ctr" rtl="0">
                        <a:lnSpc>
                          <a:spcPct val="100000"/>
                        </a:lnSpc>
                        <a:spcBef>
                          <a:spcPts val="0"/>
                        </a:spcBef>
                        <a:spcAft>
                          <a:spcPts val="0"/>
                        </a:spcAft>
                        <a:buSzPct val="25000"/>
                        <a:buNone/>
                      </a:pPr>
                      <a:r>
                        <a:rPr lang="en-US" sz="1200" b="1"/>
                        <a:t>16</a:t>
                      </a:r>
                    </a:p>
                  </a:txBody>
                  <a:tcPr marL="97150" marR="97150" marT="47900" marB="47900" anchor="ctr">
                    <a:solidFill>
                      <a:schemeClr val="lt1"/>
                    </a:solidFill>
                  </a:tcPr>
                </a:tc>
                <a:tc>
                  <a:txBody>
                    <a:bodyPr/>
                    <a:lstStyle/>
                    <a:p>
                      <a:pPr marL="0" marR="0" lvl="0" indent="0" algn="l" rtl="0">
                        <a:lnSpc>
                          <a:spcPct val="115000"/>
                        </a:lnSpc>
                        <a:spcBef>
                          <a:spcPts val="0"/>
                        </a:spcBef>
                        <a:spcAft>
                          <a:spcPts val="0"/>
                        </a:spcAft>
                        <a:buClr>
                          <a:schemeClr val="dk1"/>
                        </a:buClr>
                        <a:buSzPct val="25000"/>
                        <a:buFont typeface="Calibri"/>
                        <a:buNone/>
                      </a:pPr>
                      <a:r>
                        <a:rPr lang="es-ES" sz="1000" noProof="0" dirty="0" smtClean="0">
                          <a:latin typeface="Calibri" panose="020F0502020204030204" pitchFamily="34" charset="0"/>
                          <a:ea typeface="Calibri"/>
                          <a:cs typeface="Calibri"/>
                          <a:sym typeface="Calibri"/>
                        </a:rPr>
                        <a:t>Explica lo que aprendiste de la Cruz Roja Americana utilizando ejemplos y detalles de ambos textos y luego haz un resumen de cómo ambos textos son iguales y diferentes. </a:t>
                      </a:r>
                      <a:r>
                        <a:rPr lang="es-PY" sz="1000" b="0" noProof="0" dirty="0" smtClean="0">
                          <a:latin typeface="Calibri" panose="020F0502020204030204" pitchFamily="34" charset="0"/>
                          <a:ea typeface="Calibri"/>
                          <a:cs typeface="Calibri"/>
                          <a:sym typeface="Calibri"/>
                        </a:rPr>
                        <a:t>RI.3.9</a:t>
                      </a:r>
                      <a:endParaRPr lang="es-PY" sz="1000" b="0" noProof="0" dirty="0">
                        <a:latin typeface="Calibri" panose="020F0502020204030204" pitchFamily="34" charset="0"/>
                        <a:ea typeface="Calibri"/>
                        <a:cs typeface="Calibri"/>
                        <a:sym typeface="Calibri"/>
                      </a:endParaRPr>
                    </a:p>
                  </a:txBody>
                  <a:tcPr marL="97150" marR="97150" marT="47900" marB="47900" anchor="ctr">
                    <a:solidFill>
                      <a:schemeClr val="lt1"/>
                    </a:solidFill>
                  </a:tcPr>
                </a:tc>
                <a:tc>
                  <a:txBody>
                    <a:bodyPr/>
                    <a:lstStyle/>
                    <a:p>
                      <a:pPr marL="0" marR="0" lvl="0" indent="0" algn="ctr" rtl="0">
                        <a:spcBef>
                          <a:spcPts val="0"/>
                        </a:spcBef>
                        <a:buSzPct val="25000"/>
                        <a:buNone/>
                      </a:pPr>
                      <a:r>
                        <a:rPr lang="es-PY" sz="1400" b="1" noProof="0" dirty="0" smtClean="0"/>
                        <a:t>2</a:t>
                      </a:r>
                      <a:endParaRPr lang="es-PY" sz="1400" b="1" noProof="0" dirty="0"/>
                    </a:p>
                  </a:txBody>
                  <a:tcPr marL="97150" marR="97150" marT="47900" marB="47900" anchor="ctr">
                    <a:solidFill>
                      <a:schemeClr val="lt1"/>
                    </a:solidFill>
                  </a:tcPr>
                </a:tc>
                <a:tc>
                  <a:txBody>
                    <a:bodyPr/>
                    <a:lstStyle/>
                    <a:p>
                      <a:pPr marL="0" marR="0" lvl="0" indent="0" algn="ctr" rtl="0">
                        <a:spcBef>
                          <a:spcPts val="0"/>
                        </a:spcBef>
                        <a:buSzPct val="25000"/>
                        <a:buNone/>
                      </a:pPr>
                      <a:r>
                        <a:rPr lang="es-PY" sz="1400" b="1" noProof="0" dirty="0" smtClean="0"/>
                        <a:t>1</a:t>
                      </a:r>
                      <a:endParaRPr lang="es-PY" sz="1400" b="1" noProof="0" dirty="0"/>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s-PY" sz="1400" b="1" noProof="0" dirty="0" smtClean="0"/>
                        <a:t>0</a:t>
                      </a:r>
                      <a:endParaRPr lang="es-PY" sz="1400" b="1" noProof="0" dirty="0"/>
                    </a:p>
                  </a:txBody>
                  <a:tcPr marL="97150" marR="97150" marT="47900" marB="47900" anchor="ctr">
                    <a:solidFill>
                      <a:schemeClr val="lt1"/>
                    </a:solidFill>
                  </a:tcPr>
                </a:tc>
              </a:tr>
            </a:tbl>
          </a:graphicData>
        </a:graphic>
      </p:graphicFrame>
      <p:sp>
        <p:nvSpPr>
          <p:cNvPr id="826" name="Shape 826"/>
          <p:cNvSpPr txBox="1"/>
          <p:nvPr/>
        </p:nvSpPr>
        <p:spPr>
          <a:xfrm>
            <a:off x="496645" y="152400"/>
            <a:ext cx="6554045" cy="466633"/>
          </a:xfrm>
          <a:prstGeom prst="rect">
            <a:avLst/>
          </a:prstGeom>
          <a:noFill/>
          <a:ln>
            <a:noFill/>
          </a:ln>
        </p:spPr>
        <p:txBody>
          <a:bodyPr lIns="96350" tIns="48175" rIns="96350" bIns="48175" anchor="t" anchorCtr="0">
            <a:noAutofit/>
          </a:bodyPr>
          <a:lstStyle/>
          <a:p>
            <a:pPr lvl="0" rtl="0">
              <a:spcBef>
                <a:spcPts val="0"/>
              </a:spcBef>
              <a:buClr>
                <a:schemeClr val="dk1"/>
              </a:buClr>
              <a:buSzPct val="25000"/>
              <a:buFont typeface="Arial"/>
              <a:buNone/>
            </a:pPr>
            <a:r>
              <a:rPr lang="en-US" sz="1000" b="1">
                <a:solidFill>
                  <a:schemeClr val="dk1"/>
                </a:solidFill>
                <a:latin typeface="Calibri"/>
                <a:ea typeface="Calibri"/>
                <a:cs typeface="Calibri"/>
                <a:sym typeface="Calibri"/>
              </a:rPr>
              <a:t>Puntuación del estudiante:  </a:t>
            </a:r>
            <a:r>
              <a:rPr lang="en-US" sz="1000">
                <a:solidFill>
                  <a:schemeClr val="dk1"/>
                </a:solidFill>
                <a:latin typeface="Calibri"/>
                <a:ea typeface="Calibri"/>
                <a:cs typeface="Calibri"/>
                <a:sym typeface="Calibri"/>
              </a:rPr>
              <a:t>Colorea la casilla de color verde si tu respuesta estaba correcta. Colorea la casilla de color rojo si tu respuesta estaba incorrecta.</a:t>
            </a:r>
          </a:p>
        </p:txBody>
      </p:sp>
      <p:sp>
        <p:nvSpPr>
          <p:cNvPr id="827" name="Shape 827"/>
          <p:cNvSpPr/>
          <p:nvPr/>
        </p:nvSpPr>
        <p:spPr>
          <a:xfrm rot="1019646">
            <a:off x="6086203" y="4005039"/>
            <a:ext cx="854497" cy="276388"/>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med" len="med"/>
            <a:tailEnd type="none" w="med" len="med"/>
          </a:ln>
        </p:spPr>
        <p:txBody>
          <a:bodyPr lIns="96350" tIns="48175" rIns="96350" bIns="48175" anchor="ctr" anchorCtr="0">
            <a:noAutofit/>
          </a:bodyPr>
          <a:lstStyle/>
          <a:p>
            <a:pPr marL="0" marR="0" lvl="0" indent="0" algn="ctr" rtl="0">
              <a:spcBef>
                <a:spcPts val="0"/>
              </a:spcBef>
              <a:buNone/>
            </a:pPr>
            <a:endParaRPr sz="2000">
              <a:solidFill>
                <a:schemeClr val="dk1"/>
              </a:solidFill>
              <a:latin typeface="Calibri"/>
              <a:ea typeface="Calibri"/>
              <a:cs typeface="Calibri"/>
              <a:sym typeface="Calibri"/>
            </a:endParaRPr>
          </a:p>
        </p:txBody>
      </p:sp>
      <p:sp>
        <p:nvSpPr>
          <p:cNvPr id="828" name="Shape 828"/>
          <p:cNvSpPr/>
          <p:nvPr/>
        </p:nvSpPr>
        <p:spPr>
          <a:xfrm rot="989927">
            <a:off x="6003082" y="820184"/>
            <a:ext cx="1020738" cy="337215"/>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med" len="med"/>
            <a:tailEnd type="none" w="med" len="med"/>
          </a:ln>
        </p:spPr>
        <p:txBody>
          <a:bodyPr lIns="96350" tIns="48175" rIns="96350" bIns="48175" anchor="ctr" anchorCtr="0">
            <a:noAutofit/>
          </a:bodyPr>
          <a:lstStyle/>
          <a:p>
            <a:pPr marL="0" marR="0" lvl="0" indent="0" algn="ctr" rtl="0">
              <a:spcBef>
                <a:spcPts val="0"/>
              </a:spcBef>
              <a:buNone/>
            </a:pPr>
            <a:endParaRPr sz="2000">
              <a:solidFill>
                <a:schemeClr val="dk1"/>
              </a:solidFill>
              <a:latin typeface="Calibri"/>
              <a:ea typeface="Calibri"/>
              <a:cs typeface="Calibri"/>
              <a:sym typeface="Calibri"/>
            </a:endParaRPr>
          </a:p>
        </p:txBody>
      </p:sp>
      <p:graphicFrame>
        <p:nvGraphicFramePr>
          <p:cNvPr id="829" name="Shape 829"/>
          <p:cNvGraphicFramePr/>
          <p:nvPr>
            <p:extLst>
              <p:ext uri="{D42A27DB-BD31-4B8C-83A1-F6EECF244321}">
                <p14:modId xmlns:p14="http://schemas.microsoft.com/office/powerpoint/2010/main" val="1997115132"/>
              </p:ext>
            </p:extLst>
          </p:nvPr>
        </p:nvGraphicFramePr>
        <p:xfrm>
          <a:off x="521000" y="7639795"/>
          <a:ext cx="6563350" cy="1977085"/>
        </p:xfrm>
        <a:graphic>
          <a:graphicData uri="http://schemas.openxmlformats.org/drawingml/2006/table">
            <a:tbl>
              <a:tblPr firstRow="1" bandRow="1">
                <a:noFill/>
                <a:tableStyleId>{94240D0B-5ACD-4B12-8A84-92A61156AA3E}</a:tableStyleId>
              </a:tblPr>
              <a:tblGrid>
                <a:gridCol w="532737"/>
                <a:gridCol w="3906957"/>
                <a:gridCol w="698667"/>
                <a:gridCol w="562091"/>
                <a:gridCol w="862898"/>
              </a:tblGrid>
              <a:tr h="152400">
                <a:tc gridSpan="5">
                  <a:txBody>
                    <a:bodyPr/>
                    <a:lstStyle/>
                    <a:p>
                      <a:pPr marL="0" marR="0" lvl="0" indent="0" algn="ctr" rtl="0">
                        <a:lnSpc>
                          <a:spcPct val="100000"/>
                        </a:lnSpc>
                        <a:spcBef>
                          <a:spcPts val="0"/>
                        </a:spcBef>
                        <a:spcAft>
                          <a:spcPts val="0"/>
                        </a:spcAft>
                        <a:buSzPct val="25000"/>
                        <a:buNone/>
                      </a:pPr>
                      <a:r>
                        <a:rPr lang="es-MX" b="1" noProof="0" dirty="0" smtClean="0"/>
                        <a:t>Escritura</a:t>
                      </a:r>
                      <a:endParaRPr lang="es-MX" b="1" noProof="0" dirty="0"/>
                    </a:p>
                  </a:txBody>
                  <a:tcPr marL="97150" marR="97150" marT="47900" marB="4790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025">
                <a:tc>
                  <a:txBody>
                    <a:bodyPr/>
                    <a:lstStyle/>
                    <a:p>
                      <a:pPr marL="0" marR="0" lvl="0" indent="0" algn="ctr" rtl="0">
                        <a:lnSpc>
                          <a:spcPct val="100000"/>
                        </a:lnSpc>
                        <a:spcBef>
                          <a:spcPts val="0"/>
                        </a:spcBef>
                        <a:spcAft>
                          <a:spcPts val="0"/>
                        </a:spcAft>
                        <a:buSzPct val="25000"/>
                        <a:buNone/>
                      </a:pPr>
                      <a:r>
                        <a:rPr lang="en-US" sz="1400" b="1">
                          <a:solidFill>
                            <a:schemeClr val="dk1"/>
                          </a:solidFill>
                        </a:rPr>
                        <a:t>17</a:t>
                      </a:r>
                    </a:p>
                  </a:txBody>
                  <a:tcPr marL="97150" marR="97150" marT="47900" marB="47900"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s-MX" sz="1000" noProof="0" dirty="0" smtClean="0">
                          <a:latin typeface="Calibri"/>
                          <a:ea typeface="Calibri"/>
                          <a:cs typeface="Calibri"/>
                          <a:sym typeface="Calibri"/>
                        </a:rPr>
                        <a:t>Utilizando información de la tabla, y en tus propias palabras, añade una o más oraciones al párrafo dos que den más detalles para apoyar y ayudar a convencer a otros sobre la opinión del estudiante.</a:t>
                      </a:r>
                      <a:r>
                        <a:rPr lang="es-MX" sz="1000" b="0" i="0" noProof="0" dirty="0" smtClean="0">
                          <a:solidFill>
                            <a:schemeClr val="dk1"/>
                          </a:solidFill>
                          <a:latin typeface="Calibri"/>
                          <a:ea typeface="Calibri"/>
                          <a:cs typeface="Calibri"/>
                          <a:sym typeface="Calibri"/>
                        </a:rPr>
                        <a:t> W.3.1c</a:t>
                      </a:r>
                      <a:endParaRPr lang="es-MX" sz="1000" b="0" i="0" noProof="0" dirty="0">
                        <a:solidFill>
                          <a:schemeClr val="dk1"/>
                        </a:solidFill>
                        <a:latin typeface="Calibri"/>
                        <a:ea typeface="Calibri"/>
                        <a:cs typeface="Calibri"/>
                        <a:sym typeface="Calibri"/>
                      </a:endParaRPr>
                    </a:p>
                  </a:txBody>
                  <a:tcPr marL="97150" marR="97150" marT="47900" marB="47900" anchor="ctr">
                    <a:solidFill>
                      <a:schemeClr val="lt1"/>
                    </a:solidFill>
                  </a:tcPr>
                </a:tc>
                <a:tc>
                  <a:txBody>
                    <a:bodyPr/>
                    <a:lstStyle/>
                    <a:p>
                      <a:pPr marL="0" marR="0" lvl="0" indent="0" algn="ctr" rtl="0">
                        <a:spcBef>
                          <a:spcPts val="0"/>
                        </a:spcBef>
                        <a:buSzPct val="25000"/>
                        <a:buNone/>
                      </a:pPr>
                      <a:r>
                        <a:rPr lang="es-MX" sz="1500" b="1" noProof="0" dirty="0" smtClean="0">
                          <a:solidFill>
                            <a:schemeClr val="dk1"/>
                          </a:solidFill>
                        </a:rPr>
                        <a:t>2</a:t>
                      </a:r>
                      <a:endParaRPr lang="es-MX" sz="1500" b="1" noProof="0" dirty="0">
                        <a:solidFill>
                          <a:schemeClr val="dk1"/>
                        </a:solidFill>
                      </a:endParaRPr>
                    </a:p>
                  </a:txBody>
                  <a:tcPr marL="97150" marR="97150" marT="47900" marB="47900" anchor="ctr">
                    <a:solidFill>
                      <a:schemeClr val="lt1"/>
                    </a:solidFill>
                  </a:tcPr>
                </a:tc>
                <a:tc>
                  <a:txBody>
                    <a:bodyPr/>
                    <a:lstStyle/>
                    <a:p>
                      <a:pPr marL="0" marR="0" lvl="0" indent="0" algn="ctr" rtl="0">
                        <a:lnSpc>
                          <a:spcPct val="100000"/>
                        </a:lnSpc>
                        <a:spcBef>
                          <a:spcPts val="0"/>
                        </a:spcBef>
                        <a:spcAft>
                          <a:spcPts val="0"/>
                        </a:spcAft>
                        <a:buSzPct val="25000"/>
                        <a:buNone/>
                      </a:pPr>
                      <a:r>
                        <a:rPr lang="en-US" sz="1500" b="1" i="0">
                          <a:solidFill>
                            <a:schemeClr val="dk1"/>
                          </a:solidFill>
                        </a:rPr>
                        <a:t>1</a:t>
                      </a:r>
                    </a:p>
                  </a:txBody>
                  <a:tcPr marL="97150" marR="97150" marT="47900" marB="47900" anchor="ctr">
                    <a:solidFill>
                      <a:schemeClr val="lt1"/>
                    </a:solidFill>
                  </a:tcPr>
                </a:tc>
                <a:tc>
                  <a:txBody>
                    <a:bodyPr/>
                    <a:lstStyle/>
                    <a:p>
                      <a:pPr marL="0" marR="0" lvl="0" indent="0" algn="ctr" rtl="0">
                        <a:spcBef>
                          <a:spcPts val="0"/>
                        </a:spcBef>
                        <a:buSzPct val="25000"/>
                        <a:buNone/>
                      </a:pPr>
                      <a:r>
                        <a:rPr lang="en-US" sz="1500" b="1" i="0">
                          <a:solidFill>
                            <a:schemeClr val="dk1"/>
                          </a:solidFill>
                        </a:rPr>
                        <a:t>0</a:t>
                      </a:r>
                    </a:p>
                  </a:txBody>
                  <a:tcPr marL="97150" marR="97150" marT="47900" marB="47900" anchor="ctr">
                    <a:solidFill>
                      <a:schemeClr val="lt1"/>
                    </a:solidFill>
                  </a:tcPr>
                </a:tc>
              </a:tr>
              <a:tr h="313725">
                <a:tc>
                  <a:txBody>
                    <a:bodyPr/>
                    <a:lstStyle/>
                    <a:p>
                      <a:pPr marL="0" marR="0" lvl="0" indent="0" algn="ctr" rtl="0">
                        <a:lnSpc>
                          <a:spcPct val="100000"/>
                        </a:lnSpc>
                        <a:spcBef>
                          <a:spcPts val="0"/>
                        </a:spcBef>
                        <a:spcAft>
                          <a:spcPts val="0"/>
                        </a:spcAft>
                        <a:buSzPct val="25000"/>
                        <a:buNone/>
                      </a:pPr>
                      <a:r>
                        <a:rPr lang="en-US" sz="1400" b="1">
                          <a:solidFill>
                            <a:schemeClr val="dk1"/>
                          </a:solidFill>
                        </a:rPr>
                        <a:t>18</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Calibri"/>
                        <a:buNone/>
                      </a:pPr>
                      <a:r>
                        <a:rPr lang="es-ES" sz="1000" noProof="0" dirty="0" smtClean="0">
                          <a:latin typeface="Calibri"/>
                          <a:ea typeface="Calibri"/>
                          <a:cs typeface="Calibri"/>
                          <a:sym typeface="Calibri"/>
                        </a:rPr>
                        <a:t>¿Cuáles de las siguientes declaraciones podrían añadir detalles de apoyo apropiados en los espacios en blanco del párrafo de opinión?</a:t>
                      </a:r>
                      <a:r>
                        <a:rPr lang="es-ES" sz="1000" baseline="0" noProof="0" dirty="0" smtClean="0">
                          <a:latin typeface="Calibri"/>
                          <a:ea typeface="Calibri"/>
                          <a:cs typeface="Calibri"/>
                          <a:sym typeface="Calibri"/>
                        </a:rPr>
                        <a:t>  </a:t>
                      </a:r>
                      <a:r>
                        <a:rPr lang="es-MX" sz="1000" b="0" noProof="0" dirty="0" smtClean="0">
                          <a:solidFill>
                            <a:schemeClr val="dk1"/>
                          </a:solidFill>
                          <a:latin typeface="Calibri"/>
                          <a:ea typeface="Calibri"/>
                          <a:cs typeface="Calibri"/>
                          <a:sym typeface="Calibri"/>
                        </a:rPr>
                        <a:t>W.3.1b</a:t>
                      </a:r>
                      <a:endParaRPr lang="es-MX" sz="1000" b="0" noProof="0" dirty="0">
                        <a:solidFill>
                          <a:schemeClr val="dk1"/>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endParaRPr sz="1100" b="1" i="0" dirty="0">
                        <a:solidFill>
                          <a:srgbClr val="FF0000"/>
                        </a:solidFill>
                      </a:endParaRPr>
                    </a:p>
                  </a:txBody>
                  <a:tcPr marL="97150" marR="97150" marT="47900" marB="47900" anchor="ctr">
                    <a:solidFill>
                      <a:schemeClr val="lt1"/>
                    </a:solidFill>
                  </a:tcPr>
                </a:tc>
                <a:tc hMerge="1">
                  <a:txBody>
                    <a:bodyPr/>
                    <a:lstStyle/>
                    <a:p>
                      <a:endParaRPr lang="en-US"/>
                    </a:p>
                  </a:txBody>
                  <a:tcPr/>
                </a:tc>
              </a:tr>
              <a:tr h="313725">
                <a:tc>
                  <a:txBody>
                    <a:bodyPr/>
                    <a:lstStyle/>
                    <a:p>
                      <a:pPr marL="0" marR="0" lvl="0" indent="0" algn="ctr" rtl="0">
                        <a:lnSpc>
                          <a:spcPct val="100000"/>
                        </a:lnSpc>
                        <a:spcBef>
                          <a:spcPts val="0"/>
                        </a:spcBef>
                        <a:spcAft>
                          <a:spcPts val="0"/>
                        </a:spcAft>
                        <a:buSzPct val="25000"/>
                        <a:buNone/>
                      </a:pPr>
                      <a:r>
                        <a:rPr lang="en-US" sz="1400" b="1">
                          <a:solidFill>
                            <a:schemeClr val="dk1"/>
                          </a:solidFill>
                        </a:rPr>
                        <a:t>19</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Calibri"/>
                        <a:buNone/>
                      </a:pPr>
                      <a:r>
                        <a:rPr lang="es-ES" sz="1000" noProof="0" dirty="0" smtClean="0">
                          <a:latin typeface="Calibri"/>
                          <a:ea typeface="Calibri"/>
                          <a:cs typeface="Calibri"/>
                          <a:sym typeface="Calibri"/>
                        </a:rPr>
                        <a:t>El estudiante quiere escoger palabras que sean más convincentes para su maestro. ¿Qué palabras reemplazarían mejor a las palabras subrayadas?  </a:t>
                      </a:r>
                      <a:r>
                        <a:rPr lang="es-MX" sz="1000" b="0" i="0" u="none" strike="noStrike" cap="none" noProof="0" dirty="0" smtClean="0">
                          <a:solidFill>
                            <a:schemeClr val="dk1"/>
                          </a:solidFill>
                          <a:latin typeface="Calibri"/>
                          <a:ea typeface="Calibri"/>
                          <a:cs typeface="Calibri"/>
                          <a:sym typeface="Calibri"/>
                        </a:rPr>
                        <a:t>L 3.3.a </a:t>
                      </a:r>
                      <a:endParaRPr lang="es-MX" sz="1000" b="0" i="0" u="none" strike="noStrike" cap="none" noProof="0" dirty="0">
                        <a:solidFill>
                          <a:schemeClr val="dk1"/>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endParaRPr sz="1100" b="1" i="0">
                        <a:solidFill>
                          <a:srgbClr val="FF0000"/>
                        </a:solidFill>
                      </a:endParaRPr>
                    </a:p>
                  </a:txBody>
                  <a:tcPr marL="97150" marR="97150" marT="47900" marB="47900" anchor="ctr">
                    <a:solidFill>
                      <a:schemeClr val="lt1"/>
                    </a:solidFill>
                  </a:tcPr>
                </a:tc>
                <a:tc hMerge="1">
                  <a:txBody>
                    <a:bodyPr/>
                    <a:lstStyle/>
                    <a:p>
                      <a:endParaRPr lang="en-US"/>
                    </a:p>
                  </a:txBody>
                  <a:tcPr/>
                </a:tc>
              </a:tr>
              <a:tr h="313725">
                <a:tc>
                  <a:txBody>
                    <a:bodyPr/>
                    <a:lstStyle/>
                    <a:p>
                      <a:pPr marL="0" marR="0" lvl="0" indent="0" algn="ctr" rtl="0">
                        <a:lnSpc>
                          <a:spcPct val="100000"/>
                        </a:lnSpc>
                        <a:spcBef>
                          <a:spcPts val="0"/>
                        </a:spcBef>
                        <a:spcAft>
                          <a:spcPts val="0"/>
                        </a:spcAft>
                        <a:buSzPct val="25000"/>
                        <a:buNone/>
                      </a:pPr>
                      <a:r>
                        <a:rPr lang="en-US" sz="1400" b="1">
                          <a:solidFill>
                            <a:schemeClr val="dk1"/>
                          </a:solidFill>
                        </a:rPr>
                        <a:t>20</a:t>
                      </a:r>
                    </a:p>
                  </a:txBody>
                  <a:tcPr marL="97150" marR="97150" marT="47900" marB="47900" anchor="ctr">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Calibri"/>
                        <a:buNone/>
                      </a:pPr>
                      <a:r>
                        <a:rPr lang="es-MX" sz="1000" noProof="0" dirty="0" smtClean="0">
                          <a:latin typeface="Calibri"/>
                          <a:ea typeface="Calibri"/>
                          <a:cs typeface="Calibri"/>
                          <a:sym typeface="Calibri"/>
                        </a:rPr>
                        <a:t>¿Qué oración corrige el error de gramática subrayado?</a:t>
                      </a:r>
                      <a:r>
                        <a:rPr lang="es-MX" sz="1000" b="0" i="0" u="none" strike="noStrike" cap="none" noProof="0" dirty="0" smtClean="0">
                          <a:solidFill>
                            <a:schemeClr val="dk1"/>
                          </a:solidFill>
                          <a:latin typeface="Calibri"/>
                          <a:ea typeface="Calibri"/>
                          <a:cs typeface="Calibri"/>
                          <a:sym typeface="Calibri"/>
                        </a:rPr>
                        <a:t> L.3.2e</a:t>
                      </a:r>
                      <a:endParaRPr lang="es-MX" sz="1000" b="0" i="0" u="none" strike="noStrike" cap="none" noProof="0" dirty="0">
                        <a:solidFill>
                          <a:schemeClr val="dk1"/>
                        </a:solidFill>
                        <a:latin typeface="Calibri"/>
                        <a:ea typeface="Calibri"/>
                        <a:cs typeface="Calibri"/>
                        <a:sym typeface="Calibri"/>
                      </a:endParaRPr>
                    </a:p>
                  </a:txBody>
                  <a:tcPr marL="97150" marR="97150" marT="47900" marB="47900" anchor="ctr">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SzPct val="25000"/>
                        <a:buNone/>
                      </a:pPr>
                      <a:endParaRPr sz="1100" b="1" i="0" dirty="0">
                        <a:solidFill>
                          <a:srgbClr val="FF0000"/>
                        </a:solidFill>
                      </a:endParaRPr>
                    </a:p>
                  </a:txBody>
                  <a:tcPr marL="97150" marR="97150" marT="47900" marB="47900" anchor="ctr">
                    <a:solidFill>
                      <a:schemeClr val="lt1"/>
                    </a:solidFill>
                  </a:tcPr>
                </a:tc>
                <a:tc hMerge="1">
                  <a:txBody>
                    <a:bodyPr/>
                    <a:lstStyle/>
                    <a:p>
                      <a:endParaRPr lang="en-US"/>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p:nvPr/>
        </p:nvSpPr>
        <p:spPr>
          <a:xfrm>
            <a:off x="317950" y="251451"/>
            <a:ext cx="6964500" cy="9402300"/>
          </a:xfrm>
          <a:prstGeom prst="rect">
            <a:avLst/>
          </a:prstGeom>
          <a:noFill/>
          <a:ln>
            <a:noFill/>
          </a:ln>
        </p:spPr>
        <p:txBody>
          <a:bodyPr lIns="91425" tIns="45700" rIns="91425" bIns="45700" anchor="t" anchorCtr="0">
            <a:noAutofit/>
          </a:bodyPr>
          <a:lstStyle/>
          <a:p>
            <a:pPr lvl="0">
              <a:buSzPct val="25000"/>
            </a:pPr>
            <a:r>
              <a:rPr lang="en-US" sz="1540" b="1" dirty="0">
                <a:solidFill>
                  <a:schemeClr val="dk1"/>
                </a:solidFill>
                <a:latin typeface="Calibri"/>
                <a:ea typeface="Calibri"/>
                <a:cs typeface="Calibri"/>
                <a:sym typeface="Calibri"/>
              </a:rPr>
              <a:t> </a:t>
            </a:r>
            <a:r>
              <a:rPr lang="es-PR" sz="1540" b="1" dirty="0" smtClean="0">
                <a:solidFill>
                  <a:schemeClr val="dk1"/>
                </a:solidFill>
                <a:latin typeface="Calibri"/>
                <a:ea typeface="Calibri"/>
                <a:cs typeface="Calibri"/>
                <a:sym typeface="Calibri"/>
              </a:rPr>
              <a:t>Actividad: </a:t>
            </a:r>
            <a:r>
              <a:rPr lang="es-PR" sz="1800" i="1" dirty="0">
                <a:latin typeface="Calibri"/>
                <a:ea typeface="Calibri"/>
                <a:cs typeface="Calibri"/>
                <a:sym typeface="Calibri"/>
              </a:rPr>
              <a:t>Después de un desastre </a:t>
            </a:r>
            <a:r>
              <a:rPr lang="es-PR" sz="1800" i="1" dirty="0" smtClean="0">
                <a:latin typeface="Calibri"/>
                <a:ea typeface="Calibri"/>
                <a:cs typeface="Calibri"/>
                <a:sym typeface="Calibri"/>
              </a:rPr>
              <a:t>natural… </a:t>
            </a:r>
            <a:r>
              <a:rPr lang="es-PR" sz="1540" b="1" i="1" dirty="0">
                <a:solidFill>
                  <a:schemeClr val="dk1"/>
                </a:solidFill>
                <a:latin typeface="Calibri"/>
                <a:ea typeface="Calibri"/>
                <a:cs typeface="Calibri"/>
                <a:sym typeface="Calibri"/>
              </a:rPr>
              <a:t>continuación</a:t>
            </a:r>
          </a:p>
          <a:p>
            <a:pPr marL="0" marR="0" lvl="0" indent="0" algn="l" rtl="0">
              <a:spcBef>
                <a:spcPts val="0"/>
              </a:spcBef>
              <a:buNone/>
            </a:pPr>
            <a:endParaRPr lang="es-PR" sz="1320" i="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dirty="0" smtClean="0">
                <a:solidFill>
                  <a:schemeClr val="dk1"/>
                </a:solidFill>
                <a:latin typeface="Calibri"/>
                <a:ea typeface="Calibri"/>
                <a:cs typeface="Calibri"/>
                <a:sym typeface="Calibri"/>
              </a:rPr>
              <a:t>[Propósito: La meta del facilitador es guiar a los estudiantes a medida que aprenden sobre los desastres naturales y sus secuelas. El facilitador también ayudará a los estudiantes a entender cómo las diferentes organizaciones de socorro ayudan a afrontar las secuelas que dejan los desastres naturales.]</a:t>
            </a:r>
          </a:p>
          <a:p>
            <a:pPr marL="0" marR="0" lvl="0" indent="0" algn="l" rtl="0">
              <a:spcBef>
                <a:spcPts val="0"/>
              </a:spcBef>
              <a:buNone/>
            </a:pPr>
            <a:endParaRPr lang="es-PR" sz="1320" i="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b="1" dirty="0" smtClean="0">
                <a:solidFill>
                  <a:schemeClr val="dk1"/>
                </a:solidFill>
                <a:latin typeface="Calibri"/>
                <a:ea typeface="Calibri"/>
                <a:cs typeface="Calibri"/>
                <a:sym typeface="Calibri"/>
              </a:rPr>
              <a:t>El facilitador dice: </a:t>
            </a:r>
            <a:r>
              <a:rPr lang="es-PR" sz="1320" i="1" dirty="0" smtClean="0">
                <a:solidFill>
                  <a:schemeClr val="dk1"/>
                </a:solidFill>
                <a:latin typeface="Calibri"/>
                <a:ea typeface="Calibri"/>
                <a:cs typeface="Calibri"/>
                <a:sym typeface="Calibri"/>
              </a:rPr>
              <a:t>Hoy vamos a hablar de lo que sucede cuando ocurre un desastre natural y los diferentes tipos de ayuda que se ofrece después.  Comencemos mencionando algunos  desastres naturales.</a:t>
            </a:r>
            <a:endParaRPr lang="es-PR" sz="1320" dirty="0" smtClean="0">
              <a:solidFill>
                <a:schemeClr val="dk1"/>
              </a:solidFill>
              <a:latin typeface="Calibri"/>
              <a:ea typeface="Calibri"/>
              <a:cs typeface="Calibri"/>
              <a:sym typeface="Calibri"/>
            </a:endParaRP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dirty="0" smtClean="0">
                <a:solidFill>
                  <a:schemeClr val="dk1"/>
                </a:solidFill>
                <a:latin typeface="Calibri"/>
                <a:ea typeface="Calibri"/>
                <a:cs typeface="Calibri"/>
                <a:sym typeface="Calibri"/>
              </a:rPr>
              <a:t>[Pida a los estudiantes que trabajen en grupos para elaborar una lista de los diferentes desastres naturales.]</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b="1" dirty="0" smtClean="0">
                <a:solidFill>
                  <a:schemeClr val="dk1"/>
                </a:solidFill>
                <a:latin typeface="Calibri"/>
                <a:ea typeface="Calibri"/>
                <a:cs typeface="Calibri"/>
                <a:sym typeface="Calibri"/>
              </a:rPr>
              <a:t>Pregunta de discusión: </a:t>
            </a:r>
            <a:r>
              <a:rPr lang="es-PR" sz="1320" dirty="0" smtClean="0">
                <a:solidFill>
                  <a:schemeClr val="dk1"/>
                </a:solidFill>
                <a:latin typeface="Calibri"/>
                <a:ea typeface="Calibri"/>
                <a:cs typeface="Calibri"/>
                <a:sym typeface="Calibri"/>
              </a:rPr>
              <a:t>¿Qué son desastres naturales?</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b="1" dirty="0" smtClean="0">
                <a:solidFill>
                  <a:schemeClr val="dk1"/>
                </a:solidFill>
                <a:latin typeface="Calibri"/>
                <a:ea typeface="Calibri"/>
                <a:cs typeface="Calibri"/>
                <a:sym typeface="Calibri"/>
              </a:rPr>
              <a:t>Posibles respuestas del estudiante: </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Huracanes</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Terremotos</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Tornados</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Tormentas de nieve</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Fenómenos naturales que causan destrucción</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b="1" dirty="0" smtClean="0">
                <a:solidFill>
                  <a:schemeClr val="dk1"/>
                </a:solidFill>
                <a:latin typeface="Calibri"/>
                <a:ea typeface="Calibri"/>
                <a:cs typeface="Calibri"/>
                <a:sym typeface="Calibri"/>
              </a:rPr>
              <a:t>El facilitador dice: </a:t>
            </a:r>
            <a:r>
              <a:rPr lang="es-PR" sz="1320" i="1" dirty="0" smtClean="0">
                <a:solidFill>
                  <a:schemeClr val="dk1"/>
                </a:solidFill>
                <a:latin typeface="Calibri"/>
                <a:ea typeface="Calibri"/>
                <a:cs typeface="Calibri"/>
                <a:sym typeface="Calibri"/>
              </a:rPr>
              <a:t>Cuando ocurre un desastre natural siempre deja destrucción y devastación a su paso.  Muchos edificios y casas son destruidas y lo único que queda son los escombros.</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dirty="0" smtClean="0">
                <a:solidFill>
                  <a:schemeClr val="dk1"/>
                </a:solidFill>
                <a:latin typeface="Calibri"/>
                <a:ea typeface="Calibri"/>
                <a:cs typeface="Calibri"/>
                <a:sym typeface="Calibri"/>
              </a:rPr>
              <a:t>[Muestre las figuras 1 y 2]</a:t>
            </a:r>
          </a:p>
          <a:p>
            <a:pPr marL="0" marR="0" lvl="0" indent="0" algn="l" rtl="0">
              <a:spcBef>
                <a:spcPts val="0"/>
              </a:spcBef>
              <a:buNone/>
            </a:pPr>
            <a:endParaRPr lang="es-PR"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b="1" dirty="0" smtClean="0">
                <a:solidFill>
                  <a:schemeClr val="dk1"/>
                </a:solidFill>
                <a:latin typeface="Calibri"/>
                <a:ea typeface="Calibri"/>
                <a:cs typeface="Calibri"/>
                <a:sym typeface="Calibri"/>
              </a:rPr>
              <a:t>El facilitador dice:</a:t>
            </a:r>
            <a:r>
              <a:rPr lang="es-PR" sz="1320" dirty="0" smtClean="0">
                <a:solidFill>
                  <a:schemeClr val="dk1"/>
                </a:solidFill>
                <a:latin typeface="Calibri"/>
                <a:ea typeface="Calibri"/>
                <a:cs typeface="Calibri"/>
                <a:sym typeface="Calibri"/>
              </a:rPr>
              <a:t> </a:t>
            </a:r>
            <a:r>
              <a:rPr lang="es-PR" sz="1320" i="1" dirty="0" smtClean="0">
                <a:solidFill>
                  <a:schemeClr val="dk1"/>
                </a:solidFill>
                <a:latin typeface="Calibri"/>
                <a:ea typeface="Calibri"/>
                <a:cs typeface="Calibri"/>
                <a:sym typeface="Calibri"/>
              </a:rPr>
              <a:t>Estas son fotografías de un tornado y el daño que ha dejado atrás .</a:t>
            </a:r>
          </a:p>
          <a:p>
            <a:pPr marL="0" marR="0" lvl="0" indent="0" algn="l" rtl="0">
              <a:spcBef>
                <a:spcPts val="0"/>
              </a:spcBef>
              <a:buNone/>
            </a:pPr>
            <a:endParaRPr lang="es-PR" sz="1320" dirty="0" smtClean="0">
              <a:solidFill>
                <a:schemeClr val="dk1"/>
              </a:solidFill>
              <a:latin typeface="Calibri"/>
              <a:ea typeface="Calibri"/>
              <a:cs typeface="Calibri"/>
              <a:sym typeface="Calibri"/>
            </a:endParaRPr>
          </a:p>
          <a:p>
            <a:pPr lvl="0">
              <a:buSzPct val="25000"/>
            </a:pPr>
            <a:r>
              <a:rPr lang="es-PR" sz="1320" b="1" dirty="0" smtClean="0">
                <a:solidFill>
                  <a:schemeClr val="dk1"/>
                </a:solidFill>
                <a:latin typeface="Calibri"/>
                <a:ea typeface="Calibri"/>
                <a:cs typeface="Calibri"/>
                <a:sym typeface="Calibri"/>
              </a:rPr>
              <a:t>Pregunta de discusión: </a:t>
            </a:r>
            <a:r>
              <a:rPr lang="es-PR" sz="1320" dirty="0" smtClean="0">
                <a:solidFill>
                  <a:schemeClr val="dk1"/>
                </a:solidFill>
                <a:latin typeface="Calibri"/>
                <a:ea typeface="Calibri"/>
                <a:cs typeface="Calibri"/>
                <a:sym typeface="Calibri"/>
              </a:rPr>
              <a:t>¿Cómo </a:t>
            </a:r>
            <a:r>
              <a:rPr lang="es-PR" sz="1320" dirty="0">
                <a:solidFill>
                  <a:schemeClr val="dk1"/>
                </a:solidFill>
                <a:latin typeface="Calibri"/>
                <a:ea typeface="Calibri"/>
                <a:cs typeface="Calibri"/>
                <a:sym typeface="Calibri"/>
              </a:rPr>
              <a:t>un </a:t>
            </a:r>
            <a:r>
              <a:rPr lang="es-PR" sz="1320" dirty="0" smtClean="0">
                <a:solidFill>
                  <a:schemeClr val="dk1"/>
                </a:solidFill>
                <a:latin typeface="Calibri"/>
                <a:ea typeface="Calibri"/>
                <a:cs typeface="Calibri"/>
                <a:sym typeface="Calibri"/>
              </a:rPr>
              <a:t>tornado causa </a:t>
            </a:r>
            <a:r>
              <a:rPr lang="es-PR" sz="1320" dirty="0">
                <a:solidFill>
                  <a:schemeClr val="dk1"/>
                </a:solidFill>
                <a:latin typeface="Calibri"/>
                <a:ea typeface="Calibri"/>
                <a:cs typeface="Calibri"/>
                <a:sym typeface="Calibri"/>
              </a:rPr>
              <a:t>destrucción</a:t>
            </a:r>
            <a:r>
              <a:rPr lang="es-PR" sz="1320" dirty="0" smtClean="0">
                <a:solidFill>
                  <a:schemeClr val="dk1"/>
                </a:solidFill>
                <a:latin typeface="Calibri"/>
                <a:ea typeface="Calibri"/>
                <a:cs typeface="Calibri"/>
                <a:sym typeface="Calibri"/>
              </a:rPr>
              <a:t>?</a:t>
            </a:r>
          </a:p>
          <a:p>
            <a:pPr marL="0" marR="0" lvl="0" indent="0" algn="l" rtl="0">
              <a:spcBef>
                <a:spcPts val="0"/>
              </a:spcBef>
              <a:buNone/>
            </a:pPr>
            <a:endParaRPr lang="es-PR"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dirty="0" smtClean="0">
                <a:solidFill>
                  <a:schemeClr val="dk1"/>
                </a:solidFill>
                <a:latin typeface="Calibri"/>
                <a:ea typeface="Calibri"/>
                <a:cs typeface="Calibri"/>
                <a:sym typeface="Calibri"/>
              </a:rPr>
              <a:t>[Pida a los estudiantes que hablen sobre esta pregunta con un compañero y entonces compartan en voz alta con todo el grupo.] </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s-PR" sz="1320" b="1" dirty="0" smtClean="0">
                <a:solidFill>
                  <a:schemeClr val="dk1"/>
                </a:solidFill>
                <a:latin typeface="Calibri"/>
                <a:ea typeface="Calibri"/>
                <a:cs typeface="Calibri"/>
                <a:sym typeface="Calibri"/>
              </a:rPr>
              <a:t>Posibles respuestas del estudiante</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Gira muy rápidamente  </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Tiene vientos que giran y se hacen más fuertes  </a:t>
            </a:r>
          </a:p>
          <a:p>
            <a:pPr marL="188595" marR="0" lvl="0" indent="-188595" algn="l" rtl="0">
              <a:spcBef>
                <a:spcPts val="0"/>
              </a:spcBef>
              <a:buClr>
                <a:schemeClr val="dk1"/>
              </a:buClr>
              <a:buSzPct val="101538"/>
              <a:buFont typeface="Arial"/>
              <a:buChar char="•"/>
            </a:pPr>
            <a:r>
              <a:rPr lang="es-PR" sz="1320" dirty="0" smtClean="0">
                <a:solidFill>
                  <a:schemeClr val="dk1"/>
                </a:solidFill>
                <a:latin typeface="Calibri"/>
                <a:ea typeface="Calibri"/>
                <a:cs typeface="Calibri"/>
                <a:sym typeface="Calibri"/>
              </a:rPr>
              <a:t>Se mueve como un gran embudo arrancando cosas y lanzándolas </a:t>
            </a:r>
          </a:p>
          <a:p>
            <a:pPr marL="188595" marR="0" lvl="0" indent="-188595" algn="l" rtl="0">
              <a:spcBef>
                <a:spcPts val="0"/>
              </a:spcBef>
              <a:buClr>
                <a:schemeClr val="dk1"/>
              </a:buClr>
              <a:buFont typeface="Arial"/>
              <a:buNone/>
            </a:pPr>
            <a:endParaRPr lang="es-PR"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dirty="0" smtClean="0">
                <a:solidFill>
                  <a:schemeClr val="dk1"/>
                </a:solidFill>
                <a:latin typeface="Calibri"/>
                <a:ea typeface="Calibri"/>
                <a:cs typeface="Calibri"/>
                <a:sym typeface="Calibri"/>
              </a:rPr>
              <a:t>[Muestre la figura 3]</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PR" sz="1320" b="1" dirty="0" smtClean="0">
                <a:solidFill>
                  <a:schemeClr val="dk1"/>
                </a:solidFill>
                <a:latin typeface="Calibri"/>
                <a:ea typeface="Calibri"/>
                <a:cs typeface="Calibri"/>
                <a:sym typeface="Calibri"/>
              </a:rPr>
              <a:t>El facilitador dice: </a:t>
            </a:r>
            <a:r>
              <a:rPr lang="es-PR" sz="1320" dirty="0">
                <a:solidFill>
                  <a:schemeClr val="dk1"/>
                </a:solidFill>
                <a:latin typeface="Calibri"/>
                <a:ea typeface="Calibri"/>
                <a:cs typeface="Calibri"/>
                <a:sym typeface="Calibri"/>
              </a:rPr>
              <a:t> </a:t>
            </a:r>
            <a:r>
              <a:rPr lang="es-PR" sz="1320" i="1" dirty="0" smtClean="0">
                <a:solidFill>
                  <a:schemeClr val="dk1"/>
                </a:solidFill>
                <a:latin typeface="Calibri"/>
                <a:ea typeface="Calibri"/>
                <a:cs typeface="Calibri"/>
                <a:sym typeface="Calibri"/>
              </a:rPr>
              <a:t>Ahora, miren esta fotografía tomada después de un terremoto.</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lvl="0">
              <a:buSzPct val="25000"/>
            </a:pPr>
            <a:r>
              <a:rPr lang="es-PR" sz="1320" b="1" dirty="0" smtClean="0">
                <a:solidFill>
                  <a:schemeClr val="dk1"/>
                </a:solidFill>
                <a:latin typeface="Calibri"/>
                <a:ea typeface="Calibri"/>
                <a:cs typeface="Calibri"/>
                <a:sym typeface="Calibri"/>
              </a:rPr>
              <a:t>Pregunta de discusión:</a:t>
            </a:r>
            <a:r>
              <a:rPr lang="es-PR" sz="1320" dirty="0" smtClean="0">
                <a:solidFill>
                  <a:schemeClr val="dk1"/>
                </a:solidFill>
                <a:latin typeface="Calibri"/>
                <a:ea typeface="Calibri"/>
                <a:cs typeface="Calibri"/>
                <a:sym typeface="Calibri"/>
              </a:rPr>
              <a:t> </a:t>
            </a:r>
            <a:r>
              <a:rPr lang="es-PR" sz="1320" i="1" dirty="0" smtClean="0">
                <a:solidFill>
                  <a:schemeClr val="dk1"/>
                </a:solidFill>
                <a:latin typeface="Calibri"/>
                <a:ea typeface="Calibri"/>
                <a:cs typeface="Calibri"/>
                <a:sym typeface="Calibri"/>
              </a:rPr>
              <a:t>¿Cómo la destrucción causada po</a:t>
            </a:r>
            <a:r>
              <a:rPr lang="es-PR" sz="1320" i="1" dirty="0">
                <a:solidFill>
                  <a:schemeClr val="dk1"/>
                </a:solidFill>
                <a:latin typeface="Calibri"/>
                <a:ea typeface="Calibri"/>
                <a:cs typeface="Calibri"/>
                <a:sym typeface="Calibri"/>
              </a:rPr>
              <a:t>r</a:t>
            </a:r>
            <a:r>
              <a:rPr lang="es-PR" sz="1320" i="1" dirty="0" smtClean="0">
                <a:solidFill>
                  <a:schemeClr val="dk1"/>
                </a:solidFill>
                <a:latin typeface="Calibri"/>
                <a:ea typeface="Calibri"/>
                <a:cs typeface="Calibri"/>
                <a:sym typeface="Calibri"/>
              </a:rPr>
              <a:t> un terremoto </a:t>
            </a:r>
            <a:r>
              <a:rPr lang="es-PR" sz="1320" i="1" dirty="0">
                <a:solidFill>
                  <a:schemeClr val="dk1"/>
                </a:solidFill>
                <a:latin typeface="Calibri"/>
                <a:ea typeface="Calibri"/>
                <a:cs typeface="Calibri"/>
                <a:sym typeface="Calibri"/>
              </a:rPr>
              <a:t>es diferente a </a:t>
            </a:r>
            <a:r>
              <a:rPr lang="es-PR" sz="1320" i="1" dirty="0" smtClean="0">
                <a:solidFill>
                  <a:schemeClr val="dk1"/>
                </a:solidFill>
                <a:latin typeface="Calibri"/>
                <a:ea typeface="Calibri"/>
                <a:cs typeface="Calibri"/>
                <a:sym typeface="Calibri"/>
              </a:rPr>
              <a:t>la destrucción causada por un tornado?</a:t>
            </a:r>
          </a:p>
          <a:p>
            <a:pPr marL="0" marR="0" lvl="0" indent="0" algn="l" rtl="0">
              <a:spcBef>
                <a:spcPts val="0"/>
              </a:spcBef>
              <a:buNone/>
            </a:pPr>
            <a:endParaRPr lang="es-PR" sz="1320" b="1" dirty="0" smtClean="0">
              <a:solidFill>
                <a:schemeClr val="dk1"/>
              </a:solidFill>
              <a:latin typeface="Calibri"/>
              <a:ea typeface="Calibri"/>
              <a:cs typeface="Calibri"/>
              <a:sym typeface="Calibri"/>
            </a:endParaRPr>
          </a:p>
          <a:p>
            <a:pPr marL="0" marR="0" lvl="0" indent="0" algn="l" rtl="0">
              <a:spcBef>
                <a:spcPts val="0"/>
              </a:spcBef>
              <a:buNone/>
            </a:pPr>
            <a:endParaRPr lang="es-PR" sz="1320" dirty="0">
              <a:solidFill>
                <a:schemeClr val="dk1"/>
              </a:solidFill>
              <a:latin typeface="Calibri"/>
              <a:ea typeface="Calibri"/>
              <a:cs typeface="Calibri"/>
              <a:sym typeface="Calibri"/>
            </a:endParaRPr>
          </a:p>
        </p:txBody>
      </p:sp>
      <p:sp>
        <p:nvSpPr>
          <p:cNvPr id="3" name="Rectangle 2"/>
          <p:cNvSpPr/>
          <p:nvPr/>
        </p:nvSpPr>
        <p:spPr>
          <a:xfrm>
            <a:off x="3193652" y="9709068"/>
            <a:ext cx="2916183" cy="230832"/>
          </a:xfrm>
          <a:prstGeom prst="rect">
            <a:avLst/>
          </a:prstGeom>
        </p:spPr>
        <p:txBody>
          <a:bodyPr wrap="none">
            <a:spAutoFit/>
          </a:bodyPr>
          <a:lstStyle/>
          <a:p>
            <a:pPr lvl="0">
              <a:buSzPct val="25000"/>
            </a:pPr>
            <a:r>
              <a:rPr lang="en-US" sz="900" dirty="0">
                <a:latin typeface="Calibri"/>
                <a:ea typeface="Calibri"/>
                <a:cs typeface="Calibri"/>
                <a:sym typeface="Calibri"/>
              </a:rPr>
              <a:t>Rev. Control:  07/06/2015 HSD – OSP and Susan Richmond</a:t>
            </a:r>
          </a:p>
        </p:txBody>
      </p:sp>
      <p:sp>
        <p:nvSpPr>
          <p:cNvPr id="4"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r>
              <a:rPr lang="en-US" sz="1200" dirty="0">
                <a:solidFill>
                  <a:srgbClr val="888888"/>
                </a:solidFill>
                <a:latin typeface="Calibri"/>
                <a:ea typeface="Calibri"/>
                <a:cs typeface="Calibri"/>
                <a:sym typeface="Calibri"/>
              </a:rPr>
              <a:t>5</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458449" y="251454"/>
            <a:ext cx="6823800" cy="4332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40" b="1" dirty="0">
                <a:solidFill>
                  <a:schemeClr val="dk1"/>
                </a:solidFill>
                <a:latin typeface="Calibri"/>
                <a:ea typeface="Calibri"/>
                <a:cs typeface="Calibri"/>
                <a:sym typeface="Calibri"/>
              </a:rPr>
              <a:t> </a:t>
            </a:r>
          </a:p>
          <a:p>
            <a:pPr marL="0" marR="0" lvl="0" indent="0" algn="l" rtl="0">
              <a:spcBef>
                <a:spcPts val="0"/>
              </a:spcBef>
              <a:buSzPct val="25000"/>
              <a:buNone/>
            </a:pPr>
            <a:r>
              <a:rPr lang="es-419" sz="1320" b="1" dirty="0" smtClean="0">
                <a:solidFill>
                  <a:schemeClr val="dk1"/>
                </a:solidFill>
                <a:latin typeface="Calibri"/>
                <a:ea typeface="Calibri"/>
                <a:cs typeface="Calibri"/>
                <a:sym typeface="Calibri"/>
              </a:rPr>
              <a:t>Posibles respuestas del estudiante: </a:t>
            </a:r>
          </a:p>
          <a:p>
            <a:pPr marL="188595" marR="0" lvl="0" indent="-188595" algn="l" rtl="0">
              <a:spcBef>
                <a:spcPts val="0"/>
              </a:spcBef>
              <a:buClr>
                <a:schemeClr val="dk1"/>
              </a:buClr>
              <a:buSzPct val="101538"/>
              <a:buFont typeface="Arial"/>
              <a:buChar char="•"/>
            </a:pPr>
            <a:r>
              <a:rPr lang="es-419" sz="1320" dirty="0" smtClean="0">
                <a:solidFill>
                  <a:schemeClr val="dk1"/>
                </a:solidFill>
                <a:latin typeface="Calibri"/>
                <a:ea typeface="Calibri"/>
                <a:cs typeface="Calibri"/>
                <a:sym typeface="Calibri"/>
              </a:rPr>
              <a:t>La tierra se sacude desde abajo destruyendo las carreteras. </a:t>
            </a:r>
          </a:p>
          <a:p>
            <a:pPr marL="188595" marR="0" lvl="0" indent="-188595" algn="l" rtl="0">
              <a:spcBef>
                <a:spcPts val="0"/>
              </a:spcBef>
              <a:buClr>
                <a:schemeClr val="dk1"/>
              </a:buClr>
              <a:buSzPct val="101538"/>
              <a:buFont typeface="Arial"/>
              <a:buChar char="•"/>
            </a:pPr>
            <a:r>
              <a:rPr lang="es-419" sz="1320" dirty="0" smtClean="0">
                <a:solidFill>
                  <a:schemeClr val="dk1"/>
                </a:solidFill>
                <a:latin typeface="Calibri"/>
                <a:ea typeface="Calibri"/>
                <a:cs typeface="Calibri"/>
                <a:sym typeface="Calibri"/>
              </a:rPr>
              <a:t>No hay viento ni lluvia durante un terremoto</a:t>
            </a:r>
          </a:p>
          <a:p>
            <a:pPr marL="188595" marR="0" lvl="0" indent="-188595" algn="l" rtl="0">
              <a:spcBef>
                <a:spcPts val="0"/>
              </a:spcBef>
              <a:buClr>
                <a:schemeClr val="dk1"/>
              </a:buClr>
              <a:buSzPct val="101538"/>
              <a:buFont typeface="Arial"/>
              <a:buChar char="•"/>
            </a:pPr>
            <a:r>
              <a:rPr lang="es-419" sz="1320" dirty="0" smtClean="0">
                <a:solidFill>
                  <a:schemeClr val="dk1"/>
                </a:solidFill>
                <a:latin typeface="Calibri"/>
                <a:ea typeface="Calibri"/>
                <a:cs typeface="Calibri"/>
                <a:sym typeface="Calibri"/>
              </a:rPr>
              <a:t>Los edificios se derrumban por el movimiento de la tierra en vez de ser derribados por los vientos.</a:t>
            </a:r>
          </a:p>
          <a:p>
            <a:pPr marL="188595" marR="0" lvl="0" indent="-188595" algn="l" rtl="0">
              <a:spcBef>
                <a:spcPts val="0"/>
              </a:spcBef>
              <a:buClr>
                <a:schemeClr val="dk1"/>
              </a:buClr>
              <a:buFont typeface="Arial"/>
              <a:buNone/>
            </a:pPr>
            <a:endParaRPr lang="es-419"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dirty="0" smtClean="0">
                <a:solidFill>
                  <a:schemeClr val="dk1"/>
                </a:solidFill>
                <a:latin typeface="Calibri"/>
                <a:ea typeface="Calibri"/>
                <a:cs typeface="Calibri"/>
                <a:sym typeface="Calibri"/>
              </a:rPr>
              <a:t>[Muestre las figuras  4 y 5]</a:t>
            </a:r>
          </a:p>
          <a:p>
            <a:pPr marL="0" marR="0" lvl="0" indent="0" algn="l" rtl="0">
              <a:spcBef>
                <a:spcPts val="0"/>
              </a:spcBef>
              <a:buNone/>
            </a:pPr>
            <a:endParaRPr lang="es-419"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b="1" dirty="0" smtClean="0">
                <a:solidFill>
                  <a:schemeClr val="dk1"/>
                </a:solidFill>
                <a:latin typeface="Calibri"/>
                <a:ea typeface="Calibri"/>
                <a:cs typeface="Calibri"/>
                <a:sym typeface="Calibri"/>
              </a:rPr>
              <a:t>El facilitador dice: </a:t>
            </a:r>
            <a:r>
              <a:rPr lang="es-419" sz="1320" i="1" dirty="0" smtClean="0">
                <a:solidFill>
                  <a:schemeClr val="dk1"/>
                </a:solidFill>
                <a:latin typeface="Calibri"/>
                <a:ea typeface="Calibri"/>
                <a:cs typeface="Calibri"/>
                <a:sym typeface="Calibri"/>
              </a:rPr>
              <a:t>Estas son fotografías de un huracán y las secuelas o destrucción después de un huracán. Tanto los huracanes como los tornados llevan fuertes vientos y lluvias pero son diferentes tipos de tormentas. ¿Puede alguien decirnos cómo son diferentes?</a:t>
            </a:r>
          </a:p>
          <a:p>
            <a:pPr marL="0" marR="0" lvl="0" indent="0" algn="l" rtl="0">
              <a:spcBef>
                <a:spcPts val="0"/>
              </a:spcBef>
              <a:buNone/>
            </a:pPr>
            <a:endParaRPr lang="es-419"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dirty="0" smtClean="0">
                <a:solidFill>
                  <a:schemeClr val="dk1"/>
                </a:solidFill>
                <a:latin typeface="Calibri"/>
                <a:ea typeface="Calibri"/>
                <a:cs typeface="Calibri"/>
                <a:sym typeface="Calibri"/>
              </a:rPr>
              <a:t>[Escoja a un estudiante y discuta su respuesta con la clase.]</a:t>
            </a:r>
          </a:p>
          <a:p>
            <a:pPr marL="0" marR="0" lvl="0" indent="0" algn="l" rtl="0">
              <a:spcBef>
                <a:spcPts val="0"/>
              </a:spcBef>
              <a:buNone/>
            </a:pPr>
            <a:endParaRPr lang="es-419"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b="1" dirty="0" smtClean="0">
                <a:solidFill>
                  <a:schemeClr val="dk1"/>
                </a:solidFill>
                <a:latin typeface="Calibri"/>
                <a:ea typeface="Calibri"/>
                <a:cs typeface="Calibri"/>
                <a:sym typeface="Calibri"/>
              </a:rPr>
              <a:t>Pregunta de discusión: </a:t>
            </a:r>
            <a:r>
              <a:rPr lang="es-419" sz="1320" dirty="0" smtClean="0">
                <a:solidFill>
                  <a:schemeClr val="dk1"/>
                </a:solidFill>
                <a:latin typeface="Calibri"/>
                <a:ea typeface="Calibri"/>
                <a:cs typeface="Calibri"/>
                <a:sym typeface="Calibri"/>
              </a:rPr>
              <a:t>“¿Cómo reciben ayuda las personas después de un desastre natural?”</a:t>
            </a:r>
          </a:p>
          <a:p>
            <a:pPr marL="0" marR="0" lvl="0" indent="0" algn="l" rtl="0">
              <a:spcBef>
                <a:spcPts val="0"/>
              </a:spcBef>
              <a:buNone/>
            </a:pPr>
            <a:endParaRPr lang="es-419"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b="1" dirty="0" smtClean="0">
                <a:solidFill>
                  <a:schemeClr val="dk1"/>
                </a:solidFill>
                <a:latin typeface="Calibri"/>
                <a:ea typeface="Calibri"/>
                <a:cs typeface="Calibri"/>
                <a:sym typeface="Calibri"/>
              </a:rPr>
              <a:t>Posibles respuestas del estudiante: </a:t>
            </a:r>
          </a:p>
          <a:p>
            <a:pPr marL="188595" marR="0" lvl="0" indent="-188595" algn="l" rtl="0">
              <a:spcBef>
                <a:spcPts val="0"/>
              </a:spcBef>
              <a:buClr>
                <a:schemeClr val="dk1"/>
              </a:buClr>
              <a:buSzPct val="101538"/>
              <a:buFont typeface="Arial"/>
              <a:buChar char="•"/>
            </a:pPr>
            <a:r>
              <a:rPr lang="es-419" sz="1320" dirty="0" smtClean="0">
                <a:solidFill>
                  <a:schemeClr val="dk1"/>
                </a:solidFill>
                <a:latin typeface="Calibri"/>
                <a:ea typeface="Calibri"/>
                <a:cs typeface="Calibri"/>
                <a:sym typeface="Calibri"/>
              </a:rPr>
              <a:t>De la policía y los bomberos</a:t>
            </a:r>
          </a:p>
          <a:p>
            <a:pPr marL="188595" marR="0" lvl="0" indent="-188595" algn="l" rtl="0">
              <a:spcBef>
                <a:spcPts val="0"/>
              </a:spcBef>
              <a:buClr>
                <a:schemeClr val="dk1"/>
              </a:buClr>
              <a:buSzPct val="101538"/>
              <a:buFont typeface="Arial"/>
              <a:buChar char="•"/>
            </a:pPr>
            <a:r>
              <a:rPr lang="es-419" sz="1320" dirty="0" smtClean="0">
                <a:solidFill>
                  <a:schemeClr val="dk1"/>
                </a:solidFill>
                <a:latin typeface="Calibri"/>
                <a:ea typeface="Calibri"/>
                <a:cs typeface="Calibri"/>
                <a:sym typeface="Calibri"/>
              </a:rPr>
              <a:t>Del gobierno</a:t>
            </a:r>
          </a:p>
          <a:p>
            <a:pPr marL="188595" marR="0" lvl="0" indent="-188595" algn="l" rtl="0">
              <a:spcBef>
                <a:spcPts val="0"/>
              </a:spcBef>
              <a:buClr>
                <a:schemeClr val="dk1"/>
              </a:buClr>
              <a:buSzPct val="101538"/>
              <a:buFont typeface="Arial"/>
              <a:buChar char="•"/>
            </a:pPr>
            <a:r>
              <a:rPr lang="es-419" sz="1320" dirty="0" smtClean="0">
                <a:solidFill>
                  <a:schemeClr val="dk1"/>
                </a:solidFill>
                <a:latin typeface="Calibri"/>
                <a:ea typeface="Calibri"/>
                <a:cs typeface="Calibri"/>
                <a:sym typeface="Calibri"/>
              </a:rPr>
              <a:t>De la Cruz Roja</a:t>
            </a:r>
          </a:p>
          <a:p>
            <a:pPr marL="188595" marR="0" lvl="0" indent="-188595" algn="l" rtl="0">
              <a:spcBef>
                <a:spcPts val="0"/>
              </a:spcBef>
              <a:buClr>
                <a:schemeClr val="dk1"/>
              </a:buClr>
              <a:buFont typeface="Arial"/>
              <a:buNone/>
            </a:pPr>
            <a:endParaRPr lang="es-419"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dirty="0" smtClean="0">
                <a:solidFill>
                  <a:schemeClr val="dk1"/>
                </a:solidFill>
                <a:latin typeface="Calibri"/>
                <a:ea typeface="Calibri"/>
                <a:cs typeface="Calibri"/>
                <a:sym typeface="Calibri"/>
              </a:rPr>
              <a:t>[Muestre la figura 6]</a:t>
            </a:r>
          </a:p>
          <a:p>
            <a:pPr marL="188595" marR="0" lvl="0" indent="-188595" algn="l" rtl="0">
              <a:spcBef>
                <a:spcPts val="0"/>
              </a:spcBef>
              <a:buClr>
                <a:schemeClr val="dk1"/>
              </a:buClr>
              <a:buFont typeface="Arial"/>
              <a:buNone/>
            </a:pPr>
            <a:endParaRPr lang="es-419" sz="1320"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b="1" dirty="0" smtClean="0">
                <a:solidFill>
                  <a:schemeClr val="dk1"/>
                </a:solidFill>
                <a:latin typeface="Calibri"/>
                <a:ea typeface="Calibri"/>
                <a:cs typeface="Calibri"/>
                <a:sym typeface="Calibri"/>
              </a:rPr>
              <a:t>El facilitador dice: </a:t>
            </a:r>
            <a:r>
              <a:rPr lang="es-419" sz="1320" dirty="0" smtClean="0">
                <a:solidFill>
                  <a:schemeClr val="dk1"/>
                </a:solidFill>
                <a:latin typeface="Calibri"/>
                <a:ea typeface="Calibri"/>
                <a:cs typeface="Calibri"/>
                <a:sym typeface="Calibri"/>
              </a:rPr>
              <a:t>Después de un devastador desastre natural muchas personas quedan sin alimento y techo. También quedan montones de escombros que necesitan ser removidos  antes de empezar a reconstruir. Hay muchas organizaciones alrededor del mundo que ayudan a las comunidades a hacer frente a las secuelas que dejan los desastres naturales. Estos hombres y mujeres dedican sus vidas a ayudar a las personas a recuperarse proporcionando alimento, ropa, techo y asistencia médica. Estos son los logotipos de algunas de estas organizaciones.</a:t>
            </a:r>
          </a:p>
          <a:p>
            <a:pPr marL="0" marR="0" lvl="0" indent="0" algn="l" rtl="0">
              <a:spcBef>
                <a:spcPts val="0"/>
              </a:spcBef>
              <a:buNone/>
            </a:pPr>
            <a:endParaRPr lang="es-419"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b="1" dirty="0" smtClean="0">
                <a:solidFill>
                  <a:schemeClr val="dk1"/>
                </a:solidFill>
                <a:latin typeface="Calibri"/>
                <a:ea typeface="Calibri"/>
                <a:cs typeface="Calibri"/>
                <a:sym typeface="Calibri"/>
              </a:rPr>
              <a:t>El facilitador dice: </a:t>
            </a:r>
            <a:r>
              <a:rPr lang="es-419" sz="1320" b="1" i="1" dirty="0" smtClean="0">
                <a:solidFill>
                  <a:schemeClr val="dk1"/>
                </a:solidFill>
                <a:latin typeface="Calibri"/>
                <a:ea typeface="Calibri"/>
                <a:cs typeface="Calibri"/>
                <a:sym typeface="Calibri"/>
              </a:rPr>
              <a:t>En tu tarea de rendimiento, estarás aprendiendo sobre la Cruz Roja. El trabajo en grupo que hicieron hoy te ayudará a prepararte para la investigación y el escrito que estarás realizando en tu tarea de rendimiento.</a:t>
            </a:r>
          </a:p>
          <a:p>
            <a:pPr marL="0" marR="0" lvl="0" indent="0" algn="l" rtl="0">
              <a:spcBef>
                <a:spcPts val="0"/>
              </a:spcBef>
              <a:buNone/>
            </a:pPr>
            <a:endParaRPr lang="es-419" sz="1320" b="1" dirty="0" smtClean="0">
              <a:solidFill>
                <a:schemeClr val="dk1"/>
              </a:solidFill>
              <a:latin typeface="Calibri"/>
              <a:ea typeface="Calibri"/>
              <a:cs typeface="Calibri"/>
              <a:sym typeface="Calibri"/>
            </a:endParaRPr>
          </a:p>
          <a:p>
            <a:pPr marL="0" marR="0" lvl="0" indent="0" algn="l" rtl="0">
              <a:spcBef>
                <a:spcPts val="0"/>
              </a:spcBef>
              <a:buSzPct val="25000"/>
              <a:buNone/>
            </a:pPr>
            <a:r>
              <a:rPr lang="es-419" sz="1320" b="1" dirty="0" smtClean="0">
                <a:solidFill>
                  <a:schemeClr val="dk1"/>
                </a:solidFill>
                <a:latin typeface="Calibri"/>
                <a:ea typeface="Calibri"/>
                <a:cs typeface="Calibri"/>
                <a:sym typeface="Calibri"/>
              </a:rPr>
              <a:t>Nota: </a:t>
            </a:r>
            <a:r>
              <a:rPr lang="es-419" sz="1320" b="1" dirty="0" smtClean="0">
                <a:solidFill>
                  <a:schemeClr val="dk1"/>
                </a:solidFill>
                <a:latin typeface="Calibri" panose="020F0502020204030204" pitchFamily="34" charset="0"/>
                <a:ea typeface="Cabin"/>
                <a:cs typeface="Cabin"/>
                <a:sym typeface="Cabin"/>
              </a:rPr>
              <a:t>El facilitador debe recoger las notas de los estudiantes de esta actividad.</a:t>
            </a:r>
            <a:endParaRPr lang="es-419" sz="1320" b="1" dirty="0" smtClean="0">
              <a:solidFill>
                <a:schemeClr val="dk1"/>
              </a:solidFill>
              <a:latin typeface="Calibri" panose="020F0502020204030204" pitchFamily="34" charset="0"/>
              <a:ea typeface="Calibri"/>
              <a:cs typeface="Calibri"/>
              <a:sym typeface="Calibri"/>
            </a:endParaRPr>
          </a:p>
          <a:p>
            <a:pPr marL="0" marR="0" lvl="0" indent="0" algn="l" rtl="0">
              <a:spcBef>
                <a:spcPts val="0"/>
              </a:spcBef>
              <a:buNone/>
            </a:pPr>
            <a:endParaRPr lang="es-419" sz="1320" dirty="0">
              <a:solidFill>
                <a:schemeClr val="dk1"/>
              </a:solidFill>
              <a:latin typeface="Calibri" panose="020F0502020204030204" pitchFamily="34" charset="0"/>
              <a:ea typeface="Calibri"/>
              <a:cs typeface="Calibri"/>
              <a:sym typeface="Calibri"/>
            </a:endParaRPr>
          </a:p>
        </p:txBody>
      </p:sp>
      <p:sp>
        <p:nvSpPr>
          <p:cNvPr id="3" name="Rectangle 2"/>
          <p:cNvSpPr/>
          <p:nvPr/>
        </p:nvSpPr>
        <p:spPr>
          <a:xfrm>
            <a:off x="3193652" y="9709068"/>
            <a:ext cx="2916183" cy="230832"/>
          </a:xfrm>
          <a:prstGeom prst="rect">
            <a:avLst/>
          </a:prstGeom>
        </p:spPr>
        <p:txBody>
          <a:bodyPr wrap="none">
            <a:spAutoFit/>
          </a:bodyPr>
          <a:lstStyle/>
          <a:p>
            <a:pPr lvl="0">
              <a:buSzPct val="25000"/>
            </a:pPr>
            <a:r>
              <a:rPr lang="en-US" sz="900" dirty="0">
                <a:latin typeface="Calibri"/>
                <a:ea typeface="Calibri"/>
                <a:cs typeface="Calibri"/>
                <a:sym typeface="Calibri"/>
              </a:rPr>
              <a:t>Rev. Control:  07/06/2015 HSD – OSP and Susan Richmond</a:t>
            </a:r>
          </a:p>
        </p:txBody>
      </p:sp>
      <p:sp>
        <p:nvSpPr>
          <p:cNvPr id="4"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r>
              <a:rPr lang="en-US" sz="1200" dirty="0">
                <a:solidFill>
                  <a:srgbClr val="888888"/>
                </a:solidFill>
                <a:latin typeface="Calibri"/>
                <a:ea typeface="Calibri"/>
                <a:cs typeface="Calibri"/>
                <a:sym typeface="Calibri"/>
              </a:rPr>
              <a:t>6</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1874519" y="301966"/>
            <a:ext cx="3771900"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dirty="0" err="1">
                <a:solidFill>
                  <a:schemeClr val="dk1"/>
                </a:solidFill>
                <a:latin typeface="Calibri"/>
                <a:ea typeface="Calibri"/>
                <a:cs typeface="Calibri"/>
                <a:sym typeface="Calibri"/>
              </a:rPr>
              <a:t>Materiales</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complementarios</a:t>
            </a:r>
            <a:endParaRPr lang="en-US" sz="2200" dirty="0">
              <a:solidFill>
                <a:schemeClr val="dk1"/>
              </a:solidFill>
              <a:latin typeface="Calibri"/>
              <a:ea typeface="Calibri"/>
              <a:cs typeface="Calibri"/>
              <a:sym typeface="Calibri"/>
            </a:endParaRPr>
          </a:p>
        </p:txBody>
      </p:sp>
      <p:pic>
        <p:nvPicPr>
          <p:cNvPr id="385" name="Shape 385"/>
          <p:cNvPicPr preferRelativeResize="0"/>
          <p:nvPr/>
        </p:nvPicPr>
        <p:blipFill rotWithShape="1">
          <a:blip r:embed="rId3">
            <a:alphaModFix/>
          </a:blip>
          <a:srcRect/>
          <a:stretch/>
        </p:blipFill>
        <p:spPr>
          <a:xfrm>
            <a:off x="1874519" y="1299172"/>
            <a:ext cx="4190999" cy="3279458"/>
          </a:xfrm>
          <a:prstGeom prst="rect">
            <a:avLst/>
          </a:prstGeom>
          <a:noFill/>
          <a:ln>
            <a:noFill/>
          </a:ln>
        </p:spPr>
      </p:pic>
      <p:pic>
        <p:nvPicPr>
          <p:cNvPr id="386" name="Shape 386"/>
          <p:cNvPicPr preferRelativeResize="0"/>
          <p:nvPr/>
        </p:nvPicPr>
        <p:blipFill rotWithShape="1">
          <a:blip r:embed="rId4">
            <a:alphaModFix/>
          </a:blip>
          <a:srcRect/>
          <a:stretch/>
        </p:blipFill>
        <p:spPr>
          <a:xfrm>
            <a:off x="1120140" y="5364480"/>
            <a:ext cx="5867400" cy="3300413"/>
          </a:xfrm>
          <a:prstGeom prst="rect">
            <a:avLst/>
          </a:prstGeom>
          <a:noFill/>
          <a:ln>
            <a:noFill/>
          </a:ln>
        </p:spPr>
      </p:pic>
      <p:sp>
        <p:nvSpPr>
          <p:cNvPr id="387" name="Shape 387"/>
          <p:cNvSpPr txBox="1"/>
          <p:nvPr/>
        </p:nvSpPr>
        <p:spPr>
          <a:xfrm>
            <a:off x="3306727" y="708231"/>
            <a:ext cx="1360966" cy="5663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40" dirty="0">
                <a:solidFill>
                  <a:schemeClr val="dk1"/>
                </a:solidFill>
                <a:latin typeface="Calibri"/>
                <a:ea typeface="Calibri"/>
                <a:cs typeface="Calibri"/>
                <a:sym typeface="Calibri"/>
              </a:rPr>
              <a:t>Figura 1</a:t>
            </a:r>
          </a:p>
          <a:p>
            <a:pPr marL="0" marR="0" lvl="0" indent="0" algn="l" rtl="0">
              <a:spcBef>
                <a:spcPts val="0"/>
              </a:spcBef>
              <a:buSzPct val="25000"/>
              <a:buNone/>
            </a:pPr>
            <a:r>
              <a:rPr lang="en-US" sz="1540" dirty="0" smtClean="0">
                <a:solidFill>
                  <a:schemeClr val="dk1"/>
                </a:solidFill>
                <a:latin typeface="Calibri"/>
                <a:ea typeface="Calibri"/>
                <a:cs typeface="Calibri"/>
                <a:sym typeface="Calibri"/>
              </a:rPr>
              <a:t>Tornado</a:t>
            </a:r>
            <a:endParaRPr lang="en-US" sz="1540" dirty="0">
              <a:solidFill>
                <a:schemeClr val="dk1"/>
              </a:solidFill>
              <a:latin typeface="Calibri"/>
              <a:ea typeface="Calibri"/>
              <a:cs typeface="Calibri"/>
              <a:sym typeface="Calibri"/>
            </a:endParaRPr>
          </a:p>
        </p:txBody>
      </p:sp>
      <p:sp>
        <p:nvSpPr>
          <p:cNvPr id="388" name="Shape 388"/>
          <p:cNvSpPr txBox="1"/>
          <p:nvPr/>
        </p:nvSpPr>
        <p:spPr>
          <a:xfrm>
            <a:off x="2511756" y="4798160"/>
            <a:ext cx="3553800" cy="566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40" dirty="0">
                <a:solidFill>
                  <a:schemeClr val="dk1"/>
                </a:solidFill>
                <a:latin typeface="Calibri"/>
                <a:ea typeface="Calibri"/>
                <a:cs typeface="Calibri"/>
                <a:sym typeface="Calibri"/>
              </a:rPr>
              <a:t>                  Figura 2</a:t>
            </a:r>
          </a:p>
          <a:p>
            <a:pPr marL="0" marR="0" lvl="0" indent="0" algn="l" rtl="0">
              <a:spcBef>
                <a:spcPts val="0"/>
              </a:spcBef>
              <a:buSzPct val="25000"/>
              <a:buNone/>
            </a:pPr>
            <a:r>
              <a:rPr lang="en-US" sz="1540" dirty="0" err="1">
                <a:solidFill>
                  <a:schemeClr val="dk1"/>
                </a:solidFill>
                <a:latin typeface="Calibri"/>
                <a:ea typeface="Calibri"/>
                <a:cs typeface="Calibri"/>
                <a:sym typeface="Calibri"/>
              </a:rPr>
              <a:t>Destrucción</a:t>
            </a:r>
            <a:r>
              <a:rPr lang="en-US" sz="1540" dirty="0">
                <a:solidFill>
                  <a:schemeClr val="dk1"/>
                </a:solidFill>
                <a:latin typeface="Calibri"/>
                <a:ea typeface="Calibri"/>
                <a:cs typeface="Calibri"/>
                <a:sym typeface="Calibri"/>
              </a:rPr>
              <a:t> </a:t>
            </a:r>
            <a:r>
              <a:rPr lang="en-US" sz="1540" dirty="0" err="1">
                <a:solidFill>
                  <a:schemeClr val="dk1"/>
                </a:solidFill>
                <a:latin typeface="Calibri"/>
                <a:ea typeface="Calibri"/>
                <a:cs typeface="Calibri"/>
                <a:sym typeface="Calibri"/>
              </a:rPr>
              <a:t>después</a:t>
            </a:r>
            <a:r>
              <a:rPr lang="en-US" sz="1540" dirty="0">
                <a:solidFill>
                  <a:schemeClr val="dk1"/>
                </a:solidFill>
                <a:latin typeface="Calibri"/>
                <a:ea typeface="Calibri"/>
                <a:cs typeface="Calibri"/>
                <a:sym typeface="Calibri"/>
              </a:rPr>
              <a:t> de un tornado</a:t>
            </a:r>
          </a:p>
        </p:txBody>
      </p:sp>
      <p:sp>
        <p:nvSpPr>
          <p:cNvPr id="7"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7</a:t>
            </a:r>
            <a:endParaRPr lang="en-US" sz="1200" dirty="0">
              <a:solidFill>
                <a:srgbClr val="888888"/>
              </a:solidFill>
              <a:latin typeface="Calibri"/>
              <a:ea typeface="Calibri"/>
              <a:cs typeface="Calibri"/>
              <a:sym typeface="Calibri"/>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p:nvPr/>
        </p:nvSpPr>
        <p:spPr>
          <a:xfrm>
            <a:off x="1874519" y="301966"/>
            <a:ext cx="3771900" cy="430886"/>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2200" dirty="0" err="1">
                <a:solidFill>
                  <a:schemeClr val="dk1"/>
                </a:solidFill>
                <a:latin typeface="Calibri"/>
                <a:ea typeface="Calibri"/>
                <a:cs typeface="Calibri"/>
                <a:sym typeface="Calibri"/>
              </a:rPr>
              <a:t>Materiales</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complementarios</a:t>
            </a:r>
            <a:endParaRPr lang="en-US" sz="2200" dirty="0">
              <a:solidFill>
                <a:schemeClr val="dk1"/>
              </a:solidFill>
              <a:latin typeface="Calibri"/>
              <a:ea typeface="Calibri"/>
              <a:cs typeface="Calibri"/>
              <a:sym typeface="Calibri"/>
            </a:endParaRPr>
          </a:p>
        </p:txBody>
      </p:sp>
      <p:sp>
        <p:nvSpPr>
          <p:cNvPr id="394" name="Shape 394"/>
          <p:cNvSpPr txBox="1"/>
          <p:nvPr/>
        </p:nvSpPr>
        <p:spPr>
          <a:xfrm>
            <a:off x="2796540" y="1097330"/>
            <a:ext cx="2423355" cy="5663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40" dirty="0">
                <a:solidFill>
                  <a:schemeClr val="dk1"/>
                </a:solidFill>
                <a:latin typeface="Calibri"/>
                <a:ea typeface="Calibri"/>
                <a:cs typeface="Calibri"/>
                <a:sym typeface="Calibri"/>
              </a:rPr>
              <a:t>               Figura 3</a:t>
            </a:r>
          </a:p>
          <a:p>
            <a:pPr marL="0" marR="0" lvl="0" indent="0" algn="l" rtl="0">
              <a:spcBef>
                <a:spcPts val="0"/>
              </a:spcBef>
              <a:buSzPct val="25000"/>
              <a:buNone/>
            </a:pPr>
            <a:r>
              <a:rPr lang="en-US" sz="1540" dirty="0" err="1">
                <a:solidFill>
                  <a:schemeClr val="dk1"/>
                </a:solidFill>
                <a:latin typeface="Calibri"/>
                <a:ea typeface="Calibri"/>
                <a:cs typeface="Calibri"/>
                <a:sym typeface="Calibri"/>
              </a:rPr>
              <a:t>Secuelas</a:t>
            </a:r>
            <a:r>
              <a:rPr lang="en-US" sz="1540" dirty="0">
                <a:solidFill>
                  <a:schemeClr val="dk1"/>
                </a:solidFill>
                <a:latin typeface="Calibri"/>
                <a:ea typeface="Calibri"/>
                <a:cs typeface="Calibri"/>
                <a:sym typeface="Calibri"/>
              </a:rPr>
              <a:t> de un </a:t>
            </a:r>
            <a:r>
              <a:rPr lang="en-US" sz="1540" dirty="0" err="1">
                <a:solidFill>
                  <a:schemeClr val="dk1"/>
                </a:solidFill>
                <a:latin typeface="Calibri"/>
                <a:ea typeface="Calibri"/>
                <a:cs typeface="Calibri"/>
                <a:sym typeface="Calibri"/>
              </a:rPr>
              <a:t>terremoto</a:t>
            </a:r>
            <a:endParaRPr lang="en-US" sz="1540" dirty="0">
              <a:solidFill>
                <a:schemeClr val="dk1"/>
              </a:solidFill>
              <a:latin typeface="Calibri"/>
              <a:ea typeface="Calibri"/>
              <a:cs typeface="Calibri"/>
              <a:sym typeface="Calibri"/>
            </a:endParaRPr>
          </a:p>
        </p:txBody>
      </p:sp>
      <p:pic>
        <p:nvPicPr>
          <p:cNvPr id="395" name="Shape 395"/>
          <p:cNvPicPr preferRelativeResize="0"/>
          <p:nvPr/>
        </p:nvPicPr>
        <p:blipFill rotWithShape="1">
          <a:blip r:embed="rId3">
            <a:alphaModFix/>
          </a:blip>
          <a:srcRect/>
          <a:stretch/>
        </p:blipFill>
        <p:spPr>
          <a:xfrm>
            <a:off x="526514" y="1844041"/>
            <a:ext cx="6467911" cy="4161023"/>
          </a:xfrm>
          <a:prstGeom prst="rect">
            <a:avLst/>
          </a:prstGeom>
          <a:noFill/>
          <a:ln>
            <a:noFill/>
          </a:ln>
        </p:spPr>
      </p:pic>
      <p:sp>
        <p:nvSpPr>
          <p:cNvPr id="5"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8</a:t>
            </a:r>
            <a:endParaRPr lang="en-US" sz="1200" dirty="0">
              <a:solidFill>
                <a:srgbClr val="888888"/>
              </a:solidFill>
              <a:latin typeface="Calibri"/>
              <a:ea typeface="Calibri"/>
              <a:cs typeface="Calibri"/>
              <a:sym typeface="Calibri"/>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p:nvPr/>
        </p:nvSpPr>
        <p:spPr>
          <a:xfrm>
            <a:off x="1874519" y="301966"/>
            <a:ext cx="3771900" cy="430886"/>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2200">
                <a:solidFill>
                  <a:schemeClr val="dk1"/>
                </a:solidFill>
                <a:latin typeface="Calibri"/>
                <a:ea typeface="Calibri"/>
                <a:cs typeface="Calibri"/>
                <a:sym typeface="Calibri"/>
              </a:rPr>
              <a:t>Materiales complementarios</a:t>
            </a:r>
          </a:p>
        </p:txBody>
      </p:sp>
      <p:sp>
        <p:nvSpPr>
          <p:cNvPr id="401" name="Shape 401"/>
          <p:cNvSpPr txBox="1"/>
          <p:nvPr/>
        </p:nvSpPr>
        <p:spPr>
          <a:xfrm>
            <a:off x="2964180" y="838200"/>
            <a:ext cx="1152816" cy="8032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540" dirty="0">
                <a:solidFill>
                  <a:schemeClr val="dk1"/>
                </a:solidFill>
                <a:latin typeface="Calibri"/>
                <a:ea typeface="Calibri"/>
                <a:cs typeface="Calibri"/>
                <a:sym typeface="Calibri"/>
              </a:rPr>
              <a:t>     Figura  4 </a:t>
            </a:r>
          </a:p>
          <a:p>
            <a:pPr marL="0" marR="0" lvl="0" indent="0" algn="l" rtl="0">
              <a:spcBef>
                <a:spcPts val="0"/>
              </a:spcBef>
              <a:buSzPct val="25000"/>
              <a:buNone/>
            </a:pPr>
            <a:r>
              <a:rPr lang="en-US" sz="1540" dirty="0">
                <a:solidFill>
                  <a:schemeClr val="dk1"/>
                </a:solidFill>
                <a:latin typeface="Calibri"/>
                <a:ea typeface="Calibri"/>
                <a:cs typeface="Calibri"/>
                <a:sym typeface="Calibri"/>
              </a:rPr>
              <a:t>    </a:t>
            </a:r>
            <a:r>
              <a:rPr lang="en-US" sz="1540" dirty="0" smtClean="0">
                <a:solidFill>
                  <a:schemeClr val="dk1"/>
                </a:solidFill>
                <a:latin typeface="Calibri"/>
                <a:ea typeface="Calibri"/>
                <a:cs typeface="Calibri"/>
                <a:sym typeface="Calibri"/>
              </a:rPr>
              <a:t> Huracán</a:t>
            </a:r>
            <a:endParaRPr lang="en-US" sz="1540" dirty="0">
              <a:solidFill>
                <a:schemeClr val="dk1"/>
              </a:solidFill>
              <a:latin typeface="Calibri"/>
              <a:ea typeface="Calibri"/>
              <a:cs typeface="Calibri"/>
              <a:sym typeface="Calibri"/>
            </a:endParaRPr>
          </a:p>
          <a:p>
            <a:pPr marL="0" marR="0" lvl="0" indent="0" algn="l" rtl="0">
              <a:spcBef>
                <a:spcPts val="0"/>
              </a:spcBef>
              <a:buNone/>
            </a:pPr>
            <a:endParaRPr sz="1540" dirty="0">
              <a:solidFill>
                <a:schemeClr val="dk1"/>
              </a:solidFill>
              <a:latin typeface="Calibri"/>
              <a:ea typeface="Calibri"/>
              <a:cs typeface="Calibri"/>
              <a:sym typeface="Calibri"/>
            </a:endParaRPr>
          </a:p>
        </p:txBody>
      </p:sp>
      <p:pic>
        <p:nvPicPr>
          <p:cNvPr id="402" name="Shape 402"/>
          <p:cNvPicPr preferRelativeResize="0"/>
          <p:nvPr/>
        </p:nvPicPr>
        <p:blipFill rotWithShape="1">
          <a:blip r:embed="rId3">
            <a:alphaModFix/>
          </a:blip>
          <a:srcRect/>
          <a:stretch/>
        </p:blipFill>
        <p:spPr>
          <a:xfrm>
            <a:off x="1162050" y="1391593"/>
            <a:ext cx="5594985" cy="4201478"/>
          </a:xfrm>
          <a:prstGeom prst="rect">
            <a:avLst/>
          </a:prstGeom>
          <a:noFill/>
          <a:ln>
            <a:noFill/>
          </a:ln>
        </p:spPr>
      </p:pic>
      <p:pic>
        <p:nvPicPr>
          <p:cNvPr id="403" name="Shape 403"/>
          <p:cNvPicPr preferRelativeResize="0"/>
          <p:nvPr/>
        </p:nvPicPr>
        <p:blipFill rotWithShape="1">
          <a:blip r:embed="rId4">
            <a:alphaModFix/>
          </a:blip>
          <a:srcRect/>
          <a:stretch/>
        </p:blipFill>
        <p:spPr>
          <a:xfrm>
            <a:off x="1162050" y="6251812"/>
            <a:ext cx="5553074" cy="3576556"/>
          </a:xfrm>
          <a:prstGeom prst="rect">
            <a:avLst/>
          </a:prstGeom>
          <a:noFill/>
          <a:ln>
            <a:noFill/>
          </a:ln>
        </p:spPr>
      </p:pic>
      <p:sp>
        <p:nvSpPr>
          <p:cNvPr id="404" name="Shape 404"/>
          <p:cNvSpPr txBox="1"/>
          <p:nvPr/>
        </p:nvSpPr>
        <p:spPr>
          <a:xfrm>
            <a:off x="1951299" y="5685412"/>
            <a:ext cx="3695120" cy="566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540" dirty="0">
                <a:solidFill>
                  <a:schemeClr val="dk1"/>
                </a:solidFill>
                <a:latin typeface="Calibri"/>
                <a:ea typeface="Calibri"/>
                <a:cs typeface="Calibri"/>
                <a:sym typeface="Calibri"/>
              </a:rPr>
              <a:t> </a:t>
            </a:r>
            <a:r>
              <a:rPr lang="en-US" sz="1540" dirty="0" err="1" smtClean="0">
                <a:solidFill>
                  <a:schemeClr val="dk1"/>
                </a:solidFill>
                <a:latin typeface="Calibri"/>
                <a:ea typeface="Calibri"/>
                <a:cs typeface="Calibri"/>
                <a:sym typeface="Calibri"/>
              </a:rPr>
              <a:t>Figura</a:t>
            </a:r>
            <a:r>
              <a:rPr lang="en-US" sz="1540" dirty="0" smtClean="0">
                <a:solidFill>
                  <a:schemeClr val="dk1"/>
                </a:solidFill>
                <a:latin typeface="Calibri"/>
                <a:ea typeface="Calibri"/>
                <a:cs typeface="Calibri"/>
                <a:sym typeface="Calibri"/>
              </a:rPr>
              <a:t> </a:t>
            </a:r>
            <a:r>
              <a:rPr lang="en-US" sz="1540" dirty="0">
                <a:solidFill>
                  <a:schemeClr val="dk1"/>
                </a:solidFill>
                <a:latin typeface="Calibri"/>
                <a:ea typeface="Calibri"/>
                <a:cs typeface="Calibri"/>
                <a:sym typeface="Calibri"/>
              </a:rPr>
              <a:t>5</a:t>
            </a:r>
          </a:p>
          <a:p>
            <a:pPr marL="0" marR="0" lvl="0" indent="0" algn="ctr" rtl="0">
              <a:spcBef>
                <a:spcPts val="0"/>
              </a:spcBef>
              <a:buSzPct val="25000"/>
              <a:buNone/>
            </a:pPr>
            <a:r>
              <a:rPr lang="en-US" sz="1540" dirty="0" err="1" smtClean="0">
                <a:solidFill>
                  <a:schemeClr val="dk1"/>
                </a:solidFill>
                <a:latin typeface="Calibri"/>
                <a:ea typeface="Calibri"/>
                <a:cs typeface="Calibri"/>
                <a:sym typeface="Calibri"/>
              </a:rPr>
              <a:t>Daños</a:t>
            </a:r>
            <a:r>
              <a:rPr lang="en-US" sz="1540" dirty="0" smtClean="0">
                <a:solidFill>
                  <a:schemeClr val="dk1"/>
                </a:solidFill>
                <a:latin typeface="Calibri"/>
                <a:ea typeface="Calibri"/>
                <a:cs typeface="Calibri"/>
                <a:sym typeface="Calibri"/>
              </a:rPr>
              <a:t> o </a:t>
            </a:r>
            <a:r>
              <a:rPr lang="en-US" sz="1540" dirty="0" err="1" smtClean="0">
                <a:solidFill>
                  <a:schemeClr val="dk1"/>
                </a:solidFill>
                <a:latin typeface="Calibri"/>
                <a:ea typeface="Calibri"/>
                <a:cs typeface="Calibri"/>
                <a:sym typeface="Calibri"/>
              </a:rPr>
              <a:t>secuelas</a:t>
            </a:r>
            <a:r>
              <a:rPr lang="en-US" sz="1540" dirty="0" smtClean="0">
                <a:solidFill>
                  <a:schemeClr val="dk1"/>
                </a:solidFill>
                <a:latin typeface="Calibri"/>
                <a:ea typeface="Calibri"/>
                <a:cs typeface="Calibri"/>
                <a:sym typeface="Calibri"/>
              </a:rPr>
              <a:t>  </a:t>
            </a:r>
            <a:r>
              <a:rPr lang="en-US" sz="1540" dirty="0" err="1">
                <a:solidFill>
                  <a:schemeClr val="dk1"/>
                </a:solidFill>
                <a:latin typeface="Calibri"/>
                <a:ea typeface="Calibri"/>
                <a:cs typeface="Calibri"/>
                <a:sym typeface="Calibri"/>
              </a:rPr>
              <a:t>después</a:t>
            </a:r>
            <a:r>
              <a:rPr lang="en-US" sz="1540" dirty="0">
                <a:solidFill>
                  <a:schemeClr val="dk1"/>
                </a:solidFill>
                <a:latin typeface="Calibri"/>
                <a:ea typeface="Calibri"/>
                <a:cs typeface="Calibri"/>
                <a:sym typeface="Calibri"/>
              </a:rPr>
              <a:t> de un </a:t>
            </a:r>
            <a:r>
              <a:rPr lang="en-US" sz="1540" dirty="0" err="1">
                <a:solidFill>
                  <a:schemeClr val="dk1"/>
                </a:solidFill>
                <a:latin typeface="Calibri"/>
                <a:ea typeface="Calibri"/>
                <a:cs typeface="Calibri"/>
                <a:sym typeface="Calibri"/>
              </a:rPr>
              <a:t>huracán</a:t>
            </a:r>
            <a:endParaRPr lang="en-US" sz="1540" dirty="0">
              <a:solidFill>
                <a:schemeClr val="dk1"/>
              </a:solidFill>
              <a:latin typeface="Calibri"/>
              <a:ea typeface="Calibri"/>
              <a:cs typeface="Calibri"/>
              <a:sym typeface="Calibri"/>
            </a:endParaRPr>
          </a:p>
        </p:txBody>
      </p:sp>
      <p:sp>
        <p:nvSpPr>
          <p:cNvPr id="7" name="Shape 364"/>
          <p:cNvSpPr txBox="1">
            <a:spLocks noGrp="1"/>
          </p:cNvSpPr>
          <p:nvPr>
            <p:ph type="sldNum" idx="12"/>
          </p:nvPr>
        </p:nvSpPr>
        <p:spPr>
          <a:xfrm>
            <a:off x="6930389" y="9601200"/>
            <a:ext cx="842009" cy="457200"/>
          </a:xfrm>
          <a:prstGeom prst="rect">
            <a:avLst/>
          </a:prstGeom>
          <a:noFill/>
          <a:ln>
            <a:noFill/>
          </a:ln>
        </p:spPr>
        <p:txBody>
          <a:bodyPr lIns="101875" tIns="50925" rIns="101875" bIns="50925"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9</a:t>
            </a:r>
            <a:endParaRPr lang="en-US" sz="1200" dirty="0">
              <a:solidFill>
                <a:srgbClr val="888888"/>
              </a:solidFill>
              <a:latin typeface="Calibri"/>
              <a:ea typeface="Calibri"/>
              <a:cs typeface="Calibri"/>
              <a:sym typeface="Calibri"/>
            </a:endParaRPr>
          </a:p>
        </p:txBody>
      </p:sp>
    </p:spTree>
  </p:cSld>
  <p:clrMapOvr>
    <a:masterClrMapping/>
  </p:clrMapOvr>
  <p:transition spd="slow">
    <p:fade/>
  </p:transition>
</p:sld>
</file>

<file path=ppt/theme/theme1.xml><?xml version="1.0" encoding="utf-8"?>
<a:theme xmlns:a="http://schemas.openxmlformats.org/drawingml/2006/main"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12445</Words>
  <Application>Microsoft Office PowerPoint</Application>
  <PresentationFormat>Custom</PresentationFormat>
  <Paragraphs>1656</Paragraphs>
  <Slides>46</Slides>
  <Notes>44</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46</vt:i4>
      </vt:variant>
    </vt:vector>
  </HeadingPairs>
  <TitlesOfParts>
    <vt:vector size="69" baseType="lpstr">
      <vt:lpstr>GillSansMT</vt:lpstr>
      <vt:lpstr>Lucida Handwriting</vt:lpstr>
      <vt:lpstr>Calibri</vt:lpstr>
      <vt:lpstr>Times New Roman</vt:lpstr>
      <vt:lpstr>Dancing Script</vt:lpstr>
      <vt:lpstr>Arial</vt:lpstr>
      <vt:lpstr>Helvetica Neue</vt:lpstr>
      <vt:lpstr>Courier New</vt:lpstr>
      <vt:lpstr>Gill Sans MT</vt:lpstr>
      <vt:lpstr>Verdana</vt:lpstr>
      <vt:lpstr>Noto Sans Symbols</vt:lpstr>
      <vt:lpstr>Domine</vt:lpstr>
      <vt:lpstr>Cabin</vt:lpstr>
      <vt:lpstr>Solstice</vt:lpstr>
      <vt:lpstr>1_Office Theme</vt:lpstr>
      <vt:lpstr>Office Theme</vt:lpstr>
      <vt:lpstr>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 Zaida</dc:creator>
  <cp:lastModifiedBy>Richmond, Susan</cp:lastModifiedBy>
  <cp:revision>107</cp:revision>
  <cp:lastPrinted>2016-05-19T17:06:57Z</cp:lastPrinted>
  <dcterms:modified xsi:type="dcterms:W3CDTF">2016-05-31T19:26:59Z</dcterms:modified>
</cp:coreProperties>
</file>