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84" r:id="rId3"/>
    <p:sldMasterId id="2147483696" r:id="rId4"/>
    <p:sldMasterId id="2147483708" r:id="rId5"/>
  </p:sldMasterIdLst>
  <p:notesMasterIdLst>
    <p:notesMasterId r:id="rId45"/>
  </p:notesMasterIdLst>
  <p:handoutMasterIdLst>
    <p:handoutMasterId r:id="rId46"/>
  </p:handoutMasterIdLst>
  <p:sldIdLst>
    <p:sldId id="448" r:id="rId6"/>
    <p:sldId id="535" r:id="rId7"/>
    <p:sldId id="485" r:id="rId8"/>
    <p:sldId id="536" r:id="rId9"/>
    <p:sldId id="499" r:id="rId10"/>
    <p:sldId id="539" r:id="rId11"/>
    <p:sldId id="537" r:id="rId12"/>
    <p:sldId id="538" r:id="rId13"/>
    <p:sldId id="503" r:id="rId14"/>
    <p:sldId id="540" r:id="rId15"/>
    <p:sldId id="504" r:id="rId16"/>
    <p:sldId id="505" r:id="rId17"/>
    <p:sldId id="506" r:id="rId18"/>
    <p:sldId id="507" r:id="rId19"/>
    <p:sldId id="508" r:id="rId20"/>
    <p:sldId id="509" r:id="rId21"/>
    <p:sldId id="534" r:id="rId22"/>
    <p:sldId id="399" r:id="rId23"/>
    <p:sldId id="529" r:id="rId24"/>
    <p:sldId id="513" r:id="rId25"/>
    <p:sldId id="514" r:id="rId26"/>
    <p:sldId id="515" r:id="rId27"/>
    <p:sldId id="516" r:id="rId28"/>
    <p:sldId id="517" r:id="rId29"/>
    <p:sldId id="518" r:id="rId30"/>
    <p:sldId id="530" r:id="rId31"/>
    <p:sldId id="531" r:id="rId32"/>
    <p:sldId id="521" r:id="rId33"/>
    <p:sldId id="522" r:id="rId34"/>
    <p:sldId id="523" r:id="rId35"/>
    <p:sldId id="524" r:id="rId36"/>
    <p:sldId id="525" r:id="rId37"/>
    <p:sldId id="526" r:id="rId38"/>
    <p:sldId id="527" r:id="rId39"/>
    <p:sldId id="532" r:id="rId40"/>
    <p:sldId id="352" r:id="rId41"/>
    <p:sldId id="445" r:id="rId42"/>
    <p:sldId id="493" r:id="rId43"/>
    <p:sldId id="533" r:id="rId44"/>
  </p:sldIdLst>
  <p:sldSz cx="7772400" cy="10058400"/>
  <p:notesSz cx="7010400" cy="9296400"/>
  <p:defaultText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9087" autoAdjust="0"/>
  </p:normalViewPr>
  <p:slideViewPr>
    <p:cSldViewPr>
      <p:cViewPr varScale="1">
        <p:scale>
          <a:sx n="73" d="100"/>
          <a:sy n="73" d="100"/>
        </p:scale>
        <p:origin x="1776" y="66"/>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t>5/31/2016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5/31/2016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737" rtl="0" eaLnBrk="1" latinLnBrk="0" hangingPunct="1">
      <a:defRPr sz="1400" kern="1200">
        <a:solidFill>
          <a:schemeClr val="tx1"/>
        </a:solidFill>
        <a:latin typeface="+mn-lt"/>
        <a:ea typeface="+mn-ea"/>
        <a:cs typeface="+mn-cs"/>
      </a:defRPr>
    </a:lvl1pPr>
    <a:lvl2pPr marL="509370" algn="l" defTabSz="1018737" rtl="0" eaLnBrk="1" latinLnBrk="0" hangingPunct="1">
      <a:defRPr sz="1400" kern="1200">
        <a:solidFill>
          <a:schemeClr val="tx1"/>
        </a:solidFill>
        <a:latin typeface="+mn-lt"/>
        <a:ea typeface="+mn-ea"/>
        <a:cs typeface="+mn-cs"/>
      </a:defRPr>
    </a:lvl2pPr>
    <a:lvl3pPr marL="1018737" algn="l" defTabSz="1018737" rtl="0" eaLnBrk="1" latinLnBrk="0" hangingPunct="1">
      <a:defRPr sz="1400" kern="1200">
        <a:solidFill>
          <a:schemeClr val="tx1"/>
        </a:solidFill>
        <a:latin typeface="+mn-lt"/>
        <a:ea typeface="+mn-ea"/>
        <a:cs typeface="+mn-cs"/>
      </a:defRPr>
    </a:lvl3pPr>
    <a:lvl4pPr marL="1528107" algn="l" defTabSz="1018737" rtl="0" eaLnBrk="1" latinLnBrk="0" hangingPunct="1">
      <a:defRPr sz="1400" kern="1200">
        <a:solidFill>
          <a:schemeClr val="tx1"/>
        </a:solidFill>
        <a:latin typeface="+mn-lt"/>
        <a:ea typeface="+mn-ea"/>
        <a:cs typeface="+mn-cs"/>
      </a:defRPr>
    </a:lvl4pPr>
    <a:lvl5pPr marL="2037475" algn="l" defTabSz="1018737" rtl="0" eaLnBrk="1" latinLnBrk="0" hangingPunct="1">
      <a:defRPr sz="1400" kern="1200">
        <a:solidFill>
          <a:schemeClr val="tx1"/>
        </a:solidFill>
        <a:latin typeface="+mn-lt"/>
        <a:ea typeface="+mn-ea"/>
        <a:cs typeface="+mn-cs"/>
      </a:defRPr>
    </a:lvl5pPr>
    <a:lvl6pPr marL="2546846" algn="l" defTabSz="1018737" rtl="0" eaLnBrk="1" latinLnBrk="0" hangingPunct="1">
      <a:defRPr sz="1400" kern="1200">
        <a:solidFill>
          <a:schemeClr val="tx1"/>
        </a:solidFill>
        <a:latin typeface="+mn-lt"/>
        <a:ea typeface="+mn-ea"/>
        <a:cs typeface="+mn-cs"/>
      </a:defRPr>
    </a:lvl6pPr>
    <a:lvl7pPr marL="3056213" algn="l" defTabSz="1018737" rtl="0" eaLnBrk="1" latinLnBrk="0" hangingPunct="1">
      <a:defRPr sz="1400" kern="1200">
        <a:solidFill>
          <a:schemeClr val="tx1"/>
        </a:solidFill>
        <a:latin typeface="+mn-lt"/>
        <a:ea typeface="+mn-ea"/>
        <a:cs typeface="+mn-cs"/>
      </a:defRPr>
    </a:lvl7pPr>
    <a:lvl8pPr marL="3565583" algn="l" defTabSz="1018737" rtl="0" eaLnBrk="1" latinLnBrk="0" hangingPunct="1">
      <a:defRPr sz="1400" kern="1200">
        <a:solidFill>
          <a:schemeClr val="tx1"/>
        </a:solidFill>
        <a:latin typeface="+mn-lt"/>
        <a:ea typeface="+mn-ea"/>
        <a:cs typeface="+mn-cs"/>
      </a:defRPr>
    </a:lvl8pPr>
    <a:lvl9pPr marL="4074951" algn="l" defTabSz="101873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701039" y="4415789"/>
            <a:ext cx="5608319" cy="4183379"/>
          </a:xfrm>
          <a:prstGeom prst="rect">
            <a:avLst/>
          </a:prstGeom>
        </p:spPr>
        <p:txBody>
          <a:bodyPr lIns="91425" tIns="91425" rIns="91425" bIns="91425" anchor="t" anchorCtr="0">
            <a:noAutofit/>
          </a:bodyPr>
          <a:lstStyle/>
          <a:p>
            <a:pPr lvl="0">
              <a:spcBef>
                <a:spcPts val="0"/>
              </a:spcBef>
              <a:buNone/>
            </a:pPr>
            <a:endParaRPr/>
          </a:p>
        </p:txBody>
      </p:sp>
      <p:sp>
        <p:nvSpPr>
          <p:cNvPr id="350" name="Shape 350"/>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4275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5</a:t>
            </a:fld>
            <a:endParaRPr lang="en-US" dirty="0"/>
          </a:p>
        </p:txBody>
      </p:sp>
    </p:spTree>
    <p:extLst>
      <p:ext uri="{BB962C8B-B14F-4D97-AF65-F5344CB8AC3E}">
        <p14:creationId xmlns:p14="http://schemas.microsoft.com/office/powerpoint/2010/main" val="105586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25</a:t>
            </a:fld>
            <a:endParaRPr lang="en-US" dirty="0"/>
          </a:p>
        </p:txBody>
      </p:sp>
    </p:spTree>
    <p:extLst>
      <p:ext uri="{BB962C8B-B14F-4D97-AF65-F5344CB8AC3E}">
        <p14:creationId xmlns:p14="http://schemas.microsoft.com/office/powerpoint/2010/main" val="396165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28</a:t>
            </a:fld>
            <a:endParaRPr lang="en-US" dirty="0"/>
          </a:p>
        </p:txBody>
      </p:sp>
    </p:spTree>
    <p:extLst>
      <p:ext uri="{BB962C8B-B14F-4D97-AF65-F5344CB8AC3E}">
        <p14:creationId xmlns:p14="http://schemas.microsoft.com/office/powerpoint/2010/main" val="149793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370" indent="0" algn="ctr">
              <a:buNone/>
              <a:defRPr>
                <a:solidFill>
                  <a:schemeClr val="tx1">
                    <a:tint val="75000"/>
                  </a:schemeClr>
                </a:solidFill>
              </a:defRPr>
            </a:lvl2pPr>
            <a:lvl3pPr marL="1018737" indent="0" algn="ctr">
              <a:buNone/>
              <a:defRPr>
                <a:solidFill>
                  <a:schemeClr val="tx1">
                    <a:tint val="75000"/>
                  </a:schemeClr>
                </a:solidFill>
              </a:defRPr>
            </a:lvl3pPr>
            <a:lvl4pPr marL="1528107" indent="0" algn="ctr">
              <a:buNone/>
              <a:defRPr>
                <a:solidFill>
                  <a:schemeClr val="tx1">
                    <a:tint val="75000"/>
                  </a:schemeClr>
                </a:solidFill>
              </a:defRPr>
            </a:lvl4pPr>
            <a:lvl5pPr marL="2037475" indent="0" algn="ctr">
              <a:buNone/>
              <a:defRPr>
                <a:solidFill>
                  <a:schemeClr val="tx1">
                    <a:tint val="75000"/>
                  </a:schemeClr>
                </a:solidFill>
              </a:defRPr>
            </a:lvl5pPr>
            <a:lvl6pPr marL="2546846" indent="0" algn="ctr">
              <a:buNone/>
              <a:defRPr>
                <a:solidFill>
                  <a:schemeClr val="tx1">
                    <a:tint val="75000"/>
                  </a:schemeClr>
                </a:solidFill>
              </a:defRPr>
            </a:lvl6pPr>
            <a:lvl7pPr marL="3056213" indent="0" algn="ctr">
              <a:buNone/>
              <a:defRPr>
                <a:solidFill>
                  <a:schemeClr val="tx1">
                    <a:tint val="75000"/>
                  </a:schemeClr>
                </a:solidFill>
              </a:defRPr>
            </a:lvl7pPr>
            <a:lvl8pPr marL="3565583" indent="0" algn="ctr">
              <a:buNone/>
              <a:defRPr>
                <a:solidFill>
                  <a:schemeClr val="tx1">
                    <a:tint val="75000"/>
                  </a:schemeClr>
                </a:solidFill>
              </a:defRPr>
            </a:lvl8pPr>
            <a:lvl9pPr marL="40749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5/31/2016</a:t>
            </a:fld>
            <a:endParaRPr lang="en-US" dirty="0"/>
          </a:p>
        </p:txBody>
      </p:sp>
      <p:sp>
        <p:nvSpPr>
          <p:cNvPr id="5" name="Footer Placeholder 4"/>
          <p:cNvSpPr>
            <a:spLocks noGrp="1"/>
          </p:cNvSpPr>
          <p:nvPr>
            <p:ph type="ftr" sz="quarter" idx="11"/>
          </p:nvPr>
        </p:nvSpPr>
        <p:spPr>
          <a:xfrm>
            <a:off x="2655570" y="9322650"/>
            <a:ext cx="3516630" cy="535517"/>
          </a:xfrm>
        </p:spPr>
        <p:txBody>
          <a:bodyPr/>
          <a:lstStyle/>
          <a:p>
            <a:pPr algn="l" defTabSz="1018809"/>
            <a:endParaRPr lang="en-US" sz="900" dirty="0" smtClean="0">
              <a:solidFill>
                <a:prstClr val="black"/>
              </a:solidFill>
            </a:endParaRPr>
          </a:p>
          <a:p>
            <a:pPr algn="l" defTabSz="1018809"/>
            <a:r>
              <a:rPr lang="en-US" sz="900" dirty="0" smtClean="0">
                <a:solidFill>
                  <a:prstClr val="black"/>
                </a:solidFill>
              </a:rPr>
              <a:t>Rev. Control:  07/08/2015 HSD – OSP, Jill Russo, and Susan Richmond</a:t>
            </a:r>
          </a:p>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3" y="537848"/>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8"/>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0" indent="0" algn="l">
              <a:buNone/>
              <a:defRPr sz="2600">
                <a:solidFill>
                  <a:schemeClr val="tx2">
                    <a:shade val="30000"/>
                    <a:satMod val="150000"/>
                  </a:schemeClr>
                </a:solidFill>
              </a:defRPr>
            </a:lvl1pPr>
            <a:lvl2pPr marL="457168" indent="0" algn="ctr">
              <a:buNone/>
            </a:lvl2pPr>
            <a:lvl3pPr marL="914336" indent="0" algn="ctr">
              <a:buNone/>
            </a:lvl3pPr>
            <a:lvl4pPr marL="1371504" indent="0" algn="ctr">
              <a:buNone/>
            </a:lvl4pPr>
            <a:lvl5pPr marL="1828672" indent="0" algn="ctr">
              <a:buNone/>
            </a:lvl5pPr>
            <a:lvl6pPr marL="2285839" indent="0" algn="ctr">
              <a:buNone/>
            </a:lvl6pPr>
            <a:lvl7pPr marL="2743008" indent="0" algn="ctr">
              <a:buNone/>
            </a:lvl7pPr>
            <a:lvl8pPr marL="3200175" indent="0" algn="ctr">
              <a:buNone/>
            </a:lvl8pPr>
            <a:lvl9pPr marL="3657343"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23ABC3-F9D5-41E6-920C-361B5D1D5261}" type="datetime1">
              <a:rPr lang="en-US" smtClean="0"/>
              <a:pPr/>
              <a:t>5/31/2016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9" y="2073577"/>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983601"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5/31/2016</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10/25/2014 HSD – OSP and Susan Richmond</a:t>
            </a:r>
            <a:endParaRPr lang="en-US" sz="9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8"/>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18287"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BEE7BD-3C42-46C4-A835-3E3BDF1AE10E}" type="datetime1">
              <a:rPr lang="en-US" smtClean="0"/>
              <a:pPr/>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1"/>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846474"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2046855" y="4027277"/>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C9F3C-5175-4E3A-98BB-AD089760102E}" type="datetime1">
              <a:rPr lang="en-US" smtClean="0"/>
              <a:pPr/>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C7CBA6-CA2A-4158-A07A-774E5EDEE07A}" type="datetime1">
              <a:rPr lang="en-US" smtClean="0"/>
              <a:pPr/>
              <a:t>5/31/2016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2DE2B7-079F-4A3E-85C4-519141386CD3}" type="datetime1">
              <a:rPr lang="en-US" smtClean="0"/>
              <a:pPr/>
              <a:t>5/31/2016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7"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C8DBED1-8F41-4E2A-84FA-EC900252CBF6}" type="datetime1">
              <a:rPr lang="en-US" smtClean="0"/>
              <a:pPr/>
              <a:t>5/31/2016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1999"/>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17" indent="0">
              <a:lnSpc>
                <a:spcPct val="100000"/>
              </a:lnSpc>
              <a:spcBef>
                <a:spcPts val="0"/>
              </a:spcBef>
              <a:buNone/>
              <a:defRPr sz="1400"/>
            </a:lvl1pPr>
            <a:lvl2pPr>
              <a:buNone/>
              <a:defRPr sz="1200"/>
            </a:lvl2pPr>
            <a:lvl3pPr>
              <a:buNone/>
              <a:defRPr sz="9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3E275-2333-457D-B231-ACDEC9BE2BD1}" type="datetime1">
              <a:rPr lang="en-US" smtClean="0"/>
              <a:pPr/>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1" y="9297438"/>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6"/>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Rev. Control:  07/08/2015 HSD – OSP, Jill Russo, and Susan Richmond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07EFA-7667-4272-80CC-C78D5DB339E5}" type="datetime1">
              <a:rPr lang="en-US" smtClean="0"/>
              <a:pPr/>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33" tIns="274300" rIns="91433" bIns="45717" rtlCol="0" anchor="t">
            <a:normAutofit/>
          </a:bodyPr>
          <a:lstStyle>
            <a:extLst/>
          </a:lstStyle>
          <a:p>
            <a:pPr marL="0" indent="-28344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91433" tIns="27430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1"/>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0" name="Flowchart: Process 9"/>
          <p:cNvSpPr/>
          <p:nvPr/>
        </p:nvSpPr>
        <p:spPr>
          <a:xfrm rot="2103354" flipH="1">
            <a:off x="4253118"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9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7A764-92AC-498C-A948-6B40651C68CD}" type="datetime1">
              <a:rPr lang="en-US" smtClean="0"/>
              <a:pPr/>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7"/>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569223-152C-48B7-829B-A8B733C6AC0A}" type="datetime1">
              <a:rPr lang="en-US" smtClean="0"/>
              <a:pPr/>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8403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07/08/2015 HSD – OSP,</a:t>
            </a:r>
            <a:r>
              <a:rPr lang="en-US" sz="900" baseline="0" dirty="0" smtClean="0">
                <a:solidFill>
                  <a:prstClr val="black"/>
                </a:solidFill>
              </a:rPr>
              <a:t> Jill Russo, </a:t>
            </a:r>
            <a:r>
              <a:rPr lang="en-US" sz="900" dirty="0" smtClean="0">
                <a:solidFill>
                  <a:prstClr val="black"/>
                </a:solidFill>
              </a:rPr>
              <a:t>and Susan Richmond</a:t>
            </a:r>
            <a:endParaRPr lang="en-US" sz="900" dirty="0">
              <a:solidFill>
                <a:prstClr val="black"/>
              </a:solidFill>
            </a:endParaRPr>
          </a:p>
        </p:txBody>
      </p:sp>
    </p:spTree>
    <p:extLst>
      <p:ext uri="{BB962C8B-B14F-4D97-AF65-F5344CB8AC3E}">
        <p14:creationId xmlns:p14="http://schemas.microsoft.com/office/powerpoint/2010/main" val="433866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655570" y="9322648"/>
            <a:ext cx="3516630" cy="535517"/>
          </a:xfrm>
        </p:spPr>
        <p:txBody>
          <a:bodyPr/>
          <a:lstStyle/>
          <a:p>
            <a:pPr algn="l" defTabSz="1018809"/>
            <a:endParaRPr lang="en-US" sz="900" dirty="0" smtClean="0">
              <a:solidFill>
                <a:prstClr val="black"/>
              </a:solidFill>
            </a:endParaRPr>
          </a:p>
          <a:p>
            <a:pPr algn="l" defTabSz="1018809"/>
            <a:r>
              <a:rPr lang="en-US" sz="900" dirty="0" smtClean="0">
                <a:solidFill>
                  <a:prstClr val="black"/>
                </a:solidFill>
              </a:rPr>
              <a:t>Rev. Control:  07/08/2015 HSD – OSP, Jill Russo, and Susan Richmond</a:t>
            </a:r>
          </a:p>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5735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5924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5/31/2016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45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5/31/2016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2232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5/31/2016</a:t>
            </a:fld>
            <a:endParaRPr lang="en-US" dirty="0">
              <a:solidFill>
                <a:prstClr val="black">
                  <a:tint val="75000"/>
                </a:prstClr>
              </a:solidFill>
            </a:endParaRPr>
          </a:p>
        </p:txBody>
      </p:sp>
      <p:sp>
        <p:nvSpPr>
          <p:cNvPr id="3" name="Footer Placeholder 2"/>
          <p:cNvSpPr>
            <a:spLocks noGrp="1"/>
          </p:cNvSpPr>
          <p:nvPr>
            <p:ph type="ftr" sz="quarter" idx="11"/>
          </p:nvPr>
        </p:nvSpPr>
        <p:spPr>
          <a:xfrm>
            <a:off x="2655570" y="9322648"/>
            <a:ext cx="3592830" cy="535517"/>
          </a:xfrm>
        </p:spPr>
        <p:txBody>
          <a:bodyPr/>
          <a:lstStyle>
            <a:lvl1pPr marL="0" marR="0" indent="0" algn="l" defTabSz="1018809" rtl="0" eaLnBrk="1" fontAlgn="auto" latinLnBrk="0" hangingPunct="1">
              <a:lnSpc>
                <a:spcPct val="100000"/>
              </a:lnSpc>
              <a:spcBef>
                <a:spcPts val="0"/>
              </a:spcBef>
              <a:spcAft>
                <a:spcPts val="0"/>
              </a:spcAft>
              <a:buClrTx/>
              <a:buSzTx/>
              <a:buFontTx/>
              <a:buNone/>
              <a:tabLst/>
              <a:defRPr/>
            </a:lvl1pPr>
          </a:lstStyle>
          <a:p>
            <a:r>
              <a:rPr lang="en-US" sz="900" dirty="0" smtClean="0">
                <a:solidFill>
                  <a:prstClr val="black"/>
                </a:solidFill>
              </a:rPr>
              <a:t>Rev. Control:  07/08/2015 HSD – OSP, Jill Russo, and Susan Richmond</a:t>
            </a:r>
            <a:endParaRPr lang="en-US" sz="900" dirty="0">
              <a:solidFill>
                <a:prstClr val="black"/>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291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3"/>
            <a:ext cx="6606540" cy="2200273"/>
          </a:xfrm>
        </p:spPr>
        <p:txBody>
          <a:bodyPr anchor="b"/>
          <a:lstStyle>
            <a:lvl1pPr marL="0" indent="0">
              <a:buNone/>
              <a:defRPr sz="2200">
                <a:solidFill>
                  <a:schemeClr val="tx1">
                    <a:tint val="75000"/>
                  </a:schemeClr>
                </a:solidFill>
              </a:defRPr>
            </a:lvl1pPr>
            <a:lvl2pPr marL="509370" indent="0">
              <a:buNone/>
              <a:defRPr sz="2000">
                <a:solidFill>
                  <a:schemeClr val="tx1">
                    <a:tint val="75000"/>
                  </a:schemeClr>
                </a:solidFill>
              </a:defRPr>
            </a:lvl2pPr>
            <a:lvl3pPr marL="1018737" indent="0">
              <a:buNone/>
              <a:defRPr sz="1800">
                <a:solidFill>
                  <a:schemeClr val="tx1">
                    <a:tint val="75000"/>
                  </a:schemeClr>
                </a:solidFill>
              </a:defRPr>
            </a:lvl3pPr>
            <a:lvl4pPr marL="1528107" indent="0">
              <a:buNone/>
              <a:defRPr sz="1600">
                <a:solidFill>
                  <a:schemeClr val="tx1">
                    <a:tint val="75000"/>
                  </a:schemeClr>
                </a:solidFill>
              </a:defRPr>
            </a:lvl4pPr>
            <a:lvl5pPr marL="2037475" indent="0">
              <a:buNone/>
              <a:defRPr sz="1600">
                <a:solidFill>
                  <a:schemeClr val="tx1">
                    <a:tint val="75000"/>
                  </a:schemeClr>
                </a:solidFill>
              </a:defRPr>
            </a:lvl5pPr>
            <a:lvl6pPr marL="2546846" indent="0">
              <a:buNone/>
              <a:defRPr sz="1600">
                <a:solidFill>
                  <a:schemeClr val="tx1">
                    <a:tint val="75000"/>
                  </a:schemeClr>
                </a:solidFill>
              </a:defRPr>
            </a:lvl6pPr>
            <a:lvl7pPr marL="3056213" indent="0">
              <a:buNone/>
              <a:defRPr sz="1600">
                <a:solidFill>
                  <a:schemeClr val="tx1">
                    <a:tint val="75000"/>
                  </a:schemeClr>
                </a:solidFill>
              </a:defRPr>
            </a:lvl7pPr>
            <a:lvl8pPr marL="3565583" indent="0">
              <a:buNone/>
              <a:defRPr sz="1600">
                <a:solidFill>
                  <a:schemeClr val="tx1">
                    <a:tint val="75000"/>
                  </a:schemeClr>
                </a:solidFill>
              </a:defRPr>
            </a:lvl8pPr>
            <a:lvl9pPr marL="407495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2383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66416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52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4465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7239000" y="9601200"/>
            <a:ext cx="533400" cy="457200"/>
          </a:xfrm>
        </p:spPr>
        <p:txBody>
          <a:bodyPr/>
          <a:lstStyle>
            <a:lvl1pPr>
              <a:defRPr sz="1200"/>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6344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78980" y="9433607"/>
            <a:ext cx="609600" cy="457200"/>
          </a:xfrm>
        </p:spPr>
        <p:txBody>
          <a:bodyPr/>
          <a:lstStyle>
            <a:lvl1pPr algn="r">
              <a:defRPr sz="1200"/>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352800" y="9648983"/>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07/02/ 2015 HSD – OSP , Jill Russo, Susan Richmond</a:t>
            </a:r>
            <a:endParaRPr lang="en-US" sz="900" dirty="0">
              <a:solidFill>
                <a:prstClr val="black"/>
              </a:solidFill>
            </a:endParaRPr>
          </a:p>
        </p:txBody>
      </p:sp>
    </p:spTree>
    <p:extLst>
      <p:ext uri="{BB962C8B-B14F-4D97-AF65-F5344CB8AC3E}">
        <p14:creationId xmlns:p14="http://schemas.microsoft.com/office/powerpoint/2010/main" val="370121501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9969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62323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5/31/2016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0931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5/31/2016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688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7"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2"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5/31/2016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08703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08397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4465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29686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83554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7239000" y="9601200"/>
            <a:ext cx="533400" cy="457200"/>
          </a:xfrm>
        </p:spPr>
        <p:txBody>
          <a:bodyPr/>
          <a:lstStyle>
            <a:lvl1pPr>
              <a:defRPr sz="1200"/>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46027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78980" y="9433607"/>
            <a:ext cx="609600" cy="457200"/>
          </a:xfrm>
        </p:spPr>
        <p:txBody>
          <a:bodyPr/>
          <a:lstStyle>
            <a:lvl1pPr algn="r">
              <a:defRPr sz="1200"/>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352800" y="9648983"/>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07/02/ 2015 HSD – OSP , Jill Russo, Susan Richmond</a:t>
            </a:r>
            <a:endParaRPr lang="en-US" sz="900" dirty="0">
              <a:solidFill>
                <a:prstClr val="black"/>
              </a:solidFill>
            </a:endParaRPr>
          </a:p>
        </p:txBody>
      </p:sp>
    </p:spTree>
    <p:extLst>
      <p:ext uri="{BB962C8B-B14F-4D97-AF65-F5344CB8AC3E}">
        <p14:creationId xmlns:p14="http://schemas.microsoft.com/office/powerpoint/2010/main" val="1127691651"/>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82008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50251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5/31/2016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581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2" y="2251499"/>
            <a:ext cx="343415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2"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5/31/2016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52082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5/31/2016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33409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83655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35545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35205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788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4" y="400476"/>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6"/>
            <a:ext cx="2557067" cy="6880227"/>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2"/>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370" indent="0">
              <a:buNone/>
              <a:defRPr sz="3200"/>
            </a:lvl2pPr>
            <a:lvl3pPr marL="1018737" indent="0">
              <a:buNone/>
              <a:defRPr sz="2600"/>
            </a:lvl3pPr>
            <a:lvl4pPr marL="1528107" indent="0">
              <a:buNone/>
              <a:defRPr sz="2200"/>
            </a:lvl4pPr>
            <a:lvl5pPr marL="2037475" indent="0">
              <a:buNone/>
              <a:defRPr sz="2200"/>
            </a:lvl5pPr>
            <a:lvl6pPr marL="2546846" indent="0">
              <a:buNone/>
              <a:defRPr sz="2200"/>
            </a:lvl6pPr>
            <a:lvl7pPr marL="3056213" indent="0">
              <a:buNone/>
              <a:defRPr sz="2200"/>
            </a:lvl7pPr>
            <a:lvl8pPr marL="3565583" indent="0">
              <a:buNone/>
              <a:defRPr sz="2200"/>
            </a:lvl8pPr>
            <a:lvl9pPr marL="4074951" indent="0">
              <a:buNone/>
              <a:defRPr sz="2200"/>
            </a:lvl9pPr>
          </a:lstStyle>
          <a:p>
            <a:endParaRPr lang="en-US" dirty="0"/>
          </a:p>
        </p:txBody>
      </p:sp>
      <p:sp>
        <p:nvSpPr>
          <p:cNvPr id="4" name="Text Placeholder 3"/>
          <p:cNvSpPr>
            <a:spLocks noGrp="1"/>
          </p:cNvSpPr>
          <p:nvPr>
            <p:ph type="body" sz="half" idx="2"/>
          </p:nvPr>
        </p:nvSpPr>
        <p:spPr>
          <a:xfrm>
            <a:off x="1523444" y="7872099"/>
            <a:ext cx="4663440" cy="1180463"/>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74" tIns="50938" rIns="101874" bIns="509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4"/>
            <a:ext cx="6995160" cy="6638079"/>
          </a:xfrm>
          <a:prstGeom prst="rect">
            <a:avLst/>
          </a:prstGeom>
        </p:spPr>
        <p:txBody>
          <a:bodyPr vert="horz" lIns="101874" tIns="50938" rIns="101874" bIns="509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0"/>
            <a:ext cx="1813560" cy="535517"/>
          </a:xfrm>
          <a:prstGeom prst="rect">
            <a:avLst/>
          </a:prstGeom>
        </p:spPr>
        <p:txBody>
          <a:bodyPr vert="horz" lIns="101874" tIns="50938" rIns="101874" bIns="50938" rtlCol="0" anchor="ctr"/>
          <a:lstStyle>
            <a:lvl1pPr algn="l">
              <a:defRPr sz="1400">
                <a:solidFill>
                  <a:schemeClr val="tx1">
                    <a:tint val="75000"/>
                  </a:schemeClr>
                </a:solidFill>
              </a:defRPr>
            </a:lvl1pPr>
          </a:lstStyle>
          <a:p>
            <a:fld id="{3783A756-94F7-43CF-A3C1-1FB444D8776B}" type="datetime1">
              <a:rPr lang="en-US" smtClean="0"/>
              <a:pPr/>
              <a:t>5/31/2016</a:t>
            </a:fld>
            <a:endParaRPr lang="en-US" dirty="0"/>
          </a:p>
        </p:txBody>
      </p:sp>
      <p:sp>
        <p:nvSpPr>
          <p:cNvPr id="5" name="Footer Placeholder 4"/>
          <p:cNvSpPr>
            <a:spLocks noGrp="1"/>
          </p:cNvSpPr>
          <p:nvPr>
            <p:ph type="ftr" sz="quarter" idx="3"/>
          </p:nvPr>
        </p:nvSpPr>
        <p:spPr>
          <a:xfrm>
            <a:off x="2655570" y="9322650"/>
            <a:ext cx="2461260" cy="535517"/>
          </a:xfrm>
          <a:prstGeom prst="rect">
            <a:avLst/>
          </a:prstGeom>
        </p:spPr>
        <p:txBody>
          <a:bodyPr vert="horz" lIns="101874" tIns="50938" rIns="101874" bIns="50938"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0"/>
            <a:ext cx="1813560" cy="535517"/>
          </a:xfrm>
          <a:prstGeom prst="rect">
            <a:avLst/>
          </a:prstGeom>
        </p:spPr>
        <p:txBody>
          <a:bodyPr vert="horz" lIns="101874" tIns="50938" rIns="101874" bIns="50938"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737" rtl="0" eaLnBrk="1" latinLnBrk="0" hangingPunct="1">
        <a:spcBef>
          <a:spcPct val="0"/>
        </a:spcBef>
        <a:buNone/>
        <a:defRPr sz="5000" kern="1200">
          <a:solidFill>
            <a:schemeClr val="tx1"/>
          </a:solidFill>
          <a:latin typeface="+mj-lt"/>
          <a:ea typeface="+mj-ea"/>
          <a:cs typeface="+mj-cs"/>
        </a:defRPr>
      </a:lvl1pPr>
    </p:titleStyle>
    <p:bodyStyle>
      <a:lvl1pPr marL="382028" indent="-382028" algn="l" defTabSz="1018737"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24" indent="-318355" algn="l" defTabSz="1018737"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422" indent="-254684" algn="l" defTabSz="101873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79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16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529"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898"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267"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636"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1" name="Donut 10"/>
          <p:cNvSpPr/>
          <p:nvPr/>
        </p:nvSpPr>
        <p:spPr>
          <a:xfrm rot="2315675">
            <a:off x="155451"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2" name="Rectangle 11"/>
          <p:cNvSpPr/>
          <p:nvPr/>
        </p:nvSpPr>
        <p:spPr>
          <a:xfrm>
            <a:off x="860942" y="-78"/>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91433" tIns="45717" rIns="91433" bIns="45717"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91433" tIns="45717" rIns="91433" bIns="4571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91433" tIns="45717" rIns="91433" bIns="45717" anchor="b"/>
          <a:lstStyle>
            <a:lvl1pPr algn="r" eaLnBrk="1" latinLnBrk="0" hangingPunct="1">
              <a:defRPr kumimoji="0" sz="1200">
                <a:solidFill>
                  <a:schemeClr val="bg2">
                    <a:shade val="50000"/>
                    <a:satMod val="200000"/>
                  </a:schemeClr>
                </a:solidFill>
              </a:defRPr>
            </a:lvl1pPr>
            <a:extLst/>
          </a:lstStyle>
          <a:p>
            <a:fld id="{3783A756-94F7-43CF-A3C1-1FB444D8776B}" type="datetime1">
              <a:rPr lang="en-US" smtClean="0"/>
              <a:pPr/>
              <a:t>5/31/2016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91433" tIns="45717" rIns="91433" bIns="45717"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91433" tIns="45717" rIns="91433" bIns="45717"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35" indent="-28344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35" indent="-237728"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06" indent="-228584"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03" indent="-173723"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357" indent="-182867"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654" indent="-182867"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52"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06"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03"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68" algn="l" rtl="0" eaLnBrk="1" latinLnBrk="0" hangingPunct="1">
        <a:defRPr kumimoji="0" kern="1200">
          <a:solidFill>
            <a:schemeClr val="tx1"/>
          </a:solidFill>
          <a:latin typeface="+mn-lt"/>
          <a:ea typeface="+mn-ea"/>
          <a:cs typeface="+mn-cs"/>
        </a:defRPr>
      </a:lvl2pPr>
      <a:lvl3pPr marL="914336" algn="l" rtl="0" eaLnBrk="1" latinLnBrk="0" hangingPunct="1">
        <a:defRPr kumimoji="0" kern="1200">
          <a:solidFill>
            <a:schemeClr val="tx1"/>
          </a:solidFill>
          <a:latin typeface="+mn-lt"/>
          <a:ea typeface="+mn-ea"/>
          <a:cs typeface="+mn-cs"/>
        </a:defRPr>
      </a:lvl3pPr>
      <a:lvl4pPr marL="1371504" algn="l" rtl="0" eaLnBrk="1" latinLnBrk="0" hangingPunct="1">
        <a:defRPr kumimoji="0" kern="1200">
          <a:solidFill>
            <a:schemeClr val="tx1"/>
          </a:solidFill>
          <a:latin typeface="+mn-lt"/>
          <a:ea typeface="+mn-ea"/>
          <a:cs typeface="+mn-cs"/>
        </a:defRPr>
      </a:lvl4pPr>
      <a:lvl5pPr marL="1828672" algn="l" rtl="0" eaLnBrk="1" latinLnBrk="0" hangingPunct="1">
        <a:defRPr kumimoji="0" kern="1200">
          <a:solidFill>
            <a:schemeClr val="tx1"/>
          </a:solidFill>
          <a:latin typeface="+mn-lt"/>
          <a:ea typeface="+mn-ea"/>
          <a:cs typeface="+mn-cs"/>
        </a:defRPr>
      </a:lvl5pPr>
      <a:lvl6pPr marL="2285839" algn="l" rtl="0" eaLnBrk="1" latinLnBrk="0" hangingPunct="1">
        <a:defRPr kumimoji="0" kern="1200">
          <a:solidFill>
            <a:schemeClr val="tx1"/>
          </a:solidFill>
          <a:latin typeface="+mn-lt"/>
          <a:ea typeface="+mn-ea"/>
          <a:cs typeface="+mn-cs"/>
        </a:defRPr>
      </a:lvl6pPr>
      <a:lvl7pPr marL="2743008" algn="l" rtl="0" eaLnBrk="1" latinLnBrk="0" hangingPunct="1">
        <a:defRPr kumimoji="0" kern="1200">
          <a:solidFill>
            <a:schemeClr val="tx1"/>
          </a:solidFill>
          <a:latin typeface="+mn-lt"/>
          <a:ea typeface="+mn-ea"/>
          <a:cs typeface="+mn-cs"/>
        </a:defRPr>
      </a:lvl7pPr>
      <a:lvl8pPr marL="3200175" algn="l" rtl="0" eaLnBrk="1" latinLnBrk="0" hangingPunct="1">
        <a:defRPr kumimoji="0" kern="1200">
          <a:solidFill>
            <a:schemeClr val="tx1"/>
          </a:solidFill>
          <a:latin typeface="+mn-lt"/>
          <a:ea typeface="+mn-ea"/>
          <a:cs typeface="+mn-cs"/>
        </a:defRPr>
      </a:lvl8pPr>
      <a:lvl9pPr marL="3657343"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pPr defTabSz="1018809"/>
            <a:fld id="{3783A756-94F7-43CF-A3C1-1FB444D8776B}" type="datetime1">
              <a:rPr lang="en-US" smtClean="0">
                <a:solidFill>
                  <a:prstClr val="black">
                    <a:tint val="75000"/>
                  </a:prstClr>
                </a:solidFill>
              </a:rPr>
              <a:pPr defTabSz="1018809"/>
              <a:t>5/31/2016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pPr defTabSz="1018809"/>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pPr defTabSz="1018809"/>
            <a:fld id="{F177B04D-AEB5-43ED-B9BA-B3D1EC9C9067}" type="slidenum">
              <a:rPr lang="en-US" smtClean="0">
                <a:solidFill>
                  <a:prstClr val="black">
                    <a:tint val="75000"/>
                  </a:prstClr>
                </a:solidFill>
              </a:rPr>
              <a:pPr defTabSz="1018809"/>
              <a:t>‹#›</a:t>
            </a:fld>
            <a:endParaRPr lang="en-US" dirty="0">
              <a:solidFill>
                <a:prstClr val="black">
                  <a:tint val="75000"/>
                </a:prstClr>
              </a:solidFill>
            </a:endParaRPr>
          </a:p>
        </p:txBody>
      </p:sp>
    </p:spTree>
    <p:extLst>
      <p:ext uri="{BB962C8B-B14F-4D97-AF65-F5344CB8AC3E}">
        <p14:creationId xmlns:p14="http://schemas.microsoft.com/office/powerpoint/2010/main" val="4185025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pPr defTabSz="1018809"/>
            <a:fld id="{3783A756-94F7-43CF-A3C1-1FB444D8776B}" type="datetime1">
              <a:rPr lang="en-US" smtClean="0">
                <a:solidFill>
                  <a:prstClr val="black">
                    <a:tint val="75000"/>
                  </a:prstClr>
                </a:solidFill>
              </a:rPr>
              <a:pPr defTabSz="1018809"/>
              <a:t>5/31/2016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pPr defTabSz="1018809"/>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pPr defTabSz="1018809"/>
            <a:fld id="{F177B04D-AEB5-43ED-B9BA-B3D1EC9C9067}" type="slidenum">
              <a:rPr lang="en-US" smtClean="0">
                <a:solidFill>
                  <a:prstClr val="black">
                    <a:tint val="75000"/>
                  </a:prstClr>
                </a:solidFill>
              </a:rPr>
              <a:pPr defTabSz="1018809"/>
              <a:t>‹#›</a:t>
            </a:fld>
            <a:endParaRPr lang="en-US" dirty="0">
              <a:solidFill>
                <a:prstClr val="black">
                  <a:tint val="75000"/>
                </a:prstClr>
              </a:solidFill>
            </a:endParaRPr>
          </a:p>
        </p:txBody>
      </p:sp>
    </p:spTree>
    <p:extLst>
      <p:ext uri="{BB962C8B-B14F-4D97-AF65-F5344CB8AC3E}">
        <p14:creationId xmlns:p14="http://schemas.microsoft.com/office/powerpoint/2010/main" val="1396985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pPr defTabSz="1018809"/>
            <a:fld id="{3783A756-94F7-43CF-A3C1-1FB444D8776B}" type="datetime1">
              <a:rPr lang="en-US" smtClean="0">
                <a:solidFill>
                  <a:prstClr val="black">
                    <a:tint val="75000"/>
                  </a:prstClr>
                </a:solidFill>
              </a:rPr>
              <a:pPr defTabSz="1018809"/>
              <a:t>5/31/2016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pPr defTabSz="1018809"/>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pPr defTabSz="1018809"/>
            <a:fld id="{F177B04D-AEB5-43ED-B9BA-B3D1EC9C9067}" type="slidenum">
              <a:rPr lang="en-US" smtClean="0">
                <a:solidFill>
                  <a:prstClr val="black">
                    <a:tint val="75000"/>
                  </a:prstClr>
                </a:solidFill>
              </a:rPr>
              <a:pPr defTabSz="1018809"/>
              <a:t>‹#›</a:t>
            </a:fld>
            <a:endParaRPr lang="en-US" dirty="0">
              <a:solidFill>
                <a:prstClr val="black">
                  <a:tint val="75000"/>
                </a:prstClr>
              </a:solidFill>
            </a:endParaRPr>
          </a:p>
        </p:txBody>
      </p:sp>
    </p:spTree>
    <p:extLst>
      <p:ext uri="{BB962C8B-B14F-4D97-AF65-F5344CB8AC3E}">
        <p14:creationId xmlns:p14="http://schemas.microsoft.com/office/powerpoint/2010/main" val="3651345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fGZ9Rk72zI" TargetMode="Externa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906086" y="533400"/>
            <a:ext cx="3103552" cy="2456188"/>
            <a:chOff x="3962400" y="28651"/>
            <a:chExt cx="2685553" cy="2255152"/>
          </a:xfrm>
        </p:grpSpPr>
        <p:sp>
          <p:nvSpPr>
            <p:cNvPr id="19" name="Trapezoid 18"/>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962400" y="152400"/>
              <a:ext cx="1143000" cy="976939"/>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300" b="1" dirty="0" smtClean="0">
                  <a:ln w="11430"/>
                  <a:effectLst>
                    <a:outerShdw blurRad="80000" dist="40000" dir="5040000" algn="tl">
                      <a:srgbClr val="000000">
                        <a:alpha val="30000"/>
                      </a:srgbClr>
                    </a:outerShdw>
                  </a:effectLst>
                </a:rPr>
                <a:t>2</a:t>
              </a:r>
              <a:r>
                <a:rPr lang="en-US" sz="6300" b="1" baseline="30000" dirty="0" smtClean="0">
                  <a:ln w="11430"/>
                  <a:effectLst>
                    <a:outerShdw blurRad="80000" dist="40000" dir="5040000" algn="tl">
                      <a:srgbClr val="000000">
                        <a:alpha val="30000"/>
                      </a:srgbClr>
                    </a:outerShdw>
                  </a:effectLst>
                </a:rPr>
                <a:t>do</a:t>
              </a:r>
              <a:endParaRPr lang="en-US" sz="6300" b="1" dirty="0">
                <a:ln w="11430"/>
                <a:effectLst>
                  <a:outerShdw blurRad="80000" dist="40000" dir="5040000" algn="tl">
                    <a:srgbClr val="000000">
                      <a:alpha val="30000"/>
                    </a:srgbClr>
                  </a:outerShdw>
                </a:effectLst>
              </a:endParaRPr>
            </a:p>
          </p:txBody>
        </p:sp>
      </p:grpSp>
      <p:sp>
        <p:nvSpPr>
          <p:cNvPr id="15" name="TextBox 14"/>
          <p:cNvSpPr txBox="1"/>
          <p:nvPr/>
        </p:nvSpPr>
        <p:spPr>
          <a:xfrm>
            <a:off x="4031234" y="1604461"/>
            <a:ext cx="3092697" cy="86704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55" tIns="48328" rIns="96655" bIns="48328" rtlCol="0">
            <a:spAutoFit/>
          </a:bodyPr>
          <a:lstStyle/>
          <a:p>
            <a:r>
              <a:rPr lang="es-PA" sz="2500" b="1" dirty="0" smtClean="0">
                <a:solidFill>
                  <a:schemeClr val="accent1">
                    <a:lumMod val="75000"/>
                  </a:schemeClr>
                </a:solidFill>
                <a:latin typeface="Bookman Old Style" pitchFamily="18" charset="0"/>
              </a:rPr>
              <a:t>Trimestre cuatro </a:t>
            </a:r>
            <a:r>
              <a:rPr lang="x-none" sz="2300" b="1" dirty="0" smtClean="0">
                <a:latin typeface="Bookman Old Style" pitchFamily="18" charset="0"/>
              </a:rPr>
              <a:t>CFA</a:t>
            </a:r>
            <a:endParaRPr lang="x-none" sz="2800" b="1" dirty="0">
              <a:latin typeface="Bookman Old Style" pitchFamily="18"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718635567"/>
              </p:ext>
            </p:extLst>
          </p:nvPr>
        </p:nvGraphicFramePr>
        <p:xfrm>
          <a:off x="1408364" y="6669008"/>
          <a:ext cx="5754436" cy="2508573"/>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5534"/>
                <a:gridCol w="2428094"/>
                <a:gridCol w="2357408"/>
                <a:gridCol w="533400"/>
              </a:tblGrid>
              <a:tr h="272034">
                <a:tc gridSpan="4">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100" b="1" noProof="0" dirty="0" smtClean="0"/>
                        <a:t>Escritura de</a:t>
                      </a:r>
                      <a:r>
                        <a:rPr lang="es-ES" sz="1100" b="1" baseline="0" noProof="0" dirty="0" smtClean="0"/>
                        <a:t> op</a:t>
                      </a:r>
                      <a:r>
                        <a:rPr lang="es-ES" sz="1100" b="1" noProof="0" dirty="0" smtClean="0"/>
                        <a:t>inión y lenguaje </a:t>
                      </a: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x-none" sz="1100" b="1" noProof="0" dirty="0" smtClean="0"/>
                        <a:t>Objetivos</a:t>
                      </a:r>
                      <a:endParaRPr lang="x-none"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x-none" sz="1100" b="1" noProof="0" dirty="0" smtClean="0"/>
                        <a:t>Estándares</a:t>
                      </a:r>
                      <a:endParaRPr lang="x-none"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90945">
                <a:tc>
                  <a:txBody>
                    <a:bodyPr/>
                    <a:lstStyle/>
                    <a:p>
                      <a:r>
                        <a:rPr lang="en-US" sz="1100" b="1" dirty="0" smtClean="0"/>
                        <a:t>1a</a:t>
                      </a:r>
                      <a:endParaRPr lang="en-US" sz="1100" b="1" dirty="0"/>
                    </a:p>
                  </a:txBody>
                  <a:tcPr marL="97536" marR="97536" marT="48006" marB="48006">
                    <a:solidFill>
                      <a:srgbClr val="FFFFCC"/>
                    </a:solidFill>
                  </a:tcPr>
                </a:tc>
                <a:tc>
                  <a:txBody>
                    <a:bodyPr/>
                    <a:lstStyle/>
                    <a:p>
                      <a:r>
                        <a:rPr lang="es-ES" sz="1200" b="1" noProof="0" dirty="0" smtClean="0"/>
                        <a:t>Escrito breve</a:t>
                      </a:r>
                      <a:r>
                        <a:rPr lang="es-ES" sz="1200" b="1" baseline="0" noProof="0" dirty="0" smtClean="0"/>
                        <a:t> </a:t>
                      </a:r>
                      <a:r>
                        <a:rPr lang="es-ES" sz="1200" b="1" baseline="0" noProof="0" smtClean="0"/>
                        <a:t>de una opinión</a:t>
                      </a:r>
                      <a:endParaRPr lang="es-ES" sz="1200" b="1" noProof="0" dirty="0"/>
                    </a:p>
                  </a:txBody>
                  <a:tcPr marL="103632" marR="103632" marT="50292" marB="50292">
                    <a:solidFill>
                      <a:srgbClr val="FFFFCC"/>
                    </a:solidFill>
                  </a:tcPr>
                </a:tc>
                <a:tc>
                  <a:txBody>
                    <a:bodyPr/>
                    <a:lstStyle/>
                    <a:p>
                      <a:r>
                        <a:rPr lang="en-US" sz="1200" b="1" dirty="0" smtClean="0">
                          <a:solidFill>
                            <a:schemeClr val="tx1"/>
                          </a:solidFill>
                        </a:rPr>
                        <a:t>W.2.1a, W.2.1b,</a:t>
                      </a:r>
                      <a:r>
                        <a:rPr lang="en-US" sz="1200" b="1" baseline="0" dirty="0" smtClean="0">
                          <a:solidFill>
                            <a:schemeClr val="tx1"/>
                          </a:solidFill>
                        </a:rPr>
                        <a:t> W.2.1c, .2.1.d, W.2.1e</a:t>
                      </a:r>
                      <a:endParaRPr lang="en-US" sz="1200" b="1" dirty="0">
                        <a:solidFill>
                          <a:schemeClr val="tx1"/>
                        </a:solidFill>
                      </a:endParaRPr>
                    </a:p>
                  </a:txBody>
                  <a:tcPr marL="103632" marR="103632" marT="50292" marB="50292">
                    <a:solidFill>
                      <a:srgbClr val="FFFFCC"/>
                    </a:solidFill>
                  </a:tcPr>
                </a:tc>
                <a:tc>
                  <a:txBody>
                    <a:bodyPr/>
                    <a:lstStyle/>
                    <a:p>
                      <a:pPr algn="ctr"/>
                      <a:r>
                        <a:rPr lang="en-US" sz="1100" b="1" dirty="0" smtClean="0"/>
                        <a:t>3</a:t>
                      </a:r>
                      <a:endParaRPr lang="en-US" sz="1100" b="1" dirty="0"/>
                    </a:p>
                  </a:txBody>
                  <a:tcPr marL="97536" marR="97536" marT="48006" marB="48006" anchor="ctr">
                    <a:solidFill>
                      <a:srgbClr val="FFFFCC"/>
                    </a:solidFill>
                  </a:tcPr>
                </a:tc>
              </a:tr>
              <a:tr h="290945">
                <a:tc>
                  <a:txBody>
                    <a:bodyPr/>
                    <a:lstStyle/>
                    <a:p>
                      <a:r>
                        <a:rPr lang="en-US" sz="1100" b="1" dirty="0" smtClean="0"/>
                        <a:t>1b</a:t>
                      </a:r>
                      <a:endParaRPr lang="en-US" sz="1100" b="1" dirty="0"/>
                    </a:p>
                  </a:txBody>
                  <a:tcPr marL="97536" marR="97536" marT="48006" marB="48006">
                    <a:solidFill>
                      <a:srgbClr val="FFFFCC"/>
                    </a:solidFill>
                  </a:tcPr>
                </a:tc>
                <a:tc>
                  <a:txBody>
                    <a:bodyPr/>
                    <a:lstStyle/>
                    <a:p>
                      <a:r>
                        <a:rPr lang="es-ES" sz="1200" b="1" noProof="0" dirty="0" smtClean="0"/>
                        <a:t>Escribir-Revisar:</a:t>
                      </a:r>
                      <a:r>
                        <a:rPr lang="es-ES" sz="1200" b="1" baseline="0" noProof="0" dirty="0" smtClean="0"/>
                        <a:t> Escrito de opinión</a:t>
                      </a:r>
                      <a:endParaRPr lang="es-ES" sz="1200" b="1" noProof="0" dirty="0"/>
                    </a:p>
                  </a:txBody>
                  <a:tcPr marL="103632" marR="103632" marT="50292" marB="50292">
                    <a:solidFill>
                      <a:srgbClr val="FFFFCC"/>
                    </a:solidFill>
                  </a:tcPr>
                </a:tc>
                <a:tc>
                  <a:txBody>
                    <a:bodyPr/>
                    <a:lstStyle/>
                    <a:p>
                      <a:r>
                        <a:rPr lang="en-US" sz="1200" b="1" dirty="0" smtClean="0">
                          <a:solidFill>
                            <a:schemeClr val="tx1"/>
                          </a:solidFill>
                        </a:rPr>
                        <a:t>W.2.1a, W.2.1b, W.2.1c, W.2.1.d, W.2.1e, W.2.8</a:t>
                      </a:r>
                    </a:p>
                  </a:txBody>
                  <a:tcPr marL="103632" marR="103632" marT="50292" marB="50292">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r h="450965">
                <a:tc>
                  <a:txBody>
                    <a:bodyPr/>
                    <a:lstStyle/>
                    <a:p>
                      <a:r>
                        <a:rPr lang="en-US" sz="1100" b="1" dirty="0" smtClean="0"/>
                        <a:t>2</a:t>
                      </a:r>
                      <a:endParaRPr lang="en-US" sz="1100" b="1" dirty="0"/>
                    </a:p>
                  </a:txBody>
                  <a:tcPr marL="97536" marR="97536" marT="48006" marB="48006">
                    <a:solidFill>
                      <a:srgbClr val="FFFFCC"/>
                    </a:solidFill>
                  </a:tcPr>
                </a:tc>
                <a:tc>
                  <a:txBody>
                    <a:bodyPr/>
                    <a:lstStyle/>
                    <a:p>
                      <a:r>
                        <a:rPr lang="es-ES" sz="1200" b="1" noProof="0" dirty="0" smtClean="0"/>
                        <a:t>Composición</a:t>
                      </a:r>
                      <a:r>
                        <a:rPr lang="es-ES" sz="1200" b="1" baseline="0" noProof="0" dirty="0" smtClean="0"/>
                        <a:t> completa de una opinión</a:t>
                      </a:r>
                      <a:endParaRPr lang="es-ES" sz="1200" b="1" noProof="0" dirty="0"/>
                    </a:p>
                  </a:txBody>
                  <a:tcPr marL="103632" marR="103632" marT="50292" marB="50292">
                    <a:solidFill>
                      <a:srgbClr val="FFFFCC"/>
                    </a:solidFill>
                  </a:tcPr>
                </a:tc>
                <a:tc>
                  <a:txBody>
                    <a:bodyPr/>
                    <a:lstStyle/>
                    <a:p>
                      <a:r>
                        <a:rPr lang="en-US" sz="1200" b="1" dirty="0" smtClean="0">
                          <a:solidFill>
                            <a:schemeClr val="tx1"/>
                          </a:solidFill>
                        </a:rPr>
                        <a:t>W.2.1a, W.2.1b, W.2.1c, W.2.1.d, W.2.1e, W.2.5, W.2.8</a:t>
                      </a:r>
                    </a:p>
                  </a:txBody>
                  <a:tcPr marL="103632" marR="103632" marT="50292" marB="50292">
                    <a:solidFill>
                      <a:srgbClr val="FFFFCC"/>
                    </a:solidFill>
                  </a:tcPr>
                </a:tc>
                <a:tc>
                  <a:txBody>
                    <a:bodyPr/>
                    <a:lstStyle/>
                    <a:p>
                      <a:pPr algn="ctr"/>
                      <a:r>
                        <a:rPr lang="en-US" sz="1100" b="1" dirty="0" smtClean="0"/>
                        <a:t>4</a:t>
                      </a:r>
                      <a:endParaRPr lang="en-US" sz="1100" b="1" dirty="0"/>
                    </a:p>
                  </a:txBody>
                  <a:tcPr marL="97536" marR="97536" marT="48006" marB="48006" anchor="ctr">
                    <a:solidFill>
                      <a:srgbClr val="FFFFCC"/>
                    </a:solidFill>
                  </a:tcPr>
                </a:tc>
              </a:tr>
              <a:tr h="272034">
                <a:tc>
                  <a:txBody>
                    <a:bodyPr/>
                    <a:lstStyle/>
                    <a:p>
                      <a:r>
                        <a:rPr lang="en-US" sz="1100" b="1" dirty="0" smtClean="0"/>
                        <a:t>8</a:t>
                      </a:r>
                      <a:endParaRPr lang="en-US" sz="1100" b="1" dirty="0"/>
                    </a:p>
                  </a:txBody>
                  <a:tcPr marL="97536" marR="97536" marT="48006" marB="48006">
                    <a:solidFill>
                      <a:srgbClr val="FFFFCC"/>
                    </a:solidFill>
                  </a:tcPr>
                </a:tc>
                <a:tc>
                  <a:txBody>
                    <a:bodyPr/>
                    <a:lstStyle/>
                    <a:p>
                      <a:r>
                        <a:rPr lang="x-none" sz="1200" b="1" noProof="0" dirty="0" smtClean="0"/>
                        <a:t>Uso de lenguaje-vocabulario</a:t>
                      </a:r>
                      <a:endParaRPr lang="x-none" sz="1200" b="1" noProof="0" dirty="0"/>
                    </a:p>
                  </a:txBody>
                  <a:tcPr marL="102181" marR="102181" marT="50292" marB="50292">
                    <a:solidFill>
                      <a:srgbClr val="FFFFCC"/>
                    </a:solidFill>
                  </a:tcPr>
                </a:tc>
                <a:tc>
                  <a:txBody>
                    <a:bodyPr/>
                    <a:lstStyle/>
                    <a:p>
                      <a:r>
                        <a:rPr lang="en-US" sz="1200" b="1" dirty="0" smtClean="0">
                          <a:solidFill>
                            <a:schemeClr val="tx1"/>
                          </a:solidFill>
                        </a:rPr>
                        <a:t>L.2.6</a:t>
                      </a:r>
                      <a:endParaRPr lang="en-US" sz="12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r h="272034">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ES_tradnl" sz="1200" b="1" noProof="0" dirty="0" smtClean="0"/>
                        <a:t>Editar y clarificar</a:t>
                      </a:r>
                      <a:endParaRPr lang="es-ES_tradnl" sz="1200" b="1" noProof="0" dirty="0"/>
                    </a:p>
                  </a:txBody>
                  <a:tcPr marL="102181" marR="102181" marT="50292" marB="50292">
                    <a:solidFill>
                      <a:srgbClr val="FFFFCC"/>
                    </a:solidFill>
                  </a:tcPr>
                </a:tc>
                <a:tc>
                  <a:txBody>
                    <a:bodyPr/>
                    <a:lstStyle/>
                    <a:p>
                      <a:r>
                        <a:rPr lang="en-US" sz="1200" b="1" dirty="0" smtClean="0">
                          <a:solidFill>
                            <a:schemeClr val="tx1"/>
                          </a:solidFill>
                        </a:rPr>
                        <a:t>L2.1e</a:t>
                      </a:r>
                      <a:endParaRPr lang="en-US" sz="1200" b="1" dirty="0">
                        <a:solidFill>
                          <a:schemeClr val="tx1"/>
                        </a:solidFill>
                      </a:endParaRPr>
                    </a:p>
                  </a:txBody>
                  <a:tcPr marL="103632" marR="103632" marT="50292" marB="50292">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436100794"/>
              </p:ext>
            </p:extLst>
          </p:nvPr>
        </p:nvGraphicFramePr>
        <p:xfrm>
          <a:off x="1791253" y="3200778"/>
          <a:ext cx="4801110" cy="13572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9850"/>
                <a:gridCol w="2688882"/>
                <a:gridCol w="1060649"/>
                <a:gridCol w="691729"/>
              </a:tblGrid>
              <a:tr h="272034">
                <a:tc gridSpan="4">
                  <a:txBody>
                    <a:bodyPr/>
                    <a:lstStyle/>
                    <a:p>
                      <a:pPr algn="ctr"/>
                      <a:r>
                        <a:rPr lang="es-PA" sz="1100" b="1" noProof="0" dirty="0" smtClean="0">
                          <a:solidFill>
                            <a:schemeClr val="tx1"/>
                          </a:solidFill>
                        </a:rPr>
                        <a:t>Lectura:</a:t>
                      </a:r>
                      <a:r>
                        <a:rPr lang="es-PA" sz="1100" b="1" baseline="0" noProof="0" dirty="0" smtClean="0">
                          <a:solidFill>
                            <a:schemeClr val="tx1"/>
                          </a:solidFill>
                        </a:rPr>
                        <a:t> Texto Literario</a:t>
                      </a:r>
                      <a:r>
                        <a:rPr lang="es-PA" sz="1100" b="1" noProof="0" dirty="0" smtClean="0">
                          <a:solidFill>
                            <a:schemeClr val="tx1"/>
                          </a:solidFill>
                        </a:rPr>
                        <a:t> </a:t>
                      </a:r>
                      <a:endParaRPr lang="es-PA" sz="1100" b="1" noProof="0" dirty="0">
                        <a:solidFill>
                          <a:schemeClr val="tx1"/>
                        </a:solidFill>
                      </a:endParaRP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es-PA" sz="1100" b="1" noProof="0" dirty="0" smtClean="0"/>
                        <a:t>Objetivos</a:t>
                      </a:r>
                      <a:endParaRPr lang="es-PA"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72034">
                <a:tc>
                  <a:txBody>
                    <a:bodyPr/>
                    <a:lstStyle/>
                    <a:p>
                      <a:r>
                        <a:rPr lang="en-US" sz="1100" b="1" dirty="0" smtClean="0">
                          <a:solidFill>
                            <a:schemeClr val="tx1"/>
                          </a:solidFill>
                        </a:rPr>
                        <a:t>3</a:t>
                      </a:r>
                      <a:endParaRPr lang="en-US" sz="1100" b="1" dirty="0">
                        <a:solidFill>
                          <a:schemeClr val="tx1"/>
                        </a:solidFill>
                      </a:endParaRPr>
                    </a:p>
                  </a:txBody>
                  <a:tcPr marL="97536" marR="97536" marT="48006" marB="48006">
                    <a:solidFill>
                      <a:srgbClr val="FFFFCC"/>
                    </a:solidFill>
                  </a:tcPr>
                </a:tc>
                <a:tc>
                  <a:txBody>
                    <a:bodyPr/>
                    <a:lstStyle/>
                    <a:p>
                      <a:r>
                        <a:rPr lang="es-PA" sz="1100" b="1" noProof="0" dirty="0" smtClean="0">
                          <a:solidFill>
                            <a:schemeClr val="tx1"/>
                          </a:solidFill>
                        </a:rPr>
                        <a:t>Razonamiento</a:t>
                      </a:r>
                      <a:r>
                        <a:rPr lang="es-PA" sz="1100" b="1" baseline="0" noProof="0" dirty="0" smtClean="0">
                          <a:solidFill>
                            <a:schemeClr val="tx1"/>
                          </a:solidFill>
                        </a:rPr>
                        <a:t> y evidencia</a:t>
                      </a:r>
                      <a:endParaRPr lang="es-PA" sz="1100" b="1" noProof="0" dirty="0">
                        <a:solidFill>
                          <a:schemeClr val="tx1"/>
                        </a:solidFill>
                      </a:endParaRPr>
                    </a:p>
                  </a:txBody>
                  <a:tcPr marL="97536" marR="97536" marT="48006" marB="48006">
                    <a:solidFill>
                      <a:srgbClr val="FFFFCC"/>
                    </a:solidFill>
                  </a:tcPr>
                </a:tc>
                <a:tc>
                  <a:txBody>
                    <a:bodyPr/>
                    <a:lstStyle/>
                    <a:p>
                      <a:r>
                        <a:rPr lang="en-US" sz="1100" b="1" dirty="0" smtClean="0">
                          <a:solidFill>
                            <a:schemeClr val="tx1"/>
                          </a:solidFill>
                        </a:rPr>
                        <a:t>RL.2.3</a:t>
                      </a:r>
                      <a:endParaRPr lang="en-US" sz="1100" b="1"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r h="270579">
                <a:tc>
                  <a:txBody>
                    <a:bodyPr/>
                    <a:lstStyle/>
                    <a:p>
                      <a:r>
                        <a:rPr lang="en-US" sz="1100" b="1" dirty="0" smtClean="0">
                          <a:solidFill>
                            <a:schemeClr val="tx1"/>
                          </a:solidFill>
                        </a:rPr>
                        <a:t>6</a:t>
                      </a:r>
                      <a:endParaRPr lang="en-US" sz="1100" b="1" dirty="0">
                        <a:solidFill>
                          <a:schemeClr val="tx1"/>
                        </a:solidFill>
                      </a:endParaRPr>
                    </a:p>
                  </a:txBody>
                  <a:tcPr marL="97536" marR="97536" marT="48006" marB="48006">
                    <a:solidFill>
                      <a:srgbClr val="FFFFCC"/>
                    </a:solidFill>
                  </a:tcPr>
                </a:tc>
                <a:tc>
                  <a:txBody>
                    <a:bodyPr/>
                    <a:lstStyle/>
                    <a:p>
                      <a:r>
                        <a:rPr lang="es-PA" sz="1100" b="1" noProof="0" dirty="0" smtClean="0"/>
                        <a:t>Estructuras/Características del texto</a:t>
                      </a:r>
                      <a:endParaRPr lang="es-PA" sz="1100" b="1" noProof="0" dirty="0"/>
                    </a:p>
                  </a:txBody>
                  <a:tcPr marL="97536" marR="97536" marT="48006" marB="48006">
                    <a:solidFill>
                      <a:srgbClr val="FFFFCC"/>
                    </a:solidFill>
                  </a:tcPr>
                </a:tc>
                <a:tc>
                  <a:txBody>
                    <a:bodyPr/>
                    <a:lstStyle/>
                    <a:p>
                      <a:r>
                        <a:rPr lang="en-US" sz="1100" b="1" dirty="0" smtClean="0">
                          <a:solidFill>
                            <a:schemeClr val="tx1"/>
                          </a:solidFill>
                        </a:rPr>
                        <a:t>RL.2.6</a:t>
                      </a:r>
                      <a:endParaRPr lang="en-US" sz="1100" b="1"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2</a:t>
                      </a:r>
                      <a:endParaRPr lang="en-US" sz="1100" b="1" dirty="0">
                        <a:solidFill>
                          <a:schemeClr val="tx1"/>
                        </a:solidFill>
                      </a:endParaRPr>
                    </a:p>
                  </a:txBody>
                  <a:tcPr marL="97536" marR="97536" marT="48006" marB="48006" anchor="ctr">
                    <a:solidFill>
                      <a:srgbClr val="FFFFCC"/>
                    </a:solidFill>
                  </a:tcPr>
                </a:tc>
              </a:tr>
              <a:tr h="272034">
                <a:tc>
                  <a:txBody>
                    <a:bodyPr/>
                    <a:lstStyle/>
                    <a:p>
                      <a:r>
                        <a:rPr lang="en-US" sz="1100" b="1" dirty="0" smtClean="0"/>
                        <a:t>5</a:t>
                      </a:r>
                      <a:endParaRPr lang="en-US" sz="1100" b="1" dirty="0"/>
                    </a:p>
                  </a:txBody>
                  <a:tcPr marL="97536" marR="97536" marT="48006" marB="48006">
                    <a:solidFill>
                      <a:srgbClr val="FFFFCC"/>
                    </a:solidFill>
                  </a:tcPr>
                </a:tc>
                <a:tc>
                  <a:txBody>
                    <a:bodyPr/>
                    <a:lstStyle/>
                    <a:p>
                      <a:r>
                        <a:rPr lang="es-PA" sz="1100" b="1" noProof="0" dirty="0" smtClean="0"/>
                        <a:t>Análisis</a:t>
                      </a:r>
                      <a:r>
                        <a:rPr lang="es-PA" sz="1100" b="1" baseline="0" noProof="0" dirty="0" smtClean="0"/>
                        <a:t> dentro y entre textos</a:t>
                      </a:r>
                      <a:endParaRPr lang="es-PA" sz="1100" b="1" noProof="0" dirty="0"/>
                    </a:p>
                  </a:txBody>
                  <a:tcPr marL="97536" marR="97536" marT="48006" marB="48006">
                    <a:solidFill>
                      <a:srgbClr val="FFFFCC"/>
                    </a:solidFill>
                  </a:tcPr>
                </a:tc>
                <a:tc>
                  <a:txBody>
                    <a:bodyPr/>
                    <a:lstStyle/>
                    <a:p>
                      <a:r>
                        <a:rPr lang="en-US" sz="1100" b="1" dirty="0" smtClean="0">
                          <a:solidFill>
                            <a:schemeClr val="tx1"/>
                          </a:solidFill>
                        </a:rPr>
                        <a:t>RL.2.9</a:t>
                      </a:r>
                      <a:endParaRPr lang="en-US" sz="1100" b="1"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4</a:t>
                      </a:r>
                      <a:endParaRPr lang="en-US" sz="1100" b="1" dirty="0">
                        <a:solidFill>
                          <a:schemeClr val="tx1"/>
                        </a:solidFill>
                      </a:endParaRPr>
                    </a:p>
                  </a:txBody>
                  <a:tcPr marL="97536" marR="97536" marT="48006" marB="48006" anchor="ctr">
                    <a:solidFill>
                      <a:srgbClr val="FFFFCC"/>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910068270"/>
              </p:ext>
            </p:extLst>
          </p:nvPr>
        </p:nvGraphicFramePr>
        <p:xfrm>
          <a:off x="1752601" y="4701524"/>
          <a:ext cx="4887732" cy="1350333"/>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76643"/>
                <a:gridCol w="2627094"/>
                <a:gridCol w="1079786"/>
                <a:gridCol w="704209"/>
              </a:tblGrid>
              <a:tr h="195834">
                <a:tc gridSpan="4">
                  <a:txBody>
                    <a:bodyPr/>
                    <a:lstStyle/>
                    <a:p>
                      <a:pPr algn="ctr"/>
                      <a:r>
                        <a:rPr lang="x-none" sz="1100" b="1" noProof="0" dirty="0" smtClean="0">
                          <a:solidFill>
                            <a:schemeClr val="tx1"/>
                          </a:solidFill>
                        </a:rPr>
                        <a:t>Lectura: Texto Informativo</a:t>
                      </a:r>
                      <a:r>
                        <a:rPr lang="x-none" sz="1100" b="1" baseline="0" noProof="0" dirty="0" smtClean="0">
                          <a:solidFill>
                            <a:schemeClr val="tx1"/>
                          </a:solidFill>
                        </a:rPr>
                        <a:t> </a:t>
                      </a:r>
                      <a:endParaRPr lang="x-none" sz="1100" b="1" noProof="0" dirty="0">
                        <a:solidFill>
                          <a:schemeClr val="tx1"/>
                        </a:solidFill>
                      </a:endParaRP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0579">
                <a:tc gridSpan="2">
                  <a:txBody>
                    <a:bodyPr/>
                    <a:lstStyle/>
                    <a:p>
                      <a:pPr algn="ctr"/>
                      <a:r>
                        <a:rPr lang="x-none" sz="1100" b="1" noProof="0" dirty="0" smtClean="0"/>
                        <a:t>Objetivos</a:t>
                      </a:r>
                      <a:endParaRPr lang="x-none"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x-none" sz="1100" b="1" noProof="0" dirty="0" smtClean="0"/>
                        <a:t>Estándares</a:t>
                      </a:r>
                      <a:endParaRPr lang="x-none"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72034">
                <a:tc>
                  <a:txBody>
                    <a:bodyPr/>
                    <a:lstStyle/>
                    <a:p>
                      <a:r>
                        <a:rPr lang="en-US" sz="1100" b="1" dirty="0" smtClean="0">
                          <a:solidFill>
                            <a:schemeClr val="tx1"/>
                          </a:solidFill>
                        </a:rPr>
                        <a:t>10</a:t>
                      </a:r>
                      <a:endParaRPr lang="en-US" sz="1100" b="1" dirty="0">
                        <a:solidFill>
                          <a:schemeClr val="tx1"/>
                        </a:solidFill>
                      </a:endParaRPr>
                    </a:p>
                  </a:txBody>
                  <a:tcPr marL="97536" marR="97536" marT="48006" marB="48006">
                    <a:solidFill>
                      <a:srgbClr val="FFFFCC"/>
                    </a:solidFill>
                  </a:tcPr>
                </a:tc>
                <a:tc>
                  <a:txBody>
                    <a:bodyPr/>
                    <a:lstStyle/>
                    <a:p>
                      <a:r>
                        <a:rPr lang="x-none" sz="1100" b="1" noProof="0" dirty="0" smtClean="0">
                          <a:solidFill>
                            <a:schemeClr val="tx1"/>
                          </a:solidFill>
                        </a:rPr>
                        <a:t>Significado de palabras</a:t>
                      </a:r>
                      <a:endParaRPr lang="x-none" sz="1100" b="1" noProof="0" dirty="0">
                        <a:solidFill>
                          <a:schemeClr val="tx1"/>
                        </a:solidFill>
                      </a:endParaRPr>
                    </a:p>
                  </a:txBody>
                  <a:tcPr marL="97536" marR="97536" marT="48006" marB="48006">
                    <a:solidFill>
                      <a:srgbClr val="FFFFCC"/>
                    </a:solidFill>
                  </a:tcPr>
                </a:tc>
                <a:tc>
                  <a:txBody>
                    <a:bodyPr/>
                    <a:lstStyle/>
                    <a:p>
                      <a:r>
                        <a:rPr lang="x-none" sz="1100" b="1" noProof="0" dirty="0" smtClean="0">
                          <a:solidFill>
                            <a:schemeClr val="tx1"/>
                          </a:solidFill>
                        </a:rPr>
                        <a:t>RI.</a:t>
                      </a:r>
                      <a:r>
                        <a:rPr lang="en-US" sz="1100" b="1" noProof="0" dirty="0" smtClean="0">
                          <a:solidFill>
                            <a:schemeClr val="tx1"/>
                          </a:solidFill>
                        </a:rPr>
                        <a:t>2.3</a:t>
                      </a:r>
                      <a:endParaRPr lang="x-none" sz="1100" b="1" noProof="0"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1-2</a:t>
                      </a:r>
                      <a:endParaRPr lang="en-US" sz="1100" b="1" dirty="0">
                        <a:solidFill>
                          <a:schemeClr val="tx1"/>
                        </a:solidFill>
                      </a:endParaRPr>
                    </a:p>
                  </a:txBody>
                  <a:tcPr marL="97536" marR="97536" marT="48006" marB="48006" anchor="ctr">
                    <a:solidFill>
                      <a:srgbClr val="FFFFCC"/>
                    </a:solidFill>
                  </a:tcPr>
                </a:tc>
              </a:tr>
              <a:tr h="272034">
                <a:tc>
                  <a:txBody>
                    <a:bodyPr/>
                    <a:lstStyle/>
                    <a:p>
                      <a:r>
                        <a:rPr lang="en-US" sz="1100" b="1" dirty="0" smtClean="0">
                          <a:solidFill>
                            <a:schemeClr val="tx1"/>
                          </a:solidFill>
                        </a:rPr>
                        <a:t>11</a:t>
                      </a:r>
                      <a:endParaRPr lang="en-US" sz="1100" b="1" dirty="0">
                        <a:solidFill>
                          <a:schemeClr val="tx1"/>
                        </a:solidFill>
                      </a:endParaRPr>
                    </a:p>
                  </a:txBody>
                  <a:tcPr marL="97536" marR="97536" marT="48006" marB="48006">
                    <a:solidFill>
                      <a:srgbClr val="FFFFCC"/>
                    </a:solidFill>
                  </a:tcPr>
                </a:tc>
                <a:tc>
                  <a:txBody>
                    <a:bodyPr/>
                    <a:lstStyle/>
                    <a:p>
                      <a:r>
                        <a:rPr lang="x-none" sz="1100" b="1" noProof="0" dirty="0" smtClean="0">
                          <a:solidFill>
                            <a:schemeClr val="tx1"/>
                          </a:solidFill>
                        </a:rPr>
                        <a:t>Razonamiento y Evidencia</a:t>
                      </a:r>
                      <a:endParaRPr lang="x-none" sz="1100" b="1" noProof="0" dirty="0">
                        <a:solidFill>
                          <a:schemeClr val="tx1"/>
                        </a:solidFill>
                      </a:endParaRPr>
                    </a:p>
                  </a:txBody>
                  <a:tcPr marL="97536" marR="97536" marT="48006" marB="48006">
                    <a:solidFill>
                      <a:srgbClr val="FFFFCC"/>
                    </a:solidFill>
                  </a:tcPr>
                </a:tc>
                <a:tc>
                  <a:txBody>
                    <a:bodyPr/>
                    <a:lstStyle/>
                    <a:p>
                      <a:r>
                        <a:rPr lang="x-none" sz="1100" b="1" noProof="0" dirty="0" smtClean="0">
                          <a:solidFill>
                            <a:schemeClr val="tx1"/>
                          </a:solidFill>
                        </a:rPr>
                        <a:t>RI.</a:t>
                      </a:r>
                      <a:r>
                        <a:rPr lang="en-US" sz="1100" b="1" noProof="0" dirty="0" smtClean="0">
                          <a:solidFill>
                            <a:schemeClr val="tx1"/>
                          </a:solidFill>
                        </a:rPr>
                        <a:t>2.6</a:t>
                      </a:r>
                      <a:endParaRPr lang="x-none" sz="1100" b="1" noProof="0"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3-4</a:t>
                      </a:r>
                      <a:endParaRPr lang="en-US" sz="1100" b="1" dirty="0">
                        <a:solidFill>
                          <a:schemeClr val="tx1"/>
                        </a:solidFill>
                      </a:endParaRPr>
                    </a:p>
                  </a:txBody>
                  <a:tcPr marL="97536" marR="97536" marT="48006" marB="48006" anchor="ctr">
                    <a:solidFill>
                      <a:srgbClr val="FFFFCC"/>
                    </a:solidFill>
                  </a:tcPr>
                </a:tc>
              </a:tr>
              <a:tr h="272034">
                <a:tc>
                  <a:txBody>
                    <a:bodyPr/>
                    <a:lstStyle/>
                    <a:p>
                      <a:r>
                        <a:rPr lang="en-US" sz="1100" b="1" dirty="0" smtClean="0">
                          <a:solidFill>
                            <a:schemeClr val="tx1"/>
                          </a:solidFill>
                        </a:rPr>
                        <a:t>12</a:t>
                      </a:r>
                      <a:endParaRPr lang="en-US" sz="1100" b="1" dirty="0">
                        <a:solidFill>
                          <a:schemeClr val="tx1"/>
                        </a:solidFill>
                      </a:endParaRPr>
                    </a:p>
                  </a:txBody>
                  <a:tcPr marL="97536" marR="97536" marT="48006" marB="48006">
                    <a:solidFill>
                      <a:srgbClr val="FFFFCC"/>
                    </a:solidFill>
                  </a:tcPr>
                </a:tc>
                <a:tc>
                  <a:txBody>
                    <a:bodyPr/>
                    <a:lstStyle/>
                    <a:p>
                      <a:r>
                        <a:rPr lang="x-none" sz="1100" b="1" noProof="0" dirty="0" smtClean="0"/>
                        <a:t>Análisis</a:t>
                      </a:r>
                      <a:r>
                        <a:rPr lang="x-none" sz="1100" b="1" baseline="0" noProof="0" dirty="0" smtClean="0"/>
                        <a:t> dentro y entre textos</a:t>
                      </a:r>
                      <a:endParaRPr lang="x-none" sz="1100" b="1" noProof="0" dirty="0"/>
                    </a:p>
                  </a:txBody>
                  <a:tcPr marL="97536" marR="97536" marT="48006" marB="48006">
                    <a:solidFill>
                      <a:srgbClr val="FFFFCC"/>
                    </a:solidFill>
                  </a:tcPr>
                </a:tc>
                <a:tc>
                  <a:txBody>
                    <a:bodyPr/>
                    <a:lstStyle/>
                    <a:p>
                      <a:r>
                        <a:rPr lang="x-none" sz="1100" b="1" noProof="0" dirty="0" smtClean="0">
                          <a:solidFill>
                            <a:schemeClr val="tx1"/>
                          </a:solidFill>
                        </a:rPr>
                        <a:t>RI.</a:t>
                      </a:r>
                      <a:r>
                        <a:rPr lang="en-US" sz="1100" b="1" noProof="0" dirty="0" smtClean="0">
                          <a:solidFill>
                            <a:schemeClr val="tx1"/>
                          </a:solidFill>
                        </a:rPr>
                        <a:t>2.</a:t>
                      </a:r>
                      <a:r>
                        <a:rPr lang="x-none" sz="1100" b="1" noProof="0" dirty="0" smtClean="0">
                          <a:solidFill>
                            <a:schemeClr val="tx1"/>
                          </a:solidFill>
                        </a:rPr>
                        <a:t>9</a:t>
                      </a:r>
                      <a:endParaRPr lang="x-none" sz="1100" b="1" noProof="0" dirty="0">
                        <a:solidFill>
                          <a:schemeClr val="tx1"/>
                        </a:solidFill>
                      </a:endParaRPr>
                    </a:p>
                  </a:txBody>
                  <a:tcPr marL="97536" marR="97536" marT="48006" marB="48006">
                    <a:solidFill>
                      <a:srgbClr val="FFFFCC"/>
                    </a:solidFill>
                  </a:tcPr>
                </a:tc>
                <a:tc>
                  <a:txBody>
                    <a:bodyPr/>
                    <a:lstStyle/>
                    <a:p>
                      <a:pPr algn="ctr"/>
                      <a:r>
                        <a:rPr lang="en-US" sz="1100" b="1" dirty="0" smtClean="0">
                          <a:solidFill>
                            <a:schemeClr val="tx1"/>
                          </a:solidFill>
                        </a:rPr>
                        <a:t>3-4</a:t>
                      </a:r>
                      <a:endParaRPr lang="en-US" sz="1100" b="1" dirty="0">
                        <a:solidFill>
                          <a:schemeClr val="tx1"/>
                        </a:solidFill>
                      </a:endParaRPr>
                    </a:p>
                  </a:txBody>
                  <a:tcPr marL="97536" marR="97536" marT="48006" marB="48006" anchor="ctr">
                    <a:solidFill>
                      <a:srgbClr val="FFFFCC"/>
                    </a:solidFill>
                  </a:tcPr>
                </a:tc>
              </a:tr>
            </a:tbl>
          </a:graphicData>
        </a:graphic>
      </p:graphicFrame>
      <p:sp>
        <p:nvSpPr>
          <p:cNvPr id="23" name="Rectangle 22"/>
          <p:cNvSpPr/>
          <p:nvPr/>
        </p:nvSpPr>
        <p:spPr>
          <a:xfrm>
            <a:off x="4322686" y="7401788"/>
            <a:ext cx="630314" cy="2182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30" name="Rectangle 29"/>
          <p:cNvSpPr/>
          <p:nvPr/>
        </p:nvSpPr>
        <p:spPr>
          <a:xfrm>
            <a:off x="5429660" y="7710365"/>
            <a:ext cx="590140" cy="2546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31" name="Rectangle 30"/>
          <p:cNvSpPr/>
          <p:nvPr/>
        </p:nvSpPr>
        <p:spPr>
          <a:xfrm>
            <a:off x="4345285" y="8170939"/>
            <a:ext cx="2247078" cy="49041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6749" tIns="43375" rIns="86749" bIns="43375" rtlCol="0" anchor="ctr"/>
          <a:lstStyle/>
          <a:p>
            <a:pPr algn="ctr"/>
            <a:endParaRPr lang="x-none" dirty="0"/>
          </a:p>
        </p:txBody>
      </p:sp>
      <p:sp>
        <p:nvSpPr>
          <p:cNvPr id="32" name="TextBox 31"/>
          <p:cNvSpPr txBox="1"/>
          <p:nvPr/>
        </p:nvSpPr>
        <p:spPr>
          <a:xfrm>
            <a:off x="1355626" y="6240447"/>
            <a:ext cx="5768305" cy="374599"/>
          </a:xfrm>
          <a:prstGeom prst="rect">
            <a:avLst/>
          </a:prstGeom>
          <a:noFill/>
        </p:spPr>
        <p:txBody>
          <a:bodyPr wrap="square" lIns="96655" tIns="48328" rIns="96655" bIns="48328" rtlCol="0">
            <a:spAutoFit/>
          </a:bodyPr>
          <a:lstStyle/>
          <a:p>
            <a:pPr algn="ctr"/>
            <a:r>
              <a:rPr lang="x-none" sz="900" b="1" i="1" dirty="0" smtClean="0">
                <a:latin typeface="Calibri" panose="020F0502020204030204" pitchFamily="34" charset="0"/>
              </a:rPr>
              <a:t>Nota:  Puede haber más de un estándar por objetivo.  Los estándares pueden tener diferentes DOK por objetivo. Sólo se listaron los estándares evaluados.</a:t>
            </a:r>
            <a:endParaRPr lang="x-none" sz="900" b="1" i="1" dirty="0">
              <a:latin typeface="Calibri" panose="020F0502020204030204" pitchFamily="34" charset="0"/>
            </a:endParaRPr>
          </a:p>
        </p:txBody>
      </p:sp>
    </p:spTree>
    <p:extLst>
      <p:ext uri="{BB962C8B-B14F-4D97-AF65-F5344CB8AC3E}">
        <p14:creationId xmlns:p14="http://schemas.microsoft.com/office/powerpoint/2010/main" val="238691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6229968"/>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CFA:</a:t>
                      </a:r>
                      <a:r>
                        <a:rPr lang="es-419" sz="1400" b="1" i="0" u="none" strike="noStrike" baseline="0" noProof="0" dirty="0" smtClean="0">
                          <a:solidFill>
                            <a:srgbClr val="000000"/>
                          </a:solidFill>
                          <a:latin typeface="Calibri"/>
                        </a:rPr>
                        <a:t> Escrito de un artículo de opinión</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21" name="Rectangle 20"/>
          <p:cNvSpPr/>
          <p:nvPr/>
        </p:nvSpPr>
        <p:spPr>
          <a:xfrm>
            <a:off x="3352800" y="9688748"/>
            <a:ext cx="3886200" cy="241818"/>
          </a:xfrm>
          <a:prstGeom prst="rect">
            <a:avLst/>
          </a:prstGeom>
        </p:spPr>
        <p:txBody>
          <a:bodyPr lIns="96371" tIns="48186" rIns="96371" bIns="48186">
            <a:spAutoFit/>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Rev. Control:  07/08/2015 HSD – OSP, Jill Russo, and Susan Richmond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2" name="Rectangle 21"/>
          <p:cNvSpPr/>
          <p:nvPr/>
        </p:nvSpPr>
        <p:spPr>
          <a:xfrm>
            <a:off x="7109458" y="9678656"/>
            <a:ext cx="341760" cy="276999"/>
          </a:xfrm>
          <a:prstGeom prst="rect">
            <a:avLst/>
          </a:prstGeom>
        </p:spPr>
        <p:txBody>
          <a:bodyPr wrap="none">
            <a:spAutoFit/>
          </a:bodyPr>
          <a:lstStyle/>
          <a:p>
            <a:pPr lvl="0" algn="r"/>
            <a:r>
              <a:rPr lang="es-419" sz="1200" dirty="0" smtClean="0">
                <a:solidFill>
                  <a:prstClr val="black">
                    <a:tint val="75000"/>
                  </a:prstClr>
                </a:solidFill>
              </a:rPr>
              <a:t>10</a:t>
            </a:r>
            <a:endParaRPr lang="es-419" sz="1200" dirty="0">
              <a:solidFill>
                <a:prstClr val="black">
                  <a:tint val="75000"/>
                </a:prstClr>
              </a:solidFill>
            </a:endParaRPr>
          </a:p>
        </p:txBody>
      </p:sp>
    </p:spTree>
    <p:extLst>
      <p:ext uri="{BB962C8B-B14F-4D97-AF65-F5344CB8AC3E}">
        <p14:creationId xmlns:p14="http://schemas.microsoft.com/office/powerpoint/2010/main" val="997342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7962" y="9514269"/>
            <a:ext cx="842010" cy="535517"/>
          </a:xfrm>
        </p:spPr>
        <p:txBody>
          <a:bodyPr/>
          <a:lstStyle/>
          <a:p>
            <a:fld id="{F177B04D-AEB5-43ED-B9BA-B3D1EC9C9067}" type="slidenum">
              <a:rPr lang="en-US" sz="1200" smtClean="0"/>
              <a:pPr/>
              <a:t>11</a:t>
            </a:fld>
            <a:endParaRPr lang="en-US" sz="1200" dirty="0"/>
          </a:p>
        </p:txBody>
      </p:sp>
      <p:graphicFrame>
        <p:nvGraphicFramePr>
          <p:cNvPr id="10" name="Table 9"/>
          <p:cNvGraphicFramePr>
            <a:graphicFrameLocks noGrp="1"/>
          </p:cNvGraphicFramePr>
          <p:nvPr>
            <p:extLst>
              <p:ext uri="{D42A27DB-BD31-4B8C-83A1-F6EECF244321}">
                <p14:modId xmlns:p14="http://schemas.microsoft.com/office/powerpoint/2010/main" val="1644351599"/>
              </p:ext>
            </p:extLst>
          </p:nvPr>
        </p:nvGraphicFramePr>
        <p:xfrm>
          <a:off x="385433" y="423318"/>
          <a:ext cx="7014539" cy="6806184"/>
        </p:xfrm>
        <a:graphic>
          <a:graphicData uri="http://schemas.openxmlformats.org/drawingml/2006/table">
            <a:tbl>
              <a:tblPr firstRow="1" bandRow="1">
                <a:tableStyleId>{5940675A-B579-460E-94D1-54222C63F5DA}</a:tableStyleId>
              </a:tblPr>
              <a:tblGrid>
                <a:gridCol w="554948"/>
                <a:gridCol w="6459591"/>
              </a:tblGrid>
              <a:tr h="71968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419" sz="1500" b="1" dirty="0" smtClean="0">
                          <a:solidFill>
                            <a:schemeClr val="tx1"/>
                          </a:solidFill>
                          <a:effectLst/>
                        </a:rPr>
                        <a:t>CFA Trimestre 4: Clave para la </a:t>
                      </a:r>
                      <a:r>
                        <a:rPr lang="es-419" sz="1500" b="1" u="sng" dirty="0" smtClean="0">
                          <a:solidFill>
                            <a:schemeClr val="tx1"/>
                          </a:solidFill>
                          <a:effectLst/>
                        </a:rPr>
                        <a:t>Respuesta Construida de Investigación</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339852">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400" b="1" u="sng" dirty="0" smtClean="0">
                          <a:solidFill>
                            <a:schemeClr val="tx1"/>
                          </a:solidFill>
                        </a:rPr>
                        <a:t>Rúbricas para la Respuesta Construida de investigación - Objetivo 3</a:t>
                      </a:r>
                    </a:p>
                    <a:p>
                      <a:pPr marL="0" marR="0" indent="0" algn="ctr" defTabSz="914318" rtl="0" eaLnBrk="1" fontAlgn="auto" latinLnBrk="0" hangingPunct="1">
                        <a:lnSpc>
                          <a:spcPct val="100000"/>
                        </a:lnSpc>
                        <a:spcBef>
                          <a:spcPts val="0"/>
                        </a:spcBef>
                        <a:spcAft>
                          <a:spcPts val="0"/>
                        </a:spcAft>
                        <a:buClrTx/>
                        <a:buSzTx/>
                        <a:buFontTx/>
                        <a:buNone/>
                        <a:tabLst/>
                        <a:defRPr/>
                      </a:pPr>
                      <a:r>
                        <a:rPr lang="es-419" sz="1200" b="0" kern="1200" baseline="0" noProof="0" dirty="0" smtClean="0">
                          <a:solidFill>
                            <a:schemeClr val="tx1"/>
                          </a:solidFill>
                          <a:latin typeface="+mn-lt"/>
                          <a:ea typeface="+mn-ea"/>
                          <a:cs typeface="+mn-cs"/>
                        </a:rPr>
                        <a:t>evidencia de la capacidad para distinguir entre información </a:t>
                      </a:r>
                      <a:r>
                        <a:rPr lang="es-419" sz="1200" b="0" u="sng" kern="1200" baseline="0" noProof="0" dirty="0" smtClean="0">
                          <a:solidFill>
                            <a:schemeClr val="tx1"/>
                          </a:solidFill>
                          <a:latin typeface="+mn-lt"/>
                          <a:ea typeface="+mn-ea"/>
                          <a:cs typeface="+mn-cs"/>
                        </a:rPr>
                        <a:t>relevante</a:t>
                      </a:r>
                      <a:r>
                        <a:rPr lang="es-419" sz="1200" b="0" kern="1200" baseline="0" noProof="0" dirty="0" smtClean="0">
                          <a:solidFill>
                            <a:schemeClr val="tx1"/>
                          </a:solidFill>
                          <a:latin typeface="+mn-lt"/>
                          <a:ea typeface="+mn-ea"/>
                          <a:cs typeface="+mn-cs"/>
                        </a:rPr>
                        <a:t> e irrelevante, </a:t>
                      </a:r>
                    </a:p>
                    <a:p>
                      <a:pPr marL="0" marR="0" indent="0" algn="ctr" defTabSz="914318" rtl="0" eaLnBrk="1" fontAlgn="auto" latinLnBrk="0" hangingPunct="1">
                        <a:lnSpc>
                          <a:spcPct val="100000"/>
                        </a:lnSpc>
                        <a:spcBef>
                          <a:spcPts val="0"/>
                        </a:spcBef>
                        <a:spcAft>
                          <a:spcPts val="0"/>
                        </a:spcAft>
                        <a:buClrTx/>
                        <a:buSzTx/>
                        <a:buFontTx/>
                        <a:buNone/>
                        <a:tabLst/>
                        <a:defRPr/>
                      </a:pPr>
                      <a:r>
                        <a:rPr lang="es-419" sz="1200" b="0" kern="1200" baseline="0" noProof="0" dirty="0" smtClean="0">
                          <a:solidFill>
                            <a:schemeClr val="tx1"/>
                          </a:solidFill>
                          <a:latin typeface="+mn-lt"/>
                          <a:ea typeface="+mn-ea"/>
                          <a:cs typeface="+mn-cs"/>
                        </a:rPr>
                        <a:t>tal como hechos y opiniones</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339852">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Estándar RL.2.6: Rúbrica de 2 puntos - Respuesta construida de investigación </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440436">
                <a:tc gridSpan="2">
                  <a:txBody>
                    <a:bodyPr/>
                    <a:lstStyle/>
                    <a:p>
                      <a:pPr marL="1487488" marR="0" indent="-1487488" algn="l" defTabSz="966612" rtl="0" eaLnBrk="1" fontAlgn="auto" latinLnBrk="0" hangingPunct="1">
                        <a:lnSpc>
                          <a:spcPct val="100000"/>
                        </a:lnSpc>
                        <a:spcBef>
                          <a:spcPts val="0"/>
                        </a:spcBef>
                        <a:spcAft>
                          <a:spcPts val="0"/>
                        </a:spcAft>
                        <a:buClrTx/>
                        <a:buSzTx/>
                        <a:buFontTx/>
                        <a:buNone/>
                        <a:tabLst/>
                        <a:defRPr/>
                      </a:pPr>
                      <a:r>
                        <a:rPr lang="es-419" sz="1400" b="1" dirty="0" smtClean="0">
                          <a:solidFill>
                            <a:schemeClr val="tx1"/>
                          </a:solidFill>
                        </a:rPr>
                        <a:t>Pregunta # 7 RL.2.6: En el cuento </a:t>
                      </a:r>
                      <a:r>
                        <a:rPr lang="es-419" sz="1400" b="0" i="1" u="none" dirty="0" smtClean="0">
                          <a:solidFill>
                            <a:schemeClr val="tx1"/>
                          </a:solidFill>
                        </a:rPr>
                        <a:t>Mi gran idea</a:t>
                      </a:r>
                      <a:r>
                        <a:rPr lang="es-419" sz="1400" b="1" dirty="0" smtClean="0">
                          <a:solidFill>
                            <a:schemeClr val="tx1"/>
                          </a:solidFill>
                        </a:rPr>
                        <a:t>,  ¿cómo se sentía</a:t>
                      </a:r>
                      <a:r>
                        <a:rPr lang="es-419" sz="1400" b="1" baseline="0" dirty="0" smtClean="0">
                          <a:solidFill>
                            <a:schemeClr val="tx1"/>
                          </a:solidFill>
                        </a:rPr>
                        <a:t> </a:t>
                      </a:r>
                      <a:r>
                        <a:rPr lang="es-419" sz="1400" b="1" dirty="0" smtClean="0">
                          <a:solidFill>
                            <a:schemeClr val="tx1"/>
                          </a:solidFill>
                        </a:rPr>
                        <a:t>mamá acerca de utilizar curitas en lugar de cinta adhesiva?  ¿Cómo se sintió papá acerca de las curitas?</a:t>
                      </a:r>
                      <a:endParaRPr lang="es-419" sz="1500" b="1"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dirty="0" smtClean="0">
                          <a:solidFill>
                            <a:schemeClr val="tx1"/>
                          </a:solidFill>
                        </a:rPr>
                        <a:t>Lenguaje de la respuesta - maestro/rúbrica </a:t>
                      </a: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a:p>
                  </a:txBody>
                  <a:tcPr/>
                </a:tc>
              </a:tr>
              <a:tr h="1101852">
                <a:tc gridSpan="2">
                  <a:txBody>
                    <a:bodyPr/>
                    <a:lstStyle/>
                    <a:p>
                      <a:pPr marL="0" marR="0" indent="0">
                        <a:lnSpc>
                          <a:spcPct val="115000"/>
                        </a:lnSpc>
                        <a:spcBef>
                          <a:spcPts val="0"/>
                        </a:spcBef>
                        <a:spcAft>
                          <a:spcPts val="0"/>
                        </a:spcAft>
                      </a:pPr>
                      <a:r>
                        <a:rPr lang="es-419" sz="1100" b="1" u="sng" kern="1200" dirty="0" smtClean="0">
                          <a:solidFill>
                            <a:srgbClr val="000000"/>
                          </a:solidFill>
                          <a:effectLst/>
                          <a:latin typeface="+mn-lt"/>
                          <a:ea typeface="Times New Roman"/>
                          <a:cs typeface="Times New Roman"/>
                        </a:rPr>
                        <a:t>La</a:t>
                      </a:r>
                      <a:r>
                        <a:rPr lang="es-419" sz="1100" b="1" u="sng" kern="1200" baseline="0" dirty="0" smtClean="0">
                          <a:solidFill>
                            <a:srgbClr val="000000"/>
                          </a:solidFill>
                          <a:effectLst/>
                          <a:latin typeface="+mn-lt"/>
                          <a:ea typeface="Times New Roman"/>
                          <a:cs typeface="Times New Roman"/>
                        </a:rPr>
                        <a:t> respuesta</a:t>
                      </a:r>
                      <a:r>
                        <a:rPr lang="es-419" sz="1100" b="1" kern="1200" dirty="0" smtClean="0">
                          <a:solidFill>
                            <a:srgbClr val="000000"/>
                          </a:solidFill>
                          <a:effectLst/>
                          <a:latin typeface="+mn-lt"/>
                          <a:ea typeface="Times New Roman"/>
                          <a:cs typeface="Times New Roman"/>
                        </a:rPr>
                        <a:t>: </a:t>
                      </a:r>
                      <a:r>
                        <a:rPr lang="es-419" sz="1100" b="0" kern="1200" dirty="0" smtClean="0">
                          <a:solidFill>
                            <a:srgbClr val="000000"/>
                          </a:solidFill>
                          <a:effectLst/>
                          <a:latin typeface="+mn-lt"/>
                          <a:ea typeface="Times New Roman"/>
                          <a:cs typeface="Times New Roman"/>
                        </a:rPr>
                        <a:t>ofrece</a:t>
                      </a:r>
                      <a:r>
                        <a:rPr lang="es-419" sz="1100" b="0" kern="1200" baseline="0" dirty="0" smtClean="0">
                          <a:solidFill>
                            <a:srgbClr val="000000"/>
                          </a:solidFill>
                          <a:effectLst/>
                          <a:latin typeface="+mn-lt"/>
                          <a:ea typeface="Times New Roman"/>
                          <a:cs typeface="Times New Roman"/>
                        </a:rPr>
                        <a:t> evidencia suficiente de la habilidad para distinguir  la información relevante de la irrelevante sobre como mamá y papá se sentían acerca de utilizar curitas en vez de cinta adhesiva en el cuento </a:t>
                      </a:r>
                      <a:r>
                        <a:rPr lang="es-419" sz="1100" kern="1200" baseline="0" dirty="0" smtClean="0">
                          <a:solidFill>
                            <a:srgbClr val="000000"/>
                          </a:solidFill>
                          <a:effectLst/>
                          <a:latin typeface="+mn-lt"/>
                          <a:ea typeface="Times New Roman"/>
                          <a:cs typeface="Times New Roman"/>
                        </a:rPr>
                        <a:t> </a:t>
                      </a:r>
                      <a:r>
                        <a:rPr lang="es-419" sz="1100" b="0" i="1" u="none" kern="1200" baseline="0" dirty="0" smtClean="0">
                          <a:solidFill>
                            <a:srgbClr val="000000"/>
                          </a:solidFill>
                          <a:effectLst/>
                          <a:latin typeface="+mn-lt"/>
                          <a:ea typeface="Times New Roman"/>
                          <a:cs typeface="Times New Roman"/>
                        </a:rPr>
                        <a:t>Mi gran idea</a:t>
                      </a:r>
                      <a:r>
                        <a:rPr lang="es-419" sz="1100" b="0" kern="1200" baseline="0" dirty="0" smtClean="0">
                          <a:solidFill>
                            <a:srgbClr val="000000"/>
                          </a:solidFill>
                          <a:effectLst/>
                          <a:latin typeface="+mn-lt"/>
                          <a:ea typeface="Times New Roman"/>
                          <a:cs typeface="Times New Roman"/>
                        </a:rPr>
                        <a:t>.</a:t>
                      </a:r>
                      <a:endParaRPr lang="es-419" sz="1100" b="0" dirty="0" smtClean="0">
                        <a:effectLst/>
                        <a:latin typeface="+mn-lt"/>
                        <a:ea typeface="Calibri"/>
                        <a:cs typeface="Times New Roman"/>
                      </a:endParaRPr>
                    </a:p>
                    <a:p>
                      <a:r>
                        <a:rPr lang="es-419" sz="1100" dirty="0" smtClean="0">
                          <a:effectLst/>
                          <a:latin typeface="+mn-lt"/>
                          <a:ea typeface="Times New Roman"/>
                          <a:cs typeface="+mn-cs"/>
                        </a:rPr>
                        <a:t>Evidencia relevante para</a:t>
                      </a:r>
                      <a:r>
                        <a:rPr lang="es-419" sz="1100" baseline="0" dirty="0" smtClean="0">
                          <a:effectLst/>
                          <a:latin typeface="+mn-lt"/>
                          <a:ea typeface="Times New Roman"/>
                          <a:cs typeface="+mn-cs"/>
                        </a:rPr>
                        <a:t> mostrar como se sintió mamá en cuanto a utilizar curitas debería incluir: (1) A m</a:t>
                      </a:r>
                      <a:r>
                        <a:rPr lang="es-419" sz="1100" dirty="0" smtClean="0">
                          <a:effectLst/>
                          <a:latin typeface="+mn-lt"/>
                          <a:ea typeface="Times New Roman"/>
                          <a:cs typeface="Arial"/>
                        </a:rPr>
                        <a:t>amá</a:t>
                      </a:r>
                      <a:r>
                        <a:rPr lang="es-419" sz="1100" baseline="0" dirty="0" smtClean="0">
                          <a:effectLst/>
                          <a:latin typeface="+mn-lt"/>
                          <a:ea typeface="Times New Roman"/>
                          <a:cs typeface="Arial"/>
                        </a:rPr>
                        <a:t> </a:t>
                      </a:r>
                      <a:r>
                        <a:rPr lang="es-419" sz="1100" dirty="0" smtClean="0">
                          <a:effectLst/>
                          <a:latin typeface="+mn-lt"/>
                          <a:ea typeface="Times New Roman"/>
                          <a:cs typeface="Arial"/>
                        </a:rPr>
                        <a:t> no le gustó</a:t>
                      </a:r>
                      <a:r>
                        <a:rPr lang="es-419" sz="1100" baseline="0" dirty="0" smtClean="0">
                          <a:effectLst/>
                          <a:latin typeface="+mn-lt"/>
                          <a:ea typeface="Times New Roman"/>
                          <a:cs typeface="Arial"/>
                        </a:rPr>
                        <a:t> la idea porque no estaba muy convencida de utilizar curitas para envolver un regalo, y (2) ella  pensó que se vería chistoso.  Evidencia relevante para</a:t>
                      </a:r>
                      <a:r>
                        <a:rPr lang="es-419" sz="1100" b="0" u="none" dirty="0" smtClean="0">
                          <a:solidFill>
                            <a:schemeClr val="tx1"/>
                          </a:solidFill>
                          <a:effectLst/>
                          <a:latin typeface="+mn-lt"/>
                          <a:cs typeface="Arial"/>
                        </a:rPr>
                        <a:t> mostrar como se sintió papá</a:t>
                      </a:r>
                      <a:r>
                        <a:rPr lang="es-419" sz="1100" b="0" u="none" baseline="0" dirty="0" smtClean="0">
                          <a:solidFill>
                            <a:schemeClr val="tx1"/>
                          </a:solidFill>
                          <a:effectLst/>
                          <a:latin typeface="+mn-lt"/>
                          <a:cs typeface="Arial"/>
                        </a:rPr>
                        <a:t> acerca de las curitas debería incluir:</a:t>
                      </a:r>
                      <a:r>
                        <a:rPr lang="es-419" sz="1100" b="0" u="none" dirty="0" smtClean="0">
                          <a:solidFill>
                            <a:schemeClr val="tx1"/>
                          </a:solidFill>
                          <a:effectLst/>
                          <a:latin typeface="+mn-lt"/>
                          <a:cs typeface="Arial"/>
                        </a:rPr>
                        <a:t> (1) el se </a:t>
                      </a:r>
                      <a:r>
                        <a:rPr lang="es-419" sz="1100" b="0" u="none" dirty="0" err="1" smtClean="0">
                          <a:solidFill>
                            <a:schemeClr val="tx1"/>
                          </a:solidFill>
                          <a:effectLst/>
                          <a:latin typeface="+mn-lt"/>
                          <a:cs typeface="Arial"/>
                        </a:rPr>
                        <a:t>rió</a:t>
                      </a:r>
                      <a:r>
                        <a:rPr lang="es-419" sz="1100" b="0" u="none" dirty="0" smtClean="0">
                          <a:solidFill>
                            <a:schemeClr val="tx1"/>
                          </a:solidFill>
                          <a:effectLst/>
                          <a:latin typeface="+mn-lt"/>
                          <a:cs typeface="Arial"/>
                        </a:rPr>
                        <a:t> y pensó que </a:t>
                      </a:r>
                      <a:r>
                        <a:rPr lang="es-419" sz="1100" b="0" u="none" baseline="0" dirty="0" smtClean="0">
                          <a:solidFill>
                            <a:schemeClr val="tx1"/>
                          </a:solidFill>
                          <a:effectLst/>
                          <a:latin typeface="+mn-lt"/>
                          <a:cs typeface="Arial"/>
                        </a:rPr>
                        <a:t>utilizar las curitas fue una ida magnifica.</a:t>
                      </a:r>
                      <a:endParaRPr lang="es-419" sz="1100" b="0" u="none" dirty="0" smtClean="0">
                        <a:solidFill>
                          <a:schemeClr val="tx1"/>
                        </a:solidFill>
                        <a:latin typeface="+mn-lt"/>
                      </a:endParaRPr>
                    </a:p>
                  </a:txBody>
                  <a:tcPr marL="103632" marR="103632" marT="50292" marB="50292">
                    <a:lnL w="12700" cap="flat" cmpd="sng" algn="ctr">
                      <a:solidFill>
                        <a:schemeClr val="tx1"/>
                      </a:solidFill>
                      <a:prstDash val="solid"/>
                      <a:round/>
                      <a:headEnd type="none" w="med" len="med"/>
                      <a:tailEnd type="none" w="med" len="med"/>
                    </a:lnL>
                    <a:noFill/>
                  </a:tcPr>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s-419" sz="1300" b="1" dirty="0" smtClean="0">
                          <a:solidFill>
                            <a:schemeClr val="tx1"/>
                          </a:solidFill>
                        </a:rPr>
                        <a:t>Ejemplo de respuesta en el “lenguaje” del estudiante </a:t>
                      </a: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sz="1000" dirty="0"/>
                    </a:p>
                  </a:txBody>
                  <a:tcPr/>
                </a:tc>
              </a:tr>
              <a:tr h="775716">
                <a:tc>
                  <a:txBody>
                    <a:bodyPr/>
                    <a:lstStyle/>
                    <a:p>
                      <a:pPr algn="ctr">
                        <a:lnSpc>
                          <a:spcPct val="100000"/>
                        </a:lnSpc>
                        <a:spcBef>
                          <a:spcPts val="0"/>
                        </a:spcBef>
                        <a:spcAft>
                          <a:spcPts val="0"/>
                        </a:spcAft>
                      </a:pPr>
                      <a:r>
                        <a:rPr lang="es-419" sz="2000" b="1" dirty="0" smtClean="0">
                          <a:solidFill>
                            <a:schemeClr val="tx1"/>
                          </a:solidFill>
                        </a:rPr>
                        <a:t>2</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a:lnSpc>
                          <a:spcPct val="100000"/>
                        </a:lnSpc>
                        <a:spcBef>
                          <a:spcPts val="0"/>
                        </a:spcBef>
                        <a:spcAft>
                          <a:spcPts val="0"/>
                        </a:spcAft>
                      </a:pPr>
                      <a:r>
                        <a:rPr lang="es-419" sz="1000" b="0" i="1" baseline="0" dirty="0" smtClean="0">
                          <a:solidFill>
                            <a:schemeClr val="tx1"/>
                          </a:solidFill>
                        </a:rPr>
                        <a:t>La respuesta del  estudiante </a:t>
                      </a:r>
                      <a:r>
                        <a:rPr lang="es-419" sz="1000" b="0" kern="1200" dirty="0" smtClean="0">
                          <a:solidFill>
                            <a:srgbClr val="000000"/>
                          </a:solidFill>
                          <a:effectLst/>
                          <a:latin typeface="+mn-lt"/>
                          <a:ea typeface="Times New Roman"/>
                          <a:cs typeface="Times New Roman"/>
                        </a:rPr>
                        <a:t>ofrece</a:t>
                      </a:r>
                      <a:r>
                        <a:rPr lang="es-419" sz="1000" b="0" i="1" baseline="0" dirty="0" smtClean="0">
                          <a:solidFill>
                            <a:schemeClr val="tx1"/>
                          </a:solidFill>
                        </a:rPr>
                        <a:t> evidencia relevante de cómo tanto la mamá como el papá se sintieron acerca de utilizar las curitas en lugar de la cinta adhesiva</a:t>
                      </a:r>
                    </a:p>
                    <a:p>
                      <a:pPr>
                        <a:lnSpc>
                          <a:spcPct val="100000"/>
                        </a:lnSpc>
                        <a:spcBef>
                          <a:spcPts val="0"/>
                        </a:spcBef>
                        <a:spcAft>
                          <a:spcPts val="0"/>
                        </a:spcAft>
                      </a:pPr>
                      <a:r>
                        <a:rPr lang="es-419" sz="1100" b="0" i="0" u="none" baseline="0" dirty="0" smtClean="0">
                          <a:solidFill>
                            <a:schemeClr val="tx1"/>
                          </a:solidFill>
                        </a:rPr>
                        <a:t>A mamá no le gustó la idea porque no creía que las curitas mantendrían el papel en su lugar. Ella también pensó que se vería gracioso. Papá se </a:t>
                      </a:r>
                      <a:r>
                        <a:rPr lang="es-419" sz="1100" b="0" i="0" u="none" baseline="0" dirty="0" err="1" smtClean="0">
                          <a:solidFill>
                            <a:schemeClr val="tx1"/>
                          </a:solidFill>
                        </a:rPr>
                        <a:t>rió</a:t>
                      </a:r>
                      <a:r>
                        <a:rPr lang="es-419" sz="1100" b="0" i="0" u="none" baseline="0" dirty="0" smtClean="0">
                          <a:solidFill>
                            <a:schemeClr val="tx1"/>
                          </a:solidFill>
                        </a:rPr>
                        <a:t> cuando recibió el regalo y pensó que utilizar las curitas ¡fue una gran idea!</a:t>
                      </a:r>
                    </a:p>
                  </a:txBody>
                  <a:tcPr marL="103632" marR="103632" marT="50292" marB="50292"/>
                </a:tc>
              </a:tr>
              <a:tr h="391668">
                <a:tc>
                  <a:txBody>
                    <a:bodyPr/>
                    <a:lstStyle/>
                    <a:p>
                      <a:pPr algn="ctr">
                        <a:lnSpc>
                          <a:spcPct val="100000"/>
                        </a:lnSpc>
                        <a:spcBef>
                          <a:spcPts val="0"/>
                        </a:spcBef>
                        <a:spcAft>
                          <a:spcPts val="0"/>
                        </a:spcAft>
                      </a:pPr>
                      <a:r>
                        <a:rPr lang="es-419" sz="2000" b="1" dirty="0" smtClean="0">
                          <a:solidFill>
                            <a:schemeClr val="tx1"/>
                          </a:solidFill>
                        </a:rPr>
                        <a:t>1</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000" b="0" i="1" dirty="0" smtClean="0">
                          <a:solidFill>
                            <a:schemeClr val="tx1"/>
                          </a:solidFill>
                        </a:rPr>
                        <a:t>La respuesta del  estudiante </a:t>
                      </a:r>
                      <a:r>
                        <a:rPr lang="es-419" sz="1000" b="0" kern="1200" dirty="0" smtClean="0">
                          <a:solidFill>
                            <a:srgbClr val="000000"/>
                          </a:solidFill>
                          <a:effectLst/>
                          <a:latin typeface="+mn-lt"/>
                          <a:ea typeface="Times New Roman"/>
                          <a:cs typeface="Times New Roman"/>
                        </a:rPr>
                        <a:t>ofrece</a:t>
                      </a:r>
                      <a:r>
                        <a:rPr lang="es-419" sz="1000" b="0" i="1" dirty="0" smtClean="0">
                          <a:solidFill>
                            <a:schemeClr val="tx1"/>
                          </a:solidFill>
                        </a:rPr>
                        <a:t> alguna evidencia de cómo tanto la mamá como el papá se sintieron acerca de utilizar las curitas en lugar de la cinta adhesiva</a:t>
                      </a:r>
                    </a:p>
                    <a:p>
                      <a:pPr marL="0" marR="0" indent="0" algn="l" defTabSz="1018809" rtl="0" eaLnBrk="1" fontAlgn="auto" latinLnBrk="0" hangingPunct="1">
                        <a:lnSpc>
                          <a:spcPct val="100000"/>
                        </a:lnSpc>
                        <a:spcBef>
                          <a:spcPts val="0"/>
                        </a:spcBef>
                        <a:spcAft>
                          <a:spcPts val="0"/>
                        </a:spcAft>
                        <a:buClrTx/>
                        <a:buSzTx/>
                        <a:buFontTx/>
                        <a:buNone/>
                        <a:tabLst/>
                        <a:defRPr/>
                      </a:pPr>
                      <a:r>
                        <a:rPr lang="es-419" sz="1100" b="0" i="0" dirty="0" smtClean="0">
                          <a:solidFill>
                            <a:schemeClr val="tx1"/>
                          </a:solidFill>
                        </a:rPr>
                        <a:t>A mamá</a:t>
                      </a:r>
                      <a:r>
                        <a:rPr lang="es-419" sz="1100" b="0" i="0" baseline="0" dirty="0" smtClean="0">
                          <a:solidFill>
                            <a:schemeClr val="tx1"/>
                          </a:solidFill>
                        </a:rPr>
                        <a:t> no le gustó la idea de utilizar curitas para envolver el regalo.  A papá le gustó.</a:t>
                      </a:r>
                      <a:endParaRPr lang="es-419" sz="1100" b="0" i="0" dirty="0" smtClean="0">
                        <a:solidFill>
                          <a:schemeClr val="tx1"/>
                        </a:solidFill>
                      </a:endParaRPr>
                    </a:p>
                  </a:txBody>
                  <a:tcPr marL="103632" marR="103632" marT="50292" marB="50292"/>
                </a:tc>
              </a:tr>
              <a:tr h="472440">
                <a:tc>
                  <a:txBody>
                    <a:bodyPr/>
                    <a:lstStyle/>
                    <a:p>
                      <a:pPr algn="ctr">
                        <a:lnSpc>
                          <a:spcPct val="100000"/>
                        </a:lnSpc>
                        <a:spcBef>
                          <a:spcPts val="0"/>
                        </a:spcBef>
                        <a:spcAft>
                          <a:spcPts val="0"/>
                        </a:spcAft>
                      </a:pPr>
                      <a:r>
                        <a:rPr lang="es-419" sz="2000" b="1" dirty="0" smtClean="0">
                          <a:solidFill>
                            <a:schemeClr val="tx1"/>
                          </a:solidFill>
                        </a:rPr>
                        <a:t>0</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s-419" sz="1000" b="0" i="1" dirty="0" smtClean="0">
                          <a:solidFill>
                            <a:schemeClr val="tx1"/>
                          </a:solidFill>
                        </a:rPr>
                        <a:t>La respuesta del  estudiante  no </a:t>
                      </a:r>
                      <a:r>
                        <a:rPr lang="es-419" sz="1000" b="0" kern="1200" dirty="0" smtClean="0">
                          <a:solidFill>
                            <a:srgbClr val="000000"/>
                          </a:solidFill>
                          <a:effectLst/>
                          <a:latin typeface="+mn-lt"/>
                          <a:ea typeface="Times New Roman"/>
                          <a:cs typeface="Times New Roman"/>
                        </a:rPr>
                        <a:t>ofrece</a:t>
                      </a:r>
                      <a:r>
                        <a:rPr lang="es-419" sz="1000" b="0" i="1" dirty="0" smtClean="0">
                          <a:solidFill>
                            <a:schemeClr val="tx1"/>
                          </a:solidFill>
                        </a:rPr>
                        <a:t> evidencia o</a:t>
                      </a:r>
                      <a:r>
                        <a:rPr lang="es-419" sz="1000" b="0" i="1" baseline="0" dirty="0" smtClean="0">
                          <a:solidFill>
                            <a:schemeClr val="tx1"/>
                          </a:solidFill>
                        </a:rPr>
                        <a:t> proporciona una vaga evidencia </a:t>
                      </a:r>
                      <a:r>
                        <a:rPr lang="es-419" sz="1000" b="0" i="1" dirty="0" smtClean="0">
                          <a:solidFill>
                            <a:schemeClr val="tx1"/>
                          </a:solidFill>
                        </a:rPr>
                        <a:t>de cómo tanto la mamá como el papá se sintieron acerca de utilizar las curitas en lugar de la cinta adhesiva</a:t>
                      </a:r>
                    </a:p>
                    <a:p>
                      <a:pPr>
                        <a:lnSpc>
                          <a:spcPct val="100000"/>
                        </a:lnSpc>
                        <a:spcBef>
                          <a:spcPts val="0"/>
                        </a:spcBef>
                        <a:spcAft>
                          <a:spcPts val="0"/>
                        </a:spcAft>
                      </a:pPr>
                      <a:r>
                        <a:rPr lang="es-419" sz="1100" i="0" baseline="0" dirty="0" smtClean="0">
                          <a:solidFill>
                            <a:schemeClr val="tx1"/>
                          </a:solidFill>
                        </a:rPr>
                        <a:t>A mamá se le olvidó comprar cinta adhesiva.  Mamá quería envolver el regalo utilizando un cordel (cordón).     </a:t>
                      </a:r>
                    </a:p>
                  </a:txBody>
                  <a:tcPr marL="103632" marR="103632" marT="50292" marB="50292"/>
                </a:tc>
              </a:tr>
            </a:tbl>
          </a:graphicData>
        </a:graphic>
      </p:graphicFrame>
      <p:sp>
        <p:nvSpPr>
          <p:cNvPr id="5" name="Rectangle 4"/>
          <p:cNvSpPr/>
          <p:nvPr/>
        </p:nvSpPr>
        <p:spPr>
          <a:xfrm>
            <a:off x="5342572" y="7315200"/>
            <a:ext cx="2057400" cy="784830"/>
          </a:xfrm>
          <a:prstGeom prst="rect">
            <a:avLst/>
          </a:prstGeom>
          <a:solidFill>
            <a:schemeClr val="bg2"/>
          </a:solidFill>
        </p:spPr>
        <p:txBody>
          <a:bodyPr wrap="square">
            <a:spAutoFit/>
          </a:bodyPr>
          <a:lstStyle/>
          <a:p>
            <a:r>
              <a:rPr lang="en-US" sz="900" dirty="0" smtClean="0"/>
              <a:t>RL.2.6</a:t>
            </a:r>
            <a:r>
              <a:rPr lang="en-US" sz="900" dirty="0"/>
              <a:t/>
            </a:r>
            <a:br>
              <a:rPr lang="en-US" sz="900" dirty="0"/>
            </a:br>
            <a:r>
              <a:rPr lang="es-ES" sz="900" dirty="0"/>
              <a:t>Reconocen las diferencias en los puntos de vista de los personajes, incluyendo el hablar en una voz diferente para cada personaje al leer el diálogo en voz alta.</a:t>
            </a:r>
            <a:endParaRPr lang="en-US" sz="900" dirty="0"/>
          </a:p>
        </p:txBody>
      </p:sp>
    </p:spTree>
    <p:extLst>
      <p:ext uri="{BB962C8B-B14F-4D97-AF65-F5344CB8AC3E}">
        <p14:creationId xmlns:p14="http://schemas.microsoft.com/office/powerpoint/2010/main" val="1463576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62617019"/>
              </p:ext>
            </p:extLst>
          </p:nvPr>
        </p:nvGraphicFramePr>
        <p:xfrm>
          <a:off x="604521" y="700895"/>
          <a:ext cx="6822440" cy="7732921"/>
        </p:xfrm>
        <a:graphic>
          <a:graphicData uri="http://schemas.openxmlformats.org/drawingml/2006/table">
            <a:tbl>
              <a:tblPr firstRow="1" firstCol="1" bandRow="1"/>
              <a:tblGrid>
                <a:gridCol w="528954"/>
                <a:gridCol w="6293486"/>
              </a:tblGrid>
              <a:tr h="59450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dirty="0" smtClean="0">
                          <a:effectLst/>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365905">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effectLst>
                            <a:outerShdw blurRad="38100" dist="38100" dir="2700000" algn="tl">
                              <a:srgbClr val="000000">
                                <a:alpha val="43137"/>
                              </a:srgbClr>
                            </a:outerShdw>
                          </a:effectLst>
                        </a:rPr>
                        <a:t>CFA Trimestre 4: Clave para la </a:t>
                      </a:r>
                      <a:r>
                        <a:rPr lang="es-419" sz="1500" b="1" u="sng" noProof="0" dirty="0" smtClean="0">
                          <a:effectLst>
                            <a:outerShdw blurRad="38100" dist="38100" dir="2700000" algn="tl">
                              <a:srgbClr val="000000">
                                <a:alpha val="43137"/>
                              </a:srgbClr>
                            </a:outerShdw>
                          </a:effectLst>
                        </a:rPr>
                        <a:t>Respuesta Construida</a:t>
                      </a:r>
                    </a:p>
                  </a:txBody>
                  <a:tcPr marL="55249" marR="5524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lnSpc>
                          <a:spcPct val="100000"/>
                        </a:lnSpc>
                        <a:spcBef>
                          <a:spcPts val="0"/>
                        </a:spcBef>
                        <a:spcAft>
                          <a:spcPts val="0"/>
                        </a:spcAft>
                      </a:pPr>
                      <a:r>
                        <a:rPr lang="es-419" sz="1400" b="1" kern="1200" dirty="0" smtClean="0">
                          <a:solidFill>
                            <a:srgbClr val="000000"/>
                          </a:solidFill>
                          <a:effectLst/>
                          <a:latin typeface="+mn-lt"/>
                          <a:ea typeface="Times New Roman"/>
                          <a:cs typeface="Times New Roman"/>
                        </a:rPr>
                        <a:t>Estándar RL.2.9:   Rúbrica de 3 puntos: </a:t>
                      </a:r>
                      <a:r>
                        <a:rPr lang="es-419" sz="1400" b="1" u="sng" kern="1200" dirty="0" smtClean="0">
                          <a:solidFill>
                            <a:srgbClr val="000000"/>
                          </a:solidFill>
                          <a:effectLst/>
                          <a:latin typeface="+mn-lt"/>
                          <a:ea typeface="Times New Roman"/>
                          <a:cs typeface="Times New Roman"/>
                        </a:rPr>
                        <a:t>Respuesta Construida – Lectura </a:t>
                      </a:r>
                      <a:endParaRPr lang="es-419" sz="1400" b="1" u="sng" kern="1200" dirty="0">
                        <a:solidFill>
                          <a:srgbClr val="000000"/>
                        </a:solidFill>
                        <a:effectLst/>
                        <a:latin typeface="+mn-lt"/>
                        <a:ea typeface="Times New Roman"/>
                        <a:cs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marL="1025525" lvl="0" indent="-1025525" algn="l">
                        <a:defRPr sz="1800" b="0" i="0"/>
                      </a:pPr>
                      <a:r>
                        <a:rPr lang="es-419" sz="1400" b="1" kern="1200" dirty="0" smtClean="0">
                          <a:solidFill>
                            <a:srgbClr val="000000"/>
                          </a:solidFill>
                          <a:effectLst/>
                          <a:latin typeface="+mn-lt"/>
                          <a:ea typeface="Times New Roman"/>
                          <a:cs typeface="Arial"/>
                        </a:rPr>
                        <a:t>Pregunta #8: ¿Cuál fue el problema en el cuento </a:t>
                      </a:r>
                      <a:r>
                        <a:rPr lang="es-419" sz="1400" b="0" i="1" u="sng" kern="1200" dirty="0" smtClean="0">
                          <a:solidFill>
                            <a:srgbClr val="000000"/>
                          </a:solidFill>
                          <a:effectLst/>
                          <a:latin typeface="+mn-lt"/>
                          <a:ea typeface="Times New Roman"/>
                          <a:cs typeface="Arial"/>
                        </a:rPr>
                        <a:t>Mi gran idea </a:t>
                      </a:r>
                      <a:r>
                        <a:rPr lang="es-419" sz="1400" b="1" kern="1200" dirty="0" smtClean="0">
                          <a:solidFill>
                            <a:srgbClr val="000000"/>
                          </a:solidFill>
                          <a:effectLst/>
                          <a:latin typeface="+mn-lt"/>
                          <a:ea typeface="Times New Roman"/>
                          <a:cs typeface="Arial"/>
                        </a:rPr>
                        <a:t>y en el poema </a:t>
                      </a:r>
                      <a:r>
                        <a:rPr lang="es-419" sz="1400" b="0" i="1" u="sng" kern="1200" dirty="0" smtClean="0">
                          <a:solidFill>
                            <a:srgbClr val="000000"/>
                          </a:solidFill>
                          <a:effectLst/>
                          <a:latin typeface="+mn-lt"/>
                          <a:ea typeface="Times New Roman"/>
                          <a:cs typeface="Arial"/>
                        </a:rPr>
                        <a:t>La bebé curitas</a:t>
                      </a:r>
                      <a:r>
                        <a:rPr lang="es-419" sz="1400" b="1" kern="1200" dirty="0" smtClean="0">
                          <a:solidFill>
                            <a:srgbClr val="000000"/>
                          </a:solidFill>
                          <a:effectLst/>
                          <a:latin typeface="+mn-lt"/>
                          <a:ea typeface="Times New Roman"/>
                          <a:cs typeface="Arial"/>
                        </a:rPr>
                        <a:t>?  Explica cómo y si cada problema fue resuelto. </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03">
                <a:tc gridSpan="2">
                  <a:txBody>
                    <a:bodyPr/>
                    <a:lstStyle/>
                    <a:p>
                      <a:pPr lvl="0" algn="l">
                        <a:defRPr sz="1800" b="0" i="0"/>
                      </a:pPr>
                      <a:r>
                        <a:rPr lang="es-419" sz="1000" b="1" baseline="0" dirty="0" smtClean="0"/>
                        <a:t>Suficiente evidencia: </a:t>
                      </a:r>
                      <a:r>
                        <a:rPr lang="es-419" sz="1000" b="0" baseline="0" dirty="0" smtClean="0"/>
                        <a:t>Los estudiantes pueden identificar los problemas en ambos textos y proporcionar detalles para probar cómo  o si se resolvió el problema.  </a:t>
                      </a:r>
                    </a:p>
                    <a:p>
                      <a:pPr lvl="0" algn="l">
                        <a:defRPr sz="1800" b="0" i="0"/>
                      </a:pPr>
                      <a:r>
                        <a:rPr lang="es-419" sz="1000" b="1" baseline="0" dirty="0" smtClean="0"/>
                        <a:t>Identificaciones específicas (detalles de apoyo): </a:t>
                      </a:r>
                      <a:r>
                        <a:rPr lang="es-419" sz="1000" b="0" baseline="0" dirty="0" smtClean="0"/>
                        <a:t>Los estudiantes pueden identificar detalles clave o ejemplos en ambos  pasajes para identificar el problema y explicar cómo y si se resolvió el problema en cualquiera de los textos.  Del cuento  </a:t>
                      </a:r>
                      <a:r>
                        <a:rPr lang="es-419" sz="1000" b="1" i="1" u="none" baseline="0" dirty="0" smtClean="0"/>
                        <a:t>Mi gran idea </a:t>
                      </a:r>
                      <a:r>
                        <a:rPr lang="es-419" sz="1000" b="0" u="none" baseline="0" dirty="0" smtClean="0"/>
                        <a:t> </a:t>
                      </a:r>
                      <a:r>
                        <a:rPr lang="es-419" sz="1000" b="0" baseline="0" dirty="0" smtClean="0"/>
                        <a:t>los estudiantes deberían identificar el problema, como el hecho de que no había cinta adhesiva para envolver el regalo de cumpleaños de papá.  Detalles que apoyen cómo se resolvió el problema podrían incluir: (1) el cordón estaba muy flojo, (2) el pegamento estaba muy mojado y goteaba, (3) los vecinos no estaban en casa para tomar prestado cinta adhesiva, (4)  el personaje de la historia pensó en utilizar una curita después  que se cortó.  Del poema </a:t>
                      </a:r>
                      <a:r>
                        <a:rPr kumimoji="0" lang="es-419" sz="1000" b="0" i="0" u="none" strike="noStrike" kern="1200" cap="none" spc="0" normalizeH="0" baseline="0" noProof="0" dirty="0" smtClean="0">
                          <a:ln>
                            <a:noFill/>
                          </a:ln>
                          <a:solidFill>
                            <a:prstClr val="black"/>
                          </a:solidFill>
                          <a:effectLst/>
                          <a:uLnTx/>
                          <a:uFillTx/>
                          <a:latin typeface="+mn-lt"/>
                          <a:ea typeface="+mn-ea"/>
                          <a:cs typeface="+mn-cs"/>
                        </a:rPr>
                        <a:t> </a:t>
                      </a:r>
                      <a:r>
                        <a:rPr kumimoji="0" lang="es-419" sz="1000" b="1" i="1" u="none" strike="noStrike" kern="1200" cap="none" spc="0" normalizeH="0" baseline="0" noProof="0" dirty="0" smtClean="0">
                          <a:ln>
                            <a:noFill/>
                          </a:ln>
                          <a:solidFill>
                            <a:prstClr val="black"/>
                          </a:solidFill>
                          <a:effectLst/>
                          <a:uLnTx/>
                          <a:uFillTx/>
                          <a:latin typeface="+mn-lt"/>
                          <a:ea typeface="+mn-ea"/>
                          <a:cs typeface="+mn-cs"/>
                        </a:rPr>
                        <a:t>La bebé curitas </a:t>
                      </a:r>
                      <a:r>
                        <a:rPr kumimoji="0" lang="es-419" sz="1000" b="0" i="0" u="none" strike="noStrike" kern="1200" cap="none" spc="0" normalizeH="0" baseline="0" noProof="0" dirty="0" smtClean="0">
                          <a:ln>
                            <a:noFill/>
                          </a:ln>
                          <a:solidFill>
                            <a:prstClr val="black"/>
                          </a:solidFill>
                          <a:effectLst/>
                          <a:uLnTx/>
                          <a:uFillTx/>
                          <a:latin typeface="+mn-lt"/>
                          <a:ea typeface="+mn-ea"/>
                          <a:cs typeface="+mn-cs"/>
                        </a:rPr>
                        <a:t>los estudiantes deberían identificar el problema, como el hecho de que la bebé estaba cubierta con demasiadas curitas.  Detalles  que apoyen cómo se resolvió el problema podrían incluir que: (1) cuando los personajes en el poema trataron de quitarle las curitas , la bebé simplemente se las pegaba en otra parte, y (2) al final del poema la bebé exigió que les quietaran las curitas. </a:t>
                      </a:r>
                      <a:endParaRPr lang="es-419" sz="1000" b="0" baseline="0" dirty="0" smtClean="0"/>
                    </a:p>
                    <a:p>
                      <a:pPr lvl="0" algn="l">
                        <a:defRPr sz="1800" b="0" i="0"/>
                      </a:pPr>
                      <a:r>
                        <a:rPr lang="es-419" sz="1000" b="1" baseline="0" dirty="0" smtClean="0"/>
                        <a:t>Apoyo completo (otros detalles):  </a:t>
                      </a:r>
                      <a:r>
                        <a:rPr lang="es-419" sz="1000" b="0" baseline="0" dirty="0" smtClean="0"/>
                        <a:t>Los estudiantes pueden identificar detalles clave en el pasaje que apoyen su respuesta.  Esto puede ser una explicación detallada con evidencia textual acerca de cómo los personajes resolvieron el problema en cada uno de los textos. </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00000"/>
                        </a:lnSpc>
                        <a:spcBef>
                          <a:spcPts val="0"/>
                        </a:spcBef>
                        <a:spcAft>
                          <a:spcPts val="0"/>
                        </a:spcAft>
                      </a:pPr>
                      <a:r>
                        <a:rPr lang="es-419" sz="2600" b="1" dirty="0" smtClean="0">
                          <a:effectLst/>
                          <a:latin typeface="+mn-lt"/>
                          <a:ea typeface="Calibri"/>
                          <a:cs typeface="Times New Roman"/>
                        </a:rPr>
                        <a:t>3</a:t>
                      </a:r>
                      <a:endParaRPr lang="es-419"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1000" i="1" dirty="0" smtClean="0">
                          <a:effectLst/>
                          <a:latin typeface="Calibri"/>
                          <a:ea typeface="Calibri"/>
                          <a:cs typeface="Times New Roman"/>
                        </a:rPr>
                        <a:t>La</a:t>
                      </a:r>
                      <a:r>
                        <a:rPr lang="es-419" sz="1000" i="1" baseline="0" dirty="0" smtClean="0">
                          <a:effectLst/>
                          <a:latin typeface="Calibri"/>
                          <a:ea typeface="Calibri"/>
                          <a:cs typeface="Times New Roman"/>
                        </a:rPr>
                        <a:t> respuesta del estudiante identifica el problema en ambos textos, y ofrece suficientes detalles o ejemplos para apoyar cómo y si los problemas fueron resueltos.</a:t>
                      </a:r>
                    </a:p>
                    <a:p>
                      <a:pPr marL="0" marR="0" algn="l">
                        <a:lnSpc>
                          <a:spcPct val="100000"/>
                        </a:lnSpc>
                        <a:spcBef>
                          <a:spcPts val="0"/>
                        </a:spcBef>
                        <a:spcAft>
                          <a:spcPts val="0"/>
                        </a:spcAft>
                      </a:pPr>
                      <a:r>
                        <a:rPr lang="es-419" sz="1100" i="0" dirty="0" smtClean="0">
                          <a:effectLst/>
                          <a:latin typeface="+mn-lt"/>
                          <a:ea typeface="Calibri"/>
                          <a:cs typeface="Times New Roman"/>
                        </a:rPr>
                        <a:t>En el</a:t>
                      </a:r>
                      <a:r>
                        <a:rPr lang="es-419" sz="1100" i="0" baseline="0" dirty="0" smtClean="0">
                          <a:effectLst/>
                          <a:latin typeface="+mn-lt"/>
                          <a:ea typeface="Calibri"/>
                          <a:cs typeface="Times New Roman"/>
                        </a:rPr>
                        <a:t> cuento </a:t>
                      </a:r>
                      <a:r>
                        <a:rPr lang="es-419" sz="1100" b="1" i="1" u="none" dirty="0" smtClean="0">
                          <a:effectLst/>
                          <a:latin typeface="+mn-lt"/>
                          <a:ea typeface="Calibri"/>
                          <a:cs typeface="Times New Roman"/>
                        </a:rPr>
                        <a:t>Mi gran idea </a:t>
                      </a:r>
                      <a:r>
                        <a:rPr lang="es-419" sz="1100" b="0" i="0" u="none" dirty="0" smtClean="0">
                          <a:effectLst/>
                          <a:latin typeface="+mn-lt"/>
                          <a:ea typeface="Calibri"/>
                          <a:cs typeface="Times New Roman"/>
                        </a:rPr>
                        <a:t>ellos</a:t>
                      </a:r>
                      <a:r>
                        <a:rPr lang="es-419" sz="1100" b="0" i="0" u="none" baseline="0" dirty="0" smtClean="0">
                          <a:effectLst/>
                          <a:latin typeface="+mn-lt"/>
                          <a:ea typeface="Calibri"/>
                          <a:cs typeface="Times New Roman"/>
                        </a:rPr>
                        <a:t> no </a:t>
                      </a:r>
                      <a:r>
                        <a:rPr lang="es-419" sz="1100" i="0" dirty="0" smtClean="0">
                          <a:effectLst/>
                          <a:latin typeface="+mn-lt"/>
                          <a:ea typeface="Calibri"/>
                          <a:cs typeface="Times New Roman"/>
                        </a:rPr>
                        <a:t>tenían nada para pegar la</a:t>
                      </a:r>
                      <a:r>
                        <a:rPr lang="es-419" sz="1100" i="0" baseline="0" dirty="0" smtClean="0">
                          <a:effectLst/>
                          <a:latin typeface="+mn-lt"/>
                          <a:ea typeface="Calibri"/>
                          <a:cs typeface="Times New Roman"/>
                        </a:rPr>
                        <a:t> envoltura del regalo de c</a:t>
                      </a:r>
                      <a:r>
                        <a:rPr lang="es-419" sz="1100" i="0" dirty="0" smtClean="0">
                          <a:effectLst/>
                          <a:latin typeface="+mn-lt"/>
                          <a:ea typeface="Calibri"/>
                          <a:cs typeface="Times New Roman"/>
                        </a:rPr>
                        <a:t>umpleaños de papá. Ese era el problema. En el poema </a:t>
                      </a:r>
                      <a:r>
                        <a:rPr lang="es-419" sz="1100" b="1" i="1" u="none" dirty="0" smtClean="0">
                          <a:effectLst/>
                          <a:latin typeface="+mn-lt"/>
                          <a:ea typeface="Calibri"/>
                          <a:cs typeface="Times New Roman"/>
                        </a:rPr>
                        <a:t>La</a:t>
                      </a:r>
                      <a:r>
                        <a:rPr lang="es-419" sz="1100" b="1" i="1" u="none" baseline="0" dirty="0" smtClean="0">
                          <a:effectLst/>
                          <a:latin typeface="+mn-lt"/>
                          <a:ea typeface="Calibri"/>
                          <a:cs typeface="Times New Roman"/>
                        </a:rPr>
                        <a:t> bebé curitas</a:t>
                      </a:r>
                      <a:r>
                        <a:rPr lang="es-419" sz="1100" i="0" baseline="0" dirty="0" smtClean="0">
                          <a:effectLst/>
                          <a:latin typeface="+mn-lt"/>
                          <a:ea typeface="Calibri"/>
                          <a:cs typeface="Times New Roman"/>
                        </a:rPr>
                        <a:t>, la</a:t>
                      </a:r>
                      <a:r>
                        <a:rPr lang="es-419" sz="1100" i="0" dirty="0" smtClean="0">
                          <a:effectLst/>
                          <a:latin typeface="+mn-lt"/>
                          <a:ea typeface="Calibri"/>
                          <a:cs typeface="Times New Roman"/>
                        </a:rPr>
                        <a:t> bebé estaba cubierta de curitas. Ese era el problema. En el cuento, el niño utilizó curitas para pegar el papel de regalo y resolvió el problema. Ellos trataron de amarrarlo</a:t>
                      </a:r>
                      <a:r>
                        <a:rPr lang="es-419" sz="1100" i="0" baseline="0" dirty="0" smtClean="0">
                          <a:effectLst/>
                          <a:latin typeface="+mn-lt"/>
                          <a:ea typeface="Calibri"/>
                          <a:cs typeface="Times New Roman"/>
                        </a:rPr>
                        <a:t> y de usar</a:t>
                      </a:r>
                      <a:r>
                        <a:rPr lang="es-419" sz="1100" i="0" dirty="0" smtClean="0">
                          <a:effectLst/>
                          <a:latin typeface="+mn-lt"/>
                          <a:ea typeface="Calibri"/>
                          <a:cs typeface="Times New Roman"/>
                        </a:rPr>
                        <a:t> pegamento, pero no funcionó. En el poema ellos no podían quitar las curitas porque la</a:t>
                      </a:r>
                      <a:r>
                        <a:rPr lang="es-419" sz="1100" i="0" baseline="0" dirty="0" smtClean="0">
                          <a:effectLst/>
                          <a:latin typeface="+mn-lt"/>
                          <a:ea typeface="Calibri"/>
                          <a:cs typeface="Times New Roman"/>
                        </a:rPr>
                        <a:t> </a:t>
                      </a:r>
                      <a:r>
                        <a:rPr lang="es-419" sz="1100" i="0" dirty="0" smtClean="0">
                          <a:effectLst/>
                          <a:latin typeface="+mn-lt"/>
                          <a:ea typeface="Calibri"/>
                          <a:cs typeface="Times New Roman"/>
                        </a:rPr>
                        <a:t> bebé se las seguía pegando.  Yo creo que al final, cuando la bebé lloró, ellos probablemente se las quitaron ¡porque la bebé quería que se las quitaran!</a:t>
                      </a:r>
                      <a:endParaRPr lang="es-419" sz="1100" i="0" dirty="0">
                        <a:effectLst/>
                        <a:latin typeface="Calibri"/>
                        <a:ea typeface="Calibri"/>
                        <a:cs typeface="Times New Roman"/>
                      </a:endParaRP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701">
                <a:tc>
                  <a:txBody>
                    <a:bodyPr/>
                    <a:lstStyle/>
                    <a:p>
                      <a:pPr marL="0" marR="0" algn="ctr">
                        <a:lnSpc>
                          <a:spcPct val="100000"/>
                        </a:lnSpc>
                        <a:spcBef>
                          <a:spcPts val="0"/>
                        </a:spcBef>
                        <a:spcAft>
                          <a:spcPts val="0"/>
                        </a:spcAft>
                      </a:pPr>
                      <a:r>
                        <a:rPr lang="es-419" sz="2600" b="1" dirty="0" smtClean="0">
                          <a:effectLst/>
                          <a:latin typeface="+mn-lt"/>
                          <a:ea typeface="Calibri"/>
                          <a:cs typeface="Times New Roman"/>
                        </a:rPr>
                        <a:t>2</a:t>
                      </a:r>
                      <a:endParaRPr lang="es-419"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1000" i="1" dirty="0" smtClean="0">
                          <a:effectLst/>
                          <a:latin typeface="+mn-lt"/>
                          <a:ea typeface="Calibri"/>
                          <a:cs typeface="Times New Roman"/>
                        </a:rPr>
                        <a:t>La</a:t>
                      </a:r>
                      <a:r>
                        <a:rPr lang="es-419" sz="1000" i="1" baseline="0" dirty="0" smtClean="0">
                          <a:effectLst/>
                          <a:latin typeface="+mn-lt"/>
                          <a:ea typeface="Calibri"/>
                          <a:cs typeface="Times New Roman"/>
                        </a:rPr>
                        <a:t> respuesta del estudiante identifica el problema en ambos textos y ofrece algunos detalles o ejemplos para apoyar cómo y si los problemas fueron resueltos.</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100" b="0" i="0" u="none" strike="noStrike" kern="1200" cap="none" spc="0" normalizeH="0" baseline="0" noProof="0" dirty="0" smtClean="0">
                          <a:ln>
                            <a:noFill/>
                          </a:ln>
                          <a:solidFill>
                            <a:prstClr val="black"/>
                          </a:solidFill>
                          <a:effectLst/>
                          <a:uLnTx/>
                          <a:uFillTx/>
                          <a:latin typeface="+mn-lt"/>
                          <a:ea typeface="Calibri"/>
                          <a:cs typeface="Times New Roman"/>
                        </a:rPr>
                        <a:t>El cuento era sobre el regalo de cumpleaños de papá. El niño compró una caña de pescar y ellos no tenían ninguna cinta adhesiva para mantener el papel en su lugar.  Luego él usó curitas y funcionó.  La bebé en el poema tenía curitas pegadas por todas partes. Eso fue un gran problema.</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04">
                <a:tc>
                  <a:txBody>
                    <a:bodyPr/>
                    <a:lstStyle/>
                    <a:p>
                      <a:pPr marL="0" marR="0" algn="ctr">
                        <a:lnSpc>
                          <a:spcPct val="100000"/>
                        </a:lnSpc>
                        <a:spcBef>
                          <a:spcPts val="0"/>
                        </a:spcBef>
                        <a:spcAft>
                          <a:spcPts val="0"/>
                        </a:spcAft>
                      </a:pPr>
                      <a:r>
                        <a:rPr lang="es-419" sz="2600" b="1" dirty="0" smtClean="0">
                          <a:effectLst/>
                          <a:latin typeface="+mn-lt"/>
                          <a:ea typeface="Calibri"/>
                          <a:cs typeface="Times New Roman"/>
                        </a:rPr>
                        <a:t>1</a:t>
                      </a:r>
                      <a:endParaRPr lang="es-419"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000" b="0" i="1" u="none" strike="noStrike" kern="1200" cap="none" spc="0" normalizeH="0" baseline="0" noProof="0" dirty="0" smtClean="0">
                          <a:ln>
                            <a:noFill/>
                          </a:ln>
                          <a:solidFill>
                            <a:prstClr val="black"/>
                          </a:solidFill>
                          <a:effectLst/>
                          <a:uLnTx/>
                          <a:uFillTx/>
                          <a:latin typeface="+mn-lt"/>
                          <a:ea typeface="Calibri"/>
                          <a:cs typeface="Times New Roman"/>
                        </a:rPr>
                        <a:t>La respuesta del estudiante identifica el problema en ambos textos y ofrece detalles o ejemplos limitados para apoyar cómo y si los problemas fueron resueltos.</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100" b="0" i="0" u="none" strike="noStrike" kern="1200" cap="none" spc="0" normalizeH="0" baseline="0" noProof="0" dirty="0" smtClean="0">
                          <a:ln>
                            <a:noFill/>
                          </a:ln>
                          <a:solidFill>
                            <a:prstClr val="black"/>
                          </a:solidFill>
                          <a:effectLst/>
                          <a:uLnTx/>
                          <a:uFillTx/>
                          <a:latin typeface="+mn-lt"/>
                          <a:ea typeface="Calibri"/>
                          <a:cs typeface="Times New Roman"/>
                        </a:rPr>
                        <a:t>Hubo dos problemas.  Primero, no había cinta adhesiva.  Segundo, la bebé estaba cubierta de curitas.  Ellos arreglaron los problemas con curitas.</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143">
                <a:tc>
                  <a:txBody>
                    <a:bodyPr/>
                    <a:lstStyle/>
                    <a:p>
                      <a:pPr marL="0" marR="0" algn="ctr">
                        <a:lnSpc>
                          <a:spcPct val="100000"/>
                        </a:lnSpc>
                        <a:spcBef>
                          <a:spcPts val="0"/>
                        </a:spcBef>
                        <a:spcAft>
                          <a:spcPts val="0"/>
                        </a:spcAft>
                      </a:pPr>
                      <a:r>
                        <a:rPr lang="es-419" sz="2600" b="1" dirty="0" smtClean="0">
                          <a:effectLst/>
                          <a:latin typeface="+mn-lt"/>
                          <a:ea typeface="Calibri"/>
                          <a:cs typeface="Times New Roman"/>
                        </a:rPr>
                        <a:t>0</a:t>
                      </a:r>
                      <a:endParaRPr lang="es-419"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1000" i="1" dirty="0" smtClean="0">
                          <a:effectLst/>
                          <a:latin typeface="+mn-lt"/>
                          <a:ea typeface="Calibri"/>
                          <a:cs typeface="Times New Roman"/>
                        </a:rPr>
                        <a:t>La</a:t>
                      </a:r>
                      <a:r>
                        <a:rPr lang="es-419" sz="1000" i="1" baseline="0" dirty="0" smtClean="0">
                          <a:effectLst/>
                          <a:latin typeface="+mn-lt"/>
                          <a:ea typeface="Calibri"/>
                          <a:cs typeface="Times New Roman"/>
                        </a:rPr>
                        <a:t> respuesta del estudiante  no identifica el problema en ambos textos, ni ofrece suficientes detalles o ejemplos para apoyar cómo y si los problemas fueron resueltos.</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100" b="0" i="0" u="none" strike="noStrike" kern="1200" cap="none" spc="0" normalizeH="0" baseline="0" noProof="0" dirty="0" smtClean="0">
                          <a:ln>
                            <a:noFill/>
                          </a:ln>
                          <a:solidFill>
                            <a:prstClr val="black"/>
                          </a:solidFill>
                          <a:effectLst/>
                          <a:uLnTx/>
                          <a:uFillTx/>
                          <a:latin typeface="+mn-lt"/>
                          <a:ea typeface="Calibri"/>
                          <a:cs typeface="Times New Roman"/>
                        </a:rPr>
                        <a:t>Las curitas son para ponerlas en las cortaduras o cosas.  Hay muchas diferentes clases.  Me gustó cómo el cuento era acerca de curitas.</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4991211" y="8534400"/>
            <a:ext cx="2435750" cy="784830"/>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s-ES" sz="900" dirty="0"/>
              <a:t>Comparan y contrastan dos o más versiones del mismo cuento (por ejemplo: cuentos de Cenicienta) por diferentes autores o de diferentes culturas.</a:t>
            </a:r>
            <a:endParaRPr lang="en-US" sz="900" dirty="0"/>
          </a:p>
        </p:txBody>
      </p:sp>
      <p:sp>
        <p:nvSpPr>
          <p:cNvPr id="5" name="Rectangle 4"/>
          <p:cNvSpPr/>
          <p:nvPr/>
        </p:nvSpPr>
        <p:spPr>
          <a:xfrm>
            <a:off x="7109458" y="9678656"/>
            <a:ext cx="341760" cy="276999"/>
          </a:xfrm>
          <a:prstGeom prst="rect">
            <a:avLst/>
          </a:prstGeom>
        </p:spPr>
        <p:txBody>
          <a:bodyPr wrap="none">
            <a:spAutoFit/>
          </a:bodyPr>
          <a:lstStyle/>
          <a:p>
            <a:pPr lvl="0" algn="r"/>
            <a:r>
              <a:rPr lang="es-419" sz="1200" dirty="0" smtClean="0">
                <a:solidFill>
                  <a:prstClr val="black">
                    <a:tint val="75000"/>
                  </a:prstClr>
                </a:solidFill>
              </a:rPr>
              <a:t>12</a:t>
            </a:r>
            <a:endParaRPr lang="es-419" sz="1200" dirty="0">
              <a:solidFill>
                <a:prstClr val="black">
                  <a:tint val="75000"/>
                </a:prstClr>
              </a:solidFill>
            </a:endParaRPr>
          </a:p>
        </p:txBody>
      </p:sp>
    </p:spTree>
    <p:extLst>
      <p:ext uri="{BB962C8B-B14F-4D97-AF65-F5344CB8AC3E}">
        <p14:creationId xmlns:p14="http://schemas.microsoft.com/office/powerpoint/2010/main" val="694535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13</a:t>
            </a:fld>
            <a:endParaRPr lang="en-US" sz="1200" dirty="0"/>
          </a:p>
        </p:txBody>
      </p:sp>
      <p:graphicFrame>
        <p:nvGraphicFramePr>
          <p:cNvPr id="11" name="Table 10"/>
          <p:cNvGraphicFramePr>
            <a:graphicFrameLocks noGrp="1"/>
          </p:cNvGraphicFramePr>
          <p:nvPr>
            <p:extLst>
              <p:ext uri="{D42A27DB-BD31-4B8C-83A1-F6EECF244321}">
                <p14:modId xmlns:p14="http://schemas.microsoft.com/office/powerpoint/2010/main" val="1924182842"/>
              </p:ext>
            </p:extLst>
          </p:nvPr>
        </p:nvGraphicFramePr>
        <p:xfrm>
          <a:off x="533400" y="76200"/>
          <a:ext cx="6934200" cy="6835721"/>
        </p:xfrm>
        <a:graphic>
          <a:graphicData uri="http://schemas.openxmlformats.org/drawingml/2006/table">
            <a:tbl>
              <a:tblPr firstRow="1" bandRow="1">
                <a:tableStyleId>{5940675A-B579-460E-94D1-54222C63F5DA}</a:tableStyleId>
              </a:tblPr>
              <a:tblGrid>
                <a:gridCol w="548592"/>
                <a:gridCol w="6385608"/>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schemeClr val="tx1"/>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500" b="1" dirty="0" smtClean="0">
                          <a:solidFill>
                            <a:schemeClr val="tx1"/>
                          </a:solidFill>
                          <a:effectLst/>
                        </a:rPr>
                        <a:t>CFA Trimestre 4: Clave para la </a:t>
                      </a:r>
                      <a:r>
                        <a:rPr lang="es-ES" sz="1500" b="1" u="sng" dirty="0" smtClean="0">
                          <a:solidFill>
                            <a:schemeClr val="tx1"/>
                          </a:solidFill>
                          <a:effectLst/>
                        </a:rPr>
                        <a:t>Respuesta Construida de Investigación</a:t>
                      </a:r>
                    </a:p>
                  </a:txBody>
                  <a:tcPr marL="103632" marR="103632" marT="50292" marB="50292"/>
                </a:tc>
                <a:tc hMerge="1">
                  <a:txBody>
                    <a:bodyPr/>
                    <a:lstStyle/>
                    <a:p>
                      <a:endParaRPr lang="en-US"/>
                    </a:p>
                  </a:txBody>
                  <a:tcPr/>
                </a:tc>
              </a:tr>
              <a:tr h="339852">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u="sng" dirty="0" smtClean="0">
                          <a:solidFill>
                            <a:schemeClr val="tx1"/>
                          </a:solidFill>
                        </a:rPr>
                        <a:t>Rúbricas para la Respuesta Construida de investigación - Objetivo 3</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0" kern="1200" baseline="0" noProof="0" dirty="0" smtClean="0">
                          <a:solidFill>
                            <a:schemeClr val="tx1"/>
                          </a:solidFill>
                          <a:latin typeface="+mn-lt"/>
                          <a:ea typeface="+mn-ea"/>
                          <a:cs typeface="+mn-cs"/>
                        </a:rPr>
                        <a:t>e</a:t>
                      </a:r>
                      <a:r>
                        <a:rPr lang="x-none" sz="1200" b="0" kern="1200" baseline="0" noProof="0" dirty="0" smtClean="0">
                          <a:solidFill>
                            <a:schemeClr val="tx1"/>
                          </a:solidFill>
                          <a:latin typeface="+mn-lt"/>
                          <a:ea typeface="+mn-ea"/>
                          <a:cs typeface="+mn-cs"/>
                        </a:rPr>
                        <a:t>videncia de la capacidad para distinguir entre información </a:t>
                      </a:r>
                      <a:r>
                        <a:rPr lang="x-none" sz="1200" b="0" u="sng" kern="1200" baseline="0" noProof="0" dirty="0" smtClean="0">
                          <a:solidFill>
                            <a:schemeClr val="tx1"/>
                          </a:solidFill>
                          <a:latin typeface="+mn-lt"/>
                          <a:ea typeface="+mn-ea"/>
                          <a:cs typeface="+mn-cs"/>
                        </a:rPr>
                        <a:t>relevante</a:t>
                      </a:r>
                      <a:r>
                        <a:rPr lang="x-none" sz="1200" b="0" kern="1200" baseline="0" noProof="0" dirty="0" smtClean="0">
                          <a:solidFill>
                            <a:schemeClr val="tx1"/>
                          </a:solidFill>
                          <a:latin typeface="+mn-lt"/>
                          <a:ea typeface="+mn-ea"/>
                          <a:cs typeface="+mn-cs"/>
                        </a:rPr>
                        <a:t> e irrelevante, </a:t>
                      </a:r>
                    </a:p>
                    <a:p>
                      <a:pPr marL="0" marR="0" indent="0" algn="ctr" defTabSz="914318" rtl="0" eaLnBrk="1" fontAlgn="auto" latinLnBrk="0" hangingPunct="1">
                        <a:lnSpc>
                          <a:spcPct val="100000"/>
                        </a:lnSpc>
                        <a:spcBef>
                          <a:spcPts val="0"/>
                        </a:spcBef>
                        <a:spcAft>
                          <a:spcPts val="0"/>
                        </a:spcAft>
                        <a:buClrTx/>
                        <a:buSzTx/>
                        <a:buFontTx/>
                        <a:buNone/>
                        <a:tabLst/>
                        <a:defRPr/>
                      </a:pPr>
                      <a:r>
                        <a:rPr lang="x-none" sz="1200" b="0" kern="1200" baseline="0" noProof="0" dirty="0" smtClean="0">
                          <a:solidFill>
                            <a:schemeClr val="tx1"/>
                          </a:solidFill>
                          <a:latin typeface="+mn-lt"/>
                          <a:ea typeface="+mn-ea"/>
                          <a:cs typeface="+mn-cs"/>
                        </a:rPr>
                        <a:t>tal como hechos y opiniones</a:t>
                      </a:r>
                    </a:p>
                  </a:txBody>
                  <a:tcPr marL="103632" marR="103632" marT="50292" marB="50292"/>
                </a:tc>
                <a:tc hMerge="1">
                  <a:txBody>
                    <a:bodyPr/>
                    <a:lstStyle/>
                    <a:p>
                      <a:endParaRPr lang="en-US"/>
                    </a:p>
                  </a:txBody>
                  <a:tcPr/>
                </a:tc>
              </a:tr>
              <a:tr h="339852">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Estándar RI.2.6: Rúbrica de 2 puntos - Respuesta construida de investigación </a:t>
                      </a:r>
                      <a:endParaRPr lang="x-none" sz="1200" b="0" kern="1200" baseline="0" noProof="0" dirty="0" smtClean="0">
                        <a:solidFill>
                          <a:schemeClr val="tx1"/>
                        </a:solidFill>
                        <a:latin typeface="+mn-lt"/>
                        <a:ea typeface="+mn-ea"/>
                        <a:cs typeface="+mn-cs"/>
                      </a:endParaRPr>
                    </a:p>
                  </a:txBody>
                  <a:tcPr marL="103632" marR="103632" marT="50292" marB="50292"/>
                </a:tc>
                <a:tc hMerge="1">
                  <a:txBody>
                    <a:bodyPr/>
                    <a:lstStyle/>
                    <a:p>
                      <a:endParaRPr lang="en-US"/>
                    </a:p>
                  </a:txBody>
                  <a:tcPr/>
                </a:tc>
              </a:tr>
              <a:tr h="494066">
                <a:tc gridSpan="2">
                  <a:txBody>
                    <a:bodyPr/>
                    <a:lstStyle/>
                    <a:p>
                      <a:pPr marL="1543050" marR="0" indent="-154305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Pregunta #15 RI.2.6: </a:t>
                      </a:r>
                      <a:r>
                        <a:rPr lang="es-ES" sz="1400" b="1" dirty="0" smtClean="0">
                          <a:solidFill>
                            <a:schemeClr val="tx1"/>
                          </a:solidFill>
                        </a:rPr>
                        <a:t>Explica cómo las curitas ayudan a la gente a mantenerse  sana.  Utiliza información de los</a:t>
                      </a:r>
                      <a:r>
                        <a:rPr lang="es-ES" sz="1400" b="1" baseline="0" dirty="0" smtClean="0">
                          <a:solidFill>
                            <a:schemeClr val="tx1"/>
                          </a:solidFill>
                        </a:rPr>
                        <a:t> dos</a:t>
                      </a:r>
                      <a:r>
                        <a:rPr lang="es-ES" sz="1400" b="1" dirty="0" smtClean="0">
                          <a:solidFill>
                            <a:schemeClr val="tx1"/>
                          </a:solidFill>
                        </a:rPr>
                        <a:t> textos. </a:t>
                      </a:r>
                      <a:endParaRPr lang="es-ES" sz="1500" b="1"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9235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HN" sz="1100" b="1" i="0" u="sng" strike="noStrike" kern="1200" cap="none" spc="0" normalizeH="0" baseline="0" noProof="0" dirty="0" smtClean="0">
                          <a:ln>
                            <a:noFill/>
                          </a:ln>
                          <a:solidFill>
                            <a:prstClr val="black"/>
                          </a:solidFill>
                          <a:effectLst/>
                          <a:uLnTx/>
                          <a:uFillTx/>
                          <a:latin typeface="+mn-lt"/>
                          <a:ea typeface="+mn-ea"/>
                          <a:cs typeface="+mn-cs"/>
                        </a:rPr>
                        <a:t>La respuesta:</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 Ofrece evidencia suficiente de la habilidad para distinguir información </a:t>
                      </a:r>
                      <a:r>
                        <a:rPr kumimoji="0" lang="es-HN" sz="1100" b="0" i="0" u="sng" strike="noStrike" kern="1200" cap="none" spc="0" normalizeH="0" baseline="0" noProof="0" dirty="0" smtClean="0">
                          <a:ln>
                            <a:noFill/>
                          </a:ln>
                          <a:solidFill>
                            <a:prstClr val="black"/>
                          </a:solidFill>
                          <a:effectLst/>
                          <a:uLnTx/>
                          <a:uFillTx/>
                          <a:latin typeface="+mn-lt"/>
                          <a:ea typeface="+mn-ea"/>
                          <a:cs typeface="+mn-cs"/>
                        </a:rPr>
                        <a:t>relevante de la irrelevante</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 sobre la pregunta.  Los estudiantes seleccionan la información que es relevante acerca de cómo las curitas ayudan a proteger a las personas. Información relevante de </a:t>
                      </a:r>
                      <a:r>
                        <a:rPr kumimoji="0" lang="es-HN" sz="1100" b="1" i="1" u="none" strike="noStrike" kern="1200" cap="none" spc="0" normalizeH="0" baseline="0" noProof="0" dirty="0" smtClean="0">
                          <a:ln>
                            <a:noFill/>
                          </a:ln>
                          <a:solidFill>
                            <a:prstClr val="black"/>
                          </a:solidFill>
                          <a:effectLst/>
                          <a:uLnTx/>
                          <a:uFillTx/>
                          <a:latin typeface="+mn-lt"/>
                          <a:ea typeface="+mn-ea"/>
                          <a:cs typeface="+mn-cs"/>
                        </a:rPr>
                        <a:t>El inventor de la curita </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podría incluir: (1) </a:t>
                      </a:r>
                      <a:r>
                        <a:rPr kumimoji="0" lang="es-HN" sz="1100" b="0" i="0" u="none" strike="noStrike" kern="1200" cap="none" spc="0" normalizeH="0" baseline="0" noProof="0" dirty="0" err="1" smtClean="0">
                          <a:ln>
                            <a:noFill/>
                          </a:ln>
                          <a:solidFill>
                            <a:prstClr val="black"/>
                          </a:solidFill>
                          <a:effectLst/>
                          <a:uLnTx/>
                          <a:uFillTx/>
                          <a:latin typeface="+mn-lt"/>
                          <a:ea typeface="+mn-ea"/>
                          <a:cs typeface="+mn-cs"/>
                        </a:rPr>
                        <a:t>Earle</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 puso medicina en la gaza para que los gérmenes no pudieran penetrar las cortaduras,  y (2) el invento de </a:t>
                      </a:r>
                      <a:r>
                        <a:rPr kumimoji="0" lang="es-HN" sz="1100" b="0" i="0" u="none" strike="noStrike" kern="1200" cap="none" spc="0" normalizeH="0" baseline="0" noProof="0" dirty="0" err="1" smtClean="0">
                          <a:ln>
                            <a:noFill/>
                          </a:ln>
                          <a:solidFill>
                            <a:prstClr val="black"/>
                          </a:solidFill>
                          <a:effectLst/>
                          <a:uLnTx/>
                          <a:uFillTx/>
                          <a:latin typeface="+mn-lt"/>
                          <a:ea typeface="+mn-ea"/>
                          <a:cs typeface="+mn-cs"/>
                        </a:rPr>
                        <a:t>Earle</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 se adhería mejor que la antigua manera de proteger las cortaduras.  Información relevante de </a:t>
                      </a:r>
                      <a:r>
                        <a:rPr kumimoji="0" lang="es-HN" sz="1100" b="1" i="1" u="none" strike="noStrike" kern="1200" cap="none" spc="0" normalizeH="0" baseline="0" noProof="0" dirty="0" smtClean="0">
                          <a:ln>
                            <a:noFill/>
                          </a:ln>
                          <a:solidFill>
                            <a:prstClr val="black"/>
                          </a:solidFill>
                          <a:effectLst/>
                          <a:uLnTx/>
                          <a:uFillTx/>
                          <a:latin typeface="+mn-lt"/>
                          <a:ea typeface="+mn-ea"/>
                          <a:cs typeface="+mn-cs"/>
                        </a:rPr>
                        <a:t>Curitas </a:t>
                      </a:r>
                      <a:r>
                        <a:rPr kumimoji="0" lang="es-HN" sz="1100" b="0" i="0" u="none" strike="noStrike" kern="1200" cap="none" spc="0" normalizeH="0" baseline="0" noProof="0" dirty="0" smtClean="0">
                          <a:ln>
                            <a:noFill/>
                          </a:ln>
                          <a:solidFill>
                            <a:prstClr val="black"/>
                          </a:solidFill>
                          <a:effectLst/>
                          <a:uLnTx/>
                          <a:uFillTx/>
                          <a:latin typeface="+mn-lt"/>
                          <a:ea typeface="+mn-ea"/>
                          <a:cs typeface="+mn-cs"/>
                        </a:rPr>
                        <a:t> podría incluir: (1) Las curitas protegieron a los soldados que peleaban en las guerras, (2) las curitas se pegan mejor a la piel, (3) las curitas contienen medicina, (4) las curitas nos protegen de los gérmenes, y (5) ya las personas no tienen que ir a los hospitales cuando sufren una cortadura  como hacían mucho tiempo atrás. </a:t>
                      </a:r>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es-ES" sz="1300" b="1"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i="1" dirty="0" smtClean="0"/>
                        <a:t>El </a:t>
                      </a:r>
                      <a:r>
                        <a:rPr lang="en-US" sz="1000" i="1" dirty="0" err="1" smtClean="0"/>
                        <a:t>estudiante</a:t>
                      </a:r>
                      <a:r>
                        <a:rPr lang="en-US" sz="1000" i="1" dirty="0" smtClean="0"/>
                        <a:t> </a:t>
                      </a:r>
                      <a:r>
                        <a:rPr lang="en-US" sz="1000" i="1" dirty="0" err="1" smtClean="0"/>
                        <a:t>presenta</a:t>
                      </a:r>
                      <a:r>
                        <a:rPr lang="en-US" sz="1000" i="1" dirty="0" smtClean="0"/>
                        <a:t> </a:t>
                      </a:r>
                      <a:r>
                        <a:rPr lang="en-US" sz="1000" b="1" i="1" u="none" dirty="0" err="1" smtClean="0"/>
                        <a:t>suficientes</a:t>
                      </a:r>
                      <a:r>
                        <a:rPr lang="en-US" sz="1000" b="1" i="1" u="none" baseline="0" dirty="0" smtClean="0"/>
                        <a:t> </a:t>
                      </a:r>
                      <a:r>
                        <a:rPr lang="en-US" sz="1000" b="1" i="1" u="none" dirty="0" err="1" smtClean="0"/>
                        <a:t>detalles</a:t>
                      </a:r>
                      <a:r>
                        <a:rPr lang="en-US" sz="1000" b="1" i="1" u="none" dirty="0" smtClean="0"/>
                        <a:t> </a:t>
                      </a:r>
                      <a:r>
                        <a:rPr lang="en-US" sz="1000" b="1" i="1" u="none" dirty="0" err="1" smtClean="0"/>
                        <a:t>relevantes</a:t>
                      </a:r>
                      <a:r>
                        <a:rPr lang="en-US" sz="1000" b="1" i="1" u="none" dirty="0" smtClean="0"/>
                        <a:t> </a:t>
                      </a:r>
                      <a:r>
                        <a:rPr lang="en-US" sz="1000" i="1" dirty="0" smtClean="0"/>
                        <a:t>de ambos </a:t>
                      </a:r>
                      <a:r>
                        <a:rPr lang="en-US" sz="1000" i="1" dirty="0" err="1" smtClean="0"/>
                        <a:t>textos</a:t>
                      </a:r>
                      <a:r>
                        <a:rPr lang="en-US" sz="1000" i="1" dirty="0" smtClean="0"/>
                        <a:t>.</a:t>
                      </a:r>
                      <a:endParaRPr lang="en-US" sz="1000" i="1" baseline="0" dirty="0" smtClean="0"/>
                    </a:p>
                    <a:p>
                      <a:r>
                        <a:rPr lang="es-ES" sz="1100" i="0" baseline="0" dirty="0" smtClean="0"/>
                        <a:t>Las curitas ayudan a proteger a la gente de los gérmenes. Earle puso medicina en la gasa para que los gérmenes no entraran en la cortadura de </a:t>
                      </a:r>
                      <a:r>
                        <a:rPr lang="es-ES" sz="1100" i="0" baseline="0" dirty="0" err="1" smtClean="0"/>
                        <a:t>Josephine</a:t>
                      </a:r>
                      <a:r>
                        <a:rPr lang="es-ES" sz="1100" i="0" baseline="0" dirty="0" smtClean="0"/>
                        <a:t>. La curita que él inventó no se caía como las anteriores, así que los gérmenes se quedaban afuera también. Las curitas en el cuento ayudaron a los soldados a no tener gérmenes. Ahora las curitas vienen con medicina, para que la gente no se enfermen como antes.</a:t>
                      </a:r>
                      <a:endParaRPr lang="en-US" sz="1100" i="0" baseline="0" dirty="0" smtClean="0"/>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i="1" dirty="0" smtClean="0"/>
                        <a:t>El estudiante presenta </a:t>
                      </a:r>
                      <a:r>
                        <a:rPr lang="es-ES" sz="1000" b="1" i="1" dirty="0" smtClean="0"/>
                        <a:t>detalles relevantes limitados </a:t>
                      </a:r>
                      <a:r>
                        <a:rPr lang="es-ES" sz="1000" i="1" dirty="0" smtClean="0"/>
                        <a:t>de ambos textos.</a:t>
                      </a:r>
                    </a:p>
                    <a:p>
                      <a:pPr marL="0" marR="0" indent="0" algn="l" defTabSz="966612" rtl="0" eaLnBrk="1" fontAlgn="auto" latinLnBrk="0" hangingPunct="1">
                        <a:lnSpc>
                          <a:spcPct val="100000"/>
                        </a:lnSpc>
                        <a:spcBef>
                          <a:spcPts val="0"/>
                        </a:spcBef>
                        <a:spcAft>
                          <a:spcPts val="0"/>
                        </a:spcAft>
                        <a:buClrTx/>
                        <a:buSzTx/>
                        <a:buFontTx/>
                        <a:buNone/>
                        <a:tabLst/>
                        <a:defRPr/>
                      </a:pPr>
                      <a:r>
                        <a:rPr lang="es-ES" sz="1100" i="0" baseline="0" dirty="0" smtClean="0"/>
                        <a:t>Si los gérmenes entran en tu cortadura, te puedes enfermar. El hombre en el cuento inventó las curitas para que los gérmenes no entren en la cortadura y así no te enfermes.</a:t>
                      </a:r>
                      <a:endParaRPr lang="en-US" sz="1100" i="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s-ES" sz="1000" i="1" dirty="0" smtClean="0"/>
                        <a:t>El estudiante no presenta evidencia para distinguir entre la información</a:t>
                      </a:r>
                      <a:r>
                        <a:rPr lang="es-ES" sz="1000" i="1" baseline="0" dirty="0" smtClean="0"/>
                        <a:t> relevante de la irrelevante sobre la pregunta. </a:t>
                      </a:r>
                      <a:endParaRPr lang="es-ES" sz="1000" i="1" dirty="0" smtClean="0"/>
                    </a:p>
                    <a:p>
                      <a:r>
                        <a:rPr lang="en-US" sz="1100" i="0" baseline="0" dirty="0" smtClean="0"/>
                        <a:t>Me </a:t>
                      </a:r>
                      <a:r>
                        <a:rPr lang="en-US" sz="1100" i="0" baseline="0" dirty="0" err="1" smtClean="0"/>
                        <a:t>gustan</a:t>
                      </a:r>
                      <a:r>
                        <a:rPr lang="en-US" sz="1100" i="0" baseline="0" dirty="0" smtClean="0"/>
                        <a:t> </a:t>
                      </a:r>
                      <a:r>
                        <a:rPr lang="en-US" sz="1100" i="0" baseline="0" dirty="0" err="1" smtClean="0"/>
                        <a:t>las</a:t>
                      </a:r>
                      <a:r>
                        <a:rPr lang="en-US" sz="1100" i="0" baseline="0" dirty="0" smtClean="0"/>
                        <a:t> </a:t>
                      </a:r>
                      <a:r>
                        <a:rPr lang="en-US" sz="1100" i="0" baseline="0" dirty="0" err="1" smtClean="0"/>
                        <a:t>curitas</a:t>
                      </a:r>
                      <a:r>
                        <a:rPr lang="en-US" sz="1100" i="0" baseline="0" dirty="0" smtClean="0"/>
                        <a:t> </a:t>
                      </a:r>
                      <a:r>
                        <a:rPr lang="en-US" sz="1100" i="0" baseline="0" dirty="0" err="1" smtClean="0"/>
                        <a:t>rosadas</a:t>
                      </a:r>
                      <a:r>
                        <a:rPr lang="en-US" sz="1100" i="0" baseline="0" dirty="0" smtClean="0"/>
                        <a:t>, </a:t>
                      </a:r>
                      <a:r>
                        <a:rPr lang="en-US" sz="1100" i="0" baseline="0" dirty="0" err="1" smtClean="0"/>
                        <a:t>pero</a:t>
                      </a:r>
                      <a:r>
                        <a:rPr lang="en-US" sz="1100" i="0" baseline="0" dirty="0" smtClean="0"/>
                        <a:t> no </a:t>
                      </a:r>
                      <a:r>
                        <a:rPr lang="en-US" sz="1100" i="0" baseline="0" dirty="0" err="1" smtClean="0"/>
                        <a:t>las</a:t>
                      </a:r>
                      <a:r>
                        <a:rPr lang="en-US" sz="1100" i="0" baseline="0" dirty="0" smtClean="0"/>
                        <a:t> </a:t>
                      </a:r>
                      <a:r>
                        <a:rPr lang="en-US" sz="1100" i="0" baseline="0" dirty="0" err="1" smtClean="0"/>
                        <a:t>verdes</a:t>
                      </a:r>
                      <a:r>
                        <a:rPr lang="en-US" sz="1100" i="0" baseline="0" dirty="0" smtClean="0"/>
                        <a:t>.</a:t>
                      </a:r>
                      <a:endParaRPr lang="en-US" sz="1100" i="0" dirty="0" smtClean="0"/>
                    </a:p>
                  </a:txBody>
                  <a:tcPr marL="103632" marR="103632" marT="50292" marB="50292"/>
                </a:tc>
              </a:tr>
            </a:tbl>
          </a:graphicData>
        </a:graphic>
      </p:graphicFrame>
      <p:sp>
        <p:nvSpPr>
          <p:cNvPr id="6" name="Rectangle 5"/>
          <p:cNvSpPr/>
          <p:nvPr/>
        </p:nvSpPr>
        <p:spPr>
          <a:xfrm>
            <a:off x="5410200" y="7086600"/>
            <a:ext cx="2057400" cy="584775"/>
          </a:xfrm>
          <a:prstGeom prst="rect">
            <a:avLst/>
          </a:prstGeom>
          <a:solidFill>
            <a:schemeClr val="bg2"/>
          </a:solidFill>
        </p:spPr>
        <p:txBody>
          <a:bodyPr wrap="square">
            <a:spAutoFit/>
          </a:bodyPr>
          <a:lstStyle/>
          <a:p>
            <a:r>
              <a:rPr lang="en-US" sz="800" dirty="0" smtClean="0"/>
              <a:t>RI.2.6</a:t>
            </a:r>
            <a:r>
              <a:rPr lang="en-US" sz="800" dirty="0"/>
              <a:t/>
            </a:r>
            <a:br>
              <a:rPr lang="en-US" sz="800" dirty="0"/>
            </a:br>
            <a:r>
              <a:rPr lang="es-ES" sz="800" dirty="0"/>
              <a:t>Identifican el propósito principal de un texto, incluyendo lo que el autor quiere contestar, explicar o describir.</a:t>
            </a:r>
            <a:endParaRPr lang="en-US" sz="800" dirty="0"/>
          </a:p>
        </p:txBody>
      </p:sp>
    </p:spTree>
    <p:extLst>
      <p:ext uri="{BB962C8B-B14F-4D97-AF65-F5344CB8AC3E}">
        <p14:creationId xmlns:p14="http://schemas.microsoft.com/office/powerpoint/2010/main" val="4003979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14</a:t>
            </a:fld>
            <a:endParaRPr lang="en-US" sz="1200" dirty="0"/>
          </a:p>
        </p:txBody>
      </p:sp>
      <p:graphicFrame>
        <p:nvGraphicFramePr>
          <p:cNvPr id="10" name="Table 9"/>
          <p:cNvGraphicFramePr>
            <a:graphicFrameLocks noGrp="1"/>
          </p:cNvGraphicFramePr>
          <p:nvPr>
            <p:extLst>
              <p:ext uri="{D42A27DB-BD31-4B8C-83A1-F6EECF244321}">
                <p14:modId xmlns:p14="http://schemas.microsoft.com/office/powerpoint/2010/main" val="2170754683"/>
              </p:ext>
            </p:extLst>
          </p:nvPr>
        </p:nvGraphicFramePr>
        <p:xfrm>
          <a:off x="381000" y="593481"/>
          <a:ext cx="7086600" cy="7063740"/>
        </p:xfrm>
        <a:graphic>
          <a:graphicData uri="http://schemas.openxmlformats.org/drawingml/2006/table">
            <a:tbl>
              <a:tblPr firstRow="1" bandRow="1">
                <a:tableStyleId>{5940675A-B579-460E-94D1-54222C63F5DA}</a:tableStyleId>
              </a:tblPr>
              <a:tblGrid>
                <a:gridCol w="560650"/>
                <a:gridCol w="6525950"/>
              </a:tblGrid>
              <a:tr h="74748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000" b="0" i="1" u="none" strike="noStrike" kern="1200" cap="none" spc="0" normalizeH="0" baseline="0" noProof="0" dirty="0" smtClean="0">
                          <a:ln>
                            <a:noFill/>
                          </a:ln>
                          <a:solidFill>
                            <a:schemeClr val="tx1"/>
                          </a:solidFill>
                          <a:effectLst/>
                          <a:uLnTx/>
                          <a:uFillTx/>
                          <a:latin typeface="+mn-lt"/>
                          <a:ea typeface="+mn-ea"/>
                          <a:cs typeface="+mn-cs"/>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r>
              <a:tr h="33528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419" sz="1500" b="1" noProof="0" dirty="0" smtClean="0">
                          <a:effectLst/>
                        </a:rPr>
                        <a:t>CFA Trimestre 4: Clave para la </a:t>
                      </a:r>
                      <a:r>
                        <a:rPr lang="es-419" sz="1500" b="1" u="sng" noProof="0" dirty="0" smtClean="0">
                          <a:effectLst/>
                        </a:rPr>
                        <a:t>Respuesta Construida de Investigación</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400" b="1" u="sng" dirty="0" smtClean="0">
                          <a:solidFill>
                            <a:schemeClr val="tx1"/>
                          </a:solidFill>
                        </a:rPr>
                        <a:t>Rúbricas para la Respuesta Construida de investigación - Objetivo 2</a:t>
                      </a:r>
                    </a:p>
                    <a:p>
                      <a:pPr marL="0" marR="0" indent="0" algn="ctr" defTabSz="966612" rtl="0" eaLnBrk="1" fontAlgn="auto" latinLnBrk="0" hangingPunct="1">
                        <a:lnSpc>
                          <a:spcPct val="100000"/>
                        </a:lnSpc>
                        <a:spcBef>
                          <a:spcPts val="0"/>
                        </a:spcBef>
                        <a:spcAft>
                          <a:spcPts val="0"/>
                        </a:spcAft>
                        <a:buClrTx/>
                        <a:buSzTx/>
                        <a:buFontTx/>
                        <a:buNone/>
                        <a:tabLst/>
                        <a:defRPr/>
                      </a:pPr>
                      <a:r>
                        <a:rPr lang="es-419" sz="1200" b="1" dirty="0" smtClean="0">
                          <a:solidFill>
                            <a:schemeClr val="tx1"/>
                          </a:solidFill>
                        </a:rPr>
                        <a:t>localizar, seleccionar, interpretar e</a:t>
                      </a:r>
                      <a:r>
                        <a:rPr lang="es-419" sz="1200" b="1" baseline="0" dirty="0" smtClean="0">
                          <a:solidFill>
                            <a:schemeClr val="tx1"/>
                          </a:solidFill>
                        </a:rPr>
                        <a:t> integrar información</a:t>
                      </a:r>
                      <a:endParaRPr lang="es-419" sz="1200" b="1"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441451">
                <a:tc gridSpan="2">
                  <a:txBody>
                    <a:bodyPr/>
                    <a:lstStyle/>
                    <a:p>
                      <a:pPr marL="1658938" marR="0" lvl="0" indent="-1658938" algn="l" defTabSz="914400" rtl="0" eaLnBrk="1" fontAlgn="base" latinLnBrk="0" hangingPunct="1">
                        <a:lnSpc>
                          <a:spcPct val="100000"/>
                        </a:lnSpc>
                        <a:spcBef>
                          <a:spcPct val="0"/>
                        </a:spcBef>
                        <a:spcAft>
                          <a:spcPct val="0"/>
                        </a:spcAft>
                        <a:buClrTx/>
                        <a:buSzTx/>
                        <a:buFontTx/>
                        <a:buNone/>
                        <a:tabLst/>
                        <a:defRPr/>
                      </a:pPr>
                      <a:r>
                        <a:rPr lang="es-419" sz="1400" b="1" dirty="0" smtClean="0">
                          <a:solidFill>
                            <a:schemeClr val="tx1"/>
                          </a:solidFill>
                        </a:rPr>
                        <a:t>Pregunta # 16  RI.2.9: </a:t>
                      </a:r>
                      <a:r>
                        <a:rPr kumimoji="0" lang="es-419" sz="1400" b="1" i="0" u="none" strike="noStrike" kern="1200" cap="none" spc="0" normalizeH="0" baseline="0" noProof="0" dirty="0" smtClean="0">
                          <a:ln>
                            <a:noFill/>
                          </a:ln>
                          <a:solidFill>
                            <a:prstClr val="black"/>
                          </a:solidFill>
                          <a:effectLst/>
                          <a:uLnTx/>
                          <a:uFillTx/>
                          <a:latin typeface="+mn-lt"/>
                          <a:ea typeface="+mn-ea"/>
                          <a:cs typeface="+mn-cs"/>
                        </a:rPr>
                        <a:t>¿Qué información sobre las curitas se encuentra en el texto </a:t>
                      </a:r>
                      <a:r>
                        <a:rPr kumimoji="0" lang="es-419" sz="1400" b="0" i="1" u="none" strike="noStrike" kern="1200" cap="none" spc="0" normalizeH="0" baseline="0" noProof="0" dirty="0" smtClean="0">
                          <a:ln>
                            <a:noFill/>
                          </a:ln>
                          <a:solidFill>
                            <a:prstClr val="black"/>
                          </a:solidFill>
                          <a:effectLst/>
                          <a:uLnTx/>
                          <a:uFillTx/>
                          <a:latin typeface="+mn-lt"/>
                          <a:ea typeface="+mn-ea"/>
                          <a:cs typeface="+mn-cs"/>
                        </a:rPr>
                        <a:t>Curitas</a:t>
                      </a:r>
                      <a:r>
                        <a:rPr kumimoji="0" lang="es-419" sz="1400" b="0" i="0" u="none" strike="noStrike" kern="1200" cap="none" spc="0" normalizeH="0" baseline="0" noProof="0" dirty="0" smtClean="0">
                          <a:ln>
                            <a:noFill/>
                          </a:ln>
                          <a:solidFill>
                            <a:prstClr val="black"/>
                          </a:solidFill>
                          <a:effectLst/>
                          <a:uLnTx/>
                          <a:uFillTx/>
                          <a:latin typeface="+mn-lt"/>
                          <a:ea typeface="+mn-ea"/>
                          <a:cs typeface="+mn-cs"/>
                        </a:rPr>
                        <a:t> </a:t>
                      </a:r>
                      <a:r>
                        <a:rPr kumimoji="0" lang="es-419" sz="1400" b="1" i="0" u="none" strike="noStrike" kern="1200" cap="none" spc="0" normalizeH="0" baseline="0" noProof="0" dirty="0" smtClean="0">
                          <a:ln>
                            <a:noFill/>
                          </a:ln>
                          <a:solidFill>
                            <a:prstClr val="black"/>
                          </a:solidFill>
                          <a:effectLst/>
                          <a:uLnTx/>
                          <a:uFillTx/>
                          <a:latin typeface="+mn-lt"/>
                          <a:ea typeface="+mn-ea"/>
                          <a:cs typeface="+mn-cs"/>
                        </a:rPr>
                        <a:t>que no se encuentra en el texto </a:t>
                      </a:r>
                      <a:r>
                        <a:rPr kumimoji="0" lang="es-419" sz="1400" b="0" i="1" u="none" strike="noStrike" kern="1200" cap="none" spc="0" normalizeH="0" baseline="0" noProof="0" dirty="0" smtClean="0">
                          <a:ln>
                            <a:noFill/>
                          </a:ln>
                          <a:solidFill>
                            <a:prstClr val="black"/>
                          </a:solidFill>
                          <a:effectLst/>
                          <a:uLnTx/>
                          <a:uFillTx/>
                          <a:latin typeface="+mn-lt"/>
                          <a:ea typeface="+mn-ea"/>
                          <a:cs typeface="+mn-cs"/>
                        </a:rPr>
                        <a:t>El inventor de la curita</a:t>
                      </a:r>
                      <a:r>
                        <a:rPr kumimoji="0" lang="es-419" sz="1400" b="1" i="0" u="none" strike="noStrike" kern="1200" cap="none" spc="0" normalizeH="0" baseline="0" noProof="0" dirty="0" smtClean="0">
                          <a:ln>
                            <a:noFill/>
                          </a:ln>
                          <a:solidFill>
                            <a:prstClr val="black"/>
                          </a:solidFill>
                          <a:effectLst/>
                          <a:uLnTx/>
                          <a:uFillTx/>
                          <a:latin typeface="+mn-lt"/>
                          <a:ea typeface="+mn-ea"/>
                          <a:cs typeface="+mn-cs"/>
                        </a:rPr>
                        <a:t>?</a:t>
                      </a:r>
                      <a:endParaRPr kumimoji="0" lang="es-419" sz="15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dirty="0" smtClean="0">
                          <a:solidFill>
                            <a:schemeClr val="tx1"/>
                          </a:solidFill>
                        </a:rPr>
                        <a:t>Maestro/ Rúbrica “lenguaje de la respuesta”</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r>
              <a:tr h="133959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100" b="1" i="0" u="sng" strike="noStrike" kern="1200" cap="none" spc="0" normalizeH="0" baseline="0" noProof="0" dirty="0" smtClean="0">
                          <a:ln>
                            <a:noFill/>
                          </a:ln>
                          <a:solidFill>
                            <a:prstClr val="black"/>
                          </a:solidFill>
                          <a:effectLst/>
                          <a:uLnTx/>
                          <a:uFillTx/>
                          <a:latin typeface="+mn-lt"/>
                          <a:ea typeface="+mn-ea"/>
                          <a:cs typeface="+mn-cs"/>
                        </a:rPr>
                        <a:t>La respuesta</a:t>
                      </a:r>
                      <a:r>
                        <a:rPr kumimoji="0" lang="es-419" sz="1100" b="1" i="0" u="none" strike="noStrike" kern="1200" cap="none" spc="0" normalizeH="0" baseline="0" noProof="0" dirty="0" smtClean="0">
                          <a:ln>
                            <a:noFill/>
                          </a:ln>
                          <a:solidFill>
                            <a:prstClr val="black"/>
                          </a:solidFill>
                          <a:effectLst/>
                          <a:uLnTx/>
                          <a:uFillTx/>
                          <a:latin typeface="+mn-lt"/>
                          <a:ea typeface="+mn-ea"/>
                          <a:cs typeface="+mn-cs"/>
                        </a:rPr>
                        <a:t> </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ofrece evidencia suficiente de la habilidad para localizar y seleccionar información dentro y entre las fuentes de información.  Los  estudiantes muestran evidencia de la habilidad para localizar información de ambos textos y seleccionar la información relevante de los textos: “¿Qué información sobre las curitas se encuentra en el texto </a:t>
                      </a:r>
                      <a:r>
                        <a:rPr kumimoji="0" lang="es-419" sz="1100" b="1" i="1" u="none" strike="noStrike" kern="1200" cap="none" spc="0" normalizeH="0" baseline="0" noProof="0" dirty="0" smtClean="0">
                          <a:ln>
                            <a:noFill/>
                          </a:ln>
                          <a:solidFill>
                            <a:prstClr val="black"/>
                          </a:solidFill>
                          <a:effectLst/>
                          <a:uLnTx/>
                          <a:uFillTx/>
                          <a:latin typeface="+mn-lt"/>
                          <a:ea typeface="+mn-ea"/>
                          <a:cs typeface="+mn-cs"/>
                        </a:rPr>
                        <a:t>Curitas</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 que no se encuentra en el texto </a:t>
                      </a:r>
                      <a:r>
                        <a:rPr kumimoji="0" lang="es-419" sz="1100" b="1" i="1" u="none" strike="noStrike" kern="1200" cap="none" spc="0" normalizeH="0" baseline="0" noProof="0" dirty="0" smtClean="0">
                          <a:ln>
                            <a:noFill/>
                          </a:ln>
                          <a:solidFill>
                            <a:prstClr val="black"/>
                          </a:solidFill>
                          <a:effectLst/>
                          <a:uLnTx/>
                          <a:uFillTx/>
                          <a:latin typeface="+mn-lt"/>
                          <a:ea typeface="+mn-ea"/>
                          <a:cs typeface="+mn-cs"/>
                        </a:rPr>
                        <a:t>El inventor de la curita</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1100" b="1" i="0" u="sng" strike="noStrike" kern="1200" cap="none" spc="0" normalizeH="0" baseline="0" noProof="0" dirty="0" smtClean="0">
                          <a:ln>
                            <a:noFill/>
                          </a:ln>
                          <a:solidFill>
                            <a:prstClr val="black"/>
                          </a:solidFill>
                          <a:effectLst/>
                          <a:uLnTx/>
                          <a:uFillTx/>
                          <a:latin typeface="+mn-lt"/>
                          <a:ea typeface="+mn-ea"/>
                          <a:cs typeface="+mn-cs"/>
                        </a:rPr>
                        <a:t>La respuesta</a:t>
                      </a:r>
                      <a:r>
                        <a:rPr kumimoji="0" lang="es-419" sz="1100" b="1" i="0" u="none" strike="noStrike" kern="1200" cap="none" spc="0" normalizeH="0" baseline="0" noProof="0" dirty="0" smtClean="0">
                          <a:ln>
                            <a:noFill/>
                          </a:ln>
                          <a:solidFill>
                            <a:prstClr val="black"/>
                          </a:solidFill>
                          <a:effectLst/>
                          <a:uLnTx/>
                          <a:uFillTx/>
                          <a:latin typeface="+mn-lt"/>
                          <a:ea typeface="+mn-ea"/>
                          <a:cs typeface="+mn-cs"/>
                        </a:rPr>
                        <a:t> </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ofrece evidencia suficiente de la habilidad para interpretar e integrar la información seleccionada . Los estudiantes interpretan las diferencias entre los textos y entonces integran la información en una sola  respuesta.  Información que se encuentra en </a:t>
                      </a:r>
                      <a:r>
                        <a:rPr kumimoji="0" lang="es-419" sz="1100" b="1" i="1" u="none" strike="noStrike" kern="1200" cap="none" spc="0" normalizeH="0" baseline="0" noProof="0" dirty="0" smtClean="0">
                          <a:ln>
                            <a:noFill/>
                          </a:ln>
                          <a:solidFill>
                            <a:prstClr val="black"/>
                          </a:solidFill>
                          <a:effectLst/>
                          <a:uLnTx/>
                          <a:uFillTx/>
                          <a:latin typeface="+mn-lt"/>
                          <a:ea typeface="+mn-ea"/>
                          <a:cs typeface="+mn-cs"/>
                        </a:rPr>
                        <a:t>Curitas</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 que no se encuentra en </a:t>
                      </a:r>
                      <a:r>
                        <a:rPr kumimoji="0" lang="es-419" sz="1100" b="1" i="1" u="none" strike="noStrike" kern="1200" cap="none" spc="0" normalizeH="0" baseline="0" noProof="0" dirty="0" smtClean="0">
                          <a:ln>
                            <a:noFill/>
                          </a:ln>
                          <a:solidFill>
                            <a:prstClr val="black"/>
                          </a:solidFill>
                          <a:effectLst/>
                          <a:uLnTx/>
                          <a:uFillTx/>
                          <a:latin typeface="+mn-lt"/>
                          <a:ea typeface="+mn-ea"/>
                          <a:cs typeface="+mn-cs"/>
                        </a:rPr>
                        <a:t>El inventor de la curita </a:t>
                      </a:r>
                      <a:r>
                        <a:rPr kumimoji="0" lang="es-419" sz="1100" b="0" i="0" u="none" strike="noStrike" kern="1200" cap="none" spc="0" normalizeH="0" baseline="0" noProof="0" dirty="0" smtClean="0">
                          <a:ln>
                            <a:noFill/>
                          </a:ln>
                          <a:solidFill>
                            <a:prstClr val="black"/>
                          </a:solidFill>
                          <a:effectLst/>
                          <a:uLnTx/>
                          <a:uFillTx/>
                          <a:latin typeface="+mn-lt"/>
                          <a:ea typeface="+mn-ea"/>
                          <a:cs typeface="+mn-cs"/>
                        </a:rPr>
                        <a:t>podría incluir:  (1) información acerca de los Niños Exploradores, (2) Utilizan máquinas para hacer curitas,  y (3)cómo las curitas son diferentes en la actualidad.  Otras  diferencias que los estudiantes presenten son aceptables si se encuentran el los textos. </a:t>
                      </a:r>
                      <a:endParaRPr kumimoji="0" lang="es-419" sz="1100" b="0"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sz="1200" baseline="0" dirty="0" smtClean="0"/>
                    </a:p>
                  </a:txBody>
                  <a:tcPr marL="97536" marR="97536" marT="50292" marB="50292"/>
                </a:tc>
              </a:tr>
              <a:tr h="301752">
                <a:tc gridSpan="2">
                  <a:txBody>
                    <a:bodyPr/>
                    <a:lstStyle/>
                    <a:p>
                      <a:pPr algn="ctr">
                        <a:spcBef>
                          <a:spcPts val="0"/>
                        </a:spcBef>
                        <a:spcAft>
                          <a:spcPts val="0"/>
                        </a:spcAft>
                      </a:pPr>
                      <a:r>
                        <a:rPr lang="es-419" sz="1300" b="1" dirty="0" smtClean="0">
                          <a:solidFill>
                            <a:schemeClr val="tx1"/>
                          </a:solidFill>
                        </a:rPr>
                        <a:t>Ejemplo de respuesta en el “lenguaje” del estudiante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sz="1000" dirty="0"/>
                    </a:p>
                  </a:txBody>
                  <a:tcPr/>
                </a:tc>
              </a:tr>
              <a:tr h="384048">
                <a:tc>
                  <a:txBody>
                    <a:bodyPr/>
                    <a:lstStyle/>
                    <a:p>
                      <a:pPr algn="ctr">
                        <a:spcBef>
                          <a:spcPts val="0"/>
                        </a:spcBef>
                        <a:spcAft>
                          <a:spcPts val="0"/>
                        </a:spcAft>
                      </a:pPr>
                      <a:r>
                        <a:rPr lang="es-419" sz="2000" b="1" dirty="0" smtClean="0">
                          <a:solidFill>
                            <a:schemeClr val="tx1"/>
                          </a:solidFill>
                        </a:rPr>
                        <a:t>2</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s-419" sz="1000" b="0" i="1" u="none" baseline="0" dirty="0" smtClean="0">
                          <a:solidFill>
                            <a:schemeClr val="tx1"/>
                          </a:solidFill>
                        </a:rPr>
                        <a:t>El estudiante ofrece </a:t>
                      </a:r>
                      <a:r>
                        <a:rPr lang="es-419" sz="1000" b="1" i="1" u="none" baseline="0" dirty="0" smtClean="0">
                          <a:solidFill>
                            <a:schemeClr val="tx1"/>
                          </a:solidFill>
                        </a:rPr>
                        <a:t>suficientes ejemplos </a:t>
                      </a:r>
                      <a:r>
                        <a:rPr lang="es-419" sz="1000" b="0" i="1" u="none" baseline="0" dirty="0" smtClean="0">
                          <a:solidFill>
                            <a:schemeClr val="tx1"/>
                          </a:solidFill>
                        </a:rPr>
                        <a:t>de información encontrada </a:t>
                      </a:r>
                      <a:r>
                        <a:rPr lang="es-419" sz="1000" i="1" u="none" baseline="0" dirty="0" smtClean="0">
                          <a:solidFill>
                            <a:schemeClr val="tx1"/>
                          </a:solidFill>
                        </a:rPr>
                        <a:t>en </a:t>
                      </a:r>
                      <a:r>
                        <a:rPr lang="es-419" sz="1000" b="1" i="1" u="none" baseline="0" dirty="0" smtClean="0">
                          <a:solidFill>
                            <a:schemeClr val="tx1"/>
                          </a:solidFill>
                        </a:rPr>
                        <a:t>Curitas</a:t>
                      </a:r>
                      <a:r>
                        <a:rPr lang="es-419" sz="1000" i="1" u="none" baseline="0" dirty="0" smtClean="0">
                          <a:solidFill>
                            <a:schemeClr val="tx1"/>
                          </a:solidFill>
                        </a:rPr>
                        <a:t>, que no se encuentra en </a:t>
                      </a:r>
                      <a:r>
                        <a:rPr lang="es-419" sz="1000" b="1" i="1" u="none" baseline="0" dirty="0" smtClean="0">
                          <a:solidFill>
                            <a:schemeClr val="tx1"/>
                          </a:solidFill>
                        </a:rPr>
                        <a:t>El inventor de la curita.</a:t>
                      </a:r>
                    </a:p>
                    <a:p>
                      <a:r>
                        <a:rPr lang="es-419" sz="1100" b="1" i="1" u="none" kern="1200" baseline="0" dirty="0" smtClean="0">
                          <a:solidFill>
                            <a:schemeClr val="tx1"/>
                          </a:solidFill>
                          <a:latin typeface="+mn-lt"/>
                          <a:ea typeface="+mn-ea"/>
                          <a:cs typeface="+mn-cs"/>
                        </a:rPr>
                        <a:t>Curitas</a:t>
                      </a:r>
                      <a:r>
                        <a:rPr lang="es-419" sz="1100" i="0" u="none" kern="1200" baseline="0" dirty="0" smtClean="0">
                          <a:solidFill>
                            <a:schemeClr val="tx1"/>
                          </a:solidFill>
                          <a:latin typeface="+mn-lt"/>
                          <a:ea typeface="+mn-ea"/>
                          <a:cs typeface="+mn-cs"/>
                        </a:rPr>
                        <a:t> tiene información diferente que el </a:t>
                      </a:r>
                      <a:r>
                        <a:rPr lang="es-419" sz="1100" b="1" i="1" u="none" kern="1200" baseline="0" dirty="0" smtClean="0">
                          <a:solidFill>
                            <a:schemeClr val="tx1"/>
                          </a:solidFill>
                          <a:latin typeface="+mn-lt"/>
                          <a:ea typeface="+mn-ea"/>
                          <a:cs typeface="+mn-cs"/>
                        </a:rPr>
                        <a:t>El inventor de la curita</a:t>
                      </a:r>
                      <a:r>
                        <a:rPr lang="es-419" sz="1100" i="0" u="none" kern="1200" baseline="0" dirty="0" smtClean="0">
                          <a:solidFill>
                            <a:schemeClr val="tx1"/>
                          </a:solidFill>
                          <a:latin typeface="+mn-lt"/>
                          <a:ea typeface="+mn-ea"/>
                          <a:cs typeface="+mn-cs"/>
                        </a:rPr>
                        <a:t>. El texto </a:t>
                      </a:r>
                      <a:r>
                        <a:rPr lang="es-419" sz="1100" b="1" i="1" u="none" kern="1200" baseline="0" dirty="0" smtClean="0">
                          <a:solidFill>
                            <a:schemeClr val="tx1"/>
                          </a:solidFill>
                          <a:latin typeface="+mn-lt"/>
                          <a:ea typeface="+mn-ea"/>
                          <a:cs typeface="+mn-cs"/>
                        </a:rPr>
                        <a:t>Curitas</a:t>
                      </a:r>
                      <a:r>
                        <a:rPr lang="es-419" sz="1100" i="0" u="none" kern="1200" baseline="0" dirty="0" smtClean="0">
                          <a:solidFill>
                            <a:schemeClr val="tx1"/>
                          </a:solidFill>
                          <a:latin typeface="+mn-lt"/>
                          <a:ea typeface="+mn-ea"/>
                          <a:cs typeface="+mn-cs"/>
                        </a:rPr>
                        <a:t> explica cómo Johnson &amp; Johnson le dio curitas gratis a los Niños Exploradores. Esto ayudó a que las curitas se vendieran mejor.  </a:t>
                      </a:r>
                      <a:r>
                        <a:rPr lang="es-419" sz="1100" b="1" i="1" u="none" kern="1200" baseline="0" dirty="0" smtClean="0">
                          <a:solidFill>
                            <a:schemeClr val="tx1"/>
                          </a:solidFill>
                          <a:latin typeface="+mn-lt"/>
                          <a:ea typeface="+mn-ea"/>
                          <a:cs typeface="+mn-cs"/>
                        </a:rPr>
                        <a:t>Curitas</a:t>
                      </a:r>
                      <a:r>
                        <a:rPr lang="es-419" sz="1100" i="0" u="none" kern="1200" baseline="0" dirty="0" smtClean="0">
                          <a:solidFill>
                            <a:schemeClr val="tx1"/>
                          </a:solidFill>
                          <a:latin typeface="+mn-lt"/>
                          <a:ea typeface="+mn-ea"/>
                          <a:cs typeface="+mn-cs"/>
                        </a:rPr>
                        <a:t> también dice que  se utilizaron máquinas para poder hacer más curitas y hacerlas aún más rápido. Esto ayudó a los soldados en la guerra. El segundo texto dice también cómo las curitas han cambiado. Ahora vienen en más colores y personajes  de caricaturas para niños. Ninguna de esta información se encuentra en el </a:t>
                      </a:r>
                      <a:r>
                        <a:rPr lang="es-419" sz="1100" b="0" i="0" u="none" kern="1200" baseline="0" dirty="0" smtClean="0">
                          <a:solidFill>
                            <a:schemeClr val="tx1"/>
                          </a:solidFill>
                          <a:latin typeface="+mn-lt"/>
                          <a:ea typeface="+mn-ea"/>
                          <a:cs typeface="+mn-cs"/>
                        </a:rPr>
                        <a:t>texto</a:t>
                      </a:r>
                      <a:r>
                        <a:rPr lang="es-419" sz="1100" b="1" i="1" u="none" kern="1200" baseline="0" dirty="0" smtClean="0">
                          <a:solidFill>
                            <a:schemeClr val="tx1"/>
                          </a:solidFill>
                          <a:latin typeface="+mn-lt"/>
                          <a:ea typeface="+mn-ea"/>
                          <a:cs typeface="+mn-cs"/>
                        </a:rPr>
                        <a:t> El inventor  de la curita.</a:t>
                      </a:r>
                    </a:p>
                  </a:txBody>
                  <a:tcPr marL="103632" marR="103632" marT="50292" marB="50292">
                    <a:lnR w="12700" cap="flat" cmpd="sng" algn="ctr">
                      <a:solidFill>
                        <a:schemeClr val="tx1"/>
                      </a:solidFill>
                      <a:prstDash val="solid"/>
                      <a:round/>
                      <a:headEnd type="none" w="med" len="med"/>
                      <a:tailEnd type="none" w="med" len="med"/>
                    </a:lnR>
                  </a:tcPr>
                </a:tc>
              </a:tr>
              <a:tr h="359664">
                <a:tc>
                  <a:txBody>
                    <a:bodyPr/>
                    <a:lstStyle/>
                    <a:p>
                      <a:pPr algn="ctr">
                        <a:spcBef>
                          <a:spcPts val="0"/>
                        </a:spcBef>
                        <a:spcAft>
                          <a:spcPts val="0"/>
                        </a:spcAft>
                      </a:pPr>
                      <a:r>
                        <a:rPr lang="es-419" sz="2000" b="1" dirty="0" smtClean="0">
                          <a:solidFill>
                            <a:schemeClr val="tx1"/>
                          </a:solidFill>
                        </a:rPr>
                        <a:t>1</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s-419" sz="1000" i="1" u="none" baseline="0" dirty="0" smtClean="0">
                          <a:solidFill>
                            <a:schemeClr val="tx1"/>
                          </a:solidFill>
                        </a:rPr>
                        <a:t>El estudiante ofrece </a:t>
                      </a:r>
                      <a:r>
                        <a:rPr lang="es-419" sz="1000" b="1" i="1" u="none" baseline="0" dirty="0" smtClean="0">
                          <a:solidFill>
                            <a:schemeClr val="tx1"/>
                          </a:solidFill>
                        </a:rPr>
                        <a:t>ejemplos limitados </a:t>
                      </a:r>
                      <a:r>
                        <a:rPr lang="es-419" sz="1000" i="1" u="none" baseline="0" dirty="0" smtClean="0">
                          <a:solidFill>
                            <a:schemeClr val="tx1"/>
                          </a:solidFill>
                        </a:rPr>
                        <a:t>de información encontrada en </a:t>
                      </a:r>
                      <a:r>
                        <a:rPr lang="es-419" sz="1000" b="1" i="1" u="none" baseline="0" dirty="0" smtClean="0">
                          <a:solidFill>
                            <a:schemeClr val="tx1"/>
                          </a:solidFill>
                        </a:rPr>
                        <a:t>Curitas</a:t>
                      </a:r>
                      <a:r>
                        <a:rPr lang="es-419" sz="1000" i="1" u="none" baseline="0" dirty="0" smtClean="0">
                          <a:solidFill>
                            <a:schemeClr val="tx1"/>
                          </a:solidFill>
                        </a:rPr>
                        <a:t>, que no se encuentra en </a:t>
                      </a:r>
                      <a:r>
                        <a:rPr lang="es-419" sz="1000" b="1" i="1" u="none" baseline="0" dirty="0" smtClean="0">
                          <a:solidFill>
                            <a:schemeClr val="tx1"/>
                          </a:solidFill>
                        </a:rPr>
                        <a:t>El inventor de la curita</a:t>
                      </a:r>
                      <a:r>
                        <a:rPr lang="es-419" sz="1000" i="1" u="none" baseline="0" dirty="0" smtClean="0">
                          <a:solidFill>
                            <a:schemeClr val="tx1"/>
                          </a:solidFill>
                        </a:rPr>
                        <a:t>, pero con pocos detalles.  </a:t>
                      </a:r>
                      <a:endParaRPr lang="es-419" sz="1000" b="0" i="1" u="none" baseline="0" dirty="0" smtClean="0">
                        <a:solidFill>
                          <a:schemeClr val="tx1"/>
                        </a:solidFill>
                      </a:endParaRPr>
                    </a:p>
                    <a:p>
                      <a:r>
                        <a:rPr lang="es-419" sz="1100" b="1" i="1" u="none" baseline="0" dirty="0" smtClean="0">
                          <a:solidFill>
                            <a:schemeClr val="tx1"/>
                          </a:solidFill>
                        </a:rPr>
                        <a:t>Curitas</a:t>
                      </a:r>
                      <a:r>
                        <a:rPr lang="es-419" sz="1100" i="0" u="none" baseline="0" dirty="0" smtClean="0">
                          <a:solidFill>
                            <a:schemeClr val="tx1"/>
                          </a:solidFill>
                        </a:rPr>
                        <a:t> es un texto más largo que la historia del inventor.  Tiene más información.  Habla de los Niños Exploradores y de cómo se hacen las curitas hoy día. </a:t>
                      </a:r>
                    </a:p>
                  </a:txBody>
                  <a:tcPr marL="103632" marR="103632" marT="50292" marB="50292">
                    <a:lnR w="12700" cap="flat" cmpd="sng" algn="ctr">
                      <a:solidFill>
                        <a:schemeClr val="tx1"/>
                      </a:solidFill>
                      <a:prstDash val="solid"/>
                      <a:round/>
                      <a:headEnd type="none" w="med" len="med"/>
                      <a:tailEnd type="none" w="med" len="med"/>
                    </a:lnR>
                  </a:tcPr>
                </a:tc>
              </a:tr>
              <a:tr h="182880">
                <a:tc>
                  <a:txBody>
                    <a:bodyPr/>
                    <a:lstStyle/>
                    <a:p>
                      <a:pPr algn="ctr">
                        <a:spcBef>
                          <a:spcPts val="0"/>
                        </a:spcBef>
                        <a:spcAft>
                          <a:spcPts val="0"/>
                        </a:spcAft>
                      </a:pPr>
                      <a:r>
                        <a:rPr lang="es-419" sz="2000" b="1" dirty="0" smtClean="0">
                          <a:solidFill>
                            <a:schemeClr val="tx1"/>
                          </a:solidFill>
                        </a:rPr>
                        <a:t>0</a:t>
                      </a:r>
                      <a:endParaRPr lang="es-419"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419" sz="1000" i="1" dirty="0" smtClean="0">
                          <a:solidFill>
                            <a:schemeClr val="tx1"/>
                          </a:solidFill>
                        </a:rPr>
                        <a:t>El estudiante no responde a la pregunta.</a:t>
                      </a:r>
                    </a:p>
                    <a:p>
                      <a:r>
                        <a:rPr lang="es-419" sz="1100" i="0" dirty="0" smtClean="0">
                          <a:solidFill>
                            <a:schemeClr val="tx1"/>
                          </a:solidFill>
                        </a:rPr>
                        <a:t>Las curitas son para los niños y para cortaduras</a:t>
                      </a:r>
                      <a:r>
                        <a:rPr lang="es-419" sz="1100" i="0" baseline="0" dirty="0" smtClean="0">
                          <a:solidFill>
                            <a:schemeClr val="tx1"/>
                          </a:solidFill>
                        </a:rPr>
                        <a:t> grandes y pequeñas también.  </a:t>
                      </a:r>
                      <a:endParaRPr lang="es-419" sz="1100" i="0" dirty="0" smtClean="0">
                        <a:solidFill>
                          <a:schemeClr val="tx1"/>
                        </a:solidFill>
                      </a:endParaRPr>
                    </a:p>
                  </a:txBody>
                  <a:tcPr marL="103632" marR="103632" marT="50292" marB="50292">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5410200" y="7943722"/>
            <a:ext cx="2057400" cy="646331"/>
          </a:xfrm>
          <a:prstGeom prst="rect">
            <a:avLst/>
          </a:prstGeom>
          <a:solidFill>
            <a:schemeClr val="bg2"/>
          </a:solidFill>
        </p:spPr>
        <p:txBody>
          <a:bodyPr wrap="square">
            <a:spAutoFit/>
          </a:bodyPr>
          <a:lstStyle/>
          <a:p>
            <a:r>
              <a:rPr lang="en-US" sz="900" dirty="0" smtClean="0"/>
              <a:t>RI.2.9</a:t>
            </a:r>
            <a:r>
              <a:rPr lang="en-US" sz="900" dirty="0"/>
              <a:t/>
            </a:r>
            <a:br>
              <a:rPr lang="en-US" sz="900" dirty="0"/>
            </a:br>
            <a:r>
              <a:rPr lang="es-ES" sz="900" dirty="0"/>
              <a:t>Comparan y contrastan los puntos más importantes que se presentan en dos textos sobre el mismo tema. </a:t>
            </a:r>
            <a:endParaRPr lang="en-US" sz="900" dirty="0"/>
          </a:p>
        </p:txBody>
      </p:sp>
    </p:spTree>
    <p:extLst>
      <p:ext uri="{BB962C8B-B14F-4D97-AF65-F5344CB8AC3E}">
        <p14:creationId xmlns:p14="http://schemas.microsoft.com/office/powerpoint/2010/main" val="2728090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15</a:t>
            </a:fld>
            <a:endParaRPr lang="es-419" dirty="0"/>
          </a:p>
        </p:txBody>
      </p:sp>
      <p:graphicFrame>
        <p:nvGraphicFramePr>
          <p:cNvPr id="5" name="Table 4"/>
          <p:cNvGraphicFramePr>
            <a:graphicFrameLocks noGrp="1"/>
          </p:cNvGraphicFramePr>
          <p:nvPr>
            <p:extLst>
              <p:ext uri="{D42A27DB-BD31-4B8C-83A1-F6EECF244321}">
                <p14:modId xmlns:p14="http://schemas.microsoft.com/office/powerpoint/2010/main" val="3193946642"/>
              </p:ext>
            </p:extLst>
          </p:nvPr>
        </p:nvGraphicFramePr>
        <p:xfrm>
          <a:off x="356235" y="228600"/>
          <a:ext cx="7043738" cy="8638176"/>
        </p:xfrm>
        <a:graphic>
          <a:graphicData uri="http://schemas.openxmlformats.org/drawingml/2006/table">
            <a:tbl>
              <a:tblPr firstRow="1" bandRow="1">
                <a:tableStyleId>{5940675A-B579-460E-94D1-54222C63F5DA}</a:tableStyleId>
              </a:tblPr>
              <a:tblGrid>
                <a:gridCol w="361950"/>
                <a:gridCol w="6681788"/>
              </a:tblGrid>
              <a:tr h="515257">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a:t>
                      </a:r>
                      <a:r>
                        <a:rPr kumimoji="0" lang="es-419" sz="10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 </a:t>
                      </a: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en un área específica, mientras que las rúbricas de lectura están evaluando la comprensión.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2410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schemeClr val="tx1"/>
                          </a:solidFill>
                          <a:effectLst/>
                          <a:uLnTx/>
                          <a:uFillTx/>
                          <a:latin typeface="+mn-lt"/>
                          <a:ea typeface="+mn-ea"/>
                          <a:cs typeface="+mn-cs"/>
                        </a:rPr>
                        <a:t>CFA Trimestre 4: Clave para la </a:t>
                      </a:r>
                      <a:r>
                        <a:rPr kumimoji="0" lang="es-ES" sz="1500" b="1" i="0" u="sng" strike="noStrike" kern="1200" cap="none" spc="0" normalizeH="0" baseline="0" noProof="0" dirty="0" smtClean="0">
                          <a:ln>
                            <a:noFill/>
                          </a:ln>
                          <a:solidFill>
                            <a:schemeClr val="tx1"/>
                          </a:solidFill>
                          <a:effectLst/>
                          <a:uLnTx/>
                          <a:uFillTx/>
                          <a:latin typeface="+mn-lt"/>
                          <a:ea typeface="+mn-ea"/>
                          <a:cs typeface="+mn-cs"/>
                        </a:rPr>
                        <a:t>Respuesta Construida del Escrito Breve</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2745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200" b="1" u="sng" noProof="0" dirty="0" smtClean="0">
                          <a:solidFill>
                            <a:schemeClr val="tx1"/>
                          </a:solidFill>
                        </a:rPr>
                        <a:t>Organización:  Conclusión</a:t>
                      </a:r>
                    </a:p>
                    <a:p>
                      <a:pPr marL="0" marR="0" indent="0" algn="ctr" defTabSz="966612" rtl="0" eaLnBrk="1" fontAlgn="auto" latinLnBrk="0" hangingPunct="1">
                        <a:lnSpc>
                          <a:spcPct val="100000"/>
                        </a:lnSpc>
                        <a:spcBef>
                          <a:spcPts val="0"/>
                        </a:spcBef>
                        <a:spcAft>
                          <a:spcPts val="0"/>
                        </a:spcAft>
                        <a:buClrTx/>
                        <a:buSzTx/>
                        <a:buFontTx/>
                        <a:buNone/>
                        <a:tabLst/>
                        <a:defRPr/>
                      </a:pPr>
                      <a:r>
                        <a:rPr lang="es-419" sz="1200" noProof="0" dirty="0" smtClean="0">
                          <a:solidFill>
                            <a:schemeClr val="tx1"/>
                          </a:solidFill>
                        </a:rPr>
                        <a:t>W.2.1.c  Objetivo: 6a</a:t>
                      </a:r>
                      <a:br>
                        <a:rPr lang="es-419" sz="1200" noProof="0" dirty="0" smtClean="0">
                          <a:solidFill>
                            <a:schemeClr val="tx1"/>
                          </a:solidFill>
                        </a:rPr>
                      </a:br>
                      <a:r>
                        <a:rPr lang="es-419" sz="1200" noProof="0" dirty="0" smtClean="0">
                          <a:solidFill>
                            <a:schemeClr val="tx1"/>
                          </a:solidFill>
                        </a:rPr>
                        <a:t>….conectar la opinión y las razones</a:t>
                      </a:r>
                      <a:endParaRPr lang="es-419" sz="1200" b="1" noProof="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51830">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W.2.1</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200" kern="1200" dirty="0" smtClean="0">
                          <a:solidFill>
                            <a:schemeClr val="tx1"/>
                          </a:solidFill>
                          <a:effectLst/>
                          <a:latin typeface="+mn-lt"/>
                          <a:ea typeface="+mn-ea"/>
                          <a:cs typeface="+mn-cs"/>
                        </a:rPr>
                        <a:t>Escriben propuestas de opinión en las cuales presentan el tema o libro sobre el cual están escribiendo, expresan su opinión, ofrecen las razones para esa opinión, usan palabras de enlace (por ejemplo: porque, y, también) para </a:t>
                      </a:r>
                      <a:r>
                        <a:rPr lang="es-ES" sz="1200" b="1" u="sng" kern="1200" dirty="0" smtClean="0">
                          <a:solidFill>
                            <a:schemeClr val="tx1"/>
                          </a:solidFill>
                          <a:effectLst/>
                          <a:latin typeface="+mn-lt"/>
                          <a:ea typeface="+mn-ea"/>
                          <a:cs typeface="+mn-cs"/>
                        </a:rPr>
                        <a:t>conectar la opinión y las razones</a:t>
                      </a:r>
                      <a:r>
                        <a:rPr lang="es-ES" sz="1200" b="1" u="none" kern="120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y proporcionan una declaración o sección final.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315575">
                <a:tc gridSpan="2">
                  <a:txBody>
                    <a:bodyPr/>
                    <a:lstStyle/>
                    <a:p>
                      <a:pPr marL="401638" marR="0" lvl="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kumimoji="0" lang="es-419" sz="1400" b="1" i="0" u="none" strike="noStrike" kern="1200" cap="none" spc="0" normalizeH="0" baseline="0" noProof="0" dirty="0" smtClean="0">
                          <a:ln>
                            <a:noFill/>
                          </a:ln>
                          <a:solidFill>
                            <a:schemeClr val="tx1"/>
                          </a:solidFill>
                          <a:effectLst/>
                          <a:uLnTx/>
                          <a:uFillTx/>
                          <a:latin typeface="+mn-lt"/>
                          <a:ea typeface="+mn-ea"/>
                          <a:cs typeface="+mn-cs"/>
                        </a:rPr>
                        <a:t>Un estudiante está escribiendo una carta de opinión para su clase sobre las curitas.  Lee el borrador de la carta y completa la siguiente tarea.</a:t>
                      </a:r>
                    </a:p>
                    <a:p>
                      <a:pPr marL="401638" marR="0" lvl="0" indent="-346075" algn="l" defTabSz="1018809" rtl="0" eaLnBrk="1" fontAlgn="auto" latinLnBrk="0" hangingPunct="1">
                        <a:lnSpc>
                          <a:spcPct val="100000"/>
                        </a:lnSpc>
                        <a:spcBef>
                          <a:spcPts val="0"/>
                        </a:spcBef>
                        <a:spcAft>
                          <a:spcPts val="0"/>
                        </a:spcAft>
                        <a:buClrTx/>
                        <a:buSzTx/>
                        <a:buFont typeface="+mj-lt"/>
                        <a:buAutoNum type="arabicPeriod" startAt="17"/>
                        <a:tabLst/>
                        <a:defRPr/>
                      </a:pPr>
                      <a:endParaRPr kumimoji="0" lang="es-419" sz="900" b="1" i="0" u="none" strike="noStrike" kern="1200" cap="none" spc="0" normalizeH="0" baseline="0" noProof="0" dirty="0" smtClean="0">
                        <a:ln>
                          <a:noFill/>
                        </a:ln>
                        <a:solidFill>
                          <a:schemeClr val="tx1"/>
                        </a:solidFill>
                        <a:effectLst/>
                        <a:uLnTx/>
                        <a:uFillTx/>
                        <a:latin typeface="+mn-lt"/>
                        <a:ea typeface="+mn-ea"/>
                        <a:cs typeface="+mn-cs"/>
                      </a:endParaRPr>
                    </a:p>
                    <a:p>
                      <a:pPr marL="55563"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400" b="0" i="0" u="none" strike="noStrike" kern="1200" cap="none" spc="0" normalizeH="0" baseline="0" noProof="0" dirty="0" smtClean="0">
                          <a:ln>
                            <a:noFill/>
                          </a:ln>
                          <a:solidFill>
                            <a:schemeClr val="tx1"/>
                          </a:solidFill>
                          <a:effectLst/>
                          <a:uLnTx/>
                          <a:uFillTx/>
                          <a:latin typeface="+mn-lt"/>
                          <a:ea typeface="+mn-ea"/>
                          <a:cs typeface="+mn-cs"/>
                        </a:rPr>
                        <a:t>La esposa de Earle Dickson se cortaba con frecuencia, y la gasa con la cinta adhesiva no se mantenían en su lugar, así que él inventó la curita. Ya que son pequeñas, la gente puede llevarlas en sus bolsillos. Son muy fáciles de poner por sí mismo. Incluso vienen en divertidos colores. Es por eso que pienso que todo el mundo debería usar las curitas.</a:t>
                      </a:r>
                    </a:p>
                    <a:p>
                      <a:pPr marL="55563" marR="0" lvl="0" indent="0" algn="l" defTabSz="1018809" rtl="0" eaLnBrk="1" fontAlgn="auto" latinLnBrk="0" hangingPunct="1">
                        <a:lnSpc>
                          <a:spcPct val="100000"/>
                        </a:lnSpc>
                        <a:spcBef>
                          <a:spcPts val="0"/>
                        </a:spcBef>
                        <a:spcAft>
                          <a:spcPts val="0"/>
                        </a:spcAft>
                        <a:buClrTx/>
                        <a:buSzTx/>
                        <a:buFont typeface="+mj-lt"/>
                        <a:buNone/>
                        <a:tabLst/>
                        <a:defRPr/>
                      </a:pPr>
                      <a:endParaRPr kumimoji="0" lang="es-419"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400" b="1" i="0" u="none" strike="noStrike" kern="1200" cap="none" spc="0" normalizeH="0" baseline="0" noProof="0" dirty="0" smtClean="0">
                          <a:ln>
                            <a:noFill/>
                          </a:ln>
                          <a:solidFill>
                            <a:schemeClr val="tx1"/>
                          </a:solidFill>
                          <a:effectLst/>
                          <a:uLnTx/>
                          <a:uFillTx/>
                          <a:latin typeface="+mn-lt"/>
                          <a:ea typeface="+mn-ea"/>
                          <a:cs typeface="+mn-cs"/>
                        </a:rPr>
                        <a:t>El comienzo de la carta del estudiante no establece su opinión. Escribe un párrafo inicial (de introducción) que exprese  la opinión y explique de qué se trata el tema. </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s-419" sz="1000" b="1" i="1" u="none" strike="noStrike" kern="1200" cap="none" spc="0" normalizeH="0" baseline="0" noProof="0" dirty="0" smtClean="0">
                        <a:ln>
                          <a:noFill/>
                        </a:ln>
                        <a:solidFill>
                          <a:prstClr val="black"/>
                        </a:solidFill>
                        <a:effectLst/>
                        <a:uLnTx/>
                        <a:uFillTx/>
                        <a:latin typeface="+mn-lt"/>
                        <a:ea typeface="+mn-ea"/>
                        <a:cs typeface="Helvetica" pitchFamily="34" charset="0"/>
                      </a:endParaRP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419" sz="1000" b="1" i="1" u="none" strike="noStrike" kern="1200" cap="none" spc="0" normalizeH="0" baseline="0" noProof="0" dirty="0" smtClean="0">
                          <a:ln>
                            <a:noFill/>
                          </a:ln>
                          <a:solidFill>
                            <a:prstClr val="black"/>
                          </a:solidFill>
                          <a:effectLst/>
                          <a:uLnTx/>
                          <a:uFillTx/>
                          <a:latin typeface="+mn-lt"/>
                          <a:ea typeface="+mn-ea"/>
                          <a:cs typeface="Helvetica" pitchFamily="34" charset="0"/>
                        </a:rPr>
                        <a:t>Escribir un texto breve, W.2.1d  Utilizar palabras de enlace para unir opiniones y razones, Objetivo 6a </a:t>
                      </a: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2173">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300" b="1" noProof="0" dirty="0" smtClean="0">
                          <a:solidFill>
                            <a:schemeClr val="tx1"/>
                          </a:solidFill>
                        </a:rPr>
                        <a:t>Lenguaje de la respuesta - maestro/rúbrica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1373195">
                <a:tc gridSpan="2">
                  <a:txBody>
                    <a:bodyPr/>
                    <a:lstStyle/>
                    <a:p>
                      <a:pPr lvl="0" algn="l">
                        <a:defRPr sz="1800" b="0" i="0"/>
                      </a:pPr>
                      <a:r>
                        <a:rPr lang="es-419" sz="1200" u="sng" kern="1200" noProof="0" dirty="0" smtClean="0">
                          <a:solidFill>
                            <a:schemeClr val="tx1"/>
                          </a:solidFill>
                          <a:effectLst/>
                          <a:latin typeface="+mn-lt"/>
                          <a:ea typeface="+mn-ea"/>
                          <a:cs typeface="+mn-cs"/>
                        </a:rPr>
                        <a:t>Lenguaje del maestro y notas de calificación: </a:t>
                      </a:r>
                    </a:p>
                    <a:p>
                      <a:pPr lvl="0" algn="l">
                        <a:defRPr sz="1800" b="0" i="0"/>
                      </a:pPr>
                      <a:r>
                        <a:rPr lang="es-419" sz="1200" b="1" noProof="0" dirty="0" smtClean="0">
                          <a:solidFill>
                            <a:schemeClr val="tx1"/>
                          </a:solidFill>
                          <a:latin typeface="+mn-lt"/>
                        </a:rPr>
                        <a:t>La</a:t>
                      </a:r>
                      <a:r>
                        <a:rPr lang="es-419" sz="1200" b="1" baseline="0" noProof="0" dirty="0" smtClean="0">
                          <a:solidFill>
                            <a:schemeClr val="tx1"/>
                          </a:solidFill>
                          <a:latin typeface="+mn-lt"/>
                        </a:rPr>
                        <a:t> respuesta del estudiante</a:t>
                      </a:r>
                      <a:r>
                        <a:rPr lang="es-419" sz="1200" b="1" noProof="0" dirty="0" smtClean="0">
                          <a:solidFill>
                            <a:schemeClr val="tx1"/>
                          </a:solidFill>
                          <a:latin typeface="+mn-lt"/>
                        </a:rPr>
                        <a:t> </a:t>
                      </a:r>
                      <a:r>
                        <a:rPr lang="es-419" sz="1200" b="0" noProof="0" dirty="0" smtClean="0">
                          <a:solidFill>
                            <a:schemeClr val="tx1"/>
                          </a:solidFill>
                          <a:latin typeface="+mn-lt"/>
                        </a:rPr>
                        <a:t>debe</a:t>
                      </a:r>
                      <a:r>
                        <a:rPr lang="es-419" sz="1200" b="0" baseline="0" noProof="0" dirty="0" smtClean="0">
                          <a:solidFill>
                            <a:schemeClr val="tx1"/>
                          </a:solidFill>
                          <a:latin typeface="+mn-lt"/>
                        </a:rPr>
                        <a:t> incluir un párrafo de introducción que exprese la opinión del escritor basado en las razones que éste ofrece acerca de la curitas</a:t>
                      </a:r>
                      <a:r>
                        <a:rPr lang="es-419" sz="1200" b="0" noProof="0" dirty="0" smtClean="0">
                          <a:solidFill>
                            <a:schemeClr val="tx1"/>
                          </a:solidFill>
                          <a:latin typeface="+mn-lt"/>
                        </a:rPr>
                        <a:t>.</a:t>
                      </a:r>
                      <a:r>
                        <a:rPr lang="es-419" sz="1200" b="0" baseline="0" noProof="0" dirty="0" smtClean="0">
                          <a:solidFill>
                            <a:schemeClr val="tx1"/>
                          </a:solidFill>
                          <a:latin typeface="+mn-lt"/>
                        </a:rPr>
                        <a:t> </a:t>
                      </a:r>
                      <a:r>
                        <a:rPr lang="es-419" sz="1200" b="0" noProof="0" dirty="0" smtClean="0">
                          <a:solidFill>
                            <a:schemeClr val="tx1"/>
                          </a:solidFill>
                          <a:latin typeface="+mn-lt"/>
                        </a:rPr>
                        <a:t>Algunas de las razones que el escritor establece son: (1) La esposa de Earle Dickson</a:t>
                      </a:r>
                      <a:r>
                        <a:rPr lang="es-419" sz="1200" b="0" baseline="0" noProof="0" dirty="0" smtClean="0">
                          <a:solidFill>
                            <a:schemeClr val="tx1"/>
                          </a:solidFill>
                          <a:latin typeface="+mn-lt"/>
                        </a:rPr>
                        <a:t> se cortaba  con frecuencia, así que él inventó las curitas,  </a:t>
                      </a:r>
                      <a:r>
                        <a:rPr lang="es-419" sz="1200" b="0" noProof="0" dirty="0" smtClean="0">
                          <a:solidFill>
                            <a:schemeClr val="tx1"/>
                          </a:solidFill>
                          <a:latin typeface="+mn-lt"/>
                        </a:rPr>
                        <a:t>(2) las curitas son pequeñas</a:t>
                      </a:r>
                      <a:r>
                        <a:rPr lang="es-419" sz="1200" b="0" baseline="0" noProof="0" dirty="0" smtClean="0">
                          <a:solidFill>
                            <a:schemeClr val="tx1"/>
                          </a:solidFill>
                          <a:latin typeface="+mn-lt"/>
                        </a:rPr>
                        <a:t> y útiles, </a:t>
                      </a:r>
                      <a:r>
                        <a:rPr lang="es-419" sz="1200" b="0" noProof="0" dirty="0" smtClean="0">
                          <a:solidFill>
                            <a:schemeClr val="tx1"/>
                          </a:solidFill>
                          <a:latin typeface="+mn-lt"/>
                        </a:rPr>
                        <a:t>(3) son</a:t>
                      </a:r>
                      <a:r>
                        <a:rPr lang="es-419" sz="1200" b="0" baseline="0" noProof="0" dirty="0" smtClean="0">
                          <a:solidFill>
                            <a:schemeClr val="tx1"/>
                          </a:solidFill>
                          <a:latin typeface="+mn-lt"/>
                        </a:rPr>
                        <a:t> fáciles de usar, y</a:t>
                      </a:r>
                      <a:r>
                        <a:rPr lang="es-419" sz="1200" b="0" noProof="0" dirty="0" smtClean="0">
                          <a:solidFill>
                            <a:schemeClr val="tx1"/>
                          </a:solidFill>
                          <a:latin typeface="+mn-lt"/>
                        </a:rPr>
                        <a:t> (4) vienen en colores divertidos.</a:t>
                      </a:r>
                    </a:p>
                    <a:p>
                      <a:pPr lvl="0" algn="l">
                        <a:defRPr sz="1800" b="0" i="0"/>
                      </a:pPr>
                      <a:r>
                        <a:rPr lang="es-419" sz="1200" b="0" noProof="0" dirty="0" smtClean="0">
                          <a:solidFill>
                            <a:schemeClr val="tx1"/>
                          </a:solidFill>
                          <a:uFill>
                            <a:solidFill/>
                          </a:uFill>
                          <a:latin typeface="+mn-lt"/>
                        </a:rPr>
                        <a:t>La respuesta del estudiante debe conectar estas razones a un párrafo de apertura (introducción) que apoye estas razones, estableciendo una opinión específica.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376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300" b="1" noProof="0" dirty="0" smtClean="0">
                          <a:solidFill>
                            <a:schemeClr val="tx1"/>
                          </a:solidFill>
                        </a:rPr>
                        <a:t>Ejemplo de respuesta en el “lenguaje” del estudiante para un Escrito Breve</a:t>
                      </a: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93193">
                <a:tc>
                  <a:txBody>
                    <a:bodyPr/>
                    <a:lstStyle/>
                    <a:p>
                      <a:pPr algn="ctr"/>
                      <a:r>
                        <a:rPr lang="en-US" sz="1500" b="1" i="0" baseline="0" dirty="0" smtClean="0">
                          <a:solidFill>
                            <a:schemeClr val="tx1"/>
                          </a:solidFill>
                        </a:rPr>
                        <a:t>2</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solidFill>
                            <a:schemeClr val="tx1"/>
                          </a:solidFill>
                        </a:rPr>
                        <a:t>El estudiante proporciona un párrafo de introducción con una o más declaraciones de opinión que apoyan suficientemente la </a:t>
                      </a:r>
                      <a:r>
                        <a:rPr lang="es-419" sz="1000" b="1" i="1" noProof="0" dirty="0" smtClean="0">
                          <a:solidFill>
                            <a:schemeClr val="tx1"/>
                          </a:solidFill>
                        </a:rPr>
                        <a:t>opinión</a:t>
                      </a:r>
                      <a:r>
                        <a:rPr lang="es-419" sz="1000" b="0" i="1" noProof="0" dirty="0" smtClean="0">
                          <a:solidFill>
                            <a:schemeClr val="tx1"/>
                          </a:solidFill>
                        </a:rPr>
                        <a:t>.</a:t>
                      </a:r>
                    </a:p>
                    <a:p>
                      <a:pPr marL="0" marR="0" indent="0" algn="l" defTabSz="966612" rtl="0" eaLnBrk="1" fontAlgn="auto" latinLnBrk="0" hangingPunct="1">
                        <a:lnSpc>
                          <a:spcPct val="100000"/>
                        </a:lnSpc>
                        <a:spcBef>
                          <a:spcPts val="0"/>
                        </a:spcBef>
                        <a:spcAft>
                          <a:spcPts val="0"/>
                        </a:spcAft>
                        <a:buClrTx/>
                        <a:buSzTx/>
                        <a:buFontTx/>
                        <a:buNone/>
                        <a:tabLst/>
                        <a:defRPr/>
                      </a:pPr>
                      <a:r>
                        <a:rPr lang="es-419" sz="1100" b="0" i="0" noProof="0" dirty="0" smtClean="0">
                          <a:solidFill>
                            <a:schemeClr val="tx1"/>
                          </a:solidFill>
                        </a:rPr>
                        <a:t>Yo</a:t>
                      </a:r>
                      <a:r>
                        <a:rPr lang="es-419" sz="1100" b="0" i="0" baseline="0" noProof="0" dirty="0" smtClean="0">
                          <a:solidFill>
                            <a:schemeClr val="tx1"/>
                          </a:solidFill>
                        </a:rPr>
                        <a:t> pienso que todos deben usar curitas para mantener los gérmenes alejados.  ¡El inventor de la curita pensó también lo mismo! Su nombre fue </a:t>
                      </a:r>
                      <a:r>
                        <a:rPr lang="es-419" sz="1100" b="0" i="0" noProof="0" dirty="0" smtClean="0">
                          <a:solidFill>
                            <a:schemeClr val="tx1"/>
                          </a:solidFill>
                        </a:rPr>
                        <a:t>Earle Dickson.</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92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rPr>
                        <a:t>1</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solidFill>
                            <a:schemeClr val="tx1"/>
                          </a:solidFill>
                        </a:rPr>
                        <a:t>El estudiante proporciona un párrafo de</a:t>
                      </a:r>
                      <a:r>
                        <a:rPr lang="es-419" sz="1000" b="0" i="1" baseline="0" noProof="0" dirty="0" smtClean="0">
                          <a:solidFill>
                            <a:schemeClr val="tx1"/>
                          </a:solidFill>
                        </a:rPr>
                        <a:t> </a:t>
                      </a:r>
                      <a:r>
                        <a:rPr lang="es-419" sz="1000" b="0" i="1" noProof="0" dirty="0" smtClean="0">
                          <a:solidFill>
                            <a:schemeClr val="tx1"/>
                          </a:solidFill>
                        </a:rPr>
                        <a:t>introducción con una mínima declaración de opinión que apoya</a:t>
                      </a:r>
                      <a:r>
                        <a:rPr lang="es-419" sz="1000" b="0" i="1" baseline="0" noProof="0" dirty="0" smtClean="0">
                          <a:solidFill>
                            <a:schemeClr val="tx1"/>
                          </a:solidFill>
                        </a:rPr>
                        <a:t> </a:t>
                      </a:r>
                      <a:r>
                        <a:rPr lang="es-419" sz="1000" b="0" i="1" noProof="0" dirty="0" smtClean="0">
                          <a:solidFill>
                            <a:schemeClr val="tx1"/>
                          </a:solidFill>
                        </a:rPr>
                        <a:t>parcialmente la </a:t>
                      </a:r>
                      <a:r>
                        <a:rPr lang="es-419" sz="1000" b="1" i="1" noProof="0" dirty="0" smtClean="0">
                          <a:solidFill>
                            <a:schemeClr val="tx1"/>
                          </a:solidFill>
                        </a:rPr>
                        <a:t>opinión.</a:t>
                      </a:r>
                    </a:p>
                    <a:p>
                      <a:pPr marL="0" marR="0" indent="0" algn="l" defTabSz="966612" rtl="0" eaLnBrk="1" fontAlgn="auto" latinLnBrk="0" hangingPunct="1">
                        <a:lnSpc>
                          <a:spcPct val="100000"/>
                        </a:lnSpc>
                        <a:spcBef>
                          <a:spcPts val="0"/>
                        </a:spcBef>
                        <a:spcAft>
                          <a:spcPts val="0"/>
                        </a:spcAft>
                        <a:buClrTx/>
                        <a:buSzTx/>
                        <a:buFontTx/>
                        <a:buNone/>
                        <a:tabLst/>
                        <a:defRPr/>
                      </a:pPr>
                      <a:r>
                        <a:rPr lang="es-419" sz="1100" b="0" i="0" baseline="0" noProof="0" dirty="0" smtClean="0">
                          <a:solidFill>
                            <a:schemeClr val="tx1"/>
                          </a:solidFill>
                        </a:rPr>
                        <a:t>La Sra. Dickson fue la esposa del hombre que inventó la curita.  Su nombre fue Earle.</a:t>
                      </a:r>
                      <a:endParaRPr lang="es-419" sz="1100" b="0" i="0" noProof="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45">
                <a:tc>
                  <a:txBody>
                    <a:bodyPr/>
                    <a:lstStyle/>
                    <a:p>
                      <a:pPr algn="ctr"/>
                      <a:r>
                        <a:rPr lang="en-US" sz="1500" b="1" i="0" dirty="0" smtClean="0">
                          <a:solidFill>
                            <a:schemeClr val="tx1"/>
                          </a:solidFill>
                        </a:rPr>
                        <a:t>0</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s-419" sz="1000" b="0" i="1" u="none" strike="noStrike" kern="1200" cap="none" spc="0" normalizeH="0" baseline="0" noProof="0" dirty="0" smtClean="0">
                          <a:ln>
                            <a:noFill/>
                          </a:ln>
                          <a:solidFill>
                            <a:schemeClr val="tx1"/>
                          </a:solidFill>
                          <a:effectLst/>
                          <a:uLnTx/>
                          <a:uFillTx/>
                          <a:latin typeface="+mn-lt"/>
                          <a:ea typeface="+mn-ea"/>
                          <a:cs typeface="+mn-cs"/>
                        </a:rPr>
                        <a:t>El estudiante no proporciona un párrafo de introducción estableciendo una opinión que apoya las razones ofrecidas. </a:t>
                      </a:r>
                    </a:p>
                    <a:p>
                      <a:r>
                        <a:rPr kumimoji="0" lang="es-419" sz="1100" b="0" i="0" u="none" strike="noStrike" kern="1200" cap="none" spc="0" normalizeH="0" baseline="0" noProof="0" dirty="0" smtClean="0">
                          <a:ln>
                            <a:noFill/>
                          </a:ln>
                          <a:solidFill>
                            <a:schemeClr val="tx1"/>
                          </a:solidFill>
                          <a:effectLst/>
                          <a:uLnTx/>
                          <a:uFillTx/>
                          <a:latin typeface="+mn-lt"/>
                          <a:ea typeface="+mn-ea"/>
                          <a:cs typeface="+mn-cs"/>
                        </a:rPr>
                        <a:t>Las curitas son muy buenas.  Una vez tuve una en mi rodilla</a:t>
                      </a:r>
                      <a:r>
                        <a:rPr kumimoji="0" lang="es-419" sz="1200" b="0" i="0" u="none" strike="noStrike" kern="1200" cap="none" spc="0" normalizeH="0" baseline="0" noProof="0" dirty="0" smtClean="0">
                          <a:ln>
                            <a:noFill/>
                          </a:ln>
                          <a:solidFill>
                            <a:schemeClr val="tx1"/>
                          </a:solidFill>
                          <a:effectLst/>
                          <a:uLnTx/>
                          <a:uFillTx/>
                          <a:latin typeface="+mn-lt"/>
                          <a:ea typeface="+mn-ea"/>
                          <a:cs typeface="+mn-cs"/>
                        </a:rPr>
                        <a:t>.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5859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16</a:t>
            </a:fld>
            <a:endParaRPr lang="es-419" dirty="0"/>
          </a:p>
        </p:txBody>
      </p:sp>
      <p:graphicFrame>
        <p:nvGraphicFramePr>
          <p:cNvPr id="5" name="Table 4"/>
          <p:cNvGraphicFramePr>
            <a:graphicFrameLocks noGrp="1"/>
          </p:cNvGraphicFramePr>
          <p:nvPr>
            <p:extLst>
              <p:ext uri="{D42A27DB-BD31-4B8C-83A1-F6EECF244321}">
                <p14:modId xmlns:p14="http://schemas.microsoft.com/office/powerpoint/2010/main" val="1468065112"/>
              </p:ext>
            </p:extLst>
          </p:nvPr>
        </p:nvGraphicFramePr>
        <p:xfrm>
          <a:off x="234896" y="263207"/>
          <a:ext cx="7381164" cy="5394876"/>
        </p:xfrm>
        <a:graphic>
          <a:graphicData uri="http://schemas.openxmlformats.org/drawingml/2006/table">
            <a:tbl>
              <a:tblPr firstRow="1" bandRow="1">
                <a:tableStyleId>{5940675A-B579-460E-94D1-54222C63F5DA}</a:tableStyleId>
              </a:tblPr>
              <a:tblGrid>
                <a:gridCol w="801224"/>
                <a:gridCol w="1376220"/>
                <a:gridCol w="1107574"/>
                <a:gridCol w="1349098"/>
                <a:gridCol w="1607988"/>
                <a:gridCol w="1139060"/>
              </a:tblGrid>
              <a:tr h="617302">
                <a:tc gridSpan="6">
                  <a:txBody>
                    <a:bodyPr/>
                    <a:lstStyle/>
                    <a:p>
                      <a:pPr marL="0" marR="0" algn="l">
                        <a:lnSpc>
                          <a:spcPct val="100000"/>
                        </a:lnSpc>
                        <a:spcBef>
                          <a:spcPts val="0"/>
                        </a:spcBef>
                        <a:spcAft>
                          <a:spcPts val="0"/>
                        </a:spcAft>
                      </a:pPr>
                      <a:r>
                        <a:rPr lang="es-PR" sz="900" b="1" noProof="0" dirty="0" smtClean="0"/>
                        <a:t>W.2.1</a:t>
                      </a:r>
                    </a:p>
                    <a:p>
                      <a:pPr marL="0" marR="0" algn="l" defTabSz="1018809" rtl="0" eaLnBrk="1" latinLnBrk="0" hangingPunct="1">
                        <a:lnSpc>
                          <a:spcPct val="100000"/>
                        </a:lnSpc>
                        <a:spcBef>
                          <a:spcPts val="0"/>
                        </a:spcBef>
                        <a:spcAft>
                          <a:spcPts val="0"/>
                        </a:spcAft>
                      </a:pPr>
                      <a:r>
                        <a:rPr lang="es-PR" sz="900" b="1" kern="1200" noProof="0" dirty="0" smtClean="0">
                          <a:solidFill>
                            <a:schemeClr val="tx1"/>
                          </a:solidFill>
                          <a:latin typeface="+mn-lt"/>
                          <a:ea typeface="+mn-ea"/>
                          <a:cs typeface="+mn-cs"/>
                        </a:rPr>
                        <a:t>Escriben propuestas de opinión en las cuales presentan el tema o libro sobre el cual están escribiendo, expresan su opinión, ofrecen las razones para esa opinión, usan palabras de enlace (por ejemplo: porque, y, también) para conectar la opinión y las razones y proporcionan una declaración o sección final. </a:t>
                      </a: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455">
                <a:tc gridSpan="6">
                  <a:txBody>
                    <a:bodyPr/>
                    <a:lstStyle/>
                    <a:p>
                      <a:pPr marL="0" marR="0" algn="ctr">
                        <a:lnSpc>
                          <a:spcPct val="100000"/>
                        </a:lnSpc>
                        <a:spcBef>
                          <a:spcPts val="0"/>
                        </a:spcBef>
                        <a:spcAft>
                          <a:spcPts val="0"/>
                        </a:spcAft>
                      </a:pPr>
                      <a:r>
                        <a:rPr lang="es-PR" sz="1300" kern="1200" noProof="0" dirty="0" smtClean="0">
                          <a:effectLst/>
                        </a:rPr>
                        <a:t>Ejemplo de un puntaje de “4” en la Tarea de Rendimiento: Composición de un Escrito</a:t>
                      </a:r>
                      <a:r>
                        <a:rPr lang="es-PR" sz="1300" kern="1200" baseline="0" noProof="0" dirty="0" smtClean="0">
                          <a:effectLst/>
                        </a:rPr>
                        <a:t> de Opinión</a:t>
                      </a:r>
                      <a:endParaRPr lang="es-PR" sz="1300" kern="1200" noProof="0" dirty="0" smtClean="0">
                        <a:effectLst/>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861">
                <a:tc rowSpan="2">
                  <a:txBody>
                    <a:bodyPr/>
                    <a:lstStyle/>
                    <a:p>
                      <a:pPr marL="0" marR="0" algn="ctr">
                        <a:lnSpc>
                          <a:spcPct val="115000"/>
                        </a:lnSpc>
                        <a:spcBef>
                          <a:spcPts val="0"/>
                        </a:spcBef>
                        <a:spcAft>
                          <a:spcPts val="0"/>
                        </a:spcAft>
                      </a:pPr>
                      <a:r>
                        <a:rPr lang="x-none" sz="1200" b="1" noProof="0" dirty="0" smtClean="0">
                          <a:solidFill>
                            <a:srgbClr val="000000"/>
                          </a:solidFill>
                          <a:latin typeface="+mn-lt"/>
                          <a:ea typeface="Times New Roman"/>
                          <a:cs typeface="Times New Roman"/>
                        </a:rPr>
                        <a:t>Puntaje</a:t>
                      </a:r>
                      <a:endParaRPr lang="x-none" sz="1200" noProof="0" dirty="0">
                        <a:latin typeface="+mn-lt"/>
                        <a:ea typeface="Calibri"/>
                        <a:cs typeface="Times New Roman"/>
                      </a:endParaRPr>
                    </a:p>
                  </a:txBody>
                  <a:tcPr marL="89962" marR="27856" marT="0" marB="0" anchor="ct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3">
                        <a:lumMod val="40000"/>
                        <a:lumOff val="6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6">
                        <a:lumMod val="40000"/>
                        <a:lumOff val="60000"/>
                      </a:schemeClr>
                    </a:solidFill>
                  </a:tcPr>
                </a:tc>
              </a:tr>
              <a:tr h="402861">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 </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1">
                        <a:lumMod val="20000"/>
                        <a:lumOff val="8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endParaRPr lang="x-none" sz="1200" b="1" noProof="0" dirty="0">
                        <a:effectLst>
                          <a:outerShdw blurRad="38100" dist="38100" dir="2700000" algn="tl">
                            <a:srgbClr val="000000">
                              <a:alpha val="43137"/>
                            </a:srgbClr>
                          </a:outerShdw>
                        </a:effectLst>
                        <a:latin typeface="+mn-lt"/>
                      </a:endParaRPr>
                    </a:p>
                  </a:txBody>
                  <a:tcPr marL="89962" marR="27856" marT="0" marB="0" anchor="ctr">
                    <a:solidFill>
                      <a:schemeClr val="accent1">
                        <a:lumMod val="20000"/>
                        <a:lumOff val="8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s-PR"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es-PR"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solidFill>
                      <a:schemeClr val="accent3">
                        <a:lumMod val="20000"/>
                        <a:lumOff val="80000"/>
                      </a:schemeClr>
                    </a:solidFill>
                  </a:tcPr>
                </a:tc>
                <a:tc vMerge="1">
                  <a:txBody>
                    <a:bodyPr/>
                    <a:lstStyle/>
                    <a:p>
                      <a:endParaRPr lang="en-US"/>
                    </a:p>
                  </a:txBody>
                  <a:tcPr>
                    <a:solidFill>
                      <a:schemeClr val="accent6">
                        <a:lumMod val="20000"/>
                        <a:lumOff val="80000"/>
                      </a:schemeClr>
                    </a:solidFill>
                  </a:tcPr>
                </a:tc>
              </a:tr>
              <a:tr h="1759304">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600" b="1" noProof="0" dirty="0" err="1" smtClean="0">
                          <a:solidFill>
                            <a:srgbClr val="000000"/>
                          </a:solidFill>
                          <a:effectLst>
                            <a:outerShdw blurRad="38100" dist="38100" dir="2700000" algn="tl">
                              <a:srgbClr val="000000">
                                <a:alpha val="43137"/>
                              </a:srgbClr>
                            </a:outerShdw>
                          </a:effectLst>
                          <a:latin typeface="+mn-lt"/>
                          <a:ea typeface="Times New Roman"/>
                          <a:cs typeface="Times New Roman"/>
                        </a:rPr>
                        <a:t>Rúbrica</a:t>
                      </a:r>
                      <a:endParaRPr lang="x-none" sz="16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Explica algo más sobre el tema</a:t>
                      </a:r>
                    </a:p>
                    <a:p>
                      <a:pPr algn="l"/>
                      <a:r>
                        <a:rPr lang="es-419" sz="900" b="1" baseline="0" noProof="0" dirty="0" smtClean="0">
                          <a:latin typeface="+mn-lt"/>
                        </a:rPr>
                        <a:t>O</a:t>
                      </a:r>
                    </a:p>
                    <a:p>
                      <a:pPr algn="l"/>
                      <a:r>
                        <a:rPr lang="es-419" sz="900" baseline="0" noProof="0" dirty="0" smtClean="0">
                          <a:latin typeface="+mn-lt"/>
                        </a:rPr>
                        <a:t>Hace una conexión entre el tema y una idea o ideas más amplias </a:t>
                      </a:r>
                    </a:p>
                  </a:txBody>
                  <a:tcPr marL="27372" marR="0" marT="0" marB="0"/>
                </a:tc>
                <a:tc>
                  <a:txBody>
                    <a:bodyPr/>
                    <a:lstStyle/>
                    <a:p>
                      <a:pPr algn="l"/>
                      <a:r>
                        <a:rPr lang="es-419" sz="900" baseline="0" noProof="0" dirty="0" smtClean="0">
                          <a:latin typeface="+mn-lt"/>
                        </a:rPr>
                        <a:t>La introducción, el cuerpo del contenido y la conclusión, apoyan el enfoque y la razón o razones </a:t>
                      </a:r>
                    </a:p>
                    <a:p>
                      <a:pPr algn="l"/>
                      <a:endParaRPr lang="es-419" sz="900" baseline="0" noProof="0" dirty="0" smtClean="0">
                        <a:solidFill>
                          <a:srgbClr val="000000"/>
                        </a:solidFill>
                        <a:latin typeface="+mn-lt"/>
                        <a:ea typeface="Calibri"/>
                        <a:cs typeface="Franklin Gothic Book"/>
                      </a:endParaRPr>
                    </a:p>
                    <a:p>
                      <a:pPr algn="l"/>
                      <a:r>
                        <a:rPr lang="es-419" sz="900" baseline="0" noProof="0" dirty="0" smtClean="0">
                          <a:solidFill>
                            <a:srgbClr val="000000"/>
                          </a:solidFill>
                          <a:latin typeface="+mn-lt"/>
                          <a:ea typeface="Calibri"/>
                          <a:cs typeface="Franklin Gothic Book"/>
                        </a:rPr>
                        <a:t>Utiliza varias transiciones apropiadas (por ejemplo: porque, ya que, y, también, por ejemplo, desde) para conectar ideas</a:t>
                      </a:r>
                      <a:endParaRPr lang="es-419" sz="900" noProof="0" dirty="0">
                        <a:solidFill>
                          <a:srgbClr val="000000"/>
                        </a:solidFill>
                        <a:latin typeface="+mn-lt"/>
                        <a:ea typeface="Calibri"/>
                        <a:cs typeface="Franklin Gothic Book"/>
                      </a:endParaRPr>
                    </a:p>
                  </a:txBody>
                  <a:tcPr marL="27372" marR="0" marT="0" marB="0"/>
                </a:tc>
                <a:tc>
                  <a:txBody>
                    <a:bodyPr/>
                    <a:lstStyle/>
                    <a:p>
                      <a:pPr algn="l"/>
                      <a:r>
                        <a:rPr lang="es-419" sz="900" baseline="0" noProof="0" dirty="0" smtClean="0">
                          <a:latin typeface="+mn-lt"/>
                        </a:rPr>
                        <a:t>Elabora utilizando una variedad de detalles relevantes, ejemplos, citas, etc. para apoyar el enfoque (opinión) o explicar razones</a:t>
                      </a:r>
                    </a:p>
                    <a:p>
                      <a:pPr algn="l"/>
                      <a:endParaRPr lang="es-419" sz="900" baseline="0" noProof="0" dirty="0" smtClean="0">
                        <a:latin typeface="+mn-lt"/>
                      </a:endParaRPr>
                    </a:p>
                    <a:p>
                      <a:pPr algn="l"/>
                      <a:r>
                        <a:rPr lang="es-419" sz="900" baseline="0" noProof="0" dirty="0" smtClean="0">
                          <a:latin typeface="+mn-lt"/>
                        </a:rPr>
                        <a:t>Podría utilizar lenguaje figurativo (por ejemplo: imágenes o simbolismos, símil, exageración)</a:t>
                      </a:r>
                    </a:p>
                  </a:txBody>
                  <a:tcPr marL="27372" marR="0" marT="0" marB="0"/>
                </a:tc>
                <a:tc>
                  <a:txBody>
                    <a:bodyPr/>
                    <a:lstStyle/>
                    <a:p>
                      <a:pPr algn="l"/>
                      <a:r>
                        <a:rPr lang="es-PR" sz="900" baseline="0" noProof="0" dirty="0" smtClean="0">
                          <a:latin typeface="+mn-lt"/>
                        </a:rPr>
                        <a:t>Escoge palabras y frases para causar un efecto (por ejemplo: un vocabulario preciso, concreto,  sensorial)</a:t>
                      </a:r>
                    </a:p>
                    <a:p>
                      <a:pPr algn="l"/>
                      <a:endParaRPr lang="es-PR" sz="900" baseline="0" noProof="0" dirty="0" smtClean="0">
                        <a:latin typeface="+mn-lt"/>
                      </a:endParaRPr>
                    </a:p>
                    <a:p>
                      <a:pPr algn="l"/>
                      <a:r>
                        <a:rPr lang="es-PR" sz="900" baseline="0" noProof="0" dirty="0" smtClean="0">
                          <a:latin typeface="+mn-lt"/>
                        </a:rPr>
                        <a:t>Utiliza una variedad de oraciones (simples, compuestas, con frases preposicionales)</a:t>
                      </a:r>
                    </a:p>
                  </a:txBody>
                  <a:tcPr marL="27372" marR="0" marT="0" marB="0"/>
                </a:tc>
                <a:tc>
                  <a:txBody>
                    <a:bodyPr/>
                    <a:lstStyle/>
                    <a:p>
                      <a:pPr algn="l"/>
                      <a:r>
                        <a:rPr lang="x-none" sz="900" baseline="0" noProof="0" dirty="0" smtClean="0">
                          <a:latin typeface="+mn-lt"/>
                        </a:rPr>
                        <a:t>Edita con el apoyo de compañeros</a:t>
                      </a:r>
                      <a:r>
                        <a:rPr lang="en-US" sz="900" baseline="0" noProof="0" dirty="0" smtClean="0">
                          <a:latin typeface="+mn-lt"/>
                        </a:rPr>
                        <a:t>/</a:t>
                      </a:r>
                      <a:r>
                        <a:rPr lang="x-none" sz="900" baseline="0" noProof="0" dirty="0" smtClean="0">
                          <a:latin typeface="+mn-lt"/>
                        </a:rPr>
                        <a:t>recursos</a:t>
                      </a:r>
                      <a:endParaRPr lang="en-US" sz="900" baseline="0" noProof="0" dirty="0" smtClean="0">
                        <a:latin typeface="+mn-lt"/>
                      </a:endParaRPr>
                    </a:p>
                    <a:p>
                      <a:pPr algn="l"/>
                      <a:endParaRPr lang="x-none" sz="900" baseline="0" noProof="0" dirty="0" smtClean="0">
                        <a:latin typeface="+mn-lt"/>
                      </a:endParaRPr>
                    </a:p>
                    <a:p>
                      <a:pPr algn="l"/>
                      <a:r>
                        <a:rPr lang="es-ES_tradnl" sz="900" baseline="0" noProof="0" dirty="0" smtClean="0">
                          <a:latin typeface="+mn-lt"/>
                        </a:rPr>
                        <a:t>Tiene pocos o ningún error en gramática, en el uso de palabras o en la mecánica, de acuerdo al grado</a:t>
                      </a:r>
                      <a:endParaRPr lang="es-ES_tradnl" sz="900" b="0" i="0" u="none" strike="noStrike" noProof="0" dirty="0" smtClean="0">
                        <a:solidFill>
                          <a:srgbClr val="000000"/>
                        </a:solidFill>
                        <a:latin typeface="+mn-lt"/>
                      </a:endParaRPr>
                    </a:p>
                  </a:txBody>
                  <a:tcPr marL="27372" marR="0" marT="0" marB="0"/>
                </a:tc>
              </a:tr>
              <a:tr h="1894418">
                <a:tc>
                  <a:txBody>
                    <a:bodyPr/>
                    <a:lstStyle/>
                    <a:p>
                      <a:pPr marL="0" marR="0" algn="ctr">
                        <a:lnSpc>
                          <a:spcPct val="100000"/>
                        </a:lnSpc>
                        <a:spcBef>
                          <a:spcPts val="0"/>
                        </a:spcBef>
                        <a:spcAft>
                          <a:spcPts val="0"/>
                        </a:spcAft>
                      </a:pPr>
                      <a:r>
                        <a:rPr lang="es-PR" sz="900" b="1" kern="1200" noProof="0" dirty="0" smtClean="0">
                          <a:effectLst>
                            <a:outerShdw blurRad="38100" dist="38100" dir="2700000" algn="tl">
                              <a:srgbClr val="000000">
                                <a:alpha val="43137"/>
                              </a:srgbClr>
                            </a:outerShdw>
                          </a:effectLst>
                        </a:rPr>
                        <a:t>Explicación del puntaje del estudiante</a:t>
                      </a:r>
                      <a:endParaRPr lang="es-PR" sz="900" b="1"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s-ES" sz="1000" dirty="0" smtClean="0">
                          <a:solidFill>
                            <a:schemeClr val="tx1"/>
                          </a:solidFill>
                          <a:effectLst/>
                        </a:rPr>
                        <a:t>El estudiante establece una opinión y conecta la opinión con el tema: </a:t>
                      </a:r>
                      <a:r>
                        <a:rPr lang="es-ES" sz="1000" baseline="0" dirty="0" smtClean="0">
                          <a:solidFill>
                            <a:schemeClr val="tx1"/>
                          </a:solidFill>
                          <a:effectLst/>
                        </a:rPr>
                        <a:t>¿Son las curitas la mejor forma de mantener las cortaduras libres de gérmenes?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ES" sz="1000" dirty="0" smtClean="0">
                          <a:solidFill>
                            <a:schemeClr val="tx1"/>
                          </a:solidFill>
                          <a:effectLst/>
                        </a:rPr>
                        <a:t>El estudiante desarrolla progresivamente su escrito de opinión con razones de apoyo y transiciones.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419" sz="1000" noProof="0" dirty="0" smtClean="0">
                          <a:solidFill>
                            <a:schemeClr val="tx1"/>
                          </a:solidFill>
                          <a:effectLst/>
                        </a:rPr>
                        <a:t>El</a:t>
                      </a:r>
                      <a:r>
                        <a:rPr lang="es-419" sz="1000" baseline="0" noProof="0" dirty="0" smtClean="0">
                          <a:solidFill>
                            <a:schemeClr val="tx1"/>
                          </a:solidFill>
                          <a:effectLst/>
                        </a:rPr>
                        <a:t> estudiante elabora en el tema del porqué las curitas son la mejor forma de mantener las cortaduras libres de gérmenes, presentando razones variadas tomadas de los textos.</a:t>
                      </a:r>
                      <a:endParaRPr lang="es-419" sz="90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PR" sz="1000" noProof="0" dirty="0" smtClean="0">
                          <a:solidFill>
                            <a:schemeClr val="tx1"/>
                          </a:solidFill>
                          <a:effectLst/>
                        </a:rPr>
                        <a:t>La voz del estudiante demuestra conocimiento sobre</a:t>
                      </a:r>
                      <a:r>
                        <a:rPr lang="es-PR" sz="1000" baseline="0" noProof="0" dirty="0" smtClean="0">
                          <a:solidFill>
                            <a:schemeClr val="tx1"/>
                          </a:solidFill>
                          <a:effectLst/>
                        </a:rPr>
                        <a:t> la información</a:t>
                      </a:r>
                      <a:r>
                        <a:rPr lang="es-PR" sz="1000" noProof="0" dirty="0" smtClean="0">
                          <a:solidFill>
                            <a:schemeClr val="tx1"/>
                          </a:solidFill>
                          <a:effectLst/>
                        </a:rPr>
                        <a:t>. El estudiante utiliza </a:t>
                      </a:r>
                      <a:r>
                        <a:rPr lang="es-PR" sz="1000" b="1" noProof="0" dirty="0" smtClean="0">
                          <a:solidFill>
                            <a:schemeClr val="tx1"/>
                          </a:solidFill>
                          <a:effectLst/>
                        </a:rPr>
                        <a:t>vocabulario preciso </a:t>
                      </a:r>
                    </a:p>
                    <a:p>
                      <a:pPr marL="0" marR="0">
                        <a:lnSpc>
                          <a:spcPct val="100000"/>
                        </a:lnSpc>
                        <a:spcBef>
                          <a:spcPts val="0"/>
                        </a:spcBef>
                        <a:spcAft>
                          <a:spcPts val="0"/>
                        </a:spcAft>
                      </a:pPr>
                      <a:r>
                        <a:rPr lang="en-US" sz="1000" b="0" dirty="0" smtClean="0">
                          <a:solidFill>
                            <a:schemeClr val="tx1"/>
                          </a:solidFill>
                          <a:effectLst/>
                        </a:rPr>
                        <a:t>(</a:t>
                      </a:r>
                      <a:r>
                        <a:rPr lang="es-419" sz="1000" b="0" dirty="0" smtClean="0">
                          <a:solidFill>
                            <a:schemeClr val="tx1"/>
                          </a:solidFill>
                          <a:effectLst/>
                        </a:rPr>
                        <a:t>gasa, cinta adhesiva, Dickson, ungüento, gérmenes, pegajoso, infectado) </a:t>
                      </a:r>
                      <a:r>
                        <a:rPr lang="es-419" sz="1000" noProof="0" dirty="0" smtClean="0">
                          <a:solidFill>
                            <a:schemeClr val="tx1"/>
                          </a:solidFill>
                          <a:effectLst/>
                        </a:rPr>
                        <a:t>y una </a:t>
                      </a:r>
                      <a:r>
                        <a:rPr lang="es-419" sz="1000" b="1" noProof="0" dirty="0" smtClean="0">
                          <a:solidFill>
                            <a:schemeClr val="tx1"/>
                          </a:solidFill>
                          <a:effectLst/>
                        </a:rPr>
                        <a:t>variedad de estructuras </a:t>
                      </a:r>
                      <a:r>
                        <a:rPr lang="es-PR" sz="1000" b="1" noProof="0" dirty="0" smtClean="0">
                          <a:solidFill>
                            <a:schemeClr val="tx1"/>
                          </a:solidFill>
                          <a:effectLst/>
                        </a:rPr>
                        <a:t>de oraciones.</a:t>
                      </a:r>
                      <a:endParaRPr lang="es-PR" sz="900" b="1" noProof="0" dirty="0">
                        <a:solidFill>
                          <a:schemeClr val="tx1"/>
                        </a:solidFill>
                        <a:effectLst/>
                        <a:latin typeface="+mn-lt"/>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ES" sz="1000" dirty="0" smtClean="0">
                          <a:solidFill>
                            <a:schemeClr val="tx1"/>
                          </a:solidFill>
                          <a:effectLst/>
                        </a:rPr>
                        <a:t>El estudiante tiene pocos o ningún error en gramática, en el uso de palabras o en la mecánica, de acuerdo al grado.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157033" y="5658083"/>
            <a:ext cx="7459027" cy="4278479"/>
            <a:chOff x="194100" y="6071815"/>
            <a:chExt cx="7459027" cy="4278479"/>
          </a:xfrm>
        </p:grpSpPr>
        <p:sp>
          <p:nvSpPr>
            <p:cNvPr id="6" name="Rectangle 5"/>
            <p:cNvSpPr/>
            <p:nvPr/>
          </p:nvSpPr>
          <p:spPr>
            <a:xfrm>
              <a:off x="194100" y="6071815"/>
              <a:ext cx="7459027" cy="4278479"/>
            </a:xfrm>
            <a:prstGeom prst="rect">
              <a:avLst/>
            </a:prstGeom>
          </p:spPr>
          <p:txBody>
            <a:bodyPr wrap="square">
              <a:spAutoFit/>
            </a:bodyPr>
            <a:lstStyle/>
            <a:p>
              <a:r>
                <a:rPr lang="es-419" sz="1200" b="1" u="sng" dirty="0" smtClean="0"/>
                <a:t>Tarea de Rendimiento</a:t>
              </a:r>
            </a:p>
            <a:p>
              <a:r>
                <a:rPr lang="es-419" sz="1200" b="1" dirty="0" smtClean="0"/>
                <a:t>¿Piensas que las curitas son la mejor forma de mantener las cortaduras libres de gérmenes?  ¿Por qué?</a:t>
              </a:r>
              <a:endParaRPr lang="es-419" sz="1200" dirty="0" smtClean="0"/>
            </a:p>
            <a:p>
              <a:pPr algn="ctr"/>
              <a:endParaRPr lang="es-419" sz="600" i="1" dirty="0" smtClean="0"/>
            </a:p>
            <a:p>
              <a:pPr algn="ctr"/>
              <a:r>
                <a:rPr lang="es-419" sz="1100" i="1" dirty="0" smtClean="0"/>
                <a:t>¡Las curitas son lo mejor!</a:t>
              </a:r>
            </a:p>
            <a:p>
              <a:pPr algn="ctr"/>
              <a:endParaRPr lang="es-419" sz="400" b="1" u="sng" dirty="0" smtClean="0"/>
            </a:p>
            <a:p>
              <a:pPr>
                <a:lnSpc>
                  <a:spcPct val="115000"/>
                </a:lnSpc>
              </a:pPr>
              <a:r>
                <a:rPr lang="es-419" sz="1050" dirty="0" smtClean="0">
                  <a:ea typeface="Calibri"/>
                  <a:cs typeface="Times New Roman"/>
                </a:rPr>
                <a:t>Yo creo que las curitas son la mejor forma de mantener las cortaduras libres de gérmenes.</a:t>
              </a:r>
            </a:p>
            <a:p>
              <a:pPr>
                <a:lnSpc>
                  <a:spcPct val="115000"/>
                </a:lnSpc>
              </a:pPr>
              <a:endParaRPr lang="es-419" sz="700" dirty="0" smtClean="0">
                <a:ea typeface="Calibri"/>
                <a:cs typeface="Times New Roman"/>
              </a:endParaRPr>
            </a:p>
            <a:p>
              <a:pPr>
                <a:lnSpc>
                  <a:spcPct val="115000"/>
                </a:lnSpc>
              </a:pPr>
              <a:r>
                <a:rPr lang="es-419" sz="1050" dirty="0" smtClean="0">
                  <a:ea typeface="Calibri"/>
                  <a:cs typeface="Times New Roman"/>
                </a:rPr>
                <a:t>Las cortaduras deben estar protegidas de los gérmenes. Es por eso que antes las personas intentaban cubrir sus cortaduras con grandes pedazos de gasa. Ellos trataban de mantener la gasa en sus cortaduras con cinta adhesiva,  pero se seguían cayendo.</a:t>
              </a:r>
            </a:p>
            <a:p>
              <a:pPr>
                <a:lnSpc>
                  <a:spcPct val="115000"/>
                </a:lnSpc>
              </a:pPr>
              <a:endParaRPr lang="es-419" sz="1400" dirty="0" smtClean="0">
                <a:ea typeface="Calibri"/>
                <a:cs typeface="Times New Roman"/>
              </a:endParaRPr>
            </a:p>
            <a:p>
              <a:pPr>
                <a:lnSpc>
                  <a:spcPct val="115000"/>
                </a:lnSpc>
              </a:pPr>
              <a:r>
                <a:rPr lang="es-419" sz="1050" dirty="0" smtClean="0">
                  <a:ea typeface="Calibri"/>
                  <a:cs typeface="Times New Roman"/>
                </a:rPr>
                <a:t>Earle Dickson descubrió cómo mantener los gérmenes fuera de las cortaduras. Su esposa se seguía cortando sus dedos cuando ella cortaba los alimentos, y la gasa se seguía cayendo.</a:t>
              </a:r>
            </a:p>
            <a:p>
              <a:pPr>
                <a:lnSpc>
                  <a:spcPct val="115000"/>
                </a:lnSpc>
              </a:pPr>
              <a:endParaRPr lang="es-419" sz="1200" dirty="0" smtClean="0">
                <a:ea typeface="Calibri"/>
                <a:cs typeface="Times New Roman"/>
              </a:endParaRPr>
            </a:p>
            <a:p>
              <a:pPr>
                <a:lnSpc>
                  <a:spcPct val="115000"/>
                </a:lnSpc>
              </a:pPr>
              <a:r>
                <a:rPr lang="es-419" sz="1050" dirty="0" smtClean="0">
                  <a:ea typeface="Calibri"/>
                  <a:cs typeface="Times New Roman"/>
                </a:rPr>
                <a:t> Earle puso la gasa en el medio de un trozo de cinta adhesiva. Luego le puso medicina o ungüento. Ahora, ningún germen podía entrar y ya no se seguía cayendo. Debido a que la cinta adhesiva era pegajosa, esto ayudó a que la  gasa se mantuviera en el cortadura y a que los gérmenes no entraran. Hoy día, las curitas son realmente pegajosas, lo que muestra lo importante que es que se peguen a la piel.</a:t>
              </a:r>
            </a:p>
            <a:p>
              <a:pPr>
                <a:lnSpc>
                  <a:spcPct val="115000"/>
                </a:lnSpc>
              </a:pPr>
              <a:endParaRPr lang="es-419" sz="700" dirty="0" smtClean="0">
                <a:ea typeface="Calibri"/>
                <a:cs typeface="Times New Roman"/>
              </a:endParaRPr>
            </a:p>
            <a:p>
              <a:pPr>
                <a:lnSpc>
                  <a:spcPct val="115000"/>
                </a:lnSpc>
              </a:pPr>
              <a:r>
                <a:rPr lang="es-419" sz="1050" dirty="0" smtClean="0">
                  <a:ea typeface="Calibri"/>
                  <a:cs typeface="Times New Roman"/>
                </a:rPr>
                <a:t>Las curitas eran tan buenas en mantener fuera a los gérmenes, que también les gustó a los soldados en la guerra.   </a:t>
              </a:r>
            </a:p>
            <a:p>
              <a:pPr>
                <a:lnSpc>
                  <a:spcPct val="115000"/>
                </a:lnSpc>
              </a:pPr>
              <a:endParaRPr lang="es-419" sz="700" dirty="0" smtClean="0">
                <a:ea typeface="Calibri"/>
                <a:cs typeface="Times New Roman"/>
              </a:endParaRPr>
            </a:p>
            <a:p>
              <a:pPr>
                <a:lnSpc>
                  <a:spcPct val="115000"/>
                </a:lnSpc>
              </a:pPr>
              <a:r>
                <a:rPr lang="es-419" sz="1050" dirty="0" smtClean="0">
                  <a:ea typeface="Calibri"/>
                  <a:cs typeface="Times New Roman"/>
                </a:rPr>
                <a:t>Hace mucho tiempo la gente tenía que ir a los hospitales porque las cortaduras se infectaban.  Los gérmenes entraban e las cortaduras y la gente enfermaba seriamente. Hoy la gente ya no se enferma realmente por una cortadura. ¡Así que, sí! Las curitas son la mejor forma de mantener los gérmenes alejados.</a:t>
              </a:r>
            </a:p>
            <a:p>
              <a:endParaRPr lang="es-419" sz="1200" b="1" u="sng" dirty="0"/>
            </a:p>
          </p:txBody>
        </p:sp>
        <p:sp>
          <p:nvSpPr>
            <p:cNvPr id="7" name="TextBox 6"/>
            <p:cNvSpPr txBox="1"/>
            <p:nvPr/>
          </p:nvSpPr>
          <p:spPr>
            <a:xfrm>
              <a:off x="5242357" y="6695685"/>
              <a:ext cx="1200070" cy="230832"/>
            </a:xfrm>
            <a:prstGeom prst="rect">
              <a:avLst/>
            </a:prstGeom>
            <a:solidFill>
              <a:schemeClr val="bg2"/>
            </a:solidFill>
            <a:ln w="9525">
              <a:solidFill>
                <a:schemeClr val="tx1"/>
              </a:solidFill>
            </a:ln>
          </p:spPr>
          <p:txBody>
            <a:bodyPr wrap="square" rtlCol="0">
              <a:spAutoFit/>
            </a:bodyPr>
            <a:lstStyle/>
            <a:p>
              <a:r>
                <a:rPr lang="es-419" sz="900" b="1" i="1" dirty="0" smtClean="0"/>
                <a:t>Establece la opinión</a:t>
              </a:r>
              <a:endParaRPr lang="es-419" sz="900" b="1" i="1" dirty="0"/>
            </a:p>
          </p:txBody>
        </p:sp>
        <p:sp>
          <p:nvSpPr>
            <p:cNvPr id="11" name="TextBox 10"/>
            <p:cNvSpPr txBox="1"/>
            <p:nvPr/>
          </p:nvSpPr>
          <p:spPr>
            <a:xfrm>
              <a:off x="2852528" y="7466415"/>
              <a:ext cx="4024600" cy="230832"/>
            </a:xfrm>
            <a:prstGeom prst="rect">
              <a:avLst/>
            </a:prstGeom>
            <a:solidFill>
              <a:schemeClr val="bg2"/>
            </a:solidFill>
            <a:ln w="9525">
              <a:solidFill>
                <a:schemeClr val="tx1"/>
              </a:solidFill>
            </a:ln>
          </p:spPr>
          <p:txBody>
            <a:bodyPr wrap="square" rtlCol="0">
              <a:spAutoFit/>
            </a:bodyPr>
            <a:lstStyle/>
            <a:p>
              <a:r>
                <a:rPr lang="es-419" sz="900" b="1" i="1" dirty="0" smtClean="0"/>
                <a:t>Utiliza vocabulario temático de los textos y una variedad de tipos de oraciones.</a:t>
              </a:r>
              <a:endParaRPr lang="es-419" sz="900" b="1" i="1" dirty="0"/>
            </a:p>
          </p:txBody>
        </p:sp>
        <p:sp>
          <p:nvSpPr>
            <p:cNvPr id="9" name="TextBox 8"/>
            <p:cNvSpPr txBox="1"/>
            <p:nvPr/>
          </p:nvSpPr>
          <p:spPr>
            <a:xfrm>
              <a:off x="3335127" y="7954441"/>
              <a:ext cx="4078481" cy="230832"/>
            </a:xfrm>
            <a:prstGeom prst="rect">
              <a:avLst/>
            </a:prstGeom>
            <a:solidFill>
              <a:schemeClr val="bg2"/>
            </a:solidFill>
            <a:ln w="9525">
              <a:solidFill>
                <a:schemeClr val="tx1"/>
              </a:solidFill>
            </a:ln>
          </p:spPr>
          <p:txBody>
            <a:bodyPr wrap="square" rtlCol="0">
              <a:spAutoFit/>
            </a:bodyPr>
            <a:lstStyle/>
            <a:p>
              <a:r>
                <a:rPr lang="es-419" sz="900" b="1" i="1" dirty="0" smtClean="0"/>
                <a:t>Hace una conexión entre el tema de las curitas y las razones de apoyo o detalles. </a:t>
              </a:r>
              <a:endParaRPr lang="es-419" sz="900" b="1" i="1" dirty="0"/>
            </a:p>
          </p:txBody>
        </p:sp>
        <p:sp>
          <p:nvSpPr>
            <p:cNvPr id="21" name="TextBox 20"/>
            <p:cNvSpPr txBox="1"/>
            <p:nvPr/>
          </p:nvSpPr>
          <p:spPr>
            <a:xfrm>
              <a:off x="2971420" y="9810705"/>
              <a:ext cx="4495800" cy="235819"/>
            </a:xfrm>
            <a:prstGeom prst="rect">
              <a:avLst/>
            </a:prstGeom>
            <a:solidFill>
              <a:schemeClr val="bg2"/>
            </a:solidFill>
            <a:ln w="9525">
              <a:solidFill>
                <a:schemeClr val="tx1"/>
              </a:solidFill>
            </a:ln>
          </p:spPr>
          <p:txBody>
            <a:bodyPr wrap="square" lIns="96378" tIns="48189" rIns="96378" bIns="48189" rtlCol="0">
              <a:spAutoFit/>
            </a:bodyPr>
            <a:lstStyle/>
            <a:p>
              <a:r>
                <a:rPr lang="es-419" sz="900" b="1" i="1" dirty="0" smtClean="0"/>
                <a:t>En todo momento utiliza adecuadamente las convenciones gramaticales y  mecánicas. </a:t>
              </a:r>
              <a:endParaRPr lang="es-419" sz="900" b="1" i="1" dirty="0"/>
            </a:p>
          </p:txBody>
        </p:sp>
      </p:grpSp>
    </p:spTree>
    <p:extLst>
      <p:ext uri="{BB962C8B-B14F-4D97-AF65-F5344CB8AC3E}">
        <p14:creationId xmlns:p14="http://schemas.microsoft.com/office/powerpoint/2010/main" val="829754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17</a:t>
            </a:fld>
            <a:endParaRPr lang="es-419" sz="1200" dirty="0"/>
          </a:p>
        </p:txBody>
      </p:sp>
      <p:sp>
        <p:nvSpPr>
          <p:cNvPr id="2" name="Rectangle 1"/>
          <p:cNvSpPr/>
          <p:nvPr/>
        </p:nvSpPr>
        <p:spPr>
          <a:xfrm>
            <a:off x="356234" y="152400"/>
            <a:ext cx="7263765" cy="7128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es-419" b="1" dirty="0" smtClean="0">
                <a:effectLst>
                  <a:outerShdw blurRad="38100" dist="38100" dir="2700000" algn="tl">
                    <a:srgbClr val="000000">
                      <a:alpha val="43137"/>
                    </a:srgbClr>
                  </a:outerShdw>
                </a:effectLst>
              </a:rPr>
              <a:t>CFA Trimestre 4</a:t>
            </a:r>
          </a:p>
          <a:p>
            <a:pPr algn="ctr"/>
            <a:r>
              <a:rPr lang="es-ES" b="1" dirty="0" smtClean="0">
                <a:solidFill>
                  <a:prstClr val="black"/>
                </a:solidFill>
                <a:effectLst>
                  <a:outerShdw blurRad="38100" dist="38100" dir="2700000" algn="tl">
                    <a:srgbClr val="000000">
                      <a:alpha val="43137"/>
                    </a:srgbClr>
                  </a:outerShdw>
                </a:effectLst>
              </a:rPr>
              <a:t>Clave/Puntos para las </a:t>
            </a:r>
            <a:r>
              <a:rPr lang="es-419" b="1" dirty="0" smtClean="0">
                <a:effectLst>
                  <a:outerShdw blurRad="38100" dist="38100" dir="2700000" algn="tl">
                    <a:srgbClr val="000000">
                      <a:alpha val="43137"/>
                    </a:srgbClr>
                  </a:outerShdw>
                </a:effectLst>
              </a:rPr>
              <a:t>respuestas de selección </a:t>
            </a:r>
            <a:r>
              <a:rPr lang="es-419" b="1" dirty="0">
                <a:effectLst>
                  <a:outerShdw blurRad="38100" dist="38100" dir="2700000" algn="tl">
                    <a:srgbClr val="000000">
                      <a:alpha val="43137"/>
                    </a:srgbClr>
                  </a:outerShdw>
                </a:effectLst>
              </a:rPr>
              <a:t>m</a:t>
            </a:r>
            <a:r>
              <a:rPr lang="es-419" b="1" dirty="0" smtClean="0">
                <a:effectLst>
                  <a:outerShdw blurRad="38100" dist="38100" dir="2700000" algn="tl">
                    <a:srgbClr val="000000">
                      <a:alpha val="43137"/>
                    </a:srgbClr>
                  </a:outerShdw>
                </a:effectLst>
              </a:rPr>
              <a:t>últiple</a:t>
            </a:r>
            <a:endParaRPr lang="es-419" b="1" dirty="0">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060804578"/>
              </p:ext>
            </p:extLst>
          </p:nvPr>
        </p:nvGraphicFramePr>
        <p:xfrm>
          <a:off x="323850" y="909250"/>
          <a:ext cx="7296149" cy="8540839"/>
        </p:xfrm>
        <a:graphic>
          <a:graphicData uri="http://schemas.openxmlformats.org/drawingml/2006/table">
            <a:tbl>
              <a:tblPr firstRow="1" bandRow="1">
                <a:effectLst>
                  <a:innerShdw blurRad="114300">
                    <a:prstClr val="black"/>
                  </a:innerShdw>
                </a:effectLst>
                <a:tableStyleId>{5C22544A-7EE6-4342-B048-85BDC9FD1C3A}</a:tableStyleId>
              </a:tblPr>
              <a:tblGrid>
                <a:gridCol w="6076950"/>
                <a:gridCol w="609600"/>
                <a:gridCol w="609599"/>
              </a:tblGrid>
              <a:tr h="319314">
                <a:tc>
                  <a:txBody>
                    <a:bodyPr/>
                    <a:lstStyle/>
                    <a:p>
                      <a:pPr marL="806450" marR="0" indent="-80645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a:t>
                      </a:r>
                      <a:r>
                        <a:rPr lang="es-419" sz="1250" b="1" u="sng" baseline="0" dirty="0" smtClean="0">
                          <a:solidFill>
                            <a:schemeClr val="tx1"/>
                          </a:solidFill>
                          <a:effectLst>
                            <a:outerShdw blurRad="38100" dist="38100" dir="2700000" algn="tl">
                              <a:srgbClr val="000000">
                                <a:alpha val="43137"/>
                              </a:srgbClr>
                            </a:outerShdw>
                          </a:effectLst>
                        </a:rPr>
                        <a:t> </a:t>
                      </a:r>
                      <a:r>
                        <a:rPr lang="es-419" sz="1250" b="1" u="none" baseline="0" dirty="0" smtClean="0">
                          <a:solidFill>
                            <a:schemeClr val="tx1"/>
                          </a:solidFill>
                          <a:effectLst>
                            <a:outerShdw blurRad="38100" dist="38100" dir="2700000" algn="tl">
                              <a:srgbClr val="000000">
                                <a:alpha val="43137"/>
                              </a:srgbClr>
                            </a:outerShdw>
                          </a:effectLst>
                        </a:rPr>
                        <a:t>1  </a:t>
                      </a:r>
                      <a:r>
                        <a:rPr lang="es-419" sz="1250" b="0" u="none" baseline="0" dirty="0" smtClean="0">
                          <a:solidFill>
                            <a:schemeClr val="tx1"/>
                          </a:solidFill>
                          <a:effectLst/>
                        </a:rPr>
                        <a:t>En el cuento, </a:t>
                      </a:r>
                      <a:r>
                        <a:rPr lang="es-419" sz="1250" b="1" i="1" u="none" baseline="0" dirty="0" smtClean="0">
                          <a:solidFill>
                            <a:schemeClr val="tx1"/>
                          </a:solidFill>
                          <a:effectLst/>
                        </a:rPr>
                        <a:t>Mi gran idea, </a:t>
                      </a:r>
                      <a:r>
                        <a:rPr lang="es-419" sz="1250" b="0" u="none" baseline="0" dirty="0" smtClean="0">
                          <a:solidFill>
                            <a:schemeClr val="tx1"/>
                          </a:solidFill>
                          <a:effectLst/>
                        </a:rPr>
                        <a:t>¿qué idea funcionó para mantener en su lugar al papel de regalo?  </a:t>
                      </a:r>
                      <a:r>
                        <a:rPr lang="es-419" sz="1250" b="0" dirty="0" smtClean="0">
                          <a:solidFill>
                            <a:schemeClr val="tx1"/>
                          </a:solidFill>
                          <a:effectLst/>
                          <a:latin typeface="+mn-lt"/>
                        </a:rPr>
                        <a:t>RL.2.3</a:t>
                      </a:r>
                      <a:endParaRPr lang="es-419" sz="125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806450" marR="0" lvl="0" indent="-80645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2</a:t>
                      </a:r>
                      <a:r>
                        <a:rPr lang="es-419" sz="1250" b="1" u="none" dirty="0" smtClean="0">
                          <a:solidFill>
                            <a:schemeClr val="tx1"/>
                          </a:solidFill>
                          <a:effectLst>
                            <a:outerShdw blurRad="38100" dist="38100" dir="2700000" algn="tl">
                              <a:srgbClr val="000000">
                                <a:alpha val="43137"/>
                              </a:srgbClr>
                            </a:outerShdw>
                          </a:effectLst>
                        </a:rPr>
                        <a:t>  </a:t>
                      </a:r>
                      <a:r>
                        <a:rPr lang="es-419" sz="1250" b="0" u="none" dirty="0" smtClean="0">
                          <a:solidFill>
                            <a:schemeClr val="tx1"/>
                          </a:solidFill>
                          <a:effectLst/>
                        </a:rPr>
                        <a:t>En el poema, </a:t>
                      </a:r>
                      <a:r>
                        <a:rPr lang="es-419" sz="1250" b="1" i="1" u="none" dirty="0" smtClean="0">
                          <a:solidFill>
                            <a:schemeClr val="tx1"/>
                          </a:solidFill>
                          <a:effectLst/>
                        </a:rPr>
                        <a:t>La bebé curitas</a:t>
                      </a:r>
                      <a:r>
                        <a:rPr lang="es-419" sz="1250" b="0" u="none" dirty="0" smtClean="0">
                          <a:solidFill>
                            <a:schemeClr val="tx1"/>
                          </a:solidFill>
                          <a:effectLst/>
                        </a:rPr>
                        <a:t>, ¿qué hicieron la mamá y el papá cuando</a:t>
                      </a:r>
                      <a:r>
                        <a:rPr lang="es-419" sz="1250" b="0" u="none" baseline="0" dirty="0" smtClean="0">
                          <a:solidFill>
                            <a:schemeClr val="tx1"/>
                          </a:solidFill>
                          <a:effectLst/>
                        </a:rPr>
                        <a:t> </a:t>
                      </a:r>
                      <a:r>
                        <a:rPr lang="es-419" sz="1250" b="0" u="none" dirty="0" smtClean="0">
                          <a:solidFill>
                            <a:schemeClr val="tx1"/>
                          </a:solidFill>
                          <a:effectLst/>
                        </a:rPr>
                        <a:t>encontraron a la bebé con curitas por dondequiera?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RL.2.3</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806450" marR="0" lvl="0" indent="-80645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3</a:t>
                      </a:r>
                      <a:r>
                        <a:rPr lang="es-419" sz="1250" b="0" i="0" u="none" dirty="0" smtClean="0">
                          <a:solidFill>
                            <a:schemeClr val="tx1"/>
                          </a:solidFill>
                          <a:effectLst>
                            <a:outerShdw blurRad="38100" dist="38100" dir="2700000" algn="tl">
                              <a:srgbClr val="000000">
                                <a:alpha val="43137"/>
                              </a:srgbClr>
                            </a:outerShdw>
                          </a:effectLst>
                        </a:rPr>
                        <a:t>   </a:t>
                      </a:r>
                      <a:r>
                        <a:rPr lang="es-419" sz="1250" b="0" i="0" u="none" dirty="0" smtClean="0">
                          <a:solidFill>
                            <a:schemeClr val="tx1"/>
                          </a:solidFill>
                          <a:effectLst/>
                        </a:rPr>
                        <a:t>¿Qué dos respuestas describen el punto de vista de la mamá acerca de utilizar curitas para envolver un regalo? </a:t>
                      </a:r>
                      <a:r>
                        <a:rPr lang="es-419" sz="1250" b="0" dirty="0" smtClean="0">
                          <a:effectLst/>
                          <a:latin typeface="+mn-lt"/>
                        </a:rPr>
                        <a:t>RL.2.6  (Ambas deben estar correctas.)</a:t>
                      </a: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B, 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806450" marR="0" lvl="0" indent="-80645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4</a:t>
                      </a:r>
                      <a:r>
                        <a:rPr lang="es-419" sz="1250" b="1" u="none" baseline="0" dirty="0" smtClean="0">
                          <a:solidFill>
                            <a:schemeClr val="tx1"/>
                          </a:solidFill>
                          <a:effectLst>
                            <a:outerShdw blurRad="38100" dist="38100" dir="2700000" algn="tl">
                              <a:srgbClr val="000000">
                                <a:alpha val="43137"/>
                              </a:srgbClr>
                            </a:outerShdw>
                          </a:effectLst>
                        </a:rPr>
                        <a:t>   </a:t>
                      </a:r>
                      <a:r>
                        <a:rPr lang="es-419" sz="1250" b="0" u="none" baseline="0" dirty="0" smtClean="0">
                          <a:solidFill>
                            <a:schemeClr val="tx1"/>
                          </a:solidFill>
                          <a:effectLst/>
                        </a:rPr>
                        <a:t>En </a:t>
                      </a:r>
                      <a:r>
                        <a:rPr lang="es-419" sz="1250" b="1" i="1" u="none" baseline="0" dirty="0" smtClean="0">
                          <a:solidFill>
                            <a:schemeClr val="tx1"/>
                          </a:solidFill>
                          <a:effectLst/>
                        </a:rPr>
                        <a:t>La bebé curitas</a:t>
                      </a:r>
                      <a:r>
                        <a:rPr lang="es-419" sz="1250" b="0" u="none" baseline="0" dirty="0" smtClean="0">
                          <a:solidFill>
                            <a:schemeClr val="tx1"/>
                          </a:solidFill>
                          <a:effectLst/>
                        </a:rPr>
                        <a:t>, ¿cómo parece sentirse la bebé acerca de las curitas puestas en ella?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RL.2.6</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A</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6121">
                <a:tc>
                  <a:txBody>
                    <a:bodyPr/>
                    <a:lstStyle/>
                    <a:p>
                      <a:pPr marL="806450" marR="0" lvl="0" indent="-806450" algn="l" defTabSz="966612" rtl="0" eaLnBrk="1" fontAlgn="auto" latinLnBrk="0" hangingPunct="1">
                        <a:lnSpc>
                          <a:spcPct val="115000"/>
                        </a:lnSpc>
                        <a:spcBef>
                          <a:spcPts val="0"/>
                        </a:spcBef>
                        <a:spcAft>
                          <a:spcPts val="0"/>
                        </a:spcAft>
                        <a:buClrTx/>
                        <a:buSzTx/>
                        <a:buFontTx/>
                        <a:buNone/>
                        <a:tabLst/>
                        <a:defRPr sz="1800" b="0" i="0"/>
                      </a:pPr>
                      <a:r>
                        <a:rPr lang="es-419" sz="1250" b="1" u="sng" dirty="0" smtClean="0">
                          <a:solidFill>
                            <a:schemeClr val="tx1"/>
                          </a:solidFill>
                          <a:effectLst>
                            <a:outerShdw blurRad="38100" dist="38100" dir="2700000" algn="tl">
                              <a:srgbClr val="000000">
                                <a:alpha val="43137"/>
                              </a:srgbClr>
                            </a:outerShdw>
                          </a:effectLst>
                        </a:rPr>
                        <a:t>Pregunta 5</a:t>
                      </a:r>
                      <a:r>
                        <a:rPr lang="es-419" sz="1250" b="1" u="none" dirty="0" smtClean="0">
                          <a:solidFill>
                            <a:schemeClr val="tx1"/>
                          </a:solidFill>
                          <a:effectLst>
                            <a:outerShdw blurRad="38100" dist="38100" dir="2700000" algn="tl">
                              <a:srgbClr val="000000">
                                <a:alpha val="43137"/>
                              </a:srgbClr>
                            </a:outerShdw>
                          </a:effectLst>
                        </a:rPr>
                        <a:t>  </a:t>
                      </a:r>
                      <a:r>
                        <a:rPr lang="es-419" sz="1250" b="0" u="none" dirty="0" smtClean="0">
                          <a:solidFill>
                            <a:schemeClr val="tx1"/>
                          </a:solidFill>
                          <a:effectLst/>
                        </a:rPr>
                        <a:t>De acuerdo a los dos textos, ¿cómo son iguales los</a:t>
                      </a:r>
                      <a:r>
                        <a:rPr lang="es-419" sz="1250" b="0" u="none" baseline="0" dirty="0" smtClean="0">
                          <a:solidFill>
                            <a:schemeClr val="tx1"/>
                          </a:solidFill>
                          <a:effectLst/>
                        </a:rPr>
                        <a:t> p</a:t>
                      </a:r>
                      <a:r>
                        <a:rPr lang="es-419" sz="1250" b="0" u="none" dirty="0" smtClean="0">
                          <a:solidFill>
                            <a:schemeClr val="tx1"/>
                          </a:solidFill>
                          <a:effectLst/>
                        </a:rPr>
                        <a:t>ersonajes </a:t>
                      </a:r>
                      <a:r>
                        <a:rPr lang="es-419" sz="1250" b="0" u="none" baseline="0" dirty="0" smtClean="0">
                          <a:solidFill>
                            <a:schemeClr val="tx1"/>
                          </a:solidFill>
                          <a:effectLst/>
                        </a:rPr>
                        <a:t>principales </a:t>
                      </a:r>
                      <a:r>
                        <a:rPr lang="es-419" sz="1250" b="0" u="none" dirty="0" smtClean="0">
                          <a:solidFill>
                            <a:schemeClr val="tx1"/>
                          </a:solidFill>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lvl="0" indent="0">
                        <a:buNone/>
                        <a:defRPr sz="1800"/>
                      </a:pPr>
                      <a:r>
                        <a:rPr lang="es-419" sz="1250" b="1" u="sng" dirty="0" smtClean="0">
                          <a:solidFill>
                            <a:schemeClr val="tx1"/>
                          </a:solidFill>
                          <a:effectLst>
                            <a:outerShdw blurRad="38100" dist="38100" dir="2700000" algn="tl">
                              <a:srgbClr val="000000">
                                <a:alpha val="43137"/>
                              </a:srgbClr>
                            </a:outerShdw>
                          </a:effectLst>
                        </a:rPr>
                        <a:t>Pregunta 6</a:t>
                      </a:r>
                      <a:r>
                        <a:rPr lang="es-419" sz="1250" b="1" u="none" dirty="0" smtClean="0">
                          <a:solidFill>
                            <a:schemeClr val="tx1"/>
                          </a:solidFill>
                          <a:effectLst>
                            <a:outerShdw blurRad="38100" dist="38100" dir="2700000" algn="tl">
                              <a:srgbClr val="000000">
                                <a:alpha val="43137"/>
                              </a:srgbClr>
                            </a:outerShdw>
                          </a:effectLst>
                        </a:rPr>
                        <a:t>  </a:t>
                      </a:r>
                      <a:r>
                        <a:rPr lang="es-419" sz="1250" b="0" u="none" dirty="0" smtClean="0">
                          <a:solidFill>
                            <a:schemeClr val="tx1"/>
                          </a:solidFill>
                          <a:effectLst/>
                        </a:rPr>
                        <a:t>¿Qué detalle está incluido solamente en el texto </a:t>
                      </a:r>
                      <a:r>
                        <a:rPr lang="es-419" sz="1250" b="1" i="1" u="none" dirty="0" smtClean="0">
                          <a:solidFill>
                            <a:schemeClr val="tx1"/>
                          </a:solidFill>
                          <a:effectLst/>
                        </a:rPr>
                        <a:t>Mi gran idea</a:t>
                      </a:r>
                      <a:r>
                        <a:rPr lang="es-419" sz="1250" b="0" u="none" dirty="0" smtClean="0">
                          <a:solidFill>
                            <a:schemeClr val="tx1"/>
                          </a:solidFill>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20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7</a:t>
                      </a:r>
                      <a:r>
                        <a:rPr lang="es-419" sz="1250" b="1" u="none" dirty="0" smtClean="0">
                          <a:solidFill>
                            <a:schemeClr val="tx1"/>
                          </a:solidFill>
                          <a:effectLst>
                            <a:outerShdw blurRad="38100" dist="38100" dir="2700000" algn="tl">
                              <a:srgbClr val="000000">
                                <a:alpha val="43137"/>
                              </a:srgbClr>
                            </a:outerShdw>
                          </a:effectLst>
                        </a:rPr>
                        <a:t>                                        </a:t>
                      </a:r>
                      <a:r>
                        <a:rPr lang="es-419" sz="125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RL.2.6</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2</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29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8</a:t>
                      </a:r>
                      <a:r>
                        <a:rPr lang="es-419" sz="1250" b="1" u="none" dirty="0" smtClean="0">
                          <a:solidFill>
                            <a:schemeClr val="tx1"/>
                          </a:solidFill>
                          <a:effectLst>
                            <a:outerShdw blurRad="38100" dist="38100" dir="2700000" algn="tl">
                              <a:srgbClr val="000000">
                                <a:alpha val="43137"/>
                              </a:srgbClr>
                            </a:outerShdw>
                          </a:effectLst>
                        </a:rPr>
                        <a:t>                                        </a:t>
                      </a:r>
                      <a:r>
                        <a:rPr lang="es-419" sz="1250" b="1" u="sng" dirty="0" smtClean="0">
                          <a:solidFill>
                            <a:schemeClr val="tx1"/>
                          </a:solidFill>
                          <a:effectLst>
                            <a:outerShdw blurRad="38100" dist="38100" dir="2700000" algn="tl">
                              <a:srgbClr val="000000">
                                <a:alpha val="43137"/>
                              </a:srgbClr>
                            </a:outerShdw>
                          </a:effectLst>
                        </a:rPr>
                        <a:t>Respuesta construida Texto literario</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RL.2.9</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3</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4021">
                <a:tc>
                  <a:txBody>
                    <a:bodyPr/>
                    <a:lstStyle/>
                    <a:p>
                      <a:pPr marL="806450" marR="0" indent="-80645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9</a:t>
                      </a:r>
                      <a:r>
                        <a:rPr lang="es-419" sz="1250" b="0" u="none" dirty="0" smtClean="0">
                          <a:solidFill>
                            <a:schemeClr val="tx1"/>
                          </a:solidFill>
                          <a:effectLst/>
                        </a:rPr>
                        <a:t>   De acuerdo a los textos, ¿por qué Earle Dickson inventó las curitas?  Escoge las dos mejores respuestas.  RI.2.3  (Ambas deben estar correctas.)</a:t>
                      </a:r>
                    </a:p>
                  </a:txBody>
                  <a:tcPr marL="97155" marR="97155" marT="47897" marB="47897">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 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10 </a:t>
                      </a:r>
                      <a:r>
                        <a:rPr lang="es-419" sz="1250" b="1" u="none" dirty="0" smtClean="0">
                          <a:solidFill>
                            <a:schemeClr val="tx1"/>
                          </a:solidFill>
                          <a:effectLst>
                            <a:outerShdw blurRad="38100" dist="38100" dir="2700000" algn="tl">
                              <a:srgbClr val="000000">
                                <a:alpha val="43137"/>
                              </a:srgbClr>
                            </a:outerShdw>
                          </a:effectLst>
                        </a:rPr>
                        <a:t> </a:t>
                      </a:r>
                      <a:r>
                        <a:rPr lang="es-419" sz="1250" b="0" u="none" dirty="0" smtClean="0">
                          <a:solidFill>
                            <a:schemeClr val="tx1"/>
                          </a:solidFill>
                          <a:effectLst/>
                        </a:rPr>
                        <a:t>¿Cómo trabajar para la compañía Johnson &amp; Johnson ayudó a Earle Dickson   a pensar en su idea?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RI.2.3 </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B</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3291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11</a:t>
                      </a:r>
                      <a:r>
                        <a:rPr lang="es-419" sz="1250" b="1" u="none" dirty="0" smtClean="0">
                          <a:solidFill>
                            <a:schemeClr val="tx1"/>
                          </a:solidFill>
                          <a:effectLst>
                            <a:outerShdw blurRad="38100" dist="38100" dir="2700000" algn="tl">
                              <a:srgbClr val="000000">
                                <a:alpha val="43137"/>
                              </a:srgbClr>
                            </a:outerShdw>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 De acuerdo al texto </a:t>
                      </a:r>
                      <a:r>
                        <a:rPr kumimoji="0" lang="es-419" sz="1250" b="1" i="1" u="none" strike="noStrike" kern="1200" cap="none" spc="0" normalizeH="0" baseline="0" noProof="0" dirty="0" smtClean="0">
                          <a:ln>
                            <a:noFill/>
                          </a:ln>
                          <a:solidFill>
                            <a:prstClr val="black"/>
                          </a:solidFill>
                          <a:effectLst/>
                          <a:uLnTx/>
                          <a:uFillTx/>
                          <a:latin typeface="+mn-lt"/>
                          <a:ea typeface="+mn-ea"/>
                          <a:cs typeface="+mn-cs"/>
                        </a:rPr>
                        <a:t>Curitas</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 ¿Qué preguntas contesta el autor? Escoge las dos mejores respuestas.  RI.2.6  </a:t>
                      </a:r>
                      <a:r>
                        <a:rPr lang="es-419" sz="1250" b="0" u="none" dirty="0" smtClean="0">
                          <a:solidFill>
                            <a:schemeClr val="tx1"/>
                          </a:solidFill>
                          <a:effectLst/>
                        </a:rPr>
                        <a:t>(Ambas deben estar correctas.)</a:t>
                      </a: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 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959">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12</a:t>
                      </a:r>
                      <a:r>
                        <a:rPr lang="es-419" sz="1250" b="1" u="none" dirty="0" smtClean="0">
                          <a:solidFill>
                            <a:schemeClr val="tx1"/>
                          </a:solidFill>
                          <a:effectLst>
                            <a:outerShdw blurRad="38100" dist="38100" dir="2700000" algn="tl">
                              <a:srgbClr val="000000">
                                <a:alpha val="43137"/>
                              </a:srgbClr>
                            </a:outerShdw>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 ¿Por qué el autor le dice al lector lo que pasó con los Niños Exploradores? RI.2.6</a:t>
                      </a:r>
                      <a:endParaRPr lang="es-419" sz="1250" b="0" dirty="0" smtClean="0">
                        <a:latin typeface="+mn-lt"/>
                        <a:ea typeface="Calibri"/>
                        <a:cs typeface="Times New Roman"/>
                      </a:endParaRP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a:t>
                      </a:r>
                      <a:r>
                        <a:rPr lang="es-419" sz="1250" b="1" u="sng" baseline="0" dirty="0" smtClean="0">
                          <a:solidFill>
                            <a:schemeClr val="tx1"/>
                          </a:solidFill>
                          <a:effectLst>
                            <a:outerShdw blurRad="38100" dist="38100" dir="2700000" algn="tl">
                              <a:srgbClr val="000000">
                                <a:alpha val="43137"/>
                              </a:srgbClr>
                            </a:outerShdw>
                          </a:effectLst>
                        </a:rPr>
                        <a:t> 13</a:t>
                      </a:r>
                      <a:r>
                        <a:rPr lang="es-419" sz="1250" b="1" u="none" baseline="0" dirty="0" smtClean="0">
                          <a:solidFill>
                            <a:schemeClr val="tx1"/>
                          </a:solidFill>
                          <a:effectLst>
                            <a:outerShdw blurRad="38100" dist="38100" dir="2700000" algn="tl">
                              <a:srgbClr val="000000">
                                <a:alpha val="43137"/>
                              </a:srgbClr>
                            </a:outerShdw>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 ¿Qué podemos aprender de ambos textos sobre las curitas?  RI.2.9</a:t>
                      </a:r>
                      <a:endParaRPr lang="es-419" sz="1250" b="0" dirty="0" smtClean="0">
                        <a:latin typeface="+mn-lt"/>
                        <a:cs typeface="Helvetica" pitchFamily="34" charset="0"/>
                      </a:endParaRP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B</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914400" marR="0" indent="-914400" algn="l" defTabSz="1018809"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a:t>
                      </a:r>
                      <a:r>
                        <a:rPr lang="es-419" sz="1250" b="1" u="sng" baseline="0" dirty="0" smtClean="0">
                          <a:solidFill>
                            <a:schemeClr val="tx1"/>
                          </a:solidFill>
                          <a:effectLst>
                            <a:outerShdw blurRad="38100" dist="38100" dir="2700000" algn="tl">
                              <a:srgbClr val="000000">
                                <a:alpha val="43137"/>
                              </a:srgbClr>
                            </a:outerShdw>
                          </a:effectLst>
                        </a:rPr>
                        <a:t> 14</a:t>
                      </a:r>
                      <a:r>
                        <a:rPr lang="es-419" sz="1250" b="1" u="none" baseline="0" dirty="0" smtClean="0">
                          <a:solidFill>
                            <a:schemeClr val="tx1"/>
                          </a:solidFill>
                          <a:effectLst>
                            <a:outerShdw blurRad="38100" dist="38100" dir="2700000" algn="tl">
                              <a:srgbClr val="000000">
                                <a:alpha val="43137"/>
                              </a:srgbClr>
                            </a:outerShdw>
                          </a:effectLst>
                        </a:rPr>
                        <a:t>  </a:t>
                      </a:r>
                      <a:r>
                        <a:rPr kumimoji="0" lang="es-419" sz="1250" b="0" i="0" u="none" strike="noStrike" kern="1200" cap="none" spc="0" normalizeH="0" baseline="0" noProof="0" dirty="0" smtClean="0">
                          <a:ln>
                            <a:noFill/>
                          </a:ln>
                          <a:solidFill>
                            <a:prstClr val="black"/>
                          </a:solidFill>
                          <a:effectLst/>
                          <a:uLnTx/>
                          <a:uFillTx/>
                          <a:latin typeface="+mn-lt"/>
                          <a:ea typeface="+mn-ea"/>
                          <a:cs typeface="+mn-cs"/>
                        </a:rPr>
                        <a:t> ¿Qué lista podría ir en el medio del diagrama para mostrar la información que es igual en ambos textos?  RI.2.9</a:t>
                      </a:r>
                      <a:endParaRPr lang="es-419" sz="1250" b="0" dirty="0" smtClean="0">
                        <a:latin typeface="+mn-lt"/>
                        <a:cs typeface="Helvetica" pitchFamily="34" charset="0"/>
                      </a:endParaRP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4319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15</a:t>
                      </a:r>
                      <a:r>
                        <a:rPr lang="es-419" sz="1250" b="1" u="none" dirty="0" smtClean="0">
                          <a:solidFill>
                            <a:schemeClr val="tx1"/>
                          </a:solidFill>
                          <a:effectLst>
                            <a:outerShdw blurRad="38100" dist="38100" dir="2700000" algn="tl">
                              <a:srgbClr val="000000">
                                <a:alpha val="43137"/>
                              </a:srgbClr>
                            </a:outerShdw>
                          </a:effectLst>
                        </a:rPr>
                        <a:t>                                </a:t>
                      </a:r>
                      <a:r>
                        <a:rPr lang="es-419" sz="1250" b="1" u="none" dirty="0" smtClean="0">
                          <a:solidFill>
                            <a:schemeClr val="tx1"/>
                          </a:solidFill>
                          <a:effectLst/>
                        </a:rPr>
                        <a:t>  </a:t>
                      </a:r>
                      <a:r>
                        <a:rPr lang="es-419" sz="1250" b="1" u="sng" dirty="0" smtClean="0">
                          <a:solidFill>
                            <a:schemeClr val="tx1"/>
                          </a:solidFill>
                          <a:effectLst>
                            <a:outerShdw blurRad="38100" dist="38100" dir="2700000" algn="tl">
                              <a:srgbClr val="000000">
                                <a:alpha val="43137"/>
                              </a:srgbClr>
                            </a:outerShdw>
                          </a:effectLst>
                        </a:rPr>
                        <a:t>Respuesta construida Texto informativo</a:t>
                      </a:r>
                      <a:r>
                        <a:rPr lang="es-419" sz="1250" b="0" i="1" u="none" baseline="0" dirty="0" smtClean="0">
                          <a:solidFill>
                            <a:schemeClr val="tx1"/>
                          </a:solidFill>
                          <a:effectLst/>
                        </a:rPr>
                        <a:t>          </a:t>
                      </a:r>
                      <a:endParaRPr lang="es-419" sz="125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RI.2.6</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2</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4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16</a:t>
                      </a:r>
                      <a:r>
                        <a:rPr lang="es-419" sz="1250" b="1" u="none" dirty="0" smtClean="0">
                          <a:solidFill>
                            <a:schemeClr val="tx1"/>
                          </a:solidFill>
                          <a:effectLst>
                            <a:outerShdw blurRad="38100" dist="38100" dir="2700000" algn="tl">
                              <a:srgbClr val="000000">
                                <a:alpha val="43137"/>
                              </a:srgbClr>
                            </a:outerShdw>
                          </a:effectLst>
                        </a:rPr>
                        <a:t>                                  </a:t>
                      </a:r>
                      <a:r>
                        <a:rPr lang="es-419" sz="1250" b="1" u="sng" dirty="0" smtClean="0">
                          <a:solidFill>
                            <a:schemeClr val="tx1"/>
                          </a:solidFill>
                          <a:effectLst>
                            <a:outerShdw blurRad="38100" dist="38100" dir="2700000" algn="tl">
                              <a:srgbClr val="000000">
                                <a:alpha val="43137"/>
                              </a:srgbClr>
                            </a:outerShdw>
                          </a:effectLst>
                        </a:rPr>
                        <a:t>Respuesta construida Texto informativo</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RI.2.9</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2</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Escribe  y Revisa</a:t>
                      </a:r>
                    </a:p>
                  </a:txBody>
                  <a:tcPr marL="97155" marR="97155" marT="47897" marB="47897" anchor="ctr">
                    <a:solidFill>
                      <a:schemeClr val="bg1">
                        <a:lumMod val="85000"/>
                      </a:schemeClr>
                    </a:solidFill>
                  </a:tcPr>
                </a:tc>
                <a:tc>
                  <a:txBody>
                    <a:bodyPr/>
                    <a:lstStyle/>
                    <a:p>
                      <a:pPr algn="ct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17</a:t>
                      </a:r>
                      <a:r>
                        <a:rPr lang="es-419" sz="1250" b="1" u="none" dirty="0" smtClean="0">
                          <a:solidFill>
                            <a:schemeClr val="tx1"/>
                          </a:solidFill>
                          <a:effectLst>
                            <a:outerShdw blurRad="38100" dist="38100" dir="2700000" algn="tl">
                              <a:srgbClr val="000000">
                                <a:alpha val="43137"/>
                              </a:srgbClr>
                            </a:outerShdw>
                          </a:effectLst>
                        </a:rPr>
                        <a:t>                                                     </a:t>
                      </a:r>
                      <a:r>
                        <a:rPr lang="es-419" sz="1250" b="1" u="sng" baseline="0" dirty="0" smtClean="0">
                          <a:solidFill>
                            <a:schemeClr val="tx1"/>
                          </a:solidFill>
                          <a:effectLst>
                            <a:outerShdw blurRad="38100" dist="38100" dir="2700000" algn="tl">
                              <a:srgbClr val="000000">
                                <a:alpha val="43137"/>
                              </a:srgbClr>
                            </a:outerShdw>
                          </a:effectLst>
                        </a:rPr>
                        <a:t>Escrito breve</a:t>
                      </a:r>
                      <a:endParaRPr lang="es-419" sz="125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2</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18</a:t>
                      </a:r>
                      <a:r>
                        <a:rPr lang="es-419" sz="1250" b="1" u="none" dirty="0" smtClean="0">
                          <a:solidFill>
                            <a:schemeClr val="tx1"/>
                          </a:solidFill>
                          <a:effectLst>
                            <a:outerShdw blurRad="38100" dist="38100" dir="2700000" algn="tl">
                              <a:srgbClr val="000000">
                                <a:alpha val="43137"/>
                              </a:srgbClr>
                            </a:outerShdw>
                          </a:effectLst>
                        </a:rPr>
                        <a:t> </a:t>
                      </a:r>
                      <a:r>
                        <a:rPr lang="es-419" sz="1250" b="1" u="none" baseline="0" dirty="0" smtClean="0">
                          <a:solidFill>
                            <a:schemeClr val="tx1"/>
                          </a:solidFill>
                          <a:effectLst>
                            <a:outerShdw blurRad="38100" dist="38100" dir="2700000" algn="tl">
                              <a:srgbClr val="000000">
                                <a:alpha val="43137"/>
                              </a:srgbClr>
                            </a:outerShdw>
                          </a:effectLst>
                        </a:rPr>
                        <a:t> </a:t>
                      </a:r>
                      <a:r>
                        <a:rPr lang="es-419" sz="1250" b="0" u="none" baseline="0" dirty="0" smtClean="0">
                          <a:solidFill>
                            <a:schemeClr val="tx1"/>
                          </a:solidFill>
                          <a:effectLst/>
                        </a:rPr>
                        <a:t>¿Qué oración ella debe añadir al final de su artículo para explicar mejor su opinión? </a:t>
                      </a:r>
                      <a:r>
                        <a:rPr lang="es-419" sz="1250" b="0" u="none" dirty="0" smtClean="0">
                          <a:solidFill>
                            <a:schemeClr val="tx1"/>
                          </a:solidFill>
                          <a:effectLst/>
                          <a:latin typeface="+mn-lt"/>
                        </a:rPr>
                        <a:t>W.2.1C</a:t>
                      </a:r>
                      <a:endParaRPr lang="es-419" sz="1250" b="0"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C</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19</a:t>
                      </a:r>
                      <a:r>
                        <a:rPr lang="es-419" sz="1250" b="0" u="none" dirty="0" smtClean="0">
                          <a:solidFill>
                            <a:schemeClr val="tx1"/>
                          </a:solidFill>
                          <a:effectLst/>
                        </a:rPr>
                        <a:t>  </a:t>
                      </a:r>
                      <a:r>
                        <a:rPr lang="es-419" sz="1250" b="0" dirty="0" smtClean="0">
                          <a:solidFill>
                            <a:schemeClr val="tx1"/>
                          </a:solidFill>
                          <a:latin typeface="+mn-lt"/>
                          <a:cs typeface="Helvetica" pitchFamily="34" charset="0"/>
                        </a:rPr>
                        <a:t> ¿Qué oración dice cómo se sienten las gasas? L.2.6</a:t>
                      </a:r>
                    </a:p>
                  </a:txBody>
                  <a:tcPr marL="97155" marR="97155" marT="47897" marB="47897" anchor="ctr">
                    <a:solidFill>
                      <a:schemeClr val="bg2"/>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D</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419" sz="1250" b="1" u="sng" dirty="0" smtClean="0">
                          <a:solidFill>
                            <a:schemeClr val="tx1"/>
                          </a:solidFill>
                          <a:effectLst>
                            <a:outerShdw blurRad="38100" dist="38100" dir="2700000" algn="tl">
                              <a:srgbClr val="000000">
                                <a:alpha val="43137"/>
                              </a:srgbClr>
                            </a:outerShdw>
                          </a:effectLst>
                        </a:rPr>
                        <a:t>Pregunta 20</a:t>
                      </a:r>
                      <a:r>
                        <a:rPr lang="es-419" sz="1250" b="0" u="none" dirty="0" smtClean="0">
                          <a:solidFill>
                            <a:schemeClr val="tx1"/>
                          </a:solidFill>
                          <a:effectLst/>
                        </a:rPr>
                        <a:t>  ¿Qué palabra describe cómo las curitas líquidas cubren las cortaduras?</a:t>
                      </a:r>
                      <a:r>
                        <a:rPr lang="es-419" sz="1250" b="0" u="none" baseline="0" dirty="0" smtClean="0">
                          <a:solidFill>
                            <a:schemeClr val="tx1"/>
                          </a:solidFill>
                          <a:effectLst/>
                        </a:rPr>
                        <a:t>  </a:t>
                      </a:r>
                      <a:r>
                        <a:rPr lang="es-419" sz="1250" b="0" u="none" baseline="0" dirty="0" smtClean="0">
                          <a:solidFill>
                            <a:schemeClr val="tx1"/>
                          </a:solidFill>
                          <a:latin typeface="+mn-lt"/>
                        </a:rPr>
                        <a:t>L.2.1e</a:t>
                      </a:r>
                      <a:endParaRPr lang="es-419" sz="1250" b="1" dirty="0" smtClean="0">
                        <a:solidFill>
                          <a:schemeClr val="tx1"/>
                        </a:solidFill>
                        <a:latin typeface="Helvetica" pitchFamily="34" charset="0"/>
                      </a:endParaRPr>
                    </a:p>
                  </a:txBody>
                  <a:tcPr marL="97155" marR="97155" marT="47897" marB="47897" anchor="ctr">
                    <a:solidFill>
                      <a:schemeClr val="bg1">
                        <a:lumMod val="85000"/>
                      </a:schemeClr>
                    </a:solidFill>
                  </a:tcPr>
                </a:tc>
                <a:tc>
                  <a:txBody>
                    <a:bodyPr/>
                    <a:lstStyle/>
                    <a:p>
                      <a:pPr algn="ctr"/>
                      <a:r>
                        <a:rPr lang="es-419" sz="1250" b="1" dirty="0" smtClean="0">
                          <a:solidFill>
                            <a:schemeClr val="tx1"/>
                          </a:solidFill>
                          <a:effectLst>
                            <a:outerShdw blurRad="38100" dist="38100" dir="2700000" algn="tl">
                              <a:srgbClr val="000000">
                                <a:alpha val="43137"/>
                              </a:srgbClr>
                            </a:outerShdw>
                          </a:effectLst>
                        </a:rPr>
                        <a:t>A</a:t>
                      </a:r>
                      <a:endParaRPr lang="es-419"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50" b="1" dirty="0" smtClean="0">
                          <a:solidFill>
                            <a:schemeClr val="tx1"/>
                          </a:solidFill>
                          <a:effectLst>
                            <a:outerShdw blurRad="38100" dist="38100" dir="2700000" algn="tl">
                              <a:srgbClr val="000000">
                                <a:alpha val="43137"/>
                              </a:srgbClr>
                            </a:outerShdw>
                          </a:effectLst>
                        </a:rPr>
                        <a:t>1</a:t>
                      </a:r>
                      <a:endParaRPr lang="en-US" sz="125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616598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2" y="733063"/>
            <a:ext cx="8146930" cy="8780509"/>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538883"/>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419" sz="4800" b="1" dirty="0" smtClean="0">
                    <a:effectLst>
                      <a:outerShdw blurRad="38100" dist="38100" dir="2700000" algn="tl">
                        <a:srgbClr val="000000">
                          <a:alpha val="43137"/>
                        </a:srgbClr>
                      </a:outerShdw>
                    </a:effectLst>
                  </a:rPr>
                  <a:t>Trimestre Cuatro </a:t>
                </a:r>
              </a:p>
              <a:p>
                <a:pPr algn="ctr"/>
                <a:r>
                  <a:rPr lang="es-419" sz="2800" b="1" dirty="0" smtClean="0">
                    <a:effectLst>
                      <a:outerShdw blurRad="38100" dist="38100" dir="2700000" algn="tl">
                        <a:srgbClr val="000000">
                          <a:alpha val="43137"/>
                        </a:srgbClr>
                      </a:outerShdw>
                    </a:effectLst>
                  </a:rPr>
                  <a:t>CFA</a:t>
                </a:r>
              </a:p>
              <a:p>
                <a:pPr algn="ctr"/>
                <a:r>
                  <a:rPr lang="es-419" sz="2800" b="1" dirty="0" smtClean="0">
                    <a:effectLst>
                      <a:outerShdw blurRad="38100" dist="38100" dir="2700000" algn="tl">
                        <a:srgbClr val="000000">
                          <a:alpha val="43137"/>
                        </a:srgbClr>
                      </a:outerShdw>
                    </a:effectLst>
                  </a:rPr>
                  <a:t>Copia del estudiante</a:t>
                </a:r>
                <a:endParaRPr lang="es-419" sz="2500" b="1" dirty="0">
                  <a:effectLst>
                    <a:outerShdw blurRad="38100" dist="38100" dir="2700000" algn="tl">
                      <a:srgbClr val="000000">
                        <a:alpha val="43137"/>
                      </a:srgbClr>
                    </a:outerShdw>
                  </a:effectLst>
                </a:endParaRP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3600" b="1" dirty="0" smtClean="0">
                  <a:solidFill>
                    <a:schemeClr val="tx1"/>
                  </a:solidFill>
                </a:rPr>
                <a:t>Nombre del estudiante</a:t>
              </a:r>
            </a:p>
            <a:p>
              <a:pPr algn="ctr"/>
              <a:r>
                <a:rPr lang="en-US" sz="3600" b="1" dirty="0" smtClean="0">
                  <a:solidFill>
                    <a:schemeClr val="tx1"/>
                  </a:solidFill>
                </a:rPr>
                <a:t>_______________________</a:t>
              </a:r>
              <a:endParaRPr lang="en-US" sz="3600" b="1" dirty="0">
                <a:solidFill>
                  <a:schemeClr val="tx1"/>
                </a:solidFill>
              </a:endParaRPr>
            </a:p>
          </p:txBody>
        </p:sp>
      </p:grpSp>
      <p:grpSp>
        <p:nvGrpSpPr>
          <p:cNvPr id="3" name="Group 2"/>
          <p:cNvGrpSpPr/>
          <p:nvPr/>
        </p:nvGrpSpPr>
        <p:grpSpPr>
          <a:xfrm>
            <a:off x="4404363" y="796291"/>
            <a:ext cx="2824821" cy="2480667"/>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762327"/>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effectLst>
                    <a:outerShdw blurRad="80000" dist="40000" dir="5040000" algn="tl">
                      <a:srgbClr val="000000">
                        <a:alpha val="30000"/>
                      </a:srgbClr>
                    </a:outerShdw>
                  </a:effectLst>
                </a:rPr>
                <a:t>2</a:t>
              </a:r>
              <a:r>
                <a:rPr lang="en-US" sz="6000" b="1" baseline="30000" dirty="0" smtClean="0">
                  <a:ln w="11430"/>
                  <a:effectLst>
                    <a:outerShdw blurRad="80000" dist="40000" dir="5040000" algn="tl">
                      <a:srgbClr val="000000">
                        <a:alpha val="30000"/>
                      </a:srgbClr>
                    </a:outerShdw>
                  </a:effectLst>
                </a:rPr>
                <a:t>do</a:t>
              </a:r>
              <a:endParaRPr lang="en-US" sz="6000" b="1" dirty="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943135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19</a:t>
            </a:fld>
            <a:endParaRPr lang="es-419" sz="1200" dirty="0"/>
          </a:p>
        </p:txBody>
      </p:sp>
      <p:sp>
        <p:nvSpPr>
          <p:cNvPr id="5" name="TextBox 4"/>
          <p:cNvSpPr txBox="1"/>
          <p:nvPr/>
        </p:nvSpPr>
        <p:spPr>
          <a:xfrm>
            <a:off x="152400" y="228600"/>
            <a:ext cx="7448550" cy="2831538"/>
          </a:xfrm>
          <a:prstGeom prst="rect">
            <a:avLst/>
          </a:prstGeom>
          <a:noFill/>
        </p:spPr>
        <p:txBody>
          <a:bodyPr wrap="square" lIns="91433" tIns="45717" rIns="91433" bIns="45717" rtlCol="0">
            <a:spAutoFit/>
          </a:bodyPr>
          <a:lstStyle/>
          <a:p>
            <a:r>
              <a:rPr lang="es-419" sz="1800" b="1" u="sng" dirty="0" smtClean="0"/>
              <a:t>Instrucciones para el estudiante</a:t>
            </a:r>
            <a:r>
              <a:rPr lang="es-419" sz="1800" b="1" dirty="0"/>
              <a:t> </a:t>
            </a:r>
            <a:r>
              <a:rPr lang="es-419" sz="1800" b="1" dirty="0" smtClean="0"/>
              <a:t>(2 partes) </a:t>
            </a:r>
          </a:p>
          <a:p>
            <a:endParaRPr lang="es-419" sz="700" b="1" u="sng" dirty="0" smtClean="0"/>
          </a:p>
          <a:p>
            <a:r>
              <a:rPr lang="es-419" sz="1800" b="1" u="sng" dirty="0" smtClean="0"/>
              <a:t>Parte 1</a:t>
            </a:r>
            <a:r>
              <a:rPr lang="es-419" sz="1800" b="1" dirty="0" smtClean="0"/>
              <a:t> </a:t>
            </a:r>
          </a:p>
          <a:p>
            <a:endParaRPr lang="es-419" sz="700" b="1" dirty="0" smtClean="0"/>
          </a:p>
          <a:p>
            <a:r>
              <a:rPr lang="es-419" sz="1800" b="1" u="sng" dirty="0" smtClean="0"/>
              <a:t>Tu tarea</a:t>
            </a:r>
            <a:r>
              <a:rPr lang="es-419" sz="1800" b="1" dirty="0" smtClean="0"/>
              <a:t>:</a:t>
            </a:r>
          </a:p>
          <a:p>
            <a:r>
              <a:rPr lang="es-419" sz="1800" dirty="0" smtClean="0"/>
              <a:t>Leerás varios textos literarios e informativos sobre las curitas.</a:t>
            </a:r>
          </a:p>
          <a:p>
            <a:endParaRPr lang="es-419" sz="900" dirty="0" smtClean="0"/>
          </a:p>
          <a:p>
            <a:pPr marL="325309" indent="-325309">
              <a:buAutoNum type="arabicPeriod"/>
            </a:pPr>
            <a:r>
              <a:rPr lang="es-419" sz="1800" dirty="0" smtClean="0"/>
              <a:t>Leer todos los textos.</a:t>
            </a:r>
          </a:p>
          <a:p>
            <a:pPr marL="325309" indent="-325309">
              <a:buAutoNum type="arabicPeriod"/>
            </a:pPr>
            <a:endParaRPr lang="es-419" sz="1000" dirty="0" smtClean="0"/>
          </a:p>
          <a:p>
            <a:pPr marL="325309" indent="-325309">
              <a:buAutoNum type="arabicPeriod" startAt="2"/>
            </a:pPr>
            <a:r>
              <a:rPr lang="es-419" sz="1800" dirty="0" smtClean="0"/>
              <a:t>Tomar notas sobre los textos mientras lees.</a:t>
            </a:r>
          </a:p>
          <a:p>
            <a:pPr marL="325309" indent="-325309">
              <a:buAutoNum type="arabicPeriod" startAt="2"/>
            </a:pPr>
            <a:endParaRPr lang="es-419" sz="1000" dirty="0" smtClean="0"/>
          </a:p>
          <a:p>
            <a:pPr marL="325309" indent="-325309">
              <a:buAutoNum type="arabicPeriod" startAt="2"/>
            </a:pPr>
            <a:r>
              <a:rPr lang="es-419" sz="1800" dirty="0" smtClean="0"/>
              <a:t>Contestar las preguntas.</a:t>
            </a:r>
          </a:p>
          <a:p>
            <a:r>
              <a:rPr lang="es-419" sz="900" b="1" u="sng" dirty="0" smtClean="0"/>
              <a:t> </a:t>
            </a:r>
          </a:p>
        </p:txBody>
      </p:sp>
    </p:spTree>
    <p:extLst>
      <p:ext uri="{BB962C8B-B14F-4D97-AF65-F5344CB8AC3E}">
        <p14:creationId xmlns:p14="http://schemas.microsoft.com/office/powerpoint/2010/main" val="414073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3" name="Shape 353"/>
          <p:cNvSpPr/>
          <p:nvPr/>
        </p:nvSpPr>
        <p:spPr>
          <a:xfrm>
            <a:off x="-14190" y="0"/>
            <a:ext cx="7786590" cy="10058400"/>
          </a:xfrm>
          <a:prstGeom prst="rect">
            <a:avLst/>
          </a:prstGeom>
          <a:gradFill>
            <a:gsLst>
              <a:gs pos="0">
                <a:srgbClr val="002060"/>
              </a:gs>
              <a:gs pos="50000">
                <a:srgbClr val="BFDAE3"/>
              </a:gs>
              <a:gs pos="100000">
                <a:srgbClr val="DFECF1"/>
              </a:gs>
            </a:gsLst>
            <a:lin ang="5400000" scaled="0"/>
          </a:gradFill>
          <a:ln>
            <a:noFill/>
          </a:ln>
        </p:spPr>
        <p:txBody>
          <a:bodyPr lIns="101850" tIns="50925" rIns="101850" bIns="50925" anchor="ctr" anchorCtr="0">
            <a:noAutofit/>
          </a:bodyPr>
          <a:lstStyle/>
          <a:p>
            <a:pPr marL="0" marR="0" lvl="0" indent="0" algn="ctr" rtl="0">
              <a:spcBef>
                <a:spcPts val="0"/>
              </a:spcBef>
              <a:buNone/>
            </a:pPr>
            <a:endParaRPr sz="2000">
              <a:solidFill>
                <a:schemeClr val="lt1"/>
              </a:solidFill>
              <a:latin typeface="Cabin"/>
              <a:ea typeface="Cabin"/>
              <a:cs typeface="Cabin"/>
              <a:sym typeface="Cabin"/>
            </a:endParaRPr>
          </a:p>
        </p:txBody>
      </p:sp>
      <p:sp>
        <p:nvSpPr>
          <p:cNvPr id="354" name="Shape 354"/>
          <p:cNvSpPr txBox="1">
            <a:spLocks noGrp="1"/>
          </p:cNvSpPr>
          <p:nvPr>
            <p:ph type="sldNum" idx="12"/>
          </p:nvPr>
        </p:nvSpPr>
        <p:spPr>
          <a:xfrm>
            <a:off x="7321600" y="9248139"/>
            <a:ext cx="388619" cy="698500"/>
          </a:xfrm>
          <a:prstGeom prst="rect">
            <a:avLst/>
          </a:prstGeom>
          <a:noFill/>
          <a:ln>
            <a:noFill/>
          </a:ln>
        </p:spPr>
        <p:txBody>
          <a:bodyPr lIns="101875" tIns="50925" rIns="101875" bIns="50925" anchor="b" anchorCtr="0">
            <a:noAutofit/>
          </a:bodyPr>
          <a:lstStyle/>
          <a:p>
            <a:pPr marL="0" marR="0" lvl="0" indent="0" algn="ctr" rtl="0">
              <a:spcBef>
                <a:spcPts val="0"/>
              </a:spcBef>
              <a:buSzPct val="25000"/>
              <a:buNone/>
            </a:pPr>
            <a:fld id="{00000000-1234-1234-1234-123412341234}" type="slidenum">
              <a:rPr lang="en-US" sz="1200">
                <a:solidFill>
                  <a:srgbClr val="B3A787"/>
                </a:solidFill>
                <a:latin typeface="Cabin"/>
                <a:ea typeface="Cabin"/>
                <a:cs typeface="Cabin"/>
                <a:sym typeface="Cabin"/>
              </a:rPr>
              <a:t>2</a:t>
            </a:fld>
            <a:endParaRPr lang="en-US" sz="1200">
              <a:solidFill>
                <a:srgbClr val="B3A787"/>
              </a:solidFill>
              <a:latin typeface="Cabin"/>
              <a:ea typeface="Cabin"/>
              <a:cs typeface="Cabin"/>
              <a:sym typeface="Cabin"/>
            </a:endParaRPr>
          </a:p>
        </p:txBody>
      </p:sp>
      <p:graphicFrame>
        <p:nvGraphicFramePr>
          <p:cNvPr id="355" name="Shape 355"/>
          <p:cNvGraphicFramePr/>
          <p:nvPr>
            <p:extLst>
              <p:ext uri="{D42A27DB-BD31-4B8C-83A1-F6EECF244321}">
                <p14:modId xmlns:p14="http://schemas.microsoft.com/office/powerpoint/2010/main" val="2885310596"/>
              </p:ext>
            </p:extLst>
          </p:nvPr>
        </p:nvGraphicFramePr>
        <p:xfrm>
          <a:off x="356875" y="5060575"/>
          <a:ext cx="7120501" cy="3551000"/>
        </p:xfrm>
        <a:graphic>
          <a:graphicData uri="http://schemas.openxmlformats.org/drawingml/2006/table">
            <a:tbl>
              <a:tblPr firstRow="1" bandRow="1">
                <a:noFill/>
              </a:tblPr>
              <a:tblGrid>
                <a:gridCol w="2551032"/>
                <a:gridCol w="2048265"/>
                <a:gridCol w="2521204"/>
              </a:tblGrid>
              <a:tr h="460250">
                <a:tc gridSpan="3">
                  <a:txBody>
                    <a:bodyPr/>
                    <a:lstStyle/>
                    <a:p>
                      <a:pPr lvl="0" rtl="0">
                        <a:spcBef>
                          <a:spcPts val="0"/>
                        </a:spcBef>
                        <a:buClr>
                          <a:schemeClr val="dk1"/>
                        </a:buClr>
                        <a:buSzPct val="25000"/>
                        <a:buFont typeface="Arial"/>
                        <a:buNone/>
                      </a:pPr>
                      <a:r>
                        <a:rPr lang="en-US" sz="1500" b="1" dirty="0" err="1">
                          <a:latin typeface="+mj-lt"/>
                          <a:ea typeface="Calibri"/>
                          <a:cs typeface="Calibri"/>
                          <a:sym typeface="Calibri"/>
                        </a:rPr>
                        <a:t>Todas</a:t>
                      </a:r>
                      <a:r>
                        <a:rPr lang="en-US" sz="1500" b="1" dirty="0">
                          <a:latin typeface="+mj-lt"/>
                          <a:ea typeface="Calibri"/>
                          <a:cs typeface="Calibri"/>
                          <a:sym typeface="Calibri"/>
                        </a:rPr>
                        <a:t> las </a:t>
                      </a:r>
                      <a:r>
                        <a:rPr lang="en-US" sz="1500" b="1" dirty="0" err="1">
                          <a:latin typeface="+mj-lt"/>
                          <a:ea typeface="Calibri"/>
                          <a:cs typeface="Calibri"/>
                          <a:sym typeface="Calibri"/>
                        </a:rPr>
                        <a:t>evaluaciones</a:t>
                      </a:r>
                      <a:r>
                        <a:rPr lang="en-US" sz="1500" b="1" dirty="0">
                          <a:latin typeface="+mj-lt"/>
                          <a:ea typeface="Calibri"/>
                          <a:cs typeface="Calibri"/>
                          <a:sym typeface="Calibri"/>
                        </a:rPr>
                        <a:t> ELA de </a:t>
                      </a:r>
                      <a:r>
                        <a:rPr lang="en-US" sz="1500" b="1" dirty="0" err="1">
                          <a:latin typeface="+mj-lt"/>
                          <a:ea typeface="Calibri"/>
                          <a:cs typeface="Calibri"/>
                          <a:sym typeface="Calibri"/>
                        </a:rPr>
                        <a:t>primaria</a:t>
                      </a:r>
                      <a:r>
                        <a:rPr lang="en-US" sz="1500" b="1" dirty="0">
                          <a:latin typeface="+mj-lt"/>
                          <a:ea typeface="Calibri"/>
                          <a:cs typeface="Calibri"/>
                          <a:sym typeface="Calibri"/>
                        </a:rPr>
                        <a:t> </a:t>
                      </a:r>
                      <a:r>
                        <a:rPr lang="en-US" sz="1500" b="1" dirty="0" err="1">
                          <a:latin typeface="+mj-lt"/>
                          <a:ea typeface="Calibri"/>
                          <a:cs typeface="Calibri"/>
                          <a:sym typeface="Calibri"/>
                        </a:rPr>
                        <a:t>fueron</a:t>
                      </a:r>
                      <a:r>
                        <a:rPr lang="en-US" sz="1500" b="1" dirty="0">
                          <a:latin typeface="+mj-lt"/>
                          <a:ea typeface="Calibri"/>
                          <a:cs typeface="Calibri"/>
                          <a:sym typeface="Calibri"/>
                        </a:rPr>
                        <a:t> </a:t>
                      </a:r>
                      <a:r>
                        <a:rPr lang="en-US" sz="1500" b="1" dirty="0" err="1">
                          <a:latin typeface="+mj-lt"/>
                          <a:ea typeface="Calibri"/>
                          <a:cs typeface="Calibri"/>
                          <a:sym typeface="Calibri"/>
                        </a:rPr>
                        <a:t>revisadas</a:t>
                      </a:r>
                      <a:r>
                        <a:rPr lang="en-US" sz="1500" b="1" dirty="0">
                          <a:latin typeface="+mj-lt"/>
                          <a:ea typeface="Calibri"/>
                          <a:cs typeface="Calibri"/>
                          <a:sym typeface="Calibri"/>
                        </a:rPr>
                        <a:t> y </a:t>
                      </a:r>
                      <a:r>
                        <a:rPr lang="en-US" sz="1500" b="1" dirty="0" err="1">
                          <a:latin typeface="+mj-lt"/>
                          <a:ea typeface="Calibri"/>
                          <a:cs typeface="Calibri"/>
                          <a:sym typeface="Calibri"/>
                        </a:rPr>
                        <a:t>actualizadas</a:t>
                      </a:r>
                      <a:r>
                        <a:rPr lang="en-US" sz="1500" b="1" dirty="0">
                          <a:latin typeface="+mj-lt"/>
                          <a:ea typeface="Calibri"/>
                          <a:cs typeface="Calibri"/>
                          <a:sym typeface="Calibri"/>
                        </a:rPr>
                        <a:t> </a:t>
                      </a:r>
                      <a:r>
                        <a:rPr lang="en-US" sz="1500" b="1" dirty="0" err="1">
                          <a:latin typeface="+mj-lt"/>
                          <a:ea typeface="Calibri"/>
                          <a:cs typeface="Calibri"/>
                          <a:sym typeface="Calibri"/>
                        </a:rPr>
                        <a:t>en</a:t>
                      </a:r>
                      <a:r>
                        <a:rPr lang="en-US" sz="1500" b="1" dirty="0">
                          <a:latin typeface="+mj-lt"/>
                          <a:ea typeface="Calibri"/>
                          <a:cs typeface="Calibri"/>
                          <a:sym typeface="Calibri"/>
                        </a:rPr>
                        <a:t> </a:t>
                      </a:r>
                      <a:r>
                        <a:rPr lang="en-US" sz="1500" b="1" dirty="0" err="1">
                          <a:latin typeface="+mj-lt"/>
                          <a:ea typeface="Calibri"/>
                          <a:cs typeface="Calibri"/>
                          <a:sym typeface="Calibri"/>
                        </a:rPr>
                        <a:t>junio</a:t>
                      </a:r>
                      <a:r>
                        <a:rPr lang="en-US" sz="1500" b="1" dirty="0">
                          <a:latin typeface="+mj-lt"/>
                          <a:ea typeface="Calibri"/>
                          <a:cs typeface="Calibri"/>
                          <a:sym typeface="Calibri"/>
                        </a:rPr>
                        <a:t> del </a:t>
                      </a:r>
                      <a:r>
                        <a:rPr lang="en-US" sz="1500" b="1" dirty="0" err="1">
                          <a:latin typeface="+mj-lt"/>
                          <a:ea typeface="Calibri"/>
                          <a:cs typeface="Calibri"/>
                          <a:sym typeface="Calibri"/>
                        </a:rPr>
                        <a:t>año</a:t>
                      </a:r>
                      <a:r>
                        <a:rPr lang="en-US" sz="1500" b="1" dirty="0">
                          <a:latin typeface="+mj-lt"/>
                          <a:ea typeface="Calibri"/>
                          <a:cs typeface="Calibri"/>
                          <a:sym typeface="Calibri"/>
                        </a:rPr>
                        <a:t> 2015 </a:t>
                      </a:r>
                      <a:r>
                        <a:rPr lang="en-US" sz="1500" b="1" dirty="0" err="1">
                          <a:latin typeface="+mj-lt"/>
                          <a:ea typeface="Calibri"/>
                          <a:cs typeface="Calibri"/>
                          <a:sym typeface="Calibri"/>
                        </a:rPr>
                        <a:t>por</a:t>
                      </a:r>
                      <a:r>
                        <a:rPr lang="en-US" sz="1500" b="1" dirty="0">
                          <a:latin typeface="+mj-lt"/>
                          <a:ea typeface="Calibri"/>
                          <a:cs typeface="Calibri"/>
                          <a:sym typeface="Calibri"/>
                        </a:rPr>
                        <a:t> </a:t>
                      </a:r>
                      <a:r>
                        <a:rPr lang="en-US" sz="1500" b="1" dirty="0" err="1">
                          <a:latin typeface="+mj-lt"/>
                          <a:ea typeface="Calibri"/>
                          <a:cs typeface="Calibri"/>
                          <a:sym typeface="Calibri"/>
                        </a:rPr>
                        <a:t>los</a:t>
                      </a:r>
                      <a:r>
                        <a:rPr lang="en-US" sz="1500" b="1" dirty="0">
                          <a:latin typeface="+mj-lt"/>
                          <a:ea typeface="Calibri"/>
                          <a:cs typeface="Calibri"/>
                          <a:sym typeface="Calibri"/>
                        </a:rPr>
                        <a:t> </a:t>
                      </a:r>
                      <a:r>
                        <a:rPr lang="en-US" sz="1500" b="1" dirty="0" err="1">
                          <a:latin typeface="+mj-lt"/>
                          <a:ea typeface="Calibri"/>
                          <a:cs typeface="Calibri"/>
                          <a:sym typeface="Calibri"/>
                        </a:rPr>
                        <a:t>siguientes</a:t>
                      </a:r>
                      <a:r>
                        <a:rPr lang="en-US" sz="1500" b="1" dirty="0">
                          <a:latin typeface="+mj-lt"/>
                          <a:ea typeface="Calibri"/>
                          <a:cs typeface="Calibri"/>
                          <a:sym typeface="Calibri"/>
                        </a:rPr>
                        <a:t> </a:t>
                      </a:r>
                      <a:r>
                        <a:rPr lang="en-US" sz="1500" b="1" dirty="0" err="1">
                          <a:latin typeface="+mj-lt"/>
                          <a:ea typeface="Calibri"/>
                          <a:cs typeface="Calibri"/>
                          <a:sym typeface="Calibri"/>
                        </a:rPr>
                        <a:t>excelentes</a:t>
                      </a:r>
                      <a:r>
                        <a:rPr lang="en-US" sz="1500" b="1" dirty="0">
                          <a:latin typeface="+mj-lt"/>
                          <a:ea typeface="Calibri"/>
                          <a:cs typeface="Calibri"/>
                          <a:sym typeface="Calibri"/>
                        </a:rPr>
                        <a:t> y </a:t>
                      </a:r>
                      <a:r>
                        <a:rPr lang="en-US" sz="1500" b="1" dirty="0" err="1">
                          <a:latin typeface="+mj-lt"/>
                          <a:ea typeface="Calibri"/>
                          <a:cs typeface="Calibri"/>
                          <a:sym typeface="Calibri"/>
                        </a:rPr>
                        <a:t>dedicados</a:t>
                      </a:r>
                      <a:r>
                        <a:rPr lang="en-US" sz="1500" b="1" dirty="0">
                          <a:latin typeface="+mj-lt"/>
                          <a:ea typeface="Calibri"/>
                          <a:cs typeface="Calibri"/>
                          <a:sym typeface="Calibri"/>
                        </a:rPr>
                        <a:t> maestros de K-6</a:t>
                      </a:r>
                      <a:r>
                        <a:rPr lang="en-US" sz="1500" b="1" baseline="30000" dirty="0">
                          <a:latin typeface="+mj-lt"/>
                          <a:ea typeface="Calibri"/>
                          <a:cs typeface="Calibri"/>
                          <a:sym typeface="Calibri"/>
                        </a:rPr>
                        <a:t>to</a:t>
                      </a:r>
                      <a:r>
                        <a:rPr lang="en-US" sz="1500" b="1" dirty="0">
                          <a:latin typeface="+mj-lt"/>
                          <a:ea typeface="Calibri"/>
                          <a:cs typeface="Calibri"/>
                          <a:sym typeface="Calibri"/>
                        </a:rPr>
                        <a:t> de </a:t>
                      </a:r>
                      <a:r>
                        <a:rPr lang="en-US" sz="1500" b="1" dirty="0" smtClean="0">
                          <a:latin typeface="+mj-lt"/>
                          <a:ea typeface="Calibri"/>
                          <a:cs typeface="Calibri"/>
                          <a:sym typeface="Calibri"/>
                        </a:rPr>
                        <a:t>HSD.</a:t>
                      </a:r>
                      <a:endParaRPr lang="en-US" sz="1500" b="1" dirty="0">
                        <a:latin typeface="+mj-lt"/>
                        <a:ea typeface="Calibri"/>
                        <a:cs typeface="Calibri"/>
                        <a:sym typeface="Calibri"/>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1"/>
                    </a:solidFill>
                  </a:tcPr>
                </a:tc>
                <a:tc hMerge="1">
                  <a:txBody>
                    <a:bodyPr/>
                    <a:lstStyle/>
                    <a:p>
                      <a:endParaRPr lang="en-US"/>
                    </a:p>
                  </a:txBody>
                  <a:tcPr/>
                </a:tc>
                <a:tc hMerge="1">
                  <a:txBody>
                    <a:bodyPr/>
                    <a:lstStyle/>
                    <a:p>
                      <a:endParaRPr lang="en-US"/>
                    </a:p>
                  </a:txBody>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Deborah Alvarado</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Lincoln Street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Sonja Grabel</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Gina McLain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Linda Benson</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West Union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Megan Harding</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err="1">
                          <a:solidFill>
                            <a:srgbClr val="000000"/>
                          </a:solidFill>
                          <a:latin typeface="Lucida Handwriting" panose="03010101010101010101" pitchFamily="66" charset="0"/>
                          <a:ea typeface="Dancing Script"/>
                          <a:cs typeface="Dancing Script"/>
                          <a:sym typeface="Dancing Script"/>
                        </a:rPr>
                        <a:t>Orenco</a:t>
                      </a:r>
                      <a:endParaRPr lang="en-US" sz="1000" b="0" i="0" u="none" strike="noStrike" cap="none" dirty="0">
                        <a:solidFill>
                          <a:srgbClr val="000000"/>
                        </a:solidFill>
                        <a:latin typeface="Lucida Handwriting" panose="03010101010101010101" pitchFamily="66" charset="0"/>
                        <a:ea typeface="Dancing Script"/>
                        <a:cs typeface="Dancing Script"/>
                        <a:sym typeface="Dancing Script"/>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Teresa Portinga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Anne Berg</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Renae</a:t>
                      </a: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Iversen</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Judy Ramer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Consultant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Aliceson Brandt</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Ginger Jay</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Sara Retzlaff</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McKinney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Sharon Carlson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Ko Kagawa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Jami Rider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Deborah Deplanche</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Jamie Lentz</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Mooberry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Kelly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Rooke</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Alicia Glasscock</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Imlay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Sandra Maines</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Quatama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Angela Walsh</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bl>
          </a:graphicData>
        </a:graphic>
      </p:graphicFrame>
      <p:sp>
        <p:nvSpPr>
          <p:cNvPr id="356" name="Shape 356"/>
          <p:cNvSpPr txBox="1"/>
          <p:nvPr/>
        </p:nvSpPr>
        <p:spPr>
          <a:xfrm>
            <a:off x="356875" y="863374"/>
            <a:ext cx="7120500" cy="4021500"/>
          </a:xfrm>
          <a:prstGeom prst="rect">
            <a:avLst/>
          </a:prstGeom>
          <a:solidFill>
            <a:schemeClr val="lt1"/>
          </a:solidFill>
          <a:ln>
            <a:noFill/>
          </a:ln>
        </p:spPr>
        <p:txBody>
          <a:bodyPr lIns="107350" tIns="53675" rIns="107350" bIns="53675" anchor="t" anchorCtr="0">
            <a:noAutofit/>
          </a:bodyPr>
          <a:lstStyle/>
          <a:p>
            <a:pPr lvl="0" algn="ctr" rtl="0">
              <a:spcBef>
                <a:spcPts val="0"/>
              </a:spcBef>
              <a:buClr>
                <a:schemeClr val="dk1"/>
              </a:buClr>
              <a:buSzPct val="25000"/>
              <a:buFont typeface="Arial"/>
              <a:buNone/>
            </a:pPr>
            <a:r>
              <a:rPr lang="es-PY" sz="1320" b="1" u="sng" dirty="0" smtClean="0">
                <a:solidFill>
                  <a:schemeClr val="dk1"/>
                </a:solidFill>
                <a:latin typeface="Cabin"/>
                <a:ea typeface="Cabin"/>
                <a:cs typeface="Cabin"/>
                <a:sym typeface="Cabin"/>
              </a:rPr>
              <a:t>Trimestre cuatro: Evaluación formativa común de artes del lenguaje inglés </a:t>
            </a:r>
          </a:p>
          <a:p>
            <a:pPr lvl="0" algn="ctr" rtl="0">
              <a:spcBef>
                <a:spcPts val="0"/>
              </a:spcBef>
              <a:buClr>
                <a:schemeClr val="dk1"/>
              </a:buClr>
              <a:buSzPct val="25000"/>
              <a:buFont typeface="Arial"/>
              <a:buNone/>
            </a:pPr>
            <a:r>
              <a:rPr lang="es-PY" sz="1320" b="1" u="sng" dirty="0" smtClean="0">
                <a:solidFill>
                  <a:schemeClr val="dk1"/>
                </a:solidFill>
                <a:latin typeface="Cabin"/>
                <a:ea typeface="Cabin"/>
                <a:cs typeface="Cabin"/>
                <a:sym typeface="Cabin"/>
              </a:rPr>
              <a:t>Equipo de miembros y escritores</a:t>
            </a:r>
          </a:p>
          <a:p>
            <a:pPr marL="0" marR="0" lvl="0" indent="0" algn="l" rtl="0">
              <a:spcBef>
                <a:spcPts val="0"/>
              </a:spcBef>
              <a:buNone/>
            </a:pPr>
            <a:endParaRPr lang="es-PY" sz="800" b="1" u="sng" dirty="0" smtClean="0">
              <a:solidFill>
                <a:schemeClr val="dk1"/>
              </a:solidFill>
              <a:latin typeface="Cabin"/>
              <a:ea typeface="Cabin"/>
              <a:cs typeface="Cabin"/>
              <a:sym typeface="Cabin"/>
            </a:endParaRPr>
          </a:p>
          <a:p>
            <a:pPr lvl="0" rtl="0">
              <a:spcBef>
                <a:spcPts val="0"/>
              </a:spcBef>
              <a:buClr>
                <a:schemeClr val="dk1"/>
              </a:buClr>
              <a:buSzPct val="25000"/>
              <a:buFont typeface="Arial"/>
              <a:buNone/>
            </a:pPr>
            <a:r>
              <a:rPr lang="es-PY" sz="1045" dirty="0" smtClean="0">
                <a:solidFill>
                  <a:schemeClr val="dk1"/>
                </a:solidFill>
                <a:latin typeface="Cabin"/>
                <a:ea typeface="Cabin"/>
                <a:cs typeface="Cabin"/>
                <a:sym typeface="Cabin"/>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marL="0" marR="0" lvl="0" indent="0" algn="l" rtl="0">
              <a:spcBef>
                <a:spcPts val="0"/>
              </a:spcBef>
              <a:buNone/>
            </a:pPr>
            <a:endParaRPr lang="es-PY" sz="1300" dirty="0" smtClean="0">
              <a:solidFill>
                <a:schemeClr val="dk1"/>
              </a:solidFill>
              <a:latin typeface="Cabin"/>
              <a:ea typeface="Cabin"/>
              <a:cs typeface="Cabin"/>
              <a:sym typeface="Cabin"/>
            </a:endParaRPr>
          </a:p>
          <a:p>
            <a:pPr marL="0" marR="0" lvl="0" indent="0" algn="ctr" rtl="0">
              <a:spcBef>
                <a:spcPts val="0"/>
              </a:spcBef>
              <a:buNone/>
            </a:pPr>
            <a:endParaRPr lang="es-PY" sz="1300" dirty="0" smtClean="0">
              <a:solidFill>
                <a:schemeClr val="dk1"/>
              </a:solidFill>
              <a:latin typeface="Cabin"/>
              <a:ea typeface="Cabin"/>
              <a:cs typeface="Cabin"/>
              <a:sym typeface="Cabin"/>
            </a:endParaRPr>
          </a:p>
          <a:p>
            <a:pPr lvl="0" algn="ctr" rtl="0">
              <a:spcBef>
                <a:spcPts val="0"/>
              </a:spcBef>
              <a:buClr>
                <a:schemeClr val="dk1"/>
              </a:buClr>
              <a:buSzPct val="25000"/>
              <a:buFont typeface="Arial"/>
              <a:buNone/>
            </a:pPr>
            <a:r>
              <a:rPr lang="es-PY" sz="1300" b="1" i="1" dirty="0" smtClean="0">
                <a:solidFill>
                  <a:schemeClr val="dk1"/>
                </a:solidFill>
                <a:latin typeface="Gill Sans MT" panose="020B0502020104020203" pitchFamily="34" charset="0"/>
                <a:ea typeface="Cabin"/>
                <a:cs typeface="Cabin"/>
                <a:sym typeface="Cabin"/>
              </a:rPr>
              <a:t>Gracias a todos los que revisaron y editaron esta evaluación;</a:t>
            </a:r>
          </a:p>
          <a:p>
            <a:pPr lvl="0" algn="ctr" rtl="0">
              <a:spcBef>
                <a:spcPts val="0"/>
              </a:spcBef>
              <a:buSzPct val="25000"/>
              <a:buNone/>
            </a:pPr>
            <a:r>
              <a:rPr lang="es-PY" sz="1300" b="1" i="1" dirty="0" smtClean="0">
                <a:solidFill>
                  <a:schemeClr val="dk1"/>
                </a:solidFill>
                <a:latin typeface="Gill Sans MT" panose="020B0502020104020203" pitchFamily="34" charset="0"/>
                <a:ea typeface="Cabin"/>
                <a:cs typeface="Cabin"/>
                <a:sym typeface="Cabin"/>
              </a:rPr>
              <a:t> un agradecimiento especial a </a:t>
            </a:r>
            <a:r>
              <a:rPr lang="es-PY" sz="1300" b="1" i="1" dirty="0" err="1" smtClean="0">
                <a:solidFill>
                  <a:schemeClr val="dk1"/>
                </a:solidFill>
                <a:latin typeface="Gill Sans MT" panose="020B0502020104020203" pitchFamily="34" charset="0"/>
                <a:ea typeface="Cabin"/>
                <a:cs typeface="Cabin"/>
                <a:sym typeface="Cabin"/>
              </a:rPr>
              <a:t>Vicki</a:t>
            </a:r>
            <a:r>
              <a:rPr lang="es-PY" sz="1300" b="1" i="1" dirty="0" smtClean="0">
                <a:solidFill>
                  <a:schemeClr val="dk1"/>
                </a:solidFill>
                <a:latin typeface="Gill Sans MT" panose="020B0502020104020203" pitchFamily="34" charset="0"/>
                <a:ea typeface="Cabin"/>
                <a:cs typeface="Cabin"/>
                <a:sym typeface="Cabin"/>
              </a:rPr>
              <a:t> Daniel y sus increíbles habilidades para editar y a nuestra escritora “interna” </a:t>
            </a:r>
            <a:r>
              <a:rPr lang="es-PY" sz="1300" b="1" i="1" dirty="0" err="1" smtClean="0">
                <a:solidFill>
                  <a:schemeClr val="dk1"/>
                </a:solidFill>
                <a:latin typeface="Gill Sans MT" panose="020B0502020104020203" pitchFamily="34" charset="0"/>
                <a:ea typeface="Cabin"/>
                <a:cs typeface="Cabin"/>
                <a:sym typeface="Cabin"/>
              </a:rPr>
              <a:t>Ginger</a:t>
            </a:r>
            <a:r>
              <a:rPr lang="es-PY" sz="1300" b="1" i="1" dirty="0" smtClean="0">
                <a:solidFill>
                  <a:schemeClr val="dk1"/>
                </a:solidFill>
                <a:latin typeface="Gill Sans MT" panose="020B0502020104020203" pitchFamily="34" charset="0"/>
                <a:ea typeface="Cabin"/>
                <a:cs typeface="Cabin"/>
                <a:sym typeface="Cabin"/>
              </a:rPr>
              <a:t> </a:t>
            </a:r>
            <a:r>
              <a:rPr lang="es-PY" sz="1300" b="1" i="1" dirty="0" err="1" smtClean="0">
                <a:solidFill>
                  <a:schemeClr val="dk1"/>
                </a:solidFill>
                <a:latin typeface="Gill Sans MT" panose="020B0502020104020203" pitchFamily="34" charset="0"/>
                <a:ea typeface="Cabin"/>
                <a:cs typeface="Cabin"/>
                <a:sym typeface="Cabin"/>
              </a:rPr>
              <a:t>Jay</a:t>
            </a:r>
            <a:r>
              <a:rPr lang="es-PY" sz="1300" b="1" i="1" dirty="0" smtClean="0">
                <a:solidFill>
                  <a:schemeClr val="dk1"/>
                </a:solidFill>
                <a:latin typeface="Gill Sans MT" panose="020B0502020104020203" pitchFamily="34" charset="0"/>
                <a:ea typeface="Cabin"/>
                <a:cs typeface="Cabin"/>
                <a:sym typeface="Cabin"/>
              </a:rPr>
              <a:t>.</a:t>
            </a:r>
            <a:endParaRPr lang="es-PY" sz="1300" b="1" i="1" dirty="0">
              <a:solidFill>
                <a:schemeClr val="dk1"/>
              </a:solidFill>
              <a:latin typeface="Gill Sans MT" panose="020B0502020104020203" pitchFamily="34" charset="0"/>
              <a:ea typeface="Cabin"/>
              <a:cs typeface="Cabin"/>
              <a:sym typeface="Cabin"/>
            </a:endParaRPr>
          </a:p>
        </p:txBody>
      </p:sp>
      <p:graphicFrame>
        <p:nvGraphicFramePr>
          <p:cNvPr id="357" name="Shape 357"/>
          <p:cNvGraphicFramePr/>
          <p:nvPr/>
        </p:nvGraphicFramePr>
        <p:xfrm>
          <a:off x="346525" y="2342997"/>
          <a:ext cx="7079350" cy="1758925"/>
        </p:xfrm>
        <a:graphic>
          <a:graphicData uri="http://schemas.openxmlformats.org/drawingml/2006/table">
            <a:tbl>
              <a:tblPr firstRow="1" bandRow="1">
                <a:noFill/>
              </a:tblPr>
              <a:tblGrid>
                <a:gridCol w="2255500"/>
                <a:gridCol w="1651625"/>
                <a:gridCol w="1831325"/>
                <a:gridCol w="1340900"/>
              </a:tblGrid>
              <a:tr h="512725">
                <a:tc>
                  <a:txBody>
                    <a:bodyPr/>
                    <a:lstStyle/>
                    <a:p>
                      <a:pPr marL="0" marR="0" lvl="0" indent="0" algn="l" rtl="0">
                        <a:spcBef>
                          <a:spcPts val="0"/>
                        </a:spcBef>
                        <a:buSzPct val="25000"/>
                        <a:buNone/>
                      </a:pPr>
                      <a:r>
                        <a:rPr lang="en-US" sz="1300" b="1" dirty="0">
                          <a:solidFill>
                            <a:schemeClr val="dk1"/>
                          </a:solidFill>
                        </a:rPr>
                        <a:t>Deborah Alvarado</a:t>
                      </a:r>
                    </a:p>
                  </a:txBody>
                  <a:tcPr marL="117000" marR="117000" marT="55200" marB="55200" anchor="ctr">
                    <a:lnL w="12700" cap="flat" cmpd="sng">
                      <a:solidFill>
                        <a:schemeClr val="dk1"/>
                      </a:solidFill>
                      <a:prstDash val="solid"/>
                      <a:round/>
                      <a:headEnd type="none" w="med" len="med"/>
                      <a:tailEnd type="none" w="med" len="med"/>
                    </a:lnL>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a:solidFill>
                            <a:srgbClr val="000000"/>
                          </a:solidFill>
                          <a:latin typeface="Cabin"/>
                          <a:ea typeface="Cabin"/>
                          <a:cs typeface="Cabin"/>
                          <a:sym typeface="Cabin"/>
                        </a:rPr>
                        <a:t>Patty Gallardo</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dirty="0">
                          <a:solidFill>
                            <a:schemeClr val="dk1"/>
                          </a:solidFill>
                        </a:rPr>
                        <a:t>Sandra Maines</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rPr>
                        <a:t>Jennifer Robbins</a:t>
                      </a:r>
                    </a:p>
                  </a:txBody>
                  <a:tcPr marL="117000" marR="117000" marT="55200" marB="55200" anchor="ctr">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solidFill>
                      <a:srgbClr val="E7F1D2"/>
                    </a:solidFill>
                  </a:tcPr>
                </a:tc>
              </a:tr>
              <a:tr h="311550">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a:solidFill>
                            <a:srgbClr val="000000"/>
                          </a:solidFill>
                          <a:latin typeface="Cabin"/>
                          <a:ea typeface="Cabin"/>
                          <a:cs typeface="Cabin"/>
                          <a:sym typeface="Cabin"/>
                        </a:rPr>
                        <a:t>Aliceson Brandt</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t>Dori George</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rPr>
                        <a:t>Gina McLain</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rPr>
                        <a:t>Kelly Rooke</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rPr>
                        <a:t>Linda Benson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t>Heather Giard</a:t>
                      </a: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rPr>
                        <a:t>Christina Orozco</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rPr>
                        <a:t>Hailey Christenson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t>Sonja Grabel</a:t>
                      </a: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i="0" u="none" strike="noStrike" cap="none">
                          <a:solidFill>
                            <a:schemeClr val="dk1"/>
                          </a:solidFill>
                          <a:latin typeface="Cabin"/>
                          <a:ea typeface="Cabin"/>
                          <a:cs typeface="Cabin"/>
                          <a:sym typeface="Cabin"/>
                        </a:rPr>
                        <a:t>Teresa Portinga</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spcBef>
                          <a:spcPts val="0"/>
                        </a:spcBef>
                        <a:buSzPct val="25000"/>
                        <a:buNone/>
                      </a:pPr>
                      <a:r>
                        <a:rPr lang="en-US" sz="1300" b="1">
                          <a:solidFill>
                            <a:schemeClr val="dk1"/>
                          </a:solidFill>
                        </a:rPr>
                        <a:t>Tammy Cole</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a:solidFill>
                            <a:srgbClr val="000000"/>
                          </a:solidFill>
                          <a:latin typeface="Cabin"/>
                          <a:ea typeface="Cabin"/>
                          <a:cs typeface="Cabin"/>
                          <a:sym typeface="Cabin"/>
                        </a:rPr>
                        <a:t>Dovina Greco</a:t>
                      </a:r>
                    </a:p>
                  </a:txBody>
                  <a:tcPr marL="117000" marR="117000" marT="55200" marB="55200" anchor="ctr">
                    <a:solidFill>
                      <a:srgbClr val="E7F1D2"/>
                    </a:solidFill>
                  </a:tcPr>
                </a:tc>
                <a:tc gridSpan="2">
                  <a:txBody>
                    <a:bodyPr/>
                    <a:lstStyle/>
                    <a:p>
                      <a:pPr marL="0" marR="0" lvl="0" indent="0" algn="l" rtl="0">
                        <a:spcBef>
                          <a:spcPts val="0"/>
                        </a:spcBef>
                        <a:buSzPct val="25000"/>
                        <a:buNone/>
                      </a:pPr>
                      <a:r>
                        <a:rPr lang="en-US" sz="1300" b="1">
                          <a:solidFill>
                            <a:schemeClr val="dk1"/>
                          </a:solidFill>
                        </a:rPr>
                        <a:t>Judy Ramer</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bl>
          </a:graphicData>
        </a:graphic>
      </p:graphicFrame>
      <p:graphicFrame>
        <p:nvGraphicFramePr>
          <p:cNvPr id="358" name="Shape 358"/>
          <p:cNvGraphicFramePr/>
          <p:nvPr>
            <p:extLst>
              <p:ext uri="{D42A27DB-BD31-4B8C-83A1-F6EECF244321}">
                <p14:modId xmlns:p14="http://schemas.microsoft.com/office/powerpoint/2010/main" val="2160059183"/>
              </p:ext>
            </p:extLst>
          </p:nvPr>
        </p:nvGraphicFramePr>
        <p:xfrm>
          <a:off x="208675" y="8903735"/>
          <a:ext cx="7449450" cy="548610"/>
        </p:xfrm>
        <a:graphic>
          <a:graphicData uri="http://schemas.openxmlformats.org/drawingml/2006/table">
            <a:tbl>
              <a:tblPr>
                <a:noFill/>
              </a:tblPr>
              <a:tblGrid>
                <a:gridCol w="7449450"/>
              </a:tblGrid>
              <a:tr h="396200">
                <a:tc>
                  <a:txBody>
                    <a:bodyPr/>
                    <a:lstStyle/>
                    <a:p>
                      <a:pPr lvl="0" algn="ctr" rtl="0">
                        <a:spcBef>
                          <a:spcPts val="0"/>
                        </a:spcBef>
                        <a:buClr>
                          <a:schemeClr val="dk1"/>
                        </a:buClr>
                        <a:buSzPct val="25000"/>
                        <a:buFont typeface="Arial"/>
                        <a:buNone/>
                      </a:pPr>
                      <a:r>
                        <a:rPr lang="en-US" sz="1200" b="1" dirty="0">
                          <a:solidFill>
                            <a:schemeClr val="dk1"/>
                          </a:solidFill>
                          <a:latin typeface="Gill Sans MT"/>
                          <a:ea typeface="Gill Sans MT"/>
                          <a:cs typeface="Gill Sans MT"/>
                          <a:sym typeface="Gill Sans MT"/>
                        </a:rPr>
                        <a:t>Gracias a </a:t>
                      </a:r>
                      <a:r>
                        <a:rPr lang="en-US" sz="1200" b="1" dirty="0" err="1">
                          <a:solidFill>
                            <a:schemeClr val="dk1"/>
                          </a:solidFill>
                          <a:latin typeface="Gill Sans MT"/>
                          <a:ea typeface="Gill Sans MT"/>
                          <a:cs typeface="Gill Sans MT"/>
                          <a:sym typeface="Gill Sans MT"/>
                        </a:rPr>
                        <a:t>todos</a:t>
                      </a:r>
                      <a:r>
                        <a:rPr lang="en-US" sz="1200" b="1" dirty="0">
                          <a:solidFill>
                            <a:schemeClr val="dk1"/>
                          </a:solidFill>
                          <a:latin typeface="Gill Sans MT"/>
                          <a:ea typeface="Gill Sans MT"/>
                          <a:cs typeface="Gill Sans MT"/>
                          <a:sym typeface="Gill Sans MT"/>
                        </a:rPr>
                        <a:t> </a:t>
                      </a:r>
                      <a:r>
                        <a:rPr lang="en-US" sz="1200" b="1" dirty="0" err="1">
                          <a:solidFill>
                            <a:schemeClr val="dk1"/>
                          </a:solidFill>
                          <a:latin typeface="Gill Sans MT"/>
                          <a:ea typeface="Gill Sans MT"/>
                          <a:cs typeface="Gill Sans MT"/>
                          <a:sym typeface="Gill Sans MT"/>
                        </a:rPr>
                        <a:t>los</a:t>
                      </a:r>
                      <a:r>
                        <a:rPr lang="en-US" sz="1200" b="1" dirty="0">
                          <a:solidFill>
                            <a:schemeClr val="dk1"/>
                          </a:solidFill>
                          <a:latin typeface="Gill Sans MT"/>
                          <a:ea typeface="Gill Sans MT"/>
                          <a:cs typeface="Gill Sans MT"/>
                          <a:sym typeface="Gill Sans MT"/>
                        </a:rPr>
                        <a:t> que </a:t>
                      </a:r>
                      <a:r>
                        <a:rPr lang="en-US" sz="1200" b="1" dirty="0" err="1">
                          <a:solidFill>
                            <a:schemeClr val="dk1"/>
                          </a:solidFill>
                          <a:latin typeface="Gill Sans MT"/>
                          <a:ea typeface="Gill Sans MT"/>
                          <a:cs typeface="Gill Sans MT"/>
                          <a:sym typeface="Gill Sans MT"/>
                        </a:rPr>
                        <a:t>participaron</a:t>
                      </a:r>
                      <a:r>
                        <a:rPr lang="en-US" sz="1200" b="1" dirty="0">
                          <a:solidFill>
                            <a:schemeClr val="dk1"/>
                          </a:solidFill>
                          <a:latin typeface="Gill Sans MT"/>
                          <a:ea typeface="Gill Sans MT"/>
                          <a:cs typeface="Gill Sans MT"/>
                          <a:sym typeface="Gill Sans MT"/>
                        </a:rPr>
                        <a:t> </a:t>
                      </a:r>
                      <a:r>
                        <a:rPr lang="en-US" sz="1200" b="1" dirty="0" err="1">
                          <a:solidFill>
                            <a:schemeClr val="dk1"/>
                          </a:solidFill>
                          <a:latin typeface="Gill Sans MT"/>
                          <a:ea typeface="Gill Sans MT"/>
                          <a:cs typeface="Gill Sans MT"/>
                          <a:sym typeface="Gill Sans MT"/>
                        </a:rPr>
                        <a:t>en</a:t>
                      </a:r>
                      <a:r>
                        <a:rPr lang="en-US" sz="1200" b="1" dirty="0">
                          <a:solidFill>
                            <a:schemeClr val="dk1"/>
                          </a:solidFill>
                          <a:latin typeface="Gill Sans MT"/>
                          <a:ea typeface="Gill Sans MT"/>
                          <a:cs typeface="Gill Sans MT"/>
                          <a:sym typeface="Gill Sans MT"/>
                        </a:rPr>
                        <a:t> la </a:t>
                      </a:r>
                      <a:r>
                        <a:rPr lang="en-US" sz="1200" b="1" dirty="0" err="1">
                          <a:solidFill>
                            <a:schemeClr val="dk1"/>
                          </a:solidFill>
                          <a:latin typeface="Gill Sans MT"/>
                          <a:ea typeface="Gill Sans MT"/>
                          <a:cs typeface="Gill Sans MT"/>
                          <a:sym typeface="Gill Sans MT"/>
                        </a:rPr>
                        <a:t>traducción</a:t>
                      </a:r>
                      <a:r>
                        <a:rPr lang="en-US" sz="1200" b="1" dirty="0">
                          <a:solidFill>
                            <a:schemeClr val="dk1"/>
                          </a:solidFill>
                          <a:latin typeface="Gill Sans MT"/>
                          <a:ea typeface="Gill Sans MT"/>
                          <a:cs typeface="Gill Sans MT"/>
                          <a:sym typeface="Gill Sans MT"/>
                        </a:rPr>
                        <a:t> de </a:t>
                      </a:r>
                      <a:r>
                        <a:rPr lang="en-US" sz="1200" b="1" dirty="0" err="1">
                          <a:solidFill>
                            <a:schemeClr val="dk1"/>
                          </a:solidFill>
                          <a:latin typeface="Gill Sans MT"/>
                          <a:ea typeface="Gill Sans MT"/>
                          <a:cs typeface="Gill Sans MT"/>
                          <a:sym typeface="Gill Sans MT"/>
                        </a:rPr>
                        <a:t>esta</a:t>
                      </a:r>
                      <a:r>
                        <a:rPr lang="en-US" sz="1200" b="1" dirty="0">
                          <a:solidFill>
                            <a:schemeClr val="dk1"/>
                          </a:solidFill>
                          <a:latin typeface="Gill Sans MT"/>
                          <a:ea typeface="Gill Sans MT"/>
                          <a:cs typeface="Gill Sans MT"/>
                          <a:sym typeface="Gill Sans MT"/>
                        </a:rPr>
                        <a:t> </a:t>
                      </a:r>
                      <a:r>
                        <a:rPr lang="en-US" sz="1200" b="1" dirty="0" err="1">
                          <a:solidFill>
                            <a:schemeClr val="dk1"/>
                          </a:solidFill>
                          <a:latin typeface="Gill Sans MT"/>
                          <a:ea typeface="Gill Sans MT"/>
                          <a:cs typeface="Gill Sans MT"/>
                          <a:sym typeface="Gill Sans MT"/>
                        </a:rPr>
                        <a:t>evaluación</a:t>
                      </a:r>
                      <a:r>
                        <a:rPr lang="en-US" sz="1200" b="1" dirty="0">
                          <a:solidFill>
                            <a:schemeClr val="dk1"/>
                          </a:solidFill>
                          <a:latin typeface="Gill Sans MT"/>
                          <a:ea typeface="Gill Sans MT"/>
                          <a:cs typeface="Gill Sans MT"/>
                          <a:sym typeface="Gill Sans MT"/>
                        </a:rPr>
                        <a:t>, </a:t>
                      </a:r>
                    </a:p>
                    <a:p>
                      <a:pPr lvl="0" algn="ctr" rtl="0">
                        <a:spcBef>
                          <a:spcPts val="0"/>
                        </a:spcBef>
                        <a:buClr>
                          <a:schemeClr val="dk1"/>
                        </a:buClr>
                        <a:buSzPct val="25000"/>
                        <a:buFont typeface="Arial"/>
                        <a:buNone/>
                      </a:pPr>
                      <a:r>
                        <a:rPr lang="en-US" sz="1200" b="1" dirty="0" err="1">
                          <a:solidFill>
                            <a:schemeClr val="dk1"/>
                          </a:solidFill>
                          <a:latin typeface="Gill Sans MT"/>
                          <a:ea typeface="Gill Sans MT"/>
                          <a:cs typeface="Gill Sans MT"/>
                          <a:sym typeface="Gill Sans MT"/>
                        </a:rPr>
                        <a:t>bajo</a:t>
                      </a:r>
                      <a:r>
                        <a:rPr lang="en-US" sz="1200" b="1" dirty="0">
                          <a:solidFill>
                            <a:schemeClr val="dk1"/>
                          </a:solidFill>
                          <a:latin typeface="Gill Sans MT"/>
                          <a:ea typeface="Gill Sans MT"/>
                          <a:cs typeface="Gill Sans MT"/>
                          <a:sym typeface="Gill Sans MT"/>
                        </a:rPr>
                        <a:t> la </a:t>
                      </a:r>
                      <a:r>
                        <a:rPr lang="en-US" sz="1200" b="1" dirty="0" err="1">
                          <a:solidFill>
                            <a:schemeClr val="dk1"/>
                          </a:solidFill>
                          <a:latin typeface="Gill Sans MT"/>
                          <a:ea typeface="Gill Sans MT"/>
                          <a:cs typeface="Gill Sans MT"/>
                          <a:sym typeface="Gill Sans MT"/>
                        </a:rPr>
                        <a:t>coordinación</a:t>
                      </a:r>
                      <a:r>
                        <a:rPr lang="en-US" sz="1200" b="1" dirty="0">
                          <a:solidFill>
                            <a:schemeClr val="dk1"/>
                          </a:solidFill>
                          <a:latin typeface="Gill Sans MT"/>
                          <a:ea typeface="Gill Sans MT"/>
                          <a:cs typeface="Gill Sans MT"/>
                          <a:sym typeface="Gill Sans MT"/>
                        </a:rPr>
                        <a:t> de </a:t>
                      </a:r>
                      <a:r>
                        <a:rPr lang="en-US" sz="1000" b="1" dirty="0">
                          <a:solidFill>
                            <a:schemeClr val="dk1"/>
                          </a:solidFill>
                          <a:latin typeface="Lucida Handwriting" panose="03010101010101010101" pitchFamily="66" charset="0"/>
                          <a:ea typeface="Dancing Script"/>
                          <a:cs typeface="Dancing Script"/>
                          <a:sym typeface="Dancing Script"/>
                        </a:rPr>
                        <a:t>Z. Rosa  &amp; M. Méndez</a:t>
                      </a:r>
                    </a:p>
                  </a:txBody>
                  <a:tcPr marL="91425" marR="91425" marT="91425" marB="91425">
                    <a:lnL w="9525" cap="flat" cmpd="sng">
                      <a:solidFill>
                        <a:srgbClr val="317F92"/>
                      </a:solidFill>
                      <a:prstDash val="solid"/>
                      <a:round/>
                      <a:headEnd type="none" w="med" len="med"/>
                      <a:tailEnd type="none" w="med" len="med"/>
                    </a:lnL>
                    <a:lnR w="9525" cap="flat" cmpd="sng">
                      <a:solidFill>
                        <a:srgbClr val="317F92"/>
                      </a:solidFill>
                      <a:prstDash val="solid"/>
                      <a:round/>
                      <a:headEnd type="none" w="med" len="med"/>
                      <a:tailEnd type="none" w="med" len="med"/>
                    </a:lnR>
                    <a:lnT w="9525" cap="flat" cmpd="sng">
                      <a:solidFill>
                        <a:srgbClr val="317F92"/>
                      </a:solidFill>
                      <a:prstDash val="solid"/>
                      <a:round/>
                      <a:headEnd type="none" w="med" len="med"/>
                      <a:tailEnd type="none" w="med" len="med"/>
                    </a:lnT>
                    <a:lnB w="9525" cap="flat" cmpd="sng">
                      <a:solidFill>
                        <a:srgbClr val="317F92"/>
                      </a:solidFill>
                      <a:prstDash val="solid"/>
                      <a:round/>
                      <a:headEnd type="none" w="med" len="med"/>
                      <a:tailEnd type="none" w="med" len="med"/>
                    </a:lnB>
                    <a:solidFill>
                      <a:srgbClr val="2F8DA4">
                        <a:alpha val="60000"/>
                      </a:srgbClr>
                    </a:solidFill>
                  </a:tcPr>
                </a:tc>
              </a:tr>
            </a:tbl>
          </a:graphicData>
        </a:graphic>
      </p:graphicFrame>
    </p:spTree>
    <p:extLst>
      <p:ext uri="{BB962C8B-B14F-4D97-AF65-F5344CB8AC3E}">
        <p14:creationId xmlns:p14="http://schemas.microsoft.com/office/powerpoint/2010/main" val="244826731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20</a:t>
            </a:fld>
            <a:endParaRPr lang="en-US" dirty="0"/>
          </a:p>
        </p:txBody>
      </p:sp>
      <p:sp>
        <p:nvSpPr>
          <p:cNvPr id="5" name="Rectangle 4"/>
          <p:cNvSpPr/>
          <p:nvPr/>
        </p:nvSpPr>
        <p:spPr>
          <a:xfrm>
            <a:off x="609600" y="1143000"/>
            <a:ext cx="6557963" cy="6657976"/>
          </a:xfrm>
          <a:prstGeom prst="rect">
            <a:avLst/>
          </a:prstGeom>
        </p:spPr>
        <p:txBody>
          <a:bodyPr wrap="square">
            <a:spAutoFit/>
          </a:bodyPr>
          <a:lstStyle/>
          <a:p>
            <a:pPr algn="ctr">
              <a:lnSpc>
                <a:spcPct val="115000"/>
              </a:lnSpc>
            </a:pPr>
            <a:r>
              <a:rPr lang="en-US" sz="1800" i="1" dirty="0" err="1" smtClean="0">
                <a:ea typeface="Times New Roman"/>
                <a:cs typeface="Helvetica" panose="020B0604020202020204" pitchFamily="34" charset="0"/>
              </a:rPr>
              <a:t>Mi</a:t>
            </a:r>
            <a:r>
              <a:rPr lang="en-US" sz="1800" i="1" dirty="0" smtClean="0">
                <a:ea typeface="Times New Roman"/>
                <a:cs typeface="Helvetica" panose="020B0604020202020204" pitchFamily="34" charset="0"/>
              </a:rPr>
              <a:t> gran idea</a:t>
            </a:r>
          </a:p>
          <a:p>
            <a:pPr algn="ctr">
              <a:lnSpc>
                <a:spcPct val="115000"/>
              </a:lnSpc>
            </a:pPr>
            <a:r>
              <a:rPr lang="en-US" sz="1200" i="1" dirty="0" smtClean="0">
                <a:latin typeface="Helvetica" panose="020B0604020202020204" pitchFamily="34" charset="0"/>
                <a:ea typeface="Calibri"/>
                <a:cs typeface="Helvetica" panose="020B0604020202020204" pitchFamily="34" charset="0"/>
              </a:rPr>
              <a:t>Ginger Jay</a:t>
            </a:r>
            <a:endParaRPr lang="en-US" sz="1200" i="1" dirty="0">
              <a:latin typeface="Helvetica" panose="020B0604020202020204" pitchFamily="34" charset="0"/>
              <a:ea typeface="Calibri"/>
              <a:cs typeface="Helvetica" panose="020B0604020202020204" pitchFamily="34" charset="0"/>
            </a:endParaRPr>
          </a:p>
          <a:p>
            <a:pPr>
              <a:lnSpc>
                <a:spcPct val="115000"/>
              </a:lnSpc>
            </a:pPr>
            <a:r>
              <a:rPr lang="en-US" sz="1200" dirty="0">
                <a:latin typeface="Helvetica" panose="020B0604020202020204" pitchFamily="34" charset="0"/>
                <a:ea typeface="Times New Roman"/>
                <a:cs typeface="Helvetica" panose="020B0604020202020204" pitchFamily="34" charset="0"/>
              </a:rPr>
              <a:t> </a:t>
            </a:r>
            <a:endParaRPr lang="en-US" sz="1200" dirty="0">
              <a:latin typeface="Helvetica" panose="020B0604020202020204" pitchFamily="34" charset="0"/>
              <a:ea typeface="Calibri"/>
              <a:cs typeface="Helvetica" panose="020B0604020202020204" pitchFamily="34" charset="0"/>
            </a:endParaRPr>
          </a:p>
          <a:p>
            <a:pPr>
              <a:lnSpc>
                <a:spcPct val="115000"/>
              </a:lnSpc>
            </a:pPr>
            <a:r>
              <a:rPr lang="es-ES" sz="1400" dirty="0">
                <a:ea typeface="Times New Roman"/>
                <a:cs typeface="Helvetica" panose="020B0604020202020204" pitchFamily="34" charset="0"/>
              </a:rPr>
              <a:t>¿Alguna vez </a:t>
            </a:r>
            <a:r>
              <a:rPr lang="es-ES" sz="1400" dirty="0" smtClean="0">
                <a:ea typeface="Times New Roman"/>
                <a:cs typeface="Helvetica" panose="020B0604020202020204" pitchFamily="34" charset="0"/>
              </a:rPr>
              <a:t>has </a:t>
            </a:r>
            <a:r>
              <a:rPr lang="es-ES" sz="1400" dirty="0">
                <a:ea typeface="Times New Roman"/>
                <a:cs typeface="Helvetica" panose="020B0604020202020204" pitchFamily="34" charset="0"/>
              </a:rPr>
              <a:t>envuelto un </a:t>
            </a:r>
            <a:r>
              <a:rPr lang="es-ES" sz="1400" dirty="0" smtClean="0">
                <a:ea typeface="Times New Roman"/>
                <a:cs typeface="Helvetica" panose="020B0604020202020204" pitchFamily="34" charset="0"/>
              </a:rPr>
              <a:t>regalo </a:t>
            </a:r>
            <a:r>
              <a:rPr lang="es-ES" sz="1400" dirty="0">
                <a:ea typeface="Times New Roman"/>
                <a:cs typeface="Helvetica" panose="020B0604020202020204" pitchFamily="34" charset="0"/>
              </a:rPr>
              <a:t>utilizando curitas? </a:t>
            </a:r>
            <a:r>
              <a:rPr lang="es-ES" sz="1400" dirty="0" smtClean="0">
                <a:ea typeface="Times New Roman"/>
                <a:cs typeface="Helvetica" panose="020B0604020202020204" pitchFamily="34" charset="0"/>
              </a:rPr>
              <a:t>Yo sí. </a:t>
            </a:r>
            <a:r>
              <a:rPr lang="es-ES" sz="1400" dirty="0">
                <a:ea typeface="Times New Roman"/>
                <a:cs typeface="Helvetica" panose="020B0604020202020204" pitchFamily="34" charset="0"/>
              </a:rPr>
              <a:t>Todo sucedió porque </a:t>
            </a:r>
            <a:r>
              <a:rPr lang="es-ES" sz="1400" dirty="0" smtClean="0">
                <a:ea typeface="Times New Roman"/>
                <a:cs typeface="Helvetica" panose="020B0604020202020204" pitchFamily="34" charset="0"/>
              </a:rPr>
              <a:t>a mi </a:t>
            </a:r>
            <a:r>
              <a:rPr lang="es-ES" sz="1400" dirty="0">
                <a:ea typeface="Times New Roman"/>
                <a:cs typeface="Helvetica" panose="020B0604020202020204" pitchFamily="34" charset="0"/>
              </a:rPr>
              <a:t>mamá se </a:t>
            </a:r>
            <a:r>
              <a:rPr lang="es-ES" sz="1400" dirty="0" smtClean="0">
                <a:ea typeface="Times New Roman"/>
                <a:cs typeface="Helvetica" panose="020B0604020202020204" pitchFamily="34" charset="0"/>
              </a:rPr>
              <a:t>le olvidó comprar cinta adhesiva en </a:t>
            </a:r>
            <a:r>
              <a:rPr lang="es-ES" sz="1400" dirty="0">
                <a:ea typeface="Times New Roman"/>
                <a:cs typeface="Helvetica" panose="020B0604020202020204" pitchFamily="34" charset="0"/>
              </a:rPr>
              <a:t>la tienda.</a:t>
            </a:r>
          </a:p>
          <a:p>
            <a:pPr>
              <a:lnSpc>
                <a:spcPct val="115000"/>
              </a:lnSpc>
            </a:pPr>
            <a:endParaRPr lang="es-ES" sz="1400" dirty="0">
              <a:ea typeface="Times New Roman"/>
              <a:cs typeface="Helvetica" panose="020B0604020202020204" pitchFamily="34" charset="0"/>
            </a:endParaRPr>
          </a:p>
          <a:p>
            <a:pPr>
              <a:lnSpc>
                <a:spcPct val="115000"/>
              </a:lnSpc>
            </a:pPr>
            <a:r>
              <a:rPr lang="es-ES" sz="1400" dirty="0">
                <a:ea typeface="Times New Roman"/>
                <a:cs typeface="Helvetica" panose="020B0604020202020204" pitchFamily="34" charset="0"/>
              </a:rPr>
              <a:t>Era el cumpleaños de mi </a:t>
            </a:r>
            <a:r>
              <a:rPr lang="es-ES" sz="1400" dirty="0" smtClean="0">
                <a:ea typeface="Times New Roman"/>
                <a:cs typeface="Helvetica" panose="020B0604020202020204" pitchFamily="34" charset="0"/>
              </a:rPr>
              <a:t>papá </a:t>
            </a:r>
            <a:r>
              <a:rPr lang="es-ES" sz="1400" dirty="0">
                <a:ea typeface="Times New Roman"/>
                <a:cs typeface="Helvetica" panose="020B0604020202020204" pitchFamily="34" charset="0"/>
              </a:rPr>
              <a:t>y </a:t>
            </a:r>
            <a:r>
              <a:rPr lang="es-ES" sz="1400" dirty="0" smtClean="0">
                <a:ea typeface="Times New Roman"/>
                <a:cs typeface="Helvetica" panose="020B0604020202020204" pitchFamily="34" charset="0"/>
              </a:rPr>
              <a:t>él </a:t>
            </a:r>
            <a:r>
              <a:rPr lang="es-ES" sz="1400" dirty="0">
                <a:ea typeface="Times New Roman"/>
                <a:cs typeface="Helvetica" panose="020B0604020202020204" pitchFamily="34" charset="0"/>
              </a:rPr>
              <a:t>quería una nueva caña de pescar. </a:t>
            </a:r>
            <a:r>
              <a:rPr lang="es-ES" sz="1400" dirty="0" smtClean="0">
                <a:ea typeface="Times New Roman"/>
                <a:cs typeface="Helvetica" panose="020B0604020202020204" pitchFamily="34" charset="0"/>
              </a:rPr>
              <a:t>Compramos la caña de pescar y </a:t>
            </a:r>
            <a:r>
              <a:rPr lang="es-ES" sz="1400" dirty="0">
                <a:ea typeface="Times New Roman"/>
                <a:cs typeface="Helvetica" panose="020B0604020202020204" pitchFamily="34" charset="0"/>
              </a:rPr>
              <a:t>algunas otras cosas en la tienda. Cuando llegamos a casa y </a:t>
            </a:r>
            <a:r>
              <a:rPr lang="es-ES" sz="1400" dirty="0" smtClean="0">
                <a:ea typeface="Times New Roman"/>
                <a:cs typeface="Helvetica" panose="020B0604020202020204" pitchFamily="34" charset="0"/>
              </a:rPr>
              <a:t>comenzamos </a:t>
            </a:r>
            <a:r>
              <a:rPr lang="es-ES" sz="1400" dirty="0">
                <a:ea typeface="Times New Roman"/>
                <a:cs typeface="Helvetica" panose="020B0604020202020204" pitchFamily="34" charset="0"/>
              </a:rPr>
              <a:t>a envolver el regalo, no </a:t>
            </a:r>
            <a:r>
              <a:rPr lang="es-ES" sz="1400" dirty="0" smtClean="0">
                <a:ea typeface="Times New Roman"/>
                <a:cs typeface="Helvetica" panose="020B0604020202020204" pitchFamily="34" charset="0"/>
              </a:rPr>
              <a:t>teníamos cinta adhesiva. </a:t>
            </a:r>
            <a:r>
              <a:rPr lang="es-ES" sz="1400" dirty="0">
                <a:ea typeface="Times New Roman"/>
                <a:cs typeface="Helvetica" panose="020B0604020202020204" pitchFamily="34" charset="0"/>
              </a:rPr>
              <a:t>Era demasiado tarde para </a:t>
            </a:r>
            <a:r>
              <a:rPr lang="es-ES" sz="1400" dirty="0" smtClean="0">
                <a:ea typeface="Times New Roman"/>
                <a:cs typeface="Helvetica" panose="020B0604020202020204" pitchFamily="34" charset="0"/>
              </a:rPr>
              <a:t>regresar </a:t>
            </a:r>
            <a:r>
              <a:rPr lang="es-ES" sz="1400" dirty="0">
                <a:ea typeface="Times New Roman"/>
                <a:cs typeface="Helvetica" panose="020B0604020202020204" pitchFamily="34" charset="0"/>
              </a:rPr>
              <a:t>a la tienda, </a:t>
            </a:r>
            <a:r>
              <a:rPr lang="es-ES" sz="1400" dirty="0" smtClean="0">
                <a:ea typeface="Times New Roman"/>
                <a:cs typeface="Helvetica" panose="020B0604020202020204" pitchFamily="34" charset="0"/>
              </a:rPr>
              <a:t>así que buscamos por la casa algo que nos pudiera funcionar.  </a:t>
            </a:r>
            <a:r>
              <a:rPr lang="es-ES" sz="1400" dirty="0">
                <a:ea typeface="Times New Roman"/>
                <a:cs typeface="Helvetica" panose="020B0604020202020204" pitchFamily="34" charset="0"/>
              </a:rPr>
              <a:t>Tratamos </a:t>
            </a:r>
            <a:r>
              <a:rPr lang="es-ES" sz="1400" dirty="0" smtClean="0">
                <a:ea typeface="Times New Roman"/>
                <a:cs typeface="Helvetica" panose="020B0604020202020204" pitchFamily="34" charset="0"/>
              </a:rPr>
              <a:t>de atar </a:t>
            </a:r>
            <a:r>
              <a:rPr lang="es-ES" sz="1400" dirty="0">
                <a:ea typeface="Times New Roman"/>
                <a:cs typeface="Helvetica" panose="020B0604020202020204" pitchFamily="34" charset="0"/>
              </a:rPr>
              <a:t>el papel </a:t>
            </a:r>
            <a:r>
              <a:rPr lang="es-ES" sz="1400" dirty="0" smtClean="0">
                <a:ea typeface="Times New Roman"/>
                <a:cs typeface="Helvetica" panose="020B0604020202020204" pitchFamily="34" charset="0"/>
              </a:rPr>
              <a:t>al regalo utilizando una cuerda (cordón). Estaba </a:t>
            </a:r>
            <a:r>
              <a:rPr lang="es-ES" sz="1400" dirty="0">
                <a:ea typeface="Times New Roman"/>
                <a:cs typeface="Helvetica" panose="020B0604020202020204" pitchFamily="34" charset="0"/>
              </a:rPr>
              <a:t>demasiado flojo. Tratamos </a:t>
            </a:r>
            <a:r>
              <a:rPr lang="es-ES" sz="1400" dirty="0" smtClean="0">
                <a:ea typeface="Times New Roman"/>
                <a:cs typeface="Helvetica" panose="020B0604020202020204" pitchFamily="34" charset="0"/>
              </a:rPr>
              <a:t>de </a:t>
            </a:r>
            <a:r>
              <a:rPr lang="es-ES" sz="1400" dirty="0">
                <a:ea typeface="Times New Roman"/>
                <a:cs typeface="Helvetica" panose="020B0604020202020204" pitchFamily="34" charset="0"/>
              </a:rPr>
              <a:t>pegar los extremos del </a:t>
            </a:r>
            <a:r>
              <a:rPr lang="es-ES" sz="1400" dirty="0" smtClean="0">
                <a:ea typeface="Times New Roman"/>
                <a:cs typeface="Helvetica" panose="020B0604020202020204" pitchFamily="34" charset="0"/>
              </a:rPr>
              <a:t>papel, </a:t>
            </a:r>
            <a:r>
              <a:rPr lang="es-ES" sz="1400" dirty="0">
                <a:ea typeface="Times New Roman"/>
                <a:cs typeface="Helvetica" panose="020B0604020202020204" pitchFamily="34" charset="0"/>
              </a:rPr>
              <a:t>pero </a:t>
            </a:r>
            <a:r>
              <a:rPr lang="es-ES" sz="1400" dirty="0" smtClean="0">
                <a:ea typeface="Times New Roman"/>
                <a:cs typeface="Helvetica" panose="020B0604020202020204" pitchFamily="34" charset="0"/>
              </a:rPr>
              <a:t>el pegamento estaba </a:t>
            </a:r>
            <a:r>
              <a:rPr lang="es-ES" sz="1400" dirty="0">
                <a:ea typeface="Times New Roman"/>
                <a:cs typeface="Helvetica" panose="020B0604020202020204" pitchFamily="34" charset="0"/>
              </a:rPr>
              <a:t>demasiado </a:t>
            </a:r>
            <a:r>
              <a:rPr lang="es-ES" sz="1400" dirty="0" smtClean="0">
                <a:ea typeface="Times New Roman"/>
                <a:cs typeface="Helvetica" panose="020B0604020202020204" pitchFamily="34" charset="0"/>
              </a:rPr>
              <a:t>húmedo </a:t>
            </a:r>
            <a:r>
              <a:rPr lang="es-ES" sz="1400" dirty="0">
                <a:ea typeface="Times New Roman"/>
                <a:cs typeface="Helvetica" panose="020B0604020202020204" pitchFamily="34" charset="0"/>
              </a:rPr>
              <a:t>y </a:t>
            </a:r>
            <a:r>
              <a:rPr lang="es-ES" sz="1400" dirty="0" smtClean="0">
                <a:ea typeface="Times New Roman"/>
                <a:cs typeface="Helvetica" panose="020B0604020202020204" pitchFamily="34" charset="0"/>
              </a:rPr>
              <a:t>pegajoso. </a:t>
            </a:r>
            <a:r>
              <a:rPr lang="es-ES" sz="1400" dirty="0">
                <a:ea typeface="Times New Roman"/>
                <a:cs typeface="Helvetica" panose="020B0604020202020204" pitchFamily="34" charset="0"/>
              </a:rPr>
              <a:t>Incluso fuimos </a:t>
            </a:r>
            <a:r>
              <a:rPr lang="es-ES" sz="1400" dirty="0" smtClean="0">
                <a:ea typeface="Times New Roman"/>
                <a:cs typeface="Helvetica" panose="020B0604020202020204" pitchFamily="34" charset="0"/>
              </a:rPr>
              <a:t>a  </a:t>
            </a:r>
            <a:r>
              <a:rPr lang="es-ES" sz="1400" dirty="0">
                <a:ea typeface="Times New Roman"/>
                <a:cs typeface="Helvetica" panose="020B0604020202020204" pitchFamily="34" charset="0"/>
              </a:rPr>
              <a:t>ver si nuestros vecinos tenían </a:t>
            </a:r>
            <a:r>
              <a:rPr lang="es-ES" sz="1400" dirty="0" smtClean="0">
                <a:ea typeface="Times New Roman"/>
                <a:cs typeface="Helvetica" panose="020B0604020202020204" pitchFamily="34" charset="0"/>
              </a:rPr>
              <a:t>cinta adhesiva. </a:t>
            </a:r>
            <a:r>
              <a:rPr lang="es-ES" sz="1400" dirty="0">
                <a:ea typeface="Times New Roman"/>
                <a:cs typeface="Helvetica" panose="020B0604020202020204" pitchFamily="34" charset="0"/>
              </a:rPr>
              <a:t>No había nadie en casa.</a:t>
            </a:r>
          </a:p>
          <a:p>
            <a:pPr>
              <a:lnSpc>
                <a:spcPct val="115000"/>
              </a:lnSpc>
            </a:pPr>
            <a:endParaRPr lang="es-ES" sz="1400" dirty="0">
              <a:ea typeface="Times New Roman"/>
              <a:cs typeface="Helvetica" panose="020B0604020202020204" pitchFamily="34" charset="0"/>
            </a:endParaRPr>
          </a:p>
          <a:p>
            <a:pPr>
              <a:lnSpc>
                <a:spcPct val="115000"/>
              </a:lnSpc>
            </a:pPr>
            <a:r>
              <a:rPr lang="es-ES" sz="1400" dirty="0">
                <a:ea typeface="Times New Roman"/>
                <a:cs typeface="Helvetica" panose="020B0604020202020204" pitchFamily="34" charset="0"/>
              </a:rPr>
              <a:t>No teníamos más remedio que </a:t>
            </a:r>
            <a:r>
              <a:rPr lang="es-ES" sz="1400" dirty="0" smtClean="0">
                <a:ea typeface="Times New Roman"/>
                <a:cs typeface="Helvetica" panose="020B0604020202020204" pitchFamily="34" charset="0"/>
              </a:rPr>
              <a:t>darle a mi papá </a:t>
            </a:r>
            <a:r>
              <a:rPr lang="es-ES" sz="1400" dirty="0">
                <a:ea typeface="Times New Roman"/>
                <a:cs typeface="Helvetica" panose="020B0604020202020204" pitchFamily="34" charset="0"/>
              </a:rPr>
              <a:t>el regalo </a:t>
            </a:r>
            <a:r>
              <a:rPr lang="es-ES" sz="1400" dirty="0" smtClean="0">
                <a:ea typeface="Times New Roman"/>
                <a:cs typeface="Helvetica" panose="020B0604020202020204" pitchFamily="34" charset="0"/>
              </a:rPr>
              <a:t>sin una envoltura bonita. Mientras colocaba la caña de pescar de regreso en la </a:t>
            </a:r>
            <a:r>
              <a:rPr lang="es-ES" sz="1400" dirty="0">
                <a:ea typeface="Times New Roman"/>
                <a:cs typeface="Helvetica" panose="020B0604020202020204" pitchFamily="34" charset="0"/>
              </a:rPr>
              <a:t>bolsa, me </a:t>
            </a:r>
            <a:r>
              <a:rPr lang="es-ES" sz="1400" dirty="0" smtClean="0">
                <a:ea typeface="Times New Roman"/>
                <a:cs typeface="Helvetica" panose="020B0604020202020204" pitchFamily="34" charset="0"/>
              </a:rPr>
              <a:t>hice una cortadura en el dedo con el papel. </a:t>
            </a:r>
            <a:r>
              <a:rPr lang="es-ES" sz="1400" dirty="0">
                <a:ea typeface="Times New Roman"/>
                <a:cs typeface="Helvetica" panose="020B0604020202020204" pitchFamily="34" charset="0"/>
              </a:rPr>
              <a:t>Fui al cuarto de baño </a:t>
            </a:r>
            <a:r>
              <a:rPr lang="es-ES" sz="1400" dirty="0" smtClean="0">
                <a:ea typeface="Times New Roman"/>
                <a:cs typeface="Helvetica" panose="020B0604020202020204" pitchFamily="34" charset="0"/>
              </a:rPr>
              <a:t>a buscar una </a:t>
            </a:r>
            <a:r>
              <a:rPr lang="es-ES" sz="1400" dirty="0">
                <a:ea typeface="Times New Roman"/>
                <a:cs typeface="Helvetica" panose="020B0604020202020204" pitchFamily="34" charset="0"/>
              </a:rPr>
              <a:t>curita. Fue entonces cuando tuve mi gran idea. </a:t>
            </a:r>
            <a:r>
              <a:rPr lang="es-ES" sz="1400" dirty="0" smtClean="0">
                <a:ea typeface="Times New Roman"/>
                <a:cs typeface="Helvetica" panose="020B0604020202020204" pitchFamily="34" charset="0"/>
              </a:rPr>
              <a:t>¡Las curitas se pegan! Ellas podrían pegar el </a:t>
            </a:r>
            <a:r>
              <a:rPr lang="es-ES" sz="1400" dirty="0">
                <a:ea typeface="Times New Roman"/>
                <a:cs typeface="Helvetica" panose="020B0604020202020204" pitchFamily="34" charset="0"/>
              </a:rPr>
              <a:t>papel de </a:t>
            </a:r>
            <a:r>
              <a:rPr lang="es-ES" sz="1400" dirty="0" smtClean="0">
                <a:ea typeface="Times New Roman"/>
                <a:cs typeface="Helvetica" panose="020B0604020202020204" pitchFamily="34" charset="0"/>
              </a:rPr>
              <a:t>regalo. </a:t>
            </a:r>
            <a:r>
              <a:rPr lang="es-ES" sz="1400" dirty="0">
                <a:ea typeface="Times New Roman"/>
                <a:cs typeface="Helvetica" panose="020B0604020202020204" pitchFamily="34" charset="0"/>
              </a:rPr>
              <a:t>Mi </a:t>
            </a:r>
            <a:r>
              <a:rPr lang="es-ES" sz="1400" dirty="0" smtClean="0">
                <a:ea typeface="Times New Roman"/>
                <a:cs typeface="Helvetica" panose="020B0604020202020204" pitchFamily="34" charset="0"/>
              </a:rPr>
              <a:t>mamá </a:t>
            </a:r>
            <a:r>
              <a:rPr lang="es-ES" sz="1400" dirty="0">
                <a:ea typeface="Times New Roman"/>
                <a:cs typeface="Helvetica" panose="020B0604020202020204" pitchFamily="34" charset="0"/>
              </a:rPr>
              <a:t>no estaba muy </a:t>
            </a:r>
            <a:r>
              <a:rPr lang="es-ES" sz="1400" dirty="0" smtClean="0">
                <a:ea typeface="Times New Roman"/>
                <a:cs typeface="Helvetica" panose="020B0604020202020204" pitchFamily="34" charset="0"/>
              </a:rPr>
              <a:t>segura de utilizar curitas para </a:t>
            </a:r>
            <a:r>
              <a:rPr lang="es-ES" sz="1400" dirty="0">
                <a:ea typeface="Times New Roman"/>
                <a:cs typeface="Helvetica" panose="020B0604020202020204" pitchFamily="34" charset="0"/>
              </a:rPr>
              <a:t>envolver un regalo. Ella pensó que </a:t>
            </a:r>
            <a:r>
              <a:rPr lang="es-ES" sz="1400" dirty="0" smtClean="0">
                <a:ea typeface="Times New Roman"/>
                <a:cs typeface="Helvetica" panose="020B0604020202020204" pitchFamily="34" charset="0"/>
              </a:rPr>
              <a:t>se podría ver gracioso, pero </a:t>
            </a:r>
            <a:r>
              <a:rPr lang="es-ES" sz="1400" dirty="0">
                <a:ea typeface="Times New Roman"/>
                <a:cs typeface="Helvetica" panose="020B0604020202020204" pitchFamily="34" charset="0"/>
              </a:rPr>
              <a:t>no teníamos otras ideas y papá estaba </a:t>
            </a:r>
            <a:r>
              <a:rPr lang="es-ES" sz="1400" dirty="0" smtClean="0">
                <a:ea typeface="Times New Roman"/>
                <a:cs typeface="Helvetica" panose="020B0604020202020204" pitchFamily="34" charset="0"/>
              </a:rPr>
              <a:t>de camino </a:t>
            </a:r>
            <a:r>
              <a:rPr lang="es-ES" sz="1400" dirty="0">
                <a:ea typeface="Times New Roman"/>
                <a:cs typeface="Helvetica" panose="020B0604020202020204" pitchFamily="34" charset="0"/>
              </a:rPr>
              <a:t>a casa.</a:t>
            </a:r>
          </a:p>
          <a:p>
            <a:pPr>
              <a:lnSpc>
                <a:spcPct val="115000"/>
              </a:lnSpc>
            </a:pPr>
            <a:endParaRPr lang="es-ES" sz="1400" dirty="0">
              <a:ea typeface="Times New Roman"/>
              <a:cs typeface="Helvetica" panose="020B0604020202020204" pitchFamily="34" charset="0"/>
            </a:endParaRPr>
          </a:p>
          <a:p>
            <a:pPr>
              <a:lnSpc>
                <a:spcPct val="115000"/>
              </a:lnSpc>
            </a:pPr>
            <a:r>
              <a:rPr lang="es-ES" sz="1400" dirty="0">
                <a:ea typeface="Times New Roman"/>
                <a:cs typeface="Helvetica" panose="020B0604020202020204" pitchFamily="34" charset="0"/>
              </a:rPr>
              <a:t>Al final, mi idea funcionó </a:t>
            </a:r>
            <a:r>
              <a:rPr lang="es-ES" sz="1400" dirty="0" smtClean="0">
                <a:ea typeface="Times New Roman"/>
                <a:cs typeface="Helvetica" panose="020B0604020202020204" pitchFamily="34" charset="0"/>
              </a:rPr>
              <a:t>perfectamente. Las curitas eran pegajosas y mantuvieron el papel en su lugar. Mi </a:t>
            </a:r>
            <a:r>
              <a:rPr lang="es-ES" sz="1400" dirty="0">
                <a:ea typeface="Times New Roman"/>
                <a:cs typeface="Helvetica" panose="020B0604020202020204" pitchFamily="34" charset="0"/>
              </a:rPr>
              <a:t>mamá </a:t>
            </a:r>
            <a:r>
              <a:rPr lang="es-ES" sz="1400" dirty="0" smtClean="0">
                <a:ea typeface="Times New Roman"/>
                <a:cs typeface="Helvetica" panose="020B0604020202020204" pitchFamily="34" charset="0"/>
              </a:rPr>
              <a:t>también tenía razón, ¡se veían graciosas! </a:t>
            </a:r>
            <a:r>
              <a:rPr lang="es-ES" sz="1400" dirty="0">
                <a:ea typeface="Times New Roman"/>
                <a:cs typeface="Helvetica" panose="020B0604020202020204" pitchFamily="34" charset="0"/>
              </a:rPr>
              <a:t>Sin embargo</a:t>
            </a:r>
            <a:r>
              <a:rPr lang="es-ES" sz="1400" dirty="0" smtClean="0">
                <a:ea typeface="Times New Roman"/>
                <a:cs typeface="Helvetica" panose="020B0604020202020204" pitchFamily="34" charset="0"/>
              </a:rPr>
              <a:t>, a </a:t>
            </a:r>
            <a:r>
              <a:rPr lang="es-ES" sz="1400" dirty="0">
                <a:ea typeface="Times New Roman"/>
                <a:cs typeface="Helvetica" panose="020B0604020202020204" pitchFamily="34" charset="0"/>
              </a:rPr>
              <a:t>mi </a:t>
            </a:r>
            <a:r>
              <a:rPr lang="es-ES" sz="1400" dirty="0" smtClean="0">
                <a:ea typeface="Times New Roman"/>
                <a:cs typeface="Helvetica" panose="020B0604020202020204" pitchFamily="34" charset="0"/>
              </a:rPr>
              <a:t>papá le encantó su </a:t>
            </a:r>
            <a:r>
              <a:rPr lang="es-ES" sz="1400" dirty="0">
                <a:ea typeface="Times New Roman"/>
                <a:cs typeface="Helvetica" panose="020B0604020202020204" pitchFamily="34" charset="0"/>
              </a:rPr>
              <a:t>nueva caña de pescar y </a:t>
            </a:r>
            <a:r>
              <a:rPr lang="es-ES" sz="1400" dirty="0" smtClean="0">
                <a:ea typeface="Times New Roman"/>
                <a:cs typeface="Helvetica" panose="020B0604020202020204" pitchFamily="34" charset="0"/>
              </a:rPr>
              <a:t>¡se rió de mi </a:t>
            </a:r>
            <a:r>
              <a:rPr lang="es-ES" sz="1400" dirty="0">
                <a:ea typeface="Times New Roman"/>
                <a:cs typeface="Helvetica" panose="020B0604020202020204" pitchFamily="34" charset="0"/>
              </a:rPr>
              <a:t>gran idea!</a:t>
            </a:r>
            <a:endParaRPr lang="en-US" sz="1400" dirty="0">
              <a:ea typeface="Calibri"/>
              <a:cs typeface="Helvetica" panose="020B0604020202020204" pitchFamily="34" charset="0"/>
            </a:endParaRPr>
          </a:p>
          <a:p>
            <a:pPr algn="ctr">
              <a:lnSpc>
                <a:spcPct val="115000"/>
              </a:lnSpc>
              <a:spcAft>
                <a:spcPts val="1000"/>
              </a:spcAft>
            </a:pPr>
            <a:r>
              <a:rPr lang="en-US" sz="1500" dirty="0">
                <a:latin typeface="Helvetica" panose="020B0604020202020204" pitchFamily="34" charset="0"/>
                <a:ea typeface="Calibri"/>
                <a:cs typeface="Helvetica" panose="020B0604020202020204" pitchFamily="34" charset="0"/>
              </a:rPr>
              <a:t> </a:t>
            </a:r>
          </a:p>
        </p:txBody>
      </p:sp>
      <p:sp>
        <p:nvSpPr>
          <p:cNvPr id="7" name="Rectangle 6"/>
          <p:cNvSpPr/>
          <p:nvPr/>
        </p:nvSpPr>
        <p:spPr>
          <a:xfrm>
            <a:off x="3798869" y="142566"/>
            <a:ext cx="3886200" cy="784830"/>
          </a:xfrm>
          <a:prstGeom prst="rect">
            <a:avLst/>
          </a:prstGeom>
        </p:spPr>
        <p:txBody>
          <a:bodyPr>
            <a:spAutoFit/>
          </a:bodyPr>
          <a:lstStyle/>
          <a:p>
            <a:pPr lvl="0" algn="r"/>
            <a:r>
              <a:rPr lang="es-PR" sz="900" dirty="0" smtClean="0">
                <a:solidFill>
                  <a:prstClr val="black"/>
                </a:solidFill>
                <a:latin typeface="Comic Sans MS"/>
                <a:ea typeface="Times New Roman"/>
              </a:rPr>
              <a:t>Grado Equivalente 2.7</a:t>
            </a:r>
            <a:endParaRPr lang="es-PR" sz="900" dirty="0" smtClean="0">
              <a:solidFill>
                <a:prstClr val="black"/>
              </a:solidFill>
              <a:latin typeface="Times New Roman"/>
              <a:ea typeface="Times New Roman"/>
            </a:endParaRPr>
          </a:p>
          <a:p>
            <a:pPr lvl="0" algn="r"/>
            <a:r>
              <a:rPr lang="es-PR" sz="900" dirty="0" smtClean="0">
                <a:solidFill>
                  <a:prstClr val="black"/>
                </a:solidFill>
                <a:latin typeface="Comic Sans MS"/>
                <a:ea typeface="Times New Roman"/>
              </a:rPr>
              <a:t>Escala </a:t>
            </a:r>
            <a:r>
              <a:rPr lang="es-PR" sz="900" i="1" dirty="0" err="1" smtClean="0">
                <a:solidFill>
                  <a:prstClr val="black"/>
                </a:solidFill>
                <a:latin typeface="Comic Sans MS"/>
                <a:ea typeface="Times New Roman"/>
              </a:rPr>
              <a:t>Lexile</a:t>
            </a:r>
            <a:r>
              <a:rPr lang="es-PR" sz="900" dirty="0" smtClean="0">
                <a:solidFill>
                  <a:prstClr val="black"/>
                </a:solidFill>
                <a:latin typeface="Comic Sans MS"/>
                <a:ea typeface="Times New Roman"/>
              </a:rPr>
              <a:t> 710L</a:t>
            </a:r>
            <a:endParaRPr lang="es-PR" sz="900" dirty="0" smtClean="0">
              <a:solidFill>
                <a:prstClr val="black"/>
              </a:solidFill>
              <a:latin typeface="Times New Roman"/>
              <a:ea typeface="Times New Roman"/>
            </a:endParaRPr>
          </a:p>
          <a:p>
            <a:pPr lvl="0" algn="r"/>
            <a:r>
              <a:rPr lang="es-PR" sz="900" dirty="0" smtClean="0">
                <a:solidFill>
                  <a:prstClr val="black"/>
                </a:solidFill>
                <a:latin typeface="Comic Sans MS"/>
                <a:ea typeface="Times New Roman"/>
              </a:rPr>
              <a:t>Promedio del largo de la oración 11.80</a:t>
            </a:r>
            <a:endParaRPr lang="es-PR" sz="900" dirty="0" smtClean="0">
              <a:solidFill>
                <a:prstClr val="black"/>
              </a:solidFill>
              <a:latin typeface="Times New Roman"/>
              <a:ea typeface="Times New Roman"/>
            </a:endParaRPr>
          </a:p>
          <a:p>
            <a:pPr lvl="0" algn="r"/>
            <a:r>
              <a:rPr lang="es-PR" sz="900" dirty="0" smtClean="0">
                <a:solidFill>
                  <a:prstClr val="black"/>
                </a:solidFill>
                <a:latin typeface="Comic Sans MS"/>
                <a:ea typeface="Times New Roman"/>
              </a:rPr>
              <a:t>Promedio de la frecuencia de palabras 3.75</a:t>
            </a:r>
            <a:endParaRPr lang="es-PR" sz="900" dirty="0" smtClean="0">
              <a:solidFill>
                <a:prstClr val="black"/>
              </a:solidFill>
              <a:latin typeface="Times New Roman"/>
              <a:ea typeface="Times New Roman"/>
            </a:endParaRPr>
          </a:p>
          <a:p>
            <a:pPr lvl="0" algn="r"/>
            <a:r>
              <a:rPr lang="es-PR" sz="900" dirty="0" smtClean="0">
                <a:solidFill>
                  <a:prstClr val="black"/>
                </a:solidFill>
                <a:latin typeface="Comic Sans MS"/>
                <a:ea typeface="Times New Roman"/>
              </a:rPr>
              <a:t>Número de </a:t>
            </a:r>
            <a:r>
              <a:rPr lang="en-US" sz="900" dirty="0" smtClean="0">
                <a:solidFill>
                  <a:prstClr val="black"/>
                </a:solidFill>
                <a:latin typeface="Comic Sans MS"/>
                <a:ea typeface="Times New Roman"/>
              </a:rPr>
              <a:t>palabras 413</a:t>
            </a: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465651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21</a:t>
            </a:fld>
            <a:endParaRPr lang="es-419" sz="1200" dirty="0"/>
          </a:p>
        </p:txBody>
      </p:sp>
      <p:sp>
        <p:nvSpPr>
          <p:cNvPr id="5" name="Rectangle 4"/>
          <p:cNvSpPr/>
          <p:nvPr/>
        </p:nvSpPr>
        <p:spPr>
          <a:xfrm>
            <a:off x="1133475" y="990600"/>
            <a:ext cx="5748338" cy="7671331"/>
          </a:xfrm>
          <a:prstGeom prst="rect">
            <a:avLst/>
          </a:prstGeom>
        </p:spPr>
        <p:txBody>
          <a:bodyPr wrap="square">
            <a:spAutoFit/>
          </a:bodyPr>
          <a:lstStyle/>
          <a:p>
            <a:pPr algn="ctr"/>
            <a:r>
              <a:rPr lang="es-419" sz="1400" dirty="0" smtClean="0"/>
              <a:t> </a:t>
            </a:r>
          </a:p>
          <a:p>
            <a:pPr algn="ctr"/>
            <a:r>
              <a:rPr lang="es-419" sz="1800" i="1" dirty="0" smtClean="0">
                <a:cs typeface="Helvetica" panose="020B0604020202020204" pitchFamily="34" charset="0"/>
              </a:rPr>
              <a:t>La bebé curitas</a:t>
            </a:r>
          </a:p>
          <a:p>
            <a:pPr algn="ctr"/>
            <a:r>
              <a:rPr lang="es-419" sz="1200" i="1" dirty="0" err="1" smtClean="0">
                <a:cs typeface="Helvetica" panose="020B0604020202020204" pitchFamily="34" charset="0"/>
              </a:rPr>
              <a:t>Ginger</a:t>
            </a:r>
            <a:r>
              <a:rPr lang="es-419" sz="1200" i="1" dirty="0" smtClean="0">
                <a:cs typeface="Helvetica" panose="020B0604020202020204" pitchFamily="34" charset="0"/>
              </a:rPr>
              <a:t> </a:t>
            </a:r>
            <a:r>
              <a:rPr lang="es-419" sz="1200" i="1" dirty="0" err="1" smtClean="0">
                <a:cs typeface="Helvetica" panose="020B0604020202020204" pitchFamily="34" charset="0"/>
              </a:rPr>
              <a:t>Jay</a:t>
            </a:r>
            <a:endParaRPr lang="es-419" sz="1200" i="1" dirty="0" smtClean="0">
              <a:cs typeface="Helvetica" panose="020B0604020202020204" pitchFamily="34" charset="0"/>
            </a:endParaRPr>
          </a:p>
          <a:p>
            <a:pPr algn="ctr"/>
            <a:endParaRPr lang="es-419" sz="1450" dirty="0" smtClean="0">
              <a:cs typeface="Helvetica" panose="020B0604020202020204" pitchFamily="34" charset="0"/>
            </a:endParaRPr>
          </a:p>
          <a:p>
            <a:pPr algn="ctr"/>
            <a:r>
              <a:rPr lang="es-419" sz="1400" dirty="0" smtClean="0">
                <a:cs typeface="Helvetica" panose="020B0604020202020204" pitchFamily="34" charset="0"/>
              </a:rPr>
              <a:t>La bebé se alejó de nuestro lado,</a:t>
            </a:r>
          </a:p>
          <a:p>
            <a:pPr algn="ctr"/>
            <a:r>
              <a:rPr lang="es-419" sz="1400" dirty="0">
                <a:cs typeface="Helvetica" panose="020B0604020202020204" pitchFamily="34" charset="0"/>
              </a:rPr>
              <a:t>g</a:t>
            </a:r>
            <a:r>
              <a:rPr lang="es-419" sz="1400" dirty="0" smtClean="0">
                <a:cs typeface="Helvetica" panose="020B0604020202020204" pitchFamily="34" charset="0"/>
              </a:rPr>
              <a:t>ateando bajó las escaleras.</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Y cuando por fin la encontramos,</a:t>
            </a:r>
          </a:p>
          <a:p>
            <a:pPr algn="ctr"/>
            <a:r>
              <a:rPr lang="es-419" sz="1400" dirty="0" smtClean="0">
                <a:cs typeface="Helvetica" panose="020B0604020202020204" pitchFamily="34" charset="0"/>
              </a:rPr>
              <a:t> ¡tenía curitas por dondequiera!</a:t>
            </a:r>
          </a:p>
          <a:p>
            <a:pPr algn="ctr"/>
            <a:r>
              <a:rPr lang="es-419" sz="1400" dirty="0" smtClean="0">
                <a:cs typeface="Helvetica" panose="020B0604020202020204" pitchFamily="34" charset="0"/>
              </a:rPr>
              <a:t> </a:t>
            </a:r>
          </a:p>
          <a:p>
            <a:pPr algn="ctr"/>
            <a:r>
              <a:rPr lang="es-419" sz="1400" dirty="0" smtClean="0">
                <a:cs typeface="Helvetica" panose="020B0604020202020204" pitchFamily="34" charset="0"/>
              </a:rPr>
              <a:t>Tenía curitas en sus manos y brazos,</a:t>
            </a:r>
          </a:p>
          <a:p>
            <a:pPr algn="ctr"/>
            <a:r>
              <a:rPr lang="es-419" sz="1400" dirty="0">
                <a:cs typeface="Helvetica" panose="020B0604020202020204" pitchFamily="34" charset="0"/>
              </a:rPr>
              <a:t>y</a:t>
            </a:r>
            <a:r>
              <a:rPr lang="es-419" sz="1400" dirty="0" smtClean="0">
                <a:cs typeface="Helvetica" panose="020B0604020202020204" pitchFamily="34" charset="0"/>
              </a:rPr>
              <a:t> curitas en los dedos de sus pies.</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Y en el medio de su nariz llevaba,</a:t>
            </a:r>
          </a:p>
          <a:p>
            <a:pPr algn="ctr"/>
            <a:r>
              <a:rPr lang="es-419" sz="1400" dirty="0" smtClean="0">
                <a:cs typeface="Helvetica" panose="020B0604020202020204" pitchFamily="34" charset="0"/>
              </a:rPr>
              <a:t>¡una morada de </a:t>
            </a:r>
            <a:r>
              <a:rPr lang="es-419" sz="1400" i="1" dirty="0" smtClean="0">
                <a:cs typeface="Helvetica" panose="020B0604020202020204" pitchFamily="34" charset="0"/>
              </a:rPr>
              <a:t>Hello Kitty</a:t>
            </a:r>
            <a:r>
              <a:rPr lang="es-419" sz="1400" dirty="0" smtClean="0">
                <a:cs typeface="Helvetica" panose="020B0604020202020204" pitchFamily="34" charset="0"/>
              </a:rPr>
              <a:t>, al revés!</a:t>
            </a:r>
          </a:p>
          <a:p>
            <a:pPr algn="ctr"/>
            <a:r>
              <a:rPr lang="es-419" sz="1400" dirty="0" smtClean="0">
                <a:cs typeface="Helvetica" panose="020B0604020202020204" pitchFamily="34" charset="0"/>
              </a:rPr>
              <a:t> </a:t>
            </a:r>
          </a:p>
          <a:p>
            <a:pPr algn="ctr"/>
            <a:r>
              <a:rPr lang="es-419" sz="1400" dirty="0" smtClean="0">
                <a:cs typeface="Helvetica" panose="020B0604020202020204" pitchFamily="34" charset="0"/>
              </a:rPr>
              <a:t>Tenía curitas en su pancita,</a:t>
            </a:r>
          </a:p>
          <a:p>
            <a:pPr algn="ctr"/>
            <a:r>
              <a:rPr lang="es-419" sz="1400" dirty="0" smtClean="0">
                <a:cs typeface="Helvetica" panose="020B0604020202020204" pitchFamily="34" charset="0"/>
              </a:rPr>
              <a:t>y algunas en su pelo pegadas.</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Tal vez tendría como cien,</a:t>
            </a:r>
          </a:p>
          <a:p>
            <a:pPr algn="ctr"/>
            <a:r>
              <a:rPr lang="es-419" sz="1400" dirty="0" smtClean="0">
                <a:cs typeface="Helvetica" panose="020B0604020202020204" pitchFamily="34" charset="0"/>
              </a:rPr>
              <a:t>Pero a ella eso no le importaba. </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Se las tratamos de quitar, </a:t>
            </a:r>
          </a:p>
          <a:p>
            <a:pPr algn="ctr"/>
            <a:r>
              <a:rPr lang="es-419" sz="1400" dirty="0" smtClean="0">
                <a:cs typeface="Helvetica" panose="020B0604020202020204" pitchFamily="34" charset="0"/>
              </a:rPr>
              <a:t>pero estaban todas muy pegadas.</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Cuando le quitamos una de la mano izquierda, </a:t>
            </a:r>
          </a:p>
          <a:p>
            <a:pPr algn="ctr"/>
            <a:r>
              <a:rPr lang="es-419" sz="1400" dirty="0" smtClean="0">
                <a:cs typeface="Helvetica" panose="020B0604020202020204" pitchFamily="34" charset="0"/>
              </a:rPr>
              <a:t>en la mano derecha otra se colocaba.</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Al final mi mamá y papá dijeron,</a:t>
            </a:r>
          </a:p>
          <a:p>
            <a:pPr algn="ctr"/>
            <a:r>
              <a:rPr lang="es-419" sz="1400" dirty="0">
                <a:cs typeface="Helvetica" panose="020B0604020202020204" pitchFamily="34" charset="0"/>
              </a:rPr>
              <a:t>q</a:t>
            </a:r>
            <a:r>
              <a:rPr lang="es-419" sz="1400" dirty="0" smtClean="0">
                <a:cs typeface="Helvetica" panose="020B0604020202020204" pitchFamily="34" charset="0"/>
              </a:rPr>
              <a:t>ue podía quedarse como estaba ahorita.</a:t>
            </a:r>
          </a:p>
          <a:p>
            <a:pPr algn="ctr"/>
            <a:endParaRPr lang="es-419" sz="1400" dirty="0" smtClean="0">
              <a:cs typeface="Helvetica" panose="020B0604020202020204" pitchFamily="34" charset="0"/>
            </a:endParaRPr>
          </a:p>
          <a:p>
            <a:pPr algn="ctr"/>
            <a:r>
              <a:rPr lang="es-419" sz="1400" dirty="0" smtClean="0">
                <a:cs typeface="Helvetica" panose="020B0604020202020204" pitchFamily="34" charset="0"/>
              </a:rPr>
              <a:t>Entonces la bebé comenzó a gritar,</a:t>
            </a:r>
          </a:p>
          <a:p>
            <a:pPr algn="ctr"/>
            <a:r>
              <a:rPr lang="es-419" sz="1400" dirty="0" smtClean="0">
                <a:cs typeface="Helvetica" panose="020B0604020202020204" pitchFamily="34" charset="0"/>
              </a:rPr>
              <a:t>¡Quítenme todas estas curitas! </a:t>
            </a:r>
          </a:p>
          <a:p>
            <a:pPr algn="ctr"/>
            <a:endParaRPr lang="es-419" sz="1400" dirty="0">
              <a:latin typeface="Helvetica" panose="020B0604020202020204" pitchFamily="34" charset="0"/>
              <a:cs typeface="Helvetica" panose="020B0604020202020204" pitchFamily="34" charset="0"/>
            </a:endParaRPr>
          </a:p>
        </p:txBody>
      </p:sp>
      <p:sp>
        <p:nvSpPr>
          <p:cNvPr id="7" name="Rectangle 6"/>
          <p:cNvSpPr/>
          <p:nvPr/>
        </p:nvSpPr>
        <p:spPr>
          <a:xfrm>
            <a:off x="3733800" y="129570"/>
            <a:ext cx="3886200" cy="784830"/>
          </a:xfrm>
          <a:prstGeom prst="rect">
            <a:avLst/>
          </a:prstGeom>
        </p:spPr>
        <p:txBody>
          <a:bodyPr>
            <a:spAutoFit/>
          </a:bodyPr>
          <a:lstStyle/>
          <a:p>
            <a:pPr lvl="0" algn="r"/>
            <a:r>
              <a:rPr lang="es-419" sz="900" dirty="0" smtClean="0">
                <a:solidFill>
                  <a:prstClr val="black"/>
                </a:solidFill>
                <a:latin typeface="Comic Sans MS"/>
                <a:ea typeface="Times New Roman"/>
              </a:rPr>
              <a:t>Grado Equivalente 2.8</a:t>
            </a:r>
            <a:endParaRPr lang="es-419" sz="900" dirty="0" smtClean="0">
              <a:solidFill>
                <a:prstClr val="black"/>
              </a:solidFill>
              <a:latin typeface="Times New Roman"/>
              <a:ea typeface="Times New Roman"/>
            </a:endParaRPr>
          </a:p>
          <a:p>
            <a:pPr lvl="0" algn="r"/>
            <a:r>
              <a:rPr lang="es-419" sz="900" dirty="0" smtClean="0">
                <a:solidFill>
                  <a:prstClr val="black"/>
                </a:solidFill>
                <a:latin typeface="Comic Sans MS"/>
                <a:ea typeface="Times New Roman"/>
              </a:rPr>
              <a:t>Escala </a:t>
            </a:r>
            <a:r>
              <a:rPr lang="es-419" sz="900" i="1" dirty="0" err="1" smtClean="0">
                <a:solidFill>
                  <a:prstClr val="black"/>
                </a:solidFill>
                <a:latin typeface="Comic Sans MS"/>
                <a:ea typeface="Times New Roman"/>
              </a:rPr>
              <a:t>Lexile</a:t>
            </a:r>
            <a:r>
              <a:rPr lang="es-419" sz="900" dirty="0" smtClean="0">
                <a:solidFill>
                  <a:prstClr val="black"/>
                </a:solidFill>
                <a:latin typeface="Comic Sans MS"/>
                <a:ea typeface="Times New Roman"/>
              </a:rPr>
              <a:t> 790L</a:t>
            </a:r>
            <a:endParaRPr lang="es-419" sz="900" dirty="0" smtClean="0">
              <a:solidFill>
                <a:prstClr val="black"/>
              </a:solidFill>
              <a:latin typeface="Times New Roman"/>
              <a:ea typeface="Times New Roman"/>
            </a:endParaRPr>
          </a:p>
          <a:p>
            <a:pPr lvl="0" algn="r"/>
            <a:r>
              <a:rPr lang="es-419" sz="900" dirty="0" smtClean="0">
                <a:solidFill>
                  <a:prstClr val="black"/>
                </a:solidFill>
                <a:latin typeface="Comic Sans MS"/>
                <a:ea typeface="Times New Roman"/>
              </a:rPr>
              <a:t>Promedio del largo de la oración 13.70</a:t>
            </a:r>
            <a:endParaRPr lang="es-419" sz="900" dirty="0" smtClean="0">
              <a:solidFill>
                <a:prstClr val="black"/>
              </a:solidFill>
              <a:latin typeface="Times New Roman"/>
              <a:ea typeface="Times New Roman"/>
            </a:endParaRPr>
          </a:p>
          <a:p>
            <a:pPr lvl="0" algn="r"/>
            <a:r>
              <a:rPr lang="es-419" sz="900" dirty="0" smtClean="0">
                <a:solidFill>
                  <a:prstClr val="black"/>
                </a:solidFill>
                <a:latin typeface="Comic Sans MS"/>
                <a:ea typeface="Times New Roman"/>
              </a:rPr>
              <a:t>Promedio de la frecuencia de palabras 3.82</a:t>
            </a:r>
            <a:endParaRPr lang="es-419" sz="900" dirty="0" smtClean="0">
              <a:solidFill>
                <a:prstClr val="black"/>
              </a:solidFill>
              <a:latin typeface="Times New Roman"/>
              <a:ea typeface="Times New Roman"/>
            </a:endParaRPr>
          </a:p>
          <a:p>
            <a:pPr lvl="0" algn="r"/>
            <a:r>
              <a:rPr lang="es-419" sz="900" dirty="0" smtClean="0">
                <a:solidFill>
                  <a:prstClr val="black"/>
                </a:solidFill>
                <a:latin typeface="Comic Sans MS"/>
                <a:ea typeface="Times New Roman"/>
              </a:rPr>
              <a:t>Número de palabras 137</a:t>
            </a:r>
            <a:endParaRPr lang="es-419" sz="900" dirty="0">
              <a:solidFill>
                <a:prstClr val="black"/>
              </a:solidFill>
              <a:latin typeface="Times New Roman"/>
              <a:ea typeface="Times New Roman"/>
            </a:endParaRPr>
          </a:p>
        </p:txBody>
      </p:sp>
      <p:sp>
        <p:nvSpPr>
          <p:cNvPr id="8" name="TextBox 7"/>
          <p:cNvSpPr txBox="1"/>
          <p:nvPr/>
        </p:nvSpPr>
        <p:spPr>
          <a:xfrm>
            <a:off x="3962400" y="8755337"/>
            <a:ext cx="3352800" cy="646331"/>
          </a:xfrm>
          <a:prstGeom prst="rect">
            <a:avLst/>
          </a:prstGeom>
          <a:noFill/>
        </p:spPr>
        <p:txBody>
          <a:bodyPr wrap="square" rtlCol="0">
            <a:spAutoFit/>
          </a:bodyPr>
          <a:lstStyle/>
          <a:p>
            <a:pPr algn="ctr"/>
            <a:r>
              <a:rPr lang="en-US" sz="900" b="1" i="1" dirty="0" smtClean="0"/>
              <a:t>NOTA: </a:t>
            </a:r>
          </a:p>
          <a:p>
            <a:pPr algn="ctr"/>
            <a:r>
              <a:rPr lang="en-US" sz="900" i="1" dirty="0" smtClean="0"/>
              <a:t>La </a:t>
            </a:r>
            <a:r>
              <a:rPr lang="en-US" sz="900" i="1" dirty="0" err="1" smtClean="0"/>
              <a:t>traducción</a:t>
            </a:r>
            <a:r>
              <a:rPr lang="en-US" sz="900" i="1" dirty="0" smtClean="0"/>
              <a:t> </a:t>
            </a:r>
            <a:r>
              <a:rPr lang="en-US" sz="900" i="1" dirty="0" err="1" smtClean="0"/>
              <a:t>fue</a:t>
            </a:r>
            <a:r>
              <a:rPr lang="en-US" sz="900" i="1" dirty="0" smtClean="0"/>
              <a:t> </a:t>
            </a:r>
            <a:r>
              <a:rPr lang="en-US" sz="900" i="1" dirty="0" err="1" smtClean="0"/>
              <a:t>ligeramente</a:t>
            </a:r>
            <a:r>
              <a:rPr lang="en-US" sz="900" i="1" dirty="0" smtClean="0"/>
              <a:t> </a:t>
            </a:r>
            <a:r>
              <a:rPr lang="en-US" sz="900" i="1" dirty="0" err="1" smtClean="0"/>
              <a:t>modificada</a:t>
            </a:r>
            <a:r>
              <a:rPr lang="en-US" sz="900" i="1" dirty="0" smtClean="0"/>
              <a:t> para </a:t>
            </a:r>
            <a:r>
              <a:rPr lang="en-US" sz="900" i="1" dirty="0" err="1" smtClean="0"/>
              <a:t>mantener</a:t>
            </a:r>
            <a:r>
              <a:rPr lang="en-US" sz="900" i="1" dirty="0" smtClean="0"/>
              <a:t> la </a:t>
            </a:r>
            <a:r>
              <a:rPr lang="en-US" sz="900" i="1" dirty="0" err="1" smtClean="0"/>
              <a:t>rima</a:t>
            </a:r>
            <a:r>
              <a:rPr lang="en-US" sz="900" i="1" dirty="0" smtClean="0"/>
              <a:t>, </a:t>
            </a:r>
            <a:r>
              <a:rPr lang="en-US" sz="900" i="1" dirty="0" err="1" smtClean="0"/>
              <a:t>pero</a:t>
            </a:r>
            <a:r>
              <a:rPr lang="en-US" sz="900" i="1" dirty="0" smtClean="0"/>
              <a:t> sin </a:t>
            </a:r>
            <a:r>
              <a:rPr lang="en-US" sz="900" i="1" dirty="0" err="1" smtClean="0"/>
              <a:t>alterar</a:t>
            </a:r>
            <a:r>
              <a:rPr lang="en-US" sz="900" i="1" dirty="0" smtClean="0"/>
              <a:t> el </a:t>
            </a:r>
            <a:r>
              <a:rPr lang="en-US" sz="900" i="1" dirty="0" err="1" smtClean="0"/>
              <a:t>significado</a:t>
            </a:r>
            <a:r>
              <a:rPr lang="en-US" sz="900" i="1" dirty="0" smtClean="0"/>
              <a:t>/</a:t>
            </a:r>
            <a:r>
              <a:rPr lang="en-US" sz="900" i="1" dirty="0" err="1" smtClean="0"/>
              <a:t>contenido</a:t>
            </a:r>
            <a:r>
              <a:rPr lang="en-US" sz="900" i="1" dirty="0" smtClean="0"/>
              <a:t> del </a:t>
            </a:r>
            <a:r>
              <a:rPr lang="en-US" sz="900" i="1" dirty="0" err="1" smtClean="0"/>
              <a:t>poema</a:t>
            </a:r>
            <a:r>
              <a:rPr lang="en-US" sz="900" i="1" dirty="0" smtClean="0"/>
              <a:t>.   </a:t>
            </a:r>
          </a:p>
          <a:p>
            <a:pPr algn="ctr"/>
            <a:r>
              <a:rPr lang="en-US" sz="900" i="1" dirty="0" smtClean="0"/>
              <a:t>Z. Rosa &amp; M. Mendez</a:t>
            </a:r>
            <a:endParaRPr lang="en-US" sz="900" i="1" dirty="0"/>
          </a:p>
        </p:txBody>
      </p:sp>
    </p:spTree>
    <p:extLst>
      <p:ext uri="{BB962C8B-B14F-4D97-AF65-F5344CB8AC3E}">
        <p14:creationId xmlns:p14="http://schemas.microsoft.com/office/powerpoint/2010/main" val="115972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566815" y="9601200"/>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lang="es-419" sz="1200" smtClean="0">
                <a:solidFill>
                  <a:srgbClr val="888888"/>
                </a:solidFill>
              </a:rPr>
              <a:pPr lvl="0">
                <a:defRPr sz="1800">
                  <a:solidFill>
                    <a:srgbClr val="000000"/>
                  </a:solidFill>
                </a:defRPr>
              </a:pPr>
              <a:t>22</a:t>
            </a:fld>
            <a:endParaRPr lang="es-419" sz="1200" dirty="0">
              <a:solidFill>
                <a:srgbClr val="888888"/>
              </a:solidFill>
            </a:endParaRPr>
          </a:p>
        </p:txBody>
      </p:sp>
      <p:sp>
        <p:nvSpPr>
          <p:cNvPr id="72" name="Shape 72"/>
          <p:cNvSpPr/>
          <p:nvPr/>
        </p:nvSpPr>
        <p:spPr>
          <a:xfrm>
            <a:off x="572038"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lang="es-419" dirty="0"/>
          </a:p>
        </p:txBody>
      </p:sp>
      <p:sp>
        <p:nvSpPr>
          <p:cNvPr id="77" name="Shape 77"/>
          <p:cNvSpPr/>
          <p:nvPr/>
        </p:nvSpPr>
        <p:spPr>
          <a:xfrm>
            <a:off x="762000" y="1066800"/>
            <a:ext cx="6571876" cy="3549974"/>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342900" lvl="0" indent="-342900">
              <a:buAutoNum type="arabicPeriod"/>
              <a:defRPr sz="1800"/>
            </a:pPr>
            <a:r>
              <a:rPr lang="es-419" sz="1600" b="1" dirty="0" smtClean="0">
                <a:latin typeface="Helvetica" panose="020B0604020202020204" pitchFamily="34" charset="0"/>
                <a:cs typeface="Helvetica" panose="020B0604020202020204" pitchFamily="34" charset="0"/>
                <a:sym typeface="Helvetica"/>
              </a:rPr>
              <a:t>En el cuento, </a:t>
            </a:r>
            <a:r>
              <a:rPr lang="es-419" sz="1600" i="1" dirty="0" smtClean="0">
                <a:latin typeface="Helvetica" panose="020B0604020202020204" pitchFamily="34" charset="0"/>
                <a:cs typeface="Helvetica" panose="020B0604020202020204" pitchFamily="34" charset="0"/>
                <a:sym typeface="Helvetica"/>
              </a:rPr>
              <a:t>Mi gran idea</a:t>
            </a:r>
            <a:r>
              <a:rPr lang="es-419" sz="1600" b="1" dirty="0" smtClean="0">
                <a:latin typeface="Helvetica" panose="020B0604020202020204" pitchFamily="34" charset="0"/>
                <a:cs typeface="Helvetica" panose="020B0604020202020204" pitchFamily="34" charset="0"/>
                <a:sym typeface="Helvetica"/>
              </a:rPr>
              <a:t>, ¿qué idea funcionó para mantener en su lugar al papel de regalo?</a:t>
            </a:r>
          </a:p>
          <a:p>
            <a:pPr marL="342900" lvl="0" indent="-342900">
              <a:buAutoNum type="arabicPeriod"/>
              <a:defRPr sz="1800"/>
            </a:pPr>
            <a:endParaRPr lang="es-419" sz="1600" b="1" dirty="0" smtClean="0">
              <a:solidFill>
                <a:srgbClr val="FF0000"/>
              </a:solidFill>
              <a:latin typeface="Helvetica" panose="020B0604020202020204" pitchFamily="34" charset="0"/>
              <a:cs typeface="Helvetica" panose="020B0604020202020204" pitchFamily="34" charset="0"/>
              <a:sym typeface="Helvetica"/>
            </a:endParaRPr>
          </a:p>
          <a:p>
            <a:pPr marL="628650" indent="-287338">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 niño utilizó cinta adhesiva para mantener la envoltura en su lugar.</a:t>
            </a:r>
          </a:p>
          <a:p>
            <a:pPr marL="628650" indent="-287338">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7338">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 niño utilizó una cuerda (cordón) para mantener la envoltura en su lugar.</a:t>
            </a:r>
          </a:p>
          <a:p>
            <a:pPr marL="628650" indent="-287338">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7338">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 niño utilizó pegamento para mantener la envoltura en su lugar.</a:t>
            </a:r>
          </a:p>
          <a:p>
            <a:pPr marL="628650" indent="-287338">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7338">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 niño utilizó curitas para mantener la envoltura en su lugar.</a:t>
            </a:r>
          </a:p>
          <a:p>
            <a:pPr marL="628650" indent="-287338">
              <a:buSzPct val="100000"/>
              <a:buFont typeface="Helvetica"/>
              <a:buAutoNum type="alphaUcPeriod"/>
              <a:defRPr sz="1800"/>
            </a:pPr>
            <a:endParaRPr lang="es-419" sz="1600" dirty="0">
              <a:solidFill>
                <a:srgbClr val="FF0000"/>
              </a:solidFill>
              <a:latin typeface="Helvetica" panose="020B0604020202020204" pitchFamily="34" charset="0"/>
              <a:cs typeface="Helvetica" panose="020B0604020202020204" pitchFamily="34" charset="0"/>
              <a:sym typeface="Helvetica"/>
            </a:endParaRPr>
          </a:p>
        </p:txBody>
      </p:sp>
      <p:sp>
        <p:nvSpPr>
          <p:cNvPr id="17" name="Shape 87"/>
          <p:cNvSpPr/>
          <p:nvPr/>
        </p:nvSpPr>
        <p:spPr>
          <a:xfrm>
            <a:off x="766089" y="5463231"/>
            <a:ext cx="6622330" cy="305753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401638" lvl="0" indent="-401638">
              <a:buAutoNum type="arabicPeriod" startAt="2"/>
              <a:defRPr sz="1800"/>
            </a:pPr>
            <a:r>
              <a:rPr lang="es-419" sz="1600" b="1" dirty="0" smtClean="0">
                <a:latin typeface="Helvetica" panose="020B0604020202020204" pitchFamily="34" charset="0"/>
                <a:cs typeface="Helvetica" panose="020B0604020202020204" pitchFamily="34" charset="0"/>
                <a:sym typeface="Helvetica"/>
              </a:rPr>
              <a:t>En el poema, </a:t>
            </a:r>
            <a:r>
              <a:rPr lang="es-419" sz="1600" i="1" dirty="0" smtClean="0">
                <a:latin typeface="Helvetica" panose="020B0604020202020204" pitchFamily="34" charset="0"/>
                <a:cs typeface="Helvetica" panose="020B0604020202020204" pitchFamily="34" charset="0"/>
                <a:sym typeface="Helvetica"/>
              </a:rPr>
              <a:t>La bebé curitas</a:t>
            </a:r>
            <a:r>
              <a:rPr lang="es-419" sz="1600" b="1" i="1" dirty="0" smtClean="0">
                <a:latin typeface="Helvetica" panose="020B0604020202020204" pitchFamily="34" charset="0"/>
                <a:cs typeface="Helvetica" panose="020B0604020202020204" pitchFamily="34" charset="0"/>
                <a:sym typeface="Helvetica"/>
              </a:rPr>
              <a:t>, </a:t>
            </a:r>
            <a:r>
              <a:rPr lang="es-419" sz="1600" b="1" dirty="0" smtClean="0">
                <a:latin typeface="Helvetica" panose="020B0604020202020204" pitchFamily="34" charset="0"/>
                <a:cs typeface="Helvetica" panose="020B0604020202020204" pitchFamily="34" charset="0"/>
                <a:sym typeface="Helvetica"/>
              </a:rPr>
              <a:t>¿qué hicieron la mamá y el papá cuando encontraron a la bebé con curitas por dondequiera? </a:t>
            </a:r>
          </a:p>
          <a:p>
            <a:pPr marL="401638" lvl="0" indent="-401638">
              <a:buAutoNum type="arabicPeriod" startAt="2"/>
              <a:defRPr sz="1800"/>
            </a:pPr>
            <a:endParaRPr lang="es-419" sz="1600" dirty="0" smtClean="0">
              <a:solidFill>
                <a:srgbClr val="FF0000"/>
              </a:solidFill>
              <a:latin typeface="Helvetica" panose="020B0604020202020204" pitchFamily="34" charset="0"/>
              <a:cs typeface="Helvetica" panose="020B0604020202020204" pitchFamily="34" charset="0"/>
              <a:sym typeface="Helvetica"/>
            </a:endParaRPr>
          </a:p>
          <a:p>
            <a:pPr marL="628650" indent="-22860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Ellos le pusieron curitas en su pancita.</a:t>
            </a:r>
          </a:p>
          <a:p>
            <a:pPr marL="628650" indent="-22860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2860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Ellos le pusieron curitas en su pelo.</a:t>
            </a:r>
          </a:p>
          <a:p>
            <a:pPr marL="628650" indent="-22860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2860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Ellos trataron de quitárselas.</a:t>
            </a:r>
          </a:p>
          <a:p>
            <a:pPr marL="628650" indent="-22860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2860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Ellos dijeron: – ¡Quítenme todas estas curitas! </a:t>
            </a:r>
          </a:p>
          <a:p>
            <a:pPr marL="911650" indent="-304322">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07328">
              <a:buSzPct val="100000"/>
              <a:defRPr sz="1800"/>
            </a:pPr>
            <a:endParaRPr lang="es-419" sz="1600" dirty="0">
              <a:latin typeface="Helvetica" panose="020B0604020202020204" pitchFamily="34" charset="0"/>
              <a:cs typeface="Helvetica" panose="020B0604020202020204" pitchFamily="34" charset="0"/>
              <a:sym typeface="Helvetica"/>
            </a:endParaRPr>
          </a:p>
        </p:txBody>
      </p:sp>
      <p:grpSp>
        <p:nvGrpSpPr>
          <p:cNvPr id="2" name="Group 1"/>
          <p:cNvGrpSpPr/>
          <p:nvPr/>
        </p:nvGrpSpPr>
        <p:grpSpPr>
          <a:xfrm>
            <a:off x="766089" y="6268441"/>
            <a:ext cx="253156" cy="1639863"/>
            <a:chOff x="999633" y="6266882"/>
            <a:chExt cx="253156" cy="1639863"/>
          </a:xfrm>
        </p:grpSpPr>
        <p:sp>
          <p:nvSpPr>
            <p:cNvPr id="18" name="Shape 89"/>
            <p:cNvSpPr/>
            <p:nvPr/>
          </p:nvSpPr>
          <p:spPr>
            <a:xfrm>
              <a:off x="1009898" y="766725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19" name="Shape 90"/>
            <p:cNvSpPr/>
            <p:nvPr/>
          </p:nvSpPr>
          <p:spPr>
            <a:xfrm>
              <a:off x="999633" y="626688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0" name="Shape 91"/>
            <p:cNvSpPr/>
            <p:nvPr/>
          </p:nvSpPr>
          <p:spPr>
            <a:xfrm>
              <a:off x="999634" y="67317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1" name="Shape 92"/>
            <p:cNvSpPr/>
            <p:nvPr/>
          </p:nvSpPr>
          <p:spPr>
            <a:xfrm>
              <a:off x="999634" y="72158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
        <p:nvSpPr>
          <p:cNvPr id="16" name="Rectangle 15"/>
          <p:cNvSpPr/>
          <p:nvPr/>
        </p:nvSpPr>
        <p:spPr>
          <a:xfrm>
            <a:off x="5351426" y="4470484"/>
            <a:ext cx="2057400" cy="784830"/>
          </a:xfrm>
          <a:prstGeom prst="rect">
            <a:avLst/>
          </a:prstGeom>
          <a:solidFill>
            <a:schemeClr val="bg2"/>
          </a:solidFill>
        </p:spPr>
        <p:txBody>
          <a:bodyPr wrap="square">
            <a:spAutoFit/>
          </a:bodyPr>
          <a:lstStyle/>
          <a:p>
            <a:r>
              <a:rPr lang="es-419" sz="900" dirty="0" smtClean="0"/>
              <a:t>RL.2.3</a:t>
            </a:r>
            <a:br>
              <a:rPr lang="es-419" sz="900" dirty="0" smtClean="0"/>
            </a:br>
            <a:r>
              <a:rPr lang="es-419" sz="900" dirty="0" smtClean="0"/>
              <a:t>Describen cómo los personajes de un cuento reaccionan a los acontecimientos y retos más importantes.</a:t>
            </a:r>
            <a:endParaRPr lang="es-419" sz="900" dirty="0"/>
          </a:p>
        </p:txBody>
      </p:sp>
      <p:grpSp>
        <p:nvGrpSpPr>
          <p:cNvPr id="22" name="Group 21"/>
          <p:cNvGrpSpPr/>
          <p:nvPr/>
        </p:nvGrpSpPr>
        <p:grpSpPr>
          <a:xfrm>
            <a:off x="756740" y="1867928"/>
            <a:ext cx="252240" cy="2397430"/>
            <a:chOff x="1009896" y="6293349"/>
            <a:chExt cx="252240" cy="2397430"/>
          </a:xfrm>
        </p:grpSpPr>
        <p:sp>
          <p:nvSpPr>
            <p:cNvPr id="23" name="Shape 89"/>
            <p:cNvSpPr/>
            <p:nvPr/>
          </p:nvSpPr>
          <p:spPr>
            <a:xfrm>
              <a:off x="1009896" y="774105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4" name="Shape 90"/>
            <p:cNvSpPr/>
            <p:nvPr/>
          </p:nvSpPr>
          <p:spPr>
            <a:xfrm>
              <a:off x="1009897" y="629334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5" name="Shape 91"/>
            <p:cNvSpPr/>
            <p:nvPr/>
          </p:nvSpPr>
          <p:spPr>
            <a:xfrm>
              <a:off x="1009897" y="702621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6" name="Shape 92"/>
            <p:cNvSpPr/>
            <p:nvPr/>
          </p:nvSpPr>
          <p:spPr>
            <a:xfrm>
              <a:off x="1019245" y="845129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19047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557963" y="9601200"/>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lang="es-419" sz="1200" smtClean="0">
                <a:solidFill>
                  <a:srgbClr val="888888"/>
                </a:solidFill>
              </a:rPr>
              <a:pPr lvl="0">
                <a:defRPr sz="1800">
                  <a:solidFill>
                    <a:srgbClr val="000000"/>
                  </a:solidFill>
                </a:defRPr>
              </a:pPr>
              <a:t>23</a:t>
            </a:fld>
            <a:endParaRPr lang="es-419" sz="1200" dirty="0">
              <a:solidFill>
                <a:srgbClr val="888888"/>
              </a:solidFill>
            </a:endParaRPr>
          </a:p>
        </p:txBody>
      </p:sp>
      <p:sp>
        <p:nvSpPr>
          <p:cNvPr id="119" name="Shape 119"/>
          <p:cNvSpPr/>
          <p:nvPr/>
        </p:nvSpPr>
        <p:spPr>
          <a:xfrm>
            <a:off x="448213"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lang="es-419" dirty="0"/>
          </a:p>
        </p:txBody>
      </p:sp>
      <p:sp>
        <p:nvSpPr>
          <p:cNvPr id="120" name="Shape 120"/>
          <p:cNvSpPr/>
          <p:nvPr/>
        </p:nvSpPr>
        <p:spPr>
          <a:xfrm>
            <a:off x="669132" y="5433988"/>
            <a:ext cx="6493668" cy="281131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400050" indent="-342900">
              <a:buAutoNum type="arabicPeriod" startAt="4"/>
              <a:defRPr sz="1800"/>
            </a:pPr>
            <a:r>
              <a:rPr lang="es-419" sz="1600" b="1" dirty="0" smtClean="0">
                <a:latin typeface="Helvetica" panose="020B0604020202020204" pitchFamily="34" charset="0"/>
                <a:cs typeface="Helvetica" panose="020B0604020202020204" pitchFamily="34" charset="0"/>
                <a:sym typeface="Helvetica"/>
              </a:rPr>
              <a:t>En </a:t>
            </a:r>
            <a:r>
              <a:rPr lang="es-419" sz="1600" i="1" dirty="0" smtClean="0">
                <a:latin typeface="Helvetica" panose="020B0604020202020204" pitchFamily="34" charset="0"/>
                <a:cs typeface="Helvetica" panose="020B0604020202020204" pitchFamily="34" charset="0"/>
                <a:sym typeface="Helvetica"/>
              </a:rPr>
              <a:t>La bebé curitas</a:t>
            </a:r>
            <a:r>
              <a:rPr lang="es-419" sz="1600" b="1" i="1" dirty="0" smtClean="0">
                <a:latin typeface="Helvetica" panose="020B0604020202020204" pitchFamily="34" charset="0"/>
                <a:cs typeface="Helvetica" panose="020B0604020202020204" pitchFamily="34" charset="0"/>
                <a:sym typeface="Helvetica"/>
              </a:rPr>
              <a:t>, </a:t>
            </a:r>
            <a:r>
              <a:rPr lang="es-419" sz="1600" b="1" dirty="0" smtClean="0">
                <a:latin typeface="Helvetica" panose="020B0604020202020204" pitchFamily="34" charset="0"/>
                <a:cs typeface="Helvetica" panose="020B0604020202020204" pitchFamily="34" charset="0"/>
                <a:sym typeface="Helvetica"/>
              </a:rPr>
              <a:t>¿cómo parece sentirse la bebé acerca de las curitas puestas en ella?</a:t>
            </a:r>
          </a:p>
          <a:p>
            <a:pPr marL="342900" indent="-342900">
              <a:buAutoNum type="arabicPeriod" startAt="4"/>
              <a:defRPr sz="1800"/>
            </a:pPr>
            <a:endParaRPr lang="es-419" sz="1600" b="1" dirty="0" smtClean="0">
              <a:solidFill>
                <a:srgbClr val="FF0000"/>
              </a:solidFill>
              <a:latin typeface="Helvetica" panose="020B0604020202020204" pitchFamily="34" charset="0"/>
              <a:cs typeface="Helvetica" panose="020B0604020202020204" pitchFamily="34" charset="0"/>
              <a:sym typeface="Helvetica"/>
            </a:endParaRPr>
          </a:p>
          <a:p>
            <a:pPr marL="68580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Parecía no importarle.</a:t>
            </a:r>
          </a:p>
          <a:p>
            <a:pPr marL="68580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8580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Ella trató de quitarse las curitas.</a:t>
            </a:r>
          </a:p>
          <a:p>
            <a:pPr marL="68580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8580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Ella se puso más curitas.</a:t>
            </a:r>
          </a:p>
          <a:p>
            <a:pPr marL="68580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8580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Ella empezó a gritar.</a:t>
            </a:r>
            <a:endParaRPr lang="es-419" sz="1600"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defRPr sz="1800"/>
            </a:pPr>
            <a:endParaRPr lang="es-419" sz="1600" dirty="0" smtClean="0">
              <a:latin typeface="Helvetica" panose="020B0604020202020204" pitchFamily="34" charset="0"/>
              <a:cs typeface="Helvetica" panose="020B0604020202020204" pitchFamily="34" charset="0"/>
              <a:sym typeface="Helvetica"/>
            </a:endParaRPr>
          </a:p>
        </p:txBody>
      </p:sp>
      <p:sp>
        <p:nvSpPr>
          <p:cNvPr id="126" name="Shape 126"/>
          <p:cNvSpPr/>
          <p:nvPr/>
        </p:nvSpPr>
        <p:spPr>
          <a:xfrm>
            <a:off x="733668" y="1038689"/>
            <a:ext cx="6666306" cy="33037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3"/>
              <a:defRPr sz="1800"/>
            </a:pPr>
            <a:r>
              <a:rPr lang="es-419" sz="1600" b="1" dirty="0" smtClean="0">
                <a:latin typeface="Helvetica" panose="020B0604020202020204" pitchFamily="34" charset="0"/>
                <a:cs typeface="Helvetica" panose="020B0604020202020204" pitchFamily="34" charset="0"/>
                <a:sym typeface="Helvetica"/>
              </a:rPr>
              <a:t>¿Qué </a:t>
            </a:r>
            <a:r>
              <a:rPr lang="es-419" sz="1600" b="1" u="sng" dirty="0" smtClean="0">
                <a:latin typeface="Helvetica" panose="020B0604020202020204" pitchFamily="34" charset="0"/>
                <a:cs typeface="Helvetica" panose="020B0604020202020204" pitchFamily="34" charset="0"/>
                <a:sym typeface="Helvetica"/>
              </a:rPr>
              <a:t>dos</a:t>
            </a:r>
            <a:r>
              <a:rPr lang="es-419" sz="1600" b="1" dirty="0" smtClean="0">
                <a:latin typeface="Helvetica" panose="020B0604020202020204" pitchFamily="34" charset="0"/>
                <a:cs typeface="Helvetica" panose="020B0604020202020204" pitchFamily="34" charset="0"/>
                <a:sym typeface="Helvetica"/>
              </a:rPr>
              <a:t> respuestas describen el punto de vista de la mamá acerca de utilizar curitas para envolver un regalo?</a:t>
            </a:r>
          </a:p>
          <a:p>
            <a:pPr marL="342900" lvl="0" indent="-342900">
              <a:buAutoNum type="arabicPeriod" startAt="3"/>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Mamá olvidó comprar cinta adhesiva en la tienda.</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Mamá no estaba muy segura de utilizar curitas para envolver un regalo. </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Mamá pensó que las curitas serían muy pegajosas.</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Mamá pensó que se vería gracioso. </a:t>
            </a:r>
            <a:endParaRPr lang="es-419"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s-419" sz="1600" dirty="0">
              <a:latin typeface="Helvetica" panose="020B0604020202020204" pitchFamily="34" charset="0"/>
              <a:cs typeface="Helvetica" panose="020B0604020202020204" pitchFamily="34" charset="0"/>
              <a:sym typeface="Helvetica"/>
            </a:endParaRPr>
          </a:p>
        </p:txBody>
      </p:sp>
      <p:sp>
        <p:nvSpPr>
          <p:cNvPr id="19" name="Rectangle 18"/>
          <p:cNvSpPr/>
          <p:nvPr/>
        </p:nvSpPr>
        <p:spPr>
          <a:xfrm>
            <a:off x="5105400" y="4267200"/>
            <a:ext cx="2057400" cy="784830"/>
          </a:xfrm>
          <a:prstGeom prst="rect">
            <a:avLst/>
          </a:prstGeom>
          <a:solidFill>
            <a:schemeClr val="bg2"/>
          </a:solidFill>
        </p:spPr>
        <p:txBody>
          <a:bodyPr wrap="square">
            <a:spAutoFit/>
          </a:bodyPr>
          <a:lstStyle/>
          <a:p>
            <a:r>
              <a:rPr lang="es-419" sz="900" dirty="0" smtClean="0"/>
              <a:t>RL.2.6</a:t>
            </a:r>
            <a:br>
              <a:rPr lang="es-419" sz="900" dirty="0" smtClean="0"/>
            </a:br>
            <a:r>
              <a:rPr lang="es-419" sz="900" dirty="0" smtClean="0"/>
              <a:t>Reconocen las diferencias en los puntos de vista de los personajes, incluyendo el hablar en una voz diferente para cada personaje al leer el diálogo en voz alta.</a:t>
            </a:r>
            <a:endParaRPr lang="es-419" sz="900" dirty="0"/>
          </a:p>
        </p:txBody>
      </p:sp>
      <p:grpSp>
        <p:nvGrpSpPr>
          <p:cNvPr id="16" name="Group 15"/>
          <p:cNvGrpSpPr/>
          <p:nvPr/>
        </p:nvGrpSpPr>
        <p:grpSpPr>
          <a:xfrm>
            <a:off x="716273" y="1840002"/>
            <a:ext cx="261201" cy="1901906"/>
            <a:chOff x="1001358" y="6322550"/>
            <a:chExt cx="261201" cy="1901906"/>
          </a:xfrm>
        </p:grpSpPr>
        <p:sp>
          <p:nvSpPr>
            <p:cNvPr id="17" name="Shape 89"/>
            <p:cNvSpPr/>
            <p:nvPr/>
          </p:nvSpPr>
          <p:spPr>
            <a:xfrm>
              <a:off x="1019668" y="752194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18" name="Shape 90"/>
            <p:cNvSpPr/>
            <p:nvPr/>
          </p:nvSpPr>
          <p:spPr>
            <a:xfrm>
              <a:off x="1001436" y="632255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0" name="Shape 91"/>
            <p:cNvSpPr/>
            <p:nvPr/>
          </p:nvSpPr>
          <p:spPr>
            <a:xfrm>
              <a:off x="1001358" y="679708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2" name="Shape 92"/>
            <p:cNvSpPr/>
            <p:nvPr/>
          </p:nvSpPr>
          <p:spPr>
            <a:xfrm>
              <a:off x="1012280" y="798496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23" name="Group 22"/>
          <p:cNvGrpSpPr/>
          <p:nvPr/>
        </p:nvGrpSpPr>
        <p:grpSpPr>
          <a:xfrm>
            <a:off x="727438" y="6248400"/>
            <a:ext cx="253156" cy="1639863"/>
            <a:chOff x="999633" y="6266882"/>
            <a:chExt cx="253156" cy="1639863"/>
          </a:xfrm>
        </p:grpSpPr>
        <p:sp>
          <p:nvSpPr>
            <p:cNvPr id="24" name="Shape 89"/>
            <p:cNvSpPr/>
            <p:nvPr/>
          </p:nvSpPr>
          <p:spPr>
            <a:xfrm>
              <a:off x="1009898" y="766725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5" name="Shape 90"/>
            <p:cNvSpPr/>
            <p:nvPr/>
          </p:nvSpPr>
          <p:spPr>
            <a:xfrm>
              <a:off x="999633" y="626688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6" name="Shape 91"/>
            <p:cNvSpPr/>
            <p:nvPr/>
          </p:nvSpPr>
          <p:spPr>
            <a:xfrm>
              <a:off x="999634" y="67317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7" name="Shape 92"/>
            <p:cNvSpPr/>
            <p:nvPr/>
          </p:nvSpPr>
          <p:spPr>
            <a:xfrm>
              <a:off x="999634" y="72158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3105036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737204" y="984630"/>
            <a:ext cx="6806596" cy="2842088"/>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290513" indent="-290513">
              <a:defRPr sz="1800"/>
            </a:pPr>
            <a:r>
              <a:rPr lang="es-419" sz="1800" b="1" dirty="0" smtClean="0">
                <a:latin typeface="Helvetica" panose="020B0604020202020204" pitchFamily="34" charset="0"/>
                <a:cs typeface="Helvetica" panose="020B0604020202020204" pitchFamily="34" charset="0"/>
                <a:sym typeface="Helvetica"/>
              </a:rPr>
              <a:t>5.  </a:t>
            </a:r>
            <a:r>
              <a:rPr lang="es-419" sz="1600" b="1" dirty="0" smtClean="0">
                <a:latin typeface="Helvetica" panose="020B0604020202020204" pitchFamily="34" charset="0"/>
                <a:cs typeface="Helvetica" panose="020B0604020202020204" pitchFamily="34" charset="0"/>
                <a:sym typeface="Helvetica"/>
              </a:rPr>
              <a:t>De acuerdo a los dos textos, ¿cómo son iguales los personajes principales?</a:t>
            </a:r>
            <a:r>
              <a:rPr lang="es-419" sz="1600" b="1" i="1" dirty="0" smtClean="0">
                <a:solidFill>
                  <a:srgbClr val="FF0000"/>
                </a:solidFill>
                <a:latin typeface="Helvetica" panose="020B0604020202020204" pitchFamily="34" charset="0"/>
                <a:cs typeface="Helvetica" panose="020B0604020202020204" pitchFamily="34" charset="0"/>
                <a:sym typeface="Helvetica"/>
              </a:rPr>
              <a:t>            </a:t>
            </a:r>
          </a:p>
          <a:p>
            <a:pPr lvl="0">
              <a:defRPr sz="1800"/>
            </a:pPr>
            <a:endParaRPr lang="es-419" sz="1600" dirty="0" smtClean="0">
              <a:solidFill>
                <a:srgbClr val="FF0000"/>
              </a:solidFill>
              <a:latin typeface="Helvetica" panose="020B0604020202020204" pitchFamily="34" charset="0"/>
              <a:cs typeface="Helvetica" panose="020B0604020202020204" pitchFamily="34" charset="0"/>
              <a:sym typeface="Helvetica"/>
            </a:endParaRPr>
          </a:p>
          <a:p>
            <a:pPr marL="628650" lvl="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Tanto el niño como la bebé se pegaron curitas a sí mismos. </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lvl="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Tanto el niño como la bebé utilizaron curitas para envolver un regalo.</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mj-lt"/>
              <a:buAutoNum type="alphaUcPeriod" startAt="3"/>
              <a:defRPr sz="1800"/>
            </a:pPr>
            <a:r>
              <a:rPr lang="es-419" sz="1600" dirty="0" smtClean="0">
                <a:latin typeface="Helvetica" panose="020B0604020202020204" pitchFamily="34" charset="0"/>
                <a:cs typeface="Helvetica" panose="020B0604020202020204" pitchFamily="34" charset="0"/>
                <a:sym typeface="Helvetica"/>
              </a:rPr>
              <a:t>El niño y la bebé, gritaron.</a:t>
            </a:r>
          </a:p>
          <a:p>
            <a:pPr marL="628650" indent="-285750">
              <a:buSzPct val="100000"/>
              <a:buFont typeface="+mj-lt"/>
              <a:buAutoNum type="alphaUcPeriod" startAt="3"/>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mj-lt"/>
              <a:buAutoNum type="alphaUcPeriod" startAt="3"/>
              <a:defRPr sz="1800"/>
            </a:pPr>
            <a:r>
              <a:rPr lang="es-419" sz="1600" dirty="0" smtClean="0">
                <a:latin typeface="Helvetica" panose="020B0604020202020204" pitchFamily="34" charset="0"/>
                <a:cs typeface="Helvetica" panose="020B0604020202020204" pitchFamily="34" charset="0"/>
                <a:sym typeface="Helvetica"/>
              </a:rPr>
              <a:t>Tanto el niño como la bebé utilizaron curitas.</a:t>
            </a:r>
            <a:endParaRPr lang="es-419"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553200" y="9601200"/>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lang="es-419" sz="1200" smtClean="0">
                <a:solidFill>
                  <a:srgbClr val="888888"/>
                </a:solidFill>
              </a:rPr>
              <a:pPr lvl="0">
                <a:defRPr sz="1800">
                  <a:solidFill>
                    <a:srgbClr val="000000"/>
                  </a:solidFill>
                </a:defRPr>
              </a:pPr>
              <a:t>24</a:t>
            </a:fld>
            <a:endParaRPr lang="es-419" sz="1200" dirty="0">
              <a:solidFill>
                <a:srgbClr val="888888"/>
              </a:solidFill>
            </a:endParaRPr>
          </a:p>
        </p:txBody>
      </p:sp>
      <p:sp>
        <p:nvSpPr>
          <p:cNvPr id="103" name="Shape 103"/>
          <p:cNvSpPr/>
          <p:nvPr/>
        </p:nvSpPr>
        <p:spPr>
          <a:xfrm>
            <a:off x="448142"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lang="es-419" dirty="0"/>
          </a:p>
        </p:txBody>
      </p:sp>
      <p:sp>
        <p:nvSpPr>
          <p:cNvPr id="110" name="Shape 110"/>
          <p:cNvSpPr/>
          <p:nvPr/>
        </p:nvSpPr>
        <p:spPr>
          <a:xfrm>
            <a:off x="728662" y="5210629"/>
            <a:ext cx="6510338" cy="2318868"/>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6"/>
              <a:defRPr sz="1800"/>
            </a:pPr>
            <a:r>
              <a:rPr lang="es-419" sz="1600" b="1" dirty="0" smtClean="0">
                <a:latin typeface="Helvetica" panose="020B0604020202020204" pitchFamily="34" charset="0"/>
                <a:cs typeface="Helvetica" panose="020B0604020202020204" pitchFamily="34" charset="0"/>
                <a:sym typeface="Helvetica"/>
              </a:rPr>
              <a:t>¿Qué detalle está incluido solamente en el texto </a:t>
            </a:r>
            <a:r>
              <a:rPr lang="es-419" sz="1600" i="1" dirty="0" smtClean="0">
                <a:latin typeface="Helvetica" panose="020B0604020202020204" pitchFamily="34" charset="0"/>
                <a:cs typeface="Helvetica" panose="020B0604020202020204" pitchFamily="34" charset="0"/>
                <a:sym typeface="Helvetica"/>
              </a:rPr>
              <a:t>Mi gran idea</a:t>
            </a:r>
            <a:r>
              <a:rPr lang="es-419" sz="1600" b="1" dirty="0" smtClean="0">
                <a:latin typeface="Helvetica" panose="020B0604020202020204" pitchFamily="34" charset="0"/>
                <a:cs typeface="Helvetica" panose="020B0604020202020204" pitchFamily="34" charset="0"/>
                <a:sym typeface="Helvetica"/>
              </a:rPr>
              <a:t>?</a:t>
            </a:r>
            <a:endParaRPr lang="es-419" sz="1600" b="1" dirty="0" smtClean="0">
              <a:solidFill>
                <a:srgbClr val="FF0000"/>
              </a:solidFill>
              <a:latin typeface="Helvetica" panose="020B0604020202020204" pitchFamily="34" charset="0"/>
              <a:cs typeface="Helvetica" panose="020B0604020202020204" pitchFamily="34" charset="0"/>
              <a:sym typeface="Helvetica"/>
            </a:endParaRPr>
          </a:p>
          <a:p>
            <a:pPr marL="342900" lvl="0" indent="-342900">
              <a:buAutoNum type="arabicPeriod" startAt="6"/>
              <a:defRPr sz="1800"/>
            </a:pPr>
            <a:endParaRPr lang="es-419" sz="1600" dirty="0" smtClean="0">
              <a:solidFill>
                <a:srgbClr val="FF0000"/>
              </a:solidFill>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 La bebé se alejó de nuestro lado.</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lvl="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 Las curitas se adhieren (pegan) bien.</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Mamá olvidó comprar cinta adhesiva en la tienda.</a:t>
            </a:r>
          </a:p>
          <a:p>
            <a:pPr marL="628650" indent="-285750">
              <a:buSzPct val="100000"/>
              <a:buFont typeface="Helvetica"/>
              <a:buAutoNum type="alphaUcPeriod"/>
              <a:defRPr sz="1800"/>
            </a:pPr>
            <a:endParaRPr lang="es-419" sz="1600" dirty="0" smtClean="0">
              <a:latin typeface="Helvetica" panose="020B0604020202020204" pitchFamily="34" charset="0"/>
              <a:cs typeface="Helvetica" panose="020B0604020202020204" pitchFamily="34" charset="0"/>
              <a:sym typeface="Helvetica"/>
            </a:endParaRPr>
          </a:p>
          <a:p>
            <a:pPr marL="628650" lvl="0" indent="-285750">
              <a:buSzPct val="100000"/>
              <a:buFont typeface="Helvetica"/>
              <a:buAutoNum type="alphaUcPeriod"/>
              <a:defRPr sz="1800"/>
            </a:pPr>
            <a:r>
              <a:rPr lang="es-419" sz="1600" dirty="0" smtClean="0">
                <a:latin typeface="Helvetica" panose="020B0604020202020204" pitchFamily="34" charset="0"/>
                <a:cs typeface="Helvetica" panose="020B0604020202020204" pitchFamily="34" charset="0"/>
                <a:sym typeface="Helvetica"/>
              </a:rPr>
              <a:t>¡Las curitas estaban por dondequiera!</a:t>
            </a:r>
            <a:endParaRPr lang="es-419" sz="1600" dirty="0">
              <a:latin typeface="Helvetica" panose="020B0604020202020204" pitchFamily="34" charset="0"/>
              <a:cs typeface="Helvetica" panose="020B0604020202020204" pitchFamily="34" charset="0"/>
              <a:sym typeface="Helvetica"/>
            </a:endParaRPr>
          </a:p>
        </p:txBody>
      </p:sp>
      <p:sp>
        <p:nvSpPr>
          <p:cNvPr id="16" name="Rectangle 15"/>
          <p:cNvSpPr/>
          <p:nvPr/>
        </p:nvSpPr>
        <p:spPr>
          <a:xfrm>
            <a:off x="4572000" y="4324812"/>
            <a:ext cx="2667000" cy="646331"/>
          </a:xfrm>
          <a:prstGeom prst="rect">
            <a:avLst/>
          </a:prstGeom>
          <a:solidFill>
            <a:schemeClr val="bg2"/>
          </a:solidFill>
        </p:spPr>
        <p:txBody>
          <a:bodyPr wrap="square">
            <a:spAutoFit/>
          </a:bodyPr>
          <a:lstStyle/>
          <a:p>
            <a:r>
              <a:rPr lang="es-419" sz="900" dirty="0" smtClean="0"/>
              <a:t>RL.2.9</a:t>
            </a:r>
            <a:br>
              <a:rPr lang="es-419" sz="900" dirty="0" smtClean="0"/>
            </a:br>
            <a:r>
              <a:rPr lang="es-419" sz="900" dirty="0" smtClean="0"/>
              <a:t>Comparan y contrastan dos o más versiones del mismo cuento (por ejemplo: cuentos de Cenicienta) por diferentes autores o de diferentes culturas.</a:t>
            </a:r>
            <a:endParaRPr lang="es-419" sz="900" dirty="0"/>
          </a:p>
        </p:txBody>
      </p:sp>
      <p:grpSp>
        <p:nvGrpSpPr>
          <p:cNvPr id="17" name="Group 16"/>
          <p:cNvGrpSpPr/>
          <p:nvPr/>
        </p:nvGrpSpPr>
        <p:grpSpPr>
          <a:xfrm>
            <a:off x="743238" y="5779660"/>
            <a:ext cx="253156" cy="1639863"/>
            <a:chOff x="999633" y="6266882"/>
            <a:chExt cx="253156" cy="1639863"/>
          </a:xfrm>
        </p:grpSpPr>
        <p:sp>
          <p:nvSpPr>
            <p:cNvPr id="18" name="Shape 89"/>
            <p:cNvSpPr/>
            <p:nvPr/>
          </p:nvSpPr>
          <p:spPr>
            <a:xfrm>
              <a:off x="1009898" y="766725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19" name="Shape 90"/>
            <p:cNvSpPr/>
            <p:nvPr/>
          </p:nvSpPr>
          <p:spPr>
            <a:xfrm>
              <a:off x="999633" y="626688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0" name="Shape 91"/>
            <p:cNvSpPr/>
            <p:nvPr/>
          </p:nvSpPr>
          <p:spPr>
            <a:xfrm>
              <a:off x="999634" y="67317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1" name="Shape 92"/>
            <p:cNvSpPr/>
            <p:nvPr/>
          </p:nvSpPr>
          <p:spPr>
            <a:xfrm>
              <a:off x="999634" y="72158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24" name="Group 23"/>
          <p:cNvGrpSpPr/>
          <p:nvPr/>
        </p:nvGrpSpPr>
        <p:grpSpPr>
          <a:xfrm>
            <a:off x="748371" y="1808167"/>
            <a:ext cx="249541" cy="1938391"/>
            <a:chOff x="992984" y="6266882"/>
            <a:chExt cx="249541" cy="1938391"/>
          </a:xfrm>
        </p:grpSpPr>
        <p:sp>
          <p:nvSpPr>
            <p:cNvPr id="26" name="Shape 89"/>
            <p:cNvSpPr/>
            <p:nvPr/>
          </p:nvSpPr>
          <p:spPr>
            <a:xfrm>
              <a:off x="999633" y="796578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7" name="Shape 90"/>
            <p:cNvSpPr/>
            <p:nvPr/>
          </p:nvSpPr>
          <p:spPr>
            <a:xfrm>
              <a:off x="999633" y="626688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8" name="Shape 91"/>
            <p:cNvSpPr/>
            <p:nvPr/>
          </p:nvSpPr>
          <p:spPr>
            <a:xfrm>
              <a:off x="999634" y="67317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9" name="Shape 92"/>
            <p:cNvSpPr/>
            <p:nvPr/>
          </p:nvSpPr>
          <p:spPr>
            <a:xfrm>
              <a:off x="992984" y="746648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230896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lang="es-419" sz="1200" smtClean="0">
                <a:solidFill>
                  <a:srgbClr val="888888"/>
                </a:solidFill>
              </a:rPr>
              <a:pPr lvl="0">
                <a:defRPr sz="1800">
                  <a:solidFill>
                    <a:srgbClr val="000000"/>
                  </a:solidFill>
                </a:defRPr>
              </a:pPr>
              <a:t>25</a:t>
            </a:fld>
            <a:endParaRPr lang="es-419" sz="1200" dirty="0">
              <a:solidFill>
                <a:srgbClr val="888888"/>
              </a:solidFill>
            </a:endParaRPr>
          </a:p>
        </p:txBody>
      </p:sp>
      <p:graphicFrame>
        <p:nvGraphicFramePr>
          <p:cNvPr id="135" name="Table 135"/>
          <p:cNvGraphicFramePr/>
          <p:nvPr>
            <p:extLst>
              <p:ext uri="{D42A27DB-BD31-4B8C-83A1-F6EECF244321}">
                <p14:modId xmlns:p14="http://schemas.microsoft.com/office/powerpoint/2010/main" val="1084089227"/>
              </p:ext>
            </p:extLst>
          </p:nvPr>
        </p:nvGraphicFramePr>
        <p:xfrm>
          <a:off x="457200" y="4724400"/>
          <a:ext cx="7043739" cy="3341701"/>
        </p:xfrm>
        <a:graphic>
          <a:graphicData uri="http://schemas.openxmlformats.org/drawingml/2006/table">
            <a:tbl>
              <a:tblPr/>
              <a:tblGrid>
                <a:gridCol w="7043739"/>
              </a:tblGrid>
              <a:tr h="174404">
                <a:tc>
                  <a:txBody>
                    <a:bodyPr/>
                    <a:lstStyle/>
                    <a:p>
                      <a:pPr marL="398463" marR="0" lvl="0" indent="-338138" algn="l" defTabSz="1018809" rtl="0" eaLnBrk="1" fontAlgn="auto" latinLnBrk="0" hangingPunct="1">
                        <a:lnSpc>
                          <a:spcPct val="115000"/>
                        </a:lnSpc>
                        <a:spcBef>
                          <a:spcPts val="0"/>
                        </a:spcBef>
                        <a:spcAft>
                          <a:spcPts val="0"/>
                        </a:spcAft>
                        <a:buClrTx/>
                        <a:buSzTx/>
                        <a:buFontTx/>
                        <a:buNone/>
                        <a:tabLst/>
                        <a:defRPr sz="1800" b="0" i="0"/>
                      </a:pPr>
                      <a:r>
                        <a:rPr lang="en-US" sz="1400" b="1" dirty="0" smtClean="0">
                          <a:latin typeface="Helvetica" panose="020B0604020202020204" pitchFamily="34" charset="0"/>
                          <a:cs typeface="Helvetica" panose="020B0604020202020204" pitchFamily="34" charset="0"/>
                        </a:rPr>
                        <a:t>8</a:t>
                      </a:r>
                      <a:r>
                        <a:rPr sz="1400" b="1" dirty="0" smtClean="0">
                          <a:latin typeface="Helvetica" panose="020B0604020202020204" pitchFamily="34" charset="0"/>
                          <a:cs typeface="Helvetica" panose="020B0604020202020204" pitchFamily="34" charset="0"/>
                        </a:rPr>
                        <a:t>. </a:t>
                      </a:r>
                      <a:r>
                        <a:rPr sz="1400" dirty="0" smtClean="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  </a:t>
                      </a:r>
                      <a:r>
                        <a:rPr lang="es-419" sz="1400" b="1" i="0" kern="1200" noProof="0" dirty="0" smtClean="0">
                          <a:solidFill>
                            <a:schemeClr val="tx1"/>
                          </a:solidFill>
                          <a:latin typeface="Helvetica" panose="020B0604020202020204" pitchFamily="34" charset="0"/>
                          <a:ea typeface="+mn-ea"/>
                          <a:cs typeface="Helvetica" panose="020B0604020202020204" pitchFamily="34" charset="0"/>
                        </a:rPr>
                        <a:t>¿Cuál fue el problema en el cuento </a:t>
                      </a:r>
                      <a:r>
                        <a:rPr lang="es-419" sz="1400" b="0" i="1" u="none" noProof="0" dirty="0" smtClean="0">
                          <a:latin typeface="Helvetica" panose="020B0604020202020204" pitchFamily="34" charset="0"/>
                          <a:cs typeface="Helvetica" panose="020B0604020202020204" pitchFamily="34" charset="0"/>
                        </a:rPr>
                        <a:t>Mi</a:t>
                      </a:r>
                      <a:r>
                        <a:rPr lang="es-419" sz="1400" b="0" i="1" u="none" baseline="0" noProof="0" dirty="0" smtClean="0">
                          <a:latin typeface="Helvetica" panose="020B0604020202020204" pitchFamily="34" charset="0"/>
                          <a:cs typeface="Helvetica" panose="020B0604020202020204" pitchFamily="34" charset="0"/>
                        </a:rPr>
                        <a:t> gran idea</a:t>
                      </a:r>
                      <a:r>
                        <a:rPr lang="es-419" sz="1400" b="0" i="1" u="none" noProof="0" dirty="0" smtClean="0">
                          <a:latin typeface="Helvetica" panose="020B0604020202020204" pitchFamily="34" charset="0"/>
                          <a:cs typeface="Helvetica" panose="020B0604020202020204" pitchFamily="34" charset="0"/>
                        </a:rPr>
                        <a:t> </a:t>
                      </a:r>
                      <a:r>
                        <a:rPr lang="es-419" sz="1400" b="1" i="0" u="none" noProof="0" dirty="0" smtClean="0">
                          <a:latin typeface="Helvetica" panose="020B0604020202020204" pitchFamily="34" charset="0"/>
                          <a:cs typeface="Helvetica" panose="020B0604020202020204" pitchFamily="34" charset="0"/>
                        </a:rPr>
                        <a:t>y</a:t>
                      </a:r>
                      <a:r>
                        <a:rPr lang="es-419" sz="1400" b="1" i="0" u="none" baseline="0" noProof="0" dirty="0" smtClean="0">
                          <a:latin typeface="Helvetica" panose="020B0604020202020204" pitchFamily="34" charset="0"/>
                          <a:cs typeface="Helvetica" panose="020B0604020202020204" pitchFamily="34" charset="0"/>
                        </a:rPr>
                        <a:t> en el poema </a:t>
                      </a:r>
                      <a:r>
                        <a:rPr lang="es-419" sz="1400" b="0" i="1" u="none" baseline="0" noProof="0" dirty="0" smtClean="0">
                          <a:latin typeface="Helvetica" panose="020B0604020202020204" pitchFamily="34" charset="0"/>
                          <a:cs typeface="Helvetica" panose="020B0604020202020204" pitchFamily="34" charset="0"/>
                        </a:rPr>
                        <a:t>La bebé curitas</a:t>
                      </a:r>
                      <a:r>
                        <a:rPr lang="es-419" sz="1400" b="1" i="0" u="none" baseline="0" noProof="0" dirty="0" smtClean="0">
                          <a:latin typeface="Helvetica" panose="020B0604020202020204" pitchFamily="34" charset="0"/>
                          <a:cs typeface="Helvetica" panose="020B0604020202020204" pitchFamily="34" charset="0"/>
                        </a:rPr>
                        <a:t>? </a:t>
                      </a:r>
                      <a:r>
                        <a:rPr lang="es-419" sz="1400" b="1" u="none" noProof="0" dirty="0" smtClean="0">
                          <a:latin typeface="Helvetica" panose="020B0604020202020204" pitchFamily="34" charset="0"/>
                          <a:cs typeface="Helvetica" panose="020B0604020202020204" pitchFamily="34" charset="0"/>
                        </a:rPr>
                        <a:t> Explica cómo y si cada problema fue resuelto. </a:t>
                      </a:r>
                    </a:p>
                    <a:p>
                      <a:pPr marL="398463" marR="0" lvl="0" indent="-338138" algn="l" defTabSz="1018809" rtl="0" eaLnBrk="1" fontAlgn="auto" latinLnBrk="0" hangingPunct="1">
                        <a:lnSpc>
                          <a:spcPct val="115000"/>
                        </a:lnSpc>
                        <a:spcBef>
                          <a:spcPts val="0"/>
                        </a:spcBef>
                        <a:spcAft>
                          <a:spcPts val="0"/>
                        </a:spcAft>
                        <a:buClrTx/>
                        <a:buSzTx/>
                        <a:buFontTx/>
                        <a:buNone/>
                        <a:tabLst/>
                        <a:defRPr sz="1800" b="0" i="0"/>
                      </a:pPr>
                      <a:endParaRPr lang="es-419" sz="1400" b="1" u="none" noProof="0"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158424">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68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13694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142600843"/>
              </p:ext>
            </p:extLst>
          </p:nvPr>
        </p:nvGraphicFramePr>
        <p:xfrm>
          <a:off x="533400" y="266340"/>
          <a:ext cx="6858000" cy="2933040"/>
        </p:xfrm>
        <a:graphic>
          <a:graphicData uri="http://schemas.openxmlformats.org/drawingml/2006/table">
            <a:tbl>
              <a:tblPr/>
              <a:tblGrid>
                <a:gridCol w="6858000"/>
              </a:tblGrid>
              <a:tr h="724260">
                <a:tc>
                  <a:txBody>
                    <a:bodyPr/>
                    <a:lstStyle/>
                    <a:p>
                      <a:pPr marL="342900" lvl="0" indent="-342900" algn="l">
                        <a:buAutoNum type="arabicPeriod" startAt="7"/>
                        <a:defRPr sz="1800" b="0" i="0"/>
                      </a:pPr>
                      <a:r>
                        <a:rPr lang="es-419" sz="1400" b="1" baseline="0" noProof="0" dirty="0" smtClean="0">
                          <a:latin typeface="Helvetica" panose="020B0604020202020204" pitchFamily="34" charset="0"/>
                          <a:cs typeface="Helvetica" panose="020B0604020202020204" pitchFamily="34" charset="0"/>
                        </a:rPr>
                        <a:t>En el cuento </a:t>
                      </a:r>
                      <a:r>
                        <a:rPr lang="es-419" sz="1400" b="0" i="1" u="none" baseline="0" noProof="0" dirty="0" smtClean="0">
                          <a:latin typeface="Helvetica" panose="020B0604020202020204" pitchFamily="34" charset="0"/>
                          <a:cs typeface="Helvetica" panose="020B0604020202020204" pitchFamily="34" charset="0"/>
                        </a:rPr>
                        <a:t>Mi gran idea</a:t>
                      </a:r>
                      <a:r>
                        <a:rPr lang="es-419" sz="1400" b="1" baseline="0" noProof="0" dirty="0" smtClean="0">
                          <a:latin typeface="Helvetica" panose="020B0604020202020204" pitchFamily="34" charset="0"/>
                          <a:cs typeface="Helvetica" panose="020B0604020202020204" pitchFamily="34" charset="0"/>
                        </a:rPr>
                        <a:t>,  ¿cómo se sintió mamá acerca de utilizar curitas en lugar de cinta adhesiva?  ¿Cómo se sintió papá acerca de las curitas?</a:t>
                      </a: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157622">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42">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sp>
        <p:nvSpPr>
          <p:cNvPr id="7" name="Shape 103"/>
          <p:cNvSpPr/>
          <p:nvPr/>
        </p:nvSpPr>
        <p:spPr>
          <a:xfrm>
            <a:off x="676813" y="41910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lang="es-419" dirty="0"/>
          </a:p>
        </p:txBody>
      </p:sp>
      <p:sp>
        <p:nvSpPr>
          <p:cNvPr id="8" name="Rectangle 7"/>
          <p:cNvSpPr/>
          <p:nvPr/>
        </p:nvSpPr>
        <p:spPr>
          <a:xfrm>
            <a:off x="5334000" y="3733800"/>
            <a:ext cx="2057400" cy="784830"/>
          </a:xfrm>
          <a:prstGeom prst="rect">
            <a:avLst/>
          </a:prstGeom>
          <a:solidFill>
            <a:schemeClr val="bg2"/>
          </a:solidFill>
        </p:spPr>
        <p:txBody>
          <a:bodyPr wrap="square">
            <a:spAutoFit/>
          </a:bodyPr>
          <a:lstStyle/>
          <a:p>
            <a:r>
              <a:rPr lang="es-419" sz="900" dirty="0" smtClean="0"/>
              <a:t>RL.2.6</a:t>
            </a:r>
            <a:br>
              <a:rPr lang="es-419" sz="900" dirty="0" smtClean="0"/>
            </a:br>
            <a:r>
              <a:rPr lang="es-419" sz="900" dirty="0" smtClean="0"/>
              <a:t>Reconocen las diferencias en los puntos de vista de los personajes, incluyendo el hablar en una voz diferente para cada personaje al leer el diálogo en voz alta.</a:t>
            </a:r>
            <a:endParaRPr lang="es-419" sz="900" dirty="0"/>
          </a:p>
        </p:txBody>
      </p:sp>
      <p:sp>
        <p:nvSpPr>
          <p:cNvPr id="10" name="Rectangle 9"/>
          <p:cNvSpPr/>
          <p:nvPr/>
        </p:nvSpPr>
        <p:spPr>
          <a:xfrm>
            <a:off x="4953000" y="8326868"/>
            <a:ext cx="2538840" cy="784830"/>
          </a:xfrm>
          <a:prstGeom prst="rect">
            <a:avLst/>
          </a:prstGeom>
          <a:solidFill>
            <a:schemeClr val="bg2"/>
          </a:solidFill>
        </p:spPr>
        <p:txBody>
          <a:bodyPr wrap="square">
            <a:spAutoFit/>
          </a:bodyPr>
          <a:lstStyle/>
          <a:p>
            <a:r>
              <a:rPr lang="es-419" sz="900" dirty="0" smtClean="0"/>
              <a:t>RL.2.9</a:t>
            </a:r>
            <a:br>
              <a:rPr lang="es-419" sz="900" dirty="0" smtClean="0"/>
            </a:br>
            <a:r>
              <a:rPr lang="es-ES" sz="900" dirty="0"/>
              <a:t>Comparan y contrastan dos o más versiones del mismo cuento (por ejemplo: cuentos de Cenicienta) por diferentes autores o de diferentes culturas.</a:t>
            </a:r>
          </a:p>
        </p:txBody>
      </p:sp>
    </p:spTree>
    <p:extLst>
      <p:ext uri="{BB962C8B-B14F-4D97-AF65-F5344CB8AC3E}">
        <p14:creationId xmlns:p14="http://schemas.microsoft.com/office/powerpoint/2010/main" val="3691461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z="1200" smtClean="0"/>
              <a:pPr/>
              <a:t>26</a:t>
            </a:fld>
            <a:endParaRPr lang="es-MX" sz="1200" dirty="0"/>
          </a:p>
        </p:txBody>
      </p:sp>
      <p:sp>
        <p:nvSpPr>
          <p:cNvPr id="7" name="Rectangle 7"/>
          <p:cNvSpPr>
            <a:spLocks noChangeArrowheads="1"/>
          </p:cNvSpPr>
          <p:nvPr/>
        </p:nvSpPr>
        <p:spPr bwMode="auto">
          <a:xfrm>
            <a:off x="457200" y="164814"/>
            <a:ext cx="3449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defTabSz="914400"/>
            <a:r>
              <a:rPr lang="es-MX" altLang="en-US" sz="1400" dirty="0">
                <a:latin typeface="Calibri" pitchFamily="34" charset="0"/>
                <a:ea typeface="Calibri" pitchFamily="34" charset="0"/>
                <a:cs typeface="Times New Roman" pitchFamily="18" charset="0"/>
              </a:rPr>
              <a:t>    </a:t>
            </a:r>
            <a:endParaRPr lang="es-MX" altLang="en-US" sz="700" dirty="0"/>
          </a:p>
          <a:p>
            <a:pPr defTabSz="914400" eaLnBrk="0" hangingPunct="0"/>
            <a:endParaRPr lang="es-MX" altLang="en-US" sz="1800" dirty="0"/>
          </a:p>
        </p:txBody>
      </p:sp>
      <p:sp>
        <p:nvSpPr>
          <p:cNvPr id="24" name="Text Box 2"/>
          <p:cNvSpPr txBox="1">
            <a:spLocks noChangeArrowheads="1"/>
          </p:cNvSpPr>
          <p:nvPr/>
        </p:nvSpPr>
        <p:spPr bwMode="auto">
          <a:xfrm>
            <a:off x="457200" y="685451"/>
            <a:ext cx="3365733" cy="2375097"/>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s-MX" sz="1400" b="1" dirty="0" smtClean="0">
                <a:ea typeface="Calibri"/>
                <a:cs typeface="Times New Roman"/>
              </a:rPr>
              <a:t>1</a:t>
            </a:r>
          </a:p>
          <a:p>
            <a:pPr>
              <a:lnSpc>
                <a:spcPct val="115000"/>
              </a:lnSpc>
              <a:spcAft>
                <a:spcPts val="1000"/>
              </a:spcAft>
            </a:pPr>
            <a:r>
              <a:rPr lang="es-MX" sz="1400" dirty="0" smtClean="0">
                <a:ea typeface="Calibri"/>
                <a:cs typeface="Times New Roman"/>
              </a:rPr>
              <a:t>En </a:t>
            </a:r>
            <a:r>
              <a:rPr lang="es-MX" sz="1400" dirty="0">
                <a:ea typeface="Calibri"/>
                <a:cs typeface="Times New Roman"/>
              </a:rPr>
              <a:t>1921, </a:t>
            </a:r>
            <a:r>
              <a:rPr lang="es-MX" sz="1400" dirty="0" err="1">
                <a:ea typeface="Calibri"/>
                <a:cs typeface="Times New Roman"/>
              </a:rPr>
              <a:t>Earle</a:t>
            </a:r>
            <a:r>
              <a:rPr lang="es-MX" sz="1400" dirty="0">
                <a:ea typeface="Calibri"/>
                <a:cs typeface="Times New Roman"/>
              </a:rPr>
              <a:t> </a:t>
            </a:r>
            <a:r>
              <a:rPr lang="es-MX" sz="1400" dirty="0" err="1">
                <a:ea typeface="Calibri"/>
                <a:cs typeface="Times New Roman"/>
              </a:rPr>
              <a:t>Dickson</a:t>
            </a:r>
            <a:r>
              <a:rPr lang="es-MX" sz="1400" dirty="0">
                <a:ea typeface="Calibri"/>
                <a:cs typeface="Times New Roman"/>
              </a:rPr>
              <a:t> trabajaba en una gran fábrica llamada Johnson &amp; Johnson. La fábrica hacía hisopos de algodón (palillitos con algodón), motitas de algodón y gasas de algodón. </a:t>
            </a:r>
            <a:r>
              <a:rPr lang="es-MX" sz="1400" dirty="0" err="1">
                <a:ea typeface="Calibri"/>
                <a:cs typeface="Times New Roman"/>
              </a:rPr>
              <a:t>Earle</a:t>
            </a:r>
            <a:r>
              <a:rPr lang="es-MX" sz="1400" dirty="0">
                <a:ea typeface="Calibri"/>
                <a:cs typeface="Times New Roman"/>
              </a:rPr>
              <a:t> ayudaba a comprar el algodón para que la fábrica pudiera hacer estas cosas.</a:t>
            </a:r>
            <a:endParaRPr lang="es-MX" sz="1100" dirty="0">
              <a:latin typeface="Calibri"/>
              <a:ea typeface="Calibri"/>
              <a:cs typeface="Times New Roman"/>
            </a:endParaRPr>
          </a:p>
        </p:txBody>
      </p:sp>
      <p:pic>
        <p:nvPicPr>
          <p:cNvPr id="21" name="Picture 20" descr="https://encrypted-tbn3.gstatic.com/images?q=tbn:ANd9GcQQLk9dAtDk80yaobGP6IhSLUbtRJV8i4ztwAR7gFvsEKBf5qOOzRi8M98T"/>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200947" y="5234327"/>
            <a:ext cx="1545529" cy="20548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2" name="Text Box 2"/>
          <p:cNvSpPr txBox="1">
            <a:spLocks noChangeArrowheads="1"/>
          </p:cNvSpPr>
          <p:nvPr/>
        </p:nvSpPr>
        <p:spPr bwMode="auto">
          <a:xfrm>
            <a:off x="370005" y="5257168"/>
            <a:ext cx="4608408" cy="216217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s-MX" sz="1400" b="1" dirty="0" smtClean="0">
                <a:ea typeface="Calibri"/>
                <a:cs typeface="Times New Roman"/>
              </a:rPr>
              <a:t>3</a:t>
            </a:r>
            <a:endParaRPr lang="es-MX" sz="1400" b="1" dirty="0">
              <a:ea typeface="Calibri"/>
              <a:cs typeface="Times New Roman"/>
            </a:endParaRPr>
          </a:p>
          <a:p>
            <a:pPr>
              <a:lnSpc>
                <a:spcPct val="115000"/>
              </a:lnSpc>
              <a:spcAft>
                <a:spcPts val="1000"/>
              </a:spcAft>
            </a:pPr>
            <a:r>
              <a:rPr lang="es-MX" sz="1400" dirty="0" err="1" smtClean="0">
                <a:ea typeface="Calibri"/>
                <a:cs typeface="Times New Roman"/>
              </a:rPr>
              <a:t>Josephine</a:t>
            </a:r>
            <a:r>
              <a:rPr lang="es-MX" sz="1400" dirty="0" smtClean="0">
                <a:ea typeface="Calibri"/>
                <a:cs typeface="Times New Roman"/>
              </a:rPr>
              <a:t> </a:t>
            </a:r>
            <a:r>
              <a:rPr lang="es-MX" sz="1400" dirty="0">
                <a:ea typeface="Calibri"/>
                <a:cs typeface="Times New Roman"/>
              </a:rPr>
              <a:t>era la esposa de </a:t>
            </a:r>
            <a:r>
              <a:rPr lang="es-MX" sz="1400" dirty="0" err="1">
                <a:ea typeface="Calibri"/>
                <a:cs typeface="Times New Roman"/>
              </a:rPr>
              <a:t>Earle</a:t>
            </a:r>
            <a:r>
              <a:rPr lang="es-MX" sz="1400" dirty="0">
                <a:ea typeface="Calibri"/>
                <a:cs typeface="Times New Roman"/>
              </a:rPr>
              <a:t>. A menudo se cortaba los dedos cuando estaba preparando la comida. </a:t>
            </a:r>
            <a:r>
              <a:rPr lang="es-MX" sz="1400" dirty="0" err="1">
                <a:ea typeface="Calibri"/>
                <a:cs typeface="Times New Roman"/>
              </a:rPr>
              <a:t>Josephine</a:t>
            </a:r>
            <a:r>
              <a:rPr lang="es-MX" sz="1400" dirty="0">
                <a:ea typeface="Calibri"/>
                <a:cs typeface="Times New Roman"/>
              </a:rPr>
              <a:t> trató de utilizar la gasa y cinta adhesiva, pero se seguía cayendo. Ella dijo: </a:t>
            </a:r>
            <a:r>
              <a:rPr lang="es-MX" sz="1400" dirty="0" smtClean="0">
                <a:ea typeface="Calibri"/>
                <a:cs typeface="Times New Roman"/>
              </a:rPr>
              <a:t>— La </a:t>
            </a:r>
            <a:r>
              <a:rPr lang="es-MX" sz="1400" dirty="0">
                <a:ea typeface="Calibri"/>
                <a:cs typeface="Times New Roman"/>
              </a:rPr>
              <a:t>gasa es demasiado grande para cortaduras pequeñas y la cinta adhesiva no puede </a:t>
            </a:r>
            <a:r>
              <a:rPr lang="es-MX" sz="1400" dirty="0" smtClean="0">
                <a:ea typeface="Calibri"/>
                <a:cs typeface="Times New Roman"/>
              </a:rPr>
              <a:t>mantenerla en su lugar.</a:t>
            </a:r>
            <a:endParaRPr lang="es-MX" sz="1100" dirty="0">
              <a:latin typeface="Calibri"/>
              <a:ea typeface="Calibri"/>
              <a:cs typeface="Times New Roman"/>
            </a:endParaRPr>
          </a:p>
        </p:txBody>
      </p:sp>
      <p:pic>
        <p:nvPicPr>
          <p:cNvPr id="19" name="Picture 18" descr="http://40truetalesofdoinguntoothers.files.wordpress.com/2012/07/dickson-3.jpg"/>
          <p:cNvPicPr>
            <a:picLocks noChangeAspect="1"/>
          </p:cNvPicPr>
          <p:nvPr/>
        </p:nvPicPr>
        <p:blipFill rotWithShape="1">
          <a:blip r:embed="rId4">
            <a:extLst>
              <a:ext uri="{28A0092B-C50C-407E-A947-70E740481C1C}">
                <a14:useLocalDpi xmlns:a14="http://schemas.microsoft.com/office/drawing/2010/main" val="0"/>
              </a:ext>
            </a:extLst>
          </a:blip>
          <a:srcRect l="47436"/>
          <a:stretch/>
        </p:blipFill>
        <p:spPr bwMode="auto">
          <a:xfrm>
            <a:off x="5160071" y="7436669"/>
            <a:ext cx="1768013" cy="21256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20" name="Text Box 2"/>
          <p:cNvSpPr txBox="1">
            <a:spLocks noChangeArrowheads="1"/>
          </p:cNvSpPr>
          <p:nvPr/>
        </p:nvSpPr>
        <p:spPr bwMode="auto">
          <a:xfrm>
            <a:off x="396586" y="7419343"/>
            <a:ext cx="4652009" cy="188524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s-MX" sz="1400" b="1" dirty="0" smtClean="0">
                <a:ea typeface="Calibri"/>
                <a:cs typeface="Times New Roman"/>
              </a:rPr>
              <a:t>4</a:t>
            </a:r>
            <a:endParaRPr lang="es-MX" sz="1400" b="1" dirty="0">
              <a:ea typeface="Calibri"/>
              <a:cs typeface="Times New Roman"/>
            </a:endParaRPr>
          </a:p>
          <a:p>
            <a:pPr>
              <a:lnSpc>
                <a:spcPct val="115000"/>
              </a:lnSpc>
              <a:spcAft>
                <a:spcPts val="1000"/>
              </a:spcAft>
            </a:pPr>
            <a:r>
              <a:rPr lang="es-MX" sz="1400" dirty="0" err="1" smtClean="0">
                <a:ea typeface="Calibri"/>
                <a:cs typeface="Times New Roman"/>
              </a:rPr>
              <a:t>Earle</a:t>
            </a:r>
            <a:r>
              <a:rPr lang="es-MX" sz="1400" dirty="0" smtClean="0">
                <a:ea typeface="Calibri"/>
                <a:cs typeface="Times New Roman"/>
              </a:rPr>
              <a:t> </a:t>
            </a:r>
            <a:r>
              <a:rPr lang="es-MX" sz="1400" dirty="0">
                <a:ea typeface="Calibri"/>
                <a:cs typeface="Times New Roman"/>
              </a:rPr>
              <a:t>tuvo una idea. Él tomó un pedazo pequeño de gasa y lo puso en el centro de un trozo de cinta adhesiva. Luego puso </a:t>
            </a:r>
            <a:r>
              <a:rPr lang="es-MX" sz="1400" dirty="0" smtClean="0">
                <a:ea typeface="Calibri"/>
                <a:cs typeface="Times New Roman"/>
              </a:rPr>
              <a:t>un poco de ungüento en </a:t>
            </a:r>
            <a:r>
              <a:rPr lang="es-MX" sz="1400" dirty="0">
                <a:ea typeface="Calibri"/>
                <a:cs typeface="Times New Roman"/>
              </a:rPr>
              <a:t>la gasa para que </a:t>
            </a:r>
            <a:r>
              <a:rPr lang="es-MX" sz="1400" dirty="0" smtClean="0">
                <a:ea typeface="Calibri"/>
                <a:cs typeface="Times New Roman"/>
              </a:rPr>
              <a:t>ningún germen pudiera entrar </a:t>
            </a:r>
            <a:r>
              <a:rPr lang="es-MX" sz="1400" dirty="0">
                <a:ea typeface="Calibri"/>
                <a:cs typeface="Times New Roman"/>
              </a:rPr>
              <a:t>en la cortadura. A </a:t>
            </a:r>
            <a:r>
              <a:rPr lang="es-MX" sz="1400" dirty="0" err="1">
                <a:ea typeface="Calibri"/>
                <a:cs typeface="Times New Roman"/>
              </a:rPr>
              <a:t>Josephine</a:t>
            </a:r>
            <a:r>
              <a:rPr lang="es-MX" sz="1400" dirty="0">
                <a:ea typeface="Calibri"/>
                <a:cs typeface="Times New Roman"/>
              </a:rPr>
              <a:t> le gustó el nuevo invento de </a:t>
            </a:r>
            <a:r>
              <a:rPr lang="es-MX" sz="1400" dirty="0" err="1">
                <a:ea typeface="Calibri"/>
                <a:cs typeface="Times New Roman"/>
              </a:rPr>
              <a:t>Earle</a:t>
            </a:r>
            <a:r>
              <a:rPr lang="es-MX" sz="1400" dirty="0">
                <a:ea typeface="Calibri"/>
                <a:cs typeface="Times New Roman"/>
              </a:rPr>
              <a:t>. </a:t>
            </a:r>
            <a:r>
              <a:rPr lang="es-MX" sz="1400" dirty="0" err="1">
                <a:ea typeface="Calibri"/>
                <a:cs typeface="Times New Roman"/>
              </a:rPr>
              <a:t>Earle</a:t>
            </a:r>
            <a:r>
              <a:rPr lang="es-MX" sz="1400" dirty="0">
                <a:ea typeface="Calibri"/>
                <a:cs typeface="Times New Roman"/>
              </a:rPr>
              <a:t> </a:t>
            </a:r>
            <a:r>
              <a:rPr lang="es-MX" sz="1400" dirty="0" smtClean="0">
                <a:ea typeface="Calibri"/>
                <a:cs typeface="Times New Roman"/>
              </a:rPr>
              <a:t>le llamó curitas a </a:t>
            </a:r>
            <a:r>
              <a:rPr lang="es-MX" sz="1400" dirty="0">
                <a:ea typeface="Calibri"/>
                <a:cs typeface="Times New Roman"/>
              </a:rPr>
              <a:t>su </a:t>
            </a:r>
            <a:r>
              <a:rPr lang="es-MX" sz="1400" dirty="0" smtClean="0">
                <a:ea typeface="Calibri"/>
                <a:cs typeface="Times New Roman"/>
              </a:rPr>
              <a:t>invento.</a:t>
            </a:r>
            <a:endParaRPr lang="es-MX" sz="1100" dirty="0">
              <a:latin typeface="Calibri"/>
              <a:ea typeface="Calibri"/>
              <a:cs typeface="Times New Roman"/>
            </a:endParaRPr>
          </a:p>
        </p:txBody>
      </p:sp>
      <p:sp>
        <p:nvSpPr>
          <p:cNvPr id="10" name="Text Box 2"/>
          <p:cNvSpPr txBox="1">
            <a:spLocks noChangeArrowheads="1"/>
          </p:cNvSpPr>
          <p:nvPr/>
        </p:nvSpPr>
        <p:spPr bwMode="auto">
          <a:xfrm>
            <a:off x="-246018" y="262996"/>
            <a:ext cx="4283076" cy="391795"/>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s-MX" sz="1800" i="1" dirty="0">
                <a:latin typeface="Calibri"/>
                <a:ea typeface="Calibri"/>
                <a:cs typeface="Times New Roman"/>
              </a:rPr>
              <a:t>El inventor de la curita</a:t>
            </a:r>
            <a:endParaRPr lang="es-MX" sz="1100" i="1" dirty="0">
              <a:latin typeface="Calibri"/>
              <a:ea typeface="Calibri"/>
              <a:cs typeface="Times New Roman"/>
            </a:endParaRPr>
          </a:p>
        </p:txBody>
      </p:sp>
      <p:sp>
        <p:nvSpPr>
          <p:cNvPr id="27" name="Rectangle 26"/>
          <p:cNvSpPr/>
          <p:nvPr/>
        </p:nvSpPr>
        <p:spPr>
          <a:xfrm>
            <a:off x="3604342" y="183990"/>
            <a:ext cx="3886200" cy="707886"/>
          </a:xfrm>
          <a:prstGeom prst="rect">
            <a:avLst/>
          </a:prstGeom>
        </p:spPr>
        <p:txBody>
          <a:bodyPr>
            <a:spAutoFit/>
          </a:bodyPr>
          <a:lstStyle/>
          <a:p>
            <a:pPr lvl="0" algn="r"/>
            <a:r>
              <a:rPr lang="es-419" sz="800" dirty="0" smtClean="0">
                <a:solidFill>
                  <a:prstClr val="black"/>
                </a:solidFill>
                <a:ea typeface="Times New Roman"/>
              </a:rPr>
              <a:t>Grado Equivalente 2.9</a:t>
            </a:r>
          </a:p>
          <a:p>
            <a:pPr lvl="0" algn="r"/>
            <a:r>
              <a:rPr lang="es-419" sz="800" dirty="0" smtClean="0">
                <a:solidFill>
                  <a:prstClr val="black"/>
                </a:solidFill>
                <a:ea typeface="Times New Roman"/>
              </a:rPr>
              <a:t>Escala </a:t>
            </a:r>
            <a:r>
              <a:rPr lang="es-419" sz="800" i="1" dirty="0" err="1" smtClean="0">
                <a:solidFill>
                  <a:prstClr val="black"/>
                </a:solidFill>
                <a:ea typeface="Times New Roman"/>
              </a:rPr>
              <a:t>Lexile</a:t>
            </a:r>
            <a:r>
              <a:rPr lang="es-419" sz="800" dirty="0" smtClean="0">
                <a:solidFill>
                  <a:prstClr val="black"/>
                </a:solidFill>
                <a:ea typeface="Times New Roman"/>
              </a:rPr>
              <a:t> 700L</a:t>
            </a:r>
          </a:p>
          <a:p>
            <a:pPr lvl="0" algn="r"/>
            <a:r>
              <a:rPr lang="es-419" sz="800" dirty="0" smtClean="0">
                <a:solidFill>
                  <a:prstClr val="black"/>
                </a:solidFill>
                <a:ea typeface="Times New Roman"/>
              </a:rPr>
              <a:t>Promedio del largo de la oración 10.69</a:t>
            </a:r>
          </a:p>
          <a:p>
            <a:pPr lvl="0" algn="r"/>
            <a:r>
              <a:rPr lang="es-419" sz="800" dirty="0" smtClean="0">
                <a:solidFill>
                  <a:prstClr val="black"/>
                </a:solidFill>
                <a:ea typeface="Times New Roman"/>
              </a:rPr>
              <a:t>Promedio de la frecuencia de palabras 3.59</a:t>
            </a:r>
          </a:p>
          <a:p>
            <a:pPr lvl="0" algn="r"/>
            <a:r>
              <a:rPr lang="es-419" sz="800" dirty="0" smtClean="0">
                <a:solidFill>
                  <a:prstClr val="black"/>
                </a:solidFill>
                <a:ea typeface="Times New Roman"/>
              </a:rPr>
              <a:t>Número de palabras 171</a:t>
            </a:r>
            <a:endParaRPr lang="es-419" sz="800" dirty="0">
              <a:solidFill>
                <a:prstClr val="black"/>
              </a:solidFill>
              <a:ea typeface="Times New Roman"/>
            </a:endParaRPr>
          </a:p>
        </p:txBody>
      </p:sp>
      <p:pic>
        <p:nvPicPr>
          <p:cNvPr id="16" name="irc_mi" descr="http://www.kilmerhouse.com/wp-content/uploads/2010/04/1917-rcm-mom-and-kids-930x1024.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2933" y="2955864"/>
            <a:ext cx="1952600" cy="215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Text Box 2"/>
          <p:cNvSpPr txBox="1">
            <a:spLocks noChangeArrowheads="1"/>
          </p:cNvSpPr>
          <p:nvPr/>
        </p:nvSpPr>
        <p:spPr bwMode="auto">
          <a:xfrm>
            <a:off x="417868" y="2917610"/>
            <a:ext cx="3365733" cy="188241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s-MX" sz="1400" b="1" dirty="0" smtClean="0">
                <a:ea typeface="Calibri"/>
                <a:cs typeface="Times New Roman"/>
              </a:rPr>
              <a:t>2</a:t>
            </a:r>
            <a:endParaRPr lang="es-MX" sz="1400" b="1" dirty="0">
              <a:ea typeface="Calibri"/>
              <a:cs typeface="Times New Roman"/>
            </a:endParaRPr>
          </a:p>
          <a:p>
            <a:pPr>
              <a:lnSpc>
                <a:spcPct val="115000"/>
              </a:lnSpc>
              <a:spcAft>
                <a:spcPts val="1000"/>
              </a:spcAft>
            </a:pPr>
            <a:r>
              <a:rPr lang="es-MX" sz="1400" dirty="0" smtClean="0">
                <a:latin typeface="Calibri"/>
                <a:ea typeface="Calibri"/>
                <a:cs typeface="Times New Roman"/>
              </a:rPr>
              <a:t>Johnson </a:t>
            </a:r>
            <a:r>
              <a:rPr lang="es-MX" sz="1400" dirty="0">
                <a:latin typeface="Calibri"/>
                <a:ea typeface="Calibri"/>
                <a:cs typeface="Times New Roman"/>
              </a:rPr>
              <a:t>&amp; Johnson hacía gasas para ponerlas sobre cortaduras.  La gasa es un pedazo cuadrado de algodón.  La gente colocaba un pedazo de cinta adhesiva sobre el algodón para mantener la gasa en el cortadura.  La cinta adhesiva no se quedaba en el algodón por mucho tiempo.  </a:t>
            </a:r>
            <a:endParaRPr lang="es-MX" sz="1100" dirty="0">
              <a:latin typeface="Calibri"/>
              <a:ea typeface="Calibri"/>
              <a:cs typeface="Times New Roman"/>
            </a:endParaRPr>
          </a:p>
        </p:txBody>
      </p:sp>
      <p:sp>
        <p:nvSpPr>
          <p:cNvPr id="17" name="TextBox 16"/>
          <p:cNvSpPr txBox="1"/>
          <p:nvPr/>
        </p:nvSpPr>
        <p:spPr>
          <a:xfrm>
            <a:off x="3822933" y="4787944"/>
            <a:ext cx="1952600" cy="307777"/>
          </a:xfrm>
          <a:prstGeom prst="rect">
            <a:avLst/>
          </a:prstGeom>
          <a:solidFill>
            <a:schemeClr val="bg1"/>
          </a:solidFill>
          <a:ln>
            <a:solidFill>
              <a:schemeClr val="bg1"/>
            </a:solidFill>
          </a:ln>
        </p:spPr>
        <p:txBody>
          <a:bodyPr wrap="square" rtlCol="0">
            <a:spAutoFit/>
          </a:bodyPr>
          <a:lstStyle/>
          <a:p>
            <a:pPr algn="ctr"/>
            <a:r>
              <a:rPr lang="es-MX" sz="1400" dirty="0"/>
              <a:t>gasa de algodón</a:t>
            </a:r>
          </a:p>
        </p:txBody>
      </p:sp>
      <p:pic>
        <p:nvPicPr>
          <p:cNvPr id="14" name="Picture 13" descr="https://encrypted-tbn3.gstatic.com/images?q=tbn:ANd9GcTkN9lc9Ffq3pDkNccfOvvH2aw3fzXjr59-Y2SApvW0xkm3VCOB"/>
          <p:cNvPicPr>
            <a:picLocks noChangeAspect="1"/>
          </p:cNvPicPr>
          <p:nvPr/>
        </p:nvPicPr>
        <p:blipFill rotWithShape="1">
          <a:blip r:embed="rId6">
            <a:extLst>
              <a:ext uri="{28A0092B-C50C-407E-A947-70E740481C1C}">
                <a14:useLocalDpi xmlns:a14="http://schemas.microsoft.com/office/drawing/2010/main" val="0"/>
              </a:ext>
            </a:extLst>
          </a:blip>
          <a:srcRect l="7693" b="-132"/>
          <a:stretch/>
        </p:blipFill>
        <p:spPr bwMode="auto">
          <a:xfrm>
            <a:off x="5200947" y="1145381"/>
            <a:ext cx="2199026" cy="17190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26" name="Rectangle 25"/>
          <p:cNvSpPr/>
          <p:nvPr/>
        </p:nvSpPr>
        <p:spPr>
          <a:xfrm>
            <a:off x="5224620" y="2568528"/>
            <a:ext cx="2151679" cy="307777"/>
          </a:xfrm>
          <a:prstGeom prst="rect">
            <a:avLst/>
          </a:prstGeom>
          <a:solidFill>
            <a:schemeClr val="bg1"/>
          </a:solidFill>
        </p:spPr>
        <p:txBody>
          <a:bodyPr wrap="none">
            <a:spAutoFit/>
          </a:bodyPr>
          <a:lstStyle/>
          <a:p>
            <a:r>
              <a:rPr lang="es-MX" sz="1400" dirty="0"/>
              <a:t>Fábrica Johnson &amp; </a:t>
            </a:r>
            <a:r>
              <a:rPr lang="es-MX" sz="1400" dirty="0" smtClean="0"/>
              <a:t>Johnson</a:t>
            </a:r>
            <a:endParaRPr lang="es-MX" sz="1400" dirty="0"/>
          </a:p>
        </p:txBody>
      </p:sp>
      <p:pic>
        <p:nvPicPr>
          <p:cNvPr id="28" name="Picture 27" descr="http://t2.gstatic.com/images?q=tbn:ANd9GcQ2h6sFkVg_UXg4Q_PRupaT-Vd2HyRo4x2HW6lBjYWzQ4fKGieazQ"/>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34897" y="752973"/>
            <a:ext cx="1274313" cy="16162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46350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27</a:t>
            </a:fld>
            <a:endParaRPr lang="en-US" sz="1200" dirty="0"/>
          </a:p>
        </p:txBody>
      </p:sp>
      <p:sp>
        <p:nvSpPr>
          <p:cNvPr id="2" name="Rectangle 1"/>
          <p:cNvSpPr/>
          <p:nvPr/>
        </p:nvSpPr>
        <p:spPr>
          <a:xfrm>
            <a:off x="580417" y="762000"/>
            <a:ext cx="6324600" cy="8202245"/>
          </a:xfrm>
          <a:prstGeom prst="rect">
            <a:avLst/>
          </a:prstGeom>
        </p:spPr>
        <p:txBody>
          <a:bodyPr wrap="square">
            <a:spAutoFit/>
          </a:bodyPr>
          <a:lstStyle/>
          <a:p>
            <a:pPr algn="ctr"/>
            <a:r>
              <a:rPr lang="es-MX" sz="1800" i="1" dirty="0"/>
              <a:t>Curitas </a:t>
            </a:r>
            <a:r>
              <a:rPr lang="es-MX" sz="1400" i="1" dirty="0"/>
              <a:t> </a:t>
            </a:r>
            <a:endParaRPr lang="es-MX" sz="1400" i="1" dirty="0" smtClean="0"/>
          </a:p>
          <a:p>
            <a:pPr algn="ctr"/>
            <a:endParaRPr lang="es-MX" sz="1400" i="1" dirty="0"/>
          </a:p>
          <a:p>
            <a:r>
              <a:rPr lang="es-MX" sz="1300" dirty="0" smtClean="0"/>
              <a:t>La gente usa curitas en cortaduras pequeñas y grandes .  Ellas  vienen en  muchas formas y tamaños.  Algunas son sólo para niños.    </a:t>
            </a:r>
          </a:p>
          <a:p>
            <a:r>
              <a:rPr lang="es-MX" sz="1300" dirty="0" smtClean="0"/>
              <a:t> </a:t>
            </a:r>
          </a:p>
          <a:p>
            <a:r>
              <a:rPr lang="es-MX" sz="1300" b="1" u="sng" dirty="0" smtClean="0"/>
              <a:t>¿Por qué fue inventada la curita</a:t>
            </a:r>
            <a:r>
              <a:rPr lang="es-MX" sz="1300" b="1" dirty="0" smtClean="0"/>
              <a:t>?</a:t>
            </a:r>
          </a:p>
          <a:p>
            <a:r>
              <a:rPr lang="es-MX" sz="1300" dirty="0" err="1" smtClean="0"/>
              <a:t>Earle</a:t>
            </a:r>
            <a:r>
              <a:rPr lang="es-MX" sz="1300" dirty="0" smtClean="0"/>
              <a:t> </a:t>
            </a:r>
            <a:r>
              <a:rPr lang="es-MX" sz="1300" dirty="0" err="1" smtClean="0"/>
              <a:t>Dickson</a:t>
            </a:r>
            <a:r>
              <a:rPr lang="es-MX" sz="1300" dirty="0" smtClean="0"/>
              <a:t> inventó las curitas en 1921 porque su esposa se cortaba a menudo cuando ella cocinaba. </a:t>
            </a:r>
            <a:r>
              <a:rPr lang="es-MX" sz="1300" dirty="0" err="1" smtClean="0"/>
              <a:t>Earle</a:t>
            </a:r>
            <a:r>
              <a:rPr lang="es-MX" sz="1300" dirty="0" smtClean="0"/>
              <a:t> trabajaba para Johnson &amp; Johnson. Ellos hacían gasa  y cinta adhesiva. Un día él tomó un pequeño pedazo de gasa y lo puso en el centro de un pedazo de cinta adhesiva. Esa fue la primera curita. A Johnson &amp; Johnson le gustó las curitas de </a:t>
            </a:r>
            <a:r>
              <a:rPr lang="es-MX" sz="1300" dirty="0" err="1" smtClean="0"/>
              <a:t>Earle</a:t>
            </a:r>
            <a:r>
              <a:rPr lang="es-MX" sz="1300" dirty="0" smtClean="0"/>
              <a:t> y comenzaron a venderlas.</a:t>
            </a:r>
          </a:p>
          <a:p>
            <a:r>
              <a:rPr lang="es-MX" sz="1300" dirty="0" smtClean="0"/>
              <a:t> </a:t>
            </a:r>
          </a:p>
          <a:p>
            <a:r>
              <a:rPr lang="es-MX" sz="1300" b="1" u="sng" dirty="0" smtClean="0"/>
              <a:t>¿Cómo se hicieron comunes las curitas?</a:t>
            </a:r>
            <a:endParaRPr lang="es-MX" sz="1300" dirty="0" smtClean="0"/>
          </a:p>
          <a:p>
            <a:r>
              <a:rPr lang="es-MX" sz="1300" dirty="0" smtClean="0"/>
              <a:t>Al principio, Johnson &amp; Johnson no podía vender las curitas.  Así que, le  dieron curitas gratis a los  Niños Exploradores.  ¡Entonces, las curitas se comenzaron a vender!</a:t>
            </a:r>
          </a:p>
          <a:p>
            <a:endParaRPr lang="es-MX" sz="1300" dirty="0"/>
          </a:p>
          <a:p>
            <a:r>
              <a:rPr lang="es-MX" sz="1300" dirty="0"/>
              <a:t>Al principio las curitas eran hechas a mano.  </a:t>
            </a:r>
            <a:r>
              <a:rPr lang="es-MX" sz="1300" dirty="0" smtClean="0"/>
              <a:t>Tomaba </a:t>
            </a:r>
            <a:r>
              <a:rPr lang="es-MX" sz="1300" dirty="0"/>
              <a:t>mucho tiempo </a:t>
            </a:r>
            <a:r>
              <a:rPr lang="es-MX" sz="1300" dirty="0" smtClean="0"/>
              <a:t>hacer las curitas.  </a:t>
            </a:r>
            <a:r>
              <a:rPr lang="es-MX" sz="1300" dirty="0"/>
              <a:t>Pronto, ellos </a:t>
            </a:r>
            <a:r>
              <a:rPr lang="es-MX" sz="1300" dirty="0" smtClean="0"/>
              <a:t>usaron </a:t>
            </a:r>
            <a:r>
              <a:rPr lang="es-MX" sz="1300" dirty="0"/>
              <a:t>una máquina para así poder hacer curitas más rápido.  Ellos enviaban curitas a los </a:t>
            </a:r>
            <a:r>
              <a:rPr lang="es-MX" sz="1300" dirty="0" smtClean="0"/>
              <a:t>soldados que estaban </a:t>
            </a:r>
            <a:r>
              <a:rPr lang="es-MX" sz="1300" dirty="0"/>
              <a:t>peleando en la guerra.</a:t>
            </a:r>
          </a:p>
          <a:p>
            <a:endParaRPr lang="es-MX" sz="1300" dirty="0"/>
          </a:p>
          <a:p>
            <a:r>
              <a:rPr lang="es-MX" sz="1300" b="1" u="sng" dirty="0"/>
              <a:t>¿Cómo ha cambiado el precio?  </a:t>
            </a:r>
            <a:endParaRPr lang="es-MX" sz="1300" dirty="0"/>
          </a:p>
          <a:p>
            <a:r>
              <a:rPr lang="es-MX" sz="1300" dirty="0" smtClean="0"/>
              <a:t>Cuando las curitas fueron hechas por primera vez, una caja de 15 curitas costaba dos centavos.  Ahora las curitas cuestan unos pocos dólares. La mayoría de las cajas tienen alrededor de 30 curitas.</a:t>
            </a:r>
          </a:p>
          <a:p>
            <a:endParaRPr lang="es-MX" sz="1300" dirty="0"/>
          </a:p>
          <a:p>
            <a:r>
              <a:rPr lang="es-MX" sz="1300" b="1" u="sng" dirty="0"/>
              <a:t>¿Qué tipo de curitas </a:t>
            </a:r>
            <a:r>
              <a:rPr lang="es-MX" sz="1300" b="1" u="sng" dirty="0" smtClean="0"/>
              <a:t>hay?</a:t>
            </a:r>
            <a:endParaRPr lang="es-MX" sz="1300" dirty="0"/>
          </a:p>
          <a:p>
            <a:r>
              <a:rPr lang="es-MX" sz="1300" dirty="0"/>
              <a:t>Hoy las curitas se hacen con diferentes materiales, no sólo de algodón. Esto </a:t>
            </a:r>
            <a:r>
              <a:rPr lang="es-MX" sz="1300" dirty="0" smtClean="0"/>
              <a:t>ayuda </a:t>
            </a:r>
            <a:r>
              <a:rPr lang="es-MX" sz="1300" dirty="0"/>
              <a:t>a que las curitas se adhieran mejor a la piel.  Las curitas  hechas para los niños </a:t>
            </a:r>
            <a:r>
              <a:rPr lang="es-MX" sz="1300" dirty="0" smtClean="0"/>
              <a:t>vienen en muchos </a:t>
            </a:r>
            <a:r>
              <a:rPr lang="es-MX" sz="1300" dirty="0"/>
              <a:t>colores brillantes o </a:t>
            </a:r>
            <a:r>
              <a:rPr lang="es-MX" sz="1300" dirty="0" smtClean="0"/>
              <a:t>con personajes </a:t>
            </a:r>
            <a:r>
              <a:rPr lang="es-MX" sz="1300" dirty="0"/>
              <a:t>de </a:t>
            </a:r>
            <a:r>
              <a:rPr lang="es-MX" sz="1300" dirty="0" smtClean="0"/>
              <a:t>cuentos.</a:t>
            </a:r>
            <a:r>
              <a:rPr lang="es-MX" sz="1300" dirty="0"/>
              <a:t> </a:t>
            </a:r>
          </a:p>
          <a:p>
            <a:endParaRPr lang="es-MX" sz="1300" dirty="0"/>
          </a:p>
          <a:p>
            <a:r>
              <a:rPr lang="es-MX" sz="1300" b="1" u="sng" dirty="0"/>
              <a:t>¿</a:t>
            </a:r>
            <a:r>
              <a:rPr lang="es-MX" sz="1300" b="1" u="sng" dirty="0" smtClean="0"/>
              <a:t>Cómo han cambiado </a:t>
            </a:r>
            <a:r>
              <a:rPr lang="es-MX" sz="1300" b="1" u="sng" dirty="0"/>
              <a:t>nuestra salud las </a:t>
            </a:r>
            <a:r>
              <a:rPr lang="es-MX" sz="1300" b="1" u="sng" dirty="0" smtClean="0"/>
              <a:t>curitas? </a:t>
            </a:r>
            <a:endParaRPr lang="es-MX" sz="1300" b="1" u="sng" dirty="0"/>
          </a:p>
          <a:p>
            <a:r>
              <a:rPr lang="es-MX" sz="1300" dirty="0"/>
              <a:t>Hace mucho tiempo la gente tenía que ir a un hospital cuando se </a:t>
            </a:r>
            <a:r>
              <a:rPr lang="es-MX" sz="1300" dirty="0" smtClean="0"/>
              <a:t>cortaban.  Los gérmenes </a:t>
            </a:r>
            <a:r>
              <a:rPr lang="es-MX" sz="1300" dirty="0"/>
              <a:t>hacían que se enfermaran seriamente. </a:t>
            </a:r>
            <a:endParaRPr lang="es-MX" sz="1300" dirty="0" smtClean="0"/>
          </a:p>
          <a:p>
            <a:r>
              <a:rPr lang="es-MX" sz="1300" dirty="0" smtClean="0"/>
              <a:t>Ahora las curitas vienen </a:t>
            </a:r>
            <a:r>
              <a:rPr lang="es-MX" sz="1300" dirty="0"/>
              <a:t>con medicamento para mantener las cortaduras </a:t>
            </a:r>
            <a:r>
              <a:rPr lang="es-MX" sz="1300" dirty="0" smtClean="0"/>
              <a:t>libres </a:t>
            </a:r>
            <a:r>
              <a:rPr lang="es-MX" sz="1300" dirty="0"/>
              <a:t>de gérmenes.  Incluso, ya hay curitas líquidas.  Hoy en día la mayoría de la gente no se </a:t>
            </a:r>
            <a:r>
              <a:rPr lang="es-MX" sz="1300" dirty="0" smtClean="0"/>
              <a:t>enferma por </a:t>
            </a:r>
            <a:r>
              <a:rPr lang="es-MX" sz="1300" dirty="0"/>
              <a:t>una cortadura. </a:t>
            </a:r>
          </a:p>
          <a:p>
            <a:r>
              <a:rPr lang="es-MX" sz="1300" dirty="0" smtClean="0"/>
              <a:t>Las </a:t>
            </a:r>
            <a:r>
              <a:rPr lang="es-MX" sz="1300" dirty="0"/>
              <a:t>curitas </a:t>
            </a:r>
            <a:r>
              <a:rPr lang="es-MX" sz="1300" dirty="0" smtClean="0"/>
              <a:t>nos ayudan </a:t>
            </a:r>
            <a:r>
              <a:rPr lang="es-MX" sz="1300" dirty="0"/>
              <a:t>a protegernos de los gérmenes.  Debido a que tenemos curitas, no tenemos que preocuparnos de que las cortaduras nos enfermen. </a:t>
            </a:r>
            <a:r>
              <a:rPr lang="es-ES" sz="1300" dirty="0"/>
              <a:t>Todos los kits de primeros auxilios deben tener curitas.  Sé que Earle Dickson estaría de acuerdo. </a:t>
            </a:r>
            <a:endParaRPr lang="es-MX" sz="1300" dirty="0"/>
          </a:p>
          <a:p>
            <a:r>
              <a:rPr lang="es-MX" sz="1400" dirty="0"/>
              <a:t> </a:t>
            </a:r>
          </a:p>
        </p:txBody>
      </p:sp>
      <p:sp>
        <p:nvSpPr>
          <p:cNvPr id="5" name="Rectangle 4"/>
          <p:cNvSpPr/>
          <p:nvPr/>
        </p:nvSpPr>
        <p:spPr>
          <a:xfrm>
            <a:off x="3733800" y="228600"/>
            <a:ext cx="3886200" cy="707886"/>
          </a:xfrm>
          <a:prstGeom prst="rect">
            <a:avLst/>
          </a:prstGeom>
        </p:spPr>
        <p:txBody>
          <a:bodyPr>
            <a:spAutoFit/>
          </a:bodyPr>
          <a:lstStyle/>
          <a:p>
            <a:pPr lvl="0" algn="r"/>
            <a:r>
              <a:rPr lang="es-419" sz="800" dirty="0" smtClean="0">
                <a:solidFill>
                  <a:prstClr val="black"/>
                </a:solidFill>
                <a:ea typeface="Times New Roman"/>
              </a:rPr>
              <a:t>Grado Equivalente 2.9</a:t>
            </a:r>
          </a:p>
          <a:p>
            <a:pPr lvl="0" algn="r"/>
            <a:r>
              <a:rPr lang="es-419" sz="800" dirty="0" smtClean="0">
                <a:solidFill>
                  <a:prstClr val="black"/>
                </a:solidFill>
                <a:ea typeface="Times New Roman"/>
              </a:rPr>
              <a:t>Escala </a:t>
            </a:r>
            <a:r>
              <a:rPr lang="es-419" sz="800" i="1" dirty="0" err="1" smtClean="0">
                <a:solidFill>
                  <a:prstClr val="black"/>
                </a:solidFill>
                <a:ea typeface="Times New Roman"/>
              </a:rPr>
              <a:t>Lexile</a:t>
            </a:r>
            <a:r>
              <a:rPr lang="es-419" sz="800" dirty="0" smtClean="0">
                <a:solidFill>
                  <a:prstClr val="black"/>
                </a:solidFill>
                <a:ea typeface="Times New Roman"/>
              </a:rPr>
              <a:t> 510L</a:t>
            </a:r>
          </a:p>
          <a:p>
            <a:pPr lvl="0" algn="r"/>
            <a:r>
              <a:rPr lang="es-419" sz="800" dirty="0" smtClean="0">
                <a:solidFill>
                  <a:prstClr val="black"/>
                </a:solidFill>
                <a:ea typeface="Times New Roman"/>
              </a:rPr>
              <a:t>Promedio del largo de la oración  8.53</a:t>
            </a:r>
          </a:p>
          <a:p>
            <a:pPr lvl="0" algn="r"/>
            <a:r>
              <a:rPr lang="es-419" sz="800" dirty="0" smtClean="0">
                <a:solidFill>
                  <a:prstClr val="black"/>
                </a:solidFill>
                <a:ea typeface="Times New Roman"/>
              </a:rPr>
              <a:t>Promedio de la frecuencia de palabras  3.65</a:t>
            </a:r>
          </a:p>
          <a:p>
            <a:pPr lvl="0" algn="r"/>
            <a:r>
              <a:rPr lang="es-419" sz="800" dirty="0" smtClean="0">
                <a:solidFill>
                  <a:prstClr val="black"/>
                </a:solidFill>
                <a:ea typeface="Times New Roman"/>
              </a:rPr>
              <a:t>Número de palabras 307</a:t>
            </a:r>
            <a:endParaRPr lang="es-419" sz="800" dirty="0">
              <a:solidFill>
                <a:prstClr val="black"/>
              </a:solidFill>
              <a:ea typeface="Times New Roman"/>
            </a:endParaRPr>
          </a:p>
        </p:txBody>
      </p:sp>
    </p:spTree>
    <p:extLst>
      <p:ext uri="{BB962C8B-B14F-4D97-AF65-F5344CB8AC3E}">
        <p14:creationId xmlns:p14="http://schemas.microsoft.com/office/powerpoint/2010/main" val="2793906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28</a:t>
            </a:fld>
            <a:endParaRPr lang="es-419" sz="1200" dirty="0"/>
          </a:p>
        </p:txBody>
      </p:sp>
      <p:sp>
        <p:nvSpPr>
          <p:cNvPr id="5" name="Rectangle 4"/>
          <p:cNvSpPr/>
          <p:nvPr/>
        </p:nvSpPr>
        <p:spPr>
          <a:xfrm>
            <a:off x="769512" y="838201"/>
            <a:ext cx="6308384" cy="3298482"/>
          </a:xfrm>
          <a:prstGeom prst="rect">
            <a:avLst/>
          </a:prstGeom>
        </p:spPr>
        <p:txBody>
          <a:bodyPr wrap="square" lIns="96661" tIns="48331" rIns="96661" bIns="48331">
            <a:spAutoFit/>
          </a:bodyPr>
          <a:lstStyle/>
          <a:p>
            <a:pPr marL="342900" indent="-342900">
              <a:buAutoNum type="arabicPeriod" startAt="9"/>
            </a:pPr>
            <a:r>
              <a:rPr lang="es-419" sz="1600" b="1" dirty="0" smtClean="0">
                <a:latin typeface="Helvetica" pitchFamily="34" charset="0"/>
                <a:ea typeface="Calibri" pitchFamily="34" charset="0"/>
                <a:cs typeface="Helvetica" pitchFamily="34" charset="0"/>
              </a:rPr>
              <a:t>De acuerdo a los textos, ¿por qué Earle Dickson inventó las curitas?  Escoge las </a:t>
            </a:r>
            <a:r>
              <a:rPr lang="es-419" sz="1600" b="1" u="sng" dirty="0" smtClean="0">
                <a:latin typeface="Helvetica" pitchFamily="34" charset="0"/>
                <a:ea typeface="Calibri" pitchFamily="34" charset="0"/>
                <a:cs typeface="Helvetica" pitchFamily="34" charset="0"/>
              </a:rPr>
              <a:t>dos</a:t>
            </a:r>
            <a:r>
              <a:rPr lang="es-419" sz="1600" b="1" dirty="0" smtClean="0">
                <a:latin typeface="Helvetica" pitchFamily="34" charset="0"/>
                <a:ea typeface="Calibri" pitchFamily="34" charset="0"/>
                <a:cs typeface="Helvetica" pitchFamily="34" charset="0"/>
              </a:rPr>
              <a:t> mejores respuestas.</a:t>
            </a:r>
          </a:p>
          <a:p>
            <a:pPr marL="342900" indent="-342900">
              <a:buAutoNum type="arabicPeriod" startAt="9"/>
            </a:pPr>
            <a:endParaRPr lang="es-419" sz="1600" dirty="0" smtClean="0">
              <a:latin typeface="Helvetica" pitchFamily="34" charset="0"/>
              <a:cs typeface="Helvetica" pitchFamily="34" charset="0"/>
            </a:endParaRPr>
          </a:p>
          <a:p>
            <a:pPr marL="687388" indent="-347663">
              <a:buFont typeface="+mj-lt"/>
              <a:buAutoNum type="alphaUcPeriod"/>
            </a:pPr>
            <a:r>
              <a:rPr lang="es-419" sz="1600" dirty="0" smtClean="0">
                <a:latin typeface="Helvetica" pitchFamily="34" charset="0"/>
                <a:cs typeface="Helvetica" pitchFamily="34" charset="0"/>
              </a:rPr>
              <a:t>La compañía hacía hisopos de algodón (palillitos con algodón).</a:t>
            </a:r>
          </a:p>
          <a:p>
            <a:pPr marL="687388" indent="-347663">
              <a:buFont typeface="+mj-lt"/>
              <a:buAutoNum type="alphaUcPeriod"/>
            </a:pPr>
            <a:endParaRPr lang="es-419" sz="1600" dirty="0" smtClean="0">
              <a:latin typeface="Helvetica" pitchFamily="34" charset="0"/>
              <a:cs typeface="Helvetica" pitchFamily="34" charset="0"/>
            </a:endParaRPr>
          </a:p>
          <a:p>
            <a:pPr marL="687388" indent="-347663">
              <a:buFont typeface="+mj-lt"/>
              <a:buAutoNum type="alphaUcPeriod" startAt="2"/>
            </a:pPr>
            <a:r>
              <a:rPr lang="es-419" sz="1600" dirty="0" smtClean="0">
                <a:latin typeface="Helvetica" pitchFamily="34" charset="0"/>
                <a:cs typeface="Helvetica" pitchFamily="34" charset="0"/>
              </a:rPr>
              <a:t>Él las quería hacer en su fábrica.</a:t>
            </a:r>
          </a:p>
          <a:p>
            <a:pPr marL="687388" indent="-347663">
              <a:buFont typeface="+mj-lt"/>
              <a:buAutoNum type="alphaUcPeriod" startAt="2"/>
            </a:pPr>
            <a:endParaRPr lang="es-419" sz="1600" dirty="0" smtClean="0">
              <a:solidFill>
                <a:srgbClr val="FF0000"/>
              </a:solidFill>
              <a:latin typeface="Helvetica" pitchFamily="34" charset="0"/>
              <a:cs typeface="Helvetica" pitchFamily="34" charset="0"/>
            </a:endParaRPr>
          </a:p>
          <a:p>
            <a:pPr marL="687388" indent="-347663">
              <a:buFont typeface="+mj-lt"/>
              <a:buAutoNum type="alphaUcPeriod" startAt="2"/>
            </a:pPr>
            <a:r>
              <a:rPr lang="es-419" sz="1600" dirty="0" smtClean="0">
                <a:latin typeface="Helvetica" pitchFamily="34" charset="0"/>
                <a:cs typeface="Helvetica" pitchFamily="34" charset="0"/>
              </a:rPr>
              <a:t>Su esposa se cortaba sus dedos con frecuencia cuando estaba cortando los alimentos.</a:t>
            </a:r>
          </a:p>
          <a:p>
            <a:pPr marL="687388" indent="-347663">
              <a:buFont typeface="+mj-lt"/>
              <a:buAutoNum type="alphaUcPeriod" startAt="2"/>
            </a:pPr>
            <a:endParaRPr lang="es-419" sz="1600" dirty="0" smtClean="0">
              <a:solidFill>
                <a:srgbClr val="FF0000"/>
              </a:solidFill>
              <a:latin typeface="Helvetica" pitchFamily="34" charset="0"/>
              <a:cs typeface="Helvetica" pitchFamily="34" charset="0"/>
            </a:endParaRPr>
          </a:p>
          <a:p>
            <a:pPr marL="687388" indent="-347663">
              <a:buFont typeface="+mj-lt"/>
              <a:buAutoNum type="alphaUcPeriod" startAt="2"/>
            </a:pPr>
            <a:r>
              <a:rPr lang="es-419" sz="1600" dirty="0" smtClean="0">
                <a:latin typeface="Helvetica" pitchFamily="34" charset="0"/>
                <a:cs typeface="Helvetica" pitchFamily="34" charset="0"/>
              </a:rPr>
              <a:t>La gaza era muy grande para cortaduras pequeñas y la cinta adhesiva no podía mantenerla en su lugar.  </a:t>
            </a:r>
          </a:p>
        </p:txBody>
      </p:sp>
      <p:sp>
        <p:nvSpPr>
          <p:cNvPr id="8" name="Rectangle 7"/>
          <p:cNvSpPr/>
          <p:nvPr/>
        </p:nvSpPr>
        <p:spPr>
          <a:xfrm>
            <a:off x="705774" y="5466333"/>
            <a:ext cx="6112668" cy="3052261"/>
          </a:xfrm>
          <a:prstGeom prst="rect">
            <a:avLst/>
          </a:prstGeom>
        </p:spPr>
        <p:txBody>
          <a:bodyPr wrap="square" lIns="96661" tIns="48331" rIns="96661" bIns="48331">
            <a:spAutoFit/>
          </a:bodyPr>
          <a:lstStyle/>
          <a:p>
            <a:pPr marL="400050" indent="-400050"/>
            <a:r>
              <a:rPr lang="es-419" sz="1600" b="1" dirty="0" smtClean="0">
                <a:latin typeface="Helvetica" pitchFamily="34" charset="0"/>
                <a:ea typeface="Calibri" pitchFamily="34" charset="0"/>
                <a:cs typeface="Times New Roman" pitchFamily="18" charset="0"/>
              </a:rPr>
              <a:t>10.  ¿Cómo trabajar para la compañía </a:t>
            </a:r>
            <a:r>
              <a:rPr lang="es-419" sz="1600" b="1" i="1" dirty="0" smtClean="0">
                <a:latin typeface="Helvetica" pitchFamily="34" charset="0"/>
                <a:ea typeface="Calibri" pitchFamily="34" charset="0"/>
                <a:cs typeface="Times New Roman" pitchFamily="18" charset="0"/>
              </a:rPr>
              <a:t>Johnson &amp; Johnson </a:t>
            </a:r>
            <a:r>
              <a:rPr lang="es-419" sz="1600" b="1" dirty="0" smtClean="0">
                <a:latin typeface="Helvetica" pitchFamily="34" charset="0"/>
                <a:ea typeface="Calibri" pitchFamily="34" charset="0"/>
                <a:cs typeface="Times New Roman" pitchFamily="18" charset="0"/>
              </a:rPr>
              <a:t>ayudó a Earle Dickson a pensar en su idea?</a:t>
            </a:r>
          </a:p>
          <a:p>
            <a:pPr marL="400050" indent="-400050"/>
            <a:endParaRPr lang="es-419" sz="1600" b="1" dirty="0" smtClean="0">
              <a:solidFill>
                <a:srgbClr val="FF0000"/>
              </a:solidFill>
              <a:latin typeface="Helvetica" pitchFamily="34" charset="0"/>
              <a:cs typeface="Helvetica" pitchFamily="34" charset="0"/>
            </a:endParaRPr>
          </a:p>
          <a:p>
            <a:pPr marL="742950" indent="-342900">
              <a:buFont typeface="+mj-lt"/>
              <a:buAutoNum type="alphaUcPeriod"/>
            </a:pPr>
            <a:r>
              <a:rPr lang="es-419" sz="1600" dirty="0" smtClean="0">
                <a:latin typeface="Helvetica" pitchFamily="34" charset="0"/>
                <a:cs typeface="Helvetica" pitchFamily="34" charset="0"/>
              </a:rPr>
              <a:t>La compañía era grande.</a:t>
            </a:r>
          </a:p>
          <a:p>
            <a:pPr marL="742950" indent="-342900">
              <a:buFont typeface="+mj-lt"/>
              <a:buAutoNum type="alphaUcPeriod"/>
            </a:pPr>
            <a:endParaRPr lang="es-419" sz="1600" dirty="0" smtClean="0">
              <a:solidFill>
                <a:srgbClr val="FF0000"/>
              </a:solidFill>
              <a:latin typeface="Helvetica" pitchFamily="34" charset="0"/>
              <a:cs typeface="Helvetica" pitchFamily="34" charset="0"/>
            </a:endParaRPr>
          </a:p>
          <a:p>
            <a:pPr marL="742950" indent="-342900">
              <a:buFont typeface="+mj-lt"/>
              <a:buAutoNum type="alphaUcPeriod"/>
            </a:pPr>
            <a:r>
              <a:rPr lang="es-419" sz="1600" dirty="0" smtClean="0">
                <a:latin typeface="Helvetica" pitchFamily="34" charset="0"/>
                <a:cs typeface="Helvetica" pitchFamily="34" charset="0"/>
              </a:rPr>
              <a:t>La compañía </a:t>
            </a:r>
            <a:r>
              <a:rPr lang="es-419" sz="1600" dirty="0">
                <a:latin typeface="Helvetica" pitchFamily="34" charset="0"/>
                <a:cs typeface="Helvetica" pitchFamily="34" charset="0"/>
              </a:rPr>
              <a:t>hacía hisopos de algodón (palillitos con algodón</a:t>
            </a:r>
            <a:r>
              <a:rPr lang="es-419" sz="1600" dirty="0" smtClean="0">
                <a:latin typeface="Helvetica" pitchFamily="34" charset="0"/>
                <a:cs typeface="Helvetica" pitchFamily="34" charset="0"/>
              </a:rPr>
              <a:t>), </a:t>
            </a:r>
            <a:r>
              <a:rPr lang="es-ES" sz="1600" dirty="0" smtClean="0">
                <a:latin typeface="Helvetica" pitchFamily="34" charset="0"/>
                <a:cs typeface="Helvetica" pitchFamily="34" charset="0"/>
              </a:rPr>
              <a:t>motitas </a:t>
            </a:r>
            <a:r>
              <a:rPr lang="es-ES" sz="1600" dirty="0">
                <a:latin typeface="Helvetica" pitchFamily="34" charset="0"/>
                <a:cs typeface="Helvetica" pitchFamily="34" charset="0"/>
              </a:rPr>
              <a:t>de algodón y gasas de </a:t>
            </a:r>
            <a:r>
              <a:rPr lang="es-ES" sz="1600" dirty="0" smtClean="0">
                <a:latin typeface="Helvetica" pitchFamily="34" charset="0"/>
                <a:cs typeface="Helvetica" pitchFamily="34" charset="0"/>
              </a:rPr>
              <a:t>algodón.</a:t>
            </a:r>
            <a:endParaRPr lang="es-419" sz="1600" dirty="0" smtClean="0">
              <a:latin typeface="Helvetica" pitchFamily="34" charset="0"/>
              <a:cs typeface="Helvetica" pitchFamily="34" charset="0"/>
            </a:endParaRPr>
          </a:p>
          <a:p>
            <a:pPr marL="742950" indent="-342900">
              <a:buFont typeface="+mj-lt"/>
              <a:buAutoNum type="alphaUcPeriod"/>
            </a:pPr>
            <a:endParaRPr lang="es-419" sz="1600" dirty="0" smtClean="0">
              <a:solidFill>
                <a:srgbClr val="FF0000"/>
              </a:solidFill>
              <a:latin typeface="Helvetica" pitchFamily="34" charset="0"/>
              <a:cs typeface="Helvetica" pitchFamily="34" charset="0"/>
            </a:endParaRPr>
          </a:p>
          <a:p>
            <a:pPr marL="742950" indent="-342900">
              <a:buFont typeface="+mj-lt"/>
              <a:buAutoNum type="alphaUcPeriod"/>
            </a:pPr>
            <a:r>
              <a:rPr lang="es-419" sz="1600" dirty="0" smtClean="0">
                <a:latin typeface="Helvetica" pitchFamily="34" charset="0"/>
                <a:cs typeface="Helvetica" pitchFamily="34" charset="0"/>
              </a:rPr>
              <a:t>La gaza es un pedazo cuadrado de algodón.</a:t>
            </a:r>
          </a:p>
          <a:p>
            <a:pPr marL="742950" indent="-342900">
              <a:buFont typeface="+mj-lt"/>
              <a:buAutoNum type="alphaUcPeriod"/>
            </a:pPr>
            <a:endParaRPr lang="es-419" sz="1600" dirty="0" smtClean="0">
              <a:solidFill>
                <a:srgbClr val="FF0000"/>
              </a:solidFill>
              <a:latin typeface="Helvetica" pitchFamily="34" charset="0"/>
              <a:cs typeface="Helvetica" pitchFamily="34" charset="0"/>
            </a:endParaRPr>
          </a:p>
          <a:p>
            <a:pPr marL="742950" indent="-342900">
              <a:buFont typeface="+mj-lt"/>
              <a:buAutoNum type="alphaUcPeriod"/>
            </a:pPr>
            <a:r>
              <a:rPr lang="es-ES" sz="1600" dirty="0">
                <a:latin typeface="Helvetica" pitchFamily="34" charset="0"/>
                <a:cs typeface="Helvetica" pitchFamily="34" charset="0"/>
              </a:rPr>
              <a:t>Su esposa se cortaba sus dedos con frecuencia cuando estaba cortando los alimentos.</a:t>
            </a:r>
          </a:p>
        </p:txBody>
      </p:sp>
      <p:cxnSp>
        <p:nvCxnSpPr>
          <p:cNvPr id="11" name="Straight Connector 10"/>
          <p:cNvCxnSpPr/>
          <p:nvPr/>
        </p:nvCxnSpPr>
        <p:spPr>
          <a:xfrm>
            <a:off x="404816"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181600" y="4495800"/>
            <a:ext cx="2057400" cy="784830"/>
          </a:xfrm>
          <a:prstGeom prst="rect">
            <a:avLst/>
          </a:prstGeom>
          <a:solidFill>
            <a:schemeClr val="bg2"/>
          </a:solidFill>
        </p:spPr>
        <p:txBody>
          <a:bodyPr wrap="square">
            <a:spAutoFit/>
          </a:bodyPr>
          <a:lstStyle/>
          <a:p>
            <a:r>
              <a:rPr lang="es-419" sz="900" dirty="0" smtClean="0"/>
              <a:t>RI.2.3</a:t>
            </a:r>
            <a:br>
              <a:rPr lang="es-419" sz="900" dirty="0" smtClean="0"/>
            </a:br>
            <a:r>
              <a:rPr lang="es-419" sz="900" dirty="0" smtClean="0"/>
              <a:t>Describen la relación entre una serie de acontecimientos históricos, ideas o conceptos científicos, o pasos en los procedimientos técnicos en un texto.</a:t>
            </a:r>
            <a:endParaRPr lang="es-419" sz="900" dirty="0"/>
          </a:p>
        </p:txBody>
      </p:sp>
      <p:grpSp>
        <p:nvGrpSpPr>
          <p:cNvPr id="23" name="Group 22"/>
          <p:cNvGrpSpPr/>
          <p:nvPr/>
        </p:nvGrpSpPr>
        <p:grpSpPr>
          <a:xfrm>
            <a:off x="803895" y="1673076"/>
            <a:ext cx="245719" cy="2159570"/>
            <a:chOff x="999632" y="6225539"/>
            <a:chExt cx="245719" cy="2159570"/>
          </a:xfrm>
        </p:grpSpPr>
        <p:sp>
          <p:nvSpPr>
            <p:cNvPr id="24" name="Shape 89"/>
            <p:cNvSpPr/>
            <p:nvPr/>
          </p:nvSpPr>
          <p:spPr>
            <a:xfrm>
              <a:off x="1002460" y="814562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5" name="Shape 90"/>
            <p:cNvSpPr/>
            <p:nvPr/>
          </p:nvSpPr>
          <p:spPr>
            <a:xfrm>
              <a:off x="999633" y="622553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6" name="Shape 91"/>
            <p:cNvSpPr/>
            <p:nvPr/>
          </p:nvSpPr>
          <p:spPr>
            <a:xfrm>
              <a:off x="999632" y="694368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7" name="Shape 92"/>
            <p:cNvSpPr/>
            <p:nvPr/>
          </p:nvSpPr>
          <p:spPr>
            <a:xfrm>
              <a:off x="999632" y="745018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28" name="Group 27"/>
          <p:cNvGrpSpPr/>
          <p:nvPr/>
        </p:nvGrpSpPr>
        <p:grpSpPr>
          <a:xfrm>
            <a:off x="803895" y="6248400"/>
            <a:ext cx="243486" cy="1936046"/>
            <a:chOff x="878186" y="6209576"/>
            <a:chExt cx="243486" cy="1936046"/>
          </a:xfrm>
        </p:grpSpPr>
        <p:sp>
          <p:nvSpPr>
            <p:cNvPr id="29" name="Shape 89"/>
            <p:cNvSpPr/>
            <p:nvPr/>
          </p:nvSpPr>
          <p:spPr>
            <a:xfrm>
              <a:off x="878186" y="790613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30" name="Shape 90"/>
            <p:cNvSpPr/>
            <p:nvPr/>
          </p:nvSpPr>
          <p:spPr>
            <a:xfrm>
              <a:off x="878186" y="620957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31" name="Shape 91"/>
            <p:cNvSpPr/>
            <p:nvPr/>
          </p:nvSpPr>
          <p:spPr>
            <a:xfrm>
              <a:off x="878186" y="66655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32" name="Shape 92"/>
            <p:cNvSpPr/>
            <p:nvPr/>
          </p:nvSpPr>
          <p:spPr>
            <a:xfrm>
              <a:off x="878781" y="743311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3722623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49390" y="9487441"/>
            <a:ext cx="842010" cy="535517"/>
          </a:xfrm>
        </p:spPr>
        <p:txBody>
          <a:bodyPr/>
          <a:lstStyle/>
          <a:p>
            <a:fld id="{F177B04D-AEB5-43ED-B9BA-B3D1EC9C9067}" type="slidenum">
              <a:rPr lang="es-419" sz="1200" smtClean="0"/>
              <a:pPr/>
              <a:t>29</a:t>
            </a:fld>
            <a:endParaRPr lang="es-419" dirty="0"/>
          </a:p>
        </p:txBody>
      </p:sp>
      <p:sp>
        <p:nvSpPr>
          <p:cNvPr id="5" name="Rectangle 4"/>
          <p:cNvSpPr/>
          <p:nvPr/>
        </p:nvSpPr>
        <p:spPr>
          <a:xfrm>
            <a:off x="580437" y="779826"/>
            <a:ext cx="6382338" cy="2559818"/>
          </a:xfrm>
          <a:prstGeom prst="rect">
            <a:avLst/>
          </a:prstGeom>
        </p:spPr>
        <p:txBody>
          <a:bodyPr wrap="square" lIns="96661" tIns="48331" rIns="96661" bIns="48331">
            <a:spAutoFit/>
          </a:bodyPr>
          <a:lstStyle/>
          <a:p>
            <a:pPr marL="398463" indent="-398463"/>
            <a:r>
              <a:rPr lang="es-419" sz="1600" b="1" dirty="0" smtClean="0">
                <a:latin typeface="Helvetica" pitchFamily="34" charset="0"/>
                <a:cs typeface="Helvetica" pitchFamily="34" charset="0"/>
              </a:rPr>
              <a:t>11.  De acuerdo al texto </a:t>
            </a:r>
            <a:r>
              <a:rPr lang="es-419" sz="1600" i="1" dirty="0" smtClean="0">
                <a:latin typeface="Helvetica" pitchFamily="34" charset="0"/>
                <a:cs typeface="Helvetica" pitchFamily="34" charset="0"/>
              </a:rPr>
              <a:t>Curitas</a:t>
            </a:r>
            <a:r>
              <a:rPr lang="es-419" sz="1600" b="1" i="1" dirty="0" smtClean="0">
                <a:latin typeface="Helvetica" pitchFamily="34" charset="0"/>
                <a:cs typeface="Helvetica" pitchFamily="34" charset="0"/>
              </a:rPr>
              <a:t>, </a:t>
            </a:r>
            <a:r>
              <a:rPr lang="es-419" sz="1600" b="1" dirty="0" smtClean="0">
                <a:latin typeface="Helvetica" pitchFamily="34" charset="0"/>
                <a:cs typeface="Helvetica" pitchFamily="34" charset="0"/>
              </a:rPr>
              <a:t>¿Qué preguntas contesta el autor? Escoge las dos mejores respuestas.</a:t>
            </a:r>
          </a:p>
          <a:p>
            <a:endParaRPr lang="es-419" sz="1600" dirty="0" smtClean="0">
              <a:latin typeface="Helvetica" pitchFamily="34" charset="0"/>
              <a:cs typeface="Helvetica" pitchFamily="34" charset="0"/>
            </a:endParaRPr>
          </a:p>
          <a:p>
            <a:pPr marL="685800" indent="-285750">
              <a:buFont typeface="+mj-lt"/>
              <a:buAutoNum type="alphaUcPeriod"/>
            </a:pPr>
            <a:r>
              <a:rPr lang="es-419" sz="1600" dirty="0" smtClean="0">
                <a:latin typeface="Helvetica" pitchFamily="34" charset="0"/>
                <a:cs typeface="Helvetica" pitchFamily="34" charset="0"/>
              </a:rPr>
              <a:t>¿Por qué se inventó la curita?</a:t>
            </a:r>
          </a:p>
          <a:p>
            <a:pPr marL="685800" indent="-285750">
              <a:buFont typeface="+mj-lt"/>
              <a:buAutoNum type="alphaUcPeriod"/>
            </a:pPr>
            <a:endParaRPr lang="es-419" sz="1600" dirty="0" smtClean="0">
              <a:latin typeface="Helvetica" pitchFamily="34" charset="0"/>
              <a:cs typeface="Helvetica" pitchFamily="34" charset="0"/>
            </a:endParaRPr>
          </a:p>
          <a:p>
            <a:pPr marL="685800" indent="-285750">
              <a:buFont typeface="+mj-lt"/>
              <a:buAutoNum type="alphaUcPeriod"/>
            </a:pPr>
            <a:r>
              <a:rPr lang="es-419" sz="1600" dirty="0" smtClean="0">
                <a:latin typeface="Helvetica" pitchFamily="34" charset="0"/>
                <a:cs typeface="Helvetica" pitchFamily="34" charset="0"/>
              </a:rPr>
              <a:t>¿Cómo se hicieron comunes las curitas?</a:t>
            </a:r>
          </a:p>
          <a:p>
            <a:pPr marL="685800" indent="-285750">
              <a:buFont typeface="+mj-lt"/>
              <a:buAutoNum type="alphaUcPeriod"/>
            </a:pPr>
            <a:endParaRPr lang="es-419" sz="1600" dirty="0" smtClean="0">
              <a:latin typeface="Helvetica" pitchFamily="34" charset="0"/>
              <a:cs typeface="Helvetica" pitchFamily="34" charset="0"/>
            </a:endParaRPr>
          </a:p>
          <a:p>
            <a:pPr marL="685800" indent="-285750">
              <a:buFont typeface="+mj-lt"/>
              <a:buAutoNum type="alphaUcPeriod"/>
            </a:pPr>
            <a:r>
              <a:rPr lang="es-419" sz="1600" dirty="0" smtClean="0">
                <a:latin typeface="Helvetica" pitchFamily="34" charset="0"/>
                <a:cs typeface="Helvetica" pitchFamily="34" charset="0"/>
              </a:rPr>
              <a:t>¿Quién inventó las curitas?</a:t>
            </a:r>
          </a:p>
          <a:p>
            <a:pPr marL="685800" indent="-285750">
              <a:buFont typeface="+mj-lt"/>
              <a:buAutoNum type="alphaUcPeriod"/>
            </a:pPr>
            <a:endParaRPr lang="es-419" sz="1600" dirty="0" smtClean="0">
              <a:latin typeface="Helvetica" pitchFamily="34" charset="0"/>
              <a:cs typeface="Helvetica" pitchFamily="34" charset="0"/>
            </a:endParaRPr>
          </a:p>
          <a:p>
            <a:pPr marL="685800" indent="-285750">
              <a:buFont typeface="+mj-lt"/>
              <a:buAutoNum type="alphaUcPeriod" startAt="4"/>
            </a:pPr>
            <a:r>
              <a:rPr lang="es-419" sz="1600" dirty="0" smtClean="0">
                <a:latin typeface="Helvetica" pitchFamily="34" charset="0"/>
                <a:cs typeface="Helvetica" pitchFamily="34" charset="0"/>
              </a:rPr>
              <a:t>¿De qué color son las curitas?</a:t>
            </a:r>
          </a:p>
        </p:txBody>
      </p:sp>
      <p:sp>
        <p:nvSpPr>
          <p:cNvPr id="7" name="Rectangle 6"/>
          <p:cNvSpPr/>
          <p:nvPr/>
        </p:nvSpPr>
        <p:spPr>
          <a:xfrm>
            <a:off x="580437" y="5025190"/>
            <a:ext cx="6723082" cy="3790925"/>
          </a:xfrm>
          <a:prstGeom prst="rect">
            <a:avLst/>
          </a:prstGeom>
        </p:spPr>
        <p:txBody>
          <a:bodyPr wrap="square" lIns="96661" tIns="48331" rIns="96661" bIns="48331">
            <a:spAutoFit/>
          </a:bodyPr>
          <a:lstStyle/>
          <a:p>
            <a:pPr marL="461963" indent="-461963"/>
            <a:r>
              <a:rPr lang="es-419" sz="1600" b="1" dirty="0" smtClean="0">
                <a:latin typeface="Helvetica" pitchFamily="34" charset="0"/>
                <a:cs typeface="Helvetica" pitchFamily="34" charset="0"/>
              </a:rPr>
              <a:t>12.   ¿Por qué el autor le dice al lector lo que pasó con los Niños Exploradores?</a:t>
            </a:r>
          </a:p>
          <a:p>
            <a:pPr marL="342900" indent="-342900">
              <a:buAutoNum type="arabicPeriod" startAt="5"/>
            </a:pPr>
            <a:endParaRPr lang="es-419" sz="1600" b="1" dirty="0" smtClean="0">
              <a:latin typeface="Helvetica" pitchFamily="34" charset="0"/>
              <a:cs typeface="Helvetica" pitchFamily="34" charset="0"/>
            </a:endParaRPr>
          </a:p>
          <a:p>
            <a:pPr marL="685800" indent="-288925">
              <a:buFont typeface="+mj-lt"/>
              <a:buAutoNum type="alphaUcPeriod"/>
            </a:pPr>
            <a:r>
              <a:rPr lang="es-419" sz="1600" dirty="0" smtClean="0">
                <a:latin typeface="Helvetica" pitchFamily="34" charset="0"/>
                <a:cs typeface="Helvetica" pitchFamily="34" charset="0"/>
              </a:rPr>
              <a:t>El autor quiere que el lector sepa que a los Niños Exploradores les gustaron las curitas gratis.</a:t>
            </a:r>
          </a:p>
          <a:p>
            <a:pPr marL="685800" indent="-288925">
              <a:buFont typeface="+mj-lt"/>
              <a:buAutoNum type="alphaUcPeriod"/>
            </a:pPr>
            <a:endParaRPr lang="es-419" sz="1600" dirty="0" smtClean="0">
              <a:latin typeface="Helvetica" pitchFamily="34" charset="0"/>
              <a:cs typeface="Helvetica" pitchFamily="34" charset="0"/>
            </a:endParaRPr>
          </a:p>
          <a:p>
            <a:pPr marL="685800" indent="-288925">
              <a:buFont typeface="+mj-lt"/>
              <a:buAutoNum type="alphaUcPeriod"/>
            </a:pPr>
            <a:r>
              <a:rPr lang="es-419" sz="1600" dirty="0" smtClean="0">
                <a:latin typeface="Helvetica" pitchFamily="34" charset="0"/>
                <a:cs typeface="Helvetica" pitchFamily="34" charset="0"/>
              </a:rPr>
              <a:t>El autor quiere que el lector sepa que los Niños Exploradores recibieron curitas gratis.</a:t>
            </a:r>
          </a:p>
          <a:p>
            <a:pPr marL="685800" indent="-288925">
              <a:buFont typeface="+mj-lt"/>
              <a:buAutoNum type="alphaUcPeriod"/>
            </a:pPr>
            <a:endParaRPr lang="es-419" sz="1600" dirty="0" smtClean="0">
              <a:latin typeface="Helvetica" pitchFamily="34" charset="0"/>
              <a:cs typeface="Helvetica" pitchFamily="34" charset="0"/>
            </a:endParaRPr>
          </a:p>
          <a:p>
            <a:pPr marL="685800" indent="-288925">
              <a:buFont typeface="+mj-lt"/>
              <a:buAutoNum type="alphaUcPeriod"/>
            </a:pPr>
            <a:r>
              <a:rPr lang="es-419" sz="1600" dirty="0" smtClean="0">
                <a:latin typeface="Helvetica" pitchFamily="34" charset="0"/>
                <a:cs typeface="Helvetica" pitchFamily="34" charset="0"/>
              </a:rPr>
              <a:t>El autor quiere que el lector sepa que los Niños Exploradores son importantes.</a:t>
            </a:r>
          </a:p>
          <a:p>
            <a:pPr marL="685800" indent="-288925">
              <a:buFont typeface="+mj-lt"/>
              <a:buAutoNum type="alphaUcPeriod"/>
            </a:pPr>
            <a:endParaRPr lang="es-419" sz="1600" dirty="0" smtClean="0">
              <a:latin typeface="Helvetica" pitchFamily="34" charset="0"/>
              <a:cs typeface="Helvetica" pitchFamily="34" charset="0"/>
            </a:endParaRPr>
          </a:p>
          <a:p>
            <a:pPr marL="685800" indent="-288925">
              <a:buFont typeface="+mj-lt"/>
              <a:buAutoNum type="alphaUcPeriod"/>
            </a:pPr>
            <a:r>
              <a:rPr lang="es-419" sz="1600" dirty="0" smtClean="0">
                <a:latin typeface="Helvetica" pitchFamily="34" charset="0"/>
                <a:cs typeface="Helvetica" pitchFamily="34" charset="0"/>
              </a:rPr>
              <a:t>El autor quiere que el lector sepa que las curitas empezaron a venderse después que los Niños Exploradores recibieron curitas gratis. </a:t>
            </a:r>
            <a:endParaRPr lang="es-419" sz="1600" dirty="0">
              <a:latin typeface="Helvetica" pitchFamily="34" charset="0"/>
              <a:cs typeface="Helvetica" pitchFamily="34" charset="0"/>
            </a:endParaRPr>
          </a:p>
        </p:txBody>
      </p:sp>
      <p:cxnSp>
        <p:nvCxnSpPr>
          <p:cNvPr id="10" name="Straight Connector 9"/>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334000" y="4114800"/>
            <a:ext cx="2057400" cy="646331"/>
          </a:xfrm>
          <a:prstGeom prst="rect">
            <a:avLst/>
          </a:prstGeom>
          <a:solidFill>
            <a:schemeClr val="bg2"/>
          </a:solidFill>
        </p:spPr>
        <p:txBody>
          <a:bodyPr wrap="square">
            <a:spAutoFit/>
          </a:bodyPr>
          <a:lstStyle/>
          <a:p>
            <a:r>
              <a:rPr lang="es-419" sz="900" dirty="0" smtClean="0"/>
              <a:t>RI.2.6</a:t>
            </a:r>
            <a:br>
              <a:rPr lang="es-419" sz="900" dirty="0" smtClean="0"/>
            </a:br>
            <a:r>
              <a:rPr lang="es-419" sz="900" dirty="0" smtClean="0"/>
              <a:t>Identifican el propósito principal de un texto, incluyendo lo que el autor quiere contestar, explicar o describir.</a:t>
            </a:r>
            <a:endParaRPr lang="es-419" sz="900" dirty="0"/>
          </a:p>
        </p:txBody>
      </p:sp>
      <p:grpSp>
        <p:nvGrpSpPr>
          <p:cNvPr id="20" name="Group 19"/>
          <p:cNvGrpSpPr/>
          <p:nvPr/>
        </p:nvGrpSpPr>
        <p:grpSpPr>
          <a:xfrm>
            <a:off x="686929" y="5812378"/>
            <a:ext cx="242893" cy="2447068"/>
            <a:chOff x="878184" y="6209576"/>
            <a:chExt cx="242893" cy="2447068"/>
          </a:xfrm>
        </p:grpSpPr>
        <p:sp>
          <p:nvSpPr>
            <p:cNvPr id="21" name="Shape 89"/>
            <p:cNvSpPr/>
            <p:nvPr/>
          </p:nvSpPr>
          <p:spPr>
            <a:xfrm>
              <a:off x="878184" y="841715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2" name="Shape 90"/>
            <p:cNvSpPr/>
            <p:nvPr/>
          </p:nvSpPr>
          <p:spPr>
            <a:xfrm>
              <a:off x="878186" y="620957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3" name="Shape 91"/>
            <p:cNvSpPr/>
            <p:nvPr/>
          </p:nvSpPr>
          <p:spPr>
            <a:xfrm>
              <a:off x="878185" y="693599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4" name="Shape 92"/>
            <p:cNvSpPr/>
            <p:nvPr/>
          </p:nvSpPr>
          <p:spPr>
            <a:xfrm>
              <a:off x="878184" y="767657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25" name="Group 24"/>
          <p:cNvGrpSpPr/>
          <p:nvPr/>
        </p:nvGrpSpPr>
        <p:grpSpPr>
          <a:xfrm>
            <a:off x="685800" y="1573811"/>
            <a:ext cx="242891" cy="1647821"/>
            <a:chOff x="878186" y="6209576"/>
            <a:chExt cx="242891" cy="1647821"/>
          </a:xfrm>
        </p:grpSpPr>
        <p:sp>
          <p:nvSpPr>
            <p:cNvPr id="26" name="Shape 89"/>
            <p:cNvSpPr/>
            <p:nvPr/>
          </p:nvSpPr>
          <p:spPr>
            <a:xfrm>
              <a:off x="878186" y="761791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7" name="Shape 90"/>
            <p:cNvSpPr/>
            <p:nvPr/>
          </p:nvSpPr>
          <p:spPr>
            <a:xfrm>
              <a:off x="878186" y="620957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8" name="Shape 91"/>
            <p:cNvSpPr/>
            <p:nvPr/>
          </p:nvSpPr>
          <p:spPr>
            <a:xfrm>
              <a:off x="878186" y="66655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9" name="Shape 92"/>
            <p:cNvSpPr/>
            <p:nvPr/>
          </p:nvSpPr>
          <p:spPr>
            <a:xfrm>
              <a:off x="878186" y="712147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1030612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7238999" cy="9643940"/>
          </a:xfrm>
          <a:prstGeom prst="rect">
            <a:avLst/>
          </a:prstGeom>
          <a:noFill/>
        </p:spPr>
        <p:txBody>
          <a:bodyPr wrap="square" lIns="101873" tIns="50936" rIns="101873" bIns="50936" rtlCol="0">
            <a:spAutoFit/>
          </a:bodyPr>
          <a:lstStyle/>
          <a:p>
            <a:endParaRPr lang="es-419" sz="1100" dirty="0" smtClean="0"/>
          </a:p>
          <a:p>
            <a:r>
              <a:rPr lang="es-419" sz="1200" b="1" dirty="0" smtClean="0"/>
              <a:t>Nota: </a:t>
            </a:r>
            <a:r>
              <a:rPr lang="es-419" sz="1200" dirty="0" smtClean="0"/>
              <a:t>El estándar RL.2.9 pide a los estudiantes que comparen personajes de diferentes culturas escritos por el mismo autor.  Por favor, siga este estándar durante la instrucción mediante la búsqueda de textos de diferentes culturas. Al momento de la creación de esta evaluación tuvimos la difícil tarea de tratar de alinear el estándar RL.2.9  al tema del texto informativo previo sobre las curitas  (</a:t>
            </a:r>
            <a:r>
              <a:rPr lang="es-419" sz="1200" i="1" dirty="0" smtClean="0"/>
              <a:t>Band-</a:t>
            </a:r>
            <a:r>
              <a:rPr lang="es-419" sz="1200" i="1" dirty="0" err="1" smtClean="0"/>
              <a:t>Aids</a:t>
            </a:r>
            <a:r>
              <a:rPr lang="es-419" sz="1200" dirty="0" smtClean="0"/>
              <a:t>). Aunque no pudimos encontrar un “texto que correspondiera a éste“,  los estudiantes compararán personajes con experiencias similares con las curitas. </a:t>
            </a:r>
          </a:p>
          <a:p>
            <a:endParaRPr lang="es-419" sz="800" dirty="0" smtClean="0"/>
          </a:p>
          <a:p>
            <a:r>
              <a:rPr lang="es-419" sz="1200" dirty="0" smtClean="0"/>
              <a:t>Este es un </a:t>
            </a:r>
            <a:r>
              <a:rPr lang="es-419" sz="1200" b="1" dirty="0" smtClean="0"/>
              <a:t>CFA</a:t>
            </a:r>
            <a:r>
              <a:rPr lang="es-419" sz="1200" dirty="0" smtClean="0"/>
              <a:t> para medir la tarea de escribir un </a:t>
            </a:r>
            <a:r>
              <a:rPr lang="es-419" sz="1200" b="1" u="sng" dirty="0" smtClean="0"/>
              <a:t>texto que exprese una opinión</a:t>
            </a:r>
            <a:r>
              <a:rPr lang="es-419" sz="1200" b="1" dirty="0" smtClean="0"/>
              <a:t>. </a:t>
            </a:r>
            <a:r>
              <a:rPr lang="es-419" sz="1200" dirty="0" smtClean="0"/>
              <a:t>Las composiciones completas son siempre parte de una tarea de rendimiento. Una tarea de rendimiento completa tendría: </a:t>
            </a:r>
          </a:p>
          <a:p>
            <a:endParaRPr lang="es-419" sz="800" dirty="0" smtClean="0"/>
          </a:p>
          <a:p>
            <a:r>
              <a:rPr lang="es-419" sz="1100" b="1" i="1" dirty="0" smtClean="0"/>
              <a:t>Parte 1</a:t>
            </a:r>
          </a:p>
          <a:p>
            <a:pPr marL="172382" indent="-172382">
              <a:buFont typeface="Arial" panose="020B0604020202020204" pitchFamily="34" charset="0"/>
              <a:buChar char="•"/>
            </a:pPr>
            <a:r>
              <a:rPr lang="es-419" sz="1100" dirty="0" smtClean="0"/>
              <a:t>Actividad para toda la clase (30 minutos)  </a:t>
            </a:r>
          </a:p>
          <a:p>
            <a:endParaRPr lang="es-419" sz="500" b="1" i="1" dirty="0" smtClean="0"/>
          </a:p>
          <a:p>
            <a:r>
              <a:rPr lang="es-419" sz="1100" b="1" i="1" dirty="0" smtClean="0"/>
              <a:t>La actividad debe incluir :</a:t>
            </a:r>
          </a:p>
          <a:p>
            <a:pPr marL="228600" indent="-228600">
              <a:buFontTx/>
              <a:buAutoNum type="arabicPeriod"/>
            </a:pPr>
            <a:r>
              <a:rPr lang="es-419" sz="1100" i="1" dirty="0" smtClean="0"/>
              <a:t>Lenguaje y vocabulario nuevo que los estudiantes podrían encontrar en los pasajes (enseñado mediante una fuente que no pre enseñe el contenido de los pasajes como tal). El vocabulario en estos textos que podría ser nuevo para los estudiantes, podría incluir: curitas, envoltura de regalo, caña de pescar, Johnson &amp; Johnson, fábrica o compañía, hisopos de algodón (palillos con algodón), motitas de algodón, gasa de algodón, ungüento*, adherir*, gérmenes, Niños Exploradores, guerra, medicina, curitas líquidas.</a:t>
            </a:r>
          </a:p>
          <a:p>
            <a:pPr marL="230188" indent="-230188">
              <a:buAutoNum type="arabicPeriod" startAt="2"/>
            </a:pPr>
            <a:r>
              <a:rPr lang="es-419" sz="1100" dirty="0" smtClean="0"/>
              <a:t>Un video, actividad de clase/grupal o lectura en voz alta para crear un trasfondo sobre las curitas.  Este es un video de 4 minutos de “</a:t>
            </a:r>
            <a:r>
              <a:rPr lang="es-419" sz="1100" i="1" dirty="0" err="1" smtClean="0"/>
              <a:t>How</a:t>
            </a:r>
            <a:r>
              <a:rPr lang="es-419" sz="1100" i="1" dirty="0" smtClean="0"/>
              <a:t> </a:t>
            </a:r>
            <a:r>
              <a:rPr lang="es-419" sz="1100" i="1" dirty="0" err="1" smtClean="0"/>
              <a:t>It’s</a:t>
            </a:r>
            <a:r>
              <a:rPr lang="es-419" sz="1100" i="1" dirty="0" smtClean="0"/>
              <a:t> </a:t>
            </a:r>
            <a:r>
              <a:rPr lang="es-419" sz="1100" i="1" dirty="0" err="1" smtClean="0"/>
              <a:t>Made</a:t>
            </a:r>
            <a:r>
              <a:rPr lang="es-419" sz="1100" dirty="0" smtClean="0"/>
              <a:t>”, sobre los vendajes adhesivos de hoy día: </a:t>
            </a:r>
            <a:r>
              <a:rPr lang="es-419" sz="1100" dirty="0" smtClean="0">
                <a:hlinkClick r:id="rId2"/>
              </a:rPr>
              <a:t>https://www.youtube.com/watch?v=qfGZ9Rk72zI</a:t>
            </a:r>
            <a:endParaRPr lang="es-419" sz="1100" dirty="0" smtClean="0"/>
          </a:p>
          <a:p>
            <a:r>
              <a:rPr lang="es-419" sz="1100" dirty="0" smtClean="0"/>
              <a:t>3.  (35 minutos – trabajo independiente)</a:t>
            </a:r>
          </a:p>
          <a:p>
            <a:pPr marL="171450" indent="-171450">
              <a:buFont typeface="Arial" panose="020B0604020202020204" pitchFamily="34" charset="0"/>
              <a:buChar char="•"/>
            </a:pPr>
            <a:r>
              <a:rPr lang="es-419" sz="1100" dirty="0" smtClean="0"/>
              <a:t>Pasajes o cualquier otra fuente de lectura </a:t>
            </a:r>
          </a:p>
          <a:p>
            <a:pPr marL="171450" indent="-171450">
              <a:buFont typeface="Arial" panose="020B0604020202020204" pitchFamily="34" charset="0"/>
              <a:buChar char="•"/>
            </a:pPr>
            <a:r>
              <a:rPr lang="es-419" sz="1100" dirty="0" smtClean="0"/>
              <a:t>3 preguntas de investigación </a:t>
            </a:r>
          </a:p>
          <a:p>
            <a:pPr marL="171450" indent="-171450">
              <a:buFont typeface="Arial" panose="020B0604020202020204" pitchFamily="34" charset="0"/>
              <a:buChar char="•"/>
            </a:pPr>
            <a:r>
              <a:rPr lang="es-419" sz="1100" dirty="0" smtClean="0"/>
              <a:t>Podrían haber otras preguntas de respuestas construidas.</a:t>
            </a:r>
          </a:p>
          <a:p>
            <a:endParaRPr lang="es-419" sz="800" b="1" dirty="0" smtClean="0"/>
          </a:p>
          <a:p>
            <a:r>
              <a:rPr lang="es-419" sz="1100" b="1" dirty="0" smtClean="0"/>
              <a:t>Parte 2</a:t>
            </a:r>
          </a:p>
          <a:p>
            <a:pPr marL="171450" indent="-171450">
              <a:buFont typeface="Arial" panose="020B0604020202020204" pitchFamily="34" charset="0"/>
              <a:buChar char="•"/>
            </a:pPr>
            <a:r>
              <a:rPr lang="es-419" sz="1100" dirty="0" smtClean="0"/>
              <a:t>Una composición de opinión completa (70 minutos)</a:t>
            </a:r>
          </a:p>
          <a:p>
            <a:r>
              <a:rPr lang="es-419" sz="1100" dirty="0" smtClean="0"/>
              <a:t>Los estudiantes deben tener acceso a recursos para revisar la ortografía, pero no para revisar la gramática. Los estudiantes pueden hacer referencia a sus pasajes, notas, las 3 preguntas de investigación y cualquier otra pregunta de respuesta construida, tantas veces como lo deseen. Las hojas para tomar notas en esta pre-evaluación se crearon para el texto informativo. Si usted elige utilizarlas, por favor pida a sus estudiantes que tomen notas durante la lectura de los textos informativos.</a:t>
            </a:r>
          </a:p>
          <a:p>
            <a:endParaRPr lang="es-419" sz="800" u="sng" dirty="0" smtClean="0"/>
          </a:p>
          <a:p>
            <a:r>
              <a:rPr lang="es-419" sz="1100" u="sng" dirty="0" smtClean="0"/>
              <a:t>Instrucciones</a:t>
            </a:r>
            <a:endParaRPr lang="es-419" sz="1400" u="sng" dirty="0" smtClean="0"/>
          </a:p>
          <a:p>
            <a:r>
              <a:rPr lang="es-419" sz="1050" b="1" dirty="0" smtClean="0"/>
              <a:t>30 minutos</a:t>
            </a:r>
          </a:p>
          <a:p>
            <a:pPr marL="229842" indent="-229842">
              <a:buAutoNum type="arabicPeriod"/>
            </a:pPr>
            <a:r>
              <a:rPr lang="es-419" sz="1100" dirty="0" smtClean="0"/>
              <a:t>Tal vez desee tener una actividad de 30 minutos para toda la clase. El propósito de una actividad </a:t>
            </a:r>
            <a:r>
              <a:rPr lang="es-419" sz="1100" b="1" dirty="0" smtClean="0"/>
              <a:t>PT</a:t>
            </a:r>
            <a:r>
              <a:rPr lang="es-419" sz="1100" dirty="0" smtClean="0"/>
              <a:t> (</a:t>
            </a:r>
            <a:r>
              <a:rPr lang="es-419" sz="1100" i="1" dirty="0" smtClean="0"/>
              <a:t>Performance </a:t>
            </a:r>
            <a:r>
              <a:rPr lang="es-419" sz="1100" i="1" dirty="0" err="1" smtClean="0"/>
              <a:t>Task</a:t>
            </a:r>
            <a:r>
              <a:rPr lang="es-419" sz="1100" i="1" dirty="0" smtClean="0"/>
              <a:t> </a:t>
            </a:r>
            <a:r>
              <a:rPr lang="es-419" sz="1100" dirty="0" smtClean="0"/>
              <a:t>- </a:t>
            </a:r>
            <a:r>
              <a:rPr lang="es-419" sz="1100" b="1" dirty="0" smtClean="0"/>
              <a:t>Tarea de Rendimiento</a:t>
            </a:r>
            <a:r>
              <a:rPr lang="es-419" sz="1100" dirty="0" smtClean="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no pre enseña ningún </a:t>
            </a:r>
            <a:r>
              <a:rPr lang="es-419" sz="1100" b="1" dirty="0" smtClean="0"/>
              <a:t>contenido específico </a:t>
            </a:r>
            <a:r>
              <a:rPr lang="es-419" sz="1100" dirty="0" smtClean="0"/>
              <a:t>a ser evaluado!</a:t>
            </a:r>
          </a:p>
          <a:p>
            <a:r>
              <a:rPr lang="es-419" sz="1050" b="1" dirty="0" smtClean="0"/>
              <a:t>35 minutos</a:t>
            </a:r>
          </a:p>
          <a:p>
            <a:pPr marL="229842" indent="-229842">
              <a:buAutoNum type="arabicPeriod" startAt="2"/>
            </a:pPr>
            <a:r>
              <a:rPr lang="es-419" sz="1100" dirty="0" smtClean="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33034" indent="-233034">
              <a:buFont typeface="+mj-lt"/>
              <a:buAutoNum type="arabicPeriod" startAt="3"/>
            </a:pPr>
            <a:r>
              <a:rPr lang="es-419" sz="1100" dirty="0" smtClean="0"/>
              <a:t>Los estudiantes contestan las 3 preguntas de investigación o cualquier otra pregunta de respuesta construida.  Los estudiantes deben hacer referencia a sus contestaciones cuando estén escribiendo su propuesta de opinión.  </a:t>
            </a:r>
          </a:p>
          <a:p>
            <a:r>
              <a:rPr lang="es-419" sz="1050" b="1" dirty="0" smtClean="0"/>
              <a:t>15 minutos de receso</a:t>
            </a:r>
          </a:p>
          <a:p>
            <a:r>
              <a:rPr lang="es-419" sz="1050" b="1" dirty="0" smtClean="0"/>
              <a:t>70 minutos</a:t>
            </a:r>
          </a:p>
          <a:p>
            <a:pPr marL="228600" indent="-228600">
              <a:buAutoNum type="arabicPeriod" startAt="4"/>
            </a:pPr>
            <a:r>
              <a:rPr lang="es-419" sz="1100" dirty="0" smtClean="0"/>
              <a:t>Los estudiantes escriben una composición completa (propuesta de opinión).</a:t>
            </a:r>
          </a:p>
          <a:p>
            <a:endParaRPr lang="es-419" sz="500" dirty="0" smtClean="0"/>
          </a:p>
          <a:p>
            <a:r>
              <a:rPr lang="es-419" sz="1100" b="1" u="sng" dirty="0" smtClean="0"/>
              <a:t>Calificación</a:t>
            </a:r>
          </a:p>
          <a:p>
            <a:r>
              <a:rPr lang="es-419" sz="1100" dirty="0" smtClean="0"/>
              <a:t>Se provee una rúbrica  para el escrito de opinión.  Los estudiantes reciben 3 puntajes:</a:t>
            </a:r>
          </a:p>
          <a:p>
            <a:pPr marL="229842" indent="-229842">
              <a:buAutoNum type="arabicPeriod"/>
            </a:pPr>
            <a:r>
              <a:rPr lang="es-419" sz="1100" dirty="0" smtClean="0"/>
              <a:t>Organización y propósito</a:t>
            </a:r>
          </a:p>
          <a:p>
            <a:pPr marL="229842" indent="-229842">
              <a:buAutoNum type="arabicPeriod"/>
            </a:pPr>
            <a:r>
              <a:rPr lang="es-419" sz="1100" dirty="0" smtClean="0"/>
              <a:t>Evidencia y elaboración</a:t>
            </a:r>
          </a:p>
          <a:p>
            <a:pPr marL="229842" indent="-229842">
              <a:buAutoNum type="arabicPeriod"/>
            </a:pPr>
            <a:r>
              <a:rPr lang="es-419" sz="1100" dirty="0" smtClean="0"/>
              <a:t>Convenciones</a:t>
            </a:r>
            <a:endParaRPr lang="es-419" sz="1100" dirty="0"/>
          </a:p>
        </p:txBody>
      </p:sp>
      <p:sp>
        <p:nvSpPr>
          <p:cNvPr id="3" name="Slide Number Placeholder 2"/>
          <p:cNvSpPr>
            <a:spLocks noGrp="1"/>
          </p:cNvSpPr>
          <p:nvPr>
            <p:ph type="sldNum" sz="quarter" idx="12"/>
          </p:nvPr>
        </p:nvSpPr>
        <p:spPr>
          <a:xfrm>
            <a:off x="6701789" y="9522883"/>
            <a:ext cx="842010" cy="535517"/>
          </a:xfrm>
        </p:spPr>
        <p:txBody>
          <a:bodyPr/>
          <a:lstStyle/>
          <a:p>
            <a:fld id="{2A5E9C3D-07D7-45D2-9B6A-FB5CA66A53EB}" type="slidenum">
              <a:rPr lang="es-419" smtClean="0"/>
              <a:pPr/>
              <a:t>3</a:t>
            </a:fld>
            <a:endParaRPr lang="es-419" dirty="0"/>
          </a:p>
        </p:txBody>
      </p:sp>
      <p:sp>
        <p:nvSpPr>
          <p:cNvPr id="2" name="TextBox 1"/>
          <p:cNvSpPr txBox="1"/>
          <p:nvPr/>
        </p:nvSpPr>
        <p:spPr>
          <a:xfrm>
            <a:off x="4800600" y="4406755"/>
            <a:ext cx="2049414" cy="430887"/>
          </a:xfrm>
          <a:prstGeom prst="rect">
            <a:avLst/>
          </a:prstGeom>
          <a:noFill/>
          <a:ln>
            <a:solidFill>
              <a:schemeClr val="tx1"/>
            </a:solidFill>
          </a:ln>
        </p:spPr>
        <p:txBody>
          <a:bodyPr wrap="square" rtlCol="0">
            <a:spAutoFit/>
          </a:bodyPr>
          <a:lstStyle/>
          <a:p>
            <a:pPr algn="ctr"/>
            <a:r>
              <a:rPr lang="es-419" sz="1100" b="1" i="1" dirty="0" smtClean="0"/>
              <a:t>*</a:t>
            </a:r>
            <a:r>
              <a:rPr lang="es-419" sz="1100" i="1" dirty="0" smtClean="0"/>
              <a:t>Esta palabra no aparece listada en la evaluación en inglés.</a:t>
            </a:r>
            <a:endParaRPr lang="es-419" sz="1100" dirty="0"/>
          </a:p>
        </p:txBody>
      </p:sp>
      <p:sp>
        <p:nvSpPr>
          <p:cNvPr id="5" name="TextBox 4"/>
          <p:cNvSpPr txBox="1"/>
          <p:nvPr/>
        </p:nvSpPr>
        <p:spPr>
          <a:xfrm>
            <a:off x="2286000" y="195139"/>
            <a:ext cx="2873544" cy="400110"/>
          </a:xfrm>
          <a:prstGeom prst="rect">
            <a:avLst/>
          </a:prstGeom>
          <a:noFill/>
        </p:spPr>
        <p:txBody>
          <a:bodyPr wrap="none" rtlCol="0">
            <a:spAutoFit/>
          </a:bodyPr>
          <a:lstStyle/>
          <a:p>
            <a:r>
              <a:rPr lang="es-419" dirty="0" smtClean="0"/>
              <a:t>Acerca de esta evaluación</a:t>
            </a:r>
            <a:endParaRPr lang="es-419" dirty="0"/>
          </a:p>
        </p:txBody>
      </p:sp>
    </p:spTree>
    <p:extLst>
      <p:ext uri="{BB962C8B-B14F-4D97-AF65-F5344CB8AC3E}">
        <p14:creationId xmlns:p14="http://schemas.microsoft.com/office/powerpoint/2010/main" val="225996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30</a:t>
            </a:fld>
            <a:endParaRPr lang="es-419" sz="1200" dirty="0"/>
          </a:p>
        </p:txBody>
      </p:sp>
      <p:sp>
        <p:nvSpPr>
          <p:cNvPr id="3" name="Rectangle 2"/>
          <p:cNvSpPr/>
          <p:nvPr/>
        </p:nvSpPr>
        <p:spPr>
          <a:xfrm>
            <a:off x="658523" y="735079"/>
            <a:ext cx="6961477" cy="2559818"/>
          </a:xfrm>
          <a:prstGeom prst="rect">
            <a:avLst/>
          </a:prstGeom>
        </p:spPr>
        <p:txBody>
          <a:bodyPr wrap="square" lIns="96661" tIns="48331" rIns="96661" bIns="48331">
            <a:spAutoFit/>
          </a:bodyPr>
          <a:lstStyle/>
          <a:p>
            <a:pPr marL="461963" indent="-409575"/>
            <a:r>
              <a:rPr lang="es-419" sz="1600" b="1" dirty="0" smtClean="0">
                <a:latin typeface="Helvetica" pitchFamily="34" charset="0"/>
                <a:cs typeface="Helvetica" pitchFamily="34" charset="0"/>
              </a:rPr>
              <a:t>13. ¿Qué podemos aprender en los dos textos sobre las curitas?</a:t>
            </a:r>
          </a:p>
          <a:p>
            <a:endParaRPr lang="es-419" sz="1600" dirty="0" smtClean="0">
              <a:latin typeface="Helvetica" pitchFamily="34" charset="0"/>
              <a:cs typeface="Helvetica" pitchFamily="34" charset="0"/>
            </a:endParaRPr>
          </a:p>
          <a:p>
            <a:pPr marL="792163" indent="-342900">
              <a:buFont typeface="+mj-lt"/>
              <a:buAutoNum type="alphaUcPeriod"/>
            </a:pPr>
            <a:r>
              <a:rPr lang="es-419" sz="1600" dirty="0" smtClean="0">
                <a:latin typeface="Helvetica" pitchFamily="34" charset="0"/>
                <a:cs typeface="Helvetica" pitchFamily="34" charset="0"/>
              </a:rPr>
              <a:t>Al principio las curitas fueron hechas a mano.  </a:t>
            </a:r>
          </a:p>
          <a:p>
            <a:pPr marL="792163" indent="-342900">
              <a:buFont typeface="+mj-lt"/>
              <a:buAutoNum type="alphaUcPeriod"/>
            </a:pPr>
            <a:endParaRPr lang="es-419" sz="1600" dirty="0" smtClean="0">
              <a:latin typeface="Helvetica" pitchFamily="34" charset="0"/>
              <a:cs typeface="Helvetica" pitchFamily="34" charset="0"/>
            </a:endParaRPr>
          </a:p>
          <a:p>
            <a:pPr marL="792163" indent="-342900">
              <a:buFont typeface="+mj-lt"/>
              <a:buAutoNum type="alphaUcPeriod"/>
            </a:pPr>
            <a:r>
              <a:rPr lang="es-419" sz="1600" dirty="0" smtClean="0">
                <a:latin typeface="Helvetica" pitchFamily="34" charset="0"/>
                <a:cs typeface="Helvetica" pitchFamily="34" charset="0"/>
              </a:rPr>
              <a:t>Las curitas previenen que los gérmenes entren en las cortaduras. </a:t>
            </a:r>
          </a:p>
          <a:p>
            <a:pPr marL="792163" indent="-342900">
              <a:buFont typeface="+mj-lt"/>
              <a:buAutoNum type="alphaUcPeriod"/>
            </a:pPr>
            <a:endParaRPr lang="es-419" sz="1600" dirty="0" smtClean="0">
              <a:latin typeface="Helvetica" pitchFamily="34" charset="0"/>
              <a:cs typeface="Helvetica" pitchFamily="34" charset="0"/>
            </a:endParaRPr>
          </a:p>
          <a:p>
            <a:pPr marL="792163" indent="-342900">
              <a:buFont typeface="+mj-lt"/>
              <a:buAutoNum type="alphaUcPeriod"/>
            </a:pPr>
            <a:r>
              <a:rPr lang="es-419" sz="1600" dirty="0" smtClean="0">
                <a:latin typeface="Helvetica" pitchFamily="34" charset="0"/>
                <a:cs typeface="Helvetica" pitchFamily="34" charset="0"/>
              </a:rPr>
              <a:t>Las curitas para niños ahora tienen muchos colores brillantes.  </a:t>
            </a:r>
          </a:p>
          <a:p>
            <a:pPr marL="792163" indent="-342900">
              <a:buFont typeface="+mj-lt"/>
              <a:buAutoNum type="alphaUcPeriod"/>
            </a:pPr>
            <a:endParaRPr lang="es-419" sz="1600" dirty="0" smtClean="0">
              <a:latin typeface="Helvetica" pitchFamily="34" charset="0"/>
              <a:cs typeface="Helvetica" pitchFamily="34" charset="0"/>
            </a:endParaRPr>
          </a:p>
          <a:p>
            <a:pPr marL="792163" indent="-342900">
              <a:buFont typeface="+mj-lt"/>
              <a:buAutoNum type="alphaUcPeriod"/>
            </a:pPr>
            <a:r>
              <a:rPr lang="es-419" sz="1600" dirty="0" smtClean="0">
                <a:latin typeface="Helvetica" pitchFamily="34" charset="0"/>
                <a:cs typeface="Helvetica" pitchFamily="34" charset="0"/>
              </a:rPr>
              <a:t>Johnson &amp; Johnson hace motitas de algodón.</a:t>
            </a:r>
          </a:p>
          <a:p>
            <a:pPr marL="449263"/>
            <a:endParaRPr lang="es-419" sz="1600" dirty="0">
              <a:latin typeface="Helvetica" pitchFamily="34" charset="0"/>
              <a:cs typeface="Helvetica" pitchFamily="34" charset="0"/>
            </a:endParaRPr>
          </a:p>
        </p:txBody>
      </p:sp>
      <p:cxnSp>
        <p:nvCxnSpPr>
          <p:cNvPr id="10" name="Straight Connector 9"/>
          <p:cNvCxnSpPr/>
          <p:nvPr/>
        </p:nvCxnSpPr>
        <p:spPr>
          <a:xfrm>
            <a:off x="582879" y="33900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469944" y="3087469"/>
            <a:ext cx="2057400" cy="646331"/>
          </a:xfrm>
          <a:prstGeom prst="rect">
            <a:avLst/>
          </a:prstGeom>
          <a:solidFill>
            <a:schemeClr val="bg2"/>
          </a:solidFill>
        </p:spPr>
        <p:txBody>
          <a:bodyPr wrap="square">
            <a:spAutoFit/>
          </a:bodyPr>
          <a:lstStyle/>
          <a:p>
            <a:r>
              <a:rPr lang="es-419" sz="900" dirty="0" smtClean="0"/>
              <a:t>RL.2.9</a:t>
            </a:r>
            <a:br>
              <a:rPr lang="es-419" sz="900" dirty="0" smtClean="0"/>
            </a:br>
            <a:r>
              <a:rPr lang="es-419" sz="900" dirty="0" smtClean="0"/>
              <a:t>Comparan y contrastan los puntos más importantes que se presentan en dos textos sobre el mismo tema. </a:t>
            </a:r>
            <a:endParaRPr lang="es-419" sz="900" dirty="0"/>
          </a:p>
        </p:txBody>
      </p:sp>
      <p:sp>
        <p:nvSpPr>
          <p:cNvPr id="42" name="Rectangle 41"/>
          <p:cNvSpPr/>
          <p:nvPr/>
        </p:nvSpPr>
        <p:spPr>
          <a:xfrm>
            <a:off x="491608" y="6705600"/>
            <a:ext cx="6562952" cy="590048"/>
          </a:xfrm>
          <a:prstGeom prst="rect">
            <a:avLst/>
          </a:prstGeom>
        </p:spPr>
        <p:txBody>
          <a:bodyPr wrap="square" lIns="96661" tIns="48331" rIns="96661" bIns="48331">
            <a:spAutoFit/>
          </a:bodyPr>
          <a:lstStyle/>
          <a:p>
            <a:pPr marL="461963" indent="-407988"/>
            <a:r>
              <a:rPr lang="es-419" sz="1600" b="1" dirty="0" smtClean="0">
                <a:latin typeface="Helvetica" pitchFamily="34" charset="0"/>
                <a:cs typeface="Helvetica" pitchFamily="34" charset="0"/>
              </a:rPr>
              <a:t>14.  ¿Qué lista podría ir en el medio del diagrama para mostrar la información que es igual en los dos textos?</a:t>
            </a:r>
          </a:p>
        </p:txBody>
      </p:sp>
      <p:grpSp>
        <p:nvGrpSpPr>
          <p:cNvPr id="26" name="Group 25"/>
          <p:cNvGrpSpPr/>
          <p:nvPr/>
        </p:nvGrpSpPr>
        <p:grpSpPr>
          <a:xfrm>
            <a:off x="787132" y="1277886"/>
            <a:ext cx="242891" cy="1665073"/>
            <a:chOff x="878185" y="6245534"/>
            <a:chExt cx="242891" cy="1665073"/>
          </a:xfrm>
        </p:grpSpPr>
        <p:sp>
          <p:nvSpPr>
            <p:cNvPr id="27" name="Shape 89"/>
            <p:cNvSpPr/>
            <p:nvPr/>
          </p:nvSpPr>
          <p:spPr>
            <a:xfrm>
              <a:off x="878185" y="76711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8" name="Shape 90"/>
            <p:cNvSpPr/>
            <p:nvPr/>
          </p:nvSpPr>
          <p:spPr>
            <a:xfrm>
              <a:off x="878185" y="624553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9" name="Shape 91"/>
            <p:cNvSpPr/>
            <p:nvPr/>
          </p:nvSpPr>
          <p:spPr>
            <a:xfrm>
              <a:off x="878185" y="671335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30" name="Shape 92"/>
            <p:cNvSpPr/>
            <p:nvPr/>
          </p:nvSpPr>
          <p:spPr>
            <a:xfrm>
              <a:off x="878185" y="721198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31" name="Group 30"/>
          <p:cNvGrpSpPr/>
          <p:nvPr/>
        </p:nvGrpSpPr>
        <p:grpSpPr>
          <a:xfrm>
            <a:off x="1030023" y="3491190"/>
            <a:ext cx="5575009" cy="3220410"/>
            <a:chOff x="800100" y="970591"/>
            <a:chExt cx="5431375" cy="3220410"/>
          </a:xfrm>
        </p:grpSpPr>
        <p:grpSp>
          <p:nvGrpSpPr>
            <p:cNvPr id="44" name="Group 43"/>
            <p:cNvGrpSpPr/>
            <p:nvPr/>
          </p:nvGrpSpPr>
          <p:grpSpPr>
            <a:xfrm>
              <a:off x="800100" y="970591"/>
              <a:ext cx="5431375" cy="3220410"/>
              <a:chOff x="800100" y="665791"/>
              <a:chExt cx="5431375" cy="3220410"/>
            </a:xfrm>
          </p:grpSpPr>
          <p:grpSp>
            <p:nvGrpSpPr>
              <p:cNvPr id="46" name="Group 45"/>
              <p:cNvGrpSpPr/>
              <p:nvPr/>
            </p:nvGrpSpPr>
            <p:grpSpPr>
              <a:xfrm>
                <a:off x="800100" y="1041399"/>
                <a:ext cx="5431375" cy="2844802"/>
                <a:chOff x="800100" y="888999"/>
                <a:chExt cx="5431375" cy="2844802"/>
              </a:xfrm>
            </p:grpSpPr>
            <p:grpSp>
              <p:nvGrpSpPr>
                <p:cNvPr id="48" name="Group 47"/>
                <p:cNvGrpSpPr/>
                <p:nvPr/>
              </p:nvGrpSpPr>
              <p:grpSpPr>
                <a:xfrm>
                  <a:off x="800100" y="888999"/>
                  <a:ext cx="5431375" cy="2844802"/>
                  <a:chOff x="688973" y="891603"/>
                  <a:chExt cx="4978758" cy="2553028"/>
                </a:xfrm>
              </p:grpSpPr>
              <p:sp>
                <p:nvSpPr>
                  <p:cNvPr id="55" name="Oval 54"/>
                  <p:cNvSpPr/>
                  <p:nvPr/>
                </p:nvSpPr>
                <p:spPr>
                  <a:xfrm>
                    <a:off x="2912535" y="891603"/>
                    <a:ext cx="2755196" cy="2553028"/>
                  </a:xfrm>
                  <a:prstGeom prst="ellipse">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200" b="1" dirty="0" smtClean="0">
                        <a:solidFill>
                          <a:schemeClr val="tx1"/>
                        </a:solidFill>
                      </a:rPr>
                      <a:t>             </a:t>
                    </a:r>
                  </a:p>
                  <a:p>
                    <a:pPr marL="514350"/>
                    <a:r>
                      <a:rPr lang="es-419" sz="1200" b="1" dirty="0" smtClean="0">
                        <a:solidFill>
                          <a:schemeClr val="tx1"/>
                        </a:solidFill>
                      </a:rPr>
                      <a:t>Johnson &amp; Johnson le dio curitas gratis a los Niños Exploradores.</a:t>
                    </a:r>
                  </a:p>
                  <a:p>
                    <a:pPr marL="514350"/>
                    <a:endParaRPr lang="es-419" sz="1200" b="1" dirty="0" smtClean="0">
                      <a:solidFill>
                        <a:schemeClr val="tx1"/>
                      </a:solidFill>
                    </a:endParaRPr>
                  </a:p>
                  <a:p>
                    <a:pPr marL="514350"/>
                    <a:r>
                      <a:rPr lang="es-419" sz="1200" b="1" dirty="0" smtClean="0">
                        <a:solidFill>
                          <a:schemeClr val="tx1"/>
                        </a:solidFill>
                      </a:rPr>
                      <a:t>Al principio las curitas costaban 2 centavos.  </a:t>
                    </a:r>
                  </a:p>
                  <a:p>
                    <a:pPr marL="514350"/>
                    <a:endParaRPr lang="es-419" sz="1200" b="1" dirty="0" smtClean="0">
                      <a:solidFill>
                        <a:schemeClr val="tx1"/>
                      </a:solidFill>
                    </a:endParaRPr>
                  </a:p>
                  <a:p>
                    <a:pPr marL="514350"/>
                    <a:r>
                      <a:rPr lang="es-419" sz="1200" b="1" dirty="0" smtClean="0">
                        <a:solidFill>
                          <a:schemeClr val="tx1"/>
                        </a:solidFill>
                      </a:rPr>
                      <a:t>Todos los kits de primeros auxilios deben tener curitas. </a:t>
                    </a:r>
                    <a:endParaRPr lang="es-419" sz="1200" b="1" dirty="0">
                      <a:solidFill>
                        <a:schemeClr val="tx1"/>
                      </a:solidFill>
                    </a:endParaRPr>
                  </a:p>
                </p:txBody>
              </p:sp>
              <p:sp>
                <p:nvSpPr>
                  <p:cNvPr id="56" name="Oval 55"/>
                  <p:cNvSpPr/>
                  <p:nvPr/>
                </p:nvSpPr>
                <p:spPr>
                  <a:xfrm>
                    <a:off x="688973" y="903002"/>
                    <a:ext cx="2724149" cy="2530231"/>
                  </a:xfrm>
                  <a:prstGeom prst="ellipse">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endParaRPr lang="es-419" sz="1200" dirty="0" smtClean="0">
                      <a:solidFill>
                        <a:schemeClr val="tx1"/>
                      </a:solidFill>
                    </a:endParaRPr>
                  </a:p>
                  <a:p>
                    <a:r>
                      <a:rPr lang="es-419" sz="1200" b="1" dirty="0" smtClean="0">
                        <a:solidFill>
                          <a:schemeClr val="tx1"/>
                        </a:solidFill>
                      </a:rPr>
                      <a:t>La fábrica hacía hisopos de algodón (palillitos con algodón) y motitas de algodón. </a:t>
                    </a:r>
                  </a:p>
                  <a:p>
                    <a:endParaRPr lang="es-419" sz="1200" b="1" dirty="0" smtClean="0">
                      <a:solidFill>
                        <a:schemeClr val="tx1"/>
                      </a:solidFill>
                    </a:endParaRPr>
                  </a:p>
                  <a:p>
                    <a:r>
                      <a:rPr lang="es-419" sz="1200" b="1" dirty="0" err="1" smtClean="0">
                        <a:solidFill>
                          <a:schemeClr val="tx1"/>
                        </a:solidFill>
                      </a:rPr>
                      <a:t>Josephine</a:t>
                    </a:r>
                    <a:r>
                      <a:rPr lang="es-419" sz="1200" b="1" dirty="0" smtClean="0">
                        <a:solidFill>
                          <a:schemeClr val="tx1"/>
                        </a:solidFill>
                      </a:rPr>
                      <a:t> era la esposa de Earle.</a:t>
                    </a:r>
                  </a:p>
                  <a:p>
                    <a:endParaRPr lang="es-419" sz="1200" b="1" dirty="0" smtClean="0">
                      <a:solidFill>
                        <a:schemeClr val="tx1"/>
                      </a:solidFill>
                    </a:endParaRPr>
                  </a:p>
                  <a:p>
                    <a:r>
                      <a:rPr lang="es-419" sz="1200" b="1" dirty="0" smtClean="0">
                        <a:solidFill>
                          <a:schemeClr val="tx1"/>
                        </a:solidFill>
                      </a:rPr>
                      <a:t>Earle le llamó  curitas a su invento.</a:t>
                    </a:r>
                    <a:endParaRPr lang="es-419" sz="1200" b="1" dirty="0">
                      <a:solidFill>
                        <a:schemeClr val="tx1"/>
                      </a:solidFill>
                    </a:endParaRPr>
                  </a:p>
                </p:txBody>
              </p:sp>
            </p:grpSp>
            <p:sp>
              <p:nvSpPr>
                <p:cNvPr id="49" name="TextBox 48"/>
                <p:cNvSpPr txBox="1"/>
                <p:nvPr/>
              </p:nvSpPr>
              <p:spPr>
                <a:xfrm>
                  <a:off x="1447800" y="914400"/>
                  <a:ext cx="2209800" cy="307777"/>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419" sz="1400" b="1" dirty="0" smtClean="0"/>
                    <a:t>El inventor de la curita</a:t>
                  </a:r>
                  <a:endParaRPr lang="es-419" sz="1400" b="1" dirty="0"/>
                </a:p>
              </p:txBody>
            </p:sp>
            <p:sp>
              <p:nvSpPr>
                <p:cNvPr id="50" name="TextBox 49"/>
                <p:cNvSpPr txBox="1"/>
                <p:nvPr/>
              </p:nvSpPr>
              <p:spPr>
                <a:xfrm>
                  <a:off x="3733800" y="914400"/>
                  <a:ext cx="2286000" cy="307777"/>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419" sz="1400" b="1" dirty="0" smtClean="0"/>
                    <a:t>Curitas</a:t>
                  </a:r>
                  <a:endParaRPr lang="es-419" sz="1400" b="1" dirty="0"/>
                </a:p>
              </p:txBody>
            </p:sp>
            <p:cxnSp>
              <p:nvCxnSpPr>
                <p:cNvPr id="51" name="Straight Arrow Connector 50"/>
                <p:cNvCxnSpPr>
                  <a:stCxn id="54" idx="0"/>
                  <a:endCxn id="45" idx="0"/>
                </p:cNvCxnSpPr>
                <p:nvPr/>
              </p:nvCxnSpPr>
              <p:spPr>
                <a:xfrm>
                  <a:off x="2514600" y="1219200"/>
                  <a:ext cx="1016006" cy="49203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3" idx="0"/>
                  <a:endCxn id="45" idx="0"/>
                </p:cNvCxnSpPr>
                <p:nvPr/>
              </p:nvCxnSpPr>
              <p:spPr>
                <a:xfrm flipH="1">
                  <a:off x="3530606" y="1194681"/>
                  <a:ext cx="1308093" cy="516555"/>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4762499" y="1194681"/>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solidFill>
                      <a:schemeClr val="tx1"/>
                    </a:solidFill>
                  </a:endParaRPr>
                </a:p>
              </p:txBody>
            </p:sp>
            <p:sp>
              <p:nvSpPr>
                <p:cNvPr id="54" name="Down Arrow 53"/>
                <p:cNvSpPr/>
                <p:nvPr/>
              </p:nvSpPr>
              <p:spPr>
                <a:xfrm>
                  <a:off x="2438400" y="1219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solidFill>
                      <a:schemeClr val="tx1"/>
                    </a:solidFill>
                  </a:endParaRPr>
                </a:p>
              </p:txBody>
            </p:sp>
          </p:grpSp>
          <p:sp>
            <p:nvSpPr>
              <p:cNvPr id="47" name="TextBox 46"/>
              <p:cNvSpPr txBox="1"/>
              <p:nvPr/>
            </p:nvSpPr>
            <p:spPr>
              <a:xfrm>
                <a:off x="2257357" y="665791"/>
                <a:ext cx="2819400" cy="369332"/>
              </a:xfrm>
              <a:prstGeom prst="rect">
                <a:avLst/>
              </a:prstGeom>
              <a:noFill/>
            </p:spPr>
            <p:txBody>
              <a:bodyPr wrap="square" rtlCol="0">
                <a:spAutoFit/>
              </a:bodyPr>
              <a:lstStyle/>
              <a:p>
                <a:pPr algn="ctr"/>
                <a:r>
                  <a:rPr lang="es-419" sz="1800" i="1" dirty="0" smtClean="0"/>
                  <a:t>Curitas</a:t>
                </a:r>
                <a:endParaRPr lang="es-419" sz="1800" i="1" dirty="0"/>
              </a:p>
            </p:txBody>
          </p:sp>
        </p:grpSp>
        <p:sp>
          <p:nvSpPr>
            <p:cNvPr id="45" name="TextBox 44"/>
            <p:cNvSpPr txBox="1"/>
            <p:nvPr/>
          </p:nvSpPr>
          <p:spPr>
            <a:xfrm>
              <a:off x="3225806" y="2168436"/>
              <a:ext cx="609600" cy="1200329"/>
            </a:xfrm>
            <a:prstGeom prst="rect">
              <a:avLst/>
            </a:prstGeom>
            <a:noFill/>
          </p:spPr>
          <p:txBody>
            <a:bodyPr wrap="square" rtlCol="0">
              <a:spAutoFit/>
            </a:bodyPr>
            <a:lstStyle/>
            <a:p>
              <a:r>
                <a:rPr lang="es-419" sz="7200" b="1" dirty="0" smtClean="0"/>
                <a:t>?</a:t>
              </a:r>
              <a:endParaRPr lang="es-419" sz="7200" b="1" dirty="0"/>
            </a:p>
          </p:txBody>
        </p:sp>
      </p:grpSp>
      <p:graphicFrame>
        <p:nvGraphicFramePr>
          <p:cNvPr id="57" name="Table 56"/>
          <p:cNvGraphicFramePr>
            <a:graphicFrameLocks noGrp="1"/>
          </p:cNvGraphicFramePr>
          <p:nvPr>
            <p:extLst>
              <p:ext uri="{D42A27DB-BD31-4B8C-83A1-F6EECF244321}">
                <p14:modId xmlns:p14="http://schemas.microsoft.com/office/powerpoint/2010/main" val="2699226711"/>
              </p:ext>
            </p:extLst>
          </p:nvPr>
        </p:nvGraphicFramePr>
        <p:xfrm>
          <a:off x="658524" y="7269879"/>
          <a:ext cx="6638942" cy="2405043"/>
        </p:xfrm>
        <a:graphic>
          <a:graphicData uri="http://schemas.openxmlformats.org/drawingml/2006/table">
            <a:tbl>
              <a:tblPr firstRow="1" bandRow="1">
                <a:tableStyleId>{5940675A-B579-460E-94D1-54222C63F5DA}</a:tableStyleId>
              </a:tblPr>
              <a:tblGrid>
                <a:gridCol w="1512670"/>
                <a:gridCol w="252112"/>
                <a:gridCol w="1512670"/>
                <a:gridCol w="252112"/>
                <a:gridCol w="1428633"/>
                <a:gridCol w="252112"/>
                <a:gridCol w="1428633"/>
              </a:tblGrid>
              <a:tr h="675726">
                <a:tc>
                  <a:txBody>
                    <a:bodyPr/>
                    <a:lstStyle/>
                    <a:p>
                      <a:pPr algn="ctr"/>
                      <a:r>
                        <a:rPr lang="es-MX" b="1" noProof="0" dirty="0" smtClean="0">
                          <a:solidFill>
                            <a:schemeClr val="tx1"/>
                          </a:solidFill>
                        </a:rPr>
                        <a:t>A</a:t>
                      </a:r>
                    </a:p>
                    <a:p>
                      <a:pPr algn="ctr"/>
                      <a:endParaRPr lang="es-MX" b="1" noProof="0" dirty="0">
                        <a:solidFill>
                          <a:schemeClr val="tx1"/>
                        </a:solidFill>
                      </a:endParaRPr>
                    </a:p>
                  </a:txBody>
                  <a:tcPr>
                    <a:lnR w="12700" cap="flat" cmpd="sng" algn="ctr">
                      <a:solidFill>
                        <a:schemeClr val="tx1"/>
                      </a:solidFill>
                      <a:prstDash val="solid"/>
                      <a:round/>
                      <a:headEnd type="none" w="med" len="med"/>
                      <a:tailEnd type="none" w="med" len="med"/>
                    </a:lnR>
                  </a:tcPr>
                </a:tc>
                <a:tc rowSpan="2">
                  <a:txBody>
                    <a:bodyPr/>
                    <a:lstStyle/>
                    <a:p>
                      <a:pPr algn="ctr"/>
                      <a:endParaRPr lang="es-MX" sz="5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s-MX" b="1" noProof="0" dirty="0" smtClean="0">
                          <a:solidFill>
                            <a:schemeClr val="tx1"/>
                          </a:solidFill>
                        </a:rPr>
                        <a:t>B</a:t>
                      </a:r>
                      <a:endParaRPr lang="es-MX" b="1" noProof="0" dirty="0">
                        <a:solidFill>
                          <a:schemeClr val="tx1"/>
                        </a:solidFill>
                      </a:endParaRPr>
                    </a:p>
                  </a:txBody>
                  <a:tcPr>
                    <a:lnL w="12700" cap="flat" cmpd="sng" algn="ctr">
                      <a:solidFill>
                        <a:schemeClr val="tx1"/>
                      </a:solidFill>
                      <a:prstDash val="solid"/>
                      <a:round/>
                      <a:headEnd type="none" w="med" len="med"/>
                      <a:tailEnd type="none" w="med" len="med"/>
                    </a:lnL>
                  </a:tcPr>
                </a:tc>
                <a:tc rowSpan="2">
                  <a:txBody>
                    <a:bodyPr/>
                    <a:lstStyle/>
                    <a:p>
                      <a:pPr algn="ctr"/>
                      <a:endParaRPr lang="es-MX" sz="1200" b="1" noProof="0" dirty="0">
                        <a:solidFill>
                          <a:schemeClr val="tx1"/>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s-MX" b="1" noProof="0" dirty="0" smtClean="0">
                          <a:solidFill>
                            <a:schemeClr val="tx1"/>
                          </a:solidFill>
                        </a:rPr>
                        <a:t>C</a:t>
                      </a:r>
                      <a:endParaRPr lang="es-MX" b="1" noProof="0" dirty="0">
                        <a:solidFill>
                          <a:schemeClr val="tx1"/>
                        </a:solidFill>
                      </a:endParaRPr>
                    </a:p>
                  </a:txBody>
                  <a:tcPr/>
                </a:tc>
                <a:tc rowSpan="2">
                  <a:txBody>
                    <a:bodyPr/>
                    <a:lstStyle/>
                    <a:p>
                      <a:pPr algn="ctr"/>
                      <a:endParaRPr lang="es-MX" sz="1200" b="1" noProof="0" dirty="0">
                        <a:solidFill>
                          <a:schemeClr val="tx1"/>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s-MX" b="1" noProof="0" dirty="0" smtClean="0">
                          <a:solidFill>
                            <a:schemeClr val="tx1"/>
                          </a:solidFill>
                        </a:rPr>
                        <a:t>D</a:t>
                      </a:r>
                      <a:endParaRPr lang="es-MX" b="1" noProof="0" dirty="0">
                        <a:solidFill>
                          <a:schemeClr val="tx1"/>
                        </a:solidFill>
                      </a:endParaRPr>
                    </a:p>
                  </a:txBody>
                  <a:tcPr/>
                </a:tc>
              </a:tr>
              <a:tr h="1704003">
                <a:tc>
                  <a:txBody>
                    <a:bodyPr/>
                    <a:lstStyle/>
                    <a:p>
                      <a:pPr marL="58738" indent="-58738">
                        <a:buFont typeface="Arial" panose="020B0604020202020204" pitchFamily="34" charset="0"/>
                        <a:buChar char="•"/>
                        <a:tabLst>
                          <a:tab pos="58738" algn="l"/>
                        </a:tabLst>
                      </a:pPr>
                      <a:r>
                        <a:rPr lang="es-MX" sz="1200" b="1" noProof="0" dirty="0" smtClean="0"/>
                        <a:t>A </a:t>
                      </a:r>
                      <a:r>
                        <a:rPr lang="es-MX" sz="1200" b="1" noProof="0" dirty="0" err="1" smtClean="0"/>
                        <a:t>Josephine</a:t>
                      </a:r>
                      <a:r>
                        <a:rPr lang="es-MX" sz="1200" b="1" noProof="0" dirty="0" smtClean="0"/>
                        <a:t> le gustó el nuevo invento de </a:t>
                      </a:r>
                      <a:r>
                        <a:rPr lang="es-MX" sz="1200" b="1" noProof="0" dirty="0" err="1" smtClean="0"/>
                        <a:t>Earle</a:t>
                      </a:r>
                      <a:r>
                        <a:rPr lang="es-MX" sz="1200" b="1" noProof="0" dirty="0" smtClean="0"/>
                        <a:t>.  </a:t>
                      </a:r>
                    </a:p>
                    <a:p>
                      <a:pPr marL="58738" indent="-58738">
                        <a:buFont typeface="Arial" panose="020B0604020202020204" pitchFamily="34" charset="0"/>
                        <a:buChar char="•"/>
                        <a:tabLst>
                          <a:tab pos="58738" algn="l"/>
                        </a:tabLst>
                      </a:pPr>
                      <a:endParaRPr lang="es-MX" sz="1200" b="1" noProof="0" dirty="0" smtClean="0"/>
                    </a:p>
                    <a:p>
                      <a:pPr marL="58738" indent="-58738">
                        <a:buFont typeface="Arial" panose="020B0604020202020204" pitchFamily="34" charset="0"/>
                        <a:buChar char="•"/>
                        <a:tabLst>
                          <a:tab pos="58738" algn="l"/>
                        </a:tabLst>
                      </a:pPr>
                      <a:r>
                        <a:rPr lang="es-MX" sz="1200" b="1" noProof="0" dirty="0" smtClean="0"/>
                        <a:t>La gasa</a:t>
                      </a:r>
                      <a:r>
                        <a:rPr lang="es-MX" sz="1200" b="1" baseline="0" noProof="0" dirty="0" smtClean="0"/>
                        <a:t> es un pedazo cuadrado de algodón.  </a:t>
                      </a:r>
                      <a:endParaRPr lang="es-MX" sz="1200" b="1" noProof="0" dirty="0" smtClean="0"/>
                    </a:p>
                    <a:p>
                      <a:pPr marL="0" indent="0">
                        <a:buFont typeface="Arial" panose="020B0604020202020204" pitchFamily="34" charset="0"/>
                        <a:buNone/>
                        <a:tabLst>
                          <a:tab pos="58738" algn="l"/>
                        </a:tabLst>
                      </a:pPr>
                      <a:endParaRPr lang="es-MX" sz="1200" b="1" noProof="0" dirty="0" smtClean="0"/>
                    </a:p>
                  </a:txBody>
                  <a:tcPr>
                    <a:lnR w="12700" cap="flat" cmpd="sng" algn="ctr">
                      <a:solidFill>
                        <a:schemeClr val="tx1"/>
                      </a:solidFill>
                      <a:prstDash val="solid"/>
                      <a:round/>
                      <a:headEnd type="none" w="med" len="med"/>
                      <a:tailEnd type="none" w="med" len="med"/>
                    </a:lnR>
                  </a:tcPr>
                </a:tc>
                <a:tc vMerge="1">
                  <a:txBody>
                    <a:bodyPr/>
                    <a:lstStyle/>
                    <a:p>
                      <a:endParaRPr lang="en-US" dirty="0"/>
                    </a:p>
                  </a:txBody>
                  <a:tcPr/>
                </a:tc>
                <a:tc>
                  <a:txBody>
                    <a:bodyPr/>
                    <a:lstStyle/>
                    <a:p>
                      <a:pPr marL="58738" indent="-58738">
                        <a:buFont typeface="Arial" panose="020B0604020202020204" pitchFamily="34" charset="0"/>
                        <a:buChar char="•"/>
                      </a:pPr>
                      <a:r>
                        <a:rPr lang="es-MX" sz="1200" b="1" noProof="0" dirty="0" smtClean="0">
                          <a:solidFill>
                            <a:schemeClr val="tx1"/>
                          </a:solidFill>
                        </a:rPr>
                        <a:t>La gasa</a:t>
                      </a:r>
                      <a:r>
                        <a:rPr lang="es-MX" sz="1200" b="1" baseline="0" noProof="0" dirty="0" smtClean="0">
                          <a:solidFill>
                            <a:schemeClr val="tx1"/>
                          </a:solidFill>
                        </a:rPr>
                        <a:t> y la cinta adhesiva seguían cayéndose.  </a:t>
                      </a:r>
                    </a:p>
                    <a:p>
                      <a:pPr marL="58738" indent="-58738">
                        <a:buFont typeface="Arial" panose="020B0604020202020204" pitchFamily="34" charset="0"/>
                        <a:buChar char="•"/>
                      </a:pPr>
                      <a:endParaRPr lang="es-MX" sz="1200" b="1" baseline="0" noProof="0" dirty="0" smtClean="0">
                        <a:solidFill>
                          <a:schemeClr val="tx1"/>
                        </a:solidFill>
                      </a:endParaRPr>
                    </a:p>
                    <a:p>
                      <a:pPr marL="58738" indent="-58738">
                        <a:buFont typeface="Arial" panose="020B0604020202020204" pitchFamily="34" charset="0"/>
                        <a:buChar char="•"/>
                      </a:pPr>
                      <a:r>
                        <a:rPr lang="es-MX" sz="1200" b="1" baseline="0" noProof="0" dirty="0" smtClean="0">
                          <a:solidFill>
                            <a:schemeClr val="tx1"/>
                          </a:solidFill>
                        </a:rPr>
                        <a:t>Hoy las curitas son hechas con diferentes materiales.  </a:t>
                      </a:r>
                      <a:endParaRPr lang="es-MX" sz="12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dirty="0"/>
                    </a:p>
                  </a:txBody>
                  <a:tcPr/>
                </a:tc>
                <a:tc>
                  <a:txBody>
                    <a:bodyPr/>
                    <a:lstStyle/>
                    <a:p>
                      <a:pPr marL="58738" indent="-58738">
                        <a:buFont typeface="Arial" panose="020B0604020202020204" pitchFamily="34" charset="0"/>
                        <a:buChar char="•"/>
                      </a:pPr>
                      <a:r>
                        <a:rPr lang="es-MX" sz="1200" b="1" noProof="0" dirty="0" err="1" smtClean="0">
                          <a:solidFill>
                            <a:schemeClr val="tx1"/>
                          </a:solidFill>
                        </a:rPr>
                        <a:t>Earl</a:t>
                      </a:r>
                      <a:r>
                        <a:rPr lang="es-MX" sz="1200" b="1" noProof="0" dirty="0" smtClean="0">
                          <a:solidFill>
                            <a:schemeClr val="tx1"/>
                          </a:solidFill>
                        </a:rPr>
                        <a:t> trabajaba en Johnson &amp; Johnson.</a:t>
                      </a:r>
                    </a:p>
                    <a:p>
                      <a:pPr marL="58738" indent="-58738">
                        <a:buFont typeface="Arial" panose="020B0604020202020204" pitchFamily="34" charset="0"/>
                        <a:buChar char="•"/>
                      </a:pPr>
                      <a:endParaRPr lang="es-MX" sz="1200" b="1" noProof="0" dirty="0" smtClean="0">
                        <a:solidFill>
                          <a:schemeClr val="tx1"/>
                        </a:solidFill>
                      </a:endParaRPr>
                    </a:p>
                    <a:p>
                      <a:pPr marL="58738" indent="-58738">
                        <a:buFont typeface="Arial" panose="020B0604020202020204" pitchFamily="34" charset="0"/>
                        <a:buChar char="•"/>
                      </a:pPr>
                      <a:r>
                        <a:rPr lang="es-MX" sz="1200" b="1" noProof="0" dirty="0" smtClean="0">
                          <a:solidFill>
                            <a:schemeClr val="tx1"/>
                          </a:solidFill>
                        </a:rPr>
                        <a:t>La esposa de </a:t>
                      </a:r>
                      <a:r>
                        <a:rPr lang="es-MX" sz="1200" b="1" noProof="0" dirty="0" err="1" smtClean="0">
                          <a:solidFill>
                            <a:schemeClr val="tx1"/>
                          </a:solidFill>
                        </a:rPr>
                        <a:t>Earle</a:t>
                      </a:r>
                      <a:r>
                        <a:rPr lang="es-MX" sz="1200" b="1" noProof="0" dirty="0" smtClean="0">
                          <a:solidFill>
                            <a:schemeClr val="tx1"/>
                          </a:solidFill>
                        </a:rPr>
                        <a:t> frecuentemente se cortaba</a:t>
                      </a:r>
                      <a:r>
                        <a:rPr lang="es-MX" sz="1200" b="1" baseline="0" noProof="0" dirty="0" smtClean="0">
                          <a:solidFill>
                            <a:schemeClr val="tx1"/>
                          </a:solidFill>
                        </a:rPr>
                        <a:t> sus dedos. </a:t>
                      </a:r>
                    </a:p>
                  </a:txBody>
                  <a:tcPr/>
                </a:tc>
                <a:tc vMerge="1">
                  <a:txBody>
                    <a:bodyPr/>
                    <a:lstStyle/>
                    <a:p>
                      <a:endParaRPr lang="en-US" dirty="0"/>
                    </a:p>
                  </a:txBody>
                  <a:tcPr/>
                </a:tc>
                <a:tc>
                  <a:txBody>
                    <a:bodyPr/>
                    <a:lstStyle/>
                    <a:p>
                      <a:pPr marL="60325" indent="-60325">
                        <a:buFont typeface="Arial" panose="020B0604020202020204" pitchFamily="34" charset="0"/>
                        <a:buChar char="•"/>
                      </a:pPr>
                      <a:r>
                        <a:rPr lang="es-MX" sz="1200" b="1" noProof="0" dirty="0" smtClean="0">
                          <a:solidFill>
                            <a:schemeClr val="tx1"/>
                          </a:solidFill>
                        </a:rPr>
                        <a:t>La gente usa curitas en cortaduras pequeñas y grandes.  </a:t>
                      </a:r>
                      <a:endParaRPr lang="es-MX" sz="1200" b="1" baseline="0" noProof="0" dirty="0" smtClean="0">
                        <a:solidFill>
                          <a:schemeClr val="tx1"/>
                        </a:solidFill>
                      </a:endParaRPr>
                    </a:p>
                    <a:p>
                      <a:pPr marL="60325" indent="-60325">
                        <a:buFont typeface="Arial" panose="020B0604020202020204" pitchFamily="34" charset="0"/>
                        <a:buChar char="•"/>
                      </a:pPr>
                      <a:endParaRPr lang="es-MX" sz="700" b="1" baseline="0" noProof="0" dirty="0" smtClean="0">
                        <a:solidFill>
                          <a:schemeClr val="tx1"/>
                        </a:solidFill>
                      </a:endParaRPr>
                    </a:p>
                    <a:p>
                      <a:pPr marL="60325" indent="-60325">
                        <a:buFont typeface="Arial" panose="020B0604020202020204" pitchFamily="34" charset="0"/>
                        <a:buChar char="•"/>
                      </a:pPr>
                      <a:r>
                        <a:rPr lang="es-MX" sz="1200" b="1" baseline="0" noProof="0" dirty="0" err="1" smtClean="0">
                          <a:solidFill>
                            <a:schemeClr val="tx1"/>
                          </a:solidFill>
                        </a:rPr>
                        <a:t>Earle</a:t>
                      </a:r>
                      <a:r>
                        <a:rPr lang="es-MX" sz="1200" b="1" baseline="0" noProof="0" dirty="0" smtClean="0">
                          <a:solidFill>
                            <a:schemeClr val="tx1"/>
                          </a:solidFill>
                        </a:rPr>
                        <a:t> compraba algodón para la fábrica.  </a:t>
                      </a:r>
                      <a:endParaRPr lang="es-MX" sz="700" b="1" baseline="0" noProof="0" dirty="0" smtClean="0">
                        <a:solidFill>
                          <a:schemeClr val="tx1"/>
                        </a:solidFill>
                      </a:endParaRPr>
                    </a:p>
                  </a:txBody>
                  <a:tcPr/>
                </a:tc>
              </a:tr>
            </a:tbl>
          </a:graphicData>
        </a:graphic>
      </p:graphicFrame>
      <p:grpSp>
        <p:nvGrpSpPr>
          <p:cNvPr id="58" name="Group 57"/>
          <p:cNvGrpSpPr/>
          <p:nvPr/>
        </p:nvGrpSpPr>
        <p:grpSpPr>
          <a:xfrm>
            <a:off x="1244979" y="7642262"/>
            <a:ext cx="5429741" cy="221103"/>
            <a:chOff x="1096431" y="5477404"/>
            <a:chExt cx="4923369" cy="245613"/>
          </a:xfrm>
        </p:grpSpPr>
        <p:sp>
          <p:nvSpPr>
            <p:cNvPr id="59" name="Oval 58"/>
            <p:cNvSpPr/>
            <p:nvPr/>
          </p:nvSpPr>
          <p:spPr>
            <a:xfrm>
              <a:off x="1096431" y="5483531"/>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60" name="Oval 59"/>
            <p:cNvSpPr/>
            <p:nvPr/>
          </p:nvSpPr>
          <p:spPr>
            <a:xfrm>
              <a:off x="2692401" y="5477404"/>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61" name="Oval 60"/>
            <p:cNvSpPr/>
            <p:nvPr/>
          </p:nvSpPr>
          <p:spPr>
            <a:xfrm>
              <a:off x="4288371" y="5480480"/>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sp>
          <p:nvSpPr>
            <p:cNvPr id="62" name="Oval 61"/>
            <p:cNvSpPr/>
            <p:nvPr/>
          </p:nvSpPr>
          <p:spPr>
            <a:xfrm>
              <a:off x="5791200" y="5480133"/>
              <a:ext cx="228600"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dirty="0"/>
            </a:p>
          </p:txBody>
        </p:sp>
      </p:grpSp>
    </p:spTree>
    <p:extLst>
      <p:ext uri="{BB962C8B-B14F-4D97-AF65-F5344CB8AC3E}">
        <p14:creationId xmlns:p14="http://schemas.microsoft.com/office/powerpoint/2010/main" val="1515956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31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16159730"/>
              </p:ext>
            </p:extLst>
          </p:nvPr>
        </p:nvGraphicFramePr>
        <p:xfrm>
          <a:off x="242887" y="381001"/>
          <a:ext cx="7205663" cy="3825932"/>
        </p:xfrm>
        <a:graphic>
          <a:graphicData uri="http://schemas.openxmlformats.org/drawingml/2006/table">
            <a:tbl>
              <a:tblPr firstRow="1" bandRow="1">
                <a:tableStyleId>{5940675A-B579-460E-94D1-54222C63F5DA}</a:tableStyleId>
              </a:tblPr>
              <a:tblGrid>
                <a:gridCol w="7205663"/>
              </a:tblGrid>
              <a:tr h="533399">
                <a:tc>
                  <a:txBody>
                    <a:bodyPr/>
                    <a:lstStyle/>
                    <a:p>
                      <a:pPr marL="400050" lvl="0" indent="-342900" defTabSz="914400" fontAlgn="base">
                        <a:spcBef>
                          <a:spcPct val="0"/>
                        </a:spcBef>
                        <a:spcAft>
                          <a:spcPct val="0"/>
                        </a:spcAft>
                        <a:buAutoNum type="arabicPeriod" startAt="15"/>
                      </a:pPr>
                      <a:r>
                        <a:rPr lang="es-ES" sz="1400" b="1" dirty="0" smtClean="0">
                          <a:latin typeface="Helvetica" panose="020B0604020202020204" pitchFamily="34" charset="0"/>
                          <a:cs typeface="Helvetica" panose="020B0604020202020204" pitchFamily="34" charset="0"/>
                        </a:rPr>
                        <a:t>Explica cómo las curitas ayudan a la gente a mantenerse  sana.  Utiliza información de los</a:t>
                      </a:r>
                      <a:r>
                        <a:rPr lang="es-ES" sz="1400" b="1" baseline="0" dirty="0" smtClean="0">
                          <a:latin typeface="Helvetica" panose="020B0604020202020204" pitchFamily="34" charset="0"/>
                          <a:cs typeface="Helvetica" panose="020B0604020202020204" pitchFamily="34" charset="0"/>
                        </a:rPr>
                        <a:t> dos</a:t>
                      </a:r>
                      <a:r>
                        <a:rPr lang="es-ES" sz="1400" b="1" dirty="0" smtClean="0">
                          <a:latin typeface="Helvetica" panose="020B0604020202020204" pitchFamily="34" charset="0"/>
                          <a:cs typeface="Helvetica" panose="020B0604020202020204" pitchFamily="34" charset="0"/>
                        </a:rPr>
                        <a:t> textos.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74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87092812"/>
              </p:ext>
            </p:extLst>
          </p:nvPr>
        </p:nvGraphicFramePr>
        <p:xfrm>
          <a:off x="304800" y="5414007"/>
          <a:ext cx="7205663" cy="3825932"/>
        </p:xfrm>
        <a:graphic>
          <a:graphicData uri="http://schemas.openxmlformats.org/drawingml/2006/table">
            <a:tbl>
              <a:tblPr firstRow="1" bandRow="1">
                <a:tableStyleId>{5940675A-B579-460E-94D1-54222C63F5DA}</a:tableStyleId>
              </a:tblPr>
              <a:tblGrid>
                <a:gridCol w="7205663"/>
              </a:tblGrid>
              <a:tr h="533399">
                <a:tc>
                  <a:txBody>
                    <a:bodyPr/>
                    <a:lstStyle/>
                    <a:p>
                      <a:pPr marL="400050" lvl="0" indent="-342900" defTabSz="914400" fontAlgn="base">
                        <a:spcBef>
                          <a:spcPct val="0"/>
                        </a:spcBef>
                        <a:spcAft>
                          <a:spcPct val="0"/>
                        </a:spcAft>
                        <a:buAutoNum type="arabicPeriod" startAt="16"/>
                      </a:pPr>
                      <a:r>
                        <a:rPr lang="en-US" sz="1400" b="1" dirty="0" smtClean="0">
                          <a:latin typeface="Helvetica" panose="020B0604020202020204" pitchFamily="34" charset="0"/>
                          <a:cs typeface="Helvetica" panose="020B0604020202020204" pitchFamily="34" charset="0"/>
                        </a:rPr>
                        <a:t> </a:t>
                      </a:r>
                      <a:r>
                        <a:rPr lang="es-ES" sz="1400" b="1" dirty="0" smtClean="0">
                          <a:latin typeface="Helvetica" panose="020B0604020202020204" pitchFamily="34" charset="0"/>
                          <a:cs typeface="Helvetica" panose="020B0604020202020204" pitchFamily="34" charset="0"/>
                        </a:rPr>
                        <a:t>¿Qué información sobre las curitas se encuentra en el texto </a:t>
                      </a:r>
                      <a:r>
                        <a:rPr lang="es-ES" sz="1400" b="0" i="1" u="none" dirty="0" smtClean="0">
                          <a:latin typeface="Helvetica" panose="020B0604020202020204" pitchFamily="34" charset="0"/>
                          <a:cs typeface="Helvetica" panose="020B0604020202020204" pitchFamily="34" charset="0"/>
                        </a:rPr>
                        <a:t>Curitas </a:t>
                      </a:r>
                      <a:r>
                        <a:rPr lang="es-ES" sz="1400" b="1" dirty="0" smtClean="0">
                          <a:latin typeface="Helvetica" panose="020B0604020202020204" pitchFamily="34" charset="0"/>
                          <a:cs typeface="Helvetica" panose="020B0604020202020204" pitchFamily="34" charset="0"/>
                        </a:rPr>
                        <a:t>que no se encuentra en el texto </a:t>
                      </a:r>
                      <a:r>
                        <a:rPr lang="es-ES" sz="1400" b="0" i="1" u="none" dirty="0" smtClean="0">
                          <a:latin typeface="Helvetica" panose="020B0604020202020204" pitchFamily="34" charset="0"/>
                          <a:cs typeface="Helvetica" panose="020B0604020202020204" pitchFamily="34" charset="0"/>
                        </a:rPr>
                        <a:t>El inventor de la curita</a:t>
                      </a:r>
                      <a:r>
                        <a:rPr lang="es-ES" sz="1400" b="1" dirty="0" smtClean="0">
                          <a:latin typeface="Helvetica" panose="020B0604020202020204" pitchFamily="34" charset="0"/>
                          <a:cs typeface="Helvetica" panose="020B0604020202020204" pitchFamily="34" charset="0"/>
                        </a:rPr>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74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70647" y="4572000"/>
            <a:ext cx="2057400" cy="584775"/>
          </a:xfrm>
          <a:prstGeom prst="rect">
            <a:avLst/>
          </a:prstGeom>
          <a:solidFill>
            <a:schemeClr val="bg2"/>
          </a:solidFill>
        </p:spPr>
        <p:txBody>
          <a:bodyPr wrap="square">
            <a:spAutoFit/>
          </a:bodyPr>
          <a:lstStyle/>
          <a:p>
            <a:r>
              <a:rPr lang="en-US" sz="800" dirty="0" smtClean="0"/>
              <a:t>RI.2.6</a:t>
            </a:r>
            <a:r>
              <a:rPr lang="en-US" sz="800" dirty="0"/>
              <a:t/>
            </a:r>
            <a:br>
              <a:rPr lang="en-US" sz="800" dirty="0"/>
            </a:br>
            <a:r>
              <a:rPr lang="es-ES" sz="800" dirty="0"/>
              <a:t>Identifican el propósito principal de un texto, incluyendo lo que el autor quiere contestar, explicar o describir.</a:t>
            </a:r>
            <a:endParaRPr lang="en-US" sz="800" dirty="0"/>
          </a:p>
        </p:txBody>
      </p:sp>
      <p:sp>
        <p:nvSpPr>
          <p:cNvPr id="9" name="Rectangle 8"/>
          <p:cNvSpPr/>
          <p:nvPr/>
        </p:nvSpPr>
        <p:spPr>
          <a:xfrm>
            <a:off x="304800" y="9296400"/>
            <a:ext cx="2667000" cy="507831"/>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s-ES" sz="900" dirty="0"/>
              <a:t>Comparan y contrastan los puntos más importantes que se presentan en dos textos sobre el mismo tema. </a:t>
            </a:r>
            <a:endParaRPr lang="en-US" sz="900" dirty="0"/>
          </a:p>
        </p:txBody>
      </p:sp>
    </p:spTree>
    <p:extLst>
      <p:ext uri="{BB962C8B-B14F-4D97-AF65-F5344CB8AC3E}">
        <p14:creationId xmlns:p14="http://schemas.microsoft.com/office/powerpoint/2010/main" val="24684300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9522220"/>
            <a:ext cx="842010" cy="535517"/>
          </a:xfrm>
        </p:spPr>
        <p:txBody>
          <a:bodyPr/>
          <a:lstStyle/>
          <a:p>
            <a:fld id="{F177B04D-AEB5-43ED-B9BA-B3D1EC9C9067}" type="slidenum">
              <a:rPr lang="en-US" sz="1200" smtClean="0"/>
              <a:pPr/>
              <a:t>32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77418691"/>
              </p:ext>
            </p:extLst>
          </p:nvPr>
        </p:nvGraphicFramePr>
        <p:xfrm>
          <a:off x="242888" y="549660"/>
          <a:ext cx="7043738" cy="6003540"/>
        </p:xfrm>
        <a:graphic>
          <a:graphicData uri="http://schemas.openxmlformats.org/drawingml/2006/table">
            <a:tbl>
              <a:tblPr firstRow="1" bandRow="1">
                <a:tableStyleId>{5940675A-B579-460E-94D1-54222C63F5DA}</a:tableStyleId>
              </a:tblPr>
              <a:tblGrid>
                <a:gridCol w="7043738"/>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lang="es-ES" sz="1400" b="1" dirty="0" smtClean="0">
                          <a:solidFill>
                            <a:schemeClr val="tx1"/>
                          </a:solidFill>
                          <a:latin typeface="Helvetica" panose="020B0604020202020204" pitchFamily="34" charset="0"/>
                          <a:cs typeface="Helvetica" panose="020B0604020202020204" pitchFamily="34" charset="0"/>
                        </a:rPr>
                        <a:t>Un estudiante está escribiendo una carta de opinión para su clase, sobre las curitas</a:t>
                      </a:r>
                      <a:r>
                        <a:rPr lang="en-US" sz="1400" b="1" dirty="0" smtClean="0">
                          <a:solidFill>
                            <a:schemeClr val="tx1"/>
                          </a:solidFill>
                          <a:latin typeface="Helvetica" panose="020B0604020202020204" pitchFamily="34" charset="0"/>
                          <a:cs typeface="Helvetica" panose="020B0604020202020204" pitchFamily="34" charset="0"/>
                        </a:rPr>
                        <a:t>.</a:t>
                      </a: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Helvetica" panose="020B0604020202020204" pitchFamily="34" charset="0"/>
                          <a:cs typeface="Helvetica" panose="020B0604020202020204" pitchFamily="34" charset="0"/>
                        </a:rPr>
                        <a:t>Lee el borrador de la carta y completa la siguiente tarea.</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s-ES" sz="1600" b="0" baseline="0" dirty="0" smtClean="0">
                          <a:solidFill>
                            <a:schemeClr val="tx1"/>
                          </a:solidFill>
                        </a:rPr>
                        <a:t>La esposa de Earle Dickson se cortaba con frecuencia, y la gasa con la cinta adhesiva no se mantenían en su lugar, así que él inventó la curita. Ya que son pequeñas, la gente puede llevarlas en sus bolsillos. Son muy fáciles de poner por sí mismo. Incluso vienen en divertidos colores. Es por eso que pienso que todo el mundo debería usar las curitas.</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s-ES" sz="1600" b="0" baseline="0"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52388" marR="0" indent="3175" algn="l" defTabSz="1018809" rtl="0" eaLnBrk="1" fontAlgn="auto" latinLnBrk="0" hangingPunct="1">
                        <a:lnSpc>
                          <a:spcPct val="100000"/>
                        </a:lnSpc>
                        <a:spcBef>
                          <a:spcPts val="0"/>
                        </a:spcBef>
                        <a:spcAft>
                          <a:spcPts val="0"/>
                        </a:spcAft>
                        <a:buClrTx/>
                        <a:buSzTx/>
                        <a:buFont typeface="+mj-lt"/>
                        <a:buNone/>
                        <a:tabLst/>
                        <a:defRPr/>
                      </a:pPr>
                      <a:r>
                        <a:rPr lang="es-ES" sz="1400" b="1" dirty="0" smtClean="0">
                          <a:solidFill>
                            <a:schemeClr val="tx1"/>
                          </a:solidFill>
                          <a:latin typeface="Helvetica" panose="020B0604020202020204" pitchFamily="34" charset="0"/>
                          <a:cs typeface="Helvetica" panose="020B0604020202020204" pitchFamily="34" charset="0"/>
                        </a:rPr>
                        <a:t>El comienzo de la carta del estudiante no establece</a:t>
                      </a:r>
                      <a:r>
                        <a:rPr lang="es-ES" sz="1400" b="1" baseline="0"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Helvetica" panose="020B0604020202020204" pitchFamily="34" charset="0"/>
                          <a:cs typeface="Helvetica" panose="020B0604020202020204" pitchFamily="34" charset="0"/>
                        </a:rPr>
                        <a:t>su opinión. Escribe un párrafo de introducción</a:t>
                      </a:r>
                      <a:r>
                        <a:rPr lang="es-ES" sz="1400" b="1" baseline="0"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Helvetica" panose="020B0604020202020204" pitchFamily="34" charset="0"/>
                          <a:cs typeface="Helvetica" panose="020B0604020202020204" pitchFamily="34" charset="0"/>
                        </a:rPr>
                        <a:t>que exprese</a:t>
                      </a:r>
                      <a:r>
                        <a:rPr lang="es-ES" sz="1400" b="1" baseline="0"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Helvetica" panose="020B0604020202020204" pitchFamily="34" charset="0"/>
                          <a:cs typeface="Helvetica" panose="020B0604020202020204" pitchFamily="34" charset="0"/>
                        </a:rPr>
                        <a:t>la opinión y explique de qué se trata el tema. </a:t>
                      </a:r>
                    </a:p>
                    <a:p>
                      <a:pPr marL="52388" marR="0" indent="3175" algn="l" defTabSz="1018809" rtl="0" eaLnBrk="1" fontAlgn="auto" latinLnBrk="0" hangingPunct="1">
                        <a:lnSpc>
                          <a:spcPct val="100000"/>
                        </a:lnSpc>
                        <a:spcBef>
                          <a:spcPts val="0"/>
                        </a:spcBef>
                        <a:spcAft>
                          <a:spcPts val="0"/>
                        </a:spcAft>
                        <a:buClrTx/>
                        <a:buSzTx/>
                        <a:buFont typeface="+mj-lt"/>
                        <a:buNone/>
                        <a:tabLst/>
                        <a:defRPr/>
                      </a:pPr>
                      <a:endParaRPr lang="en-US" sz="1700" b="1" baseline="0" dirty="0" smtClean="0">
                        <a:solidFill>
                          <a:schemeClr val="tx1"/>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s-419" sz="1000" b="1" i="1" noProof="0" dirty="0" smtClean="0">
                          <a:solidFill>
                            <a:schemeClr val="tx1"/>
                          </a:solidFill>
                          <a:latin typeface="+mn-lt"/>
                          <a:cs typeface="Helvetica" pitchFamily="34" charset="0"/>
                        </a:rPr>
                        <a:t>Escribir</a:t>
                      </a:r>
                      <a:r>
                        <a:rPr lang="es-419" sz="1000" b="1" i="1" baseline="0" noProof="0" dirty="0" smtClean="0">
                          <a:solidFill>
                            <a:schemeClr val="tx1"/>
                          </a:solidFill>
                          <a:latin typeface="+mn-lt"/>
                          <a:cs typeface="Helvetica" pitchFamily="34" charset="0"/>
                        </a:rPr>
                        <a:t> un texto breve, W.2.1d  Utilizar palabras de enlace para unir opiniones y razones, Objetivo 6a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1" baseline="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1403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48108" y="6155969"/>
            <a:ext cx="6282296" cy="2857467"/>
          </a:xfrm>
          <a:prstGeom prst="rect">
            <a:avLst/>
          </a:prstGeom>
        </p:spPr>
        <p:txBody>
          <a:bodyPr wrap="square" lIns="101872" tIns="50936" rIns="101872" bIns="50936">
            <a:spAutoFit/>
          </a:bodyPr>
          <a:lstStyle/>
          <a:p>
            <a:pPr marL="400050" indent="-400050">
              <a:buAutoNum type="arabicPeriod" startAt="19"/>
            </a:pPr>
            <a:r>
              <a:rPr lang="es-419" sz="1400" b="1" dirty="0" smtClean="0">
                <a:latin typeface="Helvetica" panose="020B0604020202020204" pitchFamily="34" charset="0"/>
                <a:cs typeface="Helvetica" pitchFamily="34" charset="0"/>
              </a:rPr>
              <a:t>La gasa tiene un toque </a:t>
            </a:r>
            <a:r>
              <a:rPr lang="es-419" sz="1400" b="1" u="sng" dirty="0" smtClean="0">
                <a:latin typeface="Helvetica" panose="020B0604020202020204" pitchFamily="34" charset="0"/>
                <a:cs typeface="Helvetica" pitchFamily="34" charset="0"/>
              </a:rPr>
              <a:t>suave</a:t>
            </a:r>
            <a:r>
              <a:rPr lang="es-419" sz="1400" b="1" dirty="0" smtClean="0">
                <a:latin typeface="Helvetica" panose="020B0604020202020204" pitchFamily="34" charset="0"/>
                <a:cs typeface="Helvetica" pitchFamily="34" charset="0"/>
              </a:rPr>
              <a:t>.</a:t>
            </a:r>
          </a:p>
          <a:p>
            <a:pPr marL="400050" indent="-400050">
              <a:buAutoNum type="arabicPeriod" startAt="19"/>
            </a:pPr>
            <a:endParaRPr lang="es-419" sz="1400" b="1" dirty="0" smtClean="0">
              <a:latin typeface="Helvetica" panose="020B0604020202020204" pitchFamily="34" charset="0"/>
              <a:cs typeface="Helvetica" pitchFamily="34" charset="0"/>
            </a:endParaRPr>
          </a:p>
          <a:p>
            <a:pPr marL="400050" indent="-400050"/>
            <a:r>
              <a:rPr lang="es-419" sz="1400" b="1" dirty="0" smtClean="0">
                <a:latin typeface="Helvetica" panose="020B0604020202020204" pitchFamily="34" charset="0"/>
                <a:cs typeface="Helvetica" pitchFamily="34" charset="0"/>
              </a:rPr>
              <a:t>       ¿Qué oración dice cómo se sienten las gasas?</a:t>
            </a:r>
          </a:p>
          <a:p>
            <a:pPr marL="400050" indent="-400050" algn="r"/>
            <a:r>
              <a:rPr lang="es-419" sz="900" i="1" dirty="0" smtClean="0">
                <a:latin typeface="Helvetica" panose="020B0604020202020204" pitchFamily="34" charset="0"/>
                <a:cs typeface="Helvetica" panose="020B0604020202020204" pitchFamily="34" charset="0"/>
              </a:rPr>
              <a:t>Lenguaje y Vocabulario: L.6  adjetivos y adverbios que describen, Objetivo 8</a:t>
            </a:r>
          </a:p>
          <a:p>
            <a:pPr>
              <a:tabLst>
                <a:tab pos="1425575" algn="l"/>
              </a:tabLst>
            </a:pPr>
            <a:r>
              <a:rPr lang="es-419" sz="1400" dirty="0" smtClean="0">
                <a:latin typeface="Helvetica" panose="020B0604020202020204" pitchFamily="34" charset="0"/>
                <a:cs typeface="Helvetica" panose="020B0604020202020204" pitchFamily="34" charset="0"/>
              </a:rPr>
              <a:t>       </a:t>
            </a:r>
          </a:p>
          <a:p>
            <a:pPr marL="685800" indent="-288925">
              <a:buFont typeface="+mj-lt"/>
              <a:buAutoNum type="alphaUcPeriod"/>
            </a:pPr>
            <a:r>
              <a:rPr lang="es-419" sz="1400" dirty="0" smtClean="0">
                <a:latin typeface="Helvetica" panose="020B0604020202020204" pitchFamily="34" charset="0"/>
                <a:cs typeface="Helvetica" panose="020B0604020202020204" pitchFamily="34" charset="0"/>
              </a:rPr>
              <a:t>La gasa es dura.</a:t>
            </a:r>
          </a:p>
          <a:p>
            <a:pPr marL="396875"/>
            <a:endParaRPr lang="es-419" sz="1400" dirty="0" smtClean="0">
              <a:latin typeface="Helvetica" panose="020B0604020202020204" pitchFamily="34" charset="0"/>
              <a:cs typeface="Helvetica" panose="020B0604020202020204" pitchFamily="34" charset="0"/>
            </a:endParaRPr>
          </a:p>
          <a:p>
            <a:pPr marL="396875"/>
            <a:r>
              <a:rPr lang="es-419" sz="1400" dirty="0" smtClean="0">
                <a:latin typeface="Helvetica" panose="020B0604020202020204" pitchFamily="34" charset="0"/>
                <a:cs typeface="Helvetica" panose="020B0604020202020204" pitchFamily="34" charset="0"/>
              </a:rPr>
              <a:t>B.  La gaza se siente áspera.</a:t>
            </a:r>
          </a:p>
          <a:p>
            <a:pPr marL="685800" indent="-288925">
              <a:buFont typeface="+mj-lt"/>
              <a:buAutoNum type="alphaUcPeriod"/>
            </a:pPr>
            <a:endParaRPr lang="es-419" sz="1400" dirty="0" smtClean="0">
              <a:latin typeface="Helvetica" panose="020B0604020202020204" pitchFamily="34" charset="0"/>
              <a:cs typeface="Helvetica" panose="020B0604020202020204" pitchFamily="34" charset="0"/>
            </a:endParaRPr>
          </a:p>
          <a:p>
            <a:pPr marL="396875"/>
            <a:r>
              <a:rPr lang="es-419" sz="1400" dirty="0" smtClean="0">
                <a:latin typeface="Helvetica" panose="020B0604020202020204" pitchFamily="34" charset="0"/>
                <a:cs typeface="Helvetica" panose="020B0604020202020204" pitchFamily="34" charset="0"/>
              </a:rPr>
              <a:t>C.  La gaza está hecha de algodón.</a:t>
            </a:r>
          </a:p>
          <a:p>
            <a:pPr marL="396875"/>
            <a:endParaRPr lang="es-419" sz="1400" dirty="0" smtClean="0">
              <a:latin typeface="Helvetica" panose="020B0604020202020204" pitchFamily="34" charset="0"/>
              <a:cs typeface="Helvetica" panose="020B0604020202020204" pitchFamily="34" charset="0"/>
            </a:endParaRPr>
          </a:p>
          <a:p>
            <a:pPr marL="396875"/>
            <a:r>
              <a:rPr lang="es-419" sz="1400" dirty="0" smtClean="0">
                <a:latin typeface="Helvetica" panose="020B0604020202020204" pitchFamily="34" charset="0"/>
                <a:cs typeface="Helvetica" panose="020B0604020202020204" pitchFamily="34" charset="0"/>
              </a:rPr>
              <a:t>D.  La gaza se siente suave.</a:t>
            </a:r>
          </a:p>
          <a:p>
            <a:pPr marL="844904" indent="-361384">
              <a:buFont typeface="+mj-lt"/>
              <a:buAutoNum type="alphaUcPeriod"/>
            </a:pPr>
            <a:endParaRPr lang="es-419"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z="1200" smtClean="0"/>
              <a:pPr/>
              <a:t>33</a:t>
            </a:fld>
            <a:endParaRPr lang="en-US" sz="1200" dirty="0"/>
          </a:p>
        </p:txBody>
      </p:sp>
      <p:sp>
        <p:nvSpPr>
          <p:cNvPr id="5" name="Rectangle 4"/>
          <p:cNvSpPr/>
          <p:nvPr/>
        </p:nvSpPr>
        <p:spPr>
          <a:xfrm>
            <a:off x="547688" y="381000"/>
            <a:ext cx="6767512" cy="5171945"/>
          </a:xfrm>
          <a:prstGeom prst="rect">
            <a:avLst/>
          </a:prstGeom>
          <a:noFill/>
        </p:spPr>
        <p:txBody>
          <a:bodyPr wrap="square" lIns="101869" tIns="50935" rIns="101869" bIns="50935">
            <a:spAutoFit/>
          </a:bodyPr>
          <a:lstStyle/>
          <a:p>
            <a:pPr marL="400050" indent="-400050">
              <a:buAutoNum type="arabicPeriod" startAt="18"/>
            </a:pPr>
            <a:r>
              <a:rPr lang="es-419" sz="1400" b="1" dirty="0" smtClean="0">
                <a:latin typeface="Helvetica" panose="020B0604020202020204" pitchFamily="34" charset="0"/>
                <a:ea typeface="Times New Roman"/>
                <a:cs typeface="Helvetica" panose="020B0604020202020204" pitchFamily="34" charset="0"/>
              </a:rPr>
              <a:t>Una estudiante está escribiendo un artículo de opinión para su clase acerca del mejor uso para las curitas. Lee el borrador de su artículo y luego contesta la pregunta.  </a:t>
            </a:r>
          </a:p>
          <a:p>
            <a:pPr algn="r"/>
            <a:r>
              <a:rPr lang="es-419" sz="1000" i="1" dirty="0" smtClean="0">
                <a:latin typeface="Calibri" panose="020F0502020204030204" pitchFamily="34" charset="0"/>
                <a:ea typeface="Times New Roman"/>
                <a:cs typeface="Helvetica" panose="020B0604020202020204" pitchFamily="34" charset="0"/>
              </a:rPr>
              <a:t>Revisar un texto, W.2.1c  razones que apoyan una opinión, Objetivo de escritura 6b</a:t>
            </a:r>
          </a:p>
          <a:p>
            <a:pPr marL="400050" indent="-400050"/>
            <a:endParaRPr lang="es-419" sz="1400" dirty="0" smtClean="0">
              <a:latin typeface="Helvetica" panose="020B0604020202020204" pitchFamily="34" charset="0"/>
              <a:cs typeface="Helvetica" panose="020B0604020202020204" pitchFamily="34" charset="0"/>
            </a:endParaRPr>
          </a:p>
          <a:p>
            <a:pPr lvl="0" defTabSz="914400" eaLnBrk="0" fontAlgn="base" hangingPunct="0">
              <a:spcBef>
                <a:spcPct val="0"/>
              </a:spcBef>
              <a:spcAft>
                <a:spcPct val="0"/>
              </a:spcAft>
            </a:pPr>
            <a:r>
              <a:rPr lang="es-419" sz="1400" dirty="0" smtClean="0">
                <a:latin typeface="Helvetica" pitchFamily="34" charset="0"/>
                <a:ea typeface="Times New Roman"/>
                <a:cs typeface="Times New Roman" pitchFamily="18" charset="0"/>
              </a:rPr>
              <a:t>¿Qué puedes hacer con las curitas? Las curitas pueden cubrir cortaduras de muchos tamaños. Ellas vienen en muchas formas y tamaños. Algunas están hechas sólo para niños, con personajes conocidos y de muchos colores. Las curitas no son sólo para cortaduras. Pueden usarse en lugar de cinta adhesiva en los paquetes, si no tienes cinta adhesiva o sólo por diversión. Incluso, algunos niños les gusta ponérselas aun cuando no tienen una cortadura.</a:t>
            </a:r>
            <a:endParaRPr lang="es-419" sz="1400" b="1" dirty="0" smtClean="0">
              <a:latin typeface="Helvetica" pitchFamily="34" charset="0"/>
              <a:ea typeface="Times New Roman"/>
              <a:cs typeface="Times New Roman" pitchFamily="18" charset="0"/>
            </a:endParaRPr>
          </a:p>
          <a:p>
            <a:pPr marL="282575">
              <a:lnSpc>
                <a:spcPct val="115000"/>
              </a:lnSpc>
            </a:pPr>
            <a:endParaRPr lang="es-419" sz="1400" b="1" dirty="0" smtClean="0">
              <a:latin typeface="Helvetica" panose="020B0604020202020204" pitchFamily="34" charset="0"/>
              <a:ea typeface="Times New Roman"/>
              <a:cs typeface="Helvetica" panose="020B0604020202020204" pitchFamily="34" charset="0"/>
            </a:endParaRPr>
          </a:p>
          <a:p>
            <a:pPr marL="282575">
              <a:lnSpc>
                <a:spcPct val="115000"/>
              </a:lnSpc>
            </a:pPr>
            <a:r>
              <a:rPr lang="es-419" sz="1400" b="1" dirty="0" smtClean="0">
                <a:latin typeface="Helvetica" panose="020B0604020202020204" pitchFamily="34" charset="0"/>
                <a:ea typeface="Times New Roman"/>
                <a:cs typeface="Helvetica" panose="020B0604020202020204" pitchFamily="34" charset="0"/>
              </a:rPr>
              <a:t>¿Qué oración ella debe añadir al final de su artículo para explicar mejor su opinión?</a:t>
            </a:r>
          </a:p>
          <a:p>
            <a:pPr marL="627063" indent="-339725">
              <a:lnSpc>
                <a:spcPct val="115000"/>
              </a:lnSpc>
            </a:pPr>
            <a:endParaRPr lang="es-419" sz="1600" b="1" dirty="0" smtClean="0">
              <a:latin typeface="Helvetica" panose="020B0604020202020204" pitchFamily="34" charset="0"/>
              <a:ea typeface="Times New Roman"/>
              <a:cs typeface="Helvetica" panose="020B0604020202020204" pitchFamily="34" charset="0"/>
            </a:endParaRPr>
          </a:p>
          <a:p>
            <a:pPr marL="684213" indent="-287338">
              <a:lnSpc>
                <a:spcPct val="115000"/>
              </a:lnSpc>
              <a:buFont typeface="+mj-lt"/>
              <a:buAutoNum type="alphaUcPeriod"/>
            </a:pPr>
            <a:r>
              <a:rPr lang="es-419" sz="1400" dirty="0" smtClean="0">
                <a:latin typeface="Helvetica" panose="020B0604020202020204" pitchFamily="34" charset="0"/>
                <a:ea typeface="Times New Roman"/>
                <a:cs typeface="Helvetica" panose="020B0604020202020204" pitchFamily="34" charset="0"/>
              </a:rPr>
              <a:t>Las curitas son lo mejor para cubrir una cortadura.</a:t>
            </a:r>
          </a:p>
          <a:p>
            <a:pPr marL="684213" indent="-287338">
              <a:lnSpc>
                <a:spcPct val="115000"/>
              </a:lnSpc>
              <a:buFont typeface="+mj-lt"/>
              <a:buAutoNum type="alphaUcPeriod"/>
            </a:pPr>
            <a:endParaRPr lang="es-419" sz="1400" dirty="0" smtClean="0">
              <a:latin typeface="Helvetica" panose="020B0604020202020204" pitchFamily="34" charset="0"/>
              <a:ea typeface="Times New Roman"/>
              <a:cs typeface="Helvetica" panose="020B0604020202020204" pitchFamily="34" charset="0"/>
            </a:endParaRPr>
          </a:p>
          <a:p>
            <a:pPr marL="684213" indent="-287338">
              <a:lnSpc>
                <a:spcPct val="115000"/>
              </a:lnSpc>
              <a:buFont typeface="+mj-lt"/>
              <a:buAutoNum type="alphaUcPeriod" startAt="2"/>
            </a:pPr>
            <a:r>
              <a:rPr lang="es-419" sz="1400" dirty="0" smtClean="0">
                <a:latin typeface="Helvetica" panose="020B0604020202020204" pitchFamily="34" charset="0"/>
                <a:ea typeface="Times New Roman"/>
                <a:cs typeface="Helvetica" panose="020B0604020202020204" pitchFamily="34" charset="0"/>
              </a:rPr>
              <a:t>Me gusta utilizar mejor las curitas con personajes.</a:t>
            </a:r>
          </a:p>
          <a:p>
            <a:pPr marL="684213" indent="-287338">
              <a:lnSpc>
                <a:spcPct val="115000"/>
              </a:lnSpc>
              <a:buFont typeface="+mj-lt"/>
              <a:buAutoNum type="alphaUcPeriod" startAt="2"/>
            </a:pPr>
            <a:endParaRPr lang="es-419" sz="1400" dirty="0" smtClean="0">
              <a:latin typeface="Helvetica" panose="020B0604020202020204" pitchFamily="34" charset="0"/>
              <a:ea typeface="Times New Roman"/>
              <a:cs typeface="Helvetica" panose="020B0604020202020204" pitchFamily="34" charset="0"/>
            </a:endParaRPr>
          </a:p>
          <a:p>
            <a:pPr marL="684213" indent="-287338">
              <a:lnSpc>
                <a:spcPct val="115000"/>
              </a:lnSpc>
              <a:buFont typeface="+mj-lt"/>
              <a:buAutoNum type="alphaUcPeriod" startAt="2"/>
            </a:pPr>
            <a:r>
              <a:rPr lang="es-419" sz="1400" dirty="0" smtClean="0">
                <a:latin typeface="Helvetica" panose="020B0604020202020204" pitchFamily="34" charset="0"/>
                <a:ea typeface="Times New Roman"/>
                <a:cs typeface="Helvetica" panose="020B0604020202020204" pitchFamily="34" charset="0"/>
              </a:rPr>
              <a:t>Yo pienso que las curitas tienen muchos usos diferentes.</a:t>
            </a:r>
          </a:p>
          <a:p>
            <a:pPr marL="684213" indent="-287338">
              <a:lnSpc>
                <a:spcPct val="115000"/>
              </a:lnSpc>
              <a:buFont typeface="+mj-lt"/>
              <a:buAutoNum type="alphaUcPeriod" startAt="2"/>
            </a:pPr>
            <a:endParaRPr lang="es-419" sz="1400" dirty="0" smtClean="0">
              <a:latin typeface="Helvetica" panose="020B0604020202020204" pitchFamily="34" charset="0"/>
              <a:ea typeface="Times New Roman"/>
              <a:cs typeface="Helvetica" panose="020B0604020202020204" pitchFamily="34" charset="0"/>
            </a:endParaRPr>
          </a:p>
          <a:p>
            <a:pPr marL="684213" indent="-287338">
              <a:lnSpc>
                <a:spcPct val="115000"/>
              </a:lnSpc>
              <a:buFont typeface="+mj-lt"/>
              <a:buAutoNum type="alphaUcPeriod" startAt="4"/>
            </a:pPr>
            <a:r>
              <a:rPr lang="es-419" sz="1400" dirty="0" smtClean="0">
                <a:latin typeface="Helvetica" panose="020B0604020202020204" pitchFamily="34" charset="0"/>
                <a:ea typeface="Times New Roman"/>
                <a:cs typeface="Helvetica" panose="020B0604020202020204" pitchFamily="34" charset="0"/>
              </a:rPr>
              <a:t>Las curitas de colores son las mejores.</a:t>
            </a:r>
            <a:endParaRPr lang="es-419" sz="1400" dirty="0">
              <a:latin typeface="Helvetica" panose="020B0604020202020204" pitchFamily="34" charset="0"/>
              <a:ea typeface="Times New Roman"/>
              <a:cs typeface="Helvetica" panose="020B0604020202020204" pitchFamily="34" charset="0"/>
            </a:endParaRPr>
          </a:p>
        </p:txBody>
      </p:sp>
      <p:sp>
        <p:nvSpPr>
          <p:cNvPr id="10" name="Rectangle 9"/>
          <p:cNvSpPr/>
          <p:nvPr/>
        </p:nvSpPr>
        <p:spPr>
          <a:xfrm>
            <a:off x="547688" y="1329812"/>
            <a:ext cx="6691312" cy="15322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31963" y="6096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653092" y="3743885"/>
            <a:ext cx="243711" cy="1679345"/>
            <a:chOff x="1023222" y="6119917"/>
            <a:chExt cx="243711" cy="1679345"/>
          </a:xfrm>
        </p:grpSpPr>
        <p:sp>
          <p:nvSpPr>
            <p:cNvPr id="19" name="Shape 89"/>
            <p:cNvSpPr/>
            <p:nvPr/>
          </p:nvSpPr>
          <p:spPr>
            <a:xfrm>
              <a:off x="1023222" y="755977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0" name="Shape 90"/>
            <p:cNvSpPr/>
            <p:nvPr/>
          </p:nvSpPr>
          <p:spPr>
            <a:xfrm>
              <a:off x="1024042" y="611991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1" name="Shape 91"/>
            <p:cNvSpPr/>
            <p:nvPr/>
          </p:nvSpPr>
          <p:spPr>
            <a:xfrm>
              <a:off x="1023224" y="662708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2" name="Shape 92"/>
            <p:cNvSpPr/>
            <p:nvPr/>
          </p:nvSpPr>
          <p:spPr>
            <a:xfrm>
              <a:off x="1023223" y="7112687"/>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grpSp>
        <p:nvGrpSpPr>
          <p:cNvPr id="23" name="Group 22"/>
          <p:cNvGrpSpPr/>
          <p:nvPr/>
        </p:nvGrpSpPr>
        <p:grpSpPr>
          <a:xfrm>
            <a:off x="644093" y="7177121"/>
            <a:ext cx="255150" cy="1512058"/>
            <a:chOff x="1014224" y="6252341"/>
            <a:chExt cx="255150" cy="1512058"/>
          </a:xfrm>
        </p:grpSpPr>
        <p:sp>
          <p:nvSpPr>
            <p:cNvPr id="24" name="Shape 89"/>
            <p:cNvSpPr/>
            <p:nvPr/>
          </p:nvSpPr>
          <p:spPr>
            <a:xfrm>
              <a:off x="1023223" y="752491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5" name="Shape 90"/>
            <p:cNvSpPr/>
            <p:nvPr/>
          </p:nvSpPr>
          <p:spPr>
            <a:xfrm>
              <a:off x="1023223" y="625234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lang="es-419" dirty="0"/>
            </a:p>
          </p:txBody>
        </p:sp>
        <p:sp>
          <p:nvSpPr>
            <p:cNvPr id="26" name="Shape 91"/>
            <p:cNvSpPr/>
            <p:nvPr/>
          </p:nvSpPr>
          <p:spPr>
            <a:xfrm>
              <a:off x="1014224" y="670038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lang="es-419" dirty="0"/>
            </a:p>
          </p:txBody>
        </p:sp>
        <p:sp>
          <p:nvSpPr>
            <p:cNvPr id="27" name="Shape 92"/>
            <p:cNvSpPr/>
            <p:nvPr/>
          </p:nvSpPr>
          <p:spPr>
            <a:xfrm>
              <a:off x="1026483" y="710999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lang="es-419" dirty="0"/>
            </a:p>
          </p:txBody>
        </p:sp>
      </p:grpSp>
    </p:spTree>
    <p:extLst>
      <p:ext uri="{BB962C8B-B14F-4D97-AF65-F5344CB8AC3E}">
        <p14:creationId xmlns:p14="http://schemas.microsoft.com/office/powerpoint/2010/main" val="1372980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0600" y="1295400"/>
            <a:ext cx="5791200" cy="533400"/>
          </a:xfrm>
          <a:prstGeom prst="rect">
            <a:avLst/>
          </a:prstGeom>
        </p:spPr>
      </p:pic>
      <p:sp>
        <p:nvSpPr>
          <p:cNvPr id="21" name="TextBox 20"/>
          <p:cNvSpPr txBox="1"/>
          <p:nvPr/>
        </p:nvSpPr>
        <p:spPr>
          <a:xfrm>
            <a:off x="609600" y="499914"/>
            <a:ext cx="6400800" cy="3754874"/>
          </a:xfrm>
          <a:prstGeom prst="rect">
            <a:avLst/>
          </a:prstGeom>
          <a:noFill/>
        </p:spPr>
        <p:txBody>
          <a:bodyPr wrap="square" rtlCol="0">
            <a:spAutoFit/>
          </a:bodyPr>
          <a:lstStyle/>
          <a:p>
            <a:pPr marL="461963" lvl="0" indent="-461963"/>
            <a:r>
              <a:rPr lang="es-419" sz="1400" b="1" dirty="0" smtClean="0">
                <a:latin typeface="Helvetica" pitchFamily="34" charset="0"/>
              </a:rPr>
              <a:t>20. Lee la siguiente oración. </a:t>
            </a:r>
          </a:p>
          <a:p>
            <a:pPr marL="461963" lvl="0" indent="-461963"/>
            <a:r>
              <a:rPr lang="es-419" sz="1600" b="1" i="1" dirty="0" smtClean="0">
                <a:latin typeface="Helvetica" pitchFamily="34" charset="0"/>
              </a:rPr>
              <a:t>			      </a:t>
            </a:r>
            <a:r>
              <a:rPr lang="es-419" sz="900" b="1" i="1" dirty="0" smtClean="0">
                <a:latin typeface="Helvetica" pitchFamily="34" charset="0"/>
              </a:rPr>
              <a:t>Editar y Clarificar  L.2.1e adjetivos y adverbios modificados Objetivo 9</a:t>
            </a:r>
          </a:p>
          <a:p>
            <a:pPr marL="461963" lvl="0" indent="-461963" algn="r"/>
            <a:endParaRPr lang="es-419" sz="900" b="1" i="1" dirty="0" smtClean="0">
              <a:solidFill>
                <a:srgbClr val="FF0000"/>
              </a:solidFill>
              <a:latin typeface="Helvetica" pitchFamily="34" charset="0"/>
            </a:endParaRPr>
          </a:p>
          <a:p>
            <a:pPr marL="461963" lvl="0" indent="-461963" algn="r"/>
            <a:endParaRPr lang="es-419" sz="900" b="1" i="1" dirty="0" smtClean="0">
              <a:solidFill>
                <a:srgbClr val="FF0000"/>
              </a:solidFill>
              <a:latin typeface="Helvetica" pitchFamily="34" charset="0"/>
            </a:endParaRPr>
          </a:p>
          <a:p>
            <a:pPr marL="404813" lvl="0" indent="-233363"/>
            <a:r>
              <a:rPr lang="es-419" sz="1600" dirty="0" smtClean="0">
                <a:latin typeface="Helvetica" pitchFamily="34" charset="0"/>
              </a:rPr>
              <a:t>    </a:t>
            </a:r>
            <a:r>
              <a:rPr lang="es-419" sz="1400" dirty="0" smtClean="0">
                <a:latin typeface="Helvetica" pitchFamily="34" charset="0"/>
              </a:rPr>
              <a:t>Las curitas líquidas cubren las cortaduras tan rápidamente, que pueden mantener los gérmenes fuera.</a:t>
            </a:r>
          </a:p>
          <a:p>
            <a:endParaRPr lang="es-419" sz="1600" b="1" dirty="0" smtClean="0">
              <a:latin typeface="Helvetica" pitchFamily="34" charset="0"/>
            </a:endParaRPr>
          </a:p>
          <a:p>
            <a:pPr marL="396875" indent="-396875"/>
            <a:r>
              <a:rPr lang="es-419" sz="1400" b="1" dirty="0" smtClean="0">
                <a:latin typeface="Helvetica" pitchFamily="34" charset="0"/>
              </a:rPr>
              <a:t>       ¿Qué palabra describe cómo las curitas líquidas cubren las cortaduras?</a:t>
            </a:r>
          </a:p>
          <a:p>
            <a:pPr marL="344488"/>
            <a:endParaRPr lang="es-419" sz="1600" b="1" dirty="0" smtClean="0">
              <a:latin typeface="Helvetica" pitchFamily="34" charset="0"/>
            </a:endParaRPr>
          </a:p>
          <a:p>
            <a:r>
              <a:rPr lang="es-419" sz="1600" dirty="0" smtClean="0">
                <a:latin typeface="Helvetica" pitchFamily="34" charset="0"/>
              </a:rPr>
              <a:t>       </a:t>
            </a:r>
            <a:r>
              <a:rPr lang="es-419" sz="1400" dirty="0" smtClean="0">
                <a:latin typeface="Helvetica" pitchFamily="34" charset="0"/>
              </a:rPr>
              <a:t>A. rápidamente</a:t>
            </a:r>
          </a:p>
          <a:p>
            <a:endParaRPr lang="es-419" sz="1400" dirty="0" smtClean="0">
              <a:latin typeface="Helvetica" pitchFamily="34" charset="0"/>
            </a:endParaRPr>
          </a:p>
          <a:p>
            <a:r>
              <a:rPr lang="es-419" sz="1400" dirty="0" smtClean="0">
                <a:latin typeface="Helvetica" pitchFamily="34" charset="0"/>
              </a:rPr>
              <a:t>       B. cubre</a:t>
            </a:r>
          </a:p>
          <a:p>
            <a:endParaRPr lang="es-419" sz="1400" dirty="0" smtClean="0">
              <a:latin typeface="Helvetica" pitchFamily="34" charset="0"/>
            </a:endParaRPr>
          </a:p>
          <a:p>
            <a:r>
              <a:rPr lang="es-419" sz="1400" dirty="0" smtClean="0">
                <a:latin typeface="Helvetica" pitchFamily="34" charset="0"/>
              </a:rPr>
              <a:t>       C. líquidas</a:t>
            </a:r>
          </a:p>
          <a:p>
            <a:endParaRPr lang="es-419" sz="1400" dirty="0" smtClean="0">
              <a:latin typeface="Helvetica" pitchFamily="34" charset="0"/>
            </a:endParaRPr>
          </a:p>
          <a:p>
            <a:r>
              <a:rPr lang="es-419" sz="1400" dirty="0" smtClean="0">
                <a:latin typeface="Helvetica" pitchFamily="34" charset="0"/>
              </a:rPr>
              <a:t>       D. gérmenes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pSp>
        <p:nvGrpSpPr>
          <p:cNvPr id="8" name="Group 7"/>
          <p:cNvGrpSpPr/>
          <p:nvPr/>
        </p:nvGrpSpPr>
        <p:grpSpPr>
          <a:xfrm>
            <a:off x="734546" y="2667000"/>
            <a:ext cx="256054" cy="1520641"/>
            <a:chOff x="734546" y="2667000"/>
            <a:chExt cx="256054" cy="1520641"/>
          </a:xfrm>
          <a:noFill/>
        </p:grpSpPr>
        <p:pic>
          <p:nvPicPr>
            <p:cNvPr id="3" name="Picture 2"/>
            <p:cNvPicPr>
              <a:picLocks noChangeAspect="1"/>
            </p:cNvPicPr>
            <p:nvPr/>
          </p:nvPicPr>
          <p:blipFill>
            <a:blip r:embed="rId3"/>
            <a:stretch>
              <a:fillRect/>
            </a:stretch>
          </p:blipFill>
          <p:spPr>
            <a:xfrm>
              <a:off x="734546" y="2667000"/>
              <a:ext cx="256054" cy="249958"/>
            </a:xfrm>
            <a:prstGeom prst="rect">
              <a:avLst/>
            </a:prstGeom>
            <a:grpFill/>
          </p:spPr>
        </p:pic>
        <p:pic>
          <p:nvPicPr>
            <p:cNvPr id="5" name="Picture 4"/>
            <p:cNvPicPr>
              <a:picLocks noChangeAspect="1"/>
            </p:cNvPicPr>
            <p:nvPr/>
          </p:nvPicPr>
          <p:blipFill>
            <a:blip r:embed="rId3"/>
            <a:stretch>
              <a:fillRect/>
            </a:stretch>
          </p:blipFill>
          <p:spPr>
            <a:xfrm>
              <a:off x="734546" y="3104984"/>
              <a:ext cx="256054" cy="249958"/>
            </a:xfrm>
            <a:prstGeom prst="rect">
              <a:avLst/>
            </a:prstGeom>
            <a:grpFill/>
          </p:spPr>
        </p:pic>
        <p:pic>
          <p:nvPicPr>
            <p:cNvPr id="6" name="Picture 5"/>
            <p:cNvPicPr>
              <a:picLocks noChangeAspect="1"/>
            </p:cNvPicPr>
            <p:nvPr/>
          </p:nvPicPr>
          <p:blipFill>
            <a:blip r:embed="rId3"/>
            <a:stretch>
              <a:fillRect/>
            </a:stretch>
          </p:blipFill>
          <p:spPr>
            <a:xfrm>
              <a:off x="734546" y="3542969"/>
              <a:ext cx="256054" cy="249958"/>
            </a:xfrm>
            <a:prstGeom prst="rect">
              <a:avLst/>
            </a:prstGeom>
            <a:grpFill/>
          </p:spPr>
        </p:pic>
        <p:pic>
          <p:nvPicPr>
            <p:cNvPr id="7" name="Picture 6"/>
            <p:cNvPicPr>
              <a:picLocks noChangeAspect="1"/>
            </p:cNvPicPr>
            <p:nvPr/>
          </p:nvPicPr>
          <p:blipFill>
            <a:blip r:embed="rId3"/>
            <a:stretch>
              <a:fillRect/>
            </a:stretch>
          </p:blipFill>
          <p:spPr>
            <a:xfrm>
              <a:off x="734546" y="3937683"/>
              <a:ext cx="256054" cy="249958"/>
            </a:xfrm>
            <a:prstGeom prst="rect">
              <a:avLst/>
            </a:prstGeom>
            <a:grpFill/>
          </p:spPr>
        </p:pic>
      </p:grpSp>
    </p:spTree>
    <p:extLst>
      <p:ext uri="{BB962C8B-B14F-4D97-AF65-F5344CB8AC3E}">
        <p14:creationId xmlns:p14="http://schemas.microsoft.com/office/powerpoint/2010/main" val="1134331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419" sz="1200" smtClean="0"/>
              <a:pPr/>
              <a:t>35</a:t>
            </a:fld>
            <a:endParaRPr lang="es-419" sz="1200" dirty="0"/>
          </a:p>
        </p:txBody>
      </p:sp>
      <p:sp>
        <p:nvSpPr>
          <p:cNvPr id="5" name="TextBox 4"/>
          <p:cNvSpPr txBox="1"/>
          <p:nvPr/>
        </p:nvSpPr>
        <p:spPr>
          <a:xfrm>
            <a:off x="152400" y="228600"/>
            <a:ext cx="7448550" cy="5893915"/>
          </a:xfrm>
          <a:prstGeom prst="rect">
            <a:avLst/>
          </a:prstGeom>
          <a:noFill/>
        </p:spPr>
        <p:txBody>
          <a:bodyPr wrap="square" lIns="91433" tIns="45717" rIns="91433" bIns="45717" rtlCol="0">
            <a:spAutoFit/>
          </a:bodyPr>
          <a:lstStyle/>
          <a:p>
            <a:r>
              <a:rPr lang="es-419" sz="900" b="1" u="sng" dirty="0" smtClean="0"/>
              <a:t> </a:t>
            </a:r>
          </a:p>
          <a:p>
            <a:r>
              <a:rPr lang="es-419" sz="1600" b="1" u="sng" dirty="0" smtClean="0">
                <a:latin typeface="Helvetica" panose="020B0604020202020204" pitchFamily="34" charset="0"/>
                <a:cs typeface="Helvetica" panose="020B0604020202020204" pitchFamily="34" charset="0"/>
              </a:rPr>
              <a:t>Parte 2</a:t>
            </a:r>
            <a:r>
              <a:rPr lang="es-419" sz="1600" b="1" dirty="0" smtClean="0">
                <a:latin typeface="Helvetica" panose="020B0604020202020204" pitchFamily="34" charset="0"/>
                <a:cs typeface="Helvetica" panose="020B0604020202020204" pitchFamily="34" charset="0"/>
              </a:rPr>
              <a:t> </a:t>
            </a:r>
          </a:p>
          <a:p>
            <a:r>
              <a:rPr lang="es-419" sz="1600" b="1" u="sng" dirty="0" smtClean="0">
                <a:latin typeface="Helvetica" panose="020B0604020202020204" pitchFamily="34" charset="0"/>
                <a:cs typeface="Helvetica" panose="020B0604020202020204" pitchFamily="34" charset="0"/>
              </a:rPr>
              <a:t>Tu tarea</a:t>
            </a:r>
            <a:r>
              <a:rPr lang="es-419" sz="1600" b="1" dirty="0" smtClean="0">
                <a:latin typeface="Helvetica" panose="020B0604020202020204" pitchFamily="34" charset="0"/>
                <a:cs typeface="Helvetica" panose="020B0604020202020204" pitchFamily="34" charset="0"/>
              </a:rPr>
              <a:t>:</a:t>
            </a:r>
          </a:p>
          <a:p>
            <a:endParaRPr lang="es-419" sz="1600" b="1" dirty="0" smtClean="0">
              <a:latin typeface="Helvetica" panose="020B0604020202020204" pitchFamily="34" charset="0"/>
              <a:cs typeface="Helvetica" panose="020B0604020202020204" pitchFamily="34" charset="0"/>
            </a:endParaRPr>
          </a:p>
          <a:p>
            <a:r>
              <a:rPr lang="es-419" sz="1600" dirty="0" smtClean="0">
                <a:latin typeface="Helvetica" panose="020B0604020202020204" pitchFamily="34" charset="0"/>
                <a:cs typeface="Helvetica" panose="020B0604020202020204" pitchFamily="34" charset="0"/>
              </a:rPr>
              <a:t>Vas a escribir un artículo que exprese una opinión. </a:t>
            </a:r>
            <a:r>
              <a:rPr lang="es-419" sz="1600" dirty="0">
                <a:latin typeface="Helvetica" panose="020B0604020202020204" pitchFamily="34" charset="0"/>
                <a:cs typeface="Helvetica" panose="020B0604020202020204" pitchFamily="34" charset="0"/>
              </a:rPr>
              <a:t>Esto </a:t>
            </a:r>
            <a:r>
              <a:rPr lang="es-419" sz="1600" dirty="0" smtClean="0">
                <a:latin typeface="Helvetica" panose="020B0604020202020204" pitchFamily="34" charset="0"/>
                <a:cs typeface="Helvetica" panose="020B0604020202020204" pitchFamily="34" charset="0"/>
              </a:rPr>
              <a:t>le dice al lector cómo </a:t>
            </a:r>
            <a:r>
              <a:rPr lang="es-419" sz="1600" dirty="0">
                <a:latin typeface="Helvetica" panose="020B0604020202020204" pitchFamily="34" charset="0"/>
                <a:cs typeface="Helvetica" panose="020B0604020202020204" pitchFamily="34" charset="0"/>
              </a:rPr>
              <a:t>te sientes acerca de algo. </a:t>
            </a:r>
            <a:r>
              <a:rPr lang="es-419" sz="1600" dirty="0" smtClean="0">
                <a:latin typeface="Helvetica" panose="020B0604020202020204" pitchFamily="34" charset="0"/>
                <a:cs typeface="Helvetica" panose="020B0604020202020204" pitchFamily="34" charset="0"/>
              </a:rPr>
              <a:t>Tu escrito de opinión necesita incluir:</a:t>
            </a:r>
          </a:p>
          <a:p>
            <a:endParaRPr lang="es-419" sz="1600" dirty="0" smtClean="0">
              <a:latin typeface="Helvetica" panose="020B0604020202020204" pitchFamily="34" charset="0"/>
              <a:cs typeface="Helvetica" panose="020B0604020202020204" pitchFamily="34" charset="0"/>
            </a:endParaRPr>
          </a:p>
          <a:p>
            <a:pPr marL="342900" indent="-342900">
              <a:buAutoNum type="arabicPeriod"/>
            </a:pPr>
            <a:r>
              <a:rPr lang="es-419" sz="1600" dirty="0" smtClean="0">
                <a:latin typeface="Helvetica" panose="020B0604020202020204" pitchFamily="34" charset="0"/>
                <a:cs typeface="Helvetica" panose="020B0604020202020204" pitchFamily="34" charset="0"/>
              </a:rPr>
              <a:t>una introducción al tema sobre el cual estás escribiendo</a:t>
            </a:r>
          </a:p>
          <a:p>
            <a:pPr marL="342900" indent="-342900">
              <a:buAutoNum type="arabicPeriod"/>
            </a:pPr>
            <a:r>
              <a:rPr lang="es-419" sz="1600" dirty="0" smtClean="0">
                <a:latin typeface="Helvetica" panose="020B0604020202020204" pitchFamily="34" charset="0"/>
                <a:cs typeface="Helvetica" panose="020B0604020202020204" pitchFamily="34" charset="0"/>
              </a:rPr>
              <a:t>una declaración de opinión (¿Qué tú sientes o piensas obre el tema?).</a:t>
            </a:r>
          </a:p>
          <a:p>
            <a:pPr marL="342900" indent="-342900">
              <a:buAutoNum type="arabicPeriod"/>
            </a:pPr>
            <a:r>
              <a:rPr lang="es-419" sz="1600" dirty="0" smtClean="0">
                <a:latin typeface="Helvetica" panose="020B0604020202020204" pitchFamily="34" charset="0"/>
                <a:cs typeface="Helvetica" panose="020B0604020202020204" pitchFamily="34" charset="0"/>
              </a:rPr>
              <a:t>razones que apoyen tu opinión</a:t>
            </a:r>
          </a:p>
          <a:p>
            <a:pPr marL="342900" indent="-342900">
              <a:buAutoNum type="arabicPeriod"/>
            </a:pPr>
            <a:r>
              <a:rPr lang="es-419" sz="1600" dirty="0" smtClean="0">
                <a:latin typeface="Helvetica" panose="020B0604020202020204" pitchFamily="34" charset="0"/>
                <a:cs typeface="Helvetica" panose="020B0604020202020204" pitchFamily="34" charset="0"/>
              </a:rPr>
              <a:t>una declaración de conclusión </a:t>
            </a:r>
          </a:p>
          <a:p>
            <a:endParaRPr lang="es-419" sz="1600" dirty="0" smtClean="0">
              <a:latin typeface="Helvetica" panose="020B0604020202020204" pitchFamily="34" charset="0"/>
              <a:cs typeface="Helvetica" panose="020B0604020202020204" pitchFamily="34" charset="0"/>
            </a:endParaRPr>
          </a:p>
          <a:p>
            <a:r>
              <a:rPr lang="es-419" sz="1600" dirty="0" smtClean="0">
                <a:latin typeface="Helvetica" panose="020B0604020202020204" pitchFamily="34" charset="0"/>
                <a:cs typeface="Helvetica" panose="020B0604020202020204" pitchFamily="34" charset="0"/>
              </a:rPr>
              <a:t>Para escribir tu artículo de opinión sobre las curitas, contesta esta pregunta:  </a:t>
            </a:r>
            <a:r>
              <a:rPr lang="es-419" sz="1600" b="1" dirty="0" smtClean="0">
                <a:latin typeface="Helvetica" panose="020B0604020202020204" pitchFamily="34" charset="0"/>
                <a:cs typeface="Helvetica" panose="020B0604020202020204" pitchFamily="34" charset="0"/>
              </a:rPr>
              <a:t>¿Piensas que las curitas son la mejor forma de mantener las cortaduras libres de gérmenes?  ¿Por qué?  </a:t>
            </a:r>
          </a:p>
          <a:p>
            <a:r>
              <a:rPr lang="es-419" sz="1600" dirty="0" smtClean="0">
                <a:latin typeface="Helvetica" panose="020B0604020202020204" pitchFamily="34" charset="0"/>
                <a:cs typeface="Helvetica" panose="020B0604020202020204" pitchFamily="34" charset="0"/>
              </a:rPr>
              <a:t>Explica tu respuesta utilizando todos los detalles que puedas de los textos que has leído.  </a:t>
            </a:r>
          </a:p>
          <a:p>
            <a:endParaRPr lang="es-419" sz="1600" dirty="0" smtClean="0">
              <a:latin typeface="Helvetica" panose="020B0604020202020204" pitchFamily="34" charset="0"/>
              <a:cs typeface="Helvetica" panose="020B0604020202020204" pitchFamily="34" charset="0"/>
            </a:endParaRPr>
          </a:p>
          <a:p>
            <a:pPr marL="325309" indent="-325309">
              <a:buAutoNum type="arabicPeriod"/>
            </a:pPr>
            <a:r>
              <a:rPr lang="es-419" sz="1600" u="sng" dirty="0" smtClean="0">
                <a:latin typeface="Helvetica" panose="020B0604020202020204" pitchFamily="34" charset="0"/>
                <a:cs typeface="Helvetica" panose="020B0604020202020204" pitchFamily="34" charset="0"/>
              </a:rPr>
              <a:t>Planifica </a:t>
            </a:r>
            <a:r>
              <a:rPr lang="es-419" sz="1600" dirty="0" smtClean="0">
                <a:latin typeface="Helvetica" panose="020B0604020202020204" pitchFamily="34" charset="0"/>
                <a:cs typeface="Helvetica" panose="020B0604020202020204" pitchFamily="34" charset="0"/>
              </a:rPr>
              <a:t>tu escrito. Puedes utilizar tus notas y respuestas.</a:t>
            </a:r>
          </a:p>
          <a:p>
            <a:pPr marL="325309" indent="-325309">
              <a:buAutoNum type="arabicPeriod"/>
            </a:pPr>
            <a:endParaRPr lang="es-419" sz="1600" dirty="0" smtClean="0">
              <a:latin typeface="Helvetica" panose="020B0604020202020204" pitchFamily="34" charset="0"/>
              <a:cs typeface="Helvetica" panose="020B0604020202020204" pitchFamily="34" charset="0"/>
            </a:endParaRPr>
          </a:p>
          <a:p>
            <a:pPr marL="325309" indent="-325309">
              <a:buAutoNum type="arabicPeriod"/>
            </a:pPr>
            <a:r>
              <a:rPr lang="es-419" sz="1600" dirty="0" smtClean="0">
                <a:latin typeface="Helvetica" panose="020B0604020202020204" pitchFamily="34" charset="0"/>
                <a:cs typeface="Helvetica" panose="020B0604020202020204" pitchFamily="34" charset="0"/>
              </a:rPr>
              <a:t>Escribe – Revisa y Edita tu primer borrador.</a:t>
            </a:r>
          </a:p>
          <a:p>
            <a:pPr marL="342876" indent="-342876">
              <a:buAutoNum type="arabicPeriod"/>
            </a:pPr>
            <a:endParaRPr lang="es-419" sz="1600" dirty="0" smtClean="0">
              <a:latin typeface="Helvetica" panose="020B0604020202020204" pitchFamily="34" charset="0"/>
              <a:cs typeface="Helvetica" panose="020B0604020202020204" pitchFamily="34" charset="0"/>
            </a:endParaRPr>
          </a:p>
          <a:p>
            <a:pPr marL="342876" indent="-342876">
              <a:buAutoNum type="arabicPeriod"/>
            </a:pPr>
            <a:r>
              <a:rPr lang="es-419" sz="1600" dirty="0" smtClean="0">
                <a:latin typeface="Helvetica" panose="020B0604020202020204" pitchFamily="34" charset="0"/>
                <a:cs typeface="Helvetica" panose="020B0604020202020204" pitchFamily="34" charset="0"/>
              </a:rPr>
              <a:t>Escribe la versión final de tu artículo de opinión</a:t>
            </a:r>
            <a:r>
              <a:rPr lang="es-419" sz="1600" dirty="0" smtClean="0"/>
              <a:t>.</a:t>
            </a:r>
            <a:endParaRPr lang="es-419" sz="1600" dirty="0" smtClean="0">
              <a:solidFill>
                <a:srgbClr val="FF0000"/>
              </a:solidFill>
            </a:endParaRPr>
          </a:p>
          <a:p>
            <a:pPr marL="342876" indent="-342876">
              <a:buAutoNum type="arabicPeriod"/>
            </a:pPr>
            <a:endParaRPr lang="es-419"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2370603904"/>
              </p:ext>
            </p:extLst>
          </p:nvPr>
        </p:nvGraphicFramePr>
        <p:xfrm>
          <a:off x="1285875" y="6705600"/>
          <a:ext cx="5181600" cy="2057400"/>
        </p:xfrm>
        <a:graphic>
          <a:graphicData uri="http://schemas.openxmlformats.org/drawingml/2006/table">
            <a:tbl>
              <a:tblPr firstRow="1" bandRow="1">
                <a:tableStyleId>{5940675A-B579-460E-94D1-54222C63F5DA}</a:tableStyleId>
              </a:tblPr>
              <a:tblGrid>
                <a:gridCol w="1211564"/>
                <a:gridCol w="3970036"/>
              </a:tblGrid>
              <a:tr h="297614">
                <a:tc>
                  <a:txBody>
                    <a:bodyPr/>
                    <a:lstStyle/>
                    <a:p>
                      <a:pPr algn="r"/>
                      <a:r>
                        <a:rPr lang="x-none" sz="900" b="0" noProof="0" dirty="0" smtClean="0"/>
                        <a:t>Propósito</a:t>
                      </a:r>
                      <a:endParaRPr lang="x-none" sz="900" b="0"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419" sz="900" b="1" i="0" u="none" strike="noStrike" kern="1200" cap="none" spc="0" normalizeH="0" baseline="0" noProof="0" dirty="0" smtClean="0">
                          <a:ln>
                            <a:noFill/>
                          </a:ln>
                          <a:solidFill>
                            <a:schemeClr val="tx1"/>
                          </a:solidFill>
                          <a:effectLst/>
                          <a:uLnTx/>
                          <a:uFillTx/>
                          <a:latin typeface="+mn-lt"/>
                          <a:ea typeface="+mn-ea"/>
                          <a:cs typeface="+mn-cs"/>
                        </a:rPr>
                        <a:t>¿Diste tu opinión?   ¿Está todo tu escrito relacionado con el tema?</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388186">
                <a:tc>
                  <a:txBody>
                    <a:bodyPr/>
                    <a:lstStyle/>
                    <a:p>
                      <a:pPr algn="r"/>
                      <a:r>
                        <a:rPr lang="x-none" sz="900" b="0" noProof="0" dirty="0" smtClean="0"/>
                        <a:t>Organización</a:t>
                      </a:r>
                      <a:endParaRPr lang="x-none" sz="900" b="0" noProof="0" dirty="0"/>
                    </a:p>
                  </a:txBody>
                  <a:tcPr anchor="ctr">
                    <a:lnT w="12700" cap="flat" cmpd="sng" algn="ctr">
                      <a:noFill/>
                      <a:prstDash val="solid"/>
                      <a:round/>
                      <a:headEnd type="none" w="med" len="med"/>
                      <a:tailEnd type="none" w="med" len="med"/>
                    </a:lnT>
                    <a:solidFill>
                      <a:schemeClr val="bg2"/>
                    </a:solidFill>
                  </a:tcPr>
                </a:tc>
                <a:tc>
                  <a:txBody>
                    <a:bodyPr/>
                    <a:lstStyle/>
                    <a:p>
                      <a:r>
                        <a:rPr lang="es-419" sz="900" b="1" noProof="0" dirty="0" smtClean="0">
                          <a:solidFill>
                            <a:schemeClr val="tx1"/>
                          </a:solidFill>
                        </a:rPr>
                        <a:t>¿Son tus ideas fácil de entender desde el comienzo hasta el final del escrito?</a:t>
                      </a:r>
                      <a:r>
                        <a:rPr lang="es-419" sz="900" b="1" baseline="0" noProof="0" dirty="0" smtClean="0">
                          <a:solidFill>
                            <a:schemeClr val="tx1"/>
                          </a:solidFill>
                        </a:rPr>
                        <a:t>    ¿Utilizaste palabras como </a:t>
                      </a:r>
                      <a:r>
                        <a:rPr lang="es-419" sz="900" b="1" i="1" baseline="0" noProof="0" dirty="0" smtClean="0">
                          <a:solidFill>
                            <a:schemeClr val="tx1"/>
                          </a:solidFill>
                        </a:rPr>
                        <a:t>porque, y , también</a:t>
                      </a:r>
                      <a:r>
                        <a:rPr lang="es-419" sz="900" b="1" baseline="0" noProof="0" dirty="0" smtClean="0">
                          <a:solidFill>
                            <a:schemeClr val="tx1"/>
                          </a:solidFill>
                        </a:rPr>
                        <a:t>? </a:t>
                      </a:r>
                      <a:endParaRPr lang="es-419" sz="900" b="1" noProof="0" dirty="0" smtClean="0">
                        <a:solidFill>
                          <a:schemeClr val="tx1"/>
                        </a:solidFill>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489533">
                <a:tc>
                  <a:txBody>
                    <a:bodyPr/>
                    <a:lstStyle/>
                    <a:p>
                      <a:pPr algn="r"/>
                      <a:r>
                        <a:rPr lang="x-none" sz="900" b="0" noProof="0" dirty="0" smtClean="0">
                          <a:solidFill>
                            <a:schemeClr val="tx1"/>
                          </a:solidFill>
                        </a:rPr>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s-419" sz="900" b="1" noProof="0" dirty="0" smtClean="0">
                          <a:solidFill>
                            <a:schemeClr val="tx1"/>
                          </a:solidFill>
                        </a:rPr>
                        <a:t>¿Tomaste ideas (evidencia) de los textos para hablar más acerca de tu opinión?  ¿Utilizaste ejemplos?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01067">
                <a:tc>
                  <a:txBody>
                    <a:bodyPr/>
                    <a:lstStyle/>
                    <a:p>
                      <a:pPr algn="r"/>
                      <a:r>
                        <a:rPr lang="x-none" sz="900" b="0" noProof="0" dirty="0" smtClean="0"/>
                        <a:t>Elaboración</a:t>
                      </a:r>
                      <a:r>
                        <a:rPr lang="x-none" sz="900" b="0" baseline="0" noProof="0" dirty="0" smtClean="0"/>
                        <a:t> de lenguaje y vocabulario</a:t>
                      </a:r>
                      <a:endParaRPr lang="x-none" sz="900" b="0"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s-419" sz="900" b="1" noProof="0" dirty="0" smtClean="0">
                          <a:solidFill>
                            <a:schemeClr val="tx1"/>
                          </a:solidFill>
                        </a:rPr>
                        <a:t>¿Tienen sentido</a:t>
                      </a:r>
                      <a:r>
                        <a:rPr lang="es-419" sz="900" b="1" baseline="0" noProof="0" dirty="0" smtClean="0">
                          <a:solidFill>
                            <a:schemeClr val="tx1"/>
                          </a:solidFill>
                        </a:rPr>
                        <a:t> tus ideas?  ¿Utilizaste palabras de los textos para ayudarte a escribir sobre tus ideas</a:t>
                      </a:r>
                      <a:r>
                        <a:rPr lang="es-419" sz="900" b="1" noProof="0" dirty="0" smtClean="0">
                          <a:solidFill>
                            <a:schemeClr val="tx1"/>
                          </a:solidFill>
                        </a:rPr>
                        <a:t>?</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379147">
                <a:tc>
                  <a:txBody>
                    <a:bodyPr/>
                    <a:lstStyle/>
                    <a:p>
                      <a:pPr algn="r"/>
                      <a:r>
                        <a:rPr lang="x-none" sz="900" b="0" noProof="0" dirty="0" smtClean="0"/>
                        <a:t>Convenciones</a:t>
                      </a:r>
                      <a:endParaRPr lang="x-none" sz="900" b="0" noProof="0" dirty="0"/>
                    </a:p>
                  </a:txBody>
                  <a:tcPr anchor="ctr">
                    <a:solidFill>
                      <a:schemeClr val="accent6">
                        <a:lumMod val="20000"/>
                        <a:lumOff val="80000"/>
                      </a:schemeClr>
                    </a:solidFill>
                  </a:tcPr>
                </a:tc>
                <a:tc>
                  <a:txBody>
                    <a:bodyPr/>
                    <a:lstStyle/>
                    <a:p>
                      <a:r>
                        <a:rPr lang="es-419" sz="900" b="1" noProof="0" dirty="0" smtClean="0">
                          <a:solidFill>
                            <a:schemeClr val="tx1"/>
                          </a:solidFill>
                        </a:rPr>
                        <a:t>¿Seguiste las reglas del uso de letras mayúsculas, puntuación y ortografía? </a:t>
                      </a:r>
                    </a:p>
                  </a:txBody>
                  <a:tcPr marL="97155" marR="97155" marT="47897" marB="47897" anchor="ctr">
                    <a:solidFill>
                      <a:schemeClr val="accent6">
                        <a:lumMod val="20000"/>
                        <a:lumOff val="80000"/>
                      </a:schemeClr>
                    </a:solidFill>
                  </a:tcPr>
                </a:tc>
              </a:tr>
            </a:tbl>
          </a:graphicData>
        </a:graphic>
      </p:graphicFrame>
      <p:sp>
        <p:nvSpPr>
          <p:cNvPr id="2" name="TextBox 1"/>
          <p:cNvSpPr txBox="1"/>
          <p:nvPr/>
        </p:nvSpPr>
        <p:spPr>
          <a:xfrm>
            <a:off x="2667000" y="6324600"/>
            <a:ext cx="1946367" cy="307777"/>
          </a:xfrm>
          <a:prstGeom prst="rect">
            <a:avLst/>
          </a:prstGeom>
          <a:noFill/>
        </p:spPr>
        <p:txBody>
          <a:bodyPr wrap="none" rtlCol="0">
            <a:spAutoFit/>
          </a:bodyPr>
          <a:lstStyle/>
          <a:p>
            <a:r>
              <a:rPr lang="es-419" sz="1400" i="1" dirty="0">
                <a:latin typeface="Helvetica" panose="020B0604020202020204" pitchFamily="34" charset="0"/>
                <a:cs typeface="Helvetica" panose="020B0604020202020204" pitchFamily="34" charset="0"/>
              </a:rPr>
              <a:t>Cómo serás </a:t>
            </a:r>
            <a:r>
              <a:rPr lang="es-419" sz="1400" i="1" dirty="0" smtClean="0">
                <a:latin typeface="Helvetica" panose="020B0604020202020204" pitchFamily="34" charset="0"/>
                <a:cs typeface="Helvetica" panose="020B0604020202020204" pitchFamily="34" charset="0"/>
              </a:rPr>
              <a:t>calificado</a:t>
            </a:r>
            <a:endParaRPr lang="en-US" dirty="0"/>
          </a:p>
        </p:txBody>
      </p:sp>
    </p:spTree>
    <p:extLst>
      <p:ext uri="{BB962C8B-B14F-4D97-AF65-F5344CB8AC3E}">
        <p14:creationId xmlns:p14="http://schemas.microsoft.com/office/powerpoint/2010/main" val="2997481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36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97562338"/>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Nombre____________________________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8872097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45039797"/>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Nombre____________________________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4965186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z="1200" smtClean="0"/>
              <a:pPr/>
              <a:t>38</a:t>
            </a:fld>
            <a:endParaRPr lang="en-US" sz="12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9594" y="1219200"/>
            <a:ext cx="4630057" cy="463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058" y="6226629"/>
            <a:ext cx="6303131"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42322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9448800"/>
            <a:ext cx="842010" cy="535517"/>
          </a:xfrm>
        </p:spPr>
        <p:txBody>
          <a:bodyPr/>
          <a:lstStyle/>
          <a:p>
            <a:fld id="{F177B04D-AEB5-43ED-B9BA-B3D1EC9C9067}" type="slidenum">
              <a:rPr lang="en-US" sz="1200" smtClean="0"/>
              <a:pPr/>
              <a:t>39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19389769"/>
              </p:ext>
            </p:extLst>
          </p:nvPr>
        </p:nvGraphicFramePr>
        <p:xfrm>
          <a:off x="533400" y="4140876"/>
          <a:ext cx="6400799" cy="3412179"/>
        </p:xfrm>
        <a:graphic>
          <a:graphicData uri="http://schemas.openxmlformats.org/drawingml/2006/table">
            <a:tbl>
              <a:tblPr firstRow="1" bandRow="1">
                <a:tableStyleId>{5940675A-B579-460E-94D1-54222C63F5DA}</a:tableStyleId>
              </a:tblPr>
              <a:tblGrid>
                <a:gridCol w="533400"/>
                <a:gridCol w="4495800"/>
                <a:gridCol w="457199"/>
                <a:gridCol w="457200"/>
                <a:gridCol w="457200"/>
              </a:tblGrid>
              <a:tr h="304800">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Texto </a:t>
                      </a:r>
                      <a:r>
                        <a:rPr lang="en-US" sz="1500" b="1" dirty="0" err="1" smtClean="0"/>
                        <a:t>informativo</a:t>
                      </a:r>
                      <a:endParaRPr lang="en-US" sz="1500" b="1"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931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schemeClr val="tx1"/>
                          </a:solidFill>
                          <a:effectLst/>
                          <a:uLnTx/>
                          <a:uFillTx/>
                          <a:latin typeface="+mn-lt"/>
                          <a:ea typeface="Calibri"/>
                          <a:cs typeface="Times New Roman"/>
                        </a:rPr>
                        <a:t>De acuerdo a los textos, ¿por qué Earle Dickson inventó las curitas?  Escoge las dos mejores respuestas. </a:t>
                      </a: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RI.2.3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15000"/>
                        </a:lnSpc>
                        <a:spcBef>
                          <a:spcPts val="0"/>
                        </a:spcBef>
                        <a:spcAft>
                          <a:spcPts val="1200"/>
                        </a:spcAft>
                        <a:buClrTx/>
                        <a:buSzTx/>
                        <a:buFontTx/>
                        <a:buNone/>
                        <a:tabLst/>
                        <a:defRPr/>
                      </a:pPr>
                      <a:r>
                        <a:rPr lang="es-ES" sz="1000" b="0" u="none" dirty="0" smtClean="0">
                          <a:solidFill>
                            <a:schemeClr val="tx1"/>
                          </a:solidFill>
                          <a:effectLst/>
                          <a:latin typeface="+mn-lt"/>
                          <a:ea typeface="Calibri"/>
                          <a:cs typeface="Times New Roman"/>
                        </a:rPr>
                        <a:t>¿Cómo trabajar para la compañía Johnson &amp; Johnson ayudó a Earle Dickson a pensar en su idea?  </a:t>
                      </a:r>
                      <a:r>
                        <a:rPr lang="en-US" sz="1000" b="0" u="none" dirty="0" smtClean="0">
                          <a:solidFill>
                            <a:schemeClr val="tx1"/>
                          </a:solidFill>
                          <a:effectLst/>
                          <a:latin typeface="+mn-lt"/>
                          <a:ea typeface="Calibri"/>
                          <a:cs typeface="Times New Roman"/>
                        </a:rPr>
                        <a:t>RI.2.3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4385">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b="0" i="0" u="none" dirty="0" smtClean="0">
                          <a:solidFill>
                            <a:schemeClr val="tx1"/>
                          </a:solidFill>
                          <a:latin typeface="+mn-lt"/>
                          <a:ea typeface="Calibri"/>
                          <a:cs typeface="Times New Roman"/>
                        </a:rPr>
                        <a:t>De acuerdo al texto </a:t>
                      </a:r>
                      <a:r>
                        <a:rPr lang="es-ES" sz="1000" b="1" i="1" u="none" dirty="0" smtClean="0">
                          <a:solidFill>
                            <a:schemeClr val="tx1"/>
                          </a:solidFill>
                          <a:latin typeface="+mn-lt"/>
                          <a:ea typeface="Calibri"/>
                          <a:cs typeface="Times New Roman"/>
                        </a:rPr>
                        <a:t>Curitas</a:t>
                      </a:r>
                      <a:r>
                        <a:rPr lang="es-ES" sz="1000" b="0" i="0" u="none" dirty="0" smtClean="0">
                          <a:solidFill>
                            <a:schemeClr val="tx1"/>
                          </a:solidFill>
                          <a:latin typeface="+mn-lt"/>
                          <a:ea typeface="Calibri"/>
                          <a:cs typeface="Times New Roman"/>
                        </a:rPr>
                        <a:t>, ¿Qué preguntas contesta el autor? Escoge las dos mejores respuestas.</a:t>
                      </a:r>
                      <a:r>
                        <a:rPr lang="es-ES" sz="1000" b="0" i="0" u="none" baseline="0" dirty="0" smtClean="0">
                          <a:solidFill>
                            <a:schemeClr val="tx1"/>
                          </a:solidFill>
                          <a:latin typeface="+mn-lt"/>
                          <a:ea typeface="Calibri"/>
                          <a:cs typeface="Times New Roman"/>
                        </a:rPr>
                        <a:t>  </a:t>
                      </a:r>
                      <a:r>
                        <a:rPr lang="en-US" sz="1000" b="0" i="0" u="none" dirty="0" smtClean="0">
                          <a:solidFill>
                            <a:schemeClr val="tx1"/>
                          </a:solidFill>
                          <a:latin typeface="+mn-lt"/>
                          <a:ea typeface="Calibri"/>
                          <a:cs typeface="Times New Roman"/>
                        </a:rPr>
                        <a:t>RI.2.6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000" b="0" u="none" dirty="0" smtClean="0">
                          <a:solidFill>
                            <a:schemeClr val="tx1"/>
                          </a:solidFill>
                          <a:effectLst/>
                          <a:latin typeface="+mn-lt"/>
                          <a:ea typeface="Calibri"/>
                          <a:cs typeface="Times New Roman"/>
                        </a:rPr>
                        <a:t>¿Por qué el autor le dice al lector lo que pasó con los Niños Exploradores?</a:t>
                      </a:r>
                      <a:r>
                        <a:rPr lang="es-ES" sz="1000" b="0" u="none" baseline="0" dirty="0" smtClean="0">
                          <a:solidFill>
                            <a:schemeClr val="tx1"/>
                          </a:solidFill>
                          <a:effectLst/>
                          <a:latin typeface="+mn-lt"/>
                          <a:ea typeface="Calibri"/>
                          <a:cs typeface="Times New Roman"/>
                        </a:rPr>
                        <a:t>  </a:t>
                      </a:r>
                      <a:r>
                        <a:rPr lang="en-US" sz="1000" b="0" u="none" dirty="0" smtClean="0">
                          <a:solidFill>
                            <a:schemeClr val="tx1"/>
                          </a:solidFill>
                          <a:effectLst/>
                          <a:latin typeface="+mn-lt"/>
                          <a:ea typeface="Calibri"/>
                          <a:cs typeface="Times New Roman"/>
                        </a:rPr>
                        <a:t>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7046">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baseline="0" dirty="0" smtClean="0">
                          <a:solidFill>
                            <a:schemeClr val="tx1"/>
                          </a:solidFill>
                          <a:latin typeface="+mn-lt"/>
                          <a:ea typeface="Times New Roman"/>
                          <a:cs typeface="Times New Roman"/>
                        </a:rPr>
                        <a:t>¿Qué podemos aprender de los dos textos sobre las curitas? </a:t>
                      </a:r>
                      <a:r>
                        <a:rPr lang="en-US" sz="1000" b="0" i="0" u="none" baseline="0" dirty="0" smtClean="0">
                          <a:solidFill>
                            <a:schemeClr val="tx1"/>
                          </a:solidFill>
                          <a:latin typeface="+mn-lt"/>
                          <a:ea typeface="Times New Roman"/>
                          <a:cs typeface="Times New Roman"/>
                        </a:rPr>
                        <a:t>RI.2.9</a:t>
                      </a:r>
                      <a:endParaRPr lang="en-US" sz="1000" b="0" i="0" u="none"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9547">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baseline="0" dirty="0" smtClean="0">
                          <a:solidFill>
                            <a:schemeClr val="tx1"/>
                          </a:solidFill>
                          <a:latin typeface="+mn-lt"/>
                          <a:ea typeface="Times New Roman"/>
                          <a:cs typeface="Times New Roman"/>
                        </a:rPr>
                        <a:t>¿Qué lista podría ir en el medio del diagrama para mostrar la información que es igual en los dos textos?  </a:t>
                      </a:r>
                      <a:r>
                        <a:rPr lang="en-US" sz="1000" b="0" i="0" u="none" baseline="0" dirty="0" smtClean="0">
                          <a:solidFill>
                            <a:schemeClr val="tx1"/>
                          </a:solidFill>
                          <a:latin typeface="+mn-lt"/>
                          <a:ea typeface="Times New Roman"/>
                          <a:cs typeface="Times New Roman"/>
                        </a:rPr>
                        <a:t>RI.2.9</a:t>
                      </a:r>
                      <a:endParaRPr lang="en-US" sz="1000" b="0" i="0" u="none"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9824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dirty="0" smtClean="0">
                          <a:solidFill>
                            <a:schemeClr val="tx1"/>
                          </a:solidFill>
                          <a:latin typeface="+mn-lt"/>
                          <a:ea typeface="Calibri"/>
                          <a:cs typeface="Times New Roman"/>
                        </a:rPr>
                        <a:t>Explica cómo las curitas ayudan a la gente a mantenerse  sana.  Usa información de los</a:t>
                      </a:r>
                      <a:r>
                        <a:rPr lang="es-ES" sz="1000" b="0" i="0" u="none" baseline="0" dirty="0" smtClean="0">
                          <a:solidFill>
                            <a:schemeClr val="tx1"/>
                          </a:solidFill>
                          <a:latin typeface="+mn-lt"/>
                          <a:ea typeface="Calibri"/>
                          <a:cs typeface="Times New Roman"/>
                        </a:rPr>
                        <a:t> dos</a:t>
                      </a:r>
                      <a:r>
                        <a:rPr lang="es-ES" sz="1000" b="0" i="0" u="none" dirty="0" smtClean="0">
                          <a:solidFill>
                            <a:schemeClr val="tx1"/>
                          </a:solidFill>
                          <a:latin typeface="+mn-lt"/>
                          <a:ea typeface="Calibri"/>
                          <a:cs typeface="Times New Roman"/>
                        </a:rPr>
                        <a:t> textos. </a:t>
                      </a:r>
                      <a:r>
                        <a:rPr lang="es-ES" sz="1000" b="0" i="0" u="none" baseline="0" dirty="0" smtClean="0">
                          <a:solidFill>
                            <a:schemeClr val="tx1"/>
                          </a:solidFill>
                          <a:latin typeface="+mn-lt"/>
                          <a:ea typeface="Calibri"/>
                          <a:cs typeface="Times New Roman"/>
                        </a:rPr>
                        <a:t> </a:t>
                      </a:r>
                      <a:r>
                        <a:rPr lang="en-US" sz="1000" b="0" i="0" u="none" dirty="0" smtClean="0">
                          <a:solidFill>
                            <a:schemeClr val="tx1"/>
                          </a:solidFill>
                          <a:latin typeface="+mn-lt"/>
                          <a:ea typeface="Calibri"/>
                          <a:cs typeface="Times New Roman"/>
                        </a:rPr>
                        <a:t>RI.2.6</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5230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dirty="0" smtClean="0">
                          <a:solidFill>
                            <a:schemeClr val="tx1"/>
                          </a:solidFill>
                          <a:latin typeface="+mn-lt"/>
                          <a:ea typeface="+mn-ea"/>
                          <a:cs typeface="+mn-cs"/>
                        </a:rPr>
                        <a:t>¿Qué información sobre las curitas se encuentra en el texto </a:t>
                      </a:r>
                      <a:r>
                        <a:rPr lang="es-ES" sz="1000" b="1" i="1" u="none" dirty="0" smtClean="0">
                          <a:solidFill>
                            <a:schemeClr val="tx1"/>
                          </a:solidFill>
                          <a:latin typeface="+mn-lt"/>
                          <a:ea typeface="+mn-ea"/>
                          <a:cs typeface="+mn-cs"/>
                        </a:rPr>
                        <a:t>Curitas</a:t>
                      </a:r>
                      <a:r>
                        <a:rPr lang="es-ES" sz="1000" b="0" i="0" u="none" dirty="0" smtClean="0">
                          <a:solidFill>
                            <a:schemeClr val="tx1"/>
                          </a:solidFill>
                          <a:latin typeface="+mn-lt"/>
                          <a:ea typeface="+mn-ea"/>
                          <a:cs typeface="+mn-cs"/>
                        </a:rPr>
                        <a:t> que no se encuentra en el texto </a:t>
                      </a:r>
                      <a:r>
                        <a:rPr lang="es-ES" sz="1000" b="1" i="1" u="none" dirty="0" smtClean="0">
                          <a:solidFill>
                            <a:schemeClr val="tx1"/>
                          </a:solidFill>
                          <a:latin typeface="+mn-lt"/>
                          <a:ea typeface="+mn-ea"/>
                          <a:cs typeface="+mn-cs"/>
                        </a:rPr>
                        <a:t>El inventor de la curita</a:t>
                      </a:r>
                      <a:r>
                        <a:rPr lang="es-ES" sz="1000" b="0" i="0" u="none" dirty="0" smtClean="0">
                          <a:solidFill>
                            <a:schemeClr val="tx1"/>
                          </a:solidFill>
                          <a:latin typeface="+mn-lt"/>
                          <a:ea typeface="+mn-ea"/>
                          <a:cs typeface="+mn-cs"/>
                        </a:rPr>
                        <a:t>?</a:t>
                      </a:r>
                      <a:r>
                        <a:rPr lang="en-US" sz="1000" b="0" i="0" u="none" dirty="0" smtClean="0">
                          <a:solidFill>
                            <a:schemeClr val="tx1"/>
                          </a:solidFill>
                          <a:latin typeface="+mn-lt"/>
                          <a:ea typeface="+mn-ea"/>
                          <a:cs typeface="+mn-cs"/>
                        </a:rPr>
                        <a:t>RI.2.9</a:t>
                      </a:r>
                      <a:endParaRPr lang="en-US" sz="1000" b="0" i="0" u="none"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81172061"/>
              </p:ext>
            </p:extLst>
          </p:nvPr>
        </p:nvGraphicFramePr>
        <p:xfrm>
          <a:off x="533401" y="635676"/>
          <a:ext cx="6400801" cy="3452946"/>
        </p:xfrm>
        <a:graphic>
          <a:graphicData uri="http://schemas.openxmlformats.org/drawingml/2006/table">
            <a:tbl>
              <a:tblPr firstRow="1" bandRow="1">
                <a:tableStyleId>{5940675A-B579-460E-94D1-54222C63F5DA}</a:tableStyleId>
              </a:tblPr>
              <a:tblGrid>
                <a:gridCol w="533399"/>
                <a:gridCol w="4038600"/>
                <a:gridCol w="457200"/>
                <a:gridCol w="457202"/>
                <a:gridCol w="457200"/>
                <a:gridCol w="457200"/>
              </a:tblGrid>
              <a:tr h="319314">
                <a:tc gridSpan="6">
                  <a:txBody>
                    <a:bodyPr/>
                    <a:lstStyle/>
                    <a:p>
                      <a:pPr algn="ctr">
                        <a:lnSpc>
                          <a:spcPct val="100000"/>
                        </a:lnSpc>
                        <a:spcAft>
                          <a:spcPts val="0"/>
                        </a:spcAft>
                      </a:pPr>
                      <a:r>
                        <a:rPr lang="en-US" sz="1500" b="1" dirty="0" smtClean="0"/>
                        <a:t>Texto </a:t>
                      </a:r>
                      <a:r>
                        <a:rPr lang="en-US" sz="1500" b="1" dirty="0" err="1" smtClean="0"/>
                        <a:t>literario</a:t>
                      </a:r>
                      <a:endParaRPr lang="en-US" sz="1500" b="1" dirty="0" smtClean="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9006">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 sz="1000" b="0" i="0" u="none" dirty="0" smtClean="0">
                          <a:latin typeface="+mn-lt"/>
                          <a:ea typeface="Calibri"/>
                          <a:cs typeface="Times New Roman"/>
                        </a:rPr>
                        <a:t>En el cuento, </a:t>
                      </a:r>
                      <a:r>
                        <a:rPr lang="es-ES" sz="1000" b="1" i="1" u="none" dirty="0" smtClean="0">
                          <a:latin typeface="+mn-lt"/>
                          <a:ea typeface="Calibri"/>
                          <a:cs typeface="Times New Roman"/>
                        </a:rPr>
                        <a:t>Mi gran idea</a:t>
                      </a:r>
                      <a:r>
                        <a:rPr lang="es-ES" sz="1000" b="0" i="0" u="none" dirty="0" smtClean="0">
                          <a:latin typeface="+mn-lt"/>
                          <a:ea typeface="Calibri"/>
                          <a:cs typeface="Times New Roman"/>
                        </a:rPr>
                        <a:t>, ¿qué idea funcionó para mantener en su lugar al papel de regalo?</a:t>
                      </a:r>
                      <a:r>
                        <a:rPr lang="en-US" sz="1000" b="0" i="0" u="none" dirty="0" smtClean="0">
                          <a:latin typeface="+mn-lt"/>
                          <a:ea typeface="Calibri"/>
                          <a:cs typeface="Times New Roman"/>
                        </a:rPr>
                        <a:t> RL.2.3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89412">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u="none" dirty="0" smtClean="0">
                          <a:solidFill>
                            <a:schemeClr val="tx1"/>
                          </a:solidFill>
                          <a:effectLst/>
                          <a:latin typeface="+mn-lt"/>
                          <a:ea typeface="Calibri"/>
                          <a:cs typeface="Times New Roman"/>
                        </a:rPr>
                        <a:t>En el poema, </a:t>
                      </a:r>
                      <a:r>
                        <a:rPr lang="es-ES" sz="1000" b="1" i="1" u="none" dirty="0" smtClean="0">
                          <a:solidFill>
                            <a:schemeClr val="tx1"/>
                          </a:solidFill>
                          <a:effectLst/>
                          <a:latin typeface="+mn-lt"/>
                          <a:ea typeface="Calibri"/>
                          <a:cs typeface="Times New Roman"/>
                        </a:rPr>
                        <a:t>La bebé curitas</a:t>
                      </a:r>
                      <a:r>
                        <a:rPr lang="es-ES" sz="1000" b="0" u="none" dirty="0" smtClean="0">
                          <a:solidFill>
                            <a:schemeClr val="tx1"/>
                          </a:solidFill>
                          <a:effectLst/>
                          <a:latin typeface="+mn-lt"/>
                          <a:ea typeface="Calibri"/>
                          <a:cs typeface="Times New Roman"/>
                        </a:rPr>
                        <a:t>, ¿qué hicieron la mamá y el papá cuando encontraron a la bebé con curitas por dondequiera? </a:t>
                      </a:r>
                      <a:r>
                        <a:rPr lang="en-US" sz="1000" b="0" u="none" dirty="0" smtClean="0">
                          <a:solidFill>
                            <a:schemeClr val="tx1"/>
                          </a:solidFill>
                          <a:effectLst/>
                          <a:latin typeface="+mn-lt"/>
                          <a:ea typeface="Calibri"/>
                          <a:cs typeface="Times New Roman"/>
                        </a:rPr>
                        <a:t>RL.2.3</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69818">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prstClr val="black"/>
                          </a:solidFill>
                          <a:effectLst/>
                          <a:uLnTx/>
                          <a:uFillTx/>
                          <a:latin typeface="+mn-lt"/>
                          <a:ea typeface="Times New Roman"/>
                          <a:cs typeface="Times New Roman"/>
                        </a:rPr>
                        <a:t>¿Qué dos respuestas describen el punto de vista de la mamá acerca de utilizar curitas para envolver un regalo? </a:t>
                      </a:r>
                      <a:r>
                        <a:rPr kumimoji="0" lang="en-US" sz="1000" b="0" i="0" u="none" strike="noStrike" kern="1200" cap="none" spc="0" normalizeH="0" baseline="0" noProof="0" dirty="0" smtClean="0">
                          <a:ln>
                            <a:noFill/>
                          </a:ln>
                          <a:solidFill>
                            <a:prstClr val="black"/>
                          </a:solidFill>
                          <a:effectLst/>
                          <a:uLnTx/>
                          <a:uFillTx/>
                          <a:latin typeface="+mn-lt"/>
                          <a:ea typeface="Times New Roman"/>
                          <a:cs typeface="Times New Roman"/>
                        </a:rPr>
                        <a:t>RL.2.6</a:t>
                      </a:r>
                      <a:endPar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26424">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u="none" dirty="0" smtClean="0">
                          <a:solidFill>
                            <a:schemeClr val="tx1"/>
                          </a:solidFill>
                          <a:effectLst/>
                          <a:latin typeface="+mn-lt"/>
                          <a:ea typeface="Calibri"/>
                          <a:cs typeface="Times New Roman"/>
                        </a:rPr>
                        <a:t>En </a:t>
                      </a:r>
                      <a:r>
                        <a:rPr lang="es-ES" sz="1000" b="1" i="1" u="none" dirty="0" smtClean="0">
                          <a:solidFill>
                            <a:schemeClr val="tx1"/>
                          </a:solidFill>
                          <a:effectLst/>
                          <a:latin typeface="+mn-lt"/>
                          <a:ea typeface="Calibri"/>
                          <a:cs typeface="Times New Roman"/>
                        </a:rPr>
                        <a:t>La bebé curitas</a:t>
                      </a:r>
                      <a:r>
                        <a:rPr lang="es-ES" sz="1000" b="0" u="none" dirty="0" smtClean="0">
                          <a:solidFill>
                            <a:schemeClr val="tx1"/>
                          </a:solidFill>
                          <a:effectLst/>
                          <a:latin typeface="+mn-lt"/>
                          <a:ea typeface="Calibri"/>
                          <a:cs typeface="Times New Roman"/>
                        </a:rPr>
                        <a:t>, ¿cómo parece sentirse la bebé acerca de las curitas puestas en ella?</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latin typeface="+mn-lt"/>
                          <a:ea typeface="Calibri"/>
                          <a:cs typeface="Times New Roman"/>
                        </a:rPr>
                        <a:t> RL.2.6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6830">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baseline="0" dirty="0" smtClean="0">
                          <a:solidFill>
                            <a:schemeClr val="tx1"/>
                          </a:solidFill>
                          <a:effectLst/>
                          <a:latin typeface="+mn-lt"/>
                          <a:ea typeface="Times New Roman"/>
                          <a:cs typeface="Times New Roman"/>
                        </a:rPr>
                        <a:t>De acuerdo a los dos textos, ¿cómo son iguales los personajes principales? </a:t>
                      </a:r>
                      <a:r>
                        <a:rPr lang="en-US" sz="1000" b="0" i="0" u="none" baseline="0" dirty="0" smtClean="0">
                          <a:solidFill>
                            <a:schemeClr val="tx1"/>
                          </a:solidFill>
                          <a:effectLst/>
                          <a:latin typeface="+mn-lt"/>
                          <a:ea typeface="Times New Roman"/>
                          <a:cs typeface="Times New Roman"/>
                        </a:rPr>
                        <a:t>RL.2.9</a:t>
                      </a:r>
                      <a:endParaRPr lang="en-US" sz="1000" b="0" i="0" u="none" dirty="0" smtClean="0">
                        <a:solidFill>
                          <a:schemeClr val="tx1"/>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63436">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baseline="0" dirty="0" smtClean="0">
                          <a:solidFill>
                            <a:schemeClr val="tx1"/>
                          </a:solidFill>
                          <a:effectLst/>
                          <a:latin typeface="+mn-lt"/>
                          <a:ea typeface="Calibri"/>
                          <a:cs typeface="Calibri"/>
                        </a:rPr>
                        <a:t>¿Qué detalle está incluido solamente en el texto </a:t>
                      </a:r>
                      <a:r>
                        <a:rPr lang="es-ES" sz="1000" b="1" i="1" u="none" baseline="0" dirty="0" smtClean="0">
                          <a:solidFill>
                            <a:schemeClr val="tx1"/>
                          </a:solidFill>
                          <a:effectLst/>
                          <a:latin typeface="+mn-lt"/>
                          <a:ea typeface="Calibri"/>
                          <a:cs typeface="Calibri"/>
                        </a:rPr>
                        <a:t>Mi gran idea</a:t>
                      </a:r>
                      <a:r>
                        <a:rPr lang="es-ES" sz="1000" b="0" i="0" u="none" baseline="0" dirty="0" smtClean="0">
                          <a:solidFill>
                            <a:schemeClr val="tx1"/>
                          </a:solidFill>
                          <a:effectLst/>
                          <a:latin typeface="+mn-lt"/>
                          <a:ea typeface="Calibri"/>
                          <a:cs typeface="Calibri"/>
                        </a:rPr>
                        <a:t>? </a:t>
                      </a:r>
                      <a:r>
                        <a:rPr lang="en-US" sz="1000" b="0" i="0" u="none" baseline="0" dirty="0" smtClean="0">
                          <a:solidFill>
                            <a:schemeClr val="tx1"/>
                          </a:solidFill>
                          <a:effectLst/>
                          <a:latin typeface="+mn-lt"/>
                          <a:ea typeface="Calibri"/>
                          <a:cs typeface="Calibri"/>
                        </a:rPr>
                        <a:t>RL.2.9</a:t>
                      </a:r>
                      <a:endParaRPr lang="en-US" sz="1000" b="0" i="0" u="none" dirty="0" smtClean="0">
                        <a:solidFill>
                          <a:schemeClr val="tx1"/>
                        </a:solidFill>
                        <a:effectLst/>
                        <a:latin typeface="+mn-lt"/>
                        <a:ea typeface="Calibri"/>
                        <a:cs typeface="Calibri"/>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7642">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prstClr val="black"/>
                          </a:solidFill>
                          <a:effectLst/>
                          <a:uLnTx/>
                          <a:uFillTx/>
                          <a:latin typeface="+mn-lt"/>
                          <a:ea typeface="Calibri"/>
                          <a:cs typeface="Times New Roman"/>
                        </a:rPr>
                        <a:t>En el cuento </a:t>
                      </a:r>
                      <a:r>
                        <a:rPr kumimoji="0" lang="es-ES" sz="1000" b="1" i="1" u="none" strike="noStrike" kern="1200" cap="none" spc="0" normalizeH="0" baseline="0" noProof="0" dirty="0" smtClean="0">
                          <a:ln>
                            <a:noFill/>
                          </a:ln>
                          <a:solidFill>
                            <a:prstClr val="black"/>
                          </a:solidFill>
                          <a:effectLst/>
                          <a:uLnTx/>
                          <a:uFillTx/>
                          <a:latin typeface="+mn-lt"/>
                          <a:ea typeface="Calibri"/>
                          <a:cs typeface="Times New Roman"/>
                        </a:rPr>
                        <a:t>Mi gran idea</a:t>
                      </a:r>
                      <a:r>
                        <a:rPr kumimoji="0" lang="es-ES" sz="1000" b="0" i="0" u="none" strike="noStrike" kern="1200" cap="none" spc="0" normalizeH="0" baseline="0" noProof="0" dirty="0" smtClean="0">
                          <a:ln>
                            <a:noFill/>
                          </a:ln>
                          <a:solidFill>
                            <a:prstClr val="black"/>
                          </a:solidFill>
                          <a:effectLst/>
                          <a:uLnTx/>
                          <a:uFillTx/>
                          <a:latin typeface="+mn-lt"/>
                          <a:ea typeface="Calibri"/>
                          <a:cs typeface="Times New Roman"/>
                        </a:rPr>
                        <a:t>,  ¿cómo se sentía mamá acerca de utilizar curitas en lugar de cinta adhesiva?  ¿Cómo se sintió papá acerca de las curitas?  </a:t>
                      </a: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RL.2.6</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0" u="none" baseline="0" dirty="0" smtClean="0">
                          <a:solidFill>
                            <a:schemeClr val="tx1"/>
                          </a:solidFill>
                          <a:effectLst/>
                          <a:latin typeface="+mn-lt"/>
                          <a:ea typeface="Calibri"/>
                          <a:cs typeface="Times New Roman"/>
                        </a:rPr>
                        <a:t>¿Cuál fue el problema en el cuento </a:t>
                      </a:r>
                      <a:r>
                        <a:rPr lang="es-ES" sz="1000" b="1" i="1" u="none" baseline="0" dirty="0" smtClean="0">
                          <a:solidFill>
                            <a:schemeClr val="tx1"/>
                          </a:solidFill>
                          <a:effectLst/>
                          <a:latin typeface="+mn-lt"/>
                          <a:ea typeface="Calibri"/>
                          <a:cs typeface="Times New Roman"/>
                        </a:rPr>
                        <a:t>Mi gran idea </a:t>
                      </a:r>
                      <a:r>
                        <a:rPr lang="es-ES" sz="1000" b="0" i="0" u="none" baseline="0" dirty="0" smtClean="0">
                          <a:solidFill>
                            <a:schemeClr val="tx1"/>
                          </a:solidFill>
                          <a:effectLst/>
                          <a:latin typeface="+mn-lt"/>
                          <a:ea typeface="Calibri"/>
                          <a:cs typeface="Times New Roman"/>
                        </a:rPr>
                        <a:t>y en el poema </a:t>
                      </a:r>
                      <a:r>
                        <a:rPr lang="es-ES" sz="1000" b="1" i="1" u="none" baseline="0" dirty="0" smtClean="0">
                          <a:solidFill>
                            <a:schemeClr val="tx1"/>
                          </a:solidFill>
                          <a:effectLst/>
                          <a:latin typeface="+mn-lt"/>
                          <a:ea typeface="Calibri"/>
                          <a:cs typeface="Times New Roman"/>
                        </a:rPr>
                        <a:t>La bebé curitas</a:t>
                      </a:r>
                      <a:r>
                        <a:rPr lang="es-ES" sz="1000" b="0" i="0" u="none" baseline="0" dirty="0" smtClean="0">
                          <a:solidFill>
                            <a:schemeClr val="tx1"/>
                          </a:solidFill>
                          <a:effectLst/>
                          <a:latin typeface="+mn-lt"/>
                          <a:ea typeface="Calibri"/>
                          <a:cs typeface="Times New Roman"/>
                        </a:rPr>
                        <a:t>?  Explica cómo y si cada problema fue resuelto.  </a:t>
                      </a:r>
                      <a:r>
                        <a:rPr lang="en-US" sz="1000" b="0" i="0" u="none" baseline="0" dirty="0" smtClean="0">
                          <a:solidFill>
                            <a:schemeClr val="tx1"/>
                          </a:solidFill>
                          <a:effectLst/>
                          <a:latin typeface="+mn-lt"/>
                          <a:ea typeface="Calibri"/>
                          <a:cs typeface="Times New Roman"/>
                        </a:rPr>
                        <a:t> RL.2.9</a:t>
                      </a:r>
                      <a:endParaRPr lang="en-US" sz="1000" b="0" i="0" u="none"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01969" y="156534"/>
            <a:ext cx="6476999" cy="466651"/>
          </a:xfrm>
          <a:prstGeom prst="rect">
            <a:avLst/>
          </a:prstGeom>
          <a:noFill/>
        </p:spPr>
        <p:txBody>
          <a:bodyPr wrap="square" lIns="96378" tIns="48189" rIns="96378" bIns="48189" rtlCol="0">
            <a:spAutoFit/>
          </a:bodyPr>
          <a:lstStyle/>
          <a:p>
            <a:r>
              <a:rPr lang="es-419" sz="1200" b="1" dirty="0"/>
              <a:t>Colorea la casilla de verde si </a:t>
            </a:r>
            <a:r>
              <a:rPr lang="es-419" sz="1200" b="1" dirty="0" smtClean="0"/>
              <a:t>tu </a:t>
            </a:r>
            <a:r>
              <a:rPr lang="es-419" sz="1200" b="1" dirty="0"/>
              <a:t>respuesta </a:t>
            </a:r>
            <a:r>
              <a:rPr lang="es-419" sz="1200" b="1" dirty="0" smtClean="0"/>
              <a:t>estaba </a:t>
            </a:r>
            <a:r>
              <a:rPr lang="es-419" sz="1200" b="1" dirty="0"/>
              <a:t>correcta. Colorea de rojo la casilla si tu respuesta </a:t>
            </a:r>
            <a:r>
              <a:rPr lang="es-419" sz="1200" b="1" dirty="0" smtClean="0"/>
              <a:t>estaba incorrecta</a:t>
            </a:r>
            <a:r>
              <a:rPr lang="es-419" sz="1200" b="1" dirty="0"/>
              <a:t>. </a:t>
            </a:r>
            <a:r>
              <a:rPr lang="es-419" sz="1200" b="1" dirty="0">
                <a:solidFill>
                  <a:srgbClr val="C00000"/>
                </a:solidFill>
              </a:rPr>
              <a:t>  </a:t>
            </a:r>
          </a:p>
        </p:txBody>
      </p:sp>
      <p:sp>
        <p:nvSpPr>
          <p:cNvPr id="6" name="Curved Down Arrow 5"/>
          <p:cNvSpPr/>
          <p:nvPr/>
        </p:nvSpPr>
        <p:spPr>
          <a:xfrm rot="1307545">
            <a:off x="5962548" y="4212056"/>
            <a:ext cx="844935" cy="26473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sp>
        <p:nvSpPr>
          <p:cNvPr id="7" name="Curved Down Arrow 6"/>
          <p:cNvSpPr/>
          <p:nvPr/>
        </p:nvSpPr>
        <p:spPr>
          <a:xfrm rot="697675">
            <a:off x="5807052" y="700258"/>
            <a:ext cx="877810" cy="246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7604840"/>
              </p:ext>
            </p:extLst>
          </p:nvPr>
        </p:nvGraphicFramePr>
        <p:xfrm>
          <a:off x="526228" y="7569876"/>
          <a:ext cx="6400800" cy="1737796"/>
        </p:xfrm>
        <a:graphic>
          <a:graphicData uri="http://schemas.openxmlformats.org/drawingml/2006/table">
            <a:tbl>
              <a:tblPr firstRow="1" bandRow="1">
                <a:tableStyleId>{5940675A-B579-460E-94D1-54222C63F5DA}</a:tableStyleId>
              </a:tblPr>
              <a:tblGrid>
                <a:gridCol w="533400"/>
                <a:gridCol w="4502972"/>
                <a:gridCol w="457200"/>
                <a:gridCol w="457200"/>
                <a:gridCol w="450028"/>
              </a:tblGrid>
              <a:tr h="152400">
                <a:tc gridSpan="5">
                  <a:txBody>
                    <a:bodyPr/>
                    <a:lstStyle/>
                    <a:p>
                      <a:pPr algn="ctr">
                        <a:lnSpc>
                          <a:spcPct val="100000"/>
                        </a:lnSpc>
                        <a:spcAft>
                          <a:spcPts val="0"/>
                        </a:spcAft>
                      </a:pPr>
                      <a:r>
                        <a:rPr lang="en-US" sz="1400" b="1" dirty="0" smtClean="0">
                          <a:solidFill>
                            <a:schemeClr val="tx1"/>
                          </a:solidFill>
                        </a:rPr>
                        <a:t>Escritura</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51027">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0" dirty="0" smtClean="0">
                          <a:solidFill>
                            <a:schemeClr val="tx1"/>
                          </a:solidFill>
                          <a:latin typeface="+mn-lt"/>
                          <a:ea typeface="Calibri"/>
                          <a:cs typeface="Times New Roman"/>
                        </a:rPr>
                        <a:t>Escribe un párrafo de introducción que exprese la opinión y explique de qué se trata el tema. </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0" dirty="0" smtClean="0">
                          <a:solidFill>
                            <a:schemeClr val="tx1"/>
                          </a:solidFill>
                          <a:latin typeface="+mn-lt"/>
                          <a:cs typeface="Helvetica" panose="020B0604020202020204" pitchFamily="34" charset="0"/>
                        </a:rPr>
                        <a:t>¿Qué oración ella debe añadir al final de su artículo para explicar mejor su opinión?</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cs typeface="Helvetica" panose="020B0604020202020204" pitchFamily="34" charset="0"/>
                        </a:rPr>
                        <a:t>W.2.1C</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1000" b="0" dirty="0" smtClean="0">
                          <a:solidFill>
                            <a:schemeClr val="tx1"/>
                          </a:solidFill>
                          <a:latin typeface="+mn-lt"/>
                          <a:cs typeface="Helvetica" panose="020B0604020202020204" pitchFamily="34" charset="0"/>
                        </a:rPr>
                        <a:t> ¿Qué oración dice cómo se sienten las gasas?</a:t>
                      </a:r>
                      <a:r>
                        <a:rPr lang="en-US" sz="1000" b="0" dirty="0" smtClean="0">
                          <a:solidFill>
                            <a:schemeClr val="tx1"/>
                          </a:solidFill>
                          <a:latin typeface="+mn-lt"/>
                          <a:cs typeface="Helvetica" panose="020B0604020202020204" pitchFamily="34" charset="0"/>
                        </a:rPr>
                        <a:t> L.2.6</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¿Qué palabra describe cómo las curitas líquidas cubren las cortaduras?  </a:t>
                      </a:r>
                      <a:r>
                        <a:rPr kumimoji="0" lang="en-US" sz="10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L.2.1e</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750931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732867" y="9386315"/>
            <a:ext cx="677581" cy="535517"/>
          </a:xfrm>
        </p:spPr>
        <p:txBody>
          <a:bodyPr/>
          <a:lstStyle/>
          <a:p>
            <a:fld id="{F177B04D-AEB5-43ED-B9BA-B3D1EC9C9067}" type="slidenum">
              <a:rPr lang="en-US" smtClean="0">
                <a:solidFill>
                  <a:prstClr val="black">
                    <a:tint val="75000"/>
                  </a:prstClr>
                </a:solidFill>
              </a:rPr>
              <a:pPr/>
              <a:t>4</a:t>
            </a:fld>
            <a:endParaRPr lang="en-US" dirty="0">
              <a:solidFill>
                <a:prstClr val="black">
                  <a:tint val="75000"/>
                </a:prstClr>
              </a:solidFill>
            </a:endParaRPr>
          </a:p>
        </p:txBody>
      </p:sp>
      <p:sp>
        <p:nvSpPr>
          <p:cNvPr id="3" name="TextBox 2"/>
          <p:cNvSpPr txBox="1"/>
          <p:nvPr/>
        </p:nvSpPr>
        <p:spPr>
          <a:xfrm>
            <a:off x="404418" y="436210"/>
            <a:ext cx="6882078" cy="8135565"/>
          </a:xfrm>
          <a:prstGeom prst="rect">
            <a:avLst/>
          </a:prstGeom>
          <a:noFill/>
        </p:spPr>
        <p:txBody>
          <a:bodyPr wrap="square" lIns="93221" tIns="46611" rIns="93221" bIns="46611" rtlCol="0">
            <a:spAutoFit/>
          </a:bodyPr>
          <a:lstStyle/>
          <a:p>
            <a:pPr algn="ctr"/>
            <a:r>
              <a:rPr lang="es-419" sz="1463" b="1" dirty="0">
                <a:solidFill>
                  <a:prstClr val="black"/>
                </a:solidFill>
              </a:rPr>
              <a:t>Determinando textos a nivel de grado</a:t>
            </a:r>
          </a:p>
          <a:p>
            <a:pPr algn="ctr"/>
            <a:endParaRPr lang="es-419" sz="778" b="1" dirty="0">
              <a:solidFill>
                <a:prstClr val="black"/>
              </a:solidFill>
            </a:endParaRPr>
          </a:p>
          <a:p>
            <a:r>
              <a:rPr lang="es-419" sz="1463" dirty="0">
                <a:solidFill>
                  <a:prstClr val="black"/>
                </a:solidFill>
              </a:rPr>
              <a:t>El nivel de grado de un texto se determina utilizando una combinación tanto de las nuevas escalas cuantitativas como de las medidas cualitativas de los CCSS.</a:t>
            </a:r>
          </a:p>
          <a:p>
            <a:endParaRPr lang="es-419" sz="1463" dirty="0">
              <a:solidFill>
                <a:prstClr val="black"/>
              </a:solidFill>
            </a:endParaRPr>
          </a:p>
          <a:p>
            <a:r>
              <a:rPr lang="es-419" sz="1463" b="1" dirty="0">
                <a:solidFill>
                  <a:prstClr val="black"/>
                </a:solidFill>
              </a:rPr>
              <a:t>Ejemplo</a:t>
            </a:r>
            <a:r>
              <a:rPr lang="es-419" sz="1463" dirty="0">
                <a:solidFill>
                  <a:prstClr val="black"/>
                </a:solidFill>
              </a:rPr>
              <a:t>:  Si el grado equivalente de un texto es </a:t>
            </a:r>
            <a:r>
              <a:rPr lang="es-419" sz="1738" b="1" dirty="0">
                <a:solidFill>
                  <a:srgbClr val="0070C0"/>
                </a:solidFill>
              </a:rPr>
              <a:t>6.8</a:t>
            </a:r>
            <a:r>
              <a:rPr lang="es-419" sz="1463" dirty="0">
                <a:solidFill>
                  <a:prstClr val="black"/>
                </a:solidFill>
              </a:rPr>
              <a:t> y tiene una medida </a:t>
            </a:r>
            <a:r>
              <a:rPr lang="es-419" sz="1463" i="1" dirty="0" err="1">
                <a:solidFill>
                  <a:prstClr val="black"/>
                </a:solidFill>
              </a:rPr>
              <a:t>lexile</a:t>
            </a:r>
            <a:r>
              <a:rPr lang="es-419" sz="1463" dirty="0">
                <a:solidFill>
                  <a:prstClr val="black"/>
                </a:solidFill>
              </a:rPr>
              <a:t> de </a:t>
            </a:r>
            <a:r>
              <a:rPr lang="es-419" sz="1738" b="1" dirty="0">
                <a:solidFill>
                  <a:srgbClr val="0070C0"/>
                </a:solidFill>
              </a:rPr>
              <a:t>970</a:t>
            </a:r>
            <a:r>
              <a:rPr lang="es-419" sz="1463" dirty="0">
                <a:solidFill>
                  <a:prstClr val="black"/>
                </a:solidFill>
              </a:rPr>
              <a:t>, los datos cuantitativos muestran que la ubicación debe ser </a:t>
            </a:r>
            <a:r>
              <a:rPr lang="es-419" sz="1463" b="1" dirty="0">
                <a:solidFill>
                  <a:prstClr val="black"/>
                </a:solidFill>
              </a:rPr>
              <a:t>entre los grados  4 y 8.</a:t>
            </a: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r>
              <a:rPr lang="es-419" sz="1463" b="1" dirty="0">
                <a:solidFill>
                  <a:prstClr val="black"/>
                </a:solidFill>
              </a:rPr>
              <a:t>Cuatro medidas cualitativas</a:t>
            </a:r>
            <a:r>
              <a:rPr lang="es-419" sz="1463" dirty="0">
                <a:solidFill>
                  <a:prstClr val="black"/>
                </a:solidFill>
              </a:rPr>
              <a:t> pueden examinarse desde la banda inferior de 4</a:t>
            </a:r>
            <a:r>
              <a:rPr lang="es-419" sz="1463" baseline="30000" dirty="0">
                <a:solidFill>
                  <a:prstClr val="black"/>
                </a:solidFill>
              </a:rPr>
              <a:t>to</a:t>
            </a:r>
            <a:r>
              <a:rPr lang="es-419" sz="1463" dirty="0">
                <a:solidFill>
                  <a:prstClr val="black"/>
                </a:solidFill>
              </a:rPr>
              <a:t> grado  hasta la banda superior de 8</a:t>
            </a:r>
            <a:r>
              <a:rPr lang="es-419" sz="1463" baseline="30000" dirty="0">
                <a:solidFill>
                  <a:prstClr val="black"/>
                </a:solidFill>
              </a:rPr>
              <a:t>vo</a:t>
            </a:r>
            <a:r>
              <a:rPr lang="es-419" sz="1463" dirty="0">
                <a:solidFill>
                  <a:prstClr val="black"/>
                </a:solidFill>
              </a:rPr>
              <a:t> grado para determinar la legibilidad a nivel de grado.</a:t>
            </a: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endParaRPr lang="es-419" sz="1463" dirty="0">
              <a:solidFill>
                <a:prstClr val="black"/>
              </a:solidFill>
            </a:endParaRPr>
          </a:p>
          <a:p>
            <a:r>
              <a:rPr lang="es-419" sz="1463" dirty="0">
                <a:solidFill>
                  <a:prstClr val="black"/>
                </a:solidFill>
              </a:rPr>
              <a:t>La combinación de la escala </a:t>
            </a:r>
            <a:r>
              <a:rPr lang="es-419" sz="1463" b="1" dirty="0">
                <a:solidFill>
                  <a:prstClr val="black"/>
                </a:solidFill>
              </a:rPr>
              <a:t>cuantitativa</a:t>
            </a:r>
            <a:r>
              <a:rPr lang="es-419" sz="1463" dirty="0">
                <a:solidFill>
                  <a:prstClr val="black"/>
                </a:solidFill>
              </a:rPr>
              <a:t> y las medidas </a:t>
            </a:r>
            <a:r>
              <a:rPr lang="es-419" sz="1463" b="1" dirty="0">
                <a:solidFill>
                  <a:prstClr val="black"/>
                </a:solidFill>
              </a:rPr>
              <a:t>cualitativas</a:t>
            </a:r>
            <a:r>
              <a:rPr lang="es-419" sz="1463" dirty="0">
                <a:solidFill>
                  <a:prstClr val="black"/>
                </a:solidFill>
              </a:rPr>
              <a:t>, para este texto en particular, muestra que el mejor nivel de legibilidad para este texto sería 6</a:t>
            </a:r>
            <a:r>
              <a:rPr lang="es-419" sz="1463" baseline="30000" dirty="0">
                <a:solidFill>
                  <a:prstClr val="black"/>
                </a:solidFill>
              </a:rPr>
              <a:t>to </a:t>
            </a:r>
            <a:r>
              <a:rPr lang="es-419" sz="1463" dirty="0">
                <a:solidFill>
                  <a:prstClr val="black"/>
                </a:solidFill>
              </a:rPr>
              <a:t>grado.</a:t>
            </a:r>
          </a:p>
          <a:p>
            <a:endParaRPr lang="es-419" sz="1463" dirty="0">
              <a:solidFill>
                <a:prstClr val="black"/>
              </a:solidFill>
            </a:endParaRPr>
          </a:p>
        </p:txBody>
      </p:sp>
      <p:graphicFrame>
        <p:nvGraphicFramePr>
          <p:cNvPr id="10" name="Table 9"/>
          <p:cNvGraphicFramePr>
            <a:graphicFrameLocks noGrp="1"/>
          </p:cNvGraphicFramePr>
          <p:nvPr>
            <p:extLst/>
          </p:nvPr>
        </p:nvGraphicFramePr>
        <p:xfrm>
          <a:off x="626661" y="2022982"/>
          <a:ext cx="5847418" cy="1856662"/>
        </p:xfrm>
        <a:graphic>
          <a:graphicData uri="http://schemas.openxmlformats.org/drawingml/2006/table">
            <a:tbl>
              <a:tblPr/>
              <a:tblGrid>
                <a:gridCol w="2065693"/>
                <a:gridCol w="1890533"/>
                <a:gridCol w="1891192"/>
              </a:tblGrid>
              <a:tr h="467200">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335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9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802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35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04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243" marR="7243" marT="70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0826" y="2787298"/>
            <a:ext cx="3160767" cy="53686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grpSp>
      <p:graphicFrame>
        <p:nvGraphicFramePr>
          <p:cNvPr id="14" name="Table 13"/>
          <p:cNvGraphicFramePr>
            <a:graphicFrameLocks noGrp="1"/>
          </p:cNvGraphicFramePr>
          <p:nvPr>
            <p:extLst/>
          </p:nvPr>
        </p:nvGraphicFramePr>
        <p:xfrm>
          <a:off x="355029" y="4598052"/>
          <a:ext cx="6716629" cy="3051841"/>
        </p:xfrm>
        <a:graphic>
          <a:graphicData uri="http://schemas.openxmlformats.org/drawingml/2006/table">
            <a:tbl>
              <a:tblPr firstRow="1" bandRow="1">
                <a:tableStyleId>{5940675A-B579-460E-94D1-54222C63F5DA}</a:tableStyleId>
              </a:tblPr>
              <a:tblGrid>
                <a:gridCol w="1343326"/>
                <a:gridCol w="1410725"/>
                <a:gridCol w="1354946"/>
                <a:gridCol w="1027249"/>
                <a:gridCol w="839579"/>
                <a:gridCol w="740804"/>
              </a:tblGrid>
              <a:tr h="306782">
                <a:tc rowSpan="2">
                  <a:txBody>
                    <a:bodyPr/>
                    <a:lstStyle/>
                    <a:p>
                      <a:pPr algn="ctr"/>
                      <a:endParaRPr lang="es-419" sz="800" noProof="0" dirty="0" smtClean="0">
                        <a:solidFill>
                          <a:srgbClr val="002060"/>
                        </a:solidFill>
                      </a:endParaRPr>
                    </a:p>
                    <a:p>
                      <a:pPr algn="ctr"/>
                      <a:r>
                        <a:rPr lang="es-419" sz="800" b="1" u="sng" noProof="0" dirty="0" smtClean="0">
                          <a:solidFill>
                            <a:srgbClr val="002060"/>
                          </a:solidFill>
                          <a:effectLst>
                            <a:outerShdw blurRad="38100" dist="38100" dir="2700000" algn="tl">
                              <a:srgbClr val="000000">
                                <a:alpha val="43137"/>
                              </a:srgbClr>
                            </a:outerShdw>
                          </a:effectLst>
                        </a:rPr>
                        <a:t>4 factores cualitativos</a:t>
                      </a:r>
                      <a:endParaRPr lang="es-419" sz="800" b="1" u="sng" noProof="0" dirty="0">
                        <a:solidFill>
                          <a:srgbClr val="002060"/>
                        </a:solidFill>
                        <a:effectLst>
                          <a:outerShdw blurRad="38100" dist="38100" dir="2700000" algn="tl">
                            <a:srgbClr val="000000">
                              <a:alpha val="43137"/>
                            </a:srgbClr>
                          </a:outerShdw>
                        </a:effectLst>
                      </a:endParaRPr>
                    </a:p>
                  </a:txBody>
                  <a:tcPr marL="94823" marR="94823" marT="46018" marB="46018" anchor="ctr"/>
                </a:tc>
                <a:tc gridSpan="5">
                  <a:txBody>
                    <a:bodyPr/>
                    <a:lstStyle/>
                    <a:p>
                      <a:pPr algn="ctr"/>
                      <a:r>
                        <a:rPr lang="es-419" sz="1400" b="1" noProof="0" dirty="0" smtClean="0">
                          <a:solidFill>
                            <a:srgbClr val="002060"/>
                          </a:solidFill>
                        </a:rPr>
                        <a:t>Clasifica el texto desde más</a:t>
                      </a:r>
                      <a:r>
                        <a:rPr lang="es-419" sz="1400" b="1" baseline="0" noProof="0" dirty="0" smtClean="0">
                          <a:solidFill>
                            <a:srgbClr val="002060"/>
                          </a:solidFill>
                        </a:rPr>
                        <a:t> fácil hasta más difícil, </a:t>
                      </a:r>
                      <a:r>
                        <a:rPr lang="es-419" sz="1400" b="1" u="sng" baseline="0" noProof="0" dirty="0" smtClean="0">
                          <a:solidFill>
                            <a:srgbClr val="002060"/>
                          </a:solidFill>
                        </a:rPr>
                        <a:t>entre las bandas</a:t>
                      </a:r>
                      <a:r>
                        <a:rPr lang="es-419" sz="1400" b="1" baseline="0" noProof="0" dirty="0" smtClean="0">
                          <a:solidFill>
                            <a:srgbClr val="002060"/>
                          </a:solidFill>
                        </a:rPr>
                        <a:t>.</a:t>
                      </a:r>
                      <a:endParaRPr lang="es-419" sz="1400" b="1"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4679">
                <a:tc vMerge="1">
                  <a:txBody>
                    <a:bodyPr/>
                    <a:lstStyle/>
                    <a:p>
                      <a:endParaRPr lang="en-US" sz="1400" dirty="0"/>
                    </a:p>
                  </a:txBody>
                  <a:tcPr/>
                </a:tc>
                <a:tc>
                  <a:txBody>
                    <a:bodyPr/>
                    <a:lstStyle/>
                    <a:p>
                      <a:pPr algn="ctr"/>
                      <a:r>
                        <a:rPr lang="es-419" sz="800" b="1" noProof="0" dirty="0" smtClean="0">
                          <a:solidFill>
                            <a:srgbClr val="002060"/>
                          </a:solidFill>
                        </a:rPr>
                        <a:t>Principio del grado inferior  (banda)</a:t>
                      </a:r>
                      <a:endParaRPr lang="es-419" sz="800" b="1" noProof="0" dirty="0">
                        <a:solidFill>
                          <a:srgbClr val="002060"/>
                        </a:solidFill>
                      </a:endParaRPr>
                    </a:p>
                  </a:txBody>
                  <a:tcPr marL="94823" marR="94823" marT="46018" marB="46018" anchor="ctr">
                    <a:solidFill>
                      <a:schemeClr val="bg1">
                        <a:lumMod val="95000"/>
                      </a:schemeClr>
                    </a:solidFill>
                  </a:tcPr>
                </a:tc>
                <a:tc>
                  <a:txBody>
                    <a:bodyPr/>
                    <a:lstStyle/>
                    <a:p>
                      <a:pPr algn="ctr"/>
                      <a:r>
                        <a:rPr lang="es-419" sz="800" b="1" noProof="0" dirty="0" smtClean="0">
                          <a:solidFill>
                            <a:srgbClr val="002060"/>
                          </a:solidFill>
                        </a:rPr>
                        <a:t>Fin del grado inferior (banda) </a:t>
                      </a:r>
                      <a:endParaRPr lang="es-419" sz="800" b="1" noProof="0" dirty="0">
                        <a:solidFill>
                          <a:srgbClr val="002060"/>
                        </a:solidFill>
                      </a:endParaRPr>
                    </a:p>
                  </a:txBody>
                  <a:tcPr marL="94823" marR="94823" marT="46018" marB="46018" anchor="ctr">
                    <a:solidFill>
                      <a:schemeClr val="bg1">
                        <a:lumMod val="85000"/>
                      </a:schemeClr>
                    </a:solidFill>
                  </a:tcPr>
                </a:tc>
                <a:tc>
                  <a:txBody>
                    <a:bodyPr/>
                    <a:lstStyle/>
                    <a:p>
                      <a:pPr algn="ctr"/>
                      <a:r>
                        <a:rPr lang="es-419" sz="800" b="1" noProof="0" dirty="0" smtClean="0">
                          <a:solidFill>
                            <a:srgbClr val="002060"/>
                          </a:solidFill>
                        </a:rPr>
                        <a:t>Principio de un grado</a:t>
                      </a:r>
                      <a:r>
                        <a:rPr lang="es-419" sz="800" b="1" baseline="0" noProof="0" dirty="0" smtClean="0">
                          <a:solidFill>
                            <a:srgbClr val="002060"/>
                          </a:solidFill>
                        </a:rPr>
                        <a:t> </a:t>
                      </a:r>
                      <a:r>
                        <a:rPr lang="es-419" sz="800" b="1" noProof="0" dirty="0" smtClean="0">
                          <a:solidFill>
                            <a:srgbClr val="002060"/>
                          </a:solidFill>
                        </a:rPr>
                        <a:t>más alto (banda) hasta la mitad </a:t>
                      </a:r>
                      <a:endParaRPr lang="es-419" sz="800" b="1" noProof="0" dirty="0">
                        <a:solidFill>
                          <a:srgbClr val="002060"/>
                        </a:solidFill>
                      </a:endParaRPr>
                    </a:p>
                  </a:txBody>
                  <a:tcPr marL="94823" marR="94823" marT="46018" marB="46018" anchor="ctr">
                    <a:solidFill>
                      <a:schemeClr val="accent1">
                        <a:lumMod val="20000"/>
                        <a:lumOff val="80000"/>
                      </a:schemeClr>
                    </a:solidFill>
                  </a:tcPr>
                </a:tc>
                <a:tc>
                  <a:txBody>
                    <a:bodyPr/>
                    <a:lstStyle/>
                    <a:p>
                      <a:pPr algn="ctr"/>
                      <a:r>
                        <a:rPr lang="es-419" sz="800" b="1" noProof="0" dirty="0" smtClean="0">
                          <a:solidFill>
                            <a:srgbClr val="002060"/>
                          </a:solidFill>
                        </a:rPr>
                        <a:t>Fin de un   grado (banda) más alto</a:t>
                      </a:r>
                      <a:endParaRPr lang="es-419" sz="800" b="1" noProof="0" dirty="0">
                        <a:solidFill>
                          <a:srgbClr val="002060"/>
                        </a:solidFill>
                      </a:endParaRPr>
                    </a:p>
                  </a:txBody>
                  <a:tcPr marL="94823" marR="94823" marT="46018" marB="46018" anchor="ctr">
                    <a:solidFill>
                      <a:schemeClr val="accent1">
                        <a:lumMod val="40000"/>
                        <a:lumOff val="60000"/>
                      </a:schemeClr>
                    </a:solidFill>
                  </a:tcPr>
                </a:tc>
                <a:tc>
                  <a:txBody>
                    <a:bodyPr/>
                    <a:lstStyle/>
                    <a:p>
                      <a:pPr algn="ctr"/>
                      <a:r>
                        <a:rPr lang="es-419" sz="800" b="1" noProof="0" dirty="0" smtClean="0">
                          <a:solidFill>
                            <a:srgbClr val="002060"/>
                          </a:solidFill>
                        </a:rPr>
                        <a:t>No es adecuado</a:t>
                      </a:r>
                      <a:r>
                        <a:rPr lang="es-419" sz="800" b="1" baseline="0" noProof="0" dirty="0" smtClean="0">
                          <a:solidFill>
                            <a:srgbClr val="002060"/>
                          </a:solidFill>
                        </a:rPr>
                        <a:t> para banda</a:t>
                      </a:r>
                      <a:endParaRPr lang="es-419" sz="800" b="1" noProof="0" dirty="0">
                        <a:solidFill>
                          <a:srgbClr val="002060"/>
                        </a:solidFill>
                      </a:endParaRPr>
                    </a:p>
                  </a:txBody>
                  <a:tcPr marL="94823" marR="94823" marT="46018" marB="46018" anchor="ctr">
                    <a:solidFill>
                      <a:schemeClr val="accent6">
                        <a:lumMod val="20000"/>
                        <a:lumOff val="80000"/>
                      </a:schemeClr>
                    </a:solidFill>
                  </a:tcPr>
                </a:tc>
              </a:tr>
              <a:tr h="411350">
                <a:tc>
                  <a:txBody>
                    <a:bodyPr/>
                    <a:lstStyle/>
                    <a:p>
                      <a:r>
                        <a:rPr lang="es-419" sz="800" noProof="0" dirty="0" smtClean="0">
                          <a:solidFill>
                            <a:srgbClr val="002060"/>
                          </a:solidFill>
                        </a:rPr>
                        <a:t>Propósito/significado</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Estructura</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Claridad del lenguaje</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Lenguaje </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1350">
                <a:tc>
                  <a:txBody>
                    <a:bodyPr/>
                    <a:lstStyle/>
                    <a:p>
                      <a:r>
                        <a:rPr lang="es-419" sz="800" noProof="0" dirty="0" smtClean="0">
                          <a:solidFill>
                            <a:srgbClr val="002060"/>
                          </a:solidFill>
                        </a:rPr>
                        <a:t>Ubicación general</a:t>
                      </a:r>
                      <a:endParaRPr lang="es-419" sz="800" noProof="0" dirty="0">
                        <a:solidFill>
                          <a:srgbClr val="002060"/>
                        </a:solidFill>
                      </a:endParaRPr>
                    </a:p>
                  </a:txBody>
                  <a:tcPr marL="94823" marR="94823" marT="46018" marB="46018"/>
                </a:tc>
                <a:tc gridSpan="5">
                  <a:txBody>
                    <a:bodyPr/>
                    <a:lstStyle/>
                    <a:p>
                      <a:endParaRPr lang="es-419" sz="2100" noProof="0" dirty="0">
                        <a:solidFill>
                          <a:srgbClr val="002060"/>
                        </a:solidFill>
                      </a:endParaRPr>
                    </a:p>
                  </a:txBody>
                  <a:tcPr marL="94823" marR="94823" marT="46018" marB="460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5048" y="5695927"/>
            <a:ext cx="4741151" cy="1767472"/>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8">
                <a:solidFill>
                  <a:prstClr val="white"/>
                </a:solidFill>
              </a:endParaRPr>
            </a:p>
          </p:txBody>
        </p:sp>
      </p:grpSp>
      <p:sp>
        <p:nvSpPr>
          <p:cNvPr id="27" name="Rectangle 26"/>
          <p:cNvSpPr/>
          <p:nvPr/>
        </p:nvSpPr>
        <p:spPr>
          <a:xfrm>
            <a:off x="2971800" y="9538658"/>
            <a:ext cx="3485080" cy="230832"/>
          </a:xfrm>
          <a:prstGeom prst="rect">
            <a:avLst/>
          </a:prstGeom>
        </p:spPr>
        <p:txBody>
          <a:bodyPr wrap="square">
            <a:spAutoFit/>
          </a:bodyPr>
          <a:lstStyle/>
          <a:p>
            <a:pPr lvl="0" defTabSz="1018809"/>
            <a:r>
              <a:rPr lang="en-US" sz="900" dirty="0">
                <a:solidFill>
                  <a:prstClr val="black"/>
                </a:solidFill>
              </a:rPr>
              <a:t>Rev. Control:  07/08/2015 HSD – OSP, Jill Russo, and Susan Richmond</a:t>
            </a:r>
          </a:p>
        </p:txBody>
      </p:sp>
      <p:sp>
        <p:nvSpPr>
          <p:cNvPr id="28" name="Rectangle 27"/>
          <p:cNvSpPr/>
          <p:nvPr/>
        </p:nvSpPr>
        <p:spPr>
          <a:xfrm>
            <a:off x="241228" y="8665842"/>
            <a:ext cx="6611684" cy="410241"/>
          </a:xfrm>
          <a:prstGeom prst="rect">
            <a:avLst/>
          </a:prstGeom>
        </p:spPr>
        <p:txBody>
          <a:bodyPr wrap="square">
            <a:spAutoFit/>
          </a:bodyPr>
          <a:lstStyle/>
          <a:p>
            <a:pPr algn="ctr"/>
            <a:r>
              <a:rPr lang="es-419" sz="1033" b="1" dirty="0">
                <a:solidFill>
                  <a:srgbClr val="1F497D"/>
                </a:solidFill>
              </a:rPr>
              <a:t>Para ver más detalles sobre cada una de las medidas cualitativas, favor de ir a la diapositiva 6 de:</a:t>
            </a:r>
          </a:p>
          <a:p>
            <a:pPr algn="ctr"/>
            <a:r>
              <a:rPr lang="es-419" sz="1033" dirty="0">
                <a:solidFill>
                  <a:prstClr val="black"/>
                </a:solidFill>
              </a:rPr>
              <a:t> </a:t>
            </a:r>
            <a:r>
              <a:rPr lang="es-419" sz="1033" b="1" dirty="0">
                <a:solidFill>
                  <a:srgbClr val="002060"/>
                </a:solidFill>
                <a:hlinkClick r:id="rId2"/>
              </a:rPr>
              <a:t>http://www.corestandards.org/assets/Appendix_A.pdf</a:t>
            </a:r>
            <a:endParaRPr lang="es-419" sz="1033" dirty="0">
              <a:solidFill>
                <a:prstClr val="black"/>
              </a:solidFill>
            </a:endParaRPr>
          </a:p>
        </p:txBody>
      </p:sp>
    </p:spTree>
    <p:extLst>
      <p:ext uri="{BB962C8B-B14F-4D97-AF65-F5344CB8AC3E}">
        <p14:creationId xmlns:p14="http://schemas.microsoft.com/office/powerpoint/2010/main" val="2849398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54437193"/>
              </p:ext>
            </p:extLst>
          </p:nvPr>
        </p:nvGraphicFramePr>
        <p:xfrm>
          <a:off x="533400" y="3962400"/>
          <a:ext cx="6785429" cy="5182876"/>
        </p:xfrm>
        <a:graphic>
          <a:graphicData uri="http://schemas.openxmlformats.org/drawingml/2006/table">
            <a:tbl>
              <a:tblPr firstRow="1" bandRow="1">
                <a:tableStyleId>{5940675A-B579-460E-94D1-54222C63F5DA}</a:tableStyleId>
              </a:tblPr>
              <a:tblGrid>
                <a:gridCol w="3429000"/>
                <a:gridCol w="3356429"/>
              </a:tblGrid>
              <a:tr h="670560">
                <a:tc gridSpan="2">
                  <a:txBody>
                    <a:bodyPr/>
                    <a:lstStyle/>
                    <a:p>
                      <a:pPr algn="ctr"/>
                      <a:r>
                        <a:rPr lang="es-419" sz="1400" b="1" noProof="0" dirty="0" smtClean="0"/>
                        <a:t>Trimestre</a:t>
                      </a:r>
                      <a:r>
                        <a:rPr lang="es-419" sz="1400" b="1" baseline="0" noProof="0" dirty="0" smtClean="0"/>
                        <a:t> 4: Tarea de Rendimiento</a:t>
                      </a:r>
                      <a:endParaRPr lang="es-419" sz="1400" b="1" noProof="0" dirty="0" smtClean="0"/>
                    </a:p>
                    <a:p>
                      <a:pPr algn="ctr"/>
                      <a:r>
                        <a:rPr lang="es-419" sz="1000" b="1" baseline="0" noProof="0" dirty="0" smtClean="0">
                          <a:solidFill>
                            <a:srgbClr val="C00000"/>
                          </a:solidFill>
                        </a:rPr>
                        <a:t>Las secciones subrayadas son las calificadas por SBAC.   </a:t>
                      </a:r>
                    </a:p>
                    <a:p>
                      <a:pPr algn="ctr"/>
                      <a:r>
                        <a:rPr lang="es-419" sz="900" b="1" baseline="0" noProof="0" dirty="0" smtClean="0">
                          <a:solidFill>
                            <a:srgbClr val="002060"/>
                          </a:solidFill>
                        </a:rPr>
                        <a:t>Por favor, tome </a:t>
                      </a:r>
                      <a:r>
                        <a:rPr lang="es-419" sz="900" b="1" u="sng" baseline="0" noProof="0" dirty="0" smtClean="0">
                          <a:solidFill>
                            <a:srgbClr val="002060"/>
                          </a:solidFill>
                          <a:effectLst>
                            <a:outerShdw blurRad="38100" dist="38100" dir="2700000" algn="tl">
                              <a:srgbClr val="000000">
                                <a:alpha val="43137"/>
                              </a:srgbClr>
                            </a:outerShdw>
                          </a:effectLst>
                        </a:rPr>
                        <a:t>2 días</a:t>
                      </a:r>
                      <a:r>
                        <a:rPr lang="es-419" sz="900" b="1" u="none" baseline="0" noProof="0" dirty="0" smtClean="0">
                          <a:solidFill>
                            <a:srgbClr val="002060"/>
                          </a:solidFill>
                          <a:effectLst>
                            <a:outerShdw blurRad="38100" dist="38100" dir="2700000" algn="tl">
                              <a:srgbClr val="000000">
                                <a:alpha val="43137"/>
                              </a:srgbClr>
                            </a:outerShdw>
                          </a:effectLst>
                        </a:rPr>
                        <a:t> </a:t>
                      </a:r>
                      <a:r>
                        <a:rPr lang="es-419" sz="900" b="1" baseline="0" noProof="0" dirty="0" smtClean="0">
                          <a:solidFill>
                            <a:srgbClr val="002060"/>
                          </a:solidFill>
                        </a:rPr>
                        <a:t> para completar las tareas de rendimiento.</a:t>
                      </a:r>
                      <a:endParaRPr lang="es-419"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7640">
                <a:tc>
                  <a:txBody>
                    <a:bodyPr/>
                    <a:lstStyle/>
                    <a:p>
                      <a:pPr algn="ctr"/>
                      <a:r>
                        <a:rPr lang="es-419" sz="1200" b="1" u="sng" noProof="0" dirty="0" smtClean="0"/>
                        <a:t>Parte 1</a:t>
                      </a:r>
                      <a:endParaRPr lang="es-419"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419" sz="1200" b="1" u="sng" noProof="0" dirty="0" smtClean="0"/>
                        <a:t>Parte 2</a:t>
                      </a:r>
                      <a:endParaRPr lang="es-419" sz="1200" b="1" u="sng" noProof="0" dirty="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37996">
                <a:tc>
                  <a:txBody>
                    <a:bodyPr/>
                    <a:lstStyle/>
                    <a:p>
                      <a:pPr>
                        <a:buFont typeface="Arial" pitchFamily="34" charset="0"/>
                        <a:buChar char="•"/>
                      </a:pPr>
                      <a:r>
                        <a:rPr lang="es-419" sz="1000" noProof="0" dirty="0" smtClean="0"/>
                        <a:t>     Actividad del salón de clase, si se desea o se necesita</a:t>
                      </a:r>
                    </a:p>
                    <a:p>
                      <a:pPr>
                        <a:buFont typeface="Arial" pitchFamily="34" charset="0"/>
                        <a:buChar char="•"/>
                      </a:pPr>
                      <a:r>
                        <a:rPr lang="es-419" sz="1000" noProof="0" dirty="0" smtClean="0"/>
                        <a:t>     Leer</a:t>
                      </a:r>
                      <a:r>
                        <a:rPr lang="es-419" sz="1000" baseline="0" noProof="0" dirty="0" smtClean="0"/>
                        <a:t> dos pasajes relacionados</a:t>
                      </a:r>
                    </a:p>
                    <a:p>
                      <a:pPr>
                        <a:buFont typeface="Arial" pitchFamily="34" charset="0"/>
                        <a:buChar char="•"/>
                      </a:pPr>
                      <a:r>
                        <a:rPr lang="es-419" sz="1000" baseline="0" noProof="0" dirty="0" smtClean="0"/>
                        <a:t>     Tomar notas mientras leen</a:t>
                      </a:r>
                    </a:p>
                    <a:p>
                      <a:pPr>
                        <a:buFont typeface="Arial" pitchFamily="34" charset="0"/>
                        <a:buChar char="•"/>
                      </a:pPr>
                      <a:r>
                        <a:rPr lang="es-419" sz="1000" baseline="0" noProof="0" dirty="0" smtClean="0"/>
                        <a:t>     </a:t>
                      </a:r>
                      <a:r>
                        <a:rPr lang="es-419" sz="1000" b="1" u="sng" kern="1200" baseline="0" noProof="0" dirty="0" smtClean="0">
                          <a:solidFill>
                            <a:srgbClr val="C00000"/>
                          </a:solidFill>
                          <a:latin typeface="+mn-lt"/>
                          <a:ea typeface="+mn-ea"/>
                          <a:cs typeface="+mn-cs"/>
                        </a:rPr>
                        <a:t>Contestar preguntas de respuestas múltiples (</a:t>
                      </a:r>
                      <a:r>
                        <a:rPr lang="es-419" sz="1000" b="1" u="sng" baseline="0" noProof="0" dirty="0" smtClean="0">
                          <a:solidFill>
                            <a:srgbClr val="C00000"/>
                          </a:solidFill>
                        </a:rPr>
                        <a:t>SR) y preguntas de investigación de respuestas construidas (CR) sobre las fuentes. </a:t>
                      </a:r>
                    </a:p>
                    <a:p>
                      <a:pPr>
                        <a:buFont typeface="Arial" pitchFamily="34" charset="0"/>
                        <a:buNone/>
                      </a:pPr>
                      <a:endParaRPr lang="es-419" sz="600" b="1" u="sng" baseline="0" noProof="0" dirty="0" smtClean="0">
                        <a:solidFill>
                          <a:srgbClr val="C00000"/>
                        </a:solidFill>
                      </a:endParaRPr>
                    </a:p>
                    <a:p>
                      <a:pPr>
                        <a:buFont typeface="Arial" pitchFamily="34" charset="0"/>
                        <a:buNone/>
                      </a:pPr>
                      <a:r>
                        <a:rPr lang="es-419" sz="1000" b="1" u="sng" baseline="0" noProof="0" dirty="0" smtClean="0">
                          <a:solidFill>
                            <a:srgbClr val="002060"/>
                          </a:solidFill>
                        </a:rPr>
                        <a:t>Componentes de la parte 1</a:t>
                      </a:r>
                    </a:p>
                    <a:p>
                      <a:pPr marL="182361" indent="-182361"/>
                      <a:r>
                        <a:rPr lang="es-419" sz="900" b="1" u="sng" noProof="0" dirty="0" smtClean="0">
                          <a:solidFill>
                            <a:srgbClr val="002060"/>
                          </a:solidFill>
                        </a:rPr>
                        <a:t>Toma de nota:</a:t>
                      </a:r>
                      <a:r>
                        <a:rPr lang="es-419"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419" sz="900" b="0" noProof="0" dirty="0" smtClean="0">
                          <a:solidFill>
                            <a:schemeClr val="tx1"/>
                          </a:solidFill>
                        </a:rPr>
                        <a:t>       </a:t>
                      </a:r>
                      <a:r>
                        <a:rPr lang="es-419"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419" sz="900" b="1" noProof="0" dirty="0" smtClean="0">
                          <a:solidFill>
                            <a:srgbClr val="C00000"/>
                          </a:solidFill>
                          <a:effectLst>
                            <a:outerShdw blurRad="38100" dist="38100" dir="2700000" algn="tl">
                              <a:srgbClr val="000000">
                                <a:alpha val="43137"/>
                              </a:srgbClr>
                            </a:outerShdw>
                          </a:effectLst>
                        </a:rPr>
                        <a:t>En esta evaluación se provee una hoja para tomar notas con instrucciones para los maestros y una hoja</a:t>
                      </a:r>
                      <a:r>
                        <a:rPr lang="es-419" sz="900" b="1" baseline="0" noProof="0" dirty="0" smtClean="0">
                          <a:solidFill>
                            <a:srgbClr val="C00000"/>
                          </a:solidFill>
                          <a:effectLst>
                            <a:outerShdw blurRad="38100" dist="38100" dir="2700000" algn="tl">
                              <a:srgbClr val="000000">
                                <a:alpha val="43137"/>
                              </a:srgbClr>
                            </a:outerShdw>
                          </a:effectLst>
                        </a:rPr>
                        <a:t> para tomar notas </a:t>
                      </a:r>
                      <a:r>
                        <a:rPr lang="es-419" sz="900" b="1" noProof="0" dirty="0" smtClean="0">
                          <a:solidFill>
                            <a:srgbClr val="C00000"/>
                          </a:solidFill>
                          <a:effectLst>
                            <a:outerShdw blurRad="38100" dist="38100" dir="2700000" algn="tl">
                              <a:srgbClr val="000000">
                                <a:alpha val="43137"/>
                              </a:srgbClr>
                            </a:outerShdw>
                          </a:effectLst>
                        </a:rPr>
                        <a:t>para los estudiantes, o usted puede usar cualquier formato que haya usado con éxito en el pasado</a:t>
                      </a:r>
                      <a:r>
                        <a:rPr lang="es-419" sz="700" noProof="0" dirty="0" smtClean="0">
                          <a:solidFill>
                            <a:prstClr val="black"/>
                          </a:solidFill>
                        </a:rPr>
                        <a:t>. </a:t>
                      </a:r>
                      <a:r>
                        <a:rPr lang="es-419" sz="900" noProof="0" dirty="0" smtClean="0">
                          <a:solidFill>
                            <a:prstClr val="black"/>
                          </a:solidFill>
                        </a:rPr>
                        <a:t>Por favor, haga que los estudiantes practiquen usando la página de tomar notas en este</a:t>
                      </a:r>
                      <a:r>
                        <a:rPr lang="es-419" sz="900" noProof="0" dirty="0" smtClean="0">
                          <a:solidFill>
                            <a:prstClr val="black"/>
                          </a:solidFill>
                          <a:effectLst>
                            <a:outerShdw blurRad="38100" dist="38100" dir="2700000" algn="tl">
                              <a:srgbClr val="000000">
                                <a:alpha val="43137"/>
                              </a:srgbClr>
                            </a:outerShdw>
                          </a:effectLst>
                        </a:rPr>
                        <a:t> </a:t>
                      </a:r>
                      <a:r>
                        <a:rPr lang="es-419" sz="900" noProof="0" dirty="0" smtClean="0">
                          <a:solidFill>
                            <a:prstClr val="black"/>
                          </a:solidFill>
                        </a:rPr>
                        <a:t>documento</a:t>
                      </a:r>
                      <a:r>
                        <a:rPr lang="es-419" sz="900" noProof="0" dirty="0" smtClean="0">
                          <a:solidFill>
                            <a:prstClr val="black"/>
                          </a:solidFill>
                          <a:effectLst>
                            <a:outerShdw blurRad="38100" dist="38100" dir="2700000" algn="tl">
                              <a:srgbClr val="000000">
                                <a:alpha val="43137"/>
                              </a:srgbClr>
                            </a:outerShdw>
                          </a:effectLst>
                        </a:rPr>
                        <a:t> </a:t>
                      </a:r>
                      <a:r>
                        <a:rPr lang="es-419" sz="900" b="1" u="sng" noProof="0" dirty="0" smtClean="0">
                          <a:solidFill>
                            <a:prstClr val="black"/>
                          </a:solidFill>
                          <a:effectLst>
                            <a:outerShdw blurRad="38100" dist="38100" dir="2700000" algn="tl">
                              <a:srgbClr val="000000">
                                <a:alpha val="43137"/>
                              </a:srgbClr>
                            </a:outerShdw>
                          </a:effectLst>
                        </a:rPr>
                        <a:t>antes </a:t>
                      </a:r>
                      <a:r>
                        <a:rPr lang="es-419" sz="900" noProof="0" dirty="0" smtClean="0">
                          <a:solidFill>
                            <a:prstClr val="black"/>
                          </a:solidFill>
                        </a:rPr>
                        <a:t>de la evaluación, si es que decide usarla.   </a:t>
                      </a:r>
                    </a:p>
                    <a:p>
                      <a:pPr marL="182361" indent="-182361"/>
                      <a:endParaRPr lang="es-419" sz="300" i="1" noProof="0" dirty="0" smtClean="0"/>
                    </a:p>
                    <a:p>
                      <a:pPr marL="182361" indent="-182361"/>
                      <a:r>
                        <a:rPr lang="es-419" sz="900" b="1" u="sng" noProof="0" dirty="0" smtClean="0">
                          <a:solidFill>
                            <a:srgbClr val="002060"/>
                          </a:solidFill>
                        </a:rPr>
                        <a:t>Investigación</a:t>
                      </a:r>
                      <a:r>
                        <a:rPr lang="es-419" sz="900" b="1" noProof="0" dirty="0" smtClean="0">
                          <a:solidFill>
                            <a:srgbClr val="002060"/>
                          </a:solidFill>
                        </a:rPr>
                        <a:t>: </a:t>
                      </a:r>
                    </a:p>
                    <a:p>
                      <a:pPr marL="182361" indent="-182361"/>
                      <a:r>
                        <a:rPr lang="es-419" sz="900" b="1" noProof="0" dirty="0" smtClean="0">
                          <a:solidFill>
                            <a:srgbClr val="002060"/>
                          </a:solidFill>
                        </a:rPr>
                        <a:t>       </a:t>
                      </a:r>
                      <a:r>
                        <a:rPr lang="es-419" sz="900" noProof="0" dirty="0" smtClean="0"/>
                        <a:t>En la </a:t>
                      </a:r>
                      <a:r>
                        <a:rPr lang="es-419" sz="900" b="1" u="sng" noProof="0" dirty="0" smtClean="0"/>
                        <a:t>Parte 1</a:t>
                      </a:r>
                      <a:r>
                        <a:rPr lang="es-419" sz="900" noProof="0" dirty="0" smtClean="0"/>
                        <a:t> de una tarea de rendimiento los estudiantes contestan por escrito preguntas de respuestas construidas (CR) para medir su habilidad de utilizar las  </a:t>
                      </a:r>
                      <a:r>
                        <a:rPr lang="es-419" sz="900" b="1" u="sng" noProof="0" dirty="0" smtClean="0"/>
                        <a:t>destrezas de investigación </a:t>
                      </a:r>
                      <a:r>
                        <a:rPr lang="es-419" sz="900" b="0" u="none" noProof="0" dirty="0" smtClean="0"/>
                        <a:t>necesarias para completar dicha tarea de rendimiento.</a:t>
                      </a:r>
                      <a:r>
                        <a:rPr lang="es-419" sz="900" noProof="0" dirty="0" smtClean="0"/>
                        <a:t> Estas preguntas CR </a:t>
                      </a:r>
                      <a:r>
                        <a:rPr lang="es-419" sz="900" b="1" u="sng" noProof="0" dirty="0" smtClean="0">
                          <a:solidFill>
                            <a:srgbClr val="C00000"/>
                          </a:solidFill>
                        </a:rPr>
                        <a:t>son calificadas</a:t>
                      </a:r>
                      <a:r>
                        <a:rPr lang="es-419" sz="900" b="1" noProof="0" dirty="0" smtClean="0">
                          <a:solidFill>
                            <a:srgbClr val="C00000"/>
                          </a:solidFill>
                        </a:rPr>
                        <a:t> </a:t>
                      </a:r>
                      <a:r>
                        <a:rPr lang="es-419" sz="900" noProof="0" dirty="0" smtClean="0"/>
                        <a:t>usando las Rúbricas de Investigación SBAC en lugar de las rúbricas de respuestas</a:t>
                      </a:r>
                      <a:r>
                        <a:rPr lang="es-419" sz="900" baseline="0" noProof="0" dirty="0" smtClean="0"/>
                        <a:t> de lectura.  </a:t>
                      </a:r>
                      <a:endParaRPr lang="es-419"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419" sz="1000" noProof="0" dirty="0" smtClean="0"/>
                        <a:t>     Actividad de la clase</a:t>
                      </a:r>
                    </a:p>
                    <a:p>
                      <a:pPr>
                        <a:buFont typeface="Arial" pitchFamily="34" charset="0"/>
                        <a:buChar char="•"/>
                      </a:pPr>
                      <a:r>
                        <a:rPr lang="es-419" sz="1000" noProof="0" dirty="0" smtClean="0"/>
                        <a:t>     Planificar tu ensayo</a:t>
                      </a:r>
                      <a:r>
                        <a:rPr lang="es-419" sz="1000" baseline="0" noProof="0" dirty="0" smtClean="0"/>
                        <a:t> (escribir las ideas)</a:t>
                      </a:r>
                      <a:endParaRPr lang="es-419" sz="1000" b="1" u="sng" noProof="0" dirty="0" smtClean="0"/>
                    </a:p>
                    <a:p>
                      <a:pPr>
                        <a:buFont typeface="Arial" pitchFamily="34" charset="0"/>
                        <a:buChar char="•"/>
                      </a:pPr>
                      <a:r>
                        <a:rPr lang="es-419" sz="1000" baseline="0" noProof="0" dirty="0" smtClean="0"/>
                        <a:t>     Escribir, Revisar y Editar (W.5)</a:t>
                      </a:r>
                    </a:p>
                    <a:p>
                      <a:pPr>
                        <a:buFont typeface="Arial" pitchFamily="34" charset="0"/>
                        <a:buChar char="•"/>
                      </a:pPr>
                      <a:r>
                        <a:rPr lang="es-419" sz="1000" b="1" u="none" kern="1200" baseline="0" noProof="0" dirty="0" smtClean="0">
                          <a:solidFill>
                            <a:schemeClr val="tx1"/>
                          </a:solidFill>
                          <a:latin typeface="+mn-lt"/>
                          <a:ea typeface="+mn-ea"/>
                          <a:cs typeface="+mn-cs"/>
                        </a:rPr>
                        <a:t>     </a:t>
                      </a:r>
                      <a:r>
                        <a:rPr lang="es-419" sz="1000" b="1" u="sng" kern="1200" baseline="0" noProof="0" dirty="0" smtClean="0">
                          <a:solidFill>
                            <a:srgbClr val="C00000"/>
                          </a:solidFill>
                          <a:latin typeface="+mn-lt"/>
                          <a:ea typeface="+mn-ea"/>
                          <a:cs typeface="+mn-cs"/>
                        </a:rPr>
                        <a:t>Escribir una Composición completa o un Discurso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419" sz="1000" b="1" u="sng" baseline="0" noProof="0" dirty="0" smtClean="0">
                          <a:solidFill>
                            <a:srgbClr val="002060"/>
                          </a:solidFill>
                        </a:rPr>
                        <a:t>Componentes de la parte 2</a:t>
                      </a:r>
                    </a:p>
                    <a:p>
                      <a:pPr>
                        <a:buFont typeface="Arial" pitchFamily="34" charset="0"/>
                        <a:buNone/>
                      </a:pPr>
                      <a:r>
                        <a:rPr lang="es-419" sz="900" b="1" i="0" u="sng" noProof="0" dirty="0" smtClean="0">
                          <a:solidFill>
                            <a:srgbClr val="002060"/>
                          </a:solidFill>
                          <a:effectLst/>
                        </a:rPr>
                        <a:t>Planificar</a:t>
                      </a:r>
                      <a:endParaRPr lang="es-419" sz="900" noProof="0" dirty="0" smtClean="0">
                        <a:solidFill>
                          <a:srgbClr val="C00000"/>
                        </a:solidFill>
                      </a:endParaRPr>
                    </a:p>
                    <a:p>
                      <a:pPr marL="171450" indent="0">
                        <a:buFont typeface="Arial" pitchFamily="34" charset="0"/>
                        <a:buNone/>
                      </a:pPr>
                      <a:r>
                        <a:rPr lang="es-419" sz="900" noProof="0" dirty="0" smtClean="0">
                          <a:solidFill>
                            <a:schemeClr val="tx1"/>
                          </a:solidFill>
                        </a:rPr>
                        <a:t>Los estudiantes revisan notas y fuentes, y planifican su composición. </a:t>
                      </a:r>
                      <a:endParaRPr lang="es-419" sz="900" noProof="0" dirty="0" smtClean="0">
                        <a:solidFill>
                          <a:srgbClr val="C00000"/>
                        </a:solidFill>
                      </a:endParaRPr>
                    </a:p>
                    <a:p>
                      <a:pPr>
                        <a:buFont typeface="Arial" pitchFamily="34" charset="0"/>
                        <a:buNone/>
                      </a:pPr>
                      <a:r>
                        <a:rPr lang="es-419" sz="900" b="1" u="sng" noProof="0" dirty="0" smtClean="0">
                          <a:solidFill>
                            <a:srgbClr val="002060"/>
                          </a:solidFill>
                        </a:rPr>
                        <a:t>Escribir,</a:t>
                      </a:r>
                      <a:r>
                        <a:rPr lang="es-419" sz="900" b="1" u="sng" baseline="0" noProof="0" dirty="0" smtClean="0">
                          <a:solidFill>
                            <a:srgbClr val="002060"/>
                          </a:solidFill>
                        </a:rPr>
                        <a:t> Revisar, Editar</a:t>
                      </a:r>
                      <a:endParaRPr lang="es-419" sz="900" b="1" u="sng" noProof="0" dirty="0" smtClean="0">
                        <a:solidFill>
                          <a:srgbClr val="002060"/>
                        </a:solidFill>
                      </a:endParaRPr>
                    </a:p>
                    <a:p>
                      <a:pPr marL="58738"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s-419" sz="900" b="0" i="0" u="none" strike="noStrike" kern="1200" cap="none" spc="0" normalizeH="0" baseline="0" noProof="0" smtClean="0">
                          <a:ln>
                            <a:noFill/>
                          </a:ln>
                          <a:solidFill>
                            <a:prstClr val="black"/>
                          </a:solidFill>
                          <a:effectLst/>
                          <a:uLnTx/>
                          <a:uFillTx/>
                          <a:latin typeface="+mn-lt"/>
                          <a:ea typeface="+mn-ea"/>
                          <a:cs typeface="+mn-cs"/>
                        </a:rPr>
                        <a:t>Los </a:t>
                      </a:r>
                      <a:r>
                        <a:rPr kumimoji="0" lang="es-419" sz="900" b="0" i="0" u="none" strike="noStrike" kern="1200" cap="none" spc="0" normalizeH="0" baseline="0" noProof="0" dirty="0" smtClean="0">
                          <a:ln>
                            <a:noFill/>
                          </a:ln>
                          <a:solidFill>
                            <a:prstClr val="black"/>
                          </a:solidFill>
                          <a:effectLst/>
                          <a:uLnTx/>
                          <a:uFillTx/>
                          <a:latin typeface="+mn-lt"/>
                          <a:ea typeface="+mn-ea"/>
                          <a:cs typeface="+mn-cs"/>
                        </a:rPr>
                        <a:t>estudiantes  escriben un borrador, revisan y editan su escrito. </a:t>
                      </a:r>
                    </a:p>
                    <a:p>
                      <a:pPr marL="58738"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s-419" sz="900" b="0" i="0" u="none" strike="noStrike" kern="1200" cap="none" spc="0" normalizeH="0" baseline="0" noProof="0" dirty="0" smtClean="0">
                          <a:ln>
                            <a:noFill/>
                          </a:ln>
                          <a:solidFill>
                            <a:prstClr val="black"/>
                          </a:solidFill>
                          <a:effectLst/>
                          <a:uLnTx/>
                          <a:uFillTx/>
                          <a:latin typeface="+mn-lt"/>
                          <a:ea typeface="+mn-ea"/>
                          <a:cs typeface="+mn-cs"/>
                        </a:rPr>
                        <a:t>Las herramientas de procesadores de palabras deben estar disponibles para verificar la ortografía (pero no la gramática).</a:t>
                      </a:r>
                    </a:p>
                    <a:p>
                      <a:pPr marL="58738"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s-ES" sz="900" b="0" i="0" u="none" strike="noStrike" kern="1200" cap="none" spc="0" normalizeH="0" baseline="0" noProof="0" dirty="0" smtClean="0">
                          <a:ln>
                            <a:noFill/>
                          </a:ln>
                          <a:solidFill>
                            <a:prstClr val="black"/>
                          </a:solidFill>
                          <a:effectLst/>
                          <a:uLnTx/>
                          <a:uFillTx/>
                          <a:latin typeface="+mn-lt"/>
                          <a:ea typeface="+mn-ea"/>
                          <a:cs typeface="+mn-cs"/>
                        </a:rPr>
                        <a:t>Este protocolo se enfoca en los elementos clave de </a:t>
                      </a:r>
                      <a:r>
                        <a:rPr kumimoji="0" lang="es-ES" sz="900" b="1" i="0" u="none" strike="noStrike" kern="1200" cap="none" spc="0" normalizeH="0" baseline="0" noProof="0" dirty="0" smtClean="0">
                          <a:ln>
                            <a:noFill/>
                          </a:ln>
                          <a:solidFill>
                            <a:prstClr val="black"/>
                          </a:solidFill>
                          <a:effectLst/>
                          <a:uLnTx/>
                          <a:uFillTx/>
                          <a:latin typeface="+mn-lt"/>
                          <a:ea typeface="+mn-ea"/>
                          <a:cs typeface="+mn-cs"/>
                        </a:rPr>
                        <a:t>escribir un artículo de opinión:</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s-419" sz="900" b="1" i="0" u="none" strike="noStrike" kern="1200" cap="none" spc="0" normalizeH="0" baseline="0" noProof="0" dirty="0" smtClean="0">
                          <a:ln>
                            <a:noFill/>
                          </a:ln>
                          <a:solidFill>
                            <a:prstClr val="black"/>
                          </a:solidFill>
                          <a:effectLst/>
                          <a:uLnTx/>
                          <a:uFillTx/>
                          <a:latin typeface="+mn-lt"/>
                          <a:ea typeface="Calibri"/>
                          <a:cs typeface="Times New Roman"/>
                        </a:rPr>
                        <a:t>Establecer el propósito/enfoque</a:t>
                      </a:r>
                      <a:r>
                        <a:rPr kumimoji="0" lang="es-419" sz="900" b="0" i="0" u="none" strike="noStrike" kern="1200" cap="none" spc="0" normalizeH="0" baseline="0" noProof="0" dirty="0" smtClean="0">
                          <a:ln>
                            <a:noFill/>
                          </a:ln>
                          <a:solidFill>
                            <a:prstClr val="black"/>
                          </a:solidFill>
                          <a:effectLst/>
                          <a:uLnTx/>
                          <a:uFillTx/>
                          <a:latin typeface="+mn-lt"/>
                          <a:ea typeface="Calibri"/>
                          <a:cs typeface="Times New Roman"/>
                        </a:rPr>
                        <a:t>:  ¿Estableces tu opinión claramente?  ¿Te mantienes en el tema?</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s-419" sz="900" b="1" i="0" u="none" strike="noStrike" kern="1200" cap="none" spc="0" normalizeH="0" baseline="0" noProof="0" dirty="0" smtClean="0">
                          <a:ln>
                            <a:noFill/>
                          </a:ln>
                          <a:solidFill>
                            <a:prstClr val="black"/>
                          </a:solidFill>
                          <a:effectLst/>
                          <a:uLnTx/>
                          <a:uFillTx/>
                          <a:latin typeface="+mn-lt"/>
                          <a:ea typeface="Calibri"/>
                          <a:cs typeface="Times New Roman"/>
                        </a:rPr>
                        <a:t>Organización</a:t>
                      </a:r>
                      <a:r>
                        <a:rPr kumimoji="0" lang="es-419" sz="900" b="0" i="0" u="none" strike="noStrike" kern="1200" cap="none" spc="0" normalizeH="0" baseline="0" noProof="0" dirty="0" smtClean="0">
                          <a:ln>
                            <a:noFill/>
                          </a:ln>
                          <a:solidFill>
                            <a:prstClr val="black"/>
                          </a:solidFill>
                          <a:effectLst/>
                          <a:uLnTx/>
                          <a:uFillTx/>
                          <a:latin typeface="+mn-lt"/>
                          <a:ea typeface="Calibri"/>
                          <a:cs typeface="Times New Roman"/>
                        </a:rPr>
                        <a:t>:  ¿Fluyen tus ideas lógicamente desde la introducción hasta  la conclusión?  ¿Utilizas transiciones efectivas?</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s-419" sz="900" b="1" i="0" u="none" strike="noStrike" kern="1200" cap="none" spc="0" normalizeH="0" baseline="0" noProof="0" dirty="0" smtClean="0">
                          <a:ln>
                            <a:noFill/>
                          </a:ln>
                          <a:solidFill>
                            <a:prstClr val="black"/>
                          </a:solidFill>
                          <a:effectLst/>
                          <a:uLnTx/>
                          <a:uFillTx/>
                          <a:latin typeface="+mn-lt"/>
                          <a:ea typeface="Calibri"/>
                          <a:cs typeface="Times New Roman"/>
                        </a:rPr>
                        <a:t>Elaboración de evidencia:  </a:t>
                      </a:r>
                      <a:r>
                        <a:rPr kumimoji="0" lang="es-419" sz="900" b="0" i="0" u="none" strike="noStrike" kern="1200" cap="none" spc="0" normalizeH="0" baseline="0" noProof="0" dirty="0" smtClean="0">
                          <a:ln>
                            <a:noFill/>
                          </a:ln>
                          <a:solidFill>
                            <a:prstClr val="black"/>
                          </a:solidFill>
                          <a:effectLst/>
                          <a:uLnTx/>
                          <a:uFillTx/>
                          <a:latin typeface="+mn-lt"/>
                          <a:ea typeface="Calibri"/>
                          <a:cs typeface="Times New Roman"/>
                        </a:rPr>
                        <a:t>¿Proporcionas evidencias sobre tus opiniones tomadas de las fuentes de información, y elaboras utilizando información específica?</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s-419" sz="900" b="1" i="0" u="none" strike="noStrike" kern="1200" cap="none" spc="0" normalizeH="0" baseline="0" noProof="0" dirty="0" smtClean="0">
                          <a:ln>
                            <a:noFill/>
                          </a:ln>
                          <a:solidFill>
                            <a:prstClr val="black"/>
                          </a:solidFill>
                          <a:effectLst/>
                          <a:uLnTx/>
                          <a:uFillTx/>
                          <a:latin typeface="+mn-lt"/>
                          <a:ea typeface="Calibri"/>
                          <a:cs typeface="Times New Roman"/>
                        </a:rPr>
                        <a:t>Lenguaje y Vocabulario: </a:t>
                      </a:r>
                      <a:r>
                        <a:rPr kumimoji="0" lang="es-419" sz="900" b="0" i="0" u="none" strike="noStrike" kern="1200" cap="none" spc="0" normalizeH="0" baseline="0" noProof="0" dirty="0" smtClean="0">
                          <a:ln>
                            <a:noFill/>
                          </a:ln>
                          <a:solidFill>
                            <a:prstClr val="black"/>
                          </a:solidFill>
                          <a:effectLst/>
                          <a:uLnTx/>
                          <a:uFillTx/>
                          <a:latin typeface="+mn-lt"/>
                          <a:ea typeface="Calibri"/>
                          <a:cs typeface="Times New Roman"/>
                        </a:rPr>
                        <a:t> ¿Expresas tus ideas efectivamente?  ¿Utilizas un lenguaje preciso que es apropiado para tu público y tu propósito?</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s-419" sz="900" b="1" i="0" u="none" strike="noStrike" kern="1200" cap="none" spc="0" normalizeH="0" baseline="0" noProof="0" dirty="0" smtClean="0">
                          <a:ln>
                            <a:noFill/>
                          </a:ln>
                          <a:solidFill>
                            <a:prstClr val="black"/>
                          </a:solidFill>
                          <a:effectLst/>
                          <a:uLnTx/>
                          <a:uFillTx/>
                          <a:latin typeface="+mn-lt"/>
                          <a:ea typeface="Calibri"/>
                          <a:cs typeface="Times New Roman"/>
                        </a:rPr>
                        <a:t>Convenciones: </a:t>
                      </a:r>
                      <a:r>
                        <a:rPr kumimoji="0" lang="es-419" sz="900" b="0" i="0" u="none" strike="noStrike" kern="1200" cap="none" spc="0" normalizeH="0" baseline="0" noProof="0" dirty="0" smtClean="0">
                          <a:ln>
                            <a:noFill/>
                          </a:ln>
                          <a:solidFill>
                            <a:prstClr val="black"/>
                          </a:solidFill>
                          <a:effectLst/>
                          <a:uLnTx/>
                          <a:uFillTx/>
                          <a:latin typeface="+mn-lt"/>
                          <a:ea typeface="Calibri"/>
                          <a:cs typeface="Times New Roman"/>
                        </a:rPr>
                        <a:t> ¿Utilizas correctamente los signos de puntuación, letras mayúsculas y la ortografía?</a:t>
                      </a:r>
                      <a:endParaRPr lang="es-419" sz="900" b="1" baseline="0" dirty="0" smtClean="0">
                        <a:solidFill>
                          <a:schemeClr val="tx1"/>
                        </a:solidFill>
                        <a:effectLst/>
                        <a:latin typeface="+mn-lt"/>
                        <a:ea typeface="Calibri"/>
                        <a:cs typeface="Times New Roman"/>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TextBox 3"/>
          <p:cNvSpPr txBox="1"/>
          <p:nvPr/>
        </p:nvSpPr>
        <p:spPr>
          <a:xfrm>
            <a:off x="453571" y="399143"/>
            <a:ext cx="6945086" cy="1666369"/>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ES" sz="1048" dirty="0"/>
              <a:t>Las evaluaciones del HSD para las escuela primarias no son programadas, ni </a:t>
            </a:r>
            <a:r>
              <a:rPr lang="es-ES" sz="1048" dirty="0" smtClean="0"/>
              <a:t>son por </a:t>
            </a:r>
            <a:r>
              <a:rPr lang="es-ES" sz="1048" dirty="0"/>
              <a:t>tiempo. Son una herramienta que proveen información para la toma de decisiones de instrucción. No es la intención de estas evaluaciones que los estudiantes "adivinen y comprueben" las respuestas sólo para terminar una evaluación.</a:t>
            </a:r>
            <a:br>
              <a:rPr lang="es-ES" sz="1048" dirty="0"/>
            </a:br>
            <a:r>
              <a:rPr lang="es-ES" sz="1048" dirty="0"/>
              <a:t/>
            </a:r>
            <a:br>
              <a:rPr lang="es-ES" sz="1048" dirty="0"/>
            </a:br>
            <a:r>
              <a:rPr lang="es-ES" sz="1048" dirty="0"/>
              <a:t>Todos los estudiantes deben “progresar hasta" tomar las evaluaciones independientemente, pero muchos necesitarán estrategias que los ayuden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r>
              <a:rPr lang="es-ES" sz="1048" dirty="0" smtClean="0"/>
              <a:t>.</a:t>
            </a:r>
            <a:endParaRPr lang="es-ES" sz="1048" dirty="0"/>
          </a:p>
        </p:txBody>
      </p:sp>
      <p:sp>
        <p:nvSpPr>
          <p:cNvPr id="6" name="Rectangle 5"/>
          <p:cNvSpPr/>
          <p:nvPr/>
        </p:nvSpPr>
        <p:spPr>
          <a:xfrm>
            <a:off x="5029200" y="104668"/>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a:t>About this Assessment</a:t>
            </a:r>
          </a:p>
          <a:p>
            <a:endParaRPr lang="es-ES" sz="1048" b="1"/>
          </a:p>
          <a:p>
            <a:r>
              <a:rPr lang="es-ES" sz="1048" b="1"/>
              <a:t>This assessment includes:  </a:t>
            </a:r>
            <a:r>
              <a:rPr lang="es-ES" sz="1048"/>
              <a:t>Selected-Response, Constructed-Response, and a Performance Task.</a:t>
            </a:r>
          </a:p>
        </p:txBody>
      </p:sp>
      <p:graphicFrame>
        <p:nvGraphicFramePr>
          <p:cNvPr id="3" name="Table 2"/>
          <p:cNvGraphicFramePr>
            <a:graphicFrameLocks noGrp="1"/>
          </p:cNvGraphicFramePr>
          <p:nvPr>
            <p:extLst/>
          </p:nvPr>
        </p:nvGraphicFramePr>
        <p:xfrm>
          <a:off x="499296" y="2541928"/>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Escribe para revisar (según se necesite)</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sp>
        <p:nvSpPr>
          <p:cNvPr id="8" name="Rectangle 7"/>
          <p:cNvSpPr/>
          <p:nvPr/>
        </p:nvSpPr>
        <p:spPr>
          <a:xfrm>
            <a:off x="453571" y="9180286"/>
            <a:ext cx="7104743" cy="547809"/>
          </a:xfrm>
          <a:prstGeom prst="rect">
            <a:avLst/>
          </a:prstGeom>
          <a:noFill/>
        </p:spPr>
        <p:txBody>
          <a:bodyPr wrap="square" lIns="90880" tIns="45440" rIns="90880" bIns="45440">
            <a:spAutoFit/>
          </a:bodyPr>
          <a:lstStyle/>
          <a:p>
            <a:r>
              <a:rPr lang="es-MX" sz="943" b="1" dirty="0"/>
              <a:t>No hay preguntas/elementos de tecnología (TE). Nota:  Se </a:t>
            </a:r>
            <a:r>
              <a:rPr lang="es-MX" sz="943" b="1" u="sng" dirty="0"/>
              <a:t>recomienda</a:t>
            </a:r>
            <a:r>
              <a:rPr lang="es-MX" sz="943" b="1" dirty="0"/>
              <a:t> enfáticamente que los estudiantes tengan experiencia con los siguientes tipos de tareas, en varios lugares de práctica educativa en línea (internet), ya que éstas no  están en las evaluaciones de primaria del HSD: </a:t>
            </a:r>
            <a:r>
              <a:rPr lang="es-MX" sz="943" i="1" dirty="0"/>
              <a:t>reordenar texto, seleccionar y cambiar texto, seleccionar texto, seleccionar de un menú desplegable (</a:t>
            </a:r>
            <a:r>
              <a:rPr lang="es-MX" sz="838" i="1" dirty="0" err="1"/>
              <a:t>drop-down</a:t>
            </a:r>
            <a:r>
              <a:rPr lang="es-MX" sz="943" i="1" dirty="0"/>
              <a:t>).</a:t>
            </a:r>
          </a:p>
        </p:txBody>
      </p:sp>
      <p:sp>
        <p:nvSpPr>
          <p:cNvPr id="9" name="Rectangle 8"/>
          <p:cNvSpPr/>
          <p:nvPr/>
        </p:nvSpPr>
        <p:spPr>
          <a:xfrm>
            <a:off x="532617" y="2047782"/>
            <a:ext cx="6786994" cy="285347"/>
          </a:xfrm>
          <a:prstGeom prst="rect">
            <a:avLst/>
          </a:prstGeom>
        </p:spPr>
        <p:txBody>
          <a:bodyPr wrap="square" lIns="90880" tIns="45440" rIns="90880" bIns="45440">
            <a:spAutoFit/>
          </a:bodyPr>
          <a:lstStyle/>
          <a:p>
            <a:endParaRPr lang="es-ES" sz="210" b="1" dirty="0"/>
          </a:p>
          <a:p>
            <a:r>
              <a:rPr lang="es-ES" sz="1048" b="1" dirty="0"/>
              <a:t>Esta evaluación incluye:  </a:t>
            </a:r>
            <a:r>
              <a:rPr lang="es-ES" sz="1048" dirty="0"/>
              <a:t>Respuestas de selección múltiple, Respuesta construida y una Tarea de Rendimiento.</a:t>
            </a:r>
          </a:p>
        </p:txBody>
      </p:sp>
      <p:sp>
        <p:nvSpPr>
          <p:cNvPr id="10" name="Rectangle 9"/>
          <p:cNvSpPr/>
          <p:nvPr/>
        </p:nvSpPr>
        <p:spPr>
          <a:xfrm>
            <a:off x="7135443" y="9624605"/>
            <a:ext cx="263214" cy="276999"/>
          </a:xfrm>
          <a:prstGeom prst="rect">
            <a:avLst/>
          </a:prstGeom>
        </p:spPr>
        <p:txBody>
          <a:bodyPr wrap="none">
            <a:spAutoFit/>
          </a:bodyPr>
          <a:lstStyle/>
          <a:p>
            <a:pPr lvl="0" algn="r"/>
            <a:r>
              <a:rPr lang="es-419" sz="1200" dirty="0" smtClean="0">
                <a:solidFill>
                  <a:prstClr val="black">
                    <a:tint val="75000"/>
                  </a:prstClr>
                </a:solidFill>
              </a:rPr>
              <a:t>5</a:t>
            </a:r>
            <a:endParaRPr lang="es-419" sz="1200" dirty="0">
              <a:solidFill>
                <a:prstClr val="black">
                  <a:tint val="75000"/>
                </a:prstClr>
              </a:solidFill>
            </a:endParaRPr>
          </a:p>
        </p:txBody>
      </p:sp>
    </p:spTree>
    <p:extLst>
      <p:ext uri="{BB962C8B-B14F-4D97-AF65-F5344CB8AC3E}">
        <p14:creationId xmlns:p14="http://schemas.microsoft.com/office/powerpoint/2010/main" val="477530410"/>
      </p:ext>
    </p:extLst>
  </p:cSld>
  <p:clrMapOvr>
    <a:masterClrMapping/>
  </p:clrMapOvr>
  <p:transition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3655045"/>
              </p:ext>
            </p:extLst>
          </p:nvPr>
        </p:nvGraphicFramePr>
        <p:xfrm>
          <a:off x="176513" y="457387"/>
          <a:ext cx="7378578" cy="9053528"/>
        </p:xfrm>
        <a:graphic>
          <a:graphicData uri="http://schemas.openxmlformats.org/drawingml/2006/table">
            <a:tbl>
              <a:tblPr/>
              <a:tblGrid>
                <a:gridCol w="814087"/>
                <a:gridCol w="1371600"/>
                <a:gridCol w="1266386"/>
                <a:gridCol w="1444636"/>
                <a:gridCol w="1403778"/>
                <a:gridCol w="1078091"/>
              </a:tblGrid>
              <a:tr h="403933">
                <a:tc rowSpan="2">
                  <a:txBody>
                    <a:bodyPr/>
                    <a:lstStyle/>
                    <a:p>
                      <a:pPr marL="0" marR="0" algn="ctr">
                        <a:lnSpc>
                          <a:spcPct val="115000"/>
                        </a:lnSpc>
                        <a:spcBef>
                          <a:spcPts val="0"/>
                        </a:spcBef>
                        <a:spcAft>
                          <a:spcPts val="0"/>
                        </a:spcAft>
                      </a:pPr>
                      <a:r>
                        <a:rPr lang="x-none" sz="1200" b="1" noProof="0" dirty="0" smtClean="0">
                          <a:solidFill>
                            <a:srgbClr val="000000"/>
                          </a:solidFill>
                          <a:latin typeface="+mn-lt"/>
                          <a:ea typeface="Times New Roman"/>
                          <a:cs typeface="Times New Roman"/>
                        </a:rPr>
                        <a:t>Puntaje</a:t>
                      </a:r>
                      <a:endParaRPr lang="x-none" sz="1200" noProof="0" dirty="0">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399AB5"/>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D25F"/>
                    </a:solidFill>
                  </a:tcPr>
                </a:tc>
                <a:tc hMerge="1">
                  <a:txBody>
                    <a:bodyPr/>
                    <a:lstStyle/>
                    <a:p>
                      <a:endParaRPr lang="en-US"/>
                    </a:p>
                  </a:txBody>
                  <a:tcPr/>
                </a:tc>
                <a:tc rowSpan="2">
                  <a:txBody>
                    <a:bodyPr/>
                    <a:lstStyle/>
                    <a:p>
                      <a:pPr marL="0" marR="0" algn="ctr">
                        <a:lnSpc>
                          <a:spcPct val="115000"/>
                        </a:lnSpc>
                        <a:spcBef>
                          <a:spcPts val="0"/>
                        </a:spcBef>
                        <a:spcAft>
                          <a:spcPts val="0"/>
                        </a:spcAft>
                      </a:pP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marL="0" marR="0" lvl="0" indent="0" algn="ctr" defTabSz="1018809" rtl="0" eaLnBrk="1" fontAlgn="auto" latinLnBrk="0" hangingPunct="1">
                        <a:lnSpc>
                          <a:spcPct val="115000"/>
                        </a:lnSpc>
                        <a:spcBef>
                          <a:spcPts val="0"/>
                        </a:spcBef>
                        <a:spcAft>
                          <a:spcPts val="0"/>
                        </a:spcAft>
                        <a:buClrTx/>
                        <a:buSzPct val="25000"/>
                        <a:buFontTx/>
                        <a:buNone/>
                        <a:tabLst/>
                        <a:defRPr/>
                      </a:pPr>
                      <a:endPar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-L.K.1a, L.K.2a, &amp; L.K.2d </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-L.1.1a, L.1.2</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-L.2.2</a:t>
                      </a:r>
                    </a:p>
                    <a:p>
                      <a:pPr marL="0" marR="0" algn="ctr">
                        <a:lnSpc>
                          <a:spcPct val="115000"/>
                        </a:lnSpc>
                        <a:spcBef>
                          <a:spcPts val="0"/>
                        </a:spcBef>
                        <a:spcAft>
                          <a:spcPts val="0"/>
                        </a:spcAft>
                      </a:pP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1560389">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endParaRPr lang="en-US"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lvl="0" algn="ctr" rtl="0">
                        <a:lnSpc>
                          <a:spcPct val="115000"/>
                        </a:lnSpc>
                        <a:spcBef>
                          <a:spcPts val="0"/>
                        </a:spcBef>
                        <a:buClr>
                          <a:schemeClr val="dk1"/>
                        </a:buClr>
                        <a:buSzPct val="25000"/>
                        <a:buFont typeface="Arial"/>
                        <a:buNone/>
                      </a:pPr>
                      <a:r>
                        <a:rPr lang="es-419" sz="800" b="1" i="1" u="sng" dirty="0" smtClean="0">
                          <a:solidFill>
                            <a:schemeClr val="dk1"/>
                          </a:solidFill>
                          <a:latin typeface="+mn-lt"/>
                          <a:ea typeface="Calibri"/>
                          <a:cs typeface="Calibri"/>
                          <a:sym typeface="Calibri"/>
                        </a:rPr>
                        <a:t>Alineación de los estándares (CCSS) y el Reporte de calificación</a:t>
                      </a:r>
                    </a:p>
                    <a:p>
                      <a:pPr lvl="0" algn="ctr" rtl="0">
                        <a:lnSpc>
                          <a:spcPct val="100000"/>
                        </a:lnSpc>
                        <a:spcBef>
                          <a:spcPts val="0"/>
                        </a:spcBef>
                        <a:spcAft>
                          <a:spcPts val="0"/>
                        </a:spcAft>
                        <a:buClr>
                          <a:schemeClr val="dk1"/>
                        </a:buClr>
                        <a:buSzPct val="25000"/>
                        <a:buFont typeface="Arial"/>
                        <a:buNone/>
                      </a:pPr>
                      <a:r>
                        <a:rPr lang="es-419" sz="800" b="1" dirty="0" smtClean="0">
                          <a:solidFill>
                            <a:schemeClr val="dk1"/>
                          </a:solidFill>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a:t>
                      </a: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-W.K.1</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-W.1.1.1-4</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-W.2.1.1-4</a:t>
                      </a:r>
                      <a:endParaRPr kumimoji="0" lang="en-US" sz="600" b="1" i="0" u="none" strike="noStrike" kern="1200" cap="none" spc="0" normalizeH="0" baseline="0" noProof="0" dirty="0">
                        <a:ln>
                          <a:noFill/>
                        </a:ln>
                        <a:solidFill>
                          <a:prstClr val="black"/>
                        </a:solidFill>
                        <a:effectLst/>
                        <a:uLnTx/>
                        <a:uFillTx/>
                        <a:latin typeface="+mn-lt"/>
                        <a:ea typeface="Calibri"/>
                        <a:cs typeface="Calibri"/>
                        <a:sym typeface="Calibri"/>
                      </a:endParaRPr>
                    </a:p>
                  </a:txBody>
                  <a:tcPr marL="89962" marR="278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endParaRPr lang="en-US" sz="1200" b="1" noProof="0" dirty="0" smtClean="0">
                        <a:effectLst>
                          <a:outerShdw blurRad="38100" dist="38100" dir="2700000" algn="tl">
                            <a:srgbClr val="000000">
                              <a:alpha val="43137"/>
                            </a:srgbClr>
                          </a:outerShdw>
                        </a:effectLst>
                        <a:latin typeface="+mn-lt"/>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-none</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-W.1.1.5</a:t>
                      </a:r>
                    </a:p>
                    <a:p>
                      <a:pPr marL="0" marR="0" lvl="0" indent="0" algn="ctr" defTabSz="1018809" rtl="0" eaLnBrk="1" fontAlgn="auto" latinLnBrk="0" hangingPunct="1">
                        <a:lnSpc>
                          <a:spcPct val="100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-W.2.1.4-5</a:t>
                      </a:r>
                    </a:p>
                    <a:p>
                      <a:pPr algn="ctr"/>
                      <a:endParaRPr lang="x-none" sz="1200" b="1" noProof="0" dirty="0">
                        <a:effectLst>
                          <a:outerShdw blurRad="38100" dist="38100" dir="2700000" algn="tl">
                            <a:srgbClr val="000000">
                              <a:alpha val="43137"/>
                            </a:srgbClr>
                          </a:outerShdw>
                        </a:effectLst>
                        <a:latin typeface="+mn-lt"/>
                      </a:endParaRPr>
                    </a:p>
                  </a:txBody>
                  <a:tcPr marL="89962" marR="2785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60000"/>
                        <a:lumOff val="4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en-US"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 producción y distribución del escrito:</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-W.K.1.3</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-W.1.1.4 &amp; W.1.5.2</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-W.2.1.4</a:t>
                      </a:r>
                      <a:endParaRPr lang="x-none"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EF677"/>
                    </a:solidFill>
                  </a:tcPr>
                </a:tc>
                <a:tc>
                  <a:txBody>
                    <a:bodyPr/>
                    <a:lstStyle/>
                    <a:p>
                      <a:pPr marL="0" marR="0" algn="ctr">
                        <a:lnSpc>
                          <a:spcPct val="115000"/>
                        </a:lnSpc>
                        <a:spcBef>
                          <a:spcPts val="0"/>
                        </a:spcBef>
                        <a:spcAft>
                          <a:spcPts val="0"/>
                        </a:spcAft>
                      </a:pPr>
                      <a:r>
                        <a:rPr lang="es-PR"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8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Kinder</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-L.K.1b-f &amp; L.K.6</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1st</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-L.1.1b-j &amp; L.1.6</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2nd</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-L.2.1 &amp; L.2.6</a:t>
                      </a:r>
                    </a:p>
                    <a:p>
                      <a:pPr marL="0" marR="0" algn="ctr">
                        <a:lnSpc>
                          <a:spcPct val="115000"/>
                        </a:lnSpc>
                        <a:spcBef>
                          <a:spcPts val="0"/>
                        </a:spcBef>
                        <a:spcAft>
                          <a:spcPts val="0"/>
                        </a:spcAft>
                      </a:pPr>
                      <a:endParaRPr lang="es-PR" sz="1200" noProof="0" dirty="0">
                        <a:effectLst>
                          <a:outerShdw blurRad="38100" dist="38100" dir="2700000" algn="tl">
                            <a:srgbClr val="000000">
                              <a:alpha val="43137"/>
                            </a:srgbClr>
                          </a:outerShdw>
                        </a:effectLst>
                        <a:latin typeface="+mn-lt"/>
                        <a:ea typeface="Calibri"/>
                        <a:cs typeface="Times New Roman"/>
                      </a:endParaRPr>
                    </a:p>
                  </a:txBody>
                  <a:tcPr marL="89962" marR="2785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EF677"/>
                    </a:solidFill>
                  </a:tcPr>
                </a:tc>
                <a:tc vMerge="1">
                  <a:txBody>
                    <a:bodyPr/>
                    <a:lstStyle/>
                    <a:p>
                      <a:endParaRPr lang="en-US"/>
                    </a:p>
                  </a:txBody>
                  <a:tcPr/>
                </a:tc>
              </a:tr>
              <a:tr h="1385256">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000" b="1" noProof="0" dirty="0" err="1" smtClean="0">
                          <a:solidFill>
                            <a:srgbClr val="000000"/>
                          </a:solidFill>
                          <a:effectLst>
                            <a:outerShdw blurRad="38100" dist="38100" dir="2700000" algn="tl">
                              <a:srgbClr val="000000">
                                <a:alpha val="43137"/>
                              </a:srgbClr>
                            </a:outerShdw>
                          </a:effectLst>
                          <a:latin typeface="+mn-lt"/>
                          <a:ea typeface="Times New Roman"/>
                          <a:cs typeface="Times New Roman"/>
                        </a:rPr>
                        <a:t>Ejemplar</a:t>
                      </a:r>
                      <a:endParaRPr lang="en-US"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algn="ctr">
                        <a:lnSpc>
                          <a:spcPct val="115000"/>
                        </a:lnSpc>
                        <a:spcBef>
                          <a:spcPts val="0"/>
                        </a:spcBef>
                        <a:spcAft>
                          <a:spcPts val="0"/>
                        </a:spcAft>
                      </a:pPr>
                      <a:r>
                        <a:rPr lang="en-US"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a:t>
                      </a:r>
                      <a:endPar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Explica algo más sobre el tema</a:t>
                      </a:r>
                    </a:p>
                    <a:p>
                      <a:pPr algn="l"/>
                      <a:r>
                        <a:rPr lang="es-419" sz="900" b="1" baseline="0" noProof="0" dirty="0" smtClean="0">
                          <a:latin typeface="+mn-lt"/>
                        </a:rPr>
                        <a:t>O</a:t>
                      </a:r>
                    </a:p>
                    <a:p>
                      <a:pPr algn="l"/>
                      <a:r>
                        <a:rPr lang="es-419" sz="900" baseline="0" noProof="0" dirty="0" smtClean="0">
                          <a:latin typeface="+mn-lt"/>
                        </a:rPr>
                        <a:t>Hace una conexión entre el tema y una idea o ideas más amplias </a:t>
                      </a:r>
                      <a:endParaRPr lang="es-419" sz="90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La introducción, el cuerpo del contenido y la conclusión, apoyan el enfoque y la razón o razones </a:t>
                      </a:r>
                    </a:p>
                    <a:p>
                      <a:pPr algn="l"/>
                      <a:endParaRPr lang="es-419" sz="900" baseline="0" noProof="0" dirty="0" smtClean="0">
                        <a:solidFill>
                          <a:srgbClr val="000000"/>
                        </a:solidFill>
                        <a:latin typeface="+mn-lt"/>
                        <a:ea typeface="Calibri"/>
                        <a:cs typeface="Franklin Gothic Book"/>
                      </a:endParaRPr>
                    </a:p>
                    <a:p>
                      <a:pPr algn="l"/>
                      <a:r>
                        <a:rPr lang="es-419" sz="900" baseline="0" noProof="0" dirty="0" smtClean="0">
                          <a:solidFill>
                            <a:srgbClr val="000000"/>
                          </a:solidFill>
                          <a:latin typeface="+mn-lt"/>
                          <a:ea typeface="Calibri"/>
                          <a:cs typeface="Franklin Gothic Book"/>
                        </a:rPr>
                        <a:t>Utiliza varias transiciones apropiadas (por ejemplo: porque, ya que, y, también, por ejemplo, desde) para conectar ideas</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Elabora utilizando una variedad de detalles relevantes, ejemplos, citas, etc. para apoyar el enfoque (opinión) o explicar razones</a:t>
                      </a:r>
                    </a:p>
                    <a:p>
                      <a:pPr algn="l"/>
                      <a:endParaRPr lang="es-419" sz="900" baseline="0" noProof="0" dirty="0" smtClean="0">
                        <a:latin typeface="+mn-lt"/>
                      </a:endParaRPr>
                    </a:p>
                    <a:p>
                      <a:pPr algn="l"/>
                      <a:r>
                        <a:rPr lang="es-419" sz="900" baseline="0" noProof="0" dirty="0" smtClean="0">
                          <a:latin typeface="+mn-lt"/>
                        </a:rPr>
                        <a:t>Podría utilizar lenguaje figurativo (por ejemplo: imágenes sensoriales  o imaginería, símil, exageración)</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lang="es-PR" sz="900" baseline="0" noProof="0" dirty="0" smtClean="0">
                          <a:latin typeface="+mn-lt"/>
                        </a:rPr>
                        <a:t>Escoge palabras y frases para causar un efecto (por ejemplo: un vocabulario preciso, concreto,  sensorial)</a:t>
                      </a:r>
                    </a:p>
                    <a:p>
                      <a:pPr algn="l"/>
                      <a:endParaRPr lang="es-PR" sz="900" baseline="0" noProof="0" dirty="0" smtClean="0">
                        <a:latin typeface="+mn-lt"/>
                      </a:endParaRPr>
                    </a:p>
                    <a:p>
                      <a:pPr algn="l"/>
                      <a:r>
                        <a:rPr lang="es-PR" sz="900" baseline="0" noProof="0" dirty="0" smtClean="0">
                          <a:latin typeface="+mn-lt"/>
                        </a:rPr>
                        <a:t>Utiliza una variedad de oraciones (simples, compuestas, con frases preposicionales)</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a:t>
                      </a:r>
                      <a:r>
                        <a:rPr lang="x-none" sz="900" baseline="0" noProof="0" dirty="0" smtClean="0">
                          <a:latin typeface="+mn-lt"/>
                        </a:rPr>
                        <a:t>recursos</a:t>
                      </a:r>
                      <a:endParaRPr lang="en-US" sz="900" baseline="0" noProof="0" dirty="0" smtClean="0">
                        <a:latin typeface="+mn-lt"/>
                      </a:endParaRPr>
                    </a:p>
                    <a:p>
                      <a:pPr algn="l"/>
                      <a:endParaRPr lang="x-none" sz="900" baseline="0" noProof="0" dirty="0" smtClean="0">
                        <a:latin typeface="+mn-lt"/>
                      </a:endParaRPr>
                    </a:p>
                    <a:p>
                      <a:pPr algn="l"/>
                      <a:r>
                        <a:rPr lang="es-ES_tradnl" sz="900" baseline="0" noProof="0" dirty="0" smtClean="0">
                          <a:latin typeface="+mn-lt"/>
                        </a:rPr>
                        <a:t>Tiene pocos o ningún error en gramática, en el uso de palabras o en la mecánica, de acuerdo al grado</a:t>
                      </a:r>
                      <a:endParaRPr lang="es-ES_tradnl" sz="900" b="0" i="0" u="none" strike="noStrike" noProof="0" dirty="0" smtClean="0">
                        <a:solidFill>
                          <a:srgbClr val="000000"/>
                        </a:solidFill>
                        <a:latin typeface="+mn-lt"/>
                      </a:endParaRPr>
                    </a:p>
                    <a:p>
                      <a:pPr algn="l"/>
                      <a:endParaRPr lang="x-none"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867989">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rPr>
                        <a:t>Competente</a:t>
                      </a:r>
                      <a:endParaRPr kumimoji="0" lang="en-US"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rPr>
                        <a:t>(M)</a:t>
                      </a:r>
                      <a:endParaRPr kumimoji="0" lang="x-none"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Times New Roman"/>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0" i="0" baseline="0" noProof="0" dirty="0" smtClean="0">
                          <a:latin typeface="+mn-lt"/>
                        </a:rPr>
                        <a:t>Identifica claramente el tema (gr. K-3)</a:t>
                      </a:r>
                    </a:p>
                    <a:p>
                      <a:pPr algn="l"/>
                      <a:endParaRPr lang="es-419" sz="900" b="0" i="0" baseline="0" noProof="0" dirty="0" smtClean="0">
                        <a:latin typeface="+mn-lt"/>
                      </a:endParaRPr>
                    </a:p>
                    <a:p>
                      <a:pPr algn="l"/>
                      <a:r>
                        <a:rPr lang="es-419" sz="900" b="0" i="0" baseline="0" noProof="0" dirty="0" smtClean="0">
                          <a:latin typeface="+mn-lt"/>
                        </a:rPr>
                        <a:t>El enfoque (opinión) está claramente expresado </a:t>
                      </a:r>
                    </a:p>
                    <a:p>
                      <a:pPr algn="l"/>
                      <a:r>
                        <a:rPr lang="es-419" sz="900" b="0" i="0" baseline="0" noProof="0" dirty="0" smtClean="0">
                          <a:latin typeface="+mn-lt"/>
                        </a:rPr>
                        <a:t>(gr. K-3).</a:t>
                      </a:r>
                      <a:endParaRPr lang="es-419" sz="900" b="0" i="0" noProof="0" dirty="0">
                        <a:effectLst/>
                        <a:latin typeface="+mn-lt"/>
                        <a:ea typeface="Calibri"/>
                        <a:cs typeface="Times New Roman"/>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baseline="0" noProof="0" dirty="0" smtClean="0">
                          <a:latin typeface="+mn-lt"/>
                        </a:rPr>
                        <a:t>Tiene una introducción, cuerpo del contenido y una declaración o sección de  conclusión (gr. 1-3), que apoyan el enfoque (opinión)</a:t>
                      </a:r>
                    </a:p>
                    <a:p>
                      <a:pPr algn="l"/>
                      <a:endParaRPr lang="es-419" sz="900" b="0" i="0" baseline="0" noProof="0" dirty="0" smtClean="0">
                        <a:latin typeface="+mn-lt"/>
                      </a:endParaRPr>
                    </a:p>
                    <a:p>
                      <a:pPr algn="l"/>
                      <a:r>
                        <a:rPr lang="es-419" sz="900" b="0" i="0" baseline="0" noProof="0" dirty="0" smtClean="0">
                          <a:latin typeface="+mn-lt"/>
                        </a:rPr>
                        <a:t>Establece una o más razones para la opinión (gr. 1-3)</a:t>
                      </a:r>
                    </a:p>
                    <a:p>
                      <a:pPr algn="l"/>
                      <a:endParaRPr lang="es-419" sz="900" b="0" i="0" baseline="0" noProof="0" dirty="0" smtClean="0">
                        <a:latin typeface="+mn-lt"/>
                      </a:endParaRPr>
                    </a:p>
                    <a:p>
                      <a:pPr algn="l"/>
                      <a:r>
                        <a:rPr lang="es-419" sz="900" b="0" i="0" baseline="0" noProof="0" dirty="0" smtClean="0">
                          <a:latin typeface="+mn-lt"/>
                        </a:rPr>
                        <a:t>Utiliza transiciones (por ejemplo: porque, y) para conectar ideas (gr. 2-3) </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noProof="0" dirty="0" smtClean="0">
                          <a:solidFill>
                            <a:srgbClr val="000000"/>
                          </a:solidFill>
                          <a:latin typeface="+mn-lt"/>
                          <a:ea typeface="Calibri"/>
                          <a:cs typeface="Franklin Gothic Book"/>
                        </a:rPr>
                        <a:t>Los dibujos o escritos incluyen</a:t>
                      </a:r>
                      <a:r>
                        <a:rPr lang="es-419" sz="900" b="0" i="0" baseline="0" noProof="0" dirty="0" smtClean="0">
                          <a:solidFill>
                            <a:srgbClr val="000000"/>
                          </a:solidFill>
                          <a:latin typeface="+mn-lt"/>
                          <a:ea typeface="Calibri"/>
                          <a:cs typeface="Franklin Gothic Book"/>
                        </a:rPr>
                        <a:t> detalles relevantes y descriptivos, rótulos (etiquetas)/subtítulos, hechos, o una elaboración que apoya la opinión o razones</a:t>
                      </a:r>
                    </a:p>
                    <a:p>
                      <a:pPr algn="l"/>
                      <a:endParaRPr lang="es-419" sz="900" b="0" i="0" baseline="0" noProof="0" dirty="0" smtClean="0">
                        <a:solidFill>
                          <a:srgbClr val="000000"/>
                        </a:solidFill>
                        <a:latin typeface="+mn-lt"/>
                        <a:ea typeface="Calibri"/>
                        <a:cs typeface="Franklin Gothic Book"/>
                      </a:endParaRPr>
                    </a:p>
                    <a:p>
                      <a:pPr algn="l"/>
                      <a:r>
                        <a:rPr lang="es-419" sz="900" b="0" i="0" baseline="0" noProof="0" dirty="0" smtClean="0">
                          <a:solidFill>
                            <a:srgbClr val="000000"/>
                          </a:solidFill>
                          <a:latin typeface="+mn-lt"/>
                          <a:ea typeface="Calibri"/>
                          <a:cs typeface="Franklin Gothic Book"/>
                        </a:rPr>
                        <a:t>Los detalles son explicados, no simplemente listados</a:t>
                      </a:r>
                      <a:endParaRPr lang="es-419"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PR" sz="900" b="0" i="0" baseline="0" noProof="0" dirty="0" smtClean="0">
                          <a:latin typeface="+mn-lt"/>
                        </a:rPr>
                        <a:t>Uso apropiado de vocabulario (nombres, verbos, plurales, adjetivos, etc.)</a:t>
                      </a:r>
                    </a:p>
                    <a:p>
                      <a:pPr algn="l"/>
                      <a:endParaRPr lang="es-PR" sz="900" b="0" i="0" baseline="0" noProof="0" dirty="0" smtClean="0">
                        <a:latin typeface="+mn-lt"/>
                      </a:endParaRPr>
                    </a:p>
                    <a:p>
                      <a:pPr algn="l"/>
                      <a:r>
                        <a:rPr lang="es-PR" sz="900" b="0" i="0" baseline="0" noProof="0" dirty="0" smtClean="0">
                          <a:latin typeface="+mn-lt"/>
                        </a:rPr>
                        <a:t>Utiliza alguna variedad de tipos de oraciones (declaración, interrogación, exclamación)</a:t>
                      </a:r>
                    </a:p>
                    <a:p>
                      <a:pPr algn="l"/>
                      <a:endParaRPr lang="es-PR" sz="900" b="0" i="0" baseline="0" noProof="0" dirty="0" smtClean="0">
                        <a:latin typeface="+mn-lt"/>
                      </a:endParaRPr>
                    </a:p>
                    <a:p>
                      <a:pPr algn="l"/>
                      <a:r>
                        <a:rPr lang="es-PR" sz="900" b="0" i="0" baseline="0" noProof="0" dirty="0" smtClean="0">
                          <a:latin typeface="+mn-lt"/>
                        </a:rPr>
                        <a:t>Utiliza los comentarios de adultos o compañeros para revisar</a:t>
                      </a:r>
                      <a:endParaRPr lang="es-PR"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 adultos</a:t>
                      </a:r>
                      <a:r>
                        <a:rPr lang="en-US" sz="900" baseline="0" noProof="0" dirty="0" smtClean="0">
                          <a:latin typeface="+mn-lt"/>
                        </a:rPr>
                        <a:t>,</a:t>
                      </a:r>
                      <a:r>
                        <a:rPr lang="x-none" sz="900" baseline="0" noProof="0" dirty="0" smtClean="0">
                          <a:latin typeface="+mn-lt"/>
                        </a:rPr>
                        <a:t> recursos </a:t>
                      </a:r>
                      <a:r>
                        <a:rPr lang="x-none" sz="900" b="0" i="0" baseline="0" noProof="0" dirty="0" smtClean="0">
                          <a:latin typeface="+mn-lt"/>
                        </a:rPr>
                        <a:t>(gr</a:t>
                      </a:r>
                      <a:r>
                        <a:rPr lang="en-US" sz="900" b="0" i="0" baseline="0" noProof="0" dirty="0" smtClean="0">
                          <a:latin typeface="+mn-lt"/>
                        </a:rPr>
                        <a:t>.</a:t>
                      </a:r>
                      <a:r>
                        <a:rPr lang="x-none" sz="900" b="0" i="0" baseline="0" noProof="0" dirty="0" smtClean="0">
                          <a:latin typeface="+mn-lt"/>
                        </a:rPr>
                        <a:t> 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x-none" sz="900" b="0" i="0" baseline="0" noProof="0" dirty="0" smtClean="0">
                        <a:latin typeface="+mn-lt"/>
                      </a:endParaRPr>
                    </a:p>
                    <a:p>
                      <a:pPr algn="l"/>
                      <a:r>
                        <a:rPr lang="es-ES_tradnl" sz="900" b="0" i="0" baseline="0" noProof="0" dirty="0" smtClean="0">
                          <a:latin typeface="+mn-lt"/>
                        </a:rPr>
                        <a:t>Los errores menores no interfieren con la comprensión del lector </a:t>
                      </a:r>
                      <a:endParaRPr lang="x-none" sz="900" b="0" i="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693942">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9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En desarrollo</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9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(NM)</a:t>
                      </a:r>
                      <a:endParaRPr kumimoji="0" lang="es-ES_tradnl" sz="9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Utiliza una combinación de dibujos, dictados y escritura (K) para redactar</a:t>
                      </a:r>
                    </a:p>
                    <a:p>
                      <a:pPr algn="l"/>
                      <a:endParaRPr lang="es-419" sz="900" baseline="0" noProof="0" dirty="0" smtClean="0">
                        <a:latin typeface="+mn-lt"/>
                      </a:endParaRPr>
                    </a:p>
                    <a:p>
                      <a:pPr algn="l"/>
                      <a:r>
                        <a:rPr lang="es-419" sz="900" baseline="0" noProof="0" dirty="0" smtClean="0">
                          <a:latin typeface="+mn-lt"/>
                        </a:rPr>
                        <a:t>Tiene un tema e intenta un enfoque (opinión), pero el enfoque puede divagar o no ser relevante al tema escogido</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0" i="0" baseline="0" noProof="0" dirty="0" smtClean="0">
                          <a:latin typeface="+mn-lt"/>
                        </a:rPr>
                        <a:t>La introducción, el cuerpo del contenido y la conclusión, son evidentes, pero podrían carecer de claridad y coherencia (Por ejemplo: intenta conectar la opinión a la razón, pero la razón tal vez no tenga sentido)</a:t>
                      </a:r>
                      <a:endParaRPr lang="es-419"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Algunas estrategias de elaboración son evidentes en los dibujos o los escritos (gr. 1-3), o son añadidos con el apoyo o preguntas de compañeros o adultos</a:t>
                      </a:r>
                    </a:p>
                    <a:p>
                      <a:pPr algn="l"/>
                      <a:endParaRPr lang="es-419" sz="900" baseline="0" noProof="0" dirty="0" smtClean="0">
                        <a:latin typeface="+mn-lt"/>
                      </a:endParaRPr>
                    </a:p>
                    <a:p>
                      <a:pPr algn="l"/>
                      <a:r>
                        <a:rPr lang="es-419" sz="900" baseline="0" noProof="0" dirty="0" smtClean="0">
                          <a:latin typeface="+mn-lt"/>
                        </a:rPr>
                        <a:t>Las ideas tal vez no estén totalmente elaboradas o los detalles podrían ser insuficientes para apoyar la opinión</a:t>
                      </a:r>
                      <a:endParaRPr lang="es-419" sz="900" baseline="0" noProof="0" dirty="0" smtClean="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El vocabulario que usa tiene errores menores</a:t>
                      </a:r>
                    </a:p>
                    <a:p>
                      <a:pPr algn="l"/>
                      <a:endParaRPr lang="es-ES_tradnl" sz="900" baseline="0" noProof="0" dirty="0" smtClean="0">
                        <a:latin typeface="+mn-lt"/>
                      </a:endParaRPr>
                    </a:p>
                    <a:p>
                      <a:pPr algn="l"/>
                      <a:r>
                        <a:rPr lang="es-ES_tradnl" sz="900" baseline="0" noProof="0" dirty="0" smtClean="0">
                          <a:latin typeface="+mn-lt"/>
                        </a:rPr>
                        <a:t>Dicta, escribe y amplía oraciones completas simples</a:t>
                      </a:r>
                    </a:p>
                    <a:p>
                      <a:pPr algn="l"/>
                      <a:endParaRPr lang="es-ES_tradnl" sz="900" baseline="0" noProof="0" dirty="0" smtClean="0">
                        <a:latin typeface="+mn-lt"/>
                      </a:endParaRPr>
                    </a:p>
                    <a:p>
                      <a:pPr algn="l"/>
                      <a:r>
                        <a:rPr lang="es-ES_tradnl" sz="900" b="0" i="0" baseline="0" noProof="0" dirty="0" smtClean="0">
                          <a:latin typeface="+mn-lt"/>
                        </a:rPr>
                        <a:t>Utiliza los comentarios de adultos o compañeros para revisar</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 o</a:t>
                      </a:r>
                      <a:r>
                        <a:rPr lang="x-none" sz="900" baseline="0" noProof="0" dirty="0" smtClean="0">
                          <a:latin typeface="+mn-lt"/>
                        </a:rPr>
                        <a:t> adultos</a:t>
                      </a:r>
                      <a:endParaRPr lang="en-US" sz="900" baseline="0" noProof="0" dirty="0" smtClean="0">
                        <a:latin typeface="+mn-lt"/>
                      </a:endParaRPr>
                    </a:p>
                    <a:p>
                      <a:pPr algn="l"/>
                      <a:r>
                        <a:rPr lang="x-none" sz="900" baseline="0" noProof="0" dirty="0" smtClean="0">
                          <a:latin typeface="+mn-lt"/>
                        </a:rPr>
                        <a:t> </a:t>
                      </a:r>
                      <a:r>
                        <a:rPr lang="x-none" sz="900" b="0" i="0" baseline="0" noProof="0" dirty="0" smtClean="0">
                          <a:latin typeface="+mn-lt"/>
                        </a:rPr>
                        <a:t>(gr</a:t>
                      </a:r>
                      <a:r>
                        <a:rPr lang="en-US" sz="900" b="0" i="0" baseline="0" noProof="0" dirty="0" smtClean="0">
                          <a:latin typeface="+mn-lt"/>
                        </a:rPr>
                        <a:t>. </a:t>
                      </a:r>
                      <a:r>
                        <a:rPr lang="x-none" sz="900" b="0" i="0" baseline="0" noProof="0" dirty="0" smtClean="0">
                          <a:latin typeface="+mn-lt"/>
                        </a:rPr>
                        <a:t> 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en-US" sz="900" b="0" i="0" baseline="0" noProof="0" dirty="0" smtClean="0">
                        <a:latin typeface="+mn-lt"/>
                      </a:endParaRPr>
                    </a:p>
                    <a:p>
                      <a:pPr algn="l"/>
                      <a:r>
                        <a:rPr lang="x-none" sz="900" b="0" i="0" baseline="0" noProof="0" dirty="0" smtClean="0">
                          <a:latin typeface="+mn-lt"/>
                        </a:rPr>
                        <a:t> </a:t>
                      </a:r>
                      <a:r>
                        <a:rPr lang="es-ES_tradnl" sz="900" baseline="0" noProof="0" dirty="0" smtClean="0">
                          <a:latin typeface="+mn-lt"/>
                        </a:rPr>
                        <a:t>Utiliza una mecánica </a:t>
                      </a:r>
                      <a:r>
                        <a:rPr lang="es-ES_tradnl" sz="900" u="sng" baseline="0" noProof="0" dirty="0" smtClean="0">
                          <a:latin typeface="+mn-lt"/>
                        </a:rPr>
                        <a:t>básica</a:t>
                      </a:r>
                      <a:r>
                        <a:rPr lang="es-ES_tradnl" sz="900" baseline="0" noProof="0" dirty="0" smtClean="0">
                          <a:latin typeface="+mn-lt"/>
                        </a:rPr>
                        <a:t> y palabras apropiadas para el grado, con algunos errores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358443">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endParaRPr lang="en-US"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Emergiendo</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ES_tradnl" sz="10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n-lt"/>
                          <a:ea typeface="Calibri"/>
                          <a:cs typeface="Times New Roman"/>
                        </a:rPr>
                        <a:t>(NY)</a:t>
                      </a:r>
                      <a:endParaRPr kumimoji="0" lang="es-ES_tradnl" sz="10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endParaRPr>
                    </a:p>
                    <a:p>
                      <a:pPr marL="0" marR="0" algn="ctr">
                        <a:lnSpc>
                          <a:spcPct val="115000"/>
                        </a:lnSpc>
                        <a:spcBef>
                          <a:spcPts val="0"/>
                        </a:spcBef>
                        <a:spcAft>
                          <a:spcPts val="0"/>
                        </a:spcAft>
                      </a:pPr>
                      <a:endPar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 sz="900" baseline="0" noProof="0" dirty="0" smtClean="0">
                          <a:latin typeface="+mn-lt"/>
                        </a:rPr>
                        <a:t>Utiliza una combinación de dibujos, dictados y escritura (K) para redactar</a:t>
                      </a:r>
                    </a:p>
                    <a:p>
                      <a:pPr algn="l"/>
                      <a:endParaRPr lang="es-ES" sz="900" baseline="0" noProof="0" dirty="0" smtClean="0">
                        <a:latin typeface="+mn-lt"/>
                      </a:endParaRPr>
                    </a:p>
                    <a:p>
                      <a:pPr algn="l"/>
                      <a:r>
                        <a:rPr lang="es-ES" sz="900" baseline="0" noProof="0" dirty="0" smtClean="0">
                          <a:latin typeface="+mn-lt"/>
                        </a:rPr>
                        <a:t>Intenta identificar un tema, pero carece de enfoque (opinión), o podría tener más de un tema o temas confusos según está expresad</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Intenta una introducción, cuerpo del contenido y conclusión, pero falta una o más de las partes </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419" sz="900" baseline="0" noProof="0" dirty="0" smtClean="0">
                          <a:latin typeface="+mn-lt"/>
                        </a:rPr>
                        <a:t>No proporciona detalles o intenta añadir detalles a los dibujos o escritos, los cuales pueden ser aleatorios, inexactos o irrelevantes</a:t>
                      </a:r>
                      <a:endParaRPr lang="es-419" sz="900" noProof="0" dirty="0">
                        <a:solidFill>
                          <a:srgbClr val="000000"/>
                        </a:solidFill>
                        <a:latin typeface="+mn-lt"/>
                        <a:ea typeface="Calibri"/>
                        <a:cs typeface="Franklin Gothic Book"/>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Generalmente utiliza vocabulario básico, incorrecto o por debajo del nivel de grado cuando dicta (K) o escribe</a:t>
                      </a:r>
                    </a:p>
                    <a:p>
                      <a:pPr algn="l"/>
                      <a:endParaRPr lang="es-ES_tradnl" sz="900" baseline="0" noProof="0" dirty="0" smtClean="0">
                        <a:latin typeface="+mn-lt"/>
                      </a:endParaRPr>
                    </a:p>
                    <a:p>
                      <a:pPr algn="l"/>
                      <a:r>
                        <a:rPr lang="es-ES" sz="900" baseline="0" noProof="0" dirty="0" smtClean="0">
                          <a:latin typeface="+mn-lt"/>
                        </a:rPr>
                        <a:t>Utiliza los comentarios de adultos o compañeros para revisa</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x-none" sz="900" baseline="0" noProof="0" dirty="0" smtClean="0">
                          <a:latin typeface="+mn-lt"/>
                        </a:rPr>
                        <a:t>Edita con el apoyo de compañeros</a:t>
                      </a:r>
                      <a:r>
                        <a:rPr lang="en-US" sz="900" baseline="0" noProof="0" dirty="0" smtClean="0">
                          <a:latin typeface="+mn-lt"/>
                        </a:rPr>
                        <a:t> o </a:t>
                      </a:r>
                      <a:r>
                        <a:rPr lang="x-none" sz="900" baseline="0" noProof="0" dirty="0" smtClean="0">
                          <a:latin typeface="+mn-lt"/>
                        </a:rPr>
                        <a:t>adultos</a:t>
                      </a:r>
                      <a:endParaRPr lang="en-US" sz="900" baseline="0" noProof="0" dirty="0" smtClean="0">
                        <a:latin typeface="+mn-lt"/>
                      </a:endParaRPr>
                    </a:p>
                    <a:p>
                      <a:pPr algn="l"/>
                      <a:r>
                        <a:rPr lang="x-none" sz="900" baseline="0" noProof="0" dirty="0" smtClean="0">
                          <a:latin typeface="+mn-lt"/>
                        </a:rPr>
                        <a:t> </a:t>
                      </a:r>
                      <a:r>
                        <a:rPr lang="x-none" sz="900" b="0" i="0" baseline="0" noProof="0" dirty="0" smtClean="0">
                          <a:latin typeface="+mn-lt"/>
                        </a:rPr>
                        <a:t>(gr</a:t>
                      </a:r>
                      <a:r>
                        <a:rPr lang="en-US" sz="900" b="0" i="0" baseline="0" noProof="0" dirty="0" smtClean="0">
                          <a:latin typeface="+mn-lt"/>
                        </a:rPr>
                        <a:t>. </a:t>
                      </a:r>
                      <a:r>
                        <a:rPr lang="x-none" sz="900" b="0" i="0" baseline="0" noProof="0" dirty="0" smtClean="0">
                          <a:latin typeface="+mn-lt"/>
                        </a:rPr>
                        <a:t>2</a:t>
                      </a:r>
                      <a:r>
                        <a:rPr lang="en-US" sz="900" b="0" i="0" baseline="0" noProof="0" dirty="0" smtClean="0">
                          <a:latin typeface="+mn-lt"/>
                        </a:rPr>
                        <a:t>-3</a:t>
                      </a:r>
                      <a:r>
                        <a:rPr lang="x-none" sz="900" b="0" i="0" baseline="0" noProof="0" dirty="0" smtClean="0">
                          <a:latin typeface="+mn-lt"/>
                        </a:rPr>
                        <a:t>)</a:t>
                      </a:r>
                      <a:endParaRPr lang="en-US" sz="900" b="0" i="0" baseline="0" noProof="0" dirty="0" smtClean="0">
                        <a:latin typeface="+mn-lt"/>
                      </a:endParaRPr>
                    </a:p>
                    <a:p>
                      <a:pPr algn="l"/>
                      <a:endParaRPr lang="x-none" sz="900" b="0" i="0" baseline="0" noProof="0" dirty="0" smtClean="0">
                        <a:latin typeface="+mn-lt"/>
                      </a:endParaRPr>
                    </a:p>
                    <a:p>
                      <a:pPr marL="0" marR="0" indent="0" algn="l" defTabSz="966612" rtl="0" eaLnBrk="1" fontAlgn="auto" latinLnBrk="0" hangingPunct="1">
                        <a:lnSpc>
                          <a:spcPct val="100000"/>
                        </a:lnSpc>
                        <a:spcBef>
                          <a:spcPts val="0"/>
                        </a:spcBef>
                        <a:spcAft>
                          <a:spcPts val="0"/>
                        </a:spcAft>
                        <a:buClrTx/>
                        <a:buSzTx/>
                        <a:buFontTx/>
                        <a:buNone/>
                        <a:tabLst/>
                        <a:defRPr/>
                      </a:pPr>
                      <a:r>
                        <a:rPr lang="es-ES_tradnl" sz="900" baseline="0" noProof="0" dirty="0" smtClean="0">
                          <a:latin typeface="+mn-lt"/>
                        </a:rPr>
                        <a:t>Utiliza una mecánica básica por debajo del nivel de grado con errores</a:t>
                      </a:r>
                      <a:endParaRPr lang="es-ES_tradnl" sz="900" b="0" i="0" u="none" strike="noStrike" noProof="0" dirty="0" smtClean="0">
                        <a:solidFill>
                          <a:srgbClr val="000000"/>
                        </a:solidFill>
                        <a:latin typeface="+mn-lt"/>
                      </a:endParaRPr>
                    </a:p>
                    <a:p>
                      <a:pPr algn="l"/>
                      <a:r>
                        <a:rPr lang="es-ES_tradnl" sz="900" baseline="0" noProof="0" dirty="0" smtClean="0">
                          <a:latin typeface="+mn-lt"/>
                        </a:rPr>
                        <a:t> frecuentes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3758">
                <a:tc>
                  <a:txBody>
                    <a:bodyPr/>
                    <a:lstStyle/>
                    <a:p>
                      <a:pPr marL="0" marR="0" algn="ctr">
                        <a:lnSpc>
                          <a:spcPct val="115000"/>
                        </a:lnSpc>
                        <a:spcBef>
                          <a:spcPts val="0"/>
                        </a:spcBef>
                        <a:spcAft>
                          <a:spcPts val="0"/>
                        </a:spcAft>
                      </a:pPr>
                      <a:r>
                        <a:rPr lang="x-none"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x-none"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s-ES_tradnl" sz="1000" b="0" i="0" u="none" strike="noStrike" noProof="0" dirty="0" smtClean="0">
                          <a:solidFill>
                            <a:srgbClr val="000000"/>
                          </a:solidFill>
                          <a:latin typeface="+mn-lt"/>
                        </a:rPr>
                        <a:t>Una respuesta no recibe crédito si no proporciona evidencia de la habilidad para</a:t>
                      </a:r>
                      <a:r>
                        <a:rPr lang="es-ES_tradnl" sz="1000" b="0" i="0" u="none" strike="noStrike" baseline="0" noProof="0" dirty="0" smtClean="0">
                          <a:solidFill>
                            <a:srgbClr val="000000"/>
                          </a:solidFill>
                          <a:latin typeface="+mn-lt"/>
                        </a:rPr>
                        <a:t> </a:t>
                      </a:r>
                      <a:r>
                        <a:rPr lang="es-ES_tradnl" sz="1000" b="0" i="0" u="none" strike="noStrike" noProof="0" dirty="0" smtClean="0">
                          <a:solidFill>
                            <a:srgbClr val="000000"/>
                          </a:solidFill>
                          <a:latin typeface="+mn-lt"/>
                        </a:rPr>
                        <a:t> [</a:t>
                      </a:r>
                      <a:r>
                        <a:rPr lang="es-ES_tradnl" sz="1000" b="0" i="1" u="none" strike="noStrike" noProof="0" dirty="0" smtClean="0">
                          <a:solidFill>
                            <a:srgbClr val="000000"/>
                          </a:solidFill>
                          <a:latin typeface="+mn-lt"/>
                        </a:rPr>
                        <a:t>completar con el lenguaje clave del objetivo deseado</a:t>
                      </a:r>
                      <a:r>
                        <a:rPr lang="es-ES_tradnl" sz="1000" b="0" i="0" u="none" strike="noStrike" noProof="0" dirty="0" smtClean="0">
                          <a:solidFill>
                            <a:srgbClr val="000000"/>
                          </a:solidFill>
                          <a:latin typeface="+mn-lt"/>
                        </a:rPr>
                        <a:t>].</a:t>
                      </a:r>
                      <a:endParaRPr lang="es-ES_tradnl" sz="1000" b="0" i="0" u="none" strike="noStrike" noProof="0" dirty="0">
                        <a:solidFill>
                          <a:srgbClr val="000000"/>
                        </a:solidFill>
                        <a:latin typeface="+mn-lt"/>
                      </a:endParaRPr>
                    </a:p>
                  </a:txBody>
                  <a:tcPr marL="91240" marR="10368"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36592" y="159658"/>
            <a:ext cx="7147149" cy="338979"/>
          </a:xfrm>
          <a:prstGeom prst="rect">
            <a:avLst/>
          </a:prstGeom>
        </p:spPr>
        <p:txBody>
          <a:bodyPr wrap="square" lIns="96304" tIns="48153" rIns="96304" bIns="4815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s-419" sz="1571" b="1" dirty="0" smtClean="0">
                <a:solidFill>
                  <a:prstClr val="black"/>
                </a:solidFill>
                <a:effectLst>
                  <a:outerShdw blurRad="38100" dist="38100" dir="2700000" algn="tl">
                    <a:srgbClr val="000000">
                      <a:alpha val="43137"/>
                    </a:srgbClr>
                  </a:outerShdw>
                </a:effectLst>
              </a:rPr>
              <a:t>Grados K - 2: Rúbrica genérica de 4 puntos para un escrito que exprese una 0pinión </a:t>
            </a:r>
            <a:endParaRPr lang="es-419" sz="1571" dirty="0">
              <a:solidFill>
                <a:prstClr val="black"/>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6918498" y="9545034"/>
            <a:ext cx="609600" cy="457200"/>
          </a:xfrm>
        </p:spPr>
        <p:txBody>
          <a:bodyPr/>
          <a:lstStyle/>
          <a:p>
            <a:fld id="{6E8A0ECE-C9E2-4B32-8A0E-7D248228F9D1}" type="slidenum">
              <a:rPr lang="en-US" smtClean="0">
                <a:solidFill>
                  <a:prstClr val="black">
                    <a:tint val="75000"/>
                  </a:prstClr>
                </a:solidFill>
              </a:rPr>
              <a:pPr/>
              <a:t>6</a:t>
            </a:fld>
            <a:endParaRPr lang="en-US" dirty="0">
              <a:solidFill>
                <a:prstClr val="black">
                  <a:tint val="75000"/>
                </a:prstClr>
              </a:solidFill>
            </a:endParaRPr>
          </a:p>
        </p:txBody>
      </p:sp>
      <p:sp>
        <p:nvSpPr>
          <p:cNvPr id="5" name="Shape 110"/>
          <p:cNvSpPr/>
          <p:nvPr/>
        </p:nvSpPr>
        <p:spPr>
          <a:xfrm>
            <a:off x="246117" y="9465051"/>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dirty="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Tree>
    <p:extLst>
      <p:ext uri="{BB962C8B-B14F-4D97-AF65-F5344CB8AC3E}">
        <p14:creationId xmlns:p14="http://schemas.microsoft.com/office/powerpoint/2010/main" val="164455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31800" y="1520915"/>
          <a:ext cx="6908800" cy="6301232"/>
        </p:xfrm>
        <a:graphic>
          <a:graphicData uri="http://schemas.openxmlformats.org/drawingml/2006/table">
            <a:tbl>
              <a:tblPr firstRow="1" bandRow="1">
                <a:tableStyleId>{5940675A-B579-460E-94D1-54222C63F5DA}</a:tableStyleId>
              </a:tblPr>
              <a:tblGrid>
                <a:gridCol w="6908800"/>
              </a:tblGrid>
              <a:tr h="905256">
                <a:tc>
                  <a:txBody>
                    <a:bodyPr/>
                    <a:lstStyle/>
                    <a:p>
                      <a:endParaRPr lang="es-HN" sz="1800" noProof="0" dirty="0" smtClean="0"/>
                    </a:p>
                    <a:p>
                      <a:r>
                        <a:rPr lang="es-HN" sz="1800" b="1" noProof="0" dirty="0" smtClean="0"/>
                        <a:t>Nombre______________________</a:t>
                      </a:r>
                    </a:p>
                    <a:p>
                      <a:endParaRPr lang="es-HN" sz="1800" noProof="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s-HN" sz="1800" b="1" noProof="0" dirty="0" smtClean="0"/>
                        <a:t>¿Cual es</a:t>
                      </a:r>
                      <a:r>
                        <a:rPr lang="es-HN" sz="1800" b="1" baseline="0" noProof="0" dirty="0" smtClean="0"/>
                        <a:t> el </a:t>
                      </a:r>
                      <a:r>
                        <a:rPr lang="es-HN" sz="1800" b="1" u="sng" noProof="0" dirty="0" smtClean="0"/>
                        <a:t>tema principal</a:t>
                      </a:r>
                      <a:r>
                        <a:rPr lang="es-HN" sz="1800" b="1" u="none" baseline="0" noProof="0" dirty="0" smtClean="0"/>
                        <a:t> del artículo</a:t>
                      </a:r>
                      <a:r>
                        <a:rPr lang="es-HN" sz="1800" b="1" noProof="0" dirty="0" smtClean="0"/>
                        <a:t>?</a:t>
                      </a:r>
                      <a:endParaRPr lang="es-HN"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HN"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r>
                        <a:rPr lang="es-HN" sz="1800" b="1" noProof="0" dirty="0" smtClean="0"/>
                        <a:t>¿Qué detalles clave</a:t>
                      </a:r>
                      <a:r>
                        <a:rPr lang="es-HN" sz="1800" b="1" baseline="0" noProof="0" dirty="0" smtClean="0"/>
                        <a:t> </a:t>
                      </a:r>
                      <a:r>
                        <a:rPr lang="es-HN" sz="1800" b="1" noProof="0" dirty="0" smtClean="0"/>
                        <a:t>te ayudan a saber cuál es el </a:t>
                      </a:r>
                      <a:r>
                        <a:rPr lang="es-HN" sz="1800" b="1" u="sng" noProof="0" dirty="0" smtClean="0"/>
                        <a:t>enfoque especifico </a:t>
                      </a:r>
                      <a:r>
                        <a:rPr lang="es-HN" sz="1800" b="1" u="none" noProof="0" dirty="0" smtClean="0"/>
                        <a:t>del </a:t>
                      </a:r>
                      <a:r>
                        <a:rPr lang="es-HN" sz="1800" b="1" u="sng" noProof="0" dirty="0" smtClean="0"/>
                        <a:t>párrafo</a:t>
                      </a:r>
                      <a:r>
                        <a:rPr lang="es-HN" sz="1800" b="1" baseline="0" noProof="0" dirty="0" smtClean="0"/>
                        <a:t>____?</a:t>
                      </a:r>
                      <a:endParaRPr lang="es-HN"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endParaRPr lang="es-HN"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HN"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HN"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HN" sz="1800" noProof="0" dirty="0" smtClean="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800" b="1" noProof="0" dirty="0" smtClean="0"/>
                        <a:t>¿Qué detalles clave te ayudan a saber cual es el </a:t>
                      </a:r>
                      <a:r>
                        <a:rPr lang="es-HN" sz="1800" b="1" u="sng" noProof="0" dirty="0" smtClean="0"/>
                        <a:t>enfoque especifico </a:t>
                      </a:r>
                      <a:r>
                        <a:rPr lang="es-HN" sz="1800" b="1" noProof="0" dirty="0" smtClean="0"/>
                        <a:t>del párrafo______?</a:t>
                      </a:r>
                    </a:p>
                  </a:txBody>
                  <a:tcPr marL="103632" marR="103632" marT="50292" marB="50292"/>
                </a:tc>
              </a:tr>
              <a:tr h="407924">
                <a:tc>
                  <a:txBody>
                    <a:bodyPr/>
                    <a:lstStyle/>
                    <a:p>
                      <a:endParaRPr lang="es-HN"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9" name="Rectangle 8"/>
          <p:cNvSpPr/>
          <p:nvPr/>
        </p:nvSpPr>
        <p:spPr>
          <a:xfrm>
            <a:off x="4174966" y="1227246"/>
            <a:ext cx="3281680" cy="2123640"/>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s-419" sz="1100" b="1" dirty="0"/>
              <a:t>Instruya a los estudiantes a leer un texto de múltiples párrafos.</a:t>
            </a:r>
          </a:p>
          <a:p>
            <a:endParaRPr lang="es-419" sz="1100" b="1" dirty="0"/>
          </a:p>
          <a:p>
            <a:r>
              <a:rPr lang="es-419" sz="1100" b="1" dirty="0"/>
              <a:t>Pregunte: </a:t>
            </a:r>
            <a:r>
              <a:rPr lang="es-419" sz="1100" b="1" i="1" dirty="0" smtClean="0"/>
              <a:t>¿</a:t>
            </a:r>
            <a:r>
              <a:rPr lang="es-419" sz="1100" b="1" i="1" dirty="0"/>
              <a:t>De qué trata este texto mayormente? </a:t>
            </a:r>
            <a:r>
              <a:rPr lang="es-419" sz="1100" b="1" dirty="0"/>
              <a:t>Explique que este es el </a:t>
            </a:r>
            <a:r>
              <a:rPr lang="es-419" sz="1100" b="1" u="sng" dirty="0">
                <a:solidFill>
                  <a:srgbClr val="C00000"/>
                </a:solidFill>
                <a:effectLst>
                  <a:outerShdw blurRad="38100" dist="38100" dir="2700000" algn="tl">
                    <a:srgbClr val="000000">
                      <a:alpha val="43137"/>
                    </a:srgbClr>
                  </a:outerShdw>
                </a:effectLst>
              </a:rPr>
              <a:t>tema principal</a:t>
            </a:r>
            <a:r>
              <a:rPr lang="es-419" sz="1100" b="1" dirty="0"/>
              <a:t> del texto.  Pida a los estudiantes que compartan cómo ellos saben de qué trata el texto mayormente. </a:t>
            </a:r>
          </a:p>
          <a:p>
            <a:r>
              <a:rPr lang="es-419" sz="1100" b="1" dirty="0"/>
              <a:t> </a:t>
            </a:r>
          </a:p>
          <a:p>
            <a:r>
              <a:rPr lang="es-419" sz="1100" b="1" dirty="0"/>
              <a:t>Pida a los estudiantes que escriban el </a:t>
            </a:r>
            <a:r>
              <a:rPr lang="es-419" sz="1100" b="1" u="sng" dirty="0">
                <a:solidFill>
                  <a:srgbClr val="C00000"/>
                </a:solidFill>
                <a:effectLst>
                  <a:outerShdw blurRad="38100" dist="38100" dir="2700000" algn="tl">
                    <a:srgbClr val="000000">
                      <a:alpha val="43137"/>
                    </a:srgbClr>
                  </a:outerShdw>
                </a:effectLst>
              </a:rPr>
              <a:t>tema principal</a:t>
            </a:r>
            <a:r>
              <a:rPr lang="es-419" sz="1100" b="1" dirty="0"/>
              <a:t> del texto.</a:t>
            </a:r>
          </a:p>
          <a:p>
            <a:r>
              <a:rPr lang="es-419" sz="1100" b="1" dirty="0"/>
              <a:t>Nota:  </a:t>
            </a:r>
            <a:r>
              <a:rPr lang="es-419" sz="1100" b="1" dirty="0" smtClean="0"/>
              <a:t>El </a:t>
            </a:r>
            <a:r>
              <a:rPr lang="es-419" sz="1100" b="1" dirty="0"/>
              <a:t>tema se refiere a todo el texto resumido en una </a:t>
            </a:r>
            <a:r>
              <a:rPr lang="es-419" sz="1100" b="1" u="sng" dirty="0"/>
              <a:t>palabra o frase</a:t>
            </a:r>
            <a:r>
              <a:rPr lang="es-419" sz="1100" b="1" dirty="0"/>
              <a:t>.</a:t>
            </a:r>
          </a:p>
        </p:txBody>
      </p:sp>
      <p:sp>
        <p:nvSpPr>
          <p:cNvPr id="10" name="Rounded Rectangle 9"/>
          <p:cNvSpPr/>
          <p:nvPr/>
        </p:nvSpPr>
        <p:spPr>
          <a:xfrm>
            <a:off x="7111205" y="750242"/>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solidFill>
                  <a:prstClr val="white"/>
                </a:solidFill>
                <a:effectLst>
                  <a:outerShdw blurRad="38100" dist="38100" dir="2700000" algn="tl">
                    <a:srgbClr val="000000">
                      <a:alpha val="43137"/>
                    </a:srgbClr>
                  </a:outerShdw>
                </a:effectLst>
              </a:rPr>
              <a:t>1</a:t>
            </a:r>
            <a:endParaRPr lang="en-US" b="1" dirty="0">
              <a:solidFill>
                <a:prstClr val="white"/>
              </a:solidFill>
              <a:effectLst>
                <a:outerShdw blurRad="38100" dist="38100" dir="2700000" algn="tl">
                  <a:srgbClr val="000000">
                    <a:alpha val="43137"/>
                  </a:srgbClr>
                </a:outerShdw>
              </a:effectLst>
            </a:endParaRPr>
          </a:p>
        </p:txBody>
      </p:sp>
      <p:sp>
        <p:nvSpPr>
          <p:cNvPr id="3" name="TextBox 2"/>
          <p:cNvSpPr txBox="1"/>
          <p:nvPr/>
        </p:nvSpPr>
        <p:spPr>
          <a:xfrm>
            <a:off x="407837" y="242219"/>
            <a:ext cx="7063145" cy="533764"/>
          </a:xfrm>
          <a:prstGeom prst="rect">
            <a:avLst/>
          </a:prstGeom>
          <a:noFill/>
        </p:spPr>
        <p:txBody>
          <a:bodyPr wrap="square" lIns="101882" tIns="50941" rIns="101882" bIns="50941" rtlCol="0">
            <a:spAutoFit/>
          </a:bodyPr>
          <a:lstStyle/>
          <a:p>
            <a:r>
              <a:rPr lang="es-PA" sz="1400" b="1" dirty="0" smtClean="0">
                <a:solidFill>
                  <a:prstClr val="black"/>
                </a:solidFill>
              </a:rPr>
              <a:t>Maestros: Esta es una página para tomar notas que los estudiantes pueden utilizar cuando están investigando sobre un tema.</a:t>
            </a:r>
            <a:endParaRPr lang="es-PA" sz="1400" b="1" dirty="0">
              <a:solidFill>
                <a:prstClr val="black"/>
              </a:solidFill>
            </a:endParaRPr>
          </a:p>
        </p:txBody>
      </p:sp>
      <p:sp>
        <p:nvSpPr>
          <p:cNvPr id="11" name="Rectangle 10"/>
          <p:cNvSpPr/>
          <p:nvPr/>
        </p:nvSpPr>
        <p:spPr>
          <a:xfrm>
            <a:off x="1122680" y="4035516"/>
            <a:ext cx="3281680" cy="297002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s-419" sz="1100" b="1" dirty="0" smtClean="0"/>
              <a:t>Explique: </a:t>
            </a:r>
            <a:r>
              <a:rPr lang="es-419" sz="1100" b="1" i="1" dirty="0" smtClean="0"/>
              <a:t>Un </a:t>
            </a:r>
            <a:r>
              <a:rPr lang="es-419" sz="1100" b="1" i="1" u="sng" dirty="0">
                <a:solidFill>
                  <a:srgbClr val="C00000"/>
                </a:solidFill>
                <a:effectLst>
                  <a:outerShdw blurRad="38100" dist="38100" dir="2700000" algn="tl">
                    <a:srgbClr val="000000">
                      <a:alpha val="43137"/>
                    </a:srgbClr>
                  </a:outerShdw>
                </a:effectLst>
              </a:rPr>
              <a:t>enfoque específico</a:t>
            </a:r>
            <a:r>
              <a:rPr lang="es-419" sz="1100" b="1" i="1" dirty="0"/>
              <a:t> es lo que el párrafo está diciendo sobre el </a:t>
            </a:r>
            <a:r>
              <a:rPr lang="es-419" sz="1100" b="1" i="1" u="sng" dirty="0">
                <a:solidFill>
                  <a:srgbClr val="C00000"/>
                </a:solidFill>
                <a:effectLst>
                  <a:outerShdw blurRad="38100" dist="38100" dir="2700000" algn="tl">
                    <a:srgbClr val="000000">
                      <a:alpha val="43137"/>
                    </a:srgbClr>
                  </a:outerShdw>
                </a:effectLst>
              </a:rPr>
              <a:t>tema</a:t>
            </a:r>
            <a:r>
              <a:rPr lang="es-419" sz="1100" b="1" i="1" dirty="0"/>
              <a:t>.  Los </a:t>
            </a:r>
            <a:r>
              <a:rPr lang="es-419" sz="1100" b="1" i="1" u="sng" dirty="0">
                <a:solidFill>
                  <a:srgbClr val="C00000"/>
                </a:solidFill>
                <a:effectLst>
                  <a:outerShdw blurRad="38100" dist="38100" dir="2700000" algn="tl">
                    <a:srgbClr val="000000">
                      <a:alpha val="43137"/>
                    </a:srgbClr>
                  </a:outerShdw>
                </a:effectLst>
              </a:rPr>
              <a:t>detalles clave</a:t>
            </a:r>
            <a:r>
              <a:rPr lang="es-419" sz="1100" b="1" i="1" dirty="0"/>
              <a:t> nos ayudan a encontrar el </a:t>
            </a:r>
            <a:r>
              <a:rPr lang="es-419" sz="1100" b="1" i="1" u="sng" dirty="0">
                <a:solidFill>
                  <a:srgbClr val="C00000"/>
                </a:solidFill>
                <a:effectLst>
                  <a:outerShdw blurRad="38100" dist="38100" dir="2700000" algn="tl">
                    <a:srgbClr val="000000">
                      <a:alpha val="43137"/>
                    </a:srgbClr>
                  </a:outerShdw>
                </a:effectLst>
              </a:rPr>
              <a:t>enfoque específico</a:t>
            </a:r>
            <a:r>
              <a:rPr lang="es-419" sz="1100" b="1" i="1" dirty="0"/>
              <a:t> de los párrafos.  </a:t>
            </a:r>
          </a:p>
          <a:p>
            <a:endParaRPr lang="es-419" sz="1100" b="1" dirty="0"/>
          </a:p>
          <a:p>
            <a:pPr defTabSz="1135157"/>
            <a:r>
              <a:rPr lang="es-419" sz="1100" b="1" dirty="0">
                <a:solidFill>
                  <a:prstClr val="black"/>
                </a:solidFill>
              </a:rPr>
              <a:t>Ejemplo:  Si el tema principal es PERROS,</a:t>
            </a:r>
          </a:p>
          <a:p>
            <a:pPr defTabSz="1135157"/>
            <a:r>
              <a:rPr lang="es-419" sz="1100" b="1" dirty="0">
                <a:solidFill>
                  <a:prstClr val="black"/>
                </a:solidFill>
              </a:rPr>
              <a:t>algunos </a:t>
            </a:r>
            <a:r>
              <a:rPr lang="es-419" sz="1100" b="1" u="sng" dirty="0">
                <a:solidFill>
                  <a:srgbClr val="C00000"/>
                </a:solidFill>
                <a:effectLst>
                  <a:outerShdw blurRad="38100" dist="38100" dir="2700000" algn="tl">
                    <a:srgbClr val="000000">
                      <a:alpha val="43137"/>
                    </a:srgbClr>
                  </a:outerShdw>
                </a:effectLst>
              </a:rPr>
              <a:t>detalles clave</a:t>
            </a:r>
            <a:r>
              <a:rPr lang="es-419" sz="1100" b="1" dirty="0">
                <a:solidFill>
                  <a:srgbClr val="C00000"/>
                </a:solidFill>
                <a:effectLst>
                  <a:outerShdw blurRad="38100" dist="38100" dir="2700000" algn="tl">
                    <a:srgbClr val="000000">
                      <a:alpha val="43137"/>
                    </a:srgbClr>
                  </a:outerShdw>
                </a:effectLst>
              </a:rPr>
              <a:t> </a:t>
            </a:r>
            <a:r>
              <a:rPr lang="es-419" sz="1100" b="1" dirty="0">
                <a:solidFill>
                  <a:prstClr val="black"/>
                </a:solidFill>
              </a:rPr>
              <a:t>de un párrafo podrían ser…</a:t>
            </a:r>
          </a:p>
          <a:p>
            <a:pPr defTabSz="1135157"/>
            <a:endParaRPr lang="es-419" sz="1100" b="1" dirty="0">
              <a:solidFill>
                <a:prstClr val="black"/>
              </a:solidFill>
            </a:endParaRPr>
          </a:p>
          <a:p>
            <a:pPr marL="171450" indent="-171450">
              <a:buFont typeface="Arial" panose="020B0604020202020204" pitchFamily="34" charset="0"/>
              <a:buChar char="•"/>
            </a:pPr>
            <a:r>
              <a:rPr lang="es-419" sz="1100" b="1" dirty="0"/>
              <a:t>al perro le gusta jugar a buscar cosas.</a:t>
            </a:r>
          </a:p>
          <a:p>
            <a:pPr>
              <a:buFont typeface="Arial" pitchFamily="34" charset="0"/>
              <a:buChar char="•"/>
            </a:pPr>
            <a:r>
              <a:rPr lang="es-419" sz="1100" b="1" dirty="0"/>
              <a:t>    al perro le gusta jugar con la pelota.</a:t>
            </a:r>
          </a:p>
          <a:p>
            <a:pPr defTabSz="1135157"/>
            <a:endParaRPr lang="es-419" sz="1100" b="1" dirty="0">
              <a:solidFill>
                <a:prstClr val="black"/>
              </a:solidFill>
            </a:endParaRPr>
          </a:p>
          <a:p>
            <a:pPr defTabSz="1135157"/>
            <a:r>
              <a:rPr lang="es-419" sz="1100" b="1" dirty="0">
                <a:solidFill>
                  <a:prstClr val="black"/>
                </a:solidFill>
              </a:rPr>
              <a:t>El </a:t>
            </a:r>
            <a:r>
              <a:rPr lang="es-419" sz="1100" b="1" u="sng" dirty="0">
                <a:solidFill>
                  <a:srgbClr val="C00000"/>
                </a:solidFill>
                <a:effectLst>
                  <a:outerShdw blurRad="38100" dist="38100" dir="2700000" algn="tl">
                    <a:srgbClr val="000000">
                      <a:alpha val="43137"/>
                    </a:srgbClr>
                  </a:outerShdw>
                </a:effectLst>
              </a:rPr>
              <a:t>enfoque específico</a:t>
            </a:r>
            <a:r>
              <a:rPr lang="es-419" sz="1100" b="1" dirty="0">
                <a:solidFill>
                  <a:srgbClr val="C00000"/>
                </a:solidFill>
                <a:effectLst>
                  <a:outerShdw blurRad="38100" dist="38100" dir="2700000" algn="tl">
                    <a:srgbClr val="000000">
                      <a:alpha val="43137"/>
                    </a:srgbClr>
                  </a:outerShdw>
                </a:effectLst>
              </a:rPr>
              <a:t> </a:t>
            </a:r>
            <a:r>
              <a:rPr lang="es-419" sz="1100" b="1" dirty="0">
                <a:solidFill>
                  <a:prstClr val="black"/>
                </a:solidFill>
              </a:rPr>
              <a:t> de este párrafo podría ser…  cosas que a los perros les gusta hacer, o que los perros son juguetones.</a:t>
            </a:r>
          </a:p>
          <a:p>
            <a:pPr defTabSz="1135157"/>
            <a:endParaRPr lang="es-419" sz="1100" b="1" dirty="0">
              <a:solidFill>
                <a:prstClr val="black"/>
              </a:solidFill>
            </a:endParaRPr>
          </a:p>
          <a:p>
            <a:pPr defTabSz="1135157"/>
            <a:r>
              <a:rPr lang="es-419" sz="1100" b="1" dirty="0">
                <a:solidFill>
                  <a:prstClr val="black"/>
                </a:solidFill>
              </a:rPr>
              <a:t>Los estudiantes deben ser capaces de identificar el </a:t>
            </a:r>
            <a:r>
              <a:rPr lang="es-419" sz="1100" b="1" u="sng" dirty="0">
                <a:solidFill>
                  <a:srgbClr val="C00000"/>
                </a:solidFill>
                <a:effectLst>
                  <a:outerShdw blurRad="38100" dist="38100" dir="2700000" algn="tl">
                    <a:srgbClr val="000000">
                      <a:alpha val="43137"/>
                    </a:srgbClr>
                  </a:outerShdw>
                </a:effectLst>
              </a:rPr>
              <a:t>enfoque </a:t>
            </a:r>
            <a:r>
              <a:rPr lang="es-419" sz="1100" b="1" u="sng" dirty="0" err="1">
                <a:solidFill>
                  <a:srgbClr val="C00000"/>
                </a:solidFill>
                <a:effectLst>
                  <a:outerShdw blurRad="38100" dist="38100" dir="2700000" algn="tl">
                    <a:srgbClr val="000000">
                      <a:alpha val="43137"/>
                    </a:srgbClr>
                  </a:outerShdw>
                </a:effectLst>
              </a:rPr>
              <a:t>específio</a:t>
            </a:r>
            <a:r>
              <a:rPr lang="es-419" sz="1100" b="1" dirty="0">
                <a:solidFill>
                  <a:prstClr val="black"/>
                </a:solidFill>
              </a:rPr>
              <a:t> en dos o más párrafos del texto.  </a:t>
            </a:r>
          </a:p>
        </p:txBody>
      </p:sp>
      <p:sp>
        <p:nvSpPr>
          <p:cNvPr id="12" name="Rounded Rectangle 11"/>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solidFill>
                  <a:prstClr val="white"/>
                </a:solidFill>
                <a:effectLst>
                  <a:outerShdw blurRad="38100" dist="38100" dir="2700000" algn="tl">
                    <a:srgbClr val="000000">
                      <a:alpha val="43137"/>
                    </a:srgbClr>
                  </a:outerShdw>
                </a:effectLst>
              </a:rPr>
              <a:t>2</a:t>
            </a:r>
            <a:endParaRPr lang="en-US" b="1" dirty="0">
              <a:solidFill>
                <a:prstClr val="white"/>
              </a:solidFill>
              <a:effectLst>
                <a:outerShdw blurRad="38100" dist="38100" dir="2700000" algn="tl">
                  <a:srgbClr val="000000">
                    <a:alpha val="43137"/>
                  </a:srgbClr>
                </a:outerShdw>
              </a:effectLst>
            </a:endParaRPr>
          </a:p>
        </p:txBody>
      </p:sp>
      <p:sp>
        <p:nvSpPr>
          <p:cNvPr id="13" name="TextBox 12"/>
          <p:cNvSpPr txBox="1"/>
          <p:nvPr/>
        </p:nvSpPr>
        <p:spPr>
          <a:xfrm>
            <a:off x="4658132" y="6275910"/>
            <a:ext cx="2740491" cy="1804465"/>
          </a:xfrm>
          <a:prstGeom prst="rect">
            <a:avLst/>
          </a:prstGeom>
          <a:solidFill>
            <a:schemeClr val="bg2"/>
          </a:solidFill>
          <a:ln>
            <a:solidFill>
              <a:schemeClr val="bg2">
                <a:lumMod val="1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es-419" sz="1100" b="1" dirty="0"/>
              <a:t>Recuerde que los estudiantes necesitarán una hoja para tomar notas por </a:t>
            </a:r>
            <a:r>
              <a:rPr lang="es-419" sz="1100" b="1" u="sng" dirty="0"/>
              <a:t>cada</a:t>
            </a:r>
            <a:r>
              <a:rPr lang="es-419" sz="1100" b="1" dirty="0"/>
              <a:t> texto.  Esto es solo para el texto informativo.  También puede utilizar un organizador gráfico de su elección que enfatice el vocabulario estándar: </a:t>
            </a:r>
          </a:p>
          <a:p>
            <a:endParaRPr lang="es-HN" sz="1100" b="1" dirty="0" smtClean="0">
              <a:solidFill>
                <a:prstClr val="black"/>
              </a:solidFill>
            </a:endParaRPr>
          </a:p>
          <a:p>
            <a:r>
              <a:rPr lang="es-HN" sz="1100" b="1" dirty="0" smtClean="0">
                <a:solidFill>
                  <a:prstClr val="black"/>
                </a:solidFill>
              </a:rPr>
              <a:t>Tema principal           (RI.2.2)</a:t>
            </a:r>
          </a:p>
          <a:p>
            <a:r>
              <a:rPr lang="es-HN" sz="1100" b="1" dirty="0" smtClean="0">
                <a:solidFill>
                  <a:prstClr val="black"/>
                </a:solidFill>
              </a:rPr>
              <a:t>Detalles clave             (RI.2.1)</a:t>
            </a:r>
          </a:p>
          <a:p>
            <a:r>
              <a:rPr lang="es-HN" sz="1100" b="1" dirty="0" smtClean="0">
                <a:solidFill>
                  <a:prstClr val="black"/>
                </a:solidFill>
              </a:rPr>
              <a:t>Enfoque especifico    (RI.2.2)</a:t>
            </a:r>
            <a:endParaRPr lang="es-HN" sz="1100" b="1" dirty="0">
              <a:solidFill>
                <a:prstClr val="black"/>
              </a:solidFill>
            </a:endParaRPr>
          </a:p>
        </p:txBody>
      </p:sp>
      <p:sp>
        <p:nvSpPr>
          <p:cNvPr id="14" name="Rectangle 13"/>
          <p:cNvSpPr/>
          <p:nvPr/>
        </p:nvSpPr>
        <p:spPr>
          <a:xfrm>
            <a:off x="3352800" y="9688748"/>
            <a:ext cx="3886200" cy="241818"/>
          </a:xfrm>
          <a:prstGeom prst="rect">
            <a:avLst/>
          </a:prstGeom>
        </p:spPr>
        <p:txBody>
          <a:bodyPr lIns="96371" tIns="48186" rIns="96371" bIns="48186">
            <a:spAutoFit/>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Rev. Control:  07/08/2015 HSD – OSP, Jill Russo, and Susan Richmond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5" name="Rectangle 14"/>
          <p:cNvSpPr/>
          <p:nvPr/>
        </p:nvSpPr>
        <p:spPr>
          <a:xfrm>
            <a:off x="7188004" y="9678656"/>
            <a:ext cx="263214" cy="276999"/>
          </a:xfrm>
          <a:prstGeom prst="rect">
            <a:avLst/>
          </a:prstGeom>
        </p:spPr>
        <p:txBody>
          <a:bodyPr wrap="none">
            <a:spAutoFit/>
          </a:bodyPr>
          <a:lstStyle/>
          <a:p>
            <a:pPr lvl="0" algn="r"/>
            <a:r>
              <a:rPr lang="es-419" sz="1200" dirty="0">
                <a:solidFill>
                  <a:prstClr val="black">
                    <a:tint val="75000"/>
                  </a:prstClr>
                </a:solidFill>
              </a:rPr>
              <a:t>7</a:t>
            </a:r>
          </a:p>
        </p:txBody>
      </p:sp>
    </p:spTree>
    <p:extLst>
      <p:ext uri="{BB962C8B-B14F-4D97-AF65-F5344CB8AC3E}">
        <p14:creationId xmlns:p14="http://schemas.microsoft.com/office/powerpoint/2010/main" val="224793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8669842"/>
              </p:ext>
            </p:extLst>
          </p:nvPr>
        </p:nvGraphicFramePr>
        <p:xfrm>
          <a:off x="431800" y="922019"/>
          <a:ext cx="6908800" cy="7117080"/>
        </p:xfrm>
        <a:graphic>
          <a:graphicData uri="http://schemas.openxmlformats.org/drawingml/2006/table">
            <a:tbl>
              <a:tblPr firstRow="1" bandRow="1">
                <a:tableStyleId>{5940675A-B579-460E-94D1-54222C63F5DA}</a:tableStyleId>
              </a:tblPr>
              <a:tblGrid>
                <a:gridCol w="6908800"/>
              </a:tblGrid>
              <a:tr h="905256">
                <a:tc>
                  <a:txBody>
                    <a:bodyPr/>
                    <a:lstStyle/>
                    <a:p>
                      <a:endParaRPr lang="es-419" sz="1800" noProof="0" dirty="0" smtClean="0"/>
                    </a:p>
                    <a:p>
                      <a:r>
                        <a:rPr lang="es-419" sz="1800" b="1" noProof="0" dirty="0" smtClean="0"/>
                        <a:t>Nombre______________________</a:t>
                      </a:r>
                    </a:p>
                    <a:p>
                      <a:endParaRPr lang="es-419" sz="1800" noProof="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s-419" sz="1800" b="1" noProof="0" dirty="0" smtClean="0"/>
                        <a:t>¿Cuál es el</a:t>
                      </a:r>
                      <a:r>
                        <a:rPr lang="es-419" sz="1800" b="1" baseline="0" noProof="0" dirty="0" smtClean="0"/>
                        <a:t> </a:t>
                      </a:r>
                      <a:r>
                        <a:rPr lang="es-419" sz="1800" b="1" u="sng" baseline="0" noProof="0" dirty="0" smtClean="0"/>
                        <a:t>tema principal </a:t>
                      </a:r>
                      <a:r>
                        <a:rPr lang="es-419" sz="1800" b="1" baseline="0" noProof="0" dirty="0" smtClean="0"/>
                        <a:t>del texto</a:t>
                      </a:r>
                      <a:r>
                        <a:rPr lang="es-419" sz="1800" b="1" noProof="0" dirty="0" smtClean="0"/>
                        <a:t>?</a:t>
                      </a:r>
                      <a:endParaRPr lang="es-419" sz="1800" b="1"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s-419" sz="1800" b="1" noProof="0" dirty="0" smtClean="0"/>
                        <a:t>¿Qué </a:t>
                      </a:r>
                      <a:r>
                        <a:rPr lang="es-419" sz="1800" b="1" u="sng" noProof="0" dirty="0" smtClean="0"/>
                        <a:t>detalles clave </a:t>
                      </a:r>
                      <a:r>
                        <a:rPr lang="es-419" sz="1800" b="1" noProof="0" dirty="0" smtClean="0"/>
                        <a:t>te ayudan a saber cuál es el </a:t>
                      </a:r>
                      <a:r>
                        <a:rPr lang="es-419" sz="1800" b="1" u="sng" noProof="0" dirty="0" smtClean="0"/>
                        <a:t>enfoque</a:t>
                      </a:r>
                      <a:r>
                        <a:rPr lang="es-419" sz="1800" b="1" u="sng" baseline="0" noProof="0" dirty="0" smtClean="0"/>
                        <a:t> específico </a:t>
                      </a:r>
                      <a:r>
                        <a:rPr lang="es-419" sz="1800" b="1" baseline="0" noProof="0" dirty="0" smtClean="0"/>
                        <a:t>del párrafo______?</a:t>
                      </a:r>
                      <a:endParaRPr lang="es-419" sz="1800" b="1" noProof="0" dirty="0"/>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s-419" sz="1800" noProof="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1800" b="1" i="0" u="none" strike="noStrike" kern="1200" cap="none" spc="0" normalizeH="0" baseline="0" noProof="0" dirty="0" smtClean="0">
                          <a:ln>
                            <a:noFill/>
                          </a:ln>
                          <a:solidFill>
                            <a:prstClr val="black"/>
                          </a:solidFill>
                          <a:effectLst/>
                          <a:uLnTx/>
                          <a:uFillTx/>
                          <a:latin typeface="+mn-lt"/>
                          <a:ea typeface="+mn-ea"/>
                          <a:cs typeface="+mn-cs"/>
                        </a:rPr>
                        <a:t>¿Qué </a:t>
                      </a:r>
                      <a:r>
                        <a:rPr kumimoji="0" lang="es-419" sz="1800" b="1" i="0" u="sng" strike="noStrike" kern="1200" cap="none" spc="0" normalizeH="0" baseline="0" noProof="0" dirty="0" smtClean="0">
                          <a:ln>
                            <a:noFill/>
                          </a:ln>
                          <a:solidFill>
                            <a:prstClr val="black"/>
                          </a:solidFill>
                          <a:effectLst/>
                          <a:uLnTx/>
                          <a:uFillTx/>
                          <a:latin typeface="+mn-lt"/>
                          <a:ea typeface="+mn-ea"/>
                          <a:cs typeface="+mn-cs"/>
                        </a:rPr>
                        <a:t>detalles clave </a:t>
                      </a:r>
                      <a:r>
                        <a:rPr kumimoji="0" lang="es-419" sz="1800" b="1" i="0" u="none" strike="noStrike" kern="1200" cap="none" spc="0" normalizeH="0" baseline="0" noProof="0" dirty="0" smtClean="0">
                          <a:ln>
                            <a:noFill/>
                          </a:ln>
                          <a:solidFill>
                            <a:prstClr val="black"/>
                          </a:solidFill>
                          <a:effectLst/>
                          <a:uLnTx/>
                          <a:uFillTx/>
                          <a:latin typeface="+mn-lt"/>
                          <a:ea typeface="+mn-ea"/>
                          <a:cs typeface="+mn-cs"/>
                        </a:rPr>
                        <a:t>te ayudan a saber cuál es el </a:t>
                      </a:r>
                      <a:r>
                        <a:rPr kumimoji="0" lang="es-419" sz="1800" b="1" i="0" u="sng" strike="noStrike" kern="1200" cap="none" spc="0" normalizeH="0" baseline="0" noProof="0" dirty="0" smtClean="0">
                          <a:ln>
                            <a:noFill/>
                          </a:ln>
                          <a:solidFill>
                            <a:prstClr val="black"/>
                          </a:solidFill>
                          <a:effectLst/>
                          <a:uLnTx/>
                          <a:uFillTx/>
                          <a:latin typeface="+mn-lt"/>
                          <a:ea typeface="+mn-ea"/>
                          <a:cs typeface="+mn-cs"/>
                        </a:rPr>
                        <a:t>enfoque específico </a:t>
                      </a:r>
                      <a:r>
                        <a:rPr kumimoji="0" lang="es-419" sz="1800" b="1" i="0" u="none" strike="noStrike" kern="1200" cap="none" spc="0" normalizeH="0" baseline="0" noProof="0" dirty="0" smtClean="0">
                          <a:ln>
                            <a:noFill/>
                          </a:ln>
                          <a:solidFill>
                            <a:prstClr val="black"/>
                          </a:solidFill>
                          <a:effectLst/>
                          <a:uLnTx/>
                          <a:uFillTx/>
                          <a:latin typeface="+mn-lt"/>
                          <a:ea typeface="+mn-ea"/>
                          <a:cs typeface="+mn-cs"/>
                        </a:rPr>
                        <a:t>del párrafo______?</a:t>
                      </a:r>
                    </a:p>
                  </a:txBody>
                  <a:tcPr marL="103632" marR="103632" marT="50292" marB="50292"/>
                </a:tc>
              </a:tr>
              <a:tr h="407924">
                <a:tc>
                  <a:txBody>
                    <a:bodyPr/>
                    <a:lstStyle/>
                    <a:p>
                      <a:endParaRPr lang="es-419" sz="1800" noProof="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3" name="Rectangle 2"/>
          <p:cNvSpPr/>
          <p:nvPr/>
        </p:nvSpPr>
        <p:spPr>
          <a:xfrm>
            <a:off x="3352800" y="9688748"/>
            <a:ext cx="3886200" cy="241818"/>
          </a:xfrm>
          <a:prstGeom prst="rect">
            <a:avLst/>
          </a:prstGeom>
        </p:spPr>
        <p:txBody>
          <a:bodyPr lIns="96371" tIns="48186" rIns="96371" bIns="48186">
            <a:spAutoFit/>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Rev. Control:  07/08/2015 HSD – OSP, Jill Russo, and Susan Richmond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Rectangle 3"/>
          <p:cNvSpPr/>
          <p:nvPr/>
        </p:nvSpPr>
        <p:spPr>
          <a:xfrm>
            <a:off x="7188005" y="9678656"/>
            <a:ext cx="263213" cy="276999"/>
          </a:xfrm>
          <a:prstGeom prst="rect">
            <a:avLst/>
          </a:prstGeom>
        </p:spPr>
        <p:txBody>
          <a:bodyPr wrap="none">
            <a:spAutoFit/>
          </a:bodyPr>
          <a:lstStyle/>
          <a:p>
            <a:pPr lvl="0" algn="r"/>
            <a:r>
              <a:rPr lang="es-419" sz="1200" dirty="0" smtClean="0">
                <a:solidFill>
                  <a:prstClr val="black">
                    <a:tint val="75000"/>
                  </a:prstClr>
                </a:solidFill>
              </a:rPr>
              <a:t>8</a:t>
            </a:r>
            <a:endParaRPr lang="es-419" sz="1200" dirty="0">
              <a:solidFill>
                <a:prstClr val="black">
                  <a:tint val="75000"/>
                </a:prstClr>
              </a:solidFill>
            </a:endParaRPr>
          </a:p>
        </p:txBody>
      </p:sp>
    </p:spTree>
    <p:extLst>
      <p:ext uri="{BB962C8B-B14F-4D97-AF65-F5344CB8AC3E}">
        <p14:creationId xmlns:p14="http://schemas.microsoft.com/office/powerpoint/2010/main" val="218142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x-none" sz="950" dirty="0"/>
              <a:t>Esta tarea de rendimiento se basa en la escritura. Como una opción, si desea dar seguimiento al crecimiento ELP como un segundo objetivo, los maestros pueden optar por evaluar ELP estándar 4 porque se alinea con esta tarea de rendimiento específica. La composición completa de su estudiante puede ser analizada para identificar los niveles de dominio lingüístico en inglés. Es evidente que los estudiantes estarán navegando a través de las modalidades para llegar al producto final. Sin embargo, es importante tener en mente qué </a:t>
            </a:r>
            <a:r>
              <a:rPr lang="en-US" sz="950" dirty="0" err="1" smtClean="0"/>
              <a:t>es</a:t>
            </a:r>
            <a:r>
              <a:rPr lang="en-US" sz="950" dirty="0" smtClean="0"/>
              <a:t> lo </a:t>
            </a:r>
            <a:r>
              <a:rPr lang="en-US" sz="950" dirty="0" err="1" smtClean="0"/>
              <a:t>que</a:t>
            </a:r>
            <a:r>
              <a:rPr lang="en-US" sz="950" dirty="0" smtClean="0"/>
              <a:t> </a:t>
            </a:r>
            <a:r>
              <a:rPr lang="x-none" sz="950" dirty="0" smtClean="0"/>
              <a:t>está </a:t>
            </a:r>
            <a:r>
              <a:rPr lang="x-none" sz="950" dirty="0"/>
              <a:t>evaluando el escrito de opinión total de la tarea de rendimiento y cuán profundamente el estudiante entiende el contenido de la clase y el lenguaje. La meta de crecimiento ELP es proporcionar “la enseñanza escalonada justa" para que los estudiantes demuestren su comprensión a fin de que pasen de un nivel de competencia al siguiente.</a:t>
            </a:r>
          </a:p>
        </p:txBody>
      </p:sp>
      <p:graphicFrame>
        <p:nvGraphicFramePr>
          <p:cNvPr id="5" name="Table 4"/>
          <p:cNvGraphicFramePr>
            <a:graphicFrameLocks noGrp="1"/>
          </p:cNvGraphicFramePr>
          <p:nvPr>
            <p:extLst>
              <p:ext uri="{D42A27DB-BD31-4B8C-83A1-F6EECF244321}">
                <p14:modId xmlns:p14="http://schemas.microsoft.com/office/powerpoint/2010/main" val="3360813891"/>
              </p:ext>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receptivas se 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smtClean="0">
                          <a:solidFill>
                            <a:schemeClr val="bg1">
                              <a:lumMod val="50000"/>
                            </a:schemeClr>
                          </a:solidFill>
                          <a:effectLst/>
                          <a:latin typeface="+mn-lt"/>
                          <a:ea typeface="Calibri"/>
                          <a:cs typeface="Times New Roman"/>
                        </a:rPr>
                        <a:t>ón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dirty="0" smtClean="0">
                          <a:solidFill>
                            <a:schemeClr val="tx1"/>
                          </a:solidFill>
                          <a:effectLst/>
                          <a:latin typeface="+mn-lt"/>
                          <a:ea typeface="+mn-ea"/>
                          <a:cs typeface="+mn-cs"/>
                        </a:rPr>
                        <a:t>                comunicarse 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00" b="1" kern="1200" noProof="0" dirty="0" smtClean="0">
                          <a:solidFill>
                            <a:srgbClr val="7F7F7F"/>
                          </a:solidFill>
                          <a:effectLst/>
                          <a:latin typeface="+mn-lt"/>
                          <a:ea typeface="Calibri"/>
                          <a:cs typeface="GillSansMT"/>
                        </a:rPr>
                        <a:t>desarrollar</a:t>
                      </a:r>
                      <a:r>
                        <a:rPr lang="x-none" sz="900" b="1" kern="1200" noProof="0" dirty="0" smtClean="0">
                          <a:solidFill>
                            <a:srgbClr val="7F7F7F"/>
                          </a:solidFill>
                          <a:effectLst/>
                          <a:latin typeface="+mn-lt"/>
                          <a:ea typeface="Calibri"/>
                          <a:cs typeface="GillSansMT"/>
                        </a:rPr>
                        <a:t> significado </a:t>
                      </a:r>
                      <a:r>
                        <a:rPr lang="en-US" sz="900" b="0" kern="1200" noProof="0" dirty="0" smtClean="0">
                          <a:solidFill>
                            <a:srgbClr val="7F7F7F"/>
                          </a:solidFill>
                          <a:effectLst/>
                          <a:latin typeface="+mn-lt"/>
                          <a:ea typeface="Calibri"/>
                          <a:cs typeface="GillSansMT"/>
                        </a:rPr>
                        <a:t>al </a:t>
                      </a:r>
                      <a:r>
                        <a:rPr lang="x-none" sz="900" b="0" kern="1200" noProof="0" dirty="0" smtClean="0">
                          <a:solidFill>
                            <a:srgbClr val="7F7F7F"/>
                          </a:solidFill>
                          <a:effectLst/>
                          <a:latin typeface="+mn-lt"/>
                          <a:ea typeface="Calibri"/>
                          <a:cs typeface="GillSansMT"/>
                        </a:rPr>
                        <a:t>escuchar,</a:t>
                      </a:r>
                      <a:r>
                        <a:rPr lang="x-none" sz="900" b="0" kern="1200" baseline="0" noProof="0" dirty="0" smtClean="0">
                          <a:solidFill>
                            <a:srgbClr val="7F7F7F"/>
                          </a:solidFill>
                          <a:effectLst/>
                          <a:latin typeface="+mn-lt"/>
                          <a:ea typeface="Calibri"/>
                          <a:cs typeface="GillSansMT"/>
                        </a:rPr>
                        <a:t> leer y observ</a:t>
                      </a:r>
                      <a:r>
                        <a:rPr lang="en-US" sz="900" b="0" kern="1200" baseline="0" noProof="0" dirty="0" smtClean="0">
                          <a:solidFill>
                            <a:srgbClr val="7F7F7F"/>
                          </a:solidFill>
                          <a:effectLst/>
                          <a:latin typeface="+mn-lt"/>
                          <a:ea typeface="Calibri"/>
                          <a:cs typeface="GillSansMT"/>
                        </a:rPr>
                        <a:t>a</a:t>
                      </a:r>
                      <a:r>
                        <a:rPr lang="x-none" sz="900" b="0" kern="1200" baseline="0" noProof="0" dirty="0" smtClean="0">
                          <a:solidFill>
                            <a:srgbClr val="7F7F7F"/>
                          </a:solidFill>
                          <a:effectLst/>
                          <a:latin typeface="+mn-lt"/>
                          <a:ea typeface="Calibri"/>
                          <a:cs typeface="GillSansMT"/>
                        </a:rPr>
                        <a:t>r</a:t>
                      </a:r>
                      <a:r>
                        <a:rPr lang="en-US" sz="900" b="0" kern="1200" baseline="0" noProof="0" dirty="0" smtClean="0">
                          <a:solidFill>
                            <a:srgbClr val="7F7F7F"/>
                          </a:solidFill>
                          <a:effectLst/>
                          <a:latin typeface="+mn-lt"/>
                          <a:ea typeface="Calibri"/>
                          <a:cs typeface="GillSansMT"/>
                        </a:rPr>
                        <a:t> </a:t>
                      </a:r>
                      <a:r>
                        <a:rPr lang="x-none" sz="900" b="0" kern="1200" noProof="0" dirty="0" smtClean="0">
                          <a:solidFill>
                            <a:srgbClr val="7F7F7F"/>
                          </a:solidFill>
                          <a:effectLst/>
                          <a:latin typeface="+mn-lt"/>
                          <a:ea typeface="Calibri"/>
                          <a:cs typeface="GillSansMT"/>
                        </a:rPr>
                        <a:t>presentaciones orales y textos literarios e informativos </a:t>
                      </a:r>
                      <a:r>
                        <a:rPr lang="x-none" sz="900" b="0" kern="1200" baseline="0" noProof="0" dirty="0" smtClean="0">
                          <a:solidFill>
                            <a:srgbClr val="7F7F7F"/>
                          </a:solidFill>
                          <a:effectLst/>
                          <a:latin typeface="+mn-lt"/>
                          <a:ea typeface="Calibri"/>
                          <a:cs typeface="GillSansMT"/>
                        </a:rPr>
                        <a:t>apropiad</a:t>
                      </a:r>
                      <a:r>
                        <a:rPr lang="en-US" sz="900" b="0" kern="1200" baseline="0" noProof="0" dirty="0" smtClean="0">
                          <a:solidFill>
                            <a:srgbClr val="7F7F7F"/>
                          </a:solidFill>
                          <a:effectLst/>
                          <a:latin typeface="+mn-lt"/>
                          <a:ea typeface="Calibri"/>
                          <a:cs typeface="GillSansMT"/>
                        </a:rPr>
                        <a:t>os</a:t>
                      </a:r>
                      <a:r>
                        <a:rPr lang="x-none" sz="900" b="0" kern="1200" baseline="0" noProof="0" dirty="0" smtClean="0">
                          <a:solidFill>
                            <a:srgbClr val="7F7F7F"/>
                          </a:solidFill>
                          <a:effectLst/>
                          <a:latin typeface="+mn-lt"/>
                          <a:ea typeface="Calibri"/>
                          <a:cs typeface="GillSansMT"/>
                        </a:rPr>
                        <a:t> para el nivel de grado</a:t>
                      </a:r>
                      <a:r>
                        <a:rPr lang="x-none" sz="900" b="0" kern="1200" noProof="0" dirty="0" smtClean="0">
                          <a:solidFill>
                            <a:srgbClr val="7F7F7F"/>
                          </a:solidFill>
                          <a:effectLst/>
                          <a:latin typeface="+mn-lt"/>
                          <a:ea typeface="Calibri"/>
                          <a:cs typeface="GillSansMT"/>
                        </a:rPr>
                        <a:t> </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y frases en presentaciones 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estudiantes se comunican con otros (por ejemplo: hablar, escribir y dibujar). La instrucción y evaluación de las modalidades productivas se 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se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expresan sentimientos 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124930"/>
        </p:xfrm>
        <a:graphic>
          <a:graphicData uri="http://schemas.openxmlformats.org/drawingml/2006/table">
            <a:tbl>
              <a:tblPr firstRow="1" firstCol="1" bandRow="1"/>
              <a:tblGrid>
                <a:gridCol w="829562"/>
                <a:gridCol w="919209"/>
                <a:gridCol w="912403"/>
                <a:gridCol w="836369"/>
                <a:gridCol w="1064469"/>
                <a:gridCol w="1140502"/>
                <a:gridCol w="1596701"/>
              </a:tblGrid>
              <a:tr h="507631">
                <a:tc>
                  <a:txBody>
                    <a:bodyPr/>
                    <a:lstStyle/>
                    <a:p>
                      <a:pPr marL="0" marR="0" algn="ctr">
                        <a:lnSpc>
                          <a:spcPct val="115000"/>
                        </a:lnSpc>
                        <a:spcBef>
                          <a:spcPts val="0"/>
                        </a:spcBef>
                        <a:spcAft>
                          <a:spcPts val="0"/>
                        </a:spcAft>
                      </a:pPr>
                      <a:r>
                        <a:rPr lang="x-none" sz="1500" b="1" noProof="0" dirty="0" smtClean="0">
                          <a:solidFill>
                            <a:srgbClr val="000000"/>
                          </a:solidFill>
                          <a:effectLst/>
                          <a:latin typeface="+mn-lt"/>
                          <a:ea typeface="Times New Roman"/>
                          <a:cs typeface="Times New Roman"/>
                        </a:rPr>
                        <a:t>Estándar</a:t>
                      </a:r>
                      <a:endParaRPr lang="x-none" sz="15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800" b="1" dirty="0" smtClean="0">
                          <a:effectLst/>
                          <a:latin typeface="Calibri"/>
                          <a:ea typeface="Times New Roman"/>
                          <a:cs typeface="Times New Roman"/>
                        </a:rPr>
                        <a:t>Un </a:t>
                      </a:r>
                      <a:r>
                        <a:rPr lang="x-none" sz="1800" b="1" i="1" dirty="0" smtClean="0">
                          <a:effectLst/>
                          <a:latin typeface="Calibri"/>
                          <a:ea typeface="Times New Roman"/>
                          <a:cs typeface="Times New Roman"/>
                        </a:rPr>
                        <a:t>ELL </a:t>
                      </a:r>
                      <a:r>
                        <a:rPr lang="x-none" sz="1800" b="1" dirty="0" smtClean="0">
                          <a:effectLst/>
                          <a:latin typeface="Calibri"/>
                          <a:ea typeface="Times New Roman"/>
                          <a:cs typeface="Times New Roman"/>
                        </a:rPr>
                        <a:t>puede…</a:t>
                      </a:r>
                      <a:endParaRPr lang="x-none" sz="18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800" b="1" noProof="0" dirty="0" smtClean="0">
                          <a:solidFill>
                            <a:srgbClr val="000000"/>
                          </a:solidFill>
                          <a:effectLst/>
                          <a:latin typeface="+mn-lt"/>
                          <a:ea typeface="Times New Roman"/>
                          <a:cs typeface="Times New Roman"/>
                        </a:rPr>
                        <a:t>Al final de un nivel de dominio del idioma inglés, un estudiante </a:t>
                      </a:r>
                      <a:r>
                        <a:rPr lang="x-none" sz="1800" b="1" i="1" noProof="0" dirty="0" smtClean="0">
                          <a:solidFill>
                            <a:srgbClr val="000000"/>
                          </a:solidFill>
                          <a:effectLst/>
                          <a:latin typeface="+mn-lt"/>
                          <a:ea typeface="Times New Roman"/>
                          <a:cs typeface="Times New Roman"/>
                        </a:rPr>
                        <a:t>ELL</a:t>
                      </a:r>
                      <a:r>
                        <a:rPr lang="x-none" sz="1800" b="1" baseline="0" noProof="0" dirty="0" smtClean="0">
                          <a:solidFill>
                            <a:srgbClr val="000000"/>
                          </a:solidFill>
                          <a:effectLst/>
                          <a:latin typeface="+mn-lt"/>
                          <a:ea typeface="Times New Roman"/>
                          <a:cs typeface="Times New Roman"/>
                        </a:rPr>
                        <a:t> en 2</a:t>
                      </a:r>
                      <a:r>
                        <a:rPr lang="x-none" sz="1800" b="1" baseline="30000" noProof="0" dirty="0" smtClean="0">
                          <a:solidFill>
                            <a:srgbClr val="000000"/>
                          </a:solidFill>
                          <a:effectLst/>
                          <a:latin typeface="+mn-lt"/>
                          <a:ea typeface="Times New Roman"/>
                          <a:cs typeface="Times New Roman"/>
                        </a:rPr>
                        <a:t>do</a:t>
                      </a:r>
                      <a:r>
                        <a:rPr lang="x-none" sz="1800" b="1" baseline="0" noProof="0" dirty="0" smtClean="0">
                          <a:solidFill>
                            <a:srgbClr val="000000"/>
                          </a:solidFill>
                          <a:effectLst/>
                          <a:latin typeface="+mn-lt"/>
                          <a:ea typeface="Times New Roman"/>
                          <a:cs typeface="Times New Roman"/>
                        </a:rPr>
                        <a:t>-3</a:t>
                      </a:r>
                      <a:r>
                        <a:rPr lang="x-none" sz="1800" b="1" baseline="30000" noProof="0" dirty="0" smtClean="0">
                          <a:solidFill>
                            <a:srgbClr val="000000"/>
                          </a:solidFill>
                          <a:effectLst/>
                          <a:latin typeface="+mn-lt"/>
                          <a:ea typeface="Times New Roman"/>
                          <a:cs typeface="Times New Roman"/>
                        </a:rPr>
                        <a:t>er  </a:t>
                      </a:r>
                      <a:r>
                        <a:rPr lang="x-none" sz="1800" b="1" baseline="0" noProof="0" dirty="0" smtClean="0">
                          <a:solidFill>
                            <a:srgbClr val="000000"/>
                          </a:solidFill>
                          <a:effectLst/>
                          <a:latin typeface="+mn-lt"/>
                          <a:ea typeface="Times New Roman"/>
                          <a:cs typeface="Times New Roman"/>
                        </a:rPr>
                        <a:t>grado </a:t>
                      </a:r>
                      <a:r>
                        <a:rPr lang="x-none" sz="1800" b="1" noProof="0" dirty="0" smtClean="0">
                          <a:solidFill>
                            <a:srgbClr val="000000"/>
                          </a:solidFill>
                          <a:effectLst/>
                          <a:latin typeface="+mn-lt"/>
                          <a:ea typeface="Times New Roman"/>
                          <a:cs typeface="Times New Roman"/>
                        </a:rPr>
                        <a:t>puede . . . </a:t>
                      </a:r>
                      <a:endParaRPr lang="x-none" sz="18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8703">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x-none" sz="900" dirty="0" smtClean="0">
                          <a:solidFill>
                            <a:srgbClr val="000000"/>
                          </a:solidFill>
                          <a:effectLst/>
                          <a:latin typeface="+mn-lt"/>
                          <a:ea typeface="Times New Roman"/>
                          <a:cs typeface="Times New Roman"/>
                        </a:rPr>
                        <a:t> </a:t>
                      </a:r>
                      <a:r>
                        <a:rPr lang="x-none" sz="900" noProof="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una opinión sobre  un tema conocido.</a:t>
                      </a:r>
                      <a:endParaRPr lang="x-none" sz="900" noProof="0" dirty="0" smtClean="0">
                        <a:effectLst/>
                        <a:latin typeface="+mn-lt"/>
                        <a:ea typeface="Calibri"/>
                        <a:cs typeface="Times New Roman"/>
                      </a:endParaRPr>
                    </a:p>
                    <a:p>
                      <a:pPr marL="0" marR="0">
                        <a:lnSpc>
                          <a:spcPct val="115000"/>
                        </a:lnSpc>
                        <a:spcBef>
                          <a:spcPts val="0"/>
                        </a:spcBef>
                        <a:spcAft>
                          <a:spcPts val="0"/>
                        </a:spcAft>
                      </a:pP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a:t>
                      </a:r>
                      <a:endParaRPr lang="x-none" sz="9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una opinión sobre un tema o cuento conocido, dando</a:t>
                      </a:r>
                      <a:r>
                        <a:rPr lang="x-none" sz="900" b="0" i="0" u="none" strike="noStrike" baseline="0" dirty="0" smtClean="0">
                          <a:solidFill>
                            <a:srgbClr val="000000"/>
                          </a:solidFill>
                          <a:effectLst/>
                          <a:latin typeface="+mn-lt"/>
                        </a:rPr>
                        <a:t> una o más razones para su opinión.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noProof="0" dirty="0" smtClean="0">
                          <a:solidFill>
                            <a:srgbClr val="000000"/>
                          </a:solidFill>
                          <a:effectLst/>
                          <a:latin typeface="+mn-lt"/>
                        </a:rPr>
                        <a:t>expresar opiniones</a:t>
                      </a:r>
                      <a:r>
                        <a:rPr lang="x-none" sz="900" b="0" i="0" u="none" strike="noStrike" baseline="0" noProof="0" dirty="0" smtClean="0">
                          <a:solidFill>
                            <a:srgbClr val="000000"/>
                          </a:solidFill>
                          <a:effectLst/>
                          <a:latin typeface="+mn-lt"/>
                        </a:rPr>
                        <a:t> sobre una variedad de temas, introduciendo el tema y dando varias razones para la opinión.</a:t>
                      </a:r>
                      <a:r>
                        <a:rPr lang="x-none" sz="900" b="0" dirty="0" smtClean="0">
                          <a:effectLst/>
                          <a:latin typeface="+mn-lt"/>
                        </a:rPr>
                        <a:t/>
                      </a:r>
                      <a:br>
                        <a:rPr lang="x-none" sz="900" b="0" dirty="0" smtClean="0">
                          <a:effectLst/>
                          <a:latin typeface="+mn-lt"/>
                        </a:rPr>
                      </a:b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900" dirty="0" smtClean="0">
                          <a:solidFill>
                            <a:srgbClr val="000000"/>
                          </a:solidFill>
                          <a:effectLst/>
                          <a:latin typeface="+mn-lt"/>
                          <a:ea typeface="Times New Roman"/>
                          <a:cs typeface="Times New Roman"/>
                        </a:rPr>
                        <a:t>…</a:t>
                      </a:r>
                      <a:r>
                        <a:rPr lang="x-none" sz="900" b="0" i="0" u="none" strike="noStrike" dirty="0" smtClean="0">
                          <a:solidFill>
                            <a:srgbClr val="000000"/>
                          </a:solidFill>
                          <a:effectLst/>
                          <a:latin typeface="+mn-lt"/>
                        </a:rPr>
                        <a:t>expresar opiniones sobre una variedad de</a:t>
                      </a:r>
                      <a:r>
                        <a:rPr lang="x-none" sz="900" b="0" i="0" u="none" strike="noStrike" baseline="0" dirty="0" smtClean="0">
                          <a:solidFill>
                            <a:srgbClr val="000000"/>
                          </a:solidFill>
                          <a:effectLst/>
                          <a:latin typeface="+mn-lt"/>
                        </a:rPr>
                        <a:t> temas, </a:t>
                      </a:r>
                      <a:r>
                        <a:rPr lang="x-none" sz="900" b="0" i="0" u="none" strike="noStrike" baseline="0" noProof="0" dirty="0" smtClean="0">
                          <a:solidFill>
                            <a:srgbClr val="000000"/>
                          </a:solidFill>
                          <a:effectLst/>
                          <a:latin typeface="+mn-lt"/>
                        </a:rPr>
                        <a:t>introduciendo el tema, dando varias razones para la opinión, y proporcionando una declaración de conclusión.</a:t>
                      </a:r>
                      <a:endParaRPr lang="x-none" sz="9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2</a:t>
            </a:r>
            <a:r>
              <a:rPr lang="es-ES" sz="2095" b="1" i="1" baseline="30000" dirty="0"/>
              <a:t>d</a:t>
            </a:r>
            <a:r>
              <a:rPr lang="es-ES" sz="2095" b="1" i="1" baseline="30000" dirty="0" smtClean="0"/>
              <a:t>o</a:t>
            </a:r>
            <a:r>
              <a:rPr lang="es-ES" sz="2095" b="1" i="1" dirty="0" smtClean="0"/>
              <a:t> – 3</a:t>
            </a:r>
            <a:r>
              <a:rPr lang="es-ES" sz="2095" b="1" i="1" baseline="30000" dirty="0" smtClean="0"/>
              <a:t>ro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839119" y="9542322"/>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1" name="Rectangle 10"/>
          <p:cNvSpPr/>
          <p:nvPr/>
        </p:nvSpPr>
        <p:spPr>
          <a:xfrm>
            <a:off x="3352800" y="9688748"/>
            <a:ext cx="3886200" cy="241818"/>
          </a:xfrm>
          <a:prstGeom prst="rect">
            <a:avLst/>
          </a:prstGeom>
        </p:spPr>
        <p:txBody>
          <a:bodyPr lIns="96371" tIns="48186" rIns="96371" bIns="48186">
            <a:spAutoFit/>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Rev. Control:  07/08/2015 HSD – OSP, Jill Russo, and Susan Richmond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2" name="Rectangle 11"/>
          <p:cNvSpPr/>
          <p:nvPr/>
        </p:nvSpPr>
        <p:spPr>
          <a:xfrm>
            <a:off x="7188005" y="9678656"/>
            <a:ext cx="263213" cy="276999"/>
          </a:xfrm>
          <a:prstGeom prst="rect">
            <a:avLst/>
          </a:prstGeom>
        </p:spPr>
        <p:txBody>
          <a:bodyPr wrap="none">
            <a:spAutoFit/>
          </a:bodyPr>
          <a:lstStyle/>
          <a:p>
            <a:pPr lvl="0" algn="r"/>
            <a:r>
              <a:rPr lang="es-419" sz="1200" dirty="0" smtClean="0">
                <a:solidFill>
                  <a:prstClr val="black">
                    <a:tint val="75000"/>
                  </a:prstClr>
                </a:solidFill>
              </a:rPr>
              <a:t>9</a:t>
            </a:r>
            <a:endParaRPr lang="es-419" sz="1200" dirty="0">
              <a:solidFill>
                <a:prstClr val="black">
                  <a:tint val="75000"/>
                </a:prstClr>
              </a:solidFill>
            </a:endParaRPr>
          </a:p>
        </p:txBody>
      </p:sp>
    </p:spTree>
    <p:extLst>
      <p:ext uri="{BB962C8B-B14F-4D97-AF65-F5344CB8AC3E}">
        <p14:creationId xmlns:p14="http://schemas.microsoft.com/office/powerpoint/2010/main" val="411181533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11651</TotalTime>
  <Words>10641</Words>
  <Application>Microsoft Office PowerPoint</Application>
  <PresentationFormat>Custom</PresentationFormat>
  <Paragraphs>1423</Paragraphs>
  <Slides>39</Slides>
  <Notes>4</Notes>
  <HiddenSlides>0</HiddenSlides>
  <MMClips>0</MMClips>
  <ScaleCrop>false</ScaleCrop>
  <HeadingPairs>
    <vt:vector size="6" baseType="variant">
      <vt:variant>
        <vt:lpstr>Fonts Used</vt:lpstr>
      </vt:variant>
      <vt:variant>
        <vt:i4>14</vt:i4>
      </vt:variant>
      <vt:variant>
        <vt:lpstr>Theme</vt:lpstr>
      </vt:variant>
      <vt:variant>
        <vt:i4>5</vt:i4>
      </vt:variant>
      <vt:variant>
        <vt:lpstr>Slide Titles</vt:lpstr>
      </vt:variant>
      <vt:variant>
        <vt:i4>39</vt:i4>
      </vt:variant>
    </vt:vector>
  </HeadingPairs>
  <TitlesOfParts>
    <vt:vector size="58" baseType="lpstr">
      <vt:lpstr>Arial</vt:lpstr>
      <vt:lpstr>Bookman Old Style</vt:lpstr>
      <vt:lpstr>Cabin</vt:lpstr>
      <vt:lpstr>Calibri</vt:lpstr>
      <vt:lpstr>Comic Sans MS</vt:lpstr>
      <vt:lpstr>Dancing Script</vt:lpstr>
      <vt:lpstr>Franklin Gothic Book</vt:lpstr>
      <vt:lpstr>Gill Sans MT</vt:lpstr>
      <vt:lpstr>GillSansMT</vt:lpstr>
      <vt:lpstr>Helvetica</vt:lpstr>
      <vt:lpstr>Lucida Handwriting</vt:lpstr>
      <vt:lpstr>Times New Roman</vt:lpstr>
      <vt:lpstr>Verdana</vt:lpstr>
      <vt:lpstr>Wingdings 2</vt:lpstr>
      <vt:lpstr>Office Theme</vt:lpstr>
      <vt:lpstr>1_Solstice</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761</cp:revision>
  <cp:lastPrinted>2016-05-23T17:05:08Z</cp:lastPrinted>
  <dcterms:created xsi:type="dcterms:W3CDTF">2013-06-13T16:49:22Z</dcterms:created>
  <dcterms:modified xsi:type="dcterms:W3CDTF">2016-05-31T19:25:14Z</dcterms:modified>
</cp:coreProperties>
</file>